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2"/>
  </p:notesMasterIdLst>
  <p:sldIdLst>
    <p:sldId id="256" r:id="rId2"/>
    <p:sldId id="257" r:id="rId3"/>
    <p:sldId id="259" r:id="rId4"/>
    <p:sldId id="261" r:id="rId5"/>
    <p:sldId id="262" r:id="rId6"/>
    <p:sldId id="264" r:id="rId7"/>
    <p:sldId id="265" r:id="rId8"/>
    <p:sldId id="266" r:id="rId9"/>
    <p:sldId id="267" r:id="rId10"/>
    <p:sldId id="268" r:id="rId11"/>
    <p:sldId id="269" r:id="rId12"/>
    <p:sldId id="270" r:id="rId13"/>
    <p:sldId id="271" r:id="rId14"/>
    <p:sldId id="272" r:id="rId15"/>
    <p:sldId id="273" r:id="rId16"/>
    <p:sldId id="276" r:id="rId17"/>
    <p:sldId id="287" r:id="rId18"/>
    <p:sldId id="288" r:id="rId19"/>
    <p:sldId id="289" r:id="rId20"/>
    <p:sldId id="291" r:id="rId21"/>
    <p:sldId id="325" r:id="rId22"/>
    <p:sldId id="300" r:id="rId23"/>
    <p:sldId id="326" r:id="rId24"/>
    <p:sldId id="334" r:id="rId25"/>
    <p:sldId id="304" r:id="rId26"/>
    <p:sldId id="306" r:id="rId27"/>
    <p:sldId id="307" r:id="rId28"/>
    <p:sldId id="308" r:id="rId29"/>
    <p:sldId id="313" r:id="rId30"/>
    <p:sldId id="315" r:id="rId31"/>
    <p:sldId id="316" r:id="rId32"/>
    <p:sldId id="317" r:id="rId33"/>
    <p:sldId id="318" r:id="rId34"/>
    <p:sldId id="320" r:id="rId35"/>
    <p:sldId id="321" r:id="rId36"/>
    <p:sldId id="292" r:id="rId37"/>
    <p:sldId id="293" r:id="rId38"/>
    <p:sldId id="294" r:id="rId39"/>
    <p:sldId id="295" r:id="rId40"/>
    <p:sldId id="296" r:id="rId41"/>
    <p:sldId id="297" r:id="rId42"/>
    <p:sldId id="298" r:id="rId43"/>
    <p:sldId id="299" r:id="rId44"/>
    <p:sldId id="327" r:id="rId45"/>
    <p:sldId id="329" r:id="rId46"/>
    <p:sldId id="330" r:id="rId47"/>
    <p:sldId id="331" r:id="rId48"/>
    <p:sldId id="332" r:id="rId49"/>
    <p:sldId id="333" r:id="rId50"/>
    <p:sldId id="328"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1916" autoAdjust="0"/>
  </p:normalViewPr>
  <p:slideViewPr>
    <p:cSldViewPr>
      <p:cViewPr>
        <p:scale>
          <a:sx n="80" d="100"/>
          <a:sy n="80" d="100"/>
        </p:scale>
        <p:origin x="-1086"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D3B635-9B42-40EE-A337-15BC1402D716}" type="datetimeFigureOut">
              <a:rPr lang="en-US" smtClean="0"/>
              <a:pPr/>
              <a:t>2/10/2017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815794-598E-45E6-9B84-86385C3B6DB0}" type="slidenum">
              <a:rPr lang="en-US" smtClean="0"/>
              <a:pPr/>
              <a:t>‹#›</a:t>
            </a:fld>
            <a:endParaRPr lang="en-US"/>
          </a:p>
        </p:txBody>
      </p:sp>
    </p:spTree>
    <p:extLst>
      <p:ext uri="{BB962C8B-B14F-4D97-AF65-F5344CB8AC3E}">
        <p14:creationId xmlns:p14="http://schemas.microsoft.com/office/powerpoint/2010/main" val="1352221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p:spPr>
      </p:sp>
      <p:sp>
        <p:nvSpPr>
          <p:cNvPr id="1372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Remind students that as happens with many of the processes discussed in this course, activity resource estimating, activity duration estimating, and cost estimating generally occurs at the same time on many projects</a:t>
            </a:r>
          </a:p>
        </p:txBody>
      </p:sp>
      <p:sp>
        <p:nvSpPr>
          <p:cNvPr id="430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41DFEF0-2B64-48B6-9EEF-C2A8AAB2E93A}" type="slidenum">
              <a:rPr lang="en-US" smtClean="0"/>
              <a:pPr fontAlgn="base">
                <a:spcBef>
                  <a:spcPct val="0"/>
                </a:spcBef>
                <a:spcAft>
                  <a:spcPct val="0"/>
                </a:spcAft>
                <a:defRPr/>
              </a:pPr>
              <a:t>18</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85000" lnSpcReduction="10000"/>
          </a:bodyPr>
          <a:lstStyle/>
          <a:p>
            <a:pPr eaLnBrk="1" fontAlgn="auto" hangingPunct="1">
              <a:spcBef>
                <a:spcPts val="0"/>
              </a:spcBef>
              <a:spcAft>
                <a:spcPts val="0"/>
              </a:spcAft>
              <a:defRPr/>
            </a:pPr>
            <a:r>
              <a:rPr lang="en-US" b="1" dirty="0" smtClean="0">
                <a:latin typeface="Times New Roman" pitchFamily="18" charset="0"/>
              </a:rPr>
              <a:t>EXPERT JUDGMENT An estimator uses </a:t>
            </a:r>
            <a:r>
              <a:rPr lang="en-US" b="1" i="1" dirty="0" smtClean="0">
                <a:latin typeface="Times New Roman" pitchFamily="18" charset="0"/>
              </a:rPr>
              <a:t>expert judgment to gain insight into the resource</a:t>
            </a:r>
          </a:p>
          <a:p>
            <a:pPr eaLnBrk="1" fontAlgn="auto" hangingPunct="1">
              <a:spcBef>
                <a:spcPts val="0"/>
              </a:spcBef>
              <a:spcAft>
                <a:spcPts val="0"/>
              </a:spcAft>
              <a:defRPr/>
            </a:pPr>
            <a:r>
              <a:rPr lang="en-US" dirty="0" smtClean="0">
                <a:latin typeface="Times New Roman" pitchFamily="18" charset="0"/>
              </a:rPr>
              <a:t>requirements for each individual work package. No estimator will have all the knowledge</a:t>
            </a:r>
          </a:p>
          <a:p>
            <a:pPr eaLnBrk="1" fontAlgn="auto" hangingPunct="1">
              <a:spcBef>
                <a:spcPts val="0"/>
              </a:spcBef>
              <a:spcAft>
                <a:spcPts val="0"/>
              </a:spcAft>
              <a:defRPr/>
            </a:pPr>
            <a:r>
              <a:rPr lang="en-US" dirty="0" smtClean="0">
                <a:latin typeface="Times New Roman" pitchFamily="18" charset="0"/>
              </a:rPr>
              <a:t>needed to assess an entire project. The estimator will need to consult IT SMEs—network</a:t>
            </a:r>
          </a:p>
          <a:p>
            <a:pPr eaLnBrk="1" fontAlgn="auto" hangingPunct="1">
              <a:spcBef>
                <a:spcPts val="0"/>
              </a:spcBef>
              <a:spcAft>
                <a:spcPts val="0"/>
              </a:spcAft>
              <a:defRPr/>
            </a:pPr>
            <a:r>
              <a:rPr lang="en-US" dirty="0" smtClean="0">
                <a:latin typeface="Times New Roman" pitchFamily="18" charset="0"/>
              </a:rPr>
              <a:t>engineers, database designers, software developers, and user SMEs—accountants, engineers,</a:t>
            </a:r>
          </a:p>
          <a:p>
            <a:pPr eaLnBrk="1" fontAlgn="auto" hangingPunct="1">
              <a:spcBef>
                <a:spcPts val="0"/>
              </a:spcBef>
              <a:spcAft>
                <a:spcPts val="0"/>
              </a:spcAft>
              <a:defRPr/>
            </a:pPr>
            <a:r>
              <a:rPr lang="en-US" dirty="0" smtClean="0">
                <a:latin typeface="Times New Roman" pitchFamily="18" charset="0"/>
              </a:rPr>
              <a:t>marketing people, and so on. The estimator seeks to determine what expertise is</a:t>
            </a:r>
          </a:p>
          <a:p>
            <a:pPr eaLnBrk="1" fontAlgn="auto" hangingPunct="1">
              <a:spcBef>
                <a:spcPts val="0"/>
              </a:spcBef>
              <a:spcAft>
                <a:spcPts val="0"/>
              </a:spcAft>
              <a:defRPr/>
            </a:pPr>
            <a:r>
              <a:rPr lang="en-US" dirty="0" smtClean="0">
                <a:latin typeface="Times New Roman" pitchFamily="18" charset="0"/>
              </a:rPr>
              <a:t>needed and what level of knowledge is required to complete the deliverable of the work</a:t>
            </a:r>
          </a:p>
          <a:p>
            <a:pPr eaLnBrk="1" fontAlgn="auto" hangingPunct="1">
              <a:spcBef>
                <a:spcPts val="0"/>
              </a:spcBef>
              <a:spcAft>
                <a:spcPts val="0"/>
              </a:spcAft>
              <a:defRPr/>
            </a:pPr>
            <a:r>
              <a:rPr lang="en-US" dirty="0" smtClean="0">
                <a:latin typeface="Times New Roman" pitchFamily="18" charset="0"/>
              </a:rPr>
              <a:t>package. (Do we need a senior network engineer with 10 years of experience? Or is this a</a:t>
            </a:r>
          </a:p>
          <a:p>
            <a:pPr eaLnBrk="1" fontAlgn="auto" hangingPunct="1">
              <a:spcBef>
                <a:spcPts val="0"/>
              </a:spcBef>
              <a:spcAft>
                <a:spcPts val="0"/>
              </a:spcAft>
              <a:defRPr/>
            </a:pPr>
            <a:r>
              <a:rPr lang="en-US" dirty="0" smtClean="0">
                <a:latin typeface="Times New Roman" pitchFamily="18" charset="0"/>
              </a:rPr>
              <a:t>task that a junior network engineer with 2 years of experience can handle?)</a:t>
            </a:r>
          </a:p>
          <a:p>
            <a:pPr eaLnBrk="1" fontAlgn="auto" hangingPunct="1">
              <a:spcBef>
                <a:spcPts val="0"/>
              </a:spcBef>
              <a:spcAft>
                <a:spcPts val="0"/>
              </a:spcAft>
              <a:defRPr/>
            </a:pPr>
            <a:endParaRPr lang="en-US" dirty="0" smtClean="0">
              <a:latin typeface="Times New Roman" pitchFamily="18" charset="0"/>
            </a:endParaRPr>
          </a:p>
          <a:p>
            <a:pPr eaLnBrk="1" fontAlgn="auto" hangingPunct="1">
              <a:spcBef>
                <a:spcPts val="0"/>
              </a:spcBef>
              <a:spcAft>
                <a:spcPts val="0"/>
              </a:spcAft>
              <a:defRPr/>
            </a:pPr>
            <a:r>
              <a:rPr lang="en-US" b="1" dirty="0" smtClean="0">
                <a:latin typeface="Times New Roman" pitchFamily="18" charset="0"/>
              </a:rPr>
              <a:t>THE ANALOGOUS APPROACH If the WBS was created using the analogous approach—that</a:t>
            </a:r>
          </a:p>
          <a:p>
            <a:pPr eaLnBrk="1" fontAlgn="auto" hangingPunct="1">
              <a:spcBef>
                <a:spcPts val="0"/>
              </a:spcBef>
              <a:spcAft>
                <a:spcPts val="0"/>
              </a:spcAft>
              <a:defRPr/>
            </a:pPr>
            <a:r>
              <a:rPr lang="en-US" dirty="0" smtClean="0">
                <a:latin typeface="Times New Roman" pitchFamily="18" charset="0"/>
              </a:rPr>
              <a:t>is, building the WBS using a similar project first and then editing to fit the uniqueness of</a:t>
            </a:r>
          </a:p>
          <a:p>
            <a:pPr eaLnBrk="1" fontAlgn="auto" hangingPunct="1">
              <a:spcBef>
                <a:spcPts val="0"/>
              </a:spcBef>
              <a:spcAft>
                <a:spcPts val="0"/>
              </a:spcAft>
              <a:defRPr/>
            </a:pPr>
            <a:r>
              <a:rPr lang="en-US" dirty="0" smtClean="0">
                <a:latin typeface="Times New Roman" pitchFamily="18" charset="0"/>
              </a:rPr>
              <a:t>the current project—the required resources have already been determined. Adjustments</a:t>
            </a:r>
          </a:p>
          <a:p>
            <a:pPr eaLnBrk="1" fontAlgn="auto" hangingPunct="1">
              <a:spcBef>
                <a:spcPts val="0"/>
              </a:spcBef>
              <a:spcAft>
                <a:spcPts val="0"/>
              </a:spcAft>
              <a:defRPr/>
            </a:pPr>
            <a:r>
              <a:rPr lang="en-US" dirty="0" smtClean="0">
                <a:latin typeface="Times New Roman" pitchFamily="18" charset="0"/>
              </a:rPr>
              <a:t>will be needed based on the lessons learned from the previous project and the uniqueness</a:t>
            </a:r>
          </a:p>
          <a:p>
            <a:pPr eaLnBrk="1" fontAlgn="auto" hangingPunct="1">
              <a:spcBef>
                <a:spcPts val="0"/>
              </a:spcBef>
              <a:spcAft>
                <a:spcPts val="0"/>
              </a:spcAft>
              <a:defRPr/>
            </a:pPr>
            <a:r>
              <a:rPr lang="en-US" dirty="0" smtClean="0">
                <a:latin typeface="Times New Roman" pitchFamily="18" charset="0"/>
              </a:rPr>
              <a:t>of the current project. For example, say that in the previous analogous project, a junior systems</a:t>
            </a:r>
          </a:p>
          <a:p>
            <a:pPr eaLnBrk="1" fontAlgn="auto" hangingPunct="1">
              <a:spcBef>
                <a:spcPts val="0"/>
              </a:spcBef>
              <a:spcAft>
                <a:spcPts val="0"/>
              </a:spcAft>
              <a:defRPr/>
            </a:pPr>
            <a:r>
              <a:rPr lang="en-US" dirty="0" smtClean="0">
                <a:latin typeface="Times New Roman" pitchFamily="18" charset="0"/>
              </a:rPr>
              <a:t>analyst with just one year of experience was assigned to develop the specifications</a:t>
            </a:r>
          </a:p>
          <a:p>
            <a:pPr eaLnBrk="1" fontAlgn="auto" hangingPunct="1">
              <a:spcBef>
                <a:spcPts val="0"/>
              </a:spcBef>
              <a:spcAft>
                <a:spcPts val="0"/>
              </a:spcAft>
              <a:defRPr/>
            </a:pPr>
            <a:r>
              <a:rPr lang="en-US" dirty="0" smtClean="0">
                <a:latin typeface="Times New Roman" pitchFamily="18" charset="0"/>
              </a:rPr>
              <a:t>for a small key piece of the application. The junior analyst who was struggling to complete</a:t>
            </a:r>
          </a:p>
          <a:p>
            <a:pPr eaLnBrk="1" fontAlgn="auto" hangingPunct="1">
              <a:spcBef>
                <a:spcPts val="0"/>
              </a:spcBef>
              <a:spcAft>
                <a:spcPts val="0"/>
              </a:spcAft>
              <a:defRPr/>
            </a:pPr>
            <a:r>
              <a:rPr lang="en-US" dirty="0" smtClean="0">
                <a:latin typeface="Times New Roman" pitchFamily="18" charset="0"/>
              </a:rPr>
              <a:t>the work didn’t want to look bad in front of his boss, so he worked very long hours and</a:t>
            </a:r>
          </a:p>
          <a:p>
            <a:pPr eaLnBrk="1" fontAlgn="auto" hangingPunct="1">
              <a:spcBef>
                <a:spcPts val="0"/>
              </a:spcBef>
              <a:spcAft>
                <a:spcPts val="0"/>
              </a:spcAft>
              <a:defRPr/>
            </a:pPr>
            <a:r>
              <a:rPr lang="en-US" dirty="0" smtClean="0">
                <a:latin typeface="Times New Roman" pitchFamily="18" charset="0"/>
              </a:rPr>
              <a:t>weekends to complete the assignment but didn’t report the extra effort. The task ended up</a:t>
            </a:r>
          </a:p>
          <a:p>
            <a:pPr eaLnBrk="1" fontAlgn="auto" hangingPunct="1">
              <a:spcBef>
                <a:spcPts val="0"/>
              </a:spcBef>
              <a:spcAft>
                <a:spcPts val="0"/>
              </a:spcAft>
              <a:defRPr/>
            </a:pPr>
            <a:r>
              <a:rPr lang="en-US" dirty="0" smtClean="0">
                <a:latin typeface="Times New Roman" pitchFamily="18" charset="0"/>
              </a:rPr>
              <a:t>getting done, but the quality was not up to expectations. The junior analyst then confessed</a:t>
            </a:r>
          </a:p>
          <a:p>
            <a:pPr eaLnBrk="1" fontAlgn="auto" hangingPunct="1">
              <a:spcBef>
                <a:spcPts val="0"/>
              </a:spcBef>
              <a:spcAft>
                <a:spcPts val="0"/>
              </a:spcAft>
              <a:defRPr/>
            </a:pPr>
            <a:r>
              <a:rPr lang="en-US" dirty="0" smtClean="0">
                <a:latin typeface="Times New Roman" pitchFamily="18" charset="0"/>
              </a:rPr>
              <a:t>his difficulties to his boss. If this information is not recorded and communicated, the same</a:t>
            </a:r>
          </a:p>
          <a:p>
            <a:pPr eaLnBrk="1" fontAlgn="auto" hangingPunct="1">
              <a:spcBef>
                <a:spcPts val="0"/>
              </a:spcBef>
              <a:spcAft>
                <a:spcPts val="0"/>
              </a:spcAft>
              <a:defRPr/>
            </a:pPr>
            <a:r>
              <a:rPr lang="en-US" dirty="0" smtClean="0">
                <a:latin typeface="Times New Roman" pitchFamily="18" charset="0"/>
              </a:rPr>
              <a:t>mistake will be made again.</a:t>
            </a:r>
          </a:p>
          <a:p>
            <a:pPr eaLnBrk="1" fontAlgn="auto" hangingPunct="1">
              <a:spcBef>
                <a:spcPts val="0"/>
              </a:spcBef>
              <a:spcAft>
                <a:spcPts val="0"/>
              </a:spcAft>
              <a:defRPr/>
            </a:pPr>
            <a:endParaRPr lang="en-US" dirty="0" smtClean="0">
              <a:latin typeface="Times New Roman" pitchFamily="18" charset="0"/>
            </a:endParaRPr>
          </a:p>
          <a:p>
            <a:pPr eaLnBrk="1" fontAlgn="auto" hangingPunct="1">
              <a:spcBef>
                <a:spcPts val="0"/>
              </a:spcBef>
              <a:spcAft>
                <a:spcPts val="0"/>
              </a:spcAft>
              <a:defRPr/>
            </a:pPr>
            <a:r>
              <a:rPr lang="en-US" b="1" dirty="0" smtClean="0">
                <a:latin typeface="Times New Roman" pitchFamily="18" charset="0"/>
              </a:rPr>
              <a:t>ALTERNATIVES ANALYSIS Each work package will have alternative ways in which the</a:t>
            </a:r>
          </a:p>
          <a:p>
            <a:pPr eaLnBrk="1" fontAlgn="auto" hangingPunct="1">
              <a:spcBef>
                <a:spcPts val="0"/>
              </a:spcBef>
              <a:spcAft>
                <a:spcPts val="0"/>
              </a:spcAft>
              <a:defRPr/>
            </a:pPr>
            <a:r>
              <a:rPr lang="en-US" dirty="0" smtClean="0">
                <a:latin typeface="Times New Roman" pitchFamily="18" charset="0"/>
              </a:rPr>
              <a:t>work can be accomplished. Some examples include different skill levels of resources, internal</a:t>
            </a:r>
          </a:p>
          <a:p>
            <a:pPr eaLnBrk="1" fontAlgn="auto" hangingPunct="1">
              <a:spcBef>
                <a:spcPts val="0"/>
              </a:spcBef>
              <a:spcAft>
                <a:spcPts val="0"/>
              </a:spcAft>
              <a:defRPr/>
            </a:pPr>
            <a:r>
              <a:rPr lang="en-US" dirty="0" smtClean="0">
                <a:latin typeface="Times New Roman" pitchFamily="18" charset="0"/>
              </a:rPr>
              <a:t>versus external resources, technology selected, and time constraints. Some of these</a:t>
            </a:r>
          </a:p>
          <a:p>
            <a:pPr eaLnBrk="1" fontAlgn="auto" hangingPunct="1">
              <a:spcBef>
                <a:spcPts val="0"/>
              </a:spcBef>
              <a:spcAft>
                <a:spcPts val="0"/>
              </a:spcAft>
              <a:defRPr/>
            </a:pPr>
            <a:r>
              <a:rPr lang="en-US" dirty="0" smtClean="0">
                <a:latin typeface="Times New Roman" pitchFamily="18" charset="0"/>
              </a:rPr>
              <a:t>alternatives are voluntary choices, and others are required. For example, say that a new</a:t>
            </a:r>
          </a:p>
          <a:p>
            <a:pPr eaLnBrk="1" fontAlgn="auto" hangingPunct="1">
              <a:spcBef>
                <a:spcPts val="0"/>
              </a:spcBef>
              <a:spcAft>
                <a:spcPts val="0"/>
              </a:spcAft>
              <a:defRPr/>
            </a:pPr>
            <a:r>
              <a:rPr lang="en-US" dirty="0" smtClean="0">
                <a:latin typeface="Times New Roman" pitchFamily="18" charset="0"/>
              </a:rPr>
              <a:t>software package selected is written in Java, and no one on the current staff has Java experience.</a:t>
            </a:r>
          </a:p>
          <a:p>
            <a:pPr eaLnBrk="1" fontAlgn="auto" hangingPunct="1">
              <a:spcBef>
                <a:spcPts val="0"/>
              </a:spcBef>
              <a:spcAft>
                <a:spcPts val="0"/>
              </a:spcAft>
              <a:defRPr/>
            </a:pPr>
            <a:r>
              <a:rPr lang="en-US" dirty="0" smtClean="0">
                <a:latin typeface="Times New Roman" pitchFamily="18" charset="0"/>
              </a:rPr>
              <a:t>Or say that the added functionality needed for a student registration system must</a:t>
            </a:r>
          </a:p>
          <a:p>
            <a:pPr eaLnBrk="1" fontAlgn="auto" hangingPunct="1">
              <a:spcBef>
                <a:spcPts val="0"/>
              </a:spcBef>
              <a:spcAft>
                <a:spcPts val="0"/>
              </a:spcAft>
              <a:defRPr/>
            </a:pPr>
            <a:r>
              <a:rPr lang="en-US" dirty="0" smtClean="0">
                <a:latin typeface="Times New Roman" pitchFamily="18" charset="0"/>
              </a:rPr>
              <a:t>be done while the students are on break, so time is critical</a:t>
            </a:r>
            <a:endParaRPr lang="en-US" dirty="0"/>
          </a:p>
        </p:txBody>
      </p:sp>
      <p:sp>
        <p:nvSpPr>
          <p:cNvPr id="450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D8B9790-0B60-4275-8D37-AD8987FBEB1D}" type="slidenum">
              <a:rPr lang="en-US" smtClean="0"/>
              <a:pPr fontAlgn="base">
                <a:spcBef>
                  <a:spcPct val="0"/>
                </a:spcBef>
                <a:spcAft>
                  <a:spcPct val="0"/>
                </a:spcAft>
                <a:defRPr/>
              </a:pPr>
              <a:t>19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This is where you need to explain to the students the difference between duration and actual effort.  Most IT workers multi-task working on more than one project so it may take only 8 hours to complete an activity but will take 40 hours of duration to find time to get the 8 hours of work accomplished.</a:t>
            </a:r>
          </a:p>
        </p:txBody>
      </p:sp>
      <p:sp>
        <p:nvSpPr>
          <p:cNvPr id="481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001B6-17F0-4F76-8D2C-77EF20422C21}" type="slidenum">
              <a:rPr lang="en-US" smtClean="0"/>
              <a:pPr fontAlgn="base">
                <a:spcBef>
                  <a:spcPct val="0"/>
                </a:spcBef>
                <a:spcAft>
                  <a:spcPct val="0"/>
                </a:spcAft>
                <a:defRPr/>
              </a:pPr>
              <a:t>20</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Examples include obtaining customer sign-off on key documents or completion of specific products</a:t>
            </a:r>
          </a:p>
          <a:p>
            <a:endParaRPr lang="en-US" dirty="0"/>
          </a:p>
        </p:txBody>
      </p:sp>
      <p:sp>
        <p:nvSpPr>
          <p:cNvPr id="4" name="Slide Number Placeholder 3"/>
          <p:cNvSpPr>
            <a:spLocks noGrp="1"/>
          </p:cNvSpPr>
          <p:nvPr>
            <p:ph type="sldNum" sz="quarter" idx="10"/>
          </p:nvPr>
        </p:nvSpPr>
        <p:spPr/>
        <p:txBody>
          <a:bodyPr/>
          <a:lstStyle/>
          <a:p>
            <a:pPr>
              <a:defRPr/>
            </a:pPr>
            <a:fld id="{4BA8111F-C927-4F4E-94DA-BDDD7DAFF72C}" type="slidenum">
              <a:rPr lang="en-US" smtClean="0"/>
              <a:pPr>
                <a:defRPr/>
              </a:pPr>
              <a:t>48</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Used to compare actual dates to baseline (planned) dates</a:t>
            </a:r>
          </a:p>
          <a:p>
            <a:r>
              <a:rPr lang="en-US" dirty="0" smtClean="0"/>
              <a:t>Gray bar shows the planned duration of the task</a:t>
            </a:r>
          </a:p>
          <a:p>
            <a:r>
              <a:rPr lang="en-US" dirty="0" smtClean="0"/>
              <a:t>Black bar shows the actual duration of the task</a:t>
            </a:r>
          </a:p>
          <a:p>
            <a:r>
              <a:rPr lang="en-US" dirty="0" smtClean="0"/>
              <a:t> striped bar shows the planned line of the summary task</a:t>
            </a:r>
          </a:p>
          <a:p>
            <a:r>
              <a:rPr lang="en-US" dirty="0" smtClean="0"/>
              <a:t>White diamond represents a slipped milestone (milestone activity that was actually completed later than originally planned)</a:t>
            </a:r>
          </a:p>
          <a:p>
            <a:r>
              <a:rPr lang="en-US" dirty="0" smtClean="0"/>
              <a:t>Percentage shows the percentage of work completed for each task</a:t>
            </a:r>
          </a:p>
          <a:p>
            <a:endParaRPr lang="en-US" dirty="0"/>
          </a:p>
        </p:txBody>
      </p:sp>
      <p:sp>
        <p:nvSpPr>
          <p:cNvPr id="4" name="Slide Number Placeholder 3"/>
          <p:cNvSpPr>
            <a:spLocks noGrp="1"/>
          </p:cNvSpPr>
          <p:nvPr>
            <p:ph type="sldNum" sz="quarter" idx="10"/>
          </p:nvPr>
        </p:nvSpPr>
        <p:spPr/>
        <p:txBody>
          <a:bodyPr/>
          <a:lstStyle/>
          <a:p>
            <a:pPr>
              <a:defRPr/>
            </a:pPr>
            <a:fld id="{4BA8111F-C927-4F4E-94DA-BDDD7DAFF72C}" type="slidenum">
              <a:rPr lang="en-US" smtClean="0"/>
              <a:pPr>
                <a:defRPr/>
              </a:pPr>
              <a:t>49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AEB783D8-60B8-49F1-AC75-7AAFAADD4AD9}" type="datetimeFigureOut">
              <a:rPr lang="en-US" smtClean="0"/>
              <a:pPr/>
              <a:t>2/10/2017</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6650EFAE-4DDB-4966-BB29-17E73A3A9E1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EB783D8-60B8-49F1-AC75-7AAFAADD4AD9}" type="datetimeFigureOut">
              <a:rPr lang="en-US" smtClean="0"/>
              <a:pPr/>
              <a:t>2/10/2017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650EFAE-4DDB-4966-BB29-17E73A3A9E1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EB783D8-60B8-49F1-AC75-7AAFAADD4AD9}" type="datetimeFigureOut">
              <a:rPr lang="en-US" smtClean="0"/>
              <a:pPr/>
              <a:t>2/10/2017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650EFAE-4DDB-4966-BB29-17E73A3A9E1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EB783D8-60B8-49F1-AC75-7AAFAADD4AD9}" type="datetimeFigureOut">
              <a:rPr lang="en-US" smtClean="0"/>
              <a:pPr/>
              <a:t>2/10/2017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650EFAE-4DDB-4966-BB29-17E73A3A9E11}"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AEB783D8-60B8-49F1-AC75-7AAFAADD4AD9}" type="datetimeFigureOut">
              <a:rPr lang="en-US" smtClean="0"/>
              <a:pPr/>
              <a:t>2/10/2017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650EFAE-4DDB-4966-BB29-17E73A3A9E11}"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EB783D8-60B8-49F1-AC75-7AAFAADD4AD9}" type="datetimeFigureOut">
              <a:rPr lang="en-US" smtClean="0"/>
              <a:pPr/>
              <a:t>2/10/2017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650EFAE-4DDB-4966-BB29-17E73A3A9E11}"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EB783D8-60B8-49F1-AC75-7AAFAADD4AD9}" type="datetimeFigureOut">
              <a:rPr lang="en-US" smtClean="0"/>
              <a:pPr/>
              <a:t>2/10/2017</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6650EFAE-4DDB-4966-BB29-17E73A3A9E1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AEB783D8-60B8-49F1-AC75-7AAFAADD4AD9}" type="datetimeFigureOut">
              <a:rPr lang="en-US" smtClean="0"/>
              <a:pPr/>
              <a:t>2/10/2017</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6650EFAE-4DDB-4966-BB29-17E73A3A9E11}"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AEB783D8-60B8-49F1-AC75-7AAFAADD4AD9}" type="datetimeFigureOut">
              <a:rPr lang="en-US" smtClean="0"/>
              <a:pPr/>
              <a:t>2/10/2017</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6650EFAE-4DDB-4966-BB29-17E73A3A9E1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AEB783D8-60B8-49F1-AC75-7AAFAADD4AD9}" type="datetimeFigureOut">
              <a:rPr lang="en-US" smtClean="0"/>
              <a:pPr/>
              <a:t>2/10/2017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650EFAE-4DDB-4966-BB29-17E73A3A9E1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AEB783D8-60B8-49F1-AC75-7AAFAADD4AD9}" type="datetimeFigureOut">
              <a:rPr lang="en-US" smtClean="0"/>
              <a:pPr/>
              <a:t>2/10/2017</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6650EFAE-4DDB-4966-BB29-17E73A3A9E11}"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EB783D8-60B8-49F1-AC75-7AAFAADD4AD9}" type="datetimeFigureOut">
              <a:rPr lang="en-US" smtClean="0"/>
              <a:pPr/>
              <a:t>2/10/2017</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6650EFAE-4DDB-4966-BB29-17E73A3A9E1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Project Time Management</a:t>
            </a:r>
            <a:br>
              <a:rPr lang="en-US" dirty="0" smtClean="0"/>
            </a:br>
            <a:r>
              <a:rPr lang="en-US" dirty="0" smtClean="0"/>
              <a:t>(Project Scheduling)</a:t>
            </a:r>
            <a:endParaRPr lang="en-US" dirty="0"/>
          </a:p>
        </p:txBody>
      </p:sp>
      <p:sp>
        <p:nvSpPr>
          <p:cNvPr id="3" name="Subtitle 2"/>
          <p:cNvSpPr>
            <a:spLocks noGrp="1"/>
          </p:cNvSpPr>
          <p:nvPr>
            <p:ph type="subTitle" idx="1"/>
          </p:nvPr>
        </p:nvSpPr>
        <p:spPr/>
        <p:txBody>
          <a:bodyPr/>
          <a:lstStyle/>
          <a:p>
            <a:r>
              <a:rPr lang="en-US" dirty="0" smtClean="0"/>
              <a:t>Chapter#6 part#1</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a:t>Chapter 8</a:t>
            </a:r>
          </a:p>
        </p:txBody>
      </p:sp>
      <p:sp>
        <p:nvSpPr>
          <p:cNvPr id="8" name="Slide Number Placeholder 5"/>
          <p:cNvSpPr>
            <a:spLocks noGrp="1"/>
          </p:cNvSpPr>
          <p:nvPr>
            <p:ph type="sldNum" sz="quarter" idx="4294967295"/>
          </p:nvPr>
        </p:nvSpPr>
        <p:spPr>
          <a:xfrm>
            <a:off x="8001000" y="6400800"/>
            <a:ext cx="914400" cy="457200"/>
          </a:xfrm>
          <a:prstGeom prst="rect">
            <a:avLst/>
          </a:prstGeom>
        </p:spPr>
        <p:txBody>
          <a:bodyPr/>
          <a:lstStyle/>
          <a:p>
            <a:fld id="{36522125-4003-402A-ACEF-D2904D1DF1CC}" type="slidenum">
              <a:rPr lang="en-US"/>
              <a:pPr/>
              <a:t>10</a:t>
            </a:fld>
            <a:endParaRPr lang="en-US"/>
          </a:p>
        </p:txBody>
      </p:sp>
      <p:sp>
        <p:nvSpPr>
          <p:cNvPr id="22530" name="Rectangle 2"/>
          <p:cNvSpPr>
            <a:spLocks noGrp="1" noChangeArrowheads="1"/>
          </p:cNvSpPr>
          <p:nvPr>
            <p:ph type="title"/>
          </p:nvPr>
        </p:nvSpPr>
        <p:spPr>
          <a:xfrm>
            <a:off x="838200" y="609600"/>
            <a:ext cx="7772400" cy="685800"/>
          </a:xfrm>
        </p:spPr>
        <p:txBody>
          <a:bodyPr/>
          <a:lstStyle/>
          <a:p>
            <a:r>
              <a:rPr lang="en-US" sz="3600" dirty="0" smtClean="0">
                <a:latin typeface="Book Antiqua" pitchFamily="18" charset="0"/>
              </a:rPr>
              <a:t>Example</a:t>
            </a:r>
            <a:endParaRPr lang="en-US" sz="3600" dirty="0">
              <a:latin typeface="Book Antiqua" pitchFamily="18" charset="0"/>
            </a:endParaRPr>
          </a:p>
        </p:txBody>
      </p:sp>
      <p:sp>
        <p:nvSpPr>
          <p:cNvPr id="22531" name="Rectangle 3"/>
          <p:cNvSpPr>
            <a:spLocks noGrp="1" noChangeArrowheads="1"/>
          </p:cNvSpPr>
          <p:nvPr>
            <p:ph type="body" idx="1"/>
          </p:nvPr>
        </p:nvSpPr>
        <p:spPr>
          <a:xfrm>
            <a:off x="533400" y="1447800"/>
            <a:ext cx="8382000" cy="4876800"/>
          </a:xfrm>
        </p:spPr>
        <p:txBody>
          <a:bodyPr/>
          <a:lstStyle/>
          <a:p>
            <a:pPr>
              <a:lnSpc>
                <a:spcPct val="85000"/>
              </a:lnSpc>
              <a:buClr>
                <a:schemeClr val="tx1"/>
              </a:buClr>
              <a:buFont typeface="Wingdings" pitchFamily="2" charset="2"/>
              <a:buNone/>
            </a:pPr>
            <a:r>
              <a:rPr lang="en-US" sz="1800">
                <a:latin typeface="Book Antiqua" pitchFamily="18" charset="0"/>
              </a:rPr>
              <a:t>	</a:t>
            </a:r>
            <a:r>
              <a:rPr lang="en-US" sz="2000">
                <a:latin typeface="Book Antiqua" pitchFamily="18" charset="0"/>
              </a:rPr>
              <a:t>Develop the network for a project with following activities and immediate predecessors</a:t>
            </a:r>
            <a:r>
              <a:rPr lang="en-US" sz="1800">
                <a:latin typeface="Book Antiqua" pitchFamily="18" charset="0"/>
              </a:rPr>
              <a:t>:</a:t>
            </a:r>
          </a:p>
          <a:p>
            <a:pPr>
              <a:lnSpc>
                <a:spcPct val="85000"/>
              </a:lnSpc>
              <a:buClr>
                <a:schemeClr val="tx1"/>
              </a:buClr>
              <a:buFont typeface="Wingdings" pitchFamily="2" charset="2"/>
              <a:buNone/>
            </a:pPr>
            <a:endParaRPr lang="en-US" sz="1800" i="1">
              <a:latin typeface="Book Antiqua" pitchFamily="18" charset="0"/>
            </a:endParaRPr>
          </a:p>
        </p:txBody>
      </p:sp>
      <p:sp>
        <p:nvSpPr>
          <p:cNvPr id="22532" name="Text Box 4"/>
          <p:cNvSpPr txBox="1">
            <a:spLocks noChangeArrowheads="1"/>
          </p:cNvSpPr>
          <p:nvPr/>
        </p:nvSpPr>
        <p:spPr bwMode="auto">
          <a:xfrm>
            <a:off x="2514600" y="2209800"/>
            <a:ext cx="2895600" cy="3378200"/>
          </a:xfrm>
          <a:prstGeom prst="rect">
            <a:avLst/>
          </a:prstGeom>
          <a:noFill/>
          <a:ln w="9525">
            <a:noFill/>
            <a:miter lim="800000"/>
            <a:headEnd/>
            <a:tailEnd/>
          </a:ln>
          <a:effectLst/>
        </p:spPr>
        <p:txBody>
          <a:bodyPr>
            <a:spAutoFit/>
          </a:bodyPr>
          <a:lstStyle/>
          <a:p>
            <a:pPr algn="l">
              <a:lnSpc>
                <a:spcPct val="80000"/>
              </a:lnSpc>
            </a:pPr>
            <a:r>
              <a:rPr lang="en-US" sz="1800" b="1" u="sng">
                <a:latin typeface="Book Antiqua" pitchFamily="18" charset="0"/>
              </a:rPr>
              <a:t>Activity</a:t>
            </a:r>
            <a:r>
              <a:rPr lang="en-US" sz="1800">
                <a:latin typeface="Book Antiqua" pitchFamily="18" charset="0"/>
              </a:rPr>
              <a:t>	     </a:t>
            </a:r>
            <a:r>
              <a:rPr lang="en-US" sz="1800" b="1">
                <a:latin typeface="Book Antiqua" pitchFamily="18" charset="0"/>
              </a:rPr>
              <a:t>Immediate</a:t>
            </a:r>
          </a:p>
          <a:p>
            <a:pPr algn="l">
              <a:lnSpc>
                <a:spcPct val="80000"/>
              </a:lnSpc>
            </a:pPr>
            <a:r>
              <a:rPr lang="en-US" sz="1800">
                <a:latin typeface="Book Antiqua" pitchFamily="18" charset="0"/>
              </a:rPr>
              <a:t>	   </a:t>
            </a:r>
            <a:r>
              <a:rPr lang="en-US" sz="1800" b="1" u="sng">
                <a:latin typeface="Book Antiqua" pitchFamily="18" charset="0"/>
              </a:rPr>
              <a:t>predecessors</a:t>
            </a:r>
          </a:p>
          <a:p>
            <a:pPr algn="l">
              <a:lnSpc>
                <a:spcPct val="80000"/>
              </a:lnSpc>
            </a:pPr>
            <a:r>
              <a:rPr lang="en-US" sz="1800">
                <a:latin typeface="Book Antiqua" pitchFamily="18" charset="0"/>
              </a:rPr>
              <a:t>   A		-</a:t>
            </a:r>
          </a:p>
          <a:p>
            <a:pPr algn="l">
              <a:lnSpc>
                <a:spcPct val="80000"/>
              </a:lnSpc>
            </a:pPr>
            <a:endParaRPr lang="en-US" sz="1800">
              <a:latin typeface="Book Antiqua" pitchFamily="18" charset="0"/>
            </a:endParaRPr>
          </a:p>
          <a:p>
            <a:pPr algn="l">
              <a:lnSpc>
                <a:spcPct val="80000"/>
              </a:lnSpc>
            </a:pPr>
            <a:r>
              <a:rPr lang="en-US" sz="1800">
                <a:latin typeface="Book Antiqua" pitchFamily="18" charset="0"/>
              </a:rPr>
              <a:t>   B		-</a:t>
            </a:r>
          </a:p>
          <a:p>
            <a:pPr algn="l">
              <a:lnSpc>
                <a:spcPct val="80000"/>
              </a:lnSpc>
            </a:pPr>
            <a:endParaRPr lang="en-US" sz="1800">
              <a:latin typeface="Book Antiqua" pitchFamily="18" charset="0"/>
            </a:endParaRPr>
          </a:p>
          <a:p>
            <a:pPr algn="l">
              <a:lnSpc>
                <a:spcPct val="80000"/>
              </a:lnSpc>
            </a:pPr>
            <a:r>
              <a:rPr lang="en-US" sz="1800">
                <a:latin typeface="Book Antiqua" pitchFamily="18" charset="0"/>
              </a:rPr>
              <a:t>   C		B</a:t>
            </a:r>
          </a:p>
          <a:p>
            <a:pPr algn="l">
              <a:lnSpc>
                <a:spcPct val="80000"/>
              </a:lnSpc>
            </a:pPr>
            <a:endParaRPr lang="en-US" sz="1800">
              <a:latin typeface="Book Antiqua" pitchFamily="18" charset="0"/>
            </a:endParaRPr>
          </a:p>
          <a:p>
            <a:pPr algn="l">
              <a:lnSpc>
                <a:spcPct val="80000"/>
              </a:lnSpc>
            </a:pPr>
            <a:r>
              <a:rPr lang="en-US" sz="1800">
                <a:latin typeface="Book Antiqua" pitchFamily="18" charset="0"/>
              </a:rPr>
              <a:t>   D		A, C</a:t>
            </a:r>
          </a:p>
          <a:p>
            <a:pPr algn="l">
              <a:lnSpc>
                <a:spcPct val="80000"/>
              </a:lnSpc>
            </a:pPr>
            <a:endParaRPr lang="en-US" sz="1800">
              <a:latin typeface="Book Antiqua" pitchFamily="18" charset="0"/>
            </a:endParaRPr>
          </a:p>
          <a:p>
            <a:pPr algn="l">
              <a:lnSpc>
                <a:spcPct val="80000"/>
              </a:lnSpc>
            </a:pPr>
            <a:r>
              <a:rPr lang="en-US" sz="1800">
                <a:latin typeface="Book Antiqua" pitchFamily="18" charset="0"/>
              </a:rPr>
              <a:t>   E		C</a:t>
            </a:r>
          </a:p>
          <a:p>
            <a:pPr algn="l">
              <a:lnSpc>
                <a:spcPct val="80000"/>
              </a:lnSpc>
            </a:pPr>
            <a:endParaRPr lang="en-US" sz="1800">
              <a:latin typeface="Book Antiqua" pitchFamily="18" charset="0"/>
            </a:endParaRPr>
          </a:p>
          <a:p>
            <a:pPr algn="l">
              <a:lnSpc>
                <a:spcPct val="80000"/>
              </a:lnSpc>
            </a:pPr>
            <a:r>
              <a:rPr lang="en-US" sz="1800">
                <a:latin typeface="Book Antiqua" pitchFamily="18" charset="0"/>
              </a:rPr>
              <a:t>   F		C</a:t>
            </a:r>
          </a:p>
          <a:p>
            <a:pPr algn="l">
              <a:lnSpc>
                <a:spcPct val="80000"/>
              </a:lnSpc>
            </a:pPr>
            <a:endParaRPr lang="en-US" sz="1800">
              <a:latin typeface="Book Antiqua" pitchFamily="18" charset="0"/>
            </a:endParaRPr>
          </a:p>
          <a:p>
            <a:pPr algn="l">
              <a:lnSpc>
                <a:spcPct val="80000"/>
              </a:lnSpc>
            </a:pPr>
            <a:r>
              <a:rPr lang="en-US" sz="1800">
                <a:latin typeface="Book Antiqua" pitchFamily="18" charset="0"/>
              </a:rPr>
              <a:t>   G		D,E,F</a:t>
            </a:r>
          </a:p>
        </p:txBody>
      </p:sp>
      <p:sp>
        <p:nvSpPr>
          <p:cNvPr id="22534" name="Text Box 6"/>
          <p:cNvSpPr txBox="1">
            <a:spLocks noChangeArrowheads="1"/>
          </p:cNvSpPr>
          <p:nvPr/>
        </p:nvSpPr>
        <p:spPr bwMode="auto">
          <a:xfrm>
            <a:off x="1066800" y="5638800"/>
            <a:ext cx="6519863" cy="457200"/>
          </a:xfrm>
          <a:prstGeom prst="rect">
            <a:avLst/>
          </a:prstGeom>
          <a:noFill/>
          <a:ln w="9525">
            <a:noFill/>
            <a:miter lim="800000"/>
            <a:headEnd/>
            <a:tailEnd/>
          </a:ln>
          <a:effectLst/>
        </p:spPr>
        <p:txBody>
          <a:bodyPr wrap="none">
            <a:spAutoFit/>
          </a:bodyPr>
          <a:lstStyle/>
          <a:p>
            <a:pPr algn="l"/>
            <a:r>
              <a:rPr lang="en-US">
                <a:latin typeface="Book Antiqua" pitchFamily="18" charset="0"/>
              </a:rPr>
              <a:t>Try to do for the first five (A,B,C,D,E) activities</a:t>
            </a:r>
          </a:p>
        </p:txBody>
      </p:sp>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Date Placeholder 2"/>
          <p:cNvSpPr>
            <a:spLocks noGrp="1"/>
          </p:cNvSpPr>
          <p:nvPr>
            <p:ph type="dt" sz="half" idx="10"/>
          </p:nvPr>
        </p:nvSpPr>
        <p:spPr/>
        <p:txBody>
          <a:bodyPr/>
          <a:lstStyle/>
          <a:p>
            <a:r>
              <a:rPr lang="en-US"/>
              <a:t>Chapter 8</a:t>
            </a:r>
          </a:p>
        </p:txBody>
      </p:sp>
      <p:sp>
        <p:nvSpPr>
          <p:cNvPr id="21" name="Footer Placeholder 3"/>
          <p:cNvSpPr>
            <a:spLocks noGrp="1"/>
          </p:cNvSpPr>
          <p:nvPr>
            <p:ph type="ftr" sz="quarter" idx="11"/>
          </p:nvPr>
        </p:nvSpPr>
        <p:spPr/>
        <p:txBody>
          <a:bodyPr/>
          <a:lstStyle/>
          <a:p>
            <a:r>
              <a:rPr lang="en-US"/>
              <a:t>Scheduling, PERT, Critical Path Analysis</a:t>
            </a:r>
          </a:p>
        </p:txBody>
      </p:sp>
      <p:sp>
        <p:nvSpPr>
          <p:cNvPr id="22" name="Slide Number Placeholder 4"/>
          <p:cNvSpPr>
            <a:spLocks noGrp="1"/>
          </p:cNvSpPr>
          <p:nvPr>
            <p:ph type="sldNum" sz="quarter" idx="12"/>
          </p:nvPr>
        </p:nvSpPr>
        <p:spPr/>
        <p:txBody>
          <a:bodyPr/>
          <a:lstStyle/>
          <a:p>
            <a:fld id="{BD834756-1F06-456F-9966-E62461831C0A}" type="slidenum">
              <a:rPr lang="en-US"/>
              <a:pPr/>
              <a:t>11</a:t>
            </a:fld>
            <a:endParaRPr lang="en-US"/>
          </a:p>
        </p:txBody>
      </p:sp>
      <p:sp>
        <p:nvSpPr>
          <p:cNvPr id="3074" name="Rectangle 2"/>
          <p:cNvSpPr>
            <a:spLocks noGrp="1" noChangeArrowheads="1"/>
          </p:cNvSpPr>
          <p:nvPr>
            <p:ph type="title"/>
          </p:nvPr>
        </p:nvSpPr>
        <p:spPr>
          <a:xfrm>
            <a:off x="685800" y="762000"/>
            <a:ext cx="7772400" cy="762000"/>
          </a:xfrm>
        </p:spPr>
        <p:txBody>
          <a:bodyPr/>
          <a:lstStyle/>
          <a:p>
            <a:pPr algn="ctr"/>
            <a:r>
              <a:rPr lang="en-US" sz="3600">
                <a:latin typeface="Book Antiqua" pitchFamily="18" charset="0"/>
              </a:rPr>
              <a:t>Network of first five activities</a:t>
            </a:r>
          </a:p>
        </p:txBody>
      </p:sp>
      <p:sp>
        <p:nvSpPr>
          <p:cNvPr id="3075" name="Oval 3"/>
          <p:cNvSpPr>
            <a:spLocks noChangeArrowheads="1"/>
          </p:cNvSpPr>
          <p:nvPr/>
        </p:nvSpPr>
        <p:spPr bwMode="auto">
          <a:xfrm>
            <a:off x="1600200" y="2286000"/>
            <a:ext cx="381000" cy="381000"/>
          </a:xfrm>
          <a:prstGeom prst="ellipse">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r>
              <a:rPr lang="en-US"/>
              <a:t>1</a:t>
            </a:r>
          </a:p>
        </p:txBody>
      </p:sp>
      <p:sp>
        <p:nvSpPr>
          <p:cNvPr id="3076" name="Oval 4"/>
          <p:cNvSpPr>
            <a:spLocks noChangeArrowheads="1"/>
          </p:cNvSpPr>
          <p:nvPr/>
        </p:nvSpPr>
        <p:spPr bwMode="auto">
          <a:xfrm>
            <a:off x="4953000" y="2286000"/>
            <a:ext cx="381000" cy="381000"/>
          </a:xfrm>
          <a:prstGeom prst="ellipse">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r>
              <a:rPr lang="en-US" dirty="0"/>
              <a:t>3</a:t>
            </a:r>
          </a:p>
        </p:txBody>
      </p:sp>
      <p:sp>
        <p:nvSpPr>
          <p:cNvPr id="3077" name="Oval 5"/>
          <p:cNvSpPr>
            <a:spLocks noChangeArrowheads="1"/>
          </p:cNvSpPr>
          <p:nvPr/>
        </p:nvSpPr>
        <p:spPr bwMode="auto">
          <a:xfrm>
            <a:off x="7391400" y="2286000"/>
            <a:ext cx="381000" cy="381000"/>
          </a:xfrm>
          <a:prstGeom prst="ellipse">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r>
              <a:rPr lang="en-US" dirty="0"/>
              <a:t>4</a:t>
            </a:r>
          </a:p>
        </p:txBody>
      </p:sp>
      <p:sp>
        <p:nvSpPr>
          <p:cNvPr id="3078" name="Oval 6"/>
          <p:cNvSpPr>
            <a:spLocks noChangeArrowheads="1"/>
          </p:cNvSpPr>
          <p:nvPr/>
        </p:nvSpPr>
        <p:spPr bwMode="auto">
          <a:xfrm>
            <a:off x="2362200" y="4191000"/>
            <a:ext cx="381000" cy="381000"/>
          </a:xfrm>
          <a:prstGeom prst="ellipse">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r>
              <a:rPr lang="en-US" dirty="0"/>
              <a:t>2</a:t>
            </a:r>
          </a:p>
        </p:txBody>
      </p:sp>
      <p:sp>
        <p:nvSpPr>
          <p:cNvPr id="3079" name="Line 7"/>
          <p:cNvSpPr>
            <a:spLocks noChangeShapeType="1"/>
          </p:cNvSpPr>
          <p:nvPr/>
        </p:nvSpPr>
        <p:spPr bwMode="auto">
          <a:xfrm>
            <a:off x="5334000" y="2514600"/>
            <a:ext cx="2057400" cy="0"/>
          </a:xfrm>
          <a:prstGeom prst="line">
            <a:avLst/>
          </a:prstGeom>
          <a:noFill/>
          <a:ln w="12700">
            <a:solidFill>
              <a:schemeClr val="tx1"/>
            </a:solidFill>
            <a:round/>
            <a:headEnd/>
            <a:tailEnd type="triangle" w="med" len="med"/>
          </a:ln>
          <a:effectLst/>
        </p:spPr>
        <p:txBody>
          <a:bodyPr/>
          <a:lstStyle/>
          <a:p>
            <a:endParaRPr lang="en-US"/>
          </a:p>
        </p:txBody>
      </p:sp>
      <p:sp>
        <p:nvSpPr>
          <p:cNvPr id="3080" name="Line 8"/>
          <p:cNvSpPr>
            <a:spLocks noChangeShapeType="1"/>
          </p:cNvSpPr>
          <p:nvPr/>
        </p:nvSpPr>
        <p:spPr bwMode="auto">
          <a:xfrm>
            <a:off x="1981200" y="2514600"/>
            <a:ext cx="2971800" cy="0"/>
          </a:xfrm>
          <a:prstGeom prst="line">
            <a:avLst/>
          </a:prstGeom>
          <a:noFill/>
          <a:ln w="12700">
            <a:solidFill>
              <a:schemeClr val="tx1"/>
            </a:solidFill>
            <a:round/>
            <a:headEnd/>
            <a:tailEnd type="triangle" w="med" len="med"/>
          </a:ln>
          <a:effectLst/>
        </p:spPr>
        <p:txBody>
          <a:bodyPr/>
          <a:lstStyle/>
          <a:p>
            <a:endParaRPr lang="en-US"/>
          </a:p>
        </p:txBody>
      </p:sp>
      <p:cxnSp>
        <p:nvCxnSpPr>
          <p:cNvPr id="3081" name="AutoShape 9"/>
          <p:cNvCxnSpPr>
            <a:cxnSpLocks noChangeShapeType="1"/>
            <a:stCxn id="3075" idx="5"/>
            <a:endCxn id="3078" idx="1"/>
          </p:cNvCxnSpPr>
          <p:nvPr/>
        </p:nvCxnSpPr>
        <p:spPr bwMode="auto">
          <a:xfrm>
            <a:off x="1925638" y="2611438"/>
            <a:ext cx="492125" cy="1635125"/>
          </a:xfrm>
          <a:prstGeom prst="straightConnector1">
            <a:avLst/>
          </a:prstGeom>
          <a:noFill/>
          <a:ln w="12700">
            <a:solidFill>
              <a:schemeClr val="tx1"/>
            </a:solidFill>
            <a:round/>
            <a:headEnd/>
            <a:tailEnd type="triangle" w="med" len="med"/>
          </a:ln>
          <a:effectLst/>
        </p:spPr>
      </p:cxnSp>
      <p:sp>
        <p:nvSpPr>
          <p:cNvPr id="3082" name="Text Box 10"/>
          <p:cNvSpPr txBox="1">
            <a:spLocks noChangeArrowheads="1"/>
          </p:cNvSpPr>
          <p:nvPr/>
        </p:nvSpPr>
        <p:spPr bwMode="auto">
          <a:xfrm>
            <a:off x="3200400" y="2133600"/>
            <a:ext cx="381000" cy="396875"/>
          </a:xfrm>
          <a:prstGeom prst="rect">
            <a:avLst/>
          </a:prstGeom>
          <a:noFill/>
          <a:ln w="9525">
            <a:noFill/>
            <a:miter lim="800000"/>
            <a:headEnd/>
            <a:tailEnd/>
          </a:ln>
          <a:effectLst/>
        </p:spPr>
        <p:txBody>
          <a:bodyPr>
            <a:spAutoFit/>
          </a:bodyPr>
          <a:lstStyle/>
          <a:p>
            <a:pPr algn="l">
              <a:spcBef>
                <a:spcPct val="50000"/>
              </a:spcBef>
            </a:pPr>
            <a:r>
              <a:rPr lang="en-US" sz="2000"/>
              <a:t>A</a:t>
            </a:r>
          </a:p>
        </p:txBody>
      </p:sp>
      <p:cxnSp>
        <p:nvCxnSpPr>
          <p:cNvPr id="3083" name="AutoShape 11"/>
          <p:cNvCxnSpPr>
            <a:cxnSpLocks noChangeShapeType="1"/>
            <a:stCxn id="3078" idx="7"/>
            <a:endCxn id="3090" idx="2"/>
          </p:cNvCxnSpPr>
          <p:nvPr/>
        </p:nvCxnSpPr>
        <p:spPr bwMode="auto">
          <a:xfrm flipV="1">
            <a:off x="2687638" y="3924300"/>
            <a:ext cx="1884362" cy="322263"/>
          </a:xfrm>
          <a:prstGeom prst="straightConnector1">
            <a:avLst/>
          </a:prstGeom>
          <a:noFill/>
          <a:ln w="9525">
            <a:solidFill>
              <a:schemeClr val="tx1"/>
            </a:solidFill>
            <a:round/>
            <a:headEnd/>
            <a:tailEnd type="triangle" w="med" len="med"/>
          </a:ln>
          <a:effectLst/>
        </p:spPr>
      </p:cxnSp>
      <p:sp>
        <p:nvSpPr>
          <p:cNvPr id="3084" name="Text Box 12"/>
          <p:cNvSpPr txBox="1">
            <a:spLocks noChangeArrowheads="1"/>
          </p:cNvSpPr>
          <p:nvPr/>
        </p:nvSpPr>
        <p:spPr bwMode="auto">
          <a:xfrm>
            <a:off x="2133600" y="3124200"/>
            <a:ext cx="488950" cy="396875"/>
          </a:xfrm>
          <a:prstGeom prst="rect">
            <a:avLst/>
          </a:prstGeom>
          <a:noFill/>
          <a:ln w="9525">
            <a:noFill/>
            <a:miter lim="800000"/>
            <a:headEnd/>
            <a:tailEnd/>
          </a:ln>
          <a:effectLst/>
        </p:spPr>
        <p:txBody>
          <a:bodyPr>
            <a:spAutoFit/>
          </a:bodyPr>
          <a:lstStyle/>
          <a:p>
            <a:pPr algn="l">
              <a:spcBef>
                <a:spcPct val="50000"/>
              </a:spcBef>
            </a:pPr>
            <a:r>
              <a:rPr lang="en-US" sz="2000"/>
              <a:t>B</a:t>
            </a:r>
          </a:p>
        </p:txBody>
      </p:sp>
      <p:sp>
        <p:nvSpPr>
          <p:cNvPr id="3085" name="Text Box 13"/>
          <p:cNvSpPr txBox="1">
            <a:spLocks noChangeArrowheads="1"/>
          </p:cNvSpPr>
          <p:nvPr/>
        </p:nvSpPr>
        <p:spPr bwMode="auto">
          <a:xfrm>
            <a:off x="3429000" y="3733800"/>
            <a:ext cx="354013" cy="396875"/>
          </a:xfrm>
          <a:prstGeom prst="rect">
            <a:avLst/>
          </a:prstGeom>
          <a:noFill/>
          <a:ln w="9525">
            <a:noFill/>
            <a:miter lim="800000"/>
            <a:headEnd/>
            <a:tailEnd/>
          </a:ln>
          <a:effectLst/>
        </p:spPr>
        <p:txBody>
          <a:bodyPr wrap="none">
            <a:spAutoFit/>
          </a:bodyPr>
          <a:lstStyle/>
          <a:p>
            <a:pPr algn="l"/>
            <a:r>
              <a:rPr lang="en-US" sz="2000"/>
              <a:t>C</a:t>
            </a:r>
          </a:p>
        </p:txBody>
      </p:sp>
      <p:sp>
        <p:nvSpPr>
          <p:cNvPr id="3086" name="Text Box 14"/>
          <p:cNvSpPr txBox="1">
            <a:spLocks noChangeArrowheads="1"/>
          </p:cNvSpPr>
          <p:nvPr/>
        </p:nvSpPr>
        <p:spPr bwMode="auto">
          <a:xfrm>
            <a:off x="6184900" y="2147888"/>
            <a:ext cx="368300" cy="396875"/>
          </a:xfrm>
          <a:prstGeom prst="rect">
            <a:avLst/>
          </a:prstGeom>
          <a:noFill/>
          <a:ln w="9525">
            <a:noFill/>
            <a:miter lim="800000"/>
            <a:headEnd/>
            <a:tailEnd/>
          </a:ln>
          <a:effectLst/>
        </p:spPr>
        <p:txBody>
          <a:bodyPr wrap="none">
            <a:spAutoFit/>
          </a:bodyPr>
          <a:lstStyle/>
          <a:p>
            <a:pPr algn="l"/>
            <a:r>
              <a:rPr lang="en-US" sz="2000"/>
              <a:t>D</a:t>
            </a:r>
          </a:p>
        </p:txBody>
      </p:sp>
      <p:sp>
        <p:nvSpPr>
          <p:cNvPr id="3090" name="Oval 18"/>
          <p:cNvSpPr>
            <a:spLocks noChangeArrowheads="1"/>
          </p:cNvSpPr>
          <p:nvPr/>
        </p:nvSpPr>
        <p:spPr bwMode="auto">
          <a:xfrm>
            <a:off x="4572000" y="3733800"/>
            <a:ext cx="381000" cy="381000"/>
          </a:xfrm>
          <a:prstGeom prst="ellipse">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r>
              <a:rPr lang="en-US" dirty="0"/>
              <a:t>5</a:t>
            </a:r>
          </a:p>
        </p:txBody>
      </p:sp>
      <p:cxnSp>
        <p:nvCxnSpPr>
          <p:cNvPr id="3091" name="AutoShape 19"/>
          <p:cNvCxnSpPr>
            <a:cxnSpLocks noChangeShapeType="1"/>
            <a:stCxn id="3090" idx="0"/>
            <a:endCxn id="3076" idx="4"/>
          </p:cNvCxnSpPr>
          <p:nvPr/>
        </p:nvCxnSpPr>
        <p:spPr bwMode="auto">
          <a:xfrm flipV="1">
            <a:off x="4762500" y="2667000"/>
            <a:ext cx="381000" cy="1066800"/>
          </a:xfrm>
          <a:prstGeom prst="straightConnector1">
            <a:avLst/>
          </a:prstGeom>
          <a:noFill/>
          <a:ln w="9525">
            <a:solidFill>
              <a:schemeClr val="tx1"/>
            </a:solidFill>
            <a:prstDash val="dash"/>
            <a:round/>
            <a:headEnd/>
            <a:tailEnd type="triangle" w="med" len="med"/>
          </a:ln>
          <a:effectLst/>
        </p:spPr>
      </p:cxnSp>
      <p:cxnSp>
        <p:nvCxnSpPr>
          <p:cNvPr id="3092" name="AutoShape 20"/>
          <p:cNvCxnSpPr>
            <a:cxnSpLocks noChangeShapeType="1"/>
            <a:stCxn id="3090" idx="6"/>
          </p:cNvCxnSpPr>
          <p:nvPr/>
        </p:nvCxnSpPr>
        <p:spPr bwMode="auto">
          <a:xfrm flipV="1">
            <a:off x="4953000" y="2667000"/>
            <a:ext cx="2590800" cy="1257300"/>
          </a:xfrm>
          <a:prstGeom prst="straightConnector1">
            <a:avLst/>
          </a:prstGeom>
          <a:noFill/>
          <a:ln w="9525">
            <a:solidFill>
              <a:schemeClr val="tx1"/>
            </a:solidFill>
            <a:round/>
            <a:headEnd/>
            <a:tailEnd type="triangle" w="med" len="med"/>
          </a:ln>
          <a:effectLst/>
        </p:spPr>
      </p:cxnSp>
      <p:sp>
        <p:nvSpPr>
          <p:cNvPr id="3093" name="Text Box 21"/>
          <p:cNvSpPr txBox="1">
            <a:spLocks noChangeArrowheads="1"/>
          </p:cNvSpPr>
          <p:nvPr/>
        </p:nvSpPr>
        <p:spPr bwMode="auto">
          <a:xfrm>
            <a:off x="5927725" y="2971800"/>
            <a:ext cx="339725" cy="396875"/>
          </a:xfrm>
          <a:prstGeom prst="rect">
            <a:avLst/>
          </a:prstGeom>
          <a:noFill/>
          <a:ln w="9525">
            <a:noFill/>
            <a:miter lim="800000"/>
            <a:headEnd/>
            <a:tailEnd/>
          </a:ln>
          <a:effectLst/>
        </p:spPr>
        <p:txBody>
          <a:bodyPr wrap="none">
            <a:spAutoFit/>
          </a:bodyPr>
          <a:lstStyle/>
          <a:p>
            <a:pPr algn="l"/>
            <a:r>
              <a:rPr lang="en-US" sz="2000"/>
              <a:t>E</a:t>
            </a:r>
          </a:p>
        </p:txBody>
      </p:sp>
      <p:sp>
        <p:nvSpPr>
          <p:cNvPr id="3095" name="AutoShape 23"/>
          <p:cNvSpPr>
            <a:spLocks noChangeArrowheads="1"/>
          </p:cNvSpPr>
          <p:nvPr/>
        </p:nvSpPr>
        <p:spPr bwMode="auto">
          <a:xfrm>
            <a:off x="5562600" y="4419600"/>
            <a:ext cx="2667000" cy="609600"/>
          </a:xfrm>
          <a:prstGeom prst="wedgeRectCallout">
            <a:avLst>
              <a:gd name="adj1" fmla="val -71963"/>
              <a:gd name="adj2" fmla="val -246616"/>
            </a:avLst>
          </a:prstGeom>
          <a:ln>
            <a:headEnd/>
            <a:tailEnd/>
          </a:ln>
        </p:spPr>
        <p:style>
          <a:lnRef idx="1">
            <a:schemeClr val="accent3"/>
          </a:lnRef>
          <a:fillRef idx="3">
            <a:schemeClr val="accent3"/>
          </a:fillRef>
          <a:effectRef idx="2">
            <a:schemeClr val="accent3"/>
          </a:effectRef>
          <a:fontRef idx="minor">
            <a:schemeClr val="lt1"/>
          </a:fontRef>
        </p:style>
        <p:txBody>
          <a:bodyPr/>
          <a:lstStyle/>
          <a:p>
            <a:pPr>
              <a:lnSpc>
                <a:spcPct val="80000"/>
              </a:lnSpc>
            </a:pPr>
            <a:r>
              <a:rPr lang="en-US" sz="2000" dirty="0">
                <a:latin typeface="Book Antiqua" pitchFamily="18" charset="0"/>
              </a:rPr>
              <a:t>We need to introduce a dummy activity</a:t>
            </a:r>
          </a:p>
        </p:txBody>
      </p:sp>
    </p:spTree>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Date Placeholder 3"/>
          <p:cNvSpPr>
            <a:spLocks noGrp="1"/>
          </p:cNvSpPr>
          <p:nvPr>
            <p:ph type="dt" sz="half" idx="10"/>
          </p:nvPr>
        </p:nvSpPr>
        <p:spPr/>
        <p:txBody>
          <a:bodyPr/>
          <a:lstStyle/>
          <a:p>
            <a:r>
              <a:rPr lang="en-US"/>
              <a:t>Chapter 8</a:t>
            </a:r>
          </a:p>
        </p:txBody>
      </p:sp>
      <p:sp>
        <p:nvSpPr>
          <p:cNvPr id="30" name="Footer Placeholder 4"/>
          <p:cNvSpPr>
            <a:spLocks noGrp="1"/>
          </p:cNvSpPr>
          <p:nvPr>
            <p:ph type="ftr" sz="quarter" idx="4294967295"/>
          </p:nvPr>
        </p:nvSpPr>
        <p:spPr>
          <a:xfrm>
            <a:off x="3429000" y="6400800"/>
            <a:ext cx="2895600" cy="457200"/>
          </a:xfrm>
          <a:prstGeom prst="rect">
            <a:avLst/>
          </a:prstGeom>
        </p:spPr>
        <p:txBody>
          <a:bodyPr/>
          <a:lstStyle/>
          <a:p>
            <a:r>
              <a:rPr lang="en-US"/>
              <a:t>Scheduling, PERT, Critical Path Analysis</a:t>
            </a:r>
          </a:p>
        </p:txBody>
      </p:sp>
      <p:sp>
        <p:nvSpPr>
          <p:cNvPr id="31" name="Slide Number Placeholder 5"/>
          <p:cNvSpPr>
            <a:spLocks noGrp="1"/>
          </p:cNvSpPr>
          <p:nvPr>
            <p:ph type="sldNum" sz="quarter" idx="4294967295"/>
          </p:nvPr>
        </p:nvSpPr>
        <p:spPr>
          <a:xfrm>
            <a:off x="8001000" y="6400800"/>
            <a:ext cx="914400" cy="457200"/>
          </a:xfrm>
          <a:prstGeom prst="rect">
            <a:avLst/>
          </a:prstGeom>
        </p:spPr>
        <p:txBody>
          <a:bodyPr/>
          <a:lstStyle/>
          <a:p>
            <a:fld id="{2FC93131-18A3-4F19-AD4B-C49F0B28330A}" type="slidenum">
              <a:rPr lang="en-US"/>
              <a:pPr/>
              <a:t>12</a:t>
            </a:fld>
            <a:endParaRPr lang="en-US"/>
          </a:p>
        </p:txBody>
      </p:sp>
      <p:sp>
        <p:nvSpPr>
          <p:cNvPr id="85020" name="Text Box 28"/>
          <p:cNvSpPr txBox="1">
            <a:spLocks noChangeArrowheads="1"/>
          </p:cNvSpPr>
          <p:nvPr/>
        </p:nvSpPr>
        <p:spPr bwMode="auto">
          <a:xfrm>
            <a:off x="533400" y="3733800"/>
            <a:ext cx="8153400" cy="2420938"/>
          </a:xfrm>
          <a:prstGeom prst="rect">
            <a:avLst/>
          </a:prstGeom>
          <a:noFill/>
          <a:ln w="9525">
            <a:noFill/>
            <a:miter lim="800000"/>
            <a:headEnd/>
            <a:tailEnd/>
          </a:ln>
          <a:effectLst/>
        </p:spPr>
        <p:txBody>
          <a:bodyPr>
            <a:spAutoFit/>
          </a:bodyPr>
          <a:lstStyle/>
          <a:p>
            <a:pPr marL="111125" indent="-111125" algn="l">
              <a:lnSpc>
                <a:spcPct val="85000"/>
              </a:lnSpc>
              <a:buFontTx/>
              <a:buChar char="•"/>
            </a:pPr>
            <a:r>
              <a:rPr lang="en-US" sz="2000" dirty="0">
                <a:latin typeface="Book Antiqua" pitchFamily="18" charset="0"/>
              </a:rPr>
              <a:t>Note how the network correctly identifies D, E, and F as the immediate predecessors for activity G.</a:t>
            </a:r>
          </a:p>
          <a:p>
            <a:pPr marL="111125" indent="-111125" algn="l">
              <a:lnSpc>
                <a:spcPct val="85000"/>
              </a:lnSpc>
              <a:buFontTx/>
              <a:buChar char="•"/>
            </a:pPr>
            <a:endParaRPr lang="en-US" sz="2000" dirty="0">
              <a:latin typeface="Book Antiqua" pitchFamily="18" charset="0"/>
            </a:endParaRPr>
          </a:p>
          <a:p>
            <a:pPr marL="111125" indent="-111125" algn="l">
              <a:lnSpc>
                <a:spcPct val="85000"/>
              </a:lnSpc>
              <a:buFontTx/>
              <a:buChar char="•"/>
            </a:pPr>
            <a:r>
              <a:rPr lang="en-US" sz="2000" dirty="0">
                <a:latin typeface="Book Antiqua" pitchFamily="18" charset="0"/>
              </a:rPr>
              <a:t>Dummy activities is used to identify precedence relationships correctly and  to eliminate possible confusion of two or more activities having the same starting and ending nodes</a:t>
            </a:r>
          </a:p>
          <a:p>
            <a:pPr marL="111125" indent="-111125" algn="l">
              <a:lnSpc>
                <a:spcPct val="85000"/>
              </a:lnSpc>
            </a:pPr>
            <a:endParaRPr lang="en-US" sz="2000" dirty="0">
              <a:latin typeface="Book Antiqua" pitchFamily="18" charset="0"/>
            </a:endParaRPr>
          </a:p>
          <a:p>
            <a:pPr marL="111125" indent="-111125" algn="l">
              <a:lnSpc>
                <a:spcPct val="85000"/>
              </a:lnSpc>
              <a:buFontTx/>
              <a:buChar char="•"/>
            </a:pPr>
            <a:r>
              <a:rPr lang="en-US" sz="2000" dirty="0">
                <a:latin typeface="Book Antiqua" pitchFamily="18" charset="0"/>
              </a:rPr>
              <a:t>Dummy activities have no resources (time, labor, machinery, etc) – purpose is to PRESERVE LOGIC of the network</a:t>
            </a:r>
          </a:p>
        </p:txBody>
      </p:sp>
      <p:sp>
        <p:nvSpPr>
          <p:cNvPr id="85021" name="Text Box 29"/>
          <p:cNvSpPr txBox="1">
            <a:spLocks noChangeArrowheads="1"/>
          </p:cNvSpPr>
          <p:nvPr/>
        </p:nvSpPr>
        <p:spPr bwMode="auto">
          <a:xfrm>
            <a:off x="1960563" y="873125"/>
            <a:ext cx="5249862" cy="579438"/>
          </a:xfrm>
          <a:prstGeom prst="rect">
            <a:avLst/>
          </a:prstGeom>
          <a:noFill/>
          <a:ln w="9525">
            <a:noFill/>
            <a:miter lim="800000"/>
            <a:headEnd/>
            <a:tailEnd/>
          </a:ln>
          <a:effectLst/>
        </p:spPr>
        <p:txBody>
          <a:bodyPr wrap="none">
            <a:spAutoFit/>
          </a:bodyPr>
          <a:lstStyle/>
          <a:p>
            <a:r>
              <a:rPr lang="en-US" sz="3200">
                <a:latin typeface="Book Antiqua" pitchFamily="18" charset="0"/>
              </a:rPr>
              <a:t>Network of Seven Activities</a:t>
            </a:r>
          </a:p>
        </p:txBody>
      </p:sp>
      <p:grpSp>
        <p:nvGrpSpPr>
          <p:cNvPr id="2" name="Group 33"/>
          <p:cNvGrpSpPr>
            <a:grpSpLocks/>
          </p:cNvGrpSpPr>
          <p:nvPr/>
        </p:nvGrpSpPr>
        <p:grpSpPr bwMode="auto">
          <a:xfrm>
            <a:off x="1371600" y="1524000"/>
            <a:ext cx="6858000" cy="2057400"/>
            <a:chOff x="864" y="960"/>
            <a:chExt cx="4320" cy="1296"/>
          </a:xfrm>
        </p:grpSpPr>
        <p:sp>
          <p:nvSpPr>
            <p:cNvPr id="84997" name="Oval 5"/>
            <p:cNvSpPr>
              <a:spLocks noChangeArrowheads="1"/>
            </p:cNvSpPr>
            <p:nvPr/>
          </p:nvSpPr>
          <p:spPr bwMode="auto">
            <a:xfrm>
              <a:off x="864" y="1041"/>
              <a:ext cx="216" cy="203"/>
            </a:xfrm>
            <a:prstGeom prst="ellipse">
              <a:avLst/>
            </a:prstGeom>
            <a:solidFill>
              <a:schemeClr val="accent1"/>
            </a:solidFill>
            <a:ln w="9525">
              <a:solidFill>
                <a:schemeClr val="tx1"/>
              </a:solidFill>
              <a:round/>
              <a:headEnd/>
              <a:tailEnd/>
            </a:ln>
            <a:effectLst/>
          </p:spPr>
          <p:txBody>
            <a:bodyPr wrap="none" anchor="ctr"/>
            <a:lstStyle/>
            <a:p>
              <a:r>
                <a:rPr lang="en-US"/>
                <a:t>1</a:t>
              </a:r>
            </a:p>
          </p:txBody>
        </p:sp>
        <p:sp>
          <p:nvSpPr>
            <p:cNvPr id="84998" name="Oval 6"/>
            <p:cNvSpPr>
              <a:spLocks noChangeArrowheads="1"/>
            </p:cNvSpPr>
            <p:nvPr/>
          </p:nvSpPr>
          <p:spPr bwMode="auto">
            <a:xfrm>
              <a:off x="2549" y="1041"/>
              <a:ext cx="216" cy="203"/>
            </a:xfrm>
            <a:prstGeom prst="ellipse">
              <a:avLst/>
            </a:prstGeom>
            <a:solidFill>
              <a:schemeClr val="accent1"/>
            </a:solidFill>
            <a:ln w="9525">
              <a:solidFill>
                <a:schemeClr val="tx1"/>
              </a:solidFill>
              <a:round/>
              <a:headEnd/>
              <a:tailEnd/>
            </a:ln>
            <a:effectLst/>
          </p:spPr>
          <p:txBody>
            <a:bodyPr wrap="none" anchor="ctr"/>
            <a:lstStyle/>
            <a:p>
              <a:r>
                <a:rPr lang="en-US"/>
                <a:t>3</a:t>
              </a:r>
            </a:p>
          </p:txBody>
        </p:sp>
        <p:sp>
          <p:nvSpPr>
            <p:cNvPr id="84999" name="Oval 7"/>
            <p:cNvSpPr>
              <a:spLocks noChangeArrowheads="1"/>
            </p:cNvSpPr>
            <p:nvPr/>
          </p:nvSpPr>
          <p:spPr bwMode="auto">
            <a:xfrm>
              <a:off x="4032" y="1296"/>
              <a:ext cx="216" cy="203"/>
            </a:xfrm>
            <a:prstGeom prst="ellipse">
              <a:avLst/>
            </a:prstGeom>
            <a:solidFill>
              <a:schemeClr val="accent1"/>
            </a:solidFill>
            <a:ln w="9525">
              <a:solidFill>
                <a:schemeClr val="tx1"/>
              </a:solidFill>
              <a:round/>
              <a:headEnd/>
              <a:tailEnd/>
            </a:ln>
            <a:effectLst/>
          </p:spPr>
          <p:txBody>
            <a:bodyPr wrap="none" anchor="ctr"/>
            <a:lstStyle/>
            <a:p>
              <a:r>
                <a:rPr lang="en-US" dirty="0" smtClean="0"/>
                <a:t>5</a:t>
              </a:r>
              <a:endParaRPr lang="en-US" dirty="0"/>
            </a:p>
          </p:txBody>
        </p:sp>
        <p:sp>
          <p:nvSpPr>
            <p:cNvPr id="85000" name="Oval 8"/>
            <p:cNvSpPr>
              <a:spLocks noChangeArrowheads="1"/>
            </p:cNvSpPr>
            <p:nvPr/>
          </p:nvSpPr>
          <p:spPr bwMode="auto">
            <a:xfrm>
              <a:off x="1296" y="2054"/>
              <a:ext cx="216" cy="202"/>
            </a:xfrm>
            <a:prstGeom prst="ellipse">
              <a:avLst/>
            </a:prstGeom>
            <a:solidFill>
              <a:schemeClr val="accent1"/>
            </a:solidFill>
            <a:ln w="9525">
              <a:solidFill>
                <a:schemeClr val="tx1"/>
              </a:solidFill>
              <a:round/>
              <a:headEnd/>
              <a:tailEnd/>
            </a:ln>
            <a:effectLst/>
          </p:spPr>
          <p:txBody>
            <a:bodyPr wrap="none" anchor="ctr"/>
            <a:lstStyle/>
            <a:p>
              <a:r>
                <a:rPr lang="en-US"/>
                <a:t>2</a:t>
              </a:r>
            </a:p>
          </p:txBody>
        </p:sp>
        <p:sp>
          <p:nvSpPr>
            <p:cNvPr id="85001" name="Line 9"/>
            <p:cNvSpPr>
              <a:spLocks noChangeShapeType="1"/>
            </p:cNvSpPr>
            <p:nvPr/>
          </p:nvSpPr>
          <p:spPr bwMode="auto">
            <a:xfrm>
              <a:off x="2765" y="1163"/>
              <a:ext cx="1267" cy="181"/>
            </a:xfrm>
            <a:prstGeom prst="line">
              <a:avLst/>
            </a:prstGeom>
            <a:noFill/>
            <a:ln w="12700">
              <a:solidFill>
                <a:schemeClr val="tx1"/>
              </a:solidFill>
              <a:round/>
              <a:headEnd/>
              <a:tailEnd type="triangle" w="med" len="med"/>
            </a:ln>
            <a:effectLst/>
          </p:spPr>
          <p:txBody>
            <a:bodyPr/>
            <a:lstStyle/>
            <a:p>
              <a:endParaRPr lang="en-US"/>
            </a:p>
          </p:txBody>
        </p:sp>
        <p:cxnSp>
          <p:nvCxnSpPr>
            <p:cNvPr id="85002" name="AutoShape 10"/>
            <p:cNvCxnSpPr>
              <a:cxnSpLocks noChangeShapeType="1"/>
              <a:stCxn id="84997" idx="5"/>
              <a:endCxn id="85000" idx="1"/>
            </p:cNvCxnSpPr>
            <p:nvPr/>
          </p:nvCxnSpPr>
          <p:spPr bwMode="auto">
            <a:xfrm>
              <a:off x="1049" y="1214"/>
              <a:ext cx="279" cy="869"/>
            </a:xfrm>
            <a:prstGeom prst="straightConnector1">
              <a:avLst/>
            </a:prstGeom>
            <a:noFill/>
            <a:ln w="12700">
              <a:solidFill>
                <a:schemeClr val="tx1"/>
              </a:solidFill>
              <a:round/>
              <a:headEnd/>
              <a:tailEnd type="triangle" w="med" len="med"/>
            </a:ln>
            <a:effectLst/>
          </p:spPr>
        </p:cxnSp>
        <p:sp>
          <p:nvSpPr>
            <p:cNvPr id="85003" name="Text Box 11"/>
            <p:cNvSpPr txBox="1">
              <a:spLocks noChangeArrowheads="1"/>
            </p:cNvSpPr>
            <p:nvPr/>
          </p:nvSpPr>
          <p:spPr bwMode="auto">
            <a:xfrm>
              <a:off x="1685" y="960"/>
              <a:ext cx="216" cy="250"/>
            </a:xfrm>
            <a:prstGeom prst="rect">
              <a:avLst/>
            </a:prstGeom>
            <a:noFill/>
            <a:ln w="9525">
              <a:noFill/>
              <a:miter lim="800000"/>
              <a:headEnd/>
              <a:tailEnd/>
            </a:ln>
            <a:effectLst/>
          </p:spPr>
          <p:txBody>
            <a:bodyPr>
              <a:spAutoFit/>
            </a:bodyPr>
            <a:lstStyle/>
            <a:p>
              <a:pPr algn="l">
                <a:spcBef>
                  <a:spcPct val="50000"/>
                </a:spcBef>
              </a:pPr>
              <a:r>
                <a:rPr lang="en-US" sz="2000"/>
                <a:t>A</a:t>
              </a:r>
            </a:p>
          </p:txBody>
        </p:sp>
        <p:cxnSp>
          <p:nvCxnSpPr>
            <p:cNvPr id="85004" name="AutoShape 12"/>
            <p:cNvCxnSpPr>
              <a:cxnSpLocks noChangeShapeType="1"/>
              <a:stCxn id="85000" idx="7"/>
              <a:endCxn id="85008" idx="2"/>
            </p:cNvCxnSpPr>
            <p:nvPr/>
          </p:nvCxnSpPr>
          <p:spPr bwMode="auto">
            <a:xfrm flipV="1">
              <a:off x="1481" y="1912"/>
              <a:ext cx="1068" cy="171"/>
            </a:xfrm>
            <a:prstGeom prst="straightConnector1">
              <a:avLst/>
            </a:prstGeom>
            <a:noFill/>
            <a:ln w="9525">
              <a:solidFill>
                <a:schemeClr val="tx1"/>
              </a:solidFill>
              <a:round/>
              <a:headEnd/>
              <a:tailEnd type="triangle" w="med" len="med"/>
            </a:ln>
            <a:effectLst/>
          </p:spPr>
        </p:cxnSp>
        <p:sp>
          <p:nvSpPr>
            <p:cNvPr id="85005" name="Text Box 13"/>
            <p:cNvSpPr txBox="1">
              <a:spLocks noChangeArrowheads="1"/>
            </p:cNvSpPr>
            <p:nvPr/>
          </p:nvSpPr>
          <p:spPr bwMode="auto">
            <a:xfrm>
              <a:off x="1166" y="1519"/>
              <a:ext cx="278" cy="250"/>
            </a:xfrm>
            <a:prstGeom prst="rect">
              <a:avLst/>
            </a:prstGeom>
            <a:noFill/>
            <a:ln w="9525">
              <a:noFill/>
              <a:miter lim="800000"/>
              <a:headEnd/>
              <a:tailEnd/>
            </a:ln>
            <a:effectLst/>
          </p:spPr>
          <p:txBody>
            <a:bodyPr>
              <a:spAutoFit/>
            </a:bodyPr>
            <a:lstStyle/>
            <a:p>
              <a:pPr algn="l">
                <a:spcBef>
                  <a:spcPct val="50000"/>
                </a:spcBef>
              </a:pPr>
              <a:r>
                <a:rPr lang="en-US" sz="2000"/>
                <a:t>B</a:t>
              </a:r>
            </a:p>
          </p:txBody>
        </p:sp>
        <p:sp>
          <p:nvSpPr>
            <p:cNvPr id="85006" name="Text Box 14"/>
            <p:cNvSpPr txBox="1">
              <a:spLocks noChangeArrowheads="1"/>
            </p:cNvSpPr>
            <p:nvPr/>
          </p:nvSpPr>
          <p:spPr bwMode="auto">
            <a:xfrm>
              <a:off x="1901" y="1811"/>
              <a:ext cx="223" cy="250"/>
            </a:xfrm>
            <a:prstGeom prst="rect">
              <a:avLst/>
            </a:prstGeom>
            <a:noFill/>
            <a:ln w="9525">
              <a:noFill/>
              <a:miter lim="800000"/>
              <a:headEnd/>
              <a:tailEnd/>
            </a:ln>
            <a:effectLst/>
          </p:spPr>
          <p:txBody>
            <a:bodyPr wrap="none">
              <a:spAutoFit/>
            </a:bodyPr>
            <a:lstStyle/>
            <a:p>
              <a:pPr algn="l"/>
              <a:r>
                <a:rPr lang="en-US" sz="2000"/>
                <a:t>C</a:t>
              </a:r>
            </a:p>
          </p:txBody>
        </p:sp>
        <p:sp>
          <p:nvSpPr>
            <p:cNvPr id="85007" name="Text Box 15"/>
            <p:cNvSpPr txBox="1">
              <a:spLocks noChangeArrowheads="1"/>
            </p:cNvSpPr>
            <p:nvPr/>
          </p:nvSpPr>
          <p:spPr bwMode="auto">
            <a:xfrm>
              <a:off x="3204" y="992"/>
              <a:ext cx="232" cy="250"/>
            </a:xfrm>
            <a:prstGeom prst="rect">
              <a:avLst/>
            </a:prstGeom>
            <a:noFill/>
            <a:ln w="9525">
              <a:noFill/>
              <a:miter lim="800000"/>
              <a:headEnd/>
              <a:tailEnd/>
            </a:ln>
            <a:effectLst/>
          </p:spPr>
          <p:txBody>
            <a:bodyPr wrap="none">
              <a:spAutoFit/>
            </a:bodyPr>
            <a:lstStyle/>
            <a:p>
              <a:pPr algn="l"/>
              <a:r>
                <a:rPr lang="en-US" sz="2000"/>
                <a:t>D</a:t>
              </a:r>
            </a:p>
          </p:txBody>
        </p:sp>
        <p:sp>
          <p:nvSpPr>
            <p:cNvPr id="85008" name="Oval 16"/>
            <p:cNvSpPr>
              <a:spLocks noChangeArrowheads="1"/>
            </p:cNvSpPr>
            <p:nvPr/>
          </p:nvSpPr>
          <p:spPr bwMode="auto">
            <a:xfrm>
              <a:off x="2549" y="1811"/>
              <a:ext cx="216" cy="202"/>
            </a:xfrm>
            <a:prstGeom prst="ellipse">
              <a:avLst/>
            </a:prstGeom>
            <a:solidFill>
              <a:schemeClr val="accent1"/>
            </a:solidFill>
            <a:ln w="9525">
              <a:solidFill>
                <a:schemeClr val="tx1"/>
              </a:solidFill>
              <a:round/>
              <a:headEnd/>
              <a:tailEnd/>
            </a:ln>
            <a:effectLst/>
          </p:spPr>
          <p:txBody>
            <a:bodyPr wrap="none" anchor="ctr"/>
            <a:lstStyle/>
            <a:p>
              <a:r>
                <a:rPr lang="en-US" dirty="0" smtClean="0"/>
                <a:t>4</a:t>
              </a:r>
              <a:endParaRPr lang="en-US" dirty="0"/>
            </a:p>
          </p:txBody>
        </p:sp>
        <p:cxnSp>
          <p:nvCxnSpPr>
            <p:cNvPr id="85009" name="AutoShape 17"/>
            <p:cNvCxnSpPr>
              <a:cxnSpLocks noChangeShapeType="1"/>
              <a:stCxn id="85008" idx="0"/>
              <a:endCxn id="84998" idx="4"/>
            </p:cNvCxnSpPr>
            <p:nvPr/>
          </p:nvCxnSpPr>
          <p:spPr bwMode="auto">
            <a:xfrm flipV="1">
              <a:off x="2657" y="1244"/>
              <a:ext cx="0" cy="567"/>
            </a:xfrm>
            <a:prstGeom prst="straightConnector1">
              <a:avLst/>
            </a:prstGeom>
            <a:noFill/>
            <a:ln w="9525">
              <a:solidFill>
                <a:schemeClr val="tx1"/>
              </a:solidFill>
              <a:prstDash val="dash"/>
              <a:round/>
              <a:headEnd/>
              <a:tailEnd type="triangle" w="med" len="med"/>
            </a:ln>
            <a:effectLst/>
          </p:spPr>
        </p:cxnSp>
        <p:cxnSp>
          <p:nvCxnSpPr>
            <p:cNvPr id="85010" name="AutoShape 18"/>
            <p:cNvCxnSpPr>
              <a:cxnSpLocks noChangeShapeType="1"/>
              <a:stCxn id="85008" idx="6"/>
              <a:endCxn id="84999" idx="3"/>
            </p:cNvCxnSpPr>
            <p:nvPr/>
          </p:nvCxnSpPr>
          <p:spPr bwMode="auto">
            <a:xfrm flipV="1">
              <a:off x="2765" y="1469"/>
              <a:ext cx="1299" cy="443"/>
            </a:xfrm>
            <a:prstGeom prst="straightConnector1">
              <a:avLst/>
            </a:prstGeom>
            <a:noFill/>
            <a:ln w="9525">
              <a:solidFill>
                <a:schemeClr val="tx1"/>
              </a:solidFill>
              <a:round/>
              <a:headEnd/>
              <a:tailEnd type="triangle" w="med" len="med"/>
            </a:ln>
            <a:effectLst/>
          </p:spPr>
        </p:cxnSp>
        <p:sp>
          <p:nvSpPr>
            <p:cNvPr id="85011" name="Text Box 19"/>
            <p:cNvSpPr txBox="1">
              <a:spLocks noChangeArrowheads="1"/>
            </p:cNvSpPr>
            <p:nvPr/>
          </p:nvSpPr>
          <p:spPr bwMode="auto">
            <a:xfrm>
              <a:off x="3134" y="1397"/>
              <a:ext cx="214" cy="250"/>
            </a:xfrm>
            <a:prstGeom prst="rect">
              <a:avLst/>
            </a:prstGeom>
            <a:noFill/>
            <a:ln w="9525">
              <a:noFill/>
              <a:miter lim="800000"/>
              <a:headEnd/>
              <a:tailEnd/>
            </a:ln>
            <a:effectLst/>
          </p:spPr>
          <p:txBody>
            <a:bodyPr wrap="none">
              <a:spAutoFit/>
            </a:bodyPr>
            <a:lstStyle/>
            <a:p>
              <a:pPr algn="l"/>
              <a:r>
                <a:rPr lang="en-US" sz="2000"/>
                <a:t>E</a:t>
              </a:r>
            </a:p>
          </p:txBody>
        </p:sp>
        <p:sp>
          <p:nvSpPr>
            <p:cNvPr id="85012" name="Oval 20"/>
            <p:cNvSpPr>
              <a:spLocks noChangeArrowheads="1"/>
            </p:cNvSpPr>
            <p:nvPr/>
          </p:nvSpPr>
          <p:spPr bwMode="auto">
            <a:xfrm>
              <a:off x="4968" y="1203"/>
              <a:ext cx="216" cy="203"/>
            </a:xfrm>
            <a:prstGeom prst="ellipse">
              <a:avLst/>
            </a:prstGeom>
            <a:solidFill>
              <a:schemeClr val="accent1"/>
            </a:solidFill>
            <a:ln w="9525">
              <a:solidFill>
                <a:schemeClr val="tx1"/>
              </a:solidFill>
              <a:round/>
              <a:headEnd/>
              <a:tailEnd/>
            </a:ln>
            <a:effectLst/>
          </p:spPr>
          <p:txBody>
            <a:bodyPr wrap="none" anchor="ctr"/>
            <a:lstStyle/>
            <a:p>
              <a:r>
                <a:rPr lang="en-US" dirty="0" smtClean="0"/>
                <a:t>6</a:t>
              </a:r>
              <a:endParaRPr lang="en-US" dirty="0"/>
            </a:p>
          </p:txBody>
        </p:sp>
        <p:cxnSp>
          <p:nvCxnSpPr>
            <p:cNvPr id="85014" name="AutoShape 22"/>
            <p:cNvCxnSpPr>
              <a:cxnSpLocks noChangeShapeType="1"/>
              <a:stCxn id="85008" idx="7"/>
              <a:endCxn id="84999" idx="2"/>
            </p:cNvCxnSpPr>
            <p:nvPr/>
          </p:nvCxnSpPr>
          <p:spPr bwMode="auto">
            <a:xfrm flipV="1">
              <a:off x="2733" y="1398"/>
              <a:ext cx="1299" cy="443"/>
            </a:xfrm>
            <a:prstGeom prst="straightConnector1">
              <a:avLst/>
            </a:prstGeom>
            <a:noFill/>
            <a:ln w="9525">
              <a:solidFill>
                <a:schemeClr val="tx1"/>
              </a:solidFill>
              <a:round/>
              <a:headEnd/>
              <a:tailEnd type="triangle" w="med" len="med"/>
            </a:ln>
            <a:effectLst/>
          </p:spPr>
        </p:cxnSp>
        <p:cxnSp>
          <p:nvCxnSpPr>
            <p:cNvPr id="85016" name="AutoShape 24"/>
            <p:cNvCxnSpPr>
              <a:cxnSpLocks noChangeShapeType="1"/>
              <a:stCxn id="84999" idx="7"/>
              <a:endCxn id="85012" idx="2"/>
            </p:cNvCxnSpPr>
            <p:nvPr/>
          </p:nvCxnSpPr>
          <p:spPr bwMode="auto">
            <a:xfrm flipV="1">
              <a:off x="4216" y="1305"/>
              <a:ext cx="752" cy="21"/>
            </a:xfrm>
            <a:prstGeom prst="straightConnector1">
              <a:avLst/>
            </a:prstGeom>
            <a:noFill/>
            <a:ln w="9525">
              <a:solidFill>
                <a:schemeClr val="tx1"/>
              </a:solidFill>
              <a:round/>
              <a:headEnd/>
              <a:tailEnd type="triangle" w="med" len="med"/>
            </a:ln>
            <a:effectLst/>
          </p:spPr>
        </p:cxnSp>
        <p:cxnSp>
          <p:nvCxnSpPr>
            <p:cNvPr id="85017" name="AutoShape 25"/>
            <p:cNvCxnSpPr>
              <a:cxnSpLocks noChangeShapeType="1"/>
              <a:stCxn id="84997" idx="6"/>
              <a:endCxn id="84998" idx="2"/>
            </p:cNvCxnSpPr>
            <p:nvPr/>
          </p:nvCxnSpPr>
          <p:spPr bwMode="auto">
            <a:xfrm>
              <a:off x="1080" y="1142"/>
              <a:ext cx="1469" cy="0"/>
            </a:xfrm>
            <a:prstGeom prst="straightConnector1">
              <a:avLst/>
            </a:prstGeom>
            <a:noFill/>
            <a:ln w="9525">
              <a:solidFill>
                <a:schemeClr val="tx1"/>
              </a:solidFill>
              <a:round/>
              <a:headEnd/>
              <a:tailEnd type="triangle" w="med" len="med"/>
            </a:ln>
            <a:effectLst/>
          </p:spPr>
        </p:cxnSp>
        <p:sp>
          <p:nvSpPr>
            <p:cNvPr id="85018" name="Text Box 26"/>
            <p:cNvSpPr txBox="1">
              <a:spLocks noChangeArrowheads="1"/>
            </p:cNvSpPr>
            <p:nvPr/>
          </p:nvSpPr>
          <p:spPr bwMode="auto">
            <a:xfrm>
              <a:off x="3142" y="1851"/>
              <a:ext cx="205" cy="250"/>
            </a:xfrm>
            <a:prstGeom prst="rect">
              <a:avLst/>
            </a:prstGeom>
            <a:noFill/>
            <a:ln w="9525">
              <a:noFill/>
              <a:miter lim="800000"/>
              <a:headEnd/>
              <a:tailEnd/>
            </a:ln>
            <a:effectLst/>
          </p:spPr>
          <p:txBody>
            <a:bodyPr wrap="none">
              <a:spAutoFit/>
            </a:bodyPr>
            <a:lstStyle/>
            <a:p>
              <a:pPr algn="l"/>
              <a:r>
                <a:rPr lang="en-US" sz="2000"/>
                <a:t>F</a:t>
              </a:r>
            </a:p>
          </p:txBody>
        </p:sp>
        <p:sp>
          <p:nvSpPr>
            <p:cNvPr id="85019" name="Text Box 27"/>
            <p:cNvSpPr txBox="1">
              <a:spLocks noChangeArrowheads="1"/>
            </p:cNvSpPr>
            <p:nvPr/>
          </p:nvSpPr>
          <p:spPr bwMode="auto">
            <a:xfrm>
              <a:off x="4493" y="1041"/>
              <a:ext cx="232" cy="250"/>
            </a:xfrm>
            <a:prstGeom prst="rect">
              <a:avLst/>
            </a:prstGeom>
            <a:noFill/>
            <a:ln w="9525">
              <a:noFill/>
              <a:miter lim="800000"/>
              <a:headEnd/>
              <a:tailEnd/>
            </a:ln>
            <a:effectLst/>
          </p:spPr>
          <p:txBody>
            <a:bodyPr wrap="none">
              <a:spAutoFit/>
            </a:bodyPr>
            <a:lstStyle/>
            <a:p>
              <a:pPr algn="l"/>
              <a:r>
                <a:rPr lang="en-US" sz="2000"/>
                <a:t>G</a:t>
              </a:r>
            </a:p>
          </p:txBody>
        </p:sp>
        <p:sp>
          <p:nvSpPr>
            <p:cNvPr id="85022" name="Text Box 30"/>
            <p:cNvSpPr txBox="1">
              <a:spLocks noChangeArrowheads="1"/>
            </p:cNvSpPr>
            <p:nvPr/>
          </p:nvSpPr>
          <p:spPr bwMode="auto">
            <a:xfrm>
              <a:off x="2150" y="1466"/>
              <a:ext cx="556" cy="231"/>
            </a:xfrm>
            <a:prstGeom prst="rect">
              <a:avLst/>
            </a:prstGeom>
            <a:noFill/>
            <a:ln w="9525">
              <a:noFill/>
              <a:miter lim="800000"/>
              <a:headEnd/>
              <a:tailEnd/>
            </a:ln>
            <a:effectLst/>
          </p:spPr>
          <p:txBody>
            <a:bodyPr wrap="none">
              <a:spAutoFit/>
            </a:bodyPr>
            <a:lstStyle/>
            <a:p>
              <a:r>
                <a:rPr lang="en-US" sz="1800"/>
                <a:t>dummy</a:t>
              </a: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5"/>
          <p:cNvSpPr>
            <a:spLocks noGrp="1"/>
          </p:cNvSpPr>
          <p:nvPr>
            <p:ph type="sldNum" sz="quarter" idx="11"/>
          </p:nvPr>
        </p:nvSpPr>
        <p:spPr bwMode="auto">
          <a:noFill/>
          <a:ln>
            <a:miter lim="800000"/>
            <a:headEnd/>
            <a:tailEnd/>
          </a:ln>
        </p:spPr>
        <p:txBody>
          <a:bodyPr/>
          <a:lstStyle/>
          <a:p>
            <a:r>
              <a:rPr lang="en-US" smtClean="0"/>
              <a:t> 6 - </a:t>
            </a:r>
            <a:fld id="{3C3761BB-27C5-4D76-A68B-A617C0686A10}" type="slidenum">
              <a:rPr lang="en-US" smtClean="0"/>
              <a:pPr/>
              <a:t>13</a:t>
            </a:fld>
            <a:endParaRPr lang="en-US" smtClean="0"/>
          </a:p>
        </p:txBody>
      </p:sp>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Precedence Diagramming Method (PDM)</a:t>
            </a:r>
            <a:endParaRPr lang="en-US" dirty="0"/>
          </a:p>
        </p:txBody>
      </p:sp>
      <p:sp>
        <p:nvSpPr>
          <p:cNvPr id="39940" name="Content Placeholder 2"/>
          <p:cNvSpPr>
            <a:spLocks noGrp="1"/>
          </p:cNvSpPr>
          <p:nvPr>
            <p:ph idx="1"/>
          </p:nvPr>
        </p:nvSpPr>
        <p:spPr/>
        <p:txBody>
          <a:bodyPr/>
          <a:lstStyle/>
          <a:p>
            <a:pPr eaLnBrk="1" hangingPunct="1"/>
            <a:r>
              <a:rPr lang="en-US" sz="3000" dirty="0" smtClean="0"/>
              <a:t>uses boxes to represent activities </a:t>
            </a:r>
            <a:r>
              <a:rPr lang="en-US" sz="3000" dirty="0" smtClean="0">
                <a:solidFill>
                  <a:srgbClr val="FF0000"/>
                </a:solidFill>
              </a:rPr>
              <a:t>(nodes) </a:t>
            </a:r>
            <a:r>
              <a:rPr lang="en-US" sz="3000" dirty="0" smtClean="0"/>
              <a:t>and </a:t>
            </a:r>
            <a:r>
              <a:rPr lang="en-US" sz="3000" dirty="0" smtClean="0">
                <a:solidFill>
                  <a:srgbClr val="FF0000"/>
                </a:solidFill>
              </a:rPr>
              <a:t>lines with arrows </a:t>
            </a:r>
            <a:r>
              <a:rPr lang="en-US" sz="3000" dirty="0" smtClean="0"/>
              <a:t>to represent the dependencies see example next slide</a:t>
            </a:r>
          </a:p>
          <a:p>
            <a:pPr eaLnBrk="1" hangingPunct="1"/>
            <a:r>
              <a:rPr lang="en-US" sz="3000" dirty="0" smtClean="0"/>
              <a:t>The task names are for this example shortened to just </a:t>
            </a:r>
            <a:r>
              <a:rPr lang="en-US" sz="3000" b="1" dirty="0" smtClean="0"/>
              <a:t>letters</a:t>
            </a:r>
            <a:r>
              <a:rPr lang="en-US" sz="3000" dirty="0" smtClean="0"/>
              <a:t>. The lines with arrows are not labeled</a:t>
            </a:r>
          </a:p>
          <a:p>
            <a:pPr eaLnBrk="1" hangingPunct="1"/>
            <a:r>
              <a:rPr lang="en-US" sz="3000" dirty="0" smtClean="0"/>
              <a:t>Notice that some of the activities (C, F, G, and H) have more than one predecessor; some only have a successor (Begin) and some only have a predecessor (End)</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4"/>
          <p:cNvSpPr>
            <a:spLocks noGrp="1"/>
          </p:cNvSpPr>
          <p:nvPr>
            <p:ph type="sldNum" sz="quarter" idx="12"/>
          </p:nvPr>
        </p:nvSpPr>
        <p:spPr bwMode="auto">
          <a:noFill/>
          <a:ln>
            <a:miter lim="800000"/>
            <a:headEnd/>
            <a:tailEnd/>
          </a:ln>
        </p:spPr>
        <p:txBody>
          <a:bodyPr/>
          <a:lstStyle/>
          <a:p>
            <a:r>
              <a:rPr lang="en-US" smtClean="0"/>
              <a:t> 6 - </a:t>
            </a:r>
            <a:fld id="{D9E0D83E-84D3-474B-B914-CDE419701FDF}" type="slidenum">
              <a:rPr lang="en-US" smtClean="0"/>
              <a:pPr/>
              <a:t>14</a:t>
            </a:fld>
            <a:endParaRPr lang="en-US" smtClean="0"/>
          </a:p>
        </p:txBody>
      </p:sp>
      <p:sp>
        <p:nvSpPr>
          <p:cNvPr id="40963" name="Title 1"/>
          <p:cNvSpPr>
            <a:spLocks noGrp="1"/>
          </p:cNvSpPr>
          <p:nvPr>
            <p:ph type="title"/>
          </p:nvPr>
        </p:nvSpPr>
        <p:spPr/>
        <p:txBody>
          <a:bodyPr/>
          <a:lstStyle/>
          <a:p>
            <a:pPr eaLnBrk="1" hangingPunct="1"/>
            <a:r>
              <a:rPr lang="en-US" smtClean="0"/>
              <a:t>Sample PD</a:t>
            </a:r>
          </a:p>
        </p:txBody>
      </p:sp>
      <p:pic>
        <p:nvPicPr>
          <p:cNvPr id="40964" name="Picture 2"/>
          <p:cNvPicPr>
            <a:picLocks noChangeAspect="1" noChangeArrowheads="1"/>
          </p:cNvPicPr>
          <p:nvPr/>
        </p:nvPicPr>
        <p:blipFill>
          <a:blip r:embed="rId2" cstate="print"/>
          <a:srcRect/>
          <a:stretch>
            <a:fillRect/>
          </a:stretch>
        </p:blipFill>
        <p:spPr bwMode="auto">
          <a:xfrm>
            <a:off x="1143000" y="2362200"/>
            <a:ext cx="6715125" cy="2457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4"/>
          <p:cNvSpPr>
            <a:spLocks noGrp="1"/>
          </p:cNvSpPr>
          <p:nvPr>
            <p:ph type="sldNum" sz="quarter" idx="12"/>
          </p:nvPr>
        </p:nvSpPr>
        <p:spPr bwMode="auto">
          <a:noFill/>
          <a:ln>
            <a:miter lim="800000"/>
            <a:headEnd/>
            <a:tailEnd/>
          </a:ln>
        </p:spPr>
        <p:txBody>
          <a:bodyPr/>
          <a:lstStyle/>
          <a:p>
            <a:r>
              <a:rPr lang="en-US" smtClean="0"/>
              <a:t> 6 - </a:t>
            </a:r>
            <a:fld id="{9D60883D-A6E4-478A-BCFC-350AB55C4FAA}" type="slidenum">
              <a:rPr lang="en-US" smtClean="0"/>
              <a:pPr/>
              <a:t>15</a:t>
            </a:fld>
            <a:endParaRPr lang="en-US" smtClean="0"/>
          </a:p>
        </p:txBody>
      </p:sp>
      <p:sp>
        <p:nvSpPr>
          <p:cNvPr id="41987" name="Title 1"/>
          <p:cNvSpPr>
            <a:spLocks noGrp="1"/>
          </p:cNvSpPr>
          <p:nvPr>
            <p:ph type="title"/>
          </p:nvPr>
        </p:nvSpPr>
        <p:spPr/>
        <p:txBody>
          <a:bodyPr/>
          <a:lstStyle/>
          <a:p>
            <a:pPr eaLnBrk="1" hangingPunct="1"/>
            <a:r>
              <a:rPr lang="en-US" smtClean="0"/>
              <a:t>Microsoft Project Sample PD</a:t>
            </a:r>
          </a:p>
        </p:txBody>
      </p:sp>
      <p:pic>
        <p:nvPicPr>
          <p:cNvPr id="41988" name="Picture 2"/>
          <p:cNvPicPr>
            <a:picLocks noChangeAspect="1" noChangeArrowheads="1"/>
          </p:cNvPicPr>
          <p:nvPr/>
        </p:nvPicPr>
        <p:blipFill>
          <a:blip r:embed="rId2" cstate="print"/>
          <a:srcRect/>
          <a:stretch>
            <a:fillRect/>
          </a:stretch>
        </p:blipFill>
        <p:spPr bwMode="auto">
          <a:xfrm>
            <a:off x="1566863" y="1985963"/>
            <a:ext cx="6010275" cy="2886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defRPr/>
            </a:pPr>
            <a:r>
              <a:rPr lang="en-US" sz="3600" dirty="0" smtClean="0"/>
              <a:t>Task Dependency Types</a:t>
            </a:r>
          </a:p>
        </p:txBody>
      </p:sp>
      <p:sp>
        <p:nvSpPr>
          <p:cNvPr id="7" name="Slide Number Placeholder 6"/>
          <p:cNvSpPr>
            <a:spLocks noGrp="1"/>
          </p:cNvSpPr>
          <p:nvPr>
            <p:ph type="sldNum" sz="quarter" idx="10"/>
          </p:nvPr>
        </p:nvSpPr>
        <p:spPr/>
        <p:txBody>
          <a:bodyPr/>
          <a:lstStyle/>
          <a:p>
            <a:pPr>
              <a:defRPr/>
            </a:pPr>
            <a:fld id="{37DC5748-21B8-49BB-BEE9-5B910C02E26B}" type="slidenum">
              <a:rPr lang="en-US"/>
              <a:pPr>
                <a:defRPr/>
              </a:pPr>
              <a:t>16</a:t>
            </a:fld>
            <a:endParaRPr lang="en-US" dirty="0"/>
          </a:p>
        </p:txBody>
      </p:sp>
      <p:pic>
        <p:nvPicPr>
          <p:cNvPr id="30724" name="Picture 3"/>
          <p:cNvPicPr>
            <a:picLocks noChangeAspect="1" noChangeArrowheads="1"/>
          </p:cNvPicPr>
          <p:nvPr/>
        </p:nvPicPr>
        <p:blipFill>
          <a:blip r:embed="rId2" cstate="print"/>
          <a:srcRect l="1709" t="15079" r="1709"/>
          <a:stretch>
            <a:fillRect/>
          </a:stretch>
        </p:blipFill>
        <p:spPr bwMode="auto">
          <a:xfrm>
            <a:off x="304800" y="1524000"/>
            <a:ext cx="8610600" cy="3862388"/>
          </a:xfrm>
          <a:prstGeom prst="rect">
            <a:avLst/>
          </a:prstGeom>
          <a:noFill/>
          <a:ln w="9525">
            <a:noFill/>
            <a:miter lim="800000"/>
            <a:headEnd/>
            <a:tailEnd/>
          </a:ln>
        </p:spPr>
      </p:pic>
      <p:sp>
        <p:nvSpPr>
          <p:cNvPr id="30725" name="Rectangle 4"/>
          <p:cNvSpPr>
            <a:spLocks noChangeArrowheads="1"/>
          </p:cNvSpPr>
          <p:nvPr/>
        </p:nvSpPr>
        <p:spPr bwMode="auto">
          <a:xfrm>
            <a:off x="228600" y="1371600"/>
            <a:ext cx="8610600" cy="4114800"/>
          </a:xfrm>
          <a:prstGeom prst="rect">
            <a:avLst/>
          </a:prstGeom>
          <a:no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5"/>
          <p:cNvSpPr>
            <a:spLocks noGrp="1"/>
          </p:cNvSpPr>
          <p:nvPr>
            <p:ph type="sldNum" sz="quarter" idx="11"/>
          </p:nvPr>
        </p:nvSpPr>
        <p:spPr bwMode="auto">
          <a:noFill/>
          <a:ln>
            <a:miter lim="800000"/>
            <a:headEnd/>
            <a:tailEnd/>
          </a:ln>
        </p:spPr>
        <p:txBody>
          <a:bodyPr/>
          <a:lstStyle/>
          <a:p>
            <a:r>
              <a:rPr lang="en-US" smtClean="0"/>
              <a:t> 6 - </a:t>
            </a:r>
            <a:fld id="{6867D03E-BD0B-41DF-B761-B3648C34FDF4}" type="slidenum">
              <a:rPr lang="en-US" smtClean="0"/>
              <a:pPr/>
              <a:t>17</a:t>
            </a:fld>
            <a:endParaRPr lang="en-US" smtClean="0"/>
          </a:p>
        </p:txBody>
      </p:sp>
      <p:sp>
        <p:nvSpPr>
          <p:cNvPr id="45059" name="Title 1"/>
          <p:cNvSpPr>
            <a:spLocks noGrp="1"/>
          </p:cNvSpPr>
          <p:nvPr>
            <p:ph type="title"/>
          </p:nvPr>
        </p:nvSpPr>
        <p:spPr>
          <a:xfrm>
            <a:off x="381000" y="0"/>
            <a:ext cx="8229600" cy="1143000"/>
          </a:xfrm>
        </p:spPr>
        <p:txBody>
          <a:bodyPr/>
          <a:lstStyle/>
          <a:p>
            <a:pPr eaLnBrk="1" hangingPunct="1"/>
            <a:r>
              <a:rPr lang="en-US" dirty="0" smtClean="0"/>
              <a:t>Step 2 : Estimate Activity Resources</a:t>
            </a:r>
          </a:p>
        </p:txBody>
      </p:sp>
      <p:sp>
        <p:nvSpPr>
          <p:cNvPr id="45060" name="Content Placeholder 2"/>
          <p:cNvSpPr>
            <a:spLocks noGrp="1"/>
          </p:cNvSpPr>
          <p:nvPr>
            <p:ph idx="1"/>
          </p:nvPr>
        </p:nvSpPr>
        <p:spPr>
          <a:xfrm>
            <a:off x="457200" y="990600"/>
            <a:ext cx="8229600" cy="4800600"/>
          </a:xfrm>
        </p:spPr>
        <p:txBody>
          <a:bodyPr/>
          <a:lstStyle/>
          <a:p>
            <a:pPr eaLnBrk="1" hangingPunct="1">
              <a:lnSpc>
                <a:spcPct val="90000"/>
              </a:lnSpc>
              <a:spcBef>
                <a:spcPct val="40000"/>
              </a:spcBef>
            </a:pPr>
            <a:r>
              <a:rPr lang="en-US" sz="2400" smtClean="0"/>
              <a:t>Before estimating activity durations, you must have a good idea of the quantity and type or </a:t>
            </a:r>
            <a:r>
              <a:rPr lang="en-US" sz="2400" b="1" i="1" smtClean="0"/>
              <a:t>level</a:t>
            </a:r>
            <a:r>
              <a:rPr lang="en-US" sz="2400" smtClean="0"/>
              <a:t> of resources that will be assigned to each activity.</a:t>
            </a:r>
          </a:p>
          <a:p>
            <a:pPr eaLnBrk="1" hangingPunct="1">
              <a:lnSpc>
                <a:spcPct val="90000"/>
              </a:lnSpc>
              <a:spcBef>
                <a:spcPct val="40000"/>
              </a:spcBef>
            </a:pPr>
            <a:r>
              <a:rPr lang="en-US" sz="2400" smtClean="0"/>
              <a:t>Consider important issues in estimating resources:</a:t>
            </a:r>
          </a:p>
          <a:p>
            <a:pPr lvl="1" eaLnBrk="1" hangingPunct="1">
              <a:lnSpc>
                <a:spcPct val="90000"/>
              </a:lnSpc>
              <a:spcBef>
                <a:spcPct val="40000"/>
              </a:spcBef>
            </a:pPr>
            <a:r>
              <a:rPr lang="en-US" sz="2400" smtClean="0"/>
              <a:t>How difficult/complex will it be to complete specific activities on this project?</a:t>
            </a:r>
          </a:p>
          <a:p>
            <a:pPr lvl="1" eaLnBrk="1" hangingPunct="1">
              <a:lnSpc>
                <a:spcPct val="90000"/>
              </a:lnSpc>
              <a:spcBef>
                <a:spcPct val="40000"/>
              </a:spcBef>
            </a:pPr>
            <a:r>
              <a:rPr lang="en-US" sz="2400" smtClean="0"/>
              <a:t>What is the organization’s history in doing similar activities?</a:t>
            </a:r>
          </a:p>
          <a:p>
            <a:pPr lvl="1" eaLnBrk="1" hangingPunct="1">
              <a:lnSpc>
                <a:spcPct val="90000"/>
              </a:lnSpc>
              <a:spcBef>
                <a:spcPct val="40000"/>
              </a:spcBef>
            </a:pPr>
            <a:r>
              <a:rPr lang="en-US" sz="2400" smtClean="0"/>
              <a:t>Are the required resources available? Internal or External?</a:t>
            </a:r>
          </a:p>
          <a:p>
            <a:pPr lvl="1" eaLnBrk="1" hangingPunct="1">
              <a:lnSpc>
                <a:spcPct val="90000"/>
              </a:lnSpc>
              <a:spcBef>
                <a:spcPct val="40000"/>
              </a:spcBef>
            </a:pPr>
            <a:r>
              <a:rPr lang="en-US" sz="2400" smtClean="0"/>
              <a:t>Very important to match the right person with the right task!</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5"/>
          <p:cNvSpPr>
            <a:spLocks noGrp="1"/>
          </p:cNvSpPr>
          <p:nvPr>
            <p:ph type="sldNum" sz="quarter" idx="11"/>
          </p:nvPr>
        </p:nvSpPr>
        <p:spPr bwMode="auto">
          <a:noFill/>
          <a:ln>
            <a:miter lim="800000"/>
            <a:headEnd/>
            <a:tailEnd/>
          </a:ln>
        </p:spPr>
        <p:txBody>
          <a:bodyPr/>
          <a:lstStyle/>
          <a:p>
            <a:r>
              <a:rPr lang="en-US" smtClean="0"/>
              <a:t> 6 - </a:t>
            </a:r>
            <a:fld id="{612A3ADC-C492-4B7A-AFCC-971CDD2EA221}" type="slidenum">
              <a:rPr lang="en-US" smtClean="0"/>
              <a:pPr/>
              <a:t>18</a:t>
            </a:fld>
            <a:endParaRPr lang="en-US" smtClean="0"/>
          </a:p>
        </p:txBody>
      </p:sp>
      <p:sp>
        <p:nvSpPr>
          <p:cNvPr id="46083" name="Title 1"/>
          <p:cNvSpPr>
            <a:spLocks noGrp="1"/>
          </p:cNvSpPr>
          <p:nvPr>
            <p:ph type="title"/>
          </p:nvPr>
        </p:nvSpPr>
        <p:spPr/>
        <p:txBody>
          <a:bodyPr/>
          <a:lstStyle/>
          <a:p>
            <a:r>
              <a:rPr lang="en-US" dirty="0" smtClean="0"/>
              <a:t>Step 2 :Estimate Activity Resources</a:t>
            </a:r>
          </a:p>
        </p:txBody>
      </p:sp>
      <p:sp>
        <p:nvSpPr>
          <p:cNvPr id="46084" name="Content Placeholder 2"/>
          <p:cNvSpPr>
            <a:spLocks noGrp="1"/>
          </p:cNvSpPr>
          <p:nvPr>
            <p:ph idx="1"/>
          </p:nvPr>
        </p:nvSpPr>
        <p:spPr/>
        <p:txBody>
          <a:bodyPr/>
          <a:lstStyle/>
          <a:p>
            <a:pPr eaLnBrk="1" hangingPunct="1"/>
            <a:r>
              <a:rPr lang="en-US" smtClean="0"/>
              <a:t>Process Activities:</a:t>
            </a:r>
          </a:p>
          <a:p>
            <a:pPr lvl="1" eaLnBrk="1" hangingPunct="1"/>
            <a:r>
              <a:rPr lang="en-US" smtClean="0"/>
              <a:t>Activity resource requirements</a:t>
            </a:r>
          </a:p>
          <a:p>
            <a:pPr lvl="1" eaLnBrk="1" hangingPunct="1"/>
            <a:r>
              <a:rPr lang="en-US" smtClean="0"/>
              <a:t>Resource calendars</a:t>
            </a:r>
          </a:p>
          <a:p>
            <a:pPr lvl="1" eaLnBrk="1" hangingPunct="1"/>
            <a:r>
              <a:rPr lang="en-US" smtClean="0"/>
              <a:t>Assigned resources</a:t>
            </a:r>
          </a:p>
          <a:p>
            <a:pPr eaLnBrk="1" hangingPunct="1">
              <a:buFont typeface="Wingdings" pitchFamily="2" charset="2"/>
              <a:buNone/>
            </a:pPr>
            <a:endParaRPr lang="en-US"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5"/>
          <p:cNvSpPr>
            <a:spLocks noGrp="1"/>
          </p:cNvSpPr>
          <p:nvPr>
            <p:ph type="sldNum" sz="quarter" idx="11"/>
          </p:nvPr>
        </p:nvSpPr>
        <p:spPr bwMode="auto">
          <a:noFill/>
          <a:ln>
            <a:miter lim="800000"/>
            <a:headEnd/>
            <a:tailEnd/>
          </a:ln>
        </p:spPr>
        <p:txBody>
          <a:bodyPr/>
          <a:lstStyle/>
          <a:p>
            <a:r>
              <a:rPr lang="en-US" smtClean="0"/>
              <a:t> 6 - </a:t>
            </a:r>
            <a:fld id="{9C55D90B-DC69-41B5-87ED-90AFDDC21C05}" type="slidenum">
              <a:rPr lang="en-US" smtClean="0"/>
              <a:pPr/>
              <a:t>19</a:t>
            </a:fld>
            <a:endParaRPr lang="en-US" smtClean="0"/>
          </a:p>
        </p:txBody>
      </p:sp>
      <p:sp>
        <p:nvSpPr>
          <p:cNvPr id="47107" name="Title 1"/>
          <p:cNvSpPr>
            <a:spLocks noGrp="1"/>
          </p:cNvSpPr>
          <p:nvPr>
            <p:ph type="title"/>
          </p:nvPr>
        </p:nvSpPr>
        <p:spPr/>
        <p:txBody>
          <a:bodyPr>
            <a:normAutofit/>
          </a:bodyPr>
          <a:lstStyle/>
          <a:p>
            <a:r>
              <a:rPr lang="en-US" dirty="0" smtClean="0"/>
              <a:t>Techniques for Resource Estimating</a:t>
            </a:r>
          </a:p>
        </p:txBody>
      </p:sp>
      <p:sp>
        <p:nvSpPr>
          <p:cNvPr id="3" name="Content Placeholder 2"/>
          <p:cNvSpPr>
            <a:spLocks noGrp="1"/>
          </p:cNvSpPr>
          <p:nvPr>
            <p:ph idx="1"/>
          </p:nvPr>
        </p:nvSpPr>
        <p:spPr>
          <a:xfrm>
            <a:off x="990600" y="1600200"/>
            <a:ext cx="7696200" cy="4572000"/>
          </a:xfrm>
        </p:spPr>
        <p:txBody>
          <a:bodyPr rtlCol="0">
            <a:normAutofit/>
          </a:bodyPr>
          <a:lstStyle/>
          <a:p>
            <a:pPr marL="514350" indent="-514350" eaLnBrk="1" fontAlgn="auto" hangingPunct="1">
              <a:spcAft>
                <a:spcPts val="0"/>
              </a:spcAft>
              <a:buFont typeface="+mj-lt"/>
              <a:buAutoNum type="arabicPeriod"/>
              <a:defRPr/>
            </a:pPr>
            <a:r>
              <a:rPr lang="en-US" dirty="0" smtClean="0"/>
              <a:t>Expert judgment</a:t>
            </a:r>
          </a:p>
          <a:p>
            <a:pPr marL="514350" indent="-514350" eaLnBrk="1" fontAlgn="auto" hangingPunct="1">
              <a:spcAft>
                <a:spcPts val="0"/>
              </a:spcAft>
              <a:buFont typeface="+mj-lt"/>
              <a:buAutoNum type="arabicPeriod"/>
              <a:defRPr/>
            </a:pPr>
            <a:r>
              <a:rPr lang="en-US" dirty="0" smtClean="0"/>
              <a:t>Analogous</a:t>
            </a:r>
          </a:p>
          <a:p>
            <a:pPr marL="514350" indent="-514350" eaLnBrk="1" fontAlgn="auto" hangingPunct="1">
              <a:spcAft>
                <a:spcPts val="0"/>
              </a:spcAft>
              <a:buFont typeface="+mj-lt"/>
              <a:buAutoNum type="arabicPeriod"/>
              <a:defRPr/>
            </a:pPr>
            <a:r>
              <a:rPr lang="en-US" dirty="0" smtClean="0"/>
              <a:t>Alternatives analysis</a:t>
            </a:r>
          </a:p>
          <a:p>
            <a:pPr marL="514350" indent="-514350" eaLnBrk="1" fontAlgn="auto" hangingPunct="1">
              <a:spcAft>
                <a:spcPts val="0"/>
              </a:spcAft>
              <a:buFont typeface="Wingdings" pitchFamily="2" charset="2"/>
              <a:buNone/>
              <a:defRPr/>
            </a:pPr>
            <a:endParaRPr lang="en-US" dirty="0" smtClean="0"/>
          </a:p>
          <a:p>
            <a:pPr eaLnBrk="1" fontAlgn="auto" hangingPunct="1">
              <a:spcAft>
                <a:spcPts val="0"/>
              </a:spcAft>
              <a:buFont typeface="Wingdings" pitchFamily="2" charset="2"/>
              <a:buNone/>
              <a:defRPr/>
            </a:pP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Understand the process of project decomposition into activities</a:t>
            </a:r>
          </a:p>
          <a:p>
            <a:r>
              <a:rPr lang="en-US" dirty="0" smtClean="0"/>
              <a:t> Understand the level of details required for activities</a:t>
            </a:r>
          </a:p>
          <a:p>
            <a:r>
              <a:rPr lang="en-US" dirty="0" smtClean="0"/>
              <a:t> Understand the process of sequencing activities</a:t>
            </a:r>
          </a:p>
          <a:p>
            <a:r>
              <a:rPr lang="en-US" dirty="0" smtClean="0"/>
              <a:t> Understand estimation efforts and techniques</a:t>
            </a:r>
          </a:p>
          <a:p>
            <a:r>
              <a:rPr lang="en-US" dirty="0" smtClean="0"/>
              <a:t> Time management: methods, techniques and tools</a:t>
            </a:r>
            <a:endParaRPr lang="en-US" dirty="0"/>
          </a:p>
        </p:txBody>
      </p:sp>
      <p:sp>
        <p:nvSpPr>
          <p:cNvPr id="3" name="Title 2"/>
          <p:cNvSpPr>
            <a:spLocks noGrp="1"/>
          </p:cNvSpPr>
          <p:nvPr>
            <p:ph type="title"/>
          </p:nvPr>
        </p:nvSpPr>
        <p:spPr/>
        <p:txBody>
          <a:bodyPr/>
          <a:lstStyle/>
          <a:p>
            <a:r>
              <a:rPr lang="en-US" dirty="0" smtClean="0"/>
              <a:t>Objectives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5"/>
          <p:cNvSpPr>
            <a:spLocks noGrp="1"/>
          </p:cNvSpPr>
          <p:nvPr>
            <p:ph type="sldNum" sz="quarter" idx="11"/>
          </p:nvPr>
        </p:nvSpPr>
        <p:spPr bwMode="auto">
          <a:noFill/>
          <a:ln>
            <a:miter lim="800000"/>
            <a:headEnd/>
            <a:tailEnd/>
          </a:ln>
        </p:spPr>
        <p:txBody>
          <a:bodyPr/>
          <a:lstStyle/>
          <a:p>
            <a:r>
              <a:rPr lang="en-US" smtClean="0"/>
              <a:t> 6 - </a:t>
            </a:r>
            <a:fld id="{65E66D77-6B4E-4924-A4B6-DD42D969BCF1}" type="slidenum">
              <a:rPr lang="en-US" smtClean="0"/>
              <a:pPr/>
              <a:t>20</a:t>
            </a:fld>
            <a:endParaRPr lang="en-US" smtClean="0"/>
          </a:p>
        </p:txBody>
      </p:sp>
      <p:sp>
        <p:nvSpPr>
          <p:cNvPr id="49155" name="Title 1"/>
          <p:cNvSpPr>
            <a:spLocks noGrp="1"/>
          </p:cNvSpPr>
          <p:nvPr>
            <p:ph type="title"/>
          </p:nvPr>
        </p:nvSpPr>
        <p:spPr/>
        <p:txBody>
          <a:bodyPr/>
          <a:lstStyle/>
          <a:p>
            <a:pPr eaLnBrk="1" hangingPunct="1"/>
            <a:r>
              <a:rPr lang="en-US" dirty="0" smtClean="0"/>
              <a:t>Step 3: Activity Duration Estimating</a:t>
            </a:r>
          </a:p>
        </p:txBody>
      </p:sp>
      <p:sp>
        <p:nvSpPr>
          <p:cNvPr id="49156" name="Content Placeholder 2"/>
          <p:cNvSpPr>
            <a:spLocks noGrp="1"/>
          </p:cNvSpPr>
          <p:nvPr>
            <p:ph idx="1"/>
          </p:nvPr>
        </p:nvSpPr>
        <p:spPr/>
        <p:txBody>
          <a:bodyPr>
            <a:normAutofit/>
          </a:bodyPr>
          <a:lstStyle/>
          <a:p>
            <a:pPr eaLnBrk="1" hangingPunct="1"/>
            <a:r>
              <a:rPr lang="en-US" dirty="0" smtClean="0"/>
              <a:t>Duration </a:t>
            </a:r>
            <a:r>
              <a:rPr lang="en-US" dirty="0" err="1" smtClean="0"/>
              <a:t>vs</a:t>
            </a:r>
            <a:r>
              <a:rPr lang="en-US" dirty="0" smtClean="0"/>
              <a:t> Effort</a:t>
            </a:r>
          </a:p>
          <a:p>
            <a:pPr lvl="1"/>
            <a:r>
              <a:rPr lang="en-US" dirty="0" smtClean="0">
                <a:solidFill>
                  <a:schemeClr val="accent2"/>
                </a:solidFill>
              </a:rPr>
              <a:t>Duration</a:t>
            </a:r>
            <a:r>
              <a:rPr lang="en-US" dirty="0" smtClean="0"/>
              <a:t> </a:t>
            </a:r>
            <a:r>
              <a:rPr lang="en-US" dirty="0" smtClean="0">
                <a:solidFill>
                  <a:schemeClr val="accent2"/>
                </a:solidFill>
              </a:rPr>
              <a:t>=</a:t>
            </a:r>
            <a:r>
              <a:rPr lang="en-US" dirty="0" smtClean="0"/>
              <a:t> </a:t>
            </a:r>
            <a:r>
              <a:rPr lang="en-US" dirty="0" smtClean="0">
                <a:solidFill>
                  <a:schemeClr val="accent2"/>
                </a:solidFill>
              </a:rPr>
              <a:t>the effort </a:t>
            </a:r>
            <a:r>
              <a:rPr lang="en-US" dirty="0" smtClean="0"/>
              <a:t>(actual amount of time worked on an activity) </a:t>
            </a:r>
            <a:r>
              <a:rPr lang="en-US" i="1" dirty="0" smtClean="0">
                <a:solidFill>
                  <a:schemeClr val="accent2"/>
                </a:solidFill>
              </a:rPr>
              <a:t>+</a:t>
            </a:r>
            <a:r>
              <a:rPr lang="en-US" dirty="0" smtClean="0"/>
              <a:t> </a:t>
            </a:r>
            <a:r>
              <a:rPr lang="en-US" dirty="0" smtClean="0">
                <a:solidFill>
                  <a:schemeClr val="accent2"/>
                </a:solidFill>
              </a:rPr>
              <a:t>elapsed time</a:t>
            </a:r>
          </a:p>
          <a:p>
            <a:endParaRPr lang="en-US" dirty="0" smtClean="0"/>
          </a:p>
          <a:p>
            <a:r>
              <a:rPr lang="en-US" dirty="0" smtClean="0"/>
              <a:t>Estimates and Project Progress:</a:t>
            </a:r>
          </a:p>
          <a:p>
            <a:pPr lvl="1"/>
            <a:r>
              <a:rPr lang="en-US" dirty="0" smtClean="0"/>
              <a:t>Developing an estimate for a large technology project is a complex task requiring a significant amount of effort.  </a:t>
            </a:r>
          </a:p>
          <a:p>
            <a:pPr lvl="1"/>
            <a:r>
              <a:rPr lang="en-US" dirty="0" smtClean="0"/>
              <a:t>Remember that estimates are done at various stages of the project “Progressive Elaboration”</a:t>
            </a:r>
          </a:p>
          <a:p>
            <a:pPr lvl="1"/>
            <a:endParaRPr lang="en-US" dirty="0" smtClean="0">
              <a:solidFill>
                <a:schemeClr val="accent2"/>
              </a:solidFill>
            </a:endParaRPr>
          </a:p>
          <a:p>
            <a:pPr eaLnBrk="1" hangingPunct="1">
              <a:buFont typeface="Wingdings" pitchFamily="2" charset="2"/>
              <a:buNone/>
            </a:pPr>
            <a:endParaRPr lang="en-US"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defRPr/>
            </a:pPr>
            <a:r>
              <a:rPr lang="en-US" dirty="0" smtClean="0"/>
              <a:t>Many people doing estimates have little experience doing them.  Try to provide training and mentoring</a:t>
            </a:r>
          </a:p>
          <a:p>
            <a:pPr>
              <a:defRPr/>
            </a:pPr>
            <a:r>
              <a:rPr lang="en-US" dirty="0" smtClean="0"/>
              <a:t>People have a bias toward underestimation.  Review estimates and ask important questions to make sure estimates are not biased</a:t>
            </a:r>
          </a:p>
          <a:p>
            <a:pPr>
              <a:defRPr/>
            </a:pPr>
            <a:r>
              <a:rPr lang="en-US" dirty="0" smtClean="0"/>
              <a:t>Management wants a number for a bid or just to look good to superiors, not a real estimate.  Project managers must negotiate with project sponsors to create </a:t>
            </a:r>
            <a:r>
              <a:rPr lang="en-US" b="1" i="1" dirty="0" smtClean="0">
                <a:solidFill>
                  <a:schemeClr val="hlink"/>
                </a:solidFill>
              </a:rPr>
              <a:t>realistic</a:t>
            </a:r>
            <a:r>
              <a:rPr lang="en-US" dirty="0" smtClean="0"/>
              <a:t> estimates</a:t>
            </a:r>
          </a:p>
          <a:p>
            <a:endParaRPr lang="en-US" dirty="0"/>
          </a:p>
        </p:txBody>
      </p:sp>
      <p:sp>
        <p:nvSpPr>
          <p:cNvPr id="3" name="Title 2"/>
          <p:cNvSpPr>
            <a:spLocks noGrp="1"/>
          </p:cNvSpPr>
          <p:nvPr>
            <p:ph type="title"/>
          </p:nvPr>
        </p:nvSpPr>
        <p:spPr/>
        <p:txBody>
          <a:bodyPr/>
          <a:lstStyle/>
          <a:p>
            <a:r>
              <a:rPr lang="en-US" dirty="0" smtClean="0"/>
              <a:t>Problems with Estimates:</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5"/>
          <p:cNvSpPr>
            <a:spLocks noGrp="1"/>
          </p:cNvSpPr>
          <p:nvPr>
            <p:ph type="sldNum" sz="quarter" idx="11"/>
          </p:nvPr>
        </p:nvSpPr>
        <p:spPr bwMode="auto">
          <a:noFill/>
          <a:ln>
            <a:miter lim="800000"/>
            <a:headEnd/>
            <a:tailEnd/>
          </a:ln>
        </p:spPr>
        <p:txBody>
          <a:bodyPr/>
          <a:lstStyle/>
          <a:p>
            <a:r>
              <a:rPr lang="en-US" smtClean="0"/>
              <a:t> 6 - </a:t>
            </a:r>
            <a:fld id="{3E8A63B5-8F89-4243-8BA3-2E7B1B957F29}" type="slidenum">
              <a:rPr lang="en-US" smtClean="0"/>
              <a:pPr/>
              <a:t>22</a:t>
            </a:fld>
            <a:endParaRPr lang="en-US" smtClean="0"/>
          </a:p>
        </p:txBody>
      </p:sp>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Activity Duration Estimating Methods</a:t>
            </a:r>
            <a:endParaRPr lang="en-US" dirty="0"/>
          </a:p>
        </p:txBody>
      </p:sp>
      <p:sp>
        <p:nvSpPr>
          <p:cNvPr id="55300" name="Content Placeholder 2"/>
          <p:cNvSpPr>
            <a:spLocks noGrp="1"/>
          </p:cNvSpPr>
          <p:nvPr>
            <p:ph idx="1"/>
          </p:nvPr>
        </p:nvSpPr>
        <p:spPr/>
        <p:txBody>
          <a:bodyPr>
            <a:normAutofit fontScale="92500" lnSpcReduction="10000"/>
          </a:bodyPr>
          <a:lstStyle/>
          <a:p>
            <a:pPr marL="514350" indent="-514350"/>
            <a:r>
              <a:rPr lang="en-US" dirty="0" smtClean="0"/>
              <a:t> To arrive at an estimate of time, you first determine which estimate of SW  project size is needed.</a:t>
            </a:r>
          </a:p>
          <a:p>
            <a:pPr marL="514350" indent="-514350"/>
            <a:r>
              <a:rPr lang="en-US" dirty="0" smtClean="0"/>
              <a:t> Many different techniques have been used:</a:t>
            </a:r>
          </a:p>
          <a:p>
            <a:pPr marL="770382" lvl="1" indent="-514350"/>
            <a:r>
              <a:rPr lang="en-US" dirty="0" smtClean="0"/>
              <a:t>Task Sizing-Based Methods: </a:t>
            </a:r>
          </a:p>
          <a:p>
            <a:pPr marL="1008126" lvl="2" indent="-514350"/>
            <a:r>
              <a:rPr lang="en-US" dirty="0" smtClean="0"/>
              <a:t>LOC (lines of Code)-based;</a:t>
            </a:r>
          </a:p>
          <a:p>
            <a:pPr marL="1008126" lvl="2" indent="-514350"/>
            <a:r>
              <a:rPr lang="en-US" dirty="0" smtClean="0"/>
              <a:t>FP (Function Points)-based;</a:t>
            </a:r>
          </a:p>
          <a:p>
            <a:pPr marL="770382" lvl="1" indent="-514350"/>
            <a:r>
              <a:rPr lang="en-US" dirty="0" smtClean="0"/>
              <a:t> Analogous Estimating</a:t>
            </a:r>
          </a:p>
          <a:p>
            <a:pPr marL="770382" lvl="1" indent="-514350"/>
            <a:r>
              <a:rPr lang="en-US" dirty="0" smtClean="0"/>
              <a:t>Packaged: Top-down or Bottom-Up Estimating</a:t>
            </a:r>
          </a:p>
          <a:p>
            <a:pPr marL="770382" lvl="1" indent="-514350"/>
            <a:r>
              <a:rPr lang="en-US" dirty="0" smtClean="0"/>
              <a:t>Three-point Estimating</a:t>
            </a:r>
          </a:p>
          <a:p>
            <a:pPr marL="770382" lvl="1" indent="-514350"/>
            <a:r>
              <a:rPr lang="en-US" dirty="0" smtClean="0"/>
              <a:t>Simulation Estimating (Monte Carlo Method)</a:t>
            </a:r>
          </a:p>
          <a:p>
            <a:pPr marL="770382" lvl="1" indent="-514350"/>
            <a:r>
              <a:rPr lang="en-US" dirty="0" smtClean="0"/>
              <a:t>COCOMO Model</a:t>
            </a:r>
          </a:p>
          <a:p>
            <a:pPr marL="514350" indent="-514350"/>
            <a:r>
              <a:rPr lang="en-US" dirty="0" smtClean="0"/>
              <a:t>After the effort has been sized using one of these methods, time estimates can be applied</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LOC (lines of Code)-based approach</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0" y="1303476"/>
            <a:ext cx="8587846" cy="5554524"/>
          </a:xfrm>
          <a:prstGeom prst="rect">
            <a:avLst/>
          </a:prstGeom>
          <a:noFill/>
          <a:ln w="9525">
            <a:noFill/>
            <a:miter lim="800000"/>
            <a:headEnd/>
            <a:tailEnd/>
          </a:ln>
        </p:spPr>
      </p:pic>
      <p:sp>
        <p:nvSpPr>
          <p:cNvPr id="5" name="TextBox 4"/>
          <p:cNvSpPr txBox="1"/>
          <p:nvPr/>
        </p:nvSpPr>
        <p:spPr>
          <a:xfrm>
            <a:off x="5868144" y="1412776"/>
            <a:ext cx="2930052" cy="92333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buFont typeface="Arial" pitchFamily="34" charset="0"/>
              <a:buChar char="•"/>
            </a:pPr>
            <a:r>
              <a:rPr lang="en-US" dirty="0" smtClean="0"/>
              <a:t>Has been one of the most used methods</a:t>
            </a:r>
          </a:p>
          <a:p>
            <a:pPr>
              <a:buFont typeface="Arial" pitchFamily="34" charset="0"/>
              <a:buChar char="•"/>
            </a:pPr>
            <a:r>
              <a:rPr lang="en-US" dirty="0" smtClean="0"/>
              <a:t> Based on historical results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b="1" dirty="0" smtClean="0"/>
              <a:t>Example:</a:t>
            </a:r>
          </a:p>
          <a:p>
            <a:pPr lvl="1"/>
            <a:r>
              <a:rPr lang="en-US" dirty="0" smtClean="0"/>
              <a:t>- Assume estimated lines of code of a system is: 33,200 LOC </a:t>
            </a:r>
          </a:p>
          <a:p>
            <a:pPr lvl="1"/>
            <a:r>
              <a:rPr lang="en-US" dirty="0" smtClean="0"/>
              <a:t>- Average productivity for system of this type is: 620 LOC/person-month</a:t>
            </a:r>
          </a:p>
          <a:p>
            <a:pPr lvl="1"/>
            <a:r>
              <a:rPr lang="en-US" dirty="0" smtClean="0"/>
              <a:t>- There are 6 developers</a:t>
            </a:r>
          </a:p>
          <a:p>
            <a:pPr lvl="1"/>
            <a:r>
              <a:rPr lang="en-US" dirty="0" smtClean="0"/>
              <a:t>- Labor rate is: $ 800 per person-month </a:t>
            </a:r>
          </a:p>
          <a:p>
            <a:r>
              <a:rPr lang="en-US" b="1" dirty="0" smtClean="0">
                <a:solidFill>
                  <a:schemeClr val="accent2">
                    <a:lumMod val="75000"/>
                  </a:schemeClr>
                </a:solidFill>
              </a:rPr>
              <a:t>Calculate the total effort and cost required to complete the above project.</a:t>
            </a:r>
          </a:p>
          <a:p>
            <a:r>
              <a:rPr lang="en-US" dirty="0" smtClean="0"/>
              <a:t>Way1</a:t>
            </a:r>
          </a:p>
          <a:p>
            <a:pPr lvl="1"/>
            <a:r>
              <a:rPr lang="en-US" dirty="0" smtClean="0"/>
              <a:t>=&gt; Total Effort = Total LOC/Productivity = 33200/620=53.54 ≈ 54 person-months</a:t>
            </a:r>
          </a:p>
          <a:p>
            <a:pPr lvl="1"/>
            <a:r>
              <a:rPr lang="en-US" dirty="0" smtClean="0"/>
              <a:t>=&gt; 6 developers Effort = Total Effort/6 = 54/6 = 9 months</a:t>
            </a:r>
          </a:p>
          <a:p>
            <a:pPr lvl="1"/>
            <a:r>
              <a:rPr lang="en-US" dirty="0" smtClean="0"/>
              <a:t>=&gt; Total Cost = Total Effort * Labor Rate = 54 * 800 ≈ $43,200</a:t>
            </a:r>
          </a:p>
          <a:p>
            <a:r>
              <a:rPr lang="en-US" dirty="0" smtClean="0"/>
              <a:t>Way2</a:t>
            </a:r>
          </a:p>
          <a:p>
            <a:pPr lvl="1"/>
            <a:r>
              <a:rPr lang="en-US" dirty="0" smtClean="0"/>
              <a:t>=&gt; Cost per LOC = Labor Rate /Productivity=800/620=$1.29 ≈ $1.3</a:t>
            </a:r>
          </a:p>
          <a:p>
            <a:pPr lvl="1"/>
            <a:r>
              <a:rPr lang="en-US" dirty="0" smtClean="0"/>
              <a:t>=&gt; Total Cost = Total LOC * Cost per LOC = 33,200* 1.3=$43160 ≈ $43,200</a:t>
            </a:r>
            <a:endParaRPr lang="en-US" dirty="0"/>
          </a:p>
        </p:txBody>
      </p:sp>
      <p:sp>
        <p:nvSpPr>
          <p:cNvPr id="3" name="Title 2"/>
          <p:cNvSpPr>
            <a:spLocks noGrp="1"/>
          </p:cNvSpPr>
          <p:nvPr>
            <p:ph type="title"/>
          </p:nvPr>
        </p:nvSpPr>
        <p:spPr/>
        <p:txBody>
          <a:bodyPr/>
          <a:lstStyle/>
          <a:p>
            <a:r>
              <a:rPr lang="en-US" dirty="0" smtClean="0"/>
              <a:t>LOC (lines of Code)-Example</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5"/>
          <p:cNvSpPr>
            <a:spLocks noGrp="1"/>
          </p:cNvSpPr>
          <p:nvPr>
            <p:ph type="sldNum" sz="quarter" idx="11"/>
          </p:nvPr>
        </p:nvSpPr>
        <p:spPr bwMode="auto">
          <a:noFill/>
          <a:ln>
            <a:miter lim="800000"/>
            <a:headEnd/>
            <a:tailEnd/>
          </a:ln>
        </p:spPr>
        <p:txBody>
          <a:bodyPr/>
          <a:lstStyle/>
          <a:p>
            <a:r>
              <a:rPr lang="en-US" smtClean="0"/>
              <a:t> 6 - </a:t>
            </a:r>
            <a:fld id="{218C1CFC-5DCB-4C2A-8434-06E0FE94D4FF}" type="slidenum">
              <a:rPr lang="en-US" smtClean="0"/>
              <a:pPr/>
              <a:t>25</a:t>
            </a:fld>
            <a:endParaRPr lang="en-US" smtClean="0"/>
          </a:p>
        </p:txBody>
      </p:sp>
      <p:sp>
        <p:nvSpPr>
          <p:cNvPr id="59395" name="Title 1"/>
          <p:cNvSpPr>
            <a:spLocks noGrp="1"/>
          </p:cNvSpPr>
          <p:nvPr>
            <p:ph type="title"/>
          </p:nvPr>
        </p:nvSpPr>
        <p:spPr/>
        <p:txBody>
          <a:bodyPr/>
          <a:lstStyle/>
          <a:p>
            <a:pPr eaLnBrk="1" hangingPunct="1"/>
            <a:r>
              <a:rPr lang="en-US" smtClean="0"/>
              <a:t>Function Points</a:t>
            </a:r>
          </a:p>
        </p:txBody>
      </p:sp>
      <p:sp>
        <p:nvSpPr>
          <p:cNvPr id="59396" name="Content Placeholder 2"/>
          <p:cNvSpPr>
            <a:spLocks noGrp="1"/>
          </p:cNvSpPr>
          <p:nvPr>
            <p:ph idx="1"/>
          </p:nvPr>
        </p:nvSpPr>
        <p:spPr>
          <a:xfrm>
            <a:off x="457200" y="1371600"/>
            <a:ext cx="8229600" cy="4800600"/>
          </a:xfrm>
        </p:spPr>
        <p:txBody>
          <a:bodyPr>
            <a:normAutofit fontScale="85000" lnSpcReduction="20000"/>
          </a:bodyPr>
          <a:lstStyle/>
          <a:p>
            <a:pPr eaLnBrk="1" hangingPunct="1">
              <a:lnSpc>
                <a:spcPct val="90000"/>
              </a:lnSpc>
            </a:pPr>
            <a:r>
              <a:rPr lang="en-US" dirty="0" smtClean="0"/>
              <a:t>used to estimate time and dollars based on the generated system requirements specification</a:t>
            </a:r>
          </a:p>
          <a:p>
            <a:pPr eaLnBrk="1" hangingPunct="1">
              <a:lnSpc>
                <a:spcPct val="90000"/>
              </a:lnSpc>
              <a:buNone/>
            </a:pPr>
            <a:endParaRPr lang="en-US" dirty="0" smtClean="0"/>
          </a:p>
          <a:p>
            <a:pPr eaLnBrk="1" hangingPunct="1">
              <a:lnSpc>
                <a:spcPct val="90000"/>
              </a:lnSpc>
            </a:pPr>
            <a:r>
              <a:rPr lang="en-US" dirty="0" smtClean="0"/>
              <a:t>A function point measures the size of a business function that the new system needs to have such as an input screen or a report</a:t>
            </a:r>
          </a:p>
          <a:p>
            <a:pPr eaLnBrk="1" hangingPunct="1">
              <a:lnSpc>
                <a:spcPct val="90000"/>
              </a:lnSpc>
              <a:buNone/>
            </a:pPr>
            <a:endParaRPr lang="en-US" dirty="0" smtClean="0"/>
          </a:p>
          <a:p>
            <a:pPr eaLnBrk="1" hangingPunct="1">
              <a:lnSpc>
                <a:spcPct val="90000"/>
              </a:lnSpc>
            </a:pPr>
            <a:r>
              <a:rPr lang="en-US" dirty="0" smtClean="0"/>
              <a:t>Function Point analysis can be done at any point in the project but are </a:t>
            </a:r>
            <a:r>
              <a:rPr lang="en-US" u="sng" dirty="0" smtClean="0"/>
              <a:t>not </a:t>
            </a:r>
            <a:r>
              <a:rPr lang="en-US" dirty="0" smtClean="0"/>
              <a:t>considered accurate until late in the planning phase</a:t>
            </a:r>
          </a:p>
          <a:p>
            <a:pPr eaLnBrk="1" hangingPunct="1">
              <a:lnSpc>
                <a:spcPct val="90000"/>
              </a:lnSpc>
              <a:buNone/>
            </a:pPr>
            <a:endParaRPr lang="en-US" dirty="0" smtClean="0"/>
          </a:p>
          <a:p>
            <a:pPr eaLnBrk="1" hangingPunct="1">
              <a:lnSpc>
                <a:spcPct val="90000"/>
              </a:lnSpc>
            </a:pPr>
            <a:r>
              <a:rPr lang="en-US" dirty="0" smtClean="0"/>
              <a:t>Uses </a:t>
            </a:r>
            <a:r>
              <a:rPr lang="en-US" dirty="0" err="1" smtClean="0"/>
              <a:t>pf</a:t>
            </a:r>
            <a:r>
              <a:rPr lang="en-US" dirty="0" smtClean="0"/>
              <a:t> FP:</a:t>
            </a:r>
          </a:p>
          <a:p>
            <a:pPr lvl="1">
              <a:lnSpc>
                <a:spcPct val="90000"/>
              </a:lnSpc>
            </a:pPr>
            <a:r>
              <a:rPr lang="en-US" dirty="0" smtClean="0"/>
              <a:t># of pages of documentation per FP</a:t>
            </a:r>
          </a:p>
          <a:p>
            <a:pPr lvl="1">
              <a:lnSpc>
                <a:spcPct val="90000"/>
              </a:lnSpc>
            </a:pPr>
            <a:r>
              <a:rPr lang="en-US" dirty="0" smtClean="0"/>
              <a:t>Levels of effort per FP (person months)</a:t>
            </a:r>
          </a:p>
          <a:p>
            <a:pPr lvl="1">
              <a:lnSpc>
                <a:spcPct val="90000"/>
              </a:lnSpc>
            </a:pPr>
            <a:r>
              <a:rPr lang="en-US" dirty="0" smtClean="0"/>
              <a:t>Level of expertise per FP (expert, novice)</a:t>
            </a:r>
          </a:p>
          <a:p>
            <a:pPr lvl="1">
              <a:lnSpc>
                <a:spcPct val="90000"/>
              </a:lnSpc>
            </a:pPr>
            <a:r>
              <a:rPr lang="en-US" dirty="0" smtClean="0"/>
              <a:t>Cost per FP</a:t>
            </a:r>
          </a:p>
          <a:p>
            <a:pPr>
              <a:lnSpc>
                <a:spcPct val="90000"/>
              </a:lnSpc>
            </a:pPr>
            <a:endParaRPr lang="en-US" dirty="0" smtClean="0"/>
          </a:p>
          <a:p>
            <a:pPr>
              <a:lnSpc>
                <a:spcPct val="90000"/>
              </a:lnSpc>
            </a:pPr>
            <a:r>
              <a:rPr lang="en-US" dirty="0" smtClean="0"/>
              <a:t>New derivative called “Feature Points” or “Object Points”</a:t>
            </a:r>
          </a:p>
          <a:p>
            <a:pPr eaLnBrk="1" hangingPunct="1">
              <a:lnSpc>
                <a:spcPct val="90000"/>
              </a:lnSpc>
            </a:pPr>
            <a:endParaRPr lang="en-US" dirty="0" smtClean="0"/>
          </a:p>
          <a:p>
            <a:pPr eaLnBrk="1" hangingPunct="1"/>
            <a:endParaRPr lang="en-US"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4"/>
          <p:cNvSpPr>
            <a:spLocks noGrp="1"/>
          </p:cNvSpPr>
          <p:nvPr>
            <p:ph type="sldNum" sz="quarter" idx="12"/>
          </p:nvPr>
        </p:nvSpPr>
        <p:spPr bwMode="auto">
          <a:noFill/>
          <a:ln>
            <a:miter lim="800000"/>
            <a:headEnd/>
            <a:tailEnd/>
          </a:ln>
        </p:spPr>
        <p:txBody>
          <a:bodyPr/>
          <a:lstStyle/>
          <a:p>
            <a:r>
              <a:rPr lang="en-US" smtClean="0"/>
              <a:t> 6 - </a:t>
            </a:r>
            <a:fld id="{6869888A-3720-40C4-8C55-7BEE71FDD37B}" type="slidenum">
              <a:rPr lang="en-US" smtClean="0"/>
              <a:pPr/>
              <a:t>26</a:t>
            </a:fld>
            <a:endParaRPr lang="en-US" smtClean="0"/>
          </a:p>
        </p:txBody>
      </p:sp>
      <p:sp>
        <p:nvSpPr>
          <p:cNvPr id="61443" name="Title 1"/>
          <p:cNvSpPr>
            <a:spLocks noGrp="1"/>
          </p:cNvSpPr>
          <p:nvPr>
            <p:ph type="title"/>
          </p:nvPr>
        </p:nvSpPr>
        <p:spPr>
          <a:xfrm>
            <a:off x="685800" y="274638"/>
            <a:ext cx="8001000" cy="944562"/>
          </a:xfrm>
        </p:spPr>
        <p:txBody>
          <a:bodyPr/>
          <a:lstStyle/>
          <a:p>
            <a:pPr eaLnBrk="1" hangingPunct="1"/>
            <a:r>
              <a:rPr lang="en-US" smtClean="0"/>
              <a:t>Example</a:t>
            </a:r>
          </a:p>
        </p:txBody>
      </p:sp>
      <p:pic>
        <p:nvPicPr>
          <p:cNvPr id="61444" name="Picture 2"/>
          <p:cNvPicPr>
            <a:picLocks noChangeAspect="1" noChangeArrowheads="1"/>
          </p:cNvPicPr>
          <p:nvPr/>
        </p:nvPicPr>
        <p:blipFill>
          <a:blip r:embed="rId2" cstate="print"/>
          <a:srcRect/>
          <a:stretch>
            <a:fillRect/>
          </a:stretch>
        </p:blipFill>
        <p:spPr bwMode="auto">
          <a:xfrm>
            <a:off x="1060450" y="1600200"/>
            <a:ext cx="7524750" cy="34290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4"/>
          <p:cNvSpPr>
            <a:spLocks noGrp="1"/>
          </p:cNvSpPr>
          <p:nvPr>
            <p:ph type="sldNum" sz="quarter" idx="12"/>
          </p:nvPr>
        </p:nvSpPr>
        <p:spPr bwMode="auto">
          <a:noFill/>
          <a:ln>
            <a:miter lim="800000"/>
            <a:headEnd/>
            <a:tailEnd/>
          </a:ln>
        </p:spPr>
        <p:txBody>
          <a:bodyPr/>
          <a:lstStyle/>
          <a:p>
            <a:r>
              <a:rPr lang="en-US" smtClean="0"/>
              <a:t> 6 - </a:t>
            </a:r>
            <a:fld id="{D13813BF-F9BC-46E1-9E2B-55B2199BAF90}" type="slidenum">
              <a:rPr lang="en-US" smtClean="0"/>
              <a:pPr/>
              <a:t>27</a:t>
            </a:fld>
            <a:endParaRPr lang="en-US" smtClean="0"/>
          </a:p>
        </p:txBody>
      </p:sp>
      <p:sp>
        <p:nvSpPr>
          <p:cNvPr id="62467" name="Title 1"/>
          <p:cNvSpPr>
            <a:spLocks noGrp="1"/>
          </p:cNvSpPr>
          <p:nvPr>
            <p:ph type="title"/>
          </p:nvPr>
        </p:nvSpPr>
        <p:spPr/>
        <p:txBody>
          <a:bodyPr/>
          <a:lstStyle/>
          <a:p>
            <a:pPr eaLnBrk="1" hangingPunct="1"/>
            <a:r>
              <a:rPr lang="en-US" sz="3200" smtClean="0"/>
              <a:t>Next Step: compute the value adjustment factor based on the following table</a:t>
            </a:r>
          </a:p>
        </p:txBody>
      </p:sp>
      <p:pic>
        <p:nvPicPr>
          <p:cNvPr id="62468" name="Picture 2"/>
          <p:cNvPicPr>
            <a:picLocks noChangeAspect="1" noChangeArrowheads="1"/>
          </p:cNvPicPr>
          <p:nvPr/>
        </p:nvPicPr>
        <p:blipFill>
          <a:blip r:embed="rId2" cstate="print"/>
          <a:srcRect/>
          <a:stretch>
            <a:fillRect/>
          </a:stretch>
        </p:blipFill>
        <p:spPr bwMode="auto">
          <a:xfrm>
            <a:off x="762000" y="1600200"/>
            <a:ext cx="4352925" cy="4572000"/>
          </a:xfrm>
          <a:prstGeom prst="rect">
            <a:avLst/>
          </a:prstGeom>
          <a:noFill/>
          <a:ln w="9525">
            <a:noFill/>
            <a:miter lim="800000"/>
            <a:headEnd/>
            <a:tailEnd/>
          </a:ln>
        </p:spPr>
      </p:pic>
      <p:sp>
        <p:nvSpPr>
          <p:cNvPr id="62469" name="TextBox 5"/>
          <p:cNvSpPr txBox="1">
            <a:spLocks noChangeArrowheads="1"/>
          </p:cNvSpPr>
          <p:nvPr/>
        </p:nvSpPr>
        <p:spPr bwMode="auto">
          <a:xfrm>
            <a:off x="5638800" y="1676400"/>
            <a:ext cx="2971800" cy="1754188"/>
          </a:xfrm>
          <a:prstGeom prst="rect">
            <a:avLst/>
          </a:prstGeom>
          <a:noFill/>
          <a:ln w="9525">
            <a:noFill/>
            <a:miter lim="800000"/>
            <a:headEnd/>
            <a:tailEnd/>
          </a:ln>
        </p:spPr>
        <p:txBody>
          <a:bodyPr>
            <a:spAutoFit/>
          </a:bodyPr>
          <a:lstStyle/>
          <a:p>
            <a:r>
              <a:rPr lang="en-US">
                <a:latin typeface="Calibri" pitchFamily="34" charset="0"/>
              </a:rPr>
              <a:t>0 = no effect</a:t>
            </a:r>
          </a:p>
          <a:p>
            <a:r>
              <a:rPr lang="en-US">
                <a:latin typeface="Calibri" pitchFamily="34" charset="0"/>
              </a:rPr>
              <a:t>1 = incidental</a:t>
            </a:r>
          </a:p>
          <a:p>
            <a:r>
              <a:rPr lang="en-US">
                <a:latin typeface="Calibri" pitchFamily="34" charset="0"/>
              </a:rPr>
              <a:t>2 = moderate</a:t>
            </a:r>
          </a:p>
          <a:p>
            <a:r>
              <a:rPr lang="en-US">
                <a:latin typeface="Calibri" pitchFamily="34" charset="0"/>
              </a:rPr>
              <a:t>3 = average</a:t>
            </a:r>
          </a:p>
          <a:p>
            <a:r>
              <a:rPr lang="en-US">
                <a:latin typeface="Calibri" pitchFamily="34" charset="0"/>
              </a:rPr>
              <a:t>4 = significant</a:t>
            </a:r>
          </a:p>
          <a:p>
            <a:r>
              <a:rPr lang="en-US">
                <a:latin typeface="Calibri" pitchFamily="34" charset="0"/>
              </a:rPr>
              <a:t>5 = essential</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5"/>
          <p:cNvSpPr>
            <a:spLocks noGrp="1"/>
          </p:cNvSpPr>
          <p:nvPr>
            <p:ph type="sldNum" sz="quarter" idx="11"/>
          </p:nvPr>
        </p:nvSpPr>
        <p:spPr bwMode="auto">
          <a:noFill/>
          <a:ln>
            <a:miter lim="800000"/>
            <a:headEnd/>
            <a:tailEnd/>
          </a:ln>
        </p:spPr>
        <p:txBody>
          <a:bodyPr/>
          <a:lstStyle/>
          <a:p>
            <a:r>
              <a:rPr lang="en-US" smtClean="0"/>
              <a:t> 6 - </a:t>
            </a:r>
            <a:fld id="{1DEAE851-72A4-48CB-8A9B-622BCE7977A6}" type="slidenum">
              <a:rPr lang="en-US" smtClean="0"/>
              <a:pPr/>
              <a:t>28</a:t>
            </a:fld>
            <a:endParaRPr lang="en-US" smtClean="0"/>
          </a:p>
        </p:txBody>
      </p:sp>
      <p:sp>
        <p:nvSpPr>
          <p:cNvPr id="63491" name="Title 1"/>
          <p:cNvSpPr>
            <a:spLocks noGrp="1"/>
          </p:cNvSpPr>
          <p:nvPr>
            <p:ph type="title"/>
          </p:nvPr>
        </p:nvSpPr>
        <p:spPr>
          <a:xfrm>
            <a:off x="457200" y="0"/>
            <a:ext cx="8229600" cy="1143000"/>
          </a:xfrm>
        </p:spPr>
        <p:txBody>
          <a:bodyPr/>
          <a:lstStyle/>
          <a:p>
            <a:pPr eaLnBrk="1" hangingPunct="1"/>
            <a:r>
              <a:rPr lang="en-US" smtClean="0"/>
              <a:t>Function Points</a:t>
            </a:r>
          </a:p>
        </p:txBody>
      </p:sp>
      <p:sp>
        <p:nvSpPr>
          <p:cNvPr id="63492" name="Content Placeholder 2"/>
          <p:cNvSpPr>
            <a:spLocks noGrp="1"/>
          </p:cNvSpPr>
          <p:nvPr>
            <p:ph idx="1"/>
          </p:nvPr>
        </p:nvSpPr>
        <p:spPr>
          <a:xfrm>
            <a:off x="381000" y="990600"/>
            <a:ext cx="8229600" cy="4572000"/>
          </a:xfrm>
        </p:spPr>
        <p:txBody>
          <a:bodyPr/>
          <a:lstStyle/>
          <a:p>
            <a:pPr eaLnBrk="1" hangingPunct="1"/>
            <a:r>
              <a:rPr lang="en-US" sz="2800" b="1" i="1" smtClean="0"/>
              <a:t>Next</a:t>
            </a:r>
            <a:r>
              <a:rPr lang="en-US" sz="2800" i="1" smtClean="0"/>
              <a:t>: </a:t>
            </a:r>
            <a:r>
              <a:rPr lang="en-US" sz="2800" smtClean="0"/>
              <a:t>calculate the total adjusted function points: Unadjusted total x (0.65 + 0.01 x VAF) or </a:t>
            </a:r>
          </a:p>
          <a:p>
            <a:pPr lvl="2" eaLnBrk="1" hangingPunct="1">
              <a:buFont typeface="Wingdings" pitchFamily="2" charset="2"/>
              <a:buChar char="Ø"/>
            </a:pPr>
            <a:r>
              <a:rPr lang="en-US" smtClean="0"/>
              <a:t>1050 x (0.65 + 0.01 x 40) = 1102.50</a:t>
            </a:r>
          </a:p>
          <a:p>
            <a:pPr eaLnBrk="1" hangingPunct="1"/>
            <a:r>
              <a:rPr lang="en-US" i="1" smtClean="0"/>
              <a:t>Results</a:t>
            </a:r>
          </a:p>
          <a:p>
            <a:pPr lvl="1" eaLnBrk="1" hangingPunct="1"/>
            <a:r>
              <a:rPr lang="en-US" sz="2400" b="1" i="1" smtClean="0"/>
              <a:t>Effort</a:t>
            </a:r>
            <a:r>
              <a:rPr lang="en-US" sz="2400" smtClean="0"/>
              <a:t> = (1.49 hrs effort per f/point) (1102.50) = 1,642.7 hrs</a:t>
            </a:r>
          </a:p>
          <a:p>
            <a:pPr lvl="1" eaLnBrk="1" hangingPunct="1"/>
            <a:r>
              <a:rPr lang="en-US" sz="2400" b="1" i="1" smtClean="0"/>
              <a:t>Documentation</a:t>
            </a:r>
            <a:r>
              <a:rPr lang="en-US" sz="2400" smtClean="0"/>
              <a:t> (.25 pages per f/point) (1102.50) = 275.63 pages</a:t>
            </a:r>
          </a:p>
          <a:p>
            <a:pPr lvl="1" eaLnBrk="1" hangingPunct="1"/>
            <a:r>
              <a:rPr lang="en-US" sz="2400" b="1" i="1" smtClean="0"/>
              <a:t>Bugs</a:t>
            </a:r>
            <a:r>
              <a:rPr lang="en-US" sz="2400" smtClean="0"/>
              <a:t> (.025 bugs per f/point) (1102.50) = 27.5 bugs</a:t>
            </a:r>
          </a:p>
          <a:p>
            <a:pPr lvl="1" eaLnBrk="1" hangingPunct="1"/>
            <a:r>
              <a:rPr lang="en-US" sz="2400" b="1" i="1" smtClean="0"/>
              <a:t>User Instructed Rework</a:t>
            </a:r>
            <a:r>
              <a:rPr lang="en-US" sz="2400" b="1" smtClean="0"/>
              <a:t> </a:t>
            </a:r>
            <a:r>
              <a:rPr lang="en-US" sz="2400" smtClean="0"/>
              <a:t>(.04 per f/point) (1102.50) = 44.1</a:t>
            </a:r>
          </a:p>
          <a:p>
            <a:pPr lvl="1" eaLnBrk="1" hangingPunct="1"/>
            <a:r>
              <a:rPr lang="en-US" sz="2400" b="1" i="1" smtClean="0"/>
              <a:t>Dollars</a:t>
            </a:r>
            <a:r>
              <a:rPr lang="en-US" sz="2400" smtClean="0"/>
              <a:t> ($105.10 per f/point) (1102.50) = $115,872.75</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5"/>
          <p:cNvSpPr>
            <a:spLocks noGrp="1"/>
          </p:cNvSpPr>
          <p:nvPr>
            <p:ph type="sldNum" sz="quarter" idx="11"/>
          </p:nvPr>
        </p:nvSpPr>
        <p:spPr bwMode="auto">
          <a:noFill/>
          <a:ln>
            <a:miter lim="800000"/>
            <a:headEnd/>
            <a:tailEnd/>
          </a:ln>
        </p:spPr>
        <p:txBody>
          <a:bodyPr/>
          <a:lstStyle/>
          <a:p>
            <a:r>
              <a:rPr lang="en-US" smtClean="0"/>
              <a:t> 6 - </a:t>
            </a:r>
            <a:fld id="{8F8C8AC5-435B-47DF-89D4-E604B62F6FA7}" type="slidenum">
              <a:rPr lang="en-US" smtClean="0"/>
              <a:pPr/>
              <a:t>29</a:t>
            </a:fld>
            <a:endParaRPr lang="en-US" smtClean="0"/>
          </a:p>
        </p:txBody>
      </p:sp>
      <p:sp>
        <p:nvSpPr>
          <p:cNvPr id="68611" name="Title 1"/>
          <p:cNvSpPr>
            <a:spLocks noGrp="1"/>
          </p:cNvSpPr>
          <p:nvPr>
            <p:ph type="title"/>
          </p:nvPr>
        </p:nvSpPr>
        <p:spPr/>
        <p:txBody>
          <a:bodyPr/>
          <a:lstStyle/>
          <a:p>
            <a:pPr eaLnBrk="1" hangingPunct="1"/>
            <a:r>
              <a:rPr lang="en-US" smtClean="0"/>
              <a:t>System Analogy</a:t>
            </a:r>
          </a:p>
        </p:txBody>
      </p:sp>
      <p:sp>
        <p:nvSpPr>
          <p:cNvPr id="68612" name="Content Placeholder 2"/>
          <p:cNvSpPr>
            <a:spLocks noGrp="1"/>
          </p:cNvSpPr>
          <p:nvPr>
            <p:ph idx="1"/>
          </p:nvPr>
        </p:nvSpPr>
        <p:spPr>
          <a:xfrm>
            <a:off x="457200" y="1447800"/>
            <a:ext cx="8229600" cy="4724400"/>
          </a:xfrm>
        </p:spPr>
        <p:txBody>
          <a:bodyPr/>
          <a:lstStyle/>
          <a:p>
            <a:pPr eaLnBrk="1" hangingPunct="1"/>
            <a:r>
              <a:rPr lang="en-US" smtClean="0"/>
              <a:t>bases a current work package time estimate on the actual time of a work package from a similar project already completed</a:t>
            </a:r>
          </a:p>
          <a:p>
            <a:pPr lvl="1" eaLnBrk="1" hangingPunct="1"/>
            <a:r>
              <a:rPr lang="en-US" smtClean="0"/>
              <a:t>Usually done in a “Top-down” approach</a:t>
            </a:r>
          </a:p>
          <a:p>
            <a:pPr lvl="1" eaLnBrk="1" hangingPunct="1"/>
            <a:r>
              <a:rPr lang="en-US" smtClean="0"/>
              <a:t>Have 3 or 4 </a:t>
            </a:r>
            <a:r>
              <a:rPr lang="en-US" i="1" smtClean="0"/>
              <a:t>experts </a:t>
            </a:r>
            <a:r>
              <a:rPr lang="en-US" smtClean="0"/>
              <a:t>review requirements</a:t>
            </a:r>
          </a:p>
          <a:p>
            <a:pPr lvl="1" eaLnBrk="1" hangingPunct="1"/>
            <a:r>
              <a:rPr lang="en-US" smtClean="0"/>
              <a:t>Make sure you have the experience and that the two systems are very similar</a:t>
            </a:r>
          </a:p>
          <a:p>
            <a:pPr lvl="1" eaLnBrk="1" hangingPunct="1"/>
            <a:r>
              <a:rPr lang="en-US" smtClean="0"/>
              <a:t>Can use time, or LOC, or Function Points </a:t>
            </a:r>
          </a:p>
          <a:p>
            <a:pPr eaLnBrk="1" hangingPunct="1"/>
            <a:endParaRPr lang="en-US"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1. Define activities and sequences</a:t>
            </a:r>
          </a:p>
          <a:p>
            <a:r>
              <a:rPr lang="en-US" dirty="0" smtClean="0"/>
              <a:t>2. Estimate activity resources</a:t>
            </a:r>
          </a:p>
          <a:p>
            <a:r>
              <a:rPr lang="en-US" dirty="0" smtClean="0"/>
              <a:t>3. Estimate activity durations</a:t>
            </a:r>
          </a:p>
          <a:p>
            <a:r>
              <a:rPr lang="en-US" dirty="0" smtClean="0"/>
              <a:t>4. Develop project schedule</a:t>
            </a:r>
            <a:endParaRPr lang="en-US" dirty="0"/>
          </a:p>
        </p:txBody>
      </p:sp>
      <p:sp>
        <p:nvSpPr>
          <p:cNvPr id="3" name="Title 2"/>
          <p:cNvSpPr>
            <a:spLocks noGrp="1"/>
          </p:cNvSpPr>
          <p:nvPr>
            <p:ph type="title"/>
          </p:nvPr>
        </p:nvSpPr>
        <p:spPr/>
        <p:txBody>
          <a:bodyPr>
            <a:normAutofit fontScale="90000"/>
          </a:bodyPr>
          <a:lstStyle/>
          <a:p>
            <a:r>
              <a:rPr lang="en-US" dirty="0" smtClean="0"/>
              <a:t>Time Management </a:t>
            </a:r>
            <a:br>
              <a:rPr lang="en-US" dirty="0" smtClean="0"/>
            </a:br>
            <a:r>
              <a:rPr lang="en-US" dirty="0" smtClean="0"/>
              <a:t>(main steps):</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5"/>
          <p:cNvSpPr>
            <a:spLocks noGrp="1"/>
          </p:cNvSpPr>
          <p:nvPr>
            <p:ph type="sldNum" sz="quarter" idx="11"/>
          </p:nvPr>
        </p:nvSpPr>
        <p:spPr bwMode="auto">
          <a:noFill/>
          <a:ln>
            <a:miter lim="800000"/>
            <a:headEnd/>
            <a:tailEnd/>
          </a:ln>
        </p:spPr>
        <p:txBody>
          <a:bodyPr/>
          <a:lstStyle/>
          <a:p>
            <a:r>
              <a:rPr lang="en-US" smtClean="0"/>
              <a:t> 6 - </a:t>
            </a:r>
            <a:fld id="{68B3645C-07B6-4C35-9436-F1655CDF82BB}" type="slidenum">
              <a:rPr lang="en-US" smtClean="0"/>
              <a:pPr/>
              <a:t>30</a:t>
            </a:fld>
            <a:endParaRPr lang="en-US" smtClean="0"/>
          </a:p>
        </p:txBody>
      </p:sp>
      <p:sp>
        <p:nvSpPr>
          <p:cNvPr id="70659" name="Title 1"/>
          <p:cNvSpPr>
            <a:spLocks noGrp="1"/>
          </p:cNvSpPr>
          <p:nvPr>
            <p:ph type="title"/>
          </p:nvPr>
        </p:nvSpPr>
        <p:spPr/>
        <p:txBody>
          <a:bodyPr/>
          <a:lstStyle/>
          <a:p>
            <a:pPr eaLnBrk="1" hangingPunct="1"/>
            <a:r>
              <a:rPr lang="en-US" smtClean="0"/>
              <a:t>Three Point</a:t>
            </a:r>
          </a:p>
        </p:txBody>
      </p:sp>
      <p:sp>
        <p:nvSpPr>
          <p:cNvPr id="3" name="Content Placeholder 2"/>
          <p:cNvSpPr>
            <a:spLocks noGrp="1"/>
          </p:cNvSpPr>
          <p:nvPr>
            <p:ph idx="1"/>
          </p:nvPr>
        </p:nvSpPr>
        <p:spPr>
          <a:xfrm>
            <a:off x="457200" y="1447800"/>
            <a:ext cx="8229600" cy="4724400"/>
          </a:xfrm>
        </p:spPr>
        <p:txBody>
          <a:bodyPr rtlCol="0">
            <a:normAutofit/>
          </a:bodyPr>
          <a:lstStyle/>
          <a:p>
            <a:pPr eaLnBrk="1" fontAlgn="auto" hangingPunct="1">
              <a:lnSpc>
                <a:spcPct val="90000"/>
              </a:lnSpc>
              <a:spcAft>
                <a:spcPts val="0"/>
              </a:spcAft>
              <a:defRPr/>
            </a:pPr>
            <a:r>
              <a:rPr lang="en-US" dirty="0" smtClean="0"/>
              <a:t>Use a weighted average approach or beta probability distribution approach to capture three point estimates for each work package</a:t>
            </a:r>
          </a:p>
          <a:p>
            <a:pPr lvl="1" eaLnBrk="1" fontAlgn="auto" hangingPunct="1">
              <a:lnSpc>
                <a:spcPct val="90000"/>
              </a:lnSpc>
              <a:spcAft>
                <a:spcPts val="0"/>
              </a:spcAft>
              <a:defRPr/>
            </a:pPr>
            <a:r>
              <a:rPr lang="en-US" dirty="0" smtClean="0"/>
              <a:t>Optimistic, Normal, Pessimistic</a:t>
            </a:r>
          </a:p>
          <a:p>
            <a:pPr eaLnBrk="1" fontAlgn="auto" hangingPunct="1">
              <a:lnSpc>
                <a:spcPct val="90000"/>
              </a:lnSpc>
              <a:spcAft>
                <a:spcPts val="0"/>
              </a:spcAft>
              <a:defRPr/>
            </a:pPr>
            <a:r>
              <a:rPr lang="en-US" dirty="0" smtClean="0"/>
              <a:t>Equations for expected value (E), and the standard deviation (SD) are:</a:t>
            </a:r>
          </a:p>
          <a:p>
            <a:pPr lvl="1" eaLnBrk="1" fontAlgn="auto" hangingPunct="1">
              <a:lnSpc>
                <a:spcPct val="90000"/>
              </a:lnSpc>
              <a:spcAft>
                <a:spcPts val="0"/>
              </a:spcAft>
              <a:defRPr/>
            </a:pPr>
            <a:r>
              <a:rPr lang="en-US" dirty="0" smtClean="0"/>
              <a:t>E = (a + 4b + c)/6;  SD = (c-a)/6</a:t>
            </a:r>
          </a:p>
          <a:p>
            <a:pPr lvl="1" eaLnBrk="1" fontAlgn="auto" hangingPunct="1">
              <a:lnSpc>
                <a:spcPct val="90000"/>
              </a:lnSpc>
              <a:spcAft>
                <a:spcPts val="0"/>
              </a:spcAft>
              <a:buFont typeface="Wingdings" pitchFamily="2" charset="2"/>
              <a:buNone/>
              <a:defRPr/>
            </a:pPr>
            <a:r>
              <a:rPr lang="en-US" dirty="0" smtClean="0"/>
              <a:t>	a = the optimistic estimate</a:t>
            </a:r>
          </a:p>
          <a:p>
            <a:pPr lvl="1" eaLnBrk="1" fontAlgn="auto" hangingPunct="1">
              <a:lnSpc>
                <a:spcPct val="90000"/>
              </a:lnSpc>
              <a:spcAft>
                <a:spcPts val="0"/>
              </a:spcAft>
              <a:buFont typeface="Wingdings" pitchFamily="2" charset="2"/>
              <a:buNone/>
              <a:defRPr/>
            </a:pPr>
            <a:r>
              <a:rPr lang="en-US" dirty="0" smtClean="0"/>
              <a:t>	b = normal estimate</a:t>
            </a:r>
          </a:p>
          <a:p>
            <a:pPr lvl="1" eaLnBrk="1" fontAlgn="auto" hangingPunct="1">
              <a:lnSpc>
                <a:spcPct val="90000"/>
              </a:lnSpc>
              <a:spcAft>
                <a:spcPts val="0"/>
              </a:spcAft>
              <a:buFont typeface="Wingdings" pitchFamily="2" charset="2"/>
              <a:buNone/>
              <a:defRPr/>
            </a:pPr>
            <a:r>
              <a:rPr lang="en-US" dirty="0" smtClean="0"/>
              <a:t>	c = pessimistic estimate</a:t>
            </a:r>
          </a:p>
          <a:p>
            <a:pPr eaLnBrk="1" fontAlgn="auto" hangingPunct="1">
              <a:spcAft>
                <a:spcPts val="0"/>
              </a:spcAft>
              <a:defRPr/>
            </a:pP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5"/>
          <p:cNvSpPr>
            <a:spLocks noGrp="1"/>
          </p:cNvSpPr>
          <p:nvPr>
            <p:ph type="sldNum" sz="quarter" idx="11"/>
          </p:nvPr>
        </p:nvSpPr>
        <p:spPr bwMode="auto">
          <a:noFill/>
          <a:ln>
            <a:miter lim="800000"/>
            <a:headEnd/>
            <a:tailEnd/>
          </a:ln>
        </p:spPr>
        <p:txBody>
          <a:bodyPr/>
          <a:lstStyle/>
          <a:p>
            <a:r>
              <a:rPr lang="en-US" smtClean="0"/>
              <a:t> 6 - </a:t>
            </a:r>
            <a:fld id="{FB4B347C-9283-459A-A68A-C092346DB72A}" type="slidenum">
              <a:rPr lang="en-US" smtClean="0"/>
              <a:pPr/>
              <a:t>31</a:t>
            </a:fld>
            <a:endParaRPr lang="en-US" smtClean="0"/>
          </a:p>
        </p:txBody>
      </p:sp>
      <p:sp>
        <p:nvSpPr>
          <p:cNvPr id="71683" name="Title 1"/>
          <p:cNvSpPr>
            <a:spLocks noGrp="1"/>
          </p:cNvSpPr>
          <p:nvPr>
            <p:ph type="title"/>
          </p:nvPr>
        </p:nvSpPr>
        <p:spPr/>
        <p:txBody>
          <a:bodyPr/>
          <a:lstStyle/>
          <a:p>
            <a:pPr eaLnBrk="1" hangingPunct="1"/>
            <a:r>
              <a:rPr lang="en-US" smtClean="0"/>
              <a:t>Three Point</a:t>
            </a:r>
          </a:p>
        </p:txBody>
      </p:sp>
      <p:sp>
        <p:nvSpPr>
          <p:cNvPr id="71684" name="Content Placeholder 2"/>
          <p:cNvSpPr>
            <a:spLocks noGrp="1"/>
          </p:cNvSpPr>
          <p:nvPr>
            <p:ph idx="1"/>
          </p:nvPr>
        </p:nvSpPr>
        <p:spPr/>
        <p:txBody>
          <a:bodyPr/>
          <a:lstStyle/>
          <a:p>
            <a:pPr eaLnBrk="1" hangingPunct="1"/>
            <a:r>
              <a:rPr lang="en-US" smtClean="0"/>
              <a:t>Adds the element of risk into its calculations</a:t>
            </a:r>
          </a:p>
          <a:p>
            <a:pPr eaLnBrk="1" hangingPunct="1"/>
            <a:r>
              <a:rPr lang="en-US" smtClean="0"/>
              <a:t>SME’s determine three types of estimates:</a:t>
            </a:r>
          </a:p>
          <a:p>
            <a:pPr lvl="1" eaLnBrk="1" hangingPunct="1"/>
            <a:r>
              <a:rPr lang="en-US" smtClean="0"/>
              <a:t>Most Likely</a:t>
            </a:r>
          </a:p>
          <a:p>
            <a:pPr lvl="1" eaLnBrk="1" hangingPunct="1"/>
            <a:r>
              <a:rPr lang="en-US" smtClean="0"/>
              <a:t>Optimistic</a:t>
            </a:r>
          </a:p>
          <a:p>
            <a:pPr lvl="1" eaLnBrk="1" hangingPunct="1"/>
            <a:r>
              <a:rPr lang="en-US" smtClean="0"/>
              <a:t>Pessimistic</a:t>
            </a:r>
          </a:p>
          <a:p>
            <a:pPr eaLnBrk="1" hangingPunct="1"/>
            <a:r>
              <a:rPr lang="en-US" smtClean="0"/>
              <a:t>Next the SME uses the weighted average formula</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5"/>
          <p:cNvSpPr>
            <a:spLocks noGrp="1"/>
          </p:cNvSpPr>
          <p:nvPr>
            <p:ph type="sldNum" sz="quarter" idx="11"/>
          </p:nvPr>
        </p:nvSpPr>
        <p:spPr bwMode="auto">
          <a:noFill/>
          <a:ln>
            <a:miter lim="800000"/>
            <a:headEnd/>
            <a:tailEnd/>
          </a:ln>
        </p:spPr>
        <p:txBody>
          <a:bodyPr/>
          <a:lstStyle/>
          <a:p>
            <a:r>
              <a:rPr lang="en-US" smtClean="0"/>
              <a:t> 6 - </a:t>
            </a:r>
            <a:fld id="{13D07382-1CA5-430E-8BA3-77769F58A208}" type="slidenum">
              <a:rPr lang="en-US" smtClean="0"/>
              <a:pPr/>
              <a:t>32</a:t>
            </a:fld>
            <a:endParaRPr lang="en-US" smtClean="0"/>
          </a:p>
        </p:txBody>
      </p:sp>
      <p:sp>
        <p:nvSpPr>
          <p:cNvPr id="72707" name="Title 1"/>
          <p:cNvSpPr>
            <a:spLocks noGrp="1"/>
          </p:cNvSpPr>
          <p:nvPr>
            <p:ph type="title"/>
          </p:nvPr>
        </p:nvSpPr>
        <p:spPr/>
        <p:txBody>
          <a:bodyPr/>
          <a:lstStyle/>
          <a:p>
            <a:pPr eaLnBrk="1" hangingPunct="1"/>
            <a:r>
              <a:rPr lang="en-US" smtClean="0"/>
              <a:t>Three Point Example</a:t>
            </a:r>
          </a:p>
        </p:txBody>
      </p:sp>
      <p:sp>
        <p:nvSpPr>
          <p:cNvPr id="72708" name="Content Placeholder 2"/>
          <p:cNvSpPr>
            <a:spLocks noGrp="1"/>
          </p:cNvSpPr>
          <p:nvPr>
            <p:ph idx="1"/>
          </p:nvPr>
        </p:nvSpPr>
        <p:spPr/>
        <p:txBody>
          <a:bodyPr/>
          <a:lstStyle/>
          <a:p>
            <a:pPr lvl="1" eaLnBrk="1" hangingPunct="1">
              <a:buFont typeface="Wingdings" pitchFamily="2" charset="2"/>
              <a:buNone/>
            </a:pPr>
            <a:r>
              <a:rPr lang="en-US" sz="2400" smtClean="0"/>
              <a:t>Weighted average =</a:t>
            </a:r>
          </a:p>
          <a:p>
            <a:pPr lvl="1" eaLnBrk="1" hangingPunct="1">
              <a:buFont typeface="Wingdings" pitchFamily="2" charset="2"/>
              <a:buNone/>
            </a:pPr>
            <a:r>
              <a:rPr lang="en-US" sz="2400" b="1" smtClean="0"/>
              <a:t> </a:t>
            </a:r>
            <a:r>
              <a:rPr lang="en-US" sz="2400" u="sng" smtClean="0"/>
              <a:t>8 workdays + 4 X 10 workdays + 24 workdays</a:t>
            </a:r>
            <a:r>
              <a:rPr lang="en-US" sz="2400" smtClean="0"/>
              <a:t> = </a:t>
            </a:r>
            <a:r>
              <a:rPr lang="en-US" sz="2400" b="1" smtClean="0"/>
              <a:t>12 days</a:t>
            </a:r>
            <a:r>
              <a:rPr lang="en-US" sz="2400" smtClean="0"/>
              <a:t>			6</a:t>
            </a:r>
          </a:p>
          <a:p>
            <a:pPr lvl="1" eaLnBrk="1" hangingPunct="1">
              <a:buFont typeface="Wingdings" pitchFamily="2" charset="2"/>
              <a:buNone/>
            </a:pPr>
            <a:r>
              <a:rPr lang="en-US" sz="2400" smtClean="0"/>
              <a:t>where: </a:t>
            </a:r>
          </a:p>
          <a:p>
            <a:pPr lvl="1" eaLnBrk="1" hangingPunct="1">
              <a:buFont typeface="Wingdings" pitchFamily="2" charset="2"/>
              <a:buNone/>
            </a:pPr>
            <a:r>
              <a:rPr lang="en-US" sz="2400" smtClean="0"/>
              <a:t>optimistic time= 8 days</a:t>
            </a:r>
          </a:p>
          <a:p>
            <a:pPr lvl="1" eaLnBrk="1" hangingPunct="1">
              <a:buFont typeface="Wingdings" pitchFamily="2" charset="2"/>
              <a:buNone/>
            </a:pPr>
            <a:r>
              <a:rPr lang="en-US" sz="2400" smtClean="0"/>
              <a:t>most likely time = </a:t>
            </a:r>
            <a:r>
              <a:rPr lang="en-US" sz="2400" b="1" smtClean="0"/>
              <a:t>10 days</a:t>
            </a:r>
            <a:endParaRPr lang="en-US" sz="2400" smtClean="0"/>
          </a:p>
          <a:p>
            <a:pPr lvl="1" eaLnBrk="1" hangingPunct="1">
              <a:buFont typeface="Wingdings" pitchFamily="2" charset="2"/>
              <a:buNone/>
            </a:pPr>
            <a:r>
              <a:rPr lang="en-US" sz="2400" smtClean="0"/>
              <a:t>pessimistic time = 24 days</a:t>
            </a:r>
          </a:p>
          <a:p>
            <a:pPr lvl="1" eaLnBrk="1" hangingPunct="1">
              <a:buFont typeface="Wingdings" pitchFamily="2" charset="2"/>
              <a:buNone/>
            </a:pPr>
            <a:r>
              <a:rPr lang="en-US" sz="2400" smtClean="0"/>
              <a:t>    Therefore, you’d use </a:t>
            </a:r>
            <a:r>
              <a:rPr lang="en-US" sz="2400" b="1" smtClean="0"/>
              <a:t>12 days</a:t>
            </a:r>
            <a:r>
              <a:rPr lang="en-US" sz="2400" smtClean="0"/>
              <a:t> on the schedule instead of 10 when using this technique.</a:t>
            </a:r>
            <a:endParaRPr lang="en-US"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5"/>
          <p:cNvSpPr>
            <a:spLocks noGrp="1"/>
          </p:cNvSpPr>
          <p:nvPr>
            <p:ph type="sldNum" sz="quarter" idx="11"/>
          </p:nvPr>
        </p:nvSpPr>
        <p:spPr bwMode="auto">
          <a:noFill/>
          <a:ln>
            <a:miter lim="800000"/>
            <a:headEnd/>
            <a:tailEnd/>
          </a:ln>
        </p:spPr>
        <p:txBody>
          <a:bodyPr/>
          <a:lstStyle/>
          <a:p>
            <a:r>
              <a:rPr lang="en-US" smtClean="0"/>
              <a:t> 6 - </a:t>
            </a:r>
            <a:fld id="{20DFA88D-B924-4334-B48F-CA2FAD1D27B0}" type="slidenum">
              <a:rPr lang="en-US" smtClean="0"/>
              <a:pPr/>
              <a:t>33</a:t>
            </a:fld>
            <a:endParaRPr lang="en-US" smtClean="0"/>
          </a:p>
        </p:txBody>
      </p:sp>
      <p:sp>
        <p:nvSpPr>
          <p:cNvPr id="73731" name="Title 1"/>
          <p:cNvSpPr>
            <a:spLocks noGrp="1"/>
          </p:cNvSpPr>
          <p:nvPr>
            <p:ph type="title"/>
          </p:nvPr>
        </p:nvSpPr>
        <p:spPr/>
        <p:txBody>
          <a:bodyPr/>
          <a:lstStyle/>
          <a:p>
            <a:pPr eaLnBrk="1" hangingPunct="1"/>
            <a:r>
              <a:rPr lang="en-US" smtClean="0"/>
              <a:t>Simulation</a:t>
            </a:r>
          </a:p>
        </p:txBody>
      </p:sp>
      <p:sp>
        <p:nvSpPr>
          <p:cNvPr id="73732" name="Content Placeholder 2"/>
          <p:cNvSpPr>
            <a:spLocks noGrp="1"/>
          </p:cNvSpPr>
          <p:nvPr>
            <p:ph idx="1"/>
          </p:nvPr>
        </p:nvSpPr>
        <p:spPr>
          <a:xfrm>
            <a:off x="381000" y="1219200"/>
            <a:ext cx="8458200" cy="1447800"/>
          </a:xfrm>
        </p:spPr>
        <p:txBody>
          <a:bodyPr/>
          <a:lstStyle/>
          <a:p>
            <a:pPr marL="342900" lvl="1" indent="-342900" eaLnBrk="1" hangingPunct="1">
              <a:buFont typeface="Wingdings" pitchFamily="2" charset="2"/>
              <a:buChar char="§"/>
            </a:pPr>
            <a:r>
              <a:rPr lang="en-US" smtClean="0"/>
              <a:t>a technique that randomly generates specific end values for a variable with a specific probability distribution</a:t>
            </a:r>
          </a:p>
          <a:p>
            <a:pPr eaLnBrk="1" hangingPunct="1"/>
            <a:endParaRPr lang="en-US" smtClean="0"/>
          </a:p>
        </p:txBody>
      </p:sp>
      <p:pic>
        <p:nvPicPr>
          <p:cNvPr id="73733" name="Picture 2"/>
          <p:cNvPicPr>
            <a:picLocks noChangeAspect="1" noChangeArrowheads="1"/>
          </p:cNvPicPr>
          <p:nvPr/>
        </p:nvPicPr>
        <p:blipFill>
          <a:blip r:embed="rId2" cstate="print"/>
          <a:srcRect/>
          <a:stretch>
            <a:fillRect/>
          </a:stretch>
        </p:blipFill>
        <p:spPr bwMode="auto">
          <a:xfrm>
            <a:off x="228600" y="3276600"/>
            <a:ext cx="4189413" cy="2705100"/>
          </a:xfrm>
          <a:prstGeom prst="rect">
            <a:avLst/>
          </a:prstGeom>
          <a:noFill/>
          <a:ln w="9525">
            <a:noFill/>
            <a:miter lim="800000"/>
            <a:headEnd/>
            <a:tailEnd/>
          </a:ln>
        </p:spPr>
      </p:pic>
      <p:pic>
        <p:nvPicPr>
          <p:cNvPr id="73734" name="Picture 3"/>
          <p:cNvPicPr>
            <a:picLocks noChangeAspect="1" noChangeArrowheads="1"/>
          </p:cNvPicPr>
          <p:nvPr/>
        </p:nvPicPr>
        <p:blipFill>
          <a:blip r:embed="rId3" cstate="print"/>
          <a:srcRect/>
          <a:stretch>
            <a:fillRect/>
          </a:stretch>
        </p:blipFill>
        <p:spPr bwMode="auto">
          <a:xfrm>
            <a:off x="4487863" y="3276600"/>
            <a:ext cx="4160837" cy="2676525"/>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5"/>
          <p:cNvSpPr>
            <a:spLocks noGrp="1"/>
          </p:cNvSpPr>
          <p:nvPr>
            <p:ph type="sldNum" sz="quarter" idx="11"/>
          </p:nvPr>
        </p:nvSpPr>
        <p:spPr bwMode="auto">
          <a:noFill/>
          <a:ln>
            <a:miter lim="800000"/>
            <a:headEnd/>
            <a:tailEnd/>
          </a:ln>
        </p:spPr>
        <p:txBody>
          <a:bodyPr/>
          <a:lstStyle/>
          <a:p>
            <a:r>
              <a:rPr lang="en-US" smtClean="0"/>
              <a:t> 6 - </a:t>
            </a:r>
            <a:fld id="{53EA4457-A684-4D16-90BB-8CDDC92A432F}" type="slidenum">
              <a:rPr lang="en-US" smtClean="0"/>
              <a:pPr/>
              <a:t>34</a:t>
            </a:fld>
            <a:endParaRPr lang="en-US" smtClean="0"/>
          </a:p>
        </p:txBody>
      </p:sp>
      <p:sp>
        <p:nvSpPr>
          <p:cNvPr id="75779" name="Title 1"/>
          <p:cNvSpPr>
            <a:spLocks noGrp="1"/>
          </p:cNvSpPr>
          <p:nvPr>
            <p:ph type="title"/>
          </p:nvPr>
        </p:nvSpPr>
        <p:spPr>
          <a:xfrm>
            <a:off x="457200" y="0"/>
            <a:ext cx="8229600" cy="1143000"/>
          </a:xfrm>
        </p:spPr>
        <p:txBody>
          <a:bodyPr/>
          <a:lstStyle/>
          <a:p>
            <a:pPr eaLnBrk="1" hangingPunct="1"/>
            <a:r>
              <a:rPr lang="en-US" smtClean="0"/>
              <a:t>COCOMO</a:t>
            </a:r>
          </a:p>
        </p:txBody>
      </p:sp>
      <p:sp>
        <p:nvSpPr>
          <p:cNvPr id="75780" name="Content Placeholder 2"/>
          <p:cNvSpPr>
            <a:spLocks noGrp="1"/>
          </p:cNvSpPr>
          <p:nvPr>
            <p:ph idx="1"/>
          </p:nvPr>
        </p:nvSpPr>
        <p:spPr>
          <a:xfrm>
            <a:off x="457200" y="1143000"/>
            <a:ext cx="8229600" cy="4800600"/>
          </a:xfrm>
        </p:spPr>
        <p:txBody>
          <a:bodyPr/>
          <a:lstStyle/>
          <a:p>
            <a:pPr eaLnBrk="1" hangingPunct="1"/>
            <a:r>
              <a:rPr lang="en-US" sz="2800" smtClean="0"/>
              <a:t>Consists of three project types described as: </a:t>
            </a:r>
          </a:p>
          <a:p>
            <a:pPr lvl="1" eaLnBrk="1" hangingPunct="1"/>
            <a:r>
              <a:rPr lang="en-US" sz="2400" b="1" smtClean="0"/>
              <a:t>Organic</a:t>
            </a:r>
            <a:r>
              <a:rPr lang="en-US" sz="2400" smtClean="0"/>
              <a:t> – small project teams, little innovation, constraints and deadlines are few, stable development environments, known familiar technology, few changes expected</a:t>
            </a:r>
          </a:p>
          <a:p>
            <a:pPr lvl="1" eaLnBrk="1" hangingPunct="1"/>
            <a:r>
              <a:rPr lang="en-US" sz="2400" b="1" smtClean="0"/>
              <a:t>Semidetached</a:t>
            </a:r>
            <a:r>
              <a:rPr lang="en-US" sz="2400" smtClean="0"/>
              <a:t> – medium sized project teams, some innovation, few constraints, tighter deadlines, and more changes expected, still a fairly stable development environment</a:t>
            </a:r>
          </a:p>
          <a:p>
            <a:pPr lvl="1" eaLnBrk="1" hangingPunct="1"/>
            <a:r>
              <a:rPr lang="en-US" sz="2400" b="1" smtClean="0"/>
              <a:t>Embedded</a:t>
            </a:r>
            <a:r>
              <a:rPr lang="en-US" sz="2400" smtClean="0"/>
              <a:t> – largest of the three in all categories, large project teams, constant innovation, many constraints, very tight deadlines, and many changes expected, complex development environment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Number Placeholder 5"/>
          <p:cNvSpPr>
            <a:spLocks noGrp="1"/>
          </p:cNvSpPr>
          <p:nvPr>
            <p:ph type="sldNum" sz="quarter" idx="11"/>
          </p:nvPr>
        </p:nvSpPr>
        <p:spPr bwMode="auto">
          <a:noFill/>
          <a:ln>
            <a:miter lim="800000"/>
            <a:headEnd/>
            <a:tailEnd/>
          </a:ln>
        </p:spPr>
        <p:txBody>
          <a:bodyPr/>
          <a:lstStyle/>
          <a:p>
            <a:r>
              <a:rPr lang="en-US" smtClean="0"/>
              <a:t> 6 - </a:t>
            </a:r>
            <a:fld id="{354F047A-C8B5-48D9-904B-4C035FDB85E6}" type="slidenum">
              <a:rPr lang="en-US" smtClean="0"/>
              <a:pPr/>
              <a:t>35</a:t>
            </a:fld>
            <a:endParaRPr lang="en-US" smtClean="0"/>
          </a:p>
        </p:txBody>
      </p:sp>
      <p:sp>
        <p:nvSpPr>
          <p:cNvPr id="76803" name="Title 1"/>
          <p:cNvSpPr>
            <a:spLocks noGrp="1"/>
          </p:cNvSpPr>
          <p:nvPr>
            <p:ph type="title"/>
          </p:nvPr>
        </p:nvSpPr>
        <p:spPr/>
        <p:txBody>
          <a:bodyPr/>
          <a:lstStyle/>
          <a:p>
            <a:pPr eaLnBrk="1" hangingPunct="1"/>
            <a:r>
              <a:rPr lang="en-US" smtClean="0"/>
              <a:t>Effort Sizing</a:t>
            </a:r>
          </a:p>
        </p:txBody>
      </p:sp>
      <p:sp>
        <p:nvSpPr>
          <p:cNvPr id="76804" name="Content Placeholder 2"/>
          <p:cNvSpPr>
            <a:spLocks noGrp="1"/>
          </p:cNvSpPr>
          <p:nvPr>
            <p:ph idx="1"/>
          </p:nvPr>
        </p:nvSpPr>
        <p:spPr/>
        <p:txBody>
          <a:bodyPr/>
          <a:lstStyle/>
          <a:p>
            <a:pPr eaLnBrk="1" hangingPunct="1"/>
            <a:r>
              <a:rPr lang="en-US" sz="2800" dirty="0" smtClean="0"/>
              <a:t>Organic:</a:t>
            </a:r>
          </a:p>
          <a:p>
            <a:pPr lvl="1" eaLnBrk="1" hangingPunct="1"/>
            <a:r>
              <a:rPr lang="en-US" sz="2400" dirty="0" smtClean="0"/>
              <a:t>Effort = 2.4 x KLOC</a:t>
            </a:r>
            <a:r>
              <a:rPr lang="en-US" sz="2400" baseline="30000" dirty="0" smtClean="0"/>
              <a:t>1.05 </a:t>
            </a:r>
            <a:r>
              <a:rPr lang="en-US" sz="2400" dirty="0" smtClean="0"/>
              <a:t> where KLOC = 1000 lines of code</a:t>
            </a:r>
          </a:p>
          <a:p>
            <a:pPr lvl="1" eaLnBrk="1" hangingPunct="1"/>
            <a:r>
              <a:rPr lang="en-US" sz="2400" dirty="0" smtClean="0"/>
              <a:t>Duration = 2.5 x Effort</a:t>
            </a:r>
            <a:r>
              <a:rPr lang="en-US" sz="2400" baseline="30000" dirty="0" smtClean="0"/>
              <a:t>0.38</a:t>
            </a:r>
            <a:r>
              <a:rPr lang="en-US" sz="2400" dirty="0" smtClean="0"/>
              <a:t> </a:t>
            </a:r>
          </a:p>
          <a:p>
            <a:pPr eaLnBrk="1" hangingPunct="1"/>
            <a:r>
              <a:rPr lang="en-US" sz="2800" dirty="0" smtClean="0"/>
              <a:t>Semidetached</a:t>
            </a:r>
          </a:p>
          <a:p>
            <a:pPr lvl="1" eaLnBrk="1" hangingPunct="1"/>
            <a:r>
              <a:rPr lang="en-US" sz="2400" dirty="0" smtClean="0"/>
              <a:t>Effort = 3.0 x KLOC</a:t>
            </a:r>
            <a:r>
              <a:rPr lang="en-US" sz="2400" baseline="30000" dirty="0" smtClean="0"/>
              <a:t>1.12 </a:t>
            </a:r>
            <a:r>
              <a:rPr lang="en-US" sz="2400" dirty="0" smtClean="0"/>
              <a:t> </a:t>
            </a:r>
          </a:p>
          <a:p>
            <a:pPr lvl="1" eaLnBrk="1" hangingPunct="1"/>
            <a:r>
              <a:rPr lang="en-US" sz="2400" dirty="0" smtClean="0"/>
              <a:t>Duration = 2.5 x Effort</a:t>
            </a:r>
            <a:r>
              <a:rPr lang="en-US" sz="2400" baseline="30000" dirty="0" smtClean="0"/>
              <a:t>0.35</a:t>
            </a:r>
            <a:r>
              <a:rPr lang="en-US" sz="2400" dirty="0" smtClean="0"/>
              <a:t> </a:t>
            </a:r>
          </a:p>
          <a:p>
            <a:pPr eaLnBrk="1" hangingPunct="1"/>
            <a:r>
              <a:rPr lang="en-US" sz="2800" dirty="0" smtClean="0"/>
              <a:t>Embedded</a:t>
            </a:r>
          </a:p>
          <a:p>
            <a:pPr lvl="1" eaLnBrk="1" hangingPunct="1"/>
            <a:r>
              <a:rPr lang="en-US" sz="2400" dirty="0" smtClean="0"/>
              <a:t>Effort = 3.6 x KLOC</a:t>
            </a:r>
            <a:r>
              <a:rPr lang="en-US" sz="2400" baseline="30000" dirty="0" smtClean="0"/>
              <a:t>1.2</a:t>
            </a:r>
          </a:p>
          <a:p>
            <a:pPr lvl="1" eaLnBrk="1" hangingPunct="1"/>
            <a:r>
              <a:rPr lang="en-US" sz="2400" dirty="0" smtClean="0"/>
              <a:t>Duration = 2.5 x Effort</a:t>
            </a:r>
            <a:r>
              <a:rPr lang="en-US" sz="2400" baseline="30000" dirty="0" smtClean="0"/>
              <a:t>0.32</a:t>
            </a:r>
            <a:r>
              <a:rPr lang="en-US" sz="2400" dirty="0" smtClean="0"/>
              <a:t> </a:t>
            </a:r>
          </a:p>
          <a:p>
            <a:pPr eaLnBrk="1" hangingPunct="1"/>
            <a:endParaRPr lang="en-US" dirty="0"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2400" dirty="0" smtClean="0"/>
              <a:t>Determines the planned start and completion dates for each activity listed on the WBS. The deliverable from this process is the </a:t>
            </a:r>
            <a:r>
              <a:rPr lang="en-US" sz="2400" b="1" dirty="0" smtClean="0"/>
              <a:t>project schedule.</a:t>
            </a:r>
          </a:p>
          <a:p>
            <a:r>
              <a:rPr lang="en-US" sz="2400" dirty="0" smtClean="0"/>
              <a:t> Uses results of the other time management processes (activity definition, sequencing) to determine the start and end date of the project.</a:t>
            </a:r>
          </a:p>
          <a:p>
            <a:r>
              <a:rPr lang="en-US" sz="2400" dirty="0" smtClean="0"/>
              <a:t> Tools used for schedule development:</a:t>
            </a:r>
          </a:p>
          <a:p>
            <a:pPr lvl="1"/>
            <a:r>
              <a:rPr lang="en-US" sz="2000" dirty="0" smtClean="0"/>
              <a:t> </a:t>
            </a:r>
            <a:r>
              <a:rPr lang="en-US" sz="2000" dirty="0" smtClean="0">
                <a:solidFill>
                  <a:srgbClr val="FF0000"/>
                </a:solidFill>
              </a:rPr>
              <a:t>Critical Path Method (CPM)</a:t>
            </a:r>
          </a:p>
          <a:p>
            <a:pPr lvl="1"/>
            <a:r>
              <a:rPr lang="en-US" sz="2000" dirty="0" smtClean="0">
                <a:solidFill>
                  <a:srgbClr val="FF0000"/>
                </a:solidFill>
              </a:rPr>
              <a:t>Program Evaluation Review Technique (PERT)</a:t>
            </a:r>
          </a:p>
          <a:p>
            <a:pPr lvl="1"/>
            <a:r>
              <a:rPr lang="en-US" sz="2000" dirty="0" smtClean="0"/>
              <a:t>Critical Chain Method (CCM)</a:t>
            </a:r>
          </a:p>
          <a:p>
            <a:pPr lvl="1"/>
            <a:r>
              <a:rPr lang="en-US" sz="2000" dirty="0" smtClean="0"/>
              <a:t>Resource Leveling</a:t>
            </a:r>
          </a:p>
          <a:p>
            <a:pPr lvl="1"/>
            <a:r>
              <a:rPr lang="en-US" sz="2000" dirty="0" smtClean="0">
                <a:solidFill>
                  <a:schemeClr val="bg2">
                    <a:lumMod val="50000"/>
                  </a:schemeClr>
                </a:solidFill>
              </a:rPr>
              <a:t>Gantt chart</a:t>
            </a:r>
          </a:p>
          <a:p>
            <a:pPr lvl="1"/>
            <a:endParaRPr lang="en-US" sz="2000" dirty="0"/>
          </a:p>
        </p:txBody>
      </p:sp>
      <p:sp>
        <p:nvSpPr>
          <p:cNvPr id="3" name="Title 2"/>
          <p:cNvSpPr>
            <a:spLocks noGrp="1"/>
          </p:cNvSpPr>
          <p:nvPr>
            <p:ph type="title"/>
          </p:nvPr>
        </p:nvSpPr>
        <p:spPr/>
        <p:txBody>
          <a:bodyPr/>
          <a:lstStyle/>
          <a:p>
            <a:r>
              <a:rPr lang="en-US" dirty="0" smtClean="0"/>
              <a:t>Step 4 :Develop project schedule</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2400" dirty="0" smtClean="0"/>
              <a:t>Activities (tasks, steps) – they are characterized by  Identifier, </a:t>
            </a:r>
            <a:r>
              <a:rPr lang="en-US" sz="2400" dirty="0" smtClean="0">
                <a:solidFill>
                  <a:schemeClr val="bg2">
                    <a:lumMod val="50000"/>
                  </a:schemeClr>
                </a:solidFill>
              </a:rPr>
              <a:t>ES, EF, LS, LF, ST, </a:t>
            </a:r>
            <a:r>
              <a:rPr lang="en-US" sz="2400" dirty="0" smtClean="0"/>
              <a:t>and </a:t>
            </a:r>
            <a:r>
              <a:rPr lang="en-US" sz="2400" dirty="0" smtClean="0">
                <a:solidFill>
                  <a:schemeClr val="bg2">
                    <a:lumMod val="50000"/>
                  </a:schemeClr>
                </a:solidFill>
              </a:rPr>
              <a:t>TT</a:t>
            </a:r>
          </a:p>
          <a:p>
            <a:pPr lvl="1"/>
            <a:r>
              <a:rPr lang="en-US" sz="1800" dirty="0" smtClean="0">
                <a:solidFill>
                  <a:schemeClr val="bg2">
                    <a:lumMod val="50000"/>
                  </a:schemeClr>
                </a:solidFill>
              </a:rPr>
              <a:t>ES </a:t>
            </a:r>
            <a:r>
              <a:rPr lang="en-US" sz="1800" dirty="0" smtClean="0"/>
              <a:t>– Earliest Start time (the earliest time when a given activity or step could start)</a:t>
            </a:r>
          </a:p>
          <a:p>
            <a:pPr lvl="1"/>
            <a:r>
              <a:rPr lang="en-US" sz="1800" dirty="0" smtClean="0">
                <a:solidFill>
                  <a:schemeClr val="bg2">
                    <a:lumMod val="50000"/>
                  </a:schemeClr>
                </a:solidFill>
              </a:rPr>
              <a:t> EF </a:t>
            </a:r>
            <a:r>
              <a:rPr lang="en-US" sz="1800" dirty="0" smtClean="0"/>
              <a:t>– Earliest Finish (the earliest time when a given activity or step could be completed</a:t>
            </a:r>
          </a:p>
          <a:p>
            <a:pPr lvl="1"/>
            <a:r>
              <a:rPr lang="en-US" sz="1800" dirty="0" smtClean="0"/>
              <a:t> </a:t>
            </a:r>
            <a:r>
              <a:rPr lang="en-US" sz="1800" dirty="0" smtClean="0">
                <a:solidFill>
                  <a:schemeClr val="bg2">
                    <a:lumMod val="50000"/>
                  </a:schemeClr>
                </a:solidFill>
              </a:rPr>
              <a:t>LS</a:t>
            </a:r>
            <a:r>
              <a:rPr lang="en-US" sz="1800" dirty="0" smtClean="0"/>
              <a:t> – Latest Start time (the latest time when a given activity or step could start)</a:t>
            </a:r>
          </a:p>
          <a:p>
            <a:pPr lvl="1"/>
            <a:r>
              <a:rPr lang="en-US" sz="1800" dirty="0" smtClean="0"/>
              <a:t> </a:t>
            </a:r>
            <a:r>
              <a:rPr lang="en-US" sz="1800" dirty="0" smtClean="0">
                <a:solidFill>
                  <a:schemeClr val="bg2">
                    <a:lumMod val="50000"/>
                  </a:schemeClr>
                </a:solidFill>
              </a:rPr>
              <a:t>LF </a:t>
            </a:r>
            <a:r>
              <a:rPr lang="en-US" sz="1800" dirty="0" smtClean="0"/>
              <a:t>– Latest Finish (the latest time when a given activity or step could be completed</a:t>
            </a:r>
          </a:p>
          <a:p>
            <a:pPr lvl="1"/>
            <a:r>
              <a:rPr lang="en-US" sz="1800" dirty="0" smtClean="0">
                <a:solidFill>
                  <a:schemeClr val="bg2">
                    <a:lumMod val="50000"/>
                  </a:schemeClr>
                </a:solidFill>
              </a:rPr>
              <a:t> ST </a:t>
            </a:r>
            <a:r>
              <a:rPr lang="en-US" sz="1800" dirty="0" smtClean="0"/>
              <a:t>- slack time. It refers to the amount of time an activity (a step, a task) can be delayed without affecting the start time of any successor tasks</a:t>
            </a:r>
          </a:p>
          <a:p>
            <a:pPr lvl="1"/>
            <a:r>
              <a:rPr lang="en-US" sz="1800" dirty="0" smtClean="0"/>
              <a:t> </a:t>
            </a:r>
            <a:r>
              <a:rPr lang="en-US" sz="1800" dirty="0" smtClean="0">
                <a:solidFill>
                  <a:schemeClr val="bg2">
                    <a:lumMod val="50000"/>
                  </a:schemeClr>
                </a:solidFill>
              </a:rPr>
              <a:t>TT</a:t>
            </a:r>
            <a:r>
              <a:rPr lang="en-US" sz="1800" dirty="0" smtClean="0"/>
              <a:t> – time (duration) of a task</a:t>
            </a:r>
          </a:p>
          <a:p>
            <a:endParaRPr lang="en-US" sz="2400" dirty="0"/>
          </a:p>
        </p:txBody>
      </p:sp>
      <p:sp>
        <p:nvSpPr>
          <p:cNvPr id="3" name="Title 2"/>
          <p:cNvSpPr>
            <a:spLocks noGrp="1"/>
          </p:cNvSpPr>
          <p:nvPr>
            <p:ph type="title"/>
          </p:nvPr>
        </p:nvSpPr>
        <p:spPr/>
        <p:txBody>
          <a:bodyPr/>
          <a:lstStyle/>
          <a:p>
            <a:r>
              <a:rPr lang="en-US" dirty="0" smtClean="0"/>
              <a:t>Basics of Project Scheduling</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5076056" y="4920458"/>
            <a:ext cx="1855093" cy="19375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b="1" dirty="0" smtClean="0">
                <a:solidFill>
                  <a:schemeClr val="bg2">
                    <a:lumMod val="50000"/>
                  </a:schemeClr>
                </a:solidFill>
              </a:rPr>
              <a:t>The critical path </a:t>
            </a:r>
            <a:r>
              <a:rPr lang="en-US" sz="2800" dirty="0" smtClean="0"/>
              <a:t>represents the shortest time in which a project can be completed. In other words, any activity on the critical path that is delayed in completion will result in delaying the entire project.</a:t>
            </a:r>
          </a:p>
          <a:p>
            <a:endParaRPr lang="en-US" dirty="0"/>
          </a:p>
        </p:txBody>
      </p:sp>
      <p:sp>
        <p:nvSpPr>
          <p:cNvPr id="3" name="Title 2"/>
          <p:cNvSpPr>
            <a:spLocks noGrp="1"/>
          </p:cNvSpPr>
          <p:nvPr>
            <p:ph type="title"/>
          </p:nvPr>
        </p:nvSpPr>
        <p:spPr/>
        <p:txBody>
          <a:bodyPr/>
          <a:lstStyle/>
          <a:p>
            <a:r>
              <a:rPr lang="en-US" dirty="0" smtClean="0"/>
              <a:t>Critical Path Method</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Example 1</a:t>
            </a:r>
            <a:br>
              <a:rPr lang="en-US" dirty="0" smtClean="0"/>
            </a:br>
            <a:r>
              <a:rPr lang="en-US" dirty="0" smtClean="0"/>
              <a:t>Critical Path</a:t>
            </a:r>
            <a:endParaRPr lang="en-US"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0" y="1340768"/>
            <a:ext cx="8820472" cy="5177826"/>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1.1 Defining Activities</a:t>
            </a:r>
            <a:endParaRPr lang="en-US" dirty="0"/>
          </a:p>
        </p:txBody>
      </p:sp>
      <p:sp>
        <p:nvSpPr>
          <p:cNvPr id="3" name="Content Placeholder 2"/>
          <p:cNvSpPr>
            <a:spLocks noGrp="1"/>
          </p:cNvSpPr>
          <p:nvPr>
            <p:ph idx="1"/>
          </p:nvPr>
        </p:nvSpPr>
        <p:spPr/>
        <p:txBody>
          <a:bodyPr/>
          <a:lstStyle/>
          <a:p>
            <a:pPr>
              <a:lnSpc>
                <a:spcPct val="90000"/>
              </a:lnSpc>
            </a:pPr>
            <a:r>
              <a:rPr lang="en-US" sz="2800" dirty="0" smtClean="0"/>
              <a:t>Depending on the technique used to create the WBS (refer to chapter 5), typically </a:t>
            </a:r>
            <a:r>
              <a:rPr lang="en-US" sz="2800" dirty="0" smtClean="0">
                <a:solidFill>
                  <a:srgbClr val="FF0000"/>
                </a:solidFill>
              </a:rPr>
              <a:t>the work packages are built by decomposing parent activities down into smaller and smaller units of work.  </a:t>
            </a:r>
          </a:p>
          <a:p>
            <a:pPr>
              <a:lnSpc>
                <a:spcPct val="90000"/>
              </a:lnSpc>
            </a:pPr>
            <a:r>
              <a:rPr lang="en-US" sz="2800" dirty="0" smtClean="0"/>
              <a:t>Each activity is decomposed into smaller and smaller units until the deliverable can be: </a:t>
            </a:r>
          </a:p>
          <a:p>
            <a:pPr lvl="1">
              <a:lnSpc>
                <a:spcPct val="90000"/>
              </a:lnSpc>
            </a:pPr>
            <a:r>
              <a:rPr lang="en-US" sz="2400" dirty="0" smtClean="0"/>
              <a:t>1) assigned to one person who is held responsible for the completion of the task, </a:t>
            </a:r>
          </a:p>
          <a:p>
            <a:pPr lvl="1">
              <a:lnSpc>
                <a:spcPct val="90000"/>
              </a:lnSpc>
            </a:pPr>
            <a:r>
              <a:rPr lang="en-US" sz="2400" dirty="0" smtClean="0"/>
              <a:t>2) a time and cost estimate can be accurately generated</a:t>
            </a:r>
          </a:p>
          <a:p>
            <a:pPr lvl="1">
              <a:lnSpc>
                <a:spcPct val="90000"/>
              </a:lnSpc>
            </a:pPr>
            <a:r>
              <a:rPr lang="en-US" sz="2400" dirty="0" smtClean="0"/>
              <a:t>3) schedule created</a:t>
            </a:r>
          </a:p>
          <a:p>
            <a:pPr lvl="1">
              <a:lnSpc>
                <a:spcPct val="90000"/>
              </a:lnSpc>
            </a:pPr>
            <a:r>
              <a:rPr lang="en-US" sz="2400" dirty="0" smtClean="0"/>
              <a:t>4) metrics tracked</a:t>
            </a:r>
            <a:endParaRPr lang="en-US" dirty="0" smtClean="0"/>
          </a:p>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Number Placeholder 4"/>
          <p:cNvSpPr>
            <a:spLocks noGrp="1"/>
          </p:cNvSpPr>
          <p:nvPr>
            <p:ph type="sldNum" sz="quarter" idx="12"/>
          </p:nvPr>
        </p:nvSpPr>
        <p:spPr bwMode="auto">
          <a:noFill/>
          <a:ln>
            <a:miter lim="800000"/>
            <a:headEnd/>
            <a:tailEnd/>
          </a:ln>
        </p:spPr>
        <p:txBody>
          <a:bodyPr/>
          <a:lstStyle/>
          <a:p>
            <a:r>
              <a:rPr lang="en-US" smtClean="0"/>
              <a:t> 6 - </a:t>
            </a:r>
            <a:fld id="{97BA24E4-2E01-4146-AE45-5959699C91C9}" type="slidenum">
              <a:rPr lang="en-US" smtClean="0"/>
              <a:pPr/>
              <a:t>40</a:t>
            </a:fld>
            <a:endParaRPr lang="en-US" smtClean="0"/>
          </a:p>
        </p:txBody>
      </p:sp>
      <p:sp>
        <p:nvSpPr>
          <p:cNvPr id="91139" name="Title 1"/>
          <p:cNvSpPr>
            <a:spLocks noGrp="1"/>
          </p:cNvSpPr>
          <p:nvPr>
            <p:ph type="title"/>
          </p:nvPr>
        </p:nvSpPr>
        <p:spPr/>
        <p:txBody>
          <a:bodyPr>
            <a:normAutofit fontScale="90000"/>
          </a:bodyPr>
          <a:lstStyle/>
          <a:p>
            <a:r>
              <a:rPr lang="en-US" dirty="0" smtClean="0"/>
              <a:t>Example 2</a:t>
            </a:r>
            <a:br>
              <a:rPr lang="en-US" dirty="0" smtClean="0"/>
            </a:br>
            <a:r>
              <a:rPr lang="en-US" dirty="0" smtClean="0"/>
              <a:t>Critical Path</a:t>
            </a:r>
          </a:p>
        </p:txBody>
      </p:sp>
      <p:pic>
        <p:nvPicPr>
          <p:cNvPr id="91140" name="Picture 9"/>
          <p:cNvPicPr>
            <a:picLocks noChangeAspect="1" noChangeArrowheads="1"/>
          </p:cNvPicPr>
          <p:nvPr/>
        </p:nvPicPr>
        <p:blipFill>
          <a:blip r:embed="rId2" cstate="print"/>
          <a:srcRect/>
          <a:stretch>
            <a:fillRect/>
          </a:stretch>
        </p:blipFill>
        <p:spPr bwMode="auto">
          <a:xfrm>
            <a:off x="683568" y="1700808"/>
            <a:ext cx="7258050" cy="2787650"/>
          </a:xfrm>
          <a:prstGeom prst="rect">
            <a:avLst/>
          </a:prstGeom>
          <a:noFill/>
          <a:ln w="12700">
            <a:solidFill>
              <a:schemeClr val="tx1"/>
            </a:solidFill>
            <a:miter lim="800000"/>
            <a:headEnd/>
            <a:tailEnd/>
          </a:ln>
        </p:spPr>
      </p:pic>
      <p:pic>
        <p:nvPicPr>
          <p:cNvPr id="91141" name="Picture 2"/>
          <p:cNvPicPr>
            <a:picLocks noChangeAspect="1" noChangeArrowheads="1"/>
          </p:cNvPicPr>
          <p:nvPr/>
        </p:nvPicPr>
        <p:blipFill>
          <a:blip r:embed="rId3" cstate="print"/>
          <a:srcRect/>
          <a:stretch>
            <a:fillRect/>
          </a:stretch>
        </p:blipFill>
        <p:spPr bwMode="auto">
          <a:xfrm>
            <a:off x="6562725" y="4581128"/>
            <a:ext cx="2581275" cy="1931987"/>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endParaRPr lang="en-US" dirty="0" smtClean="0"/>
          </a:p>
          <a:p>
            <a:endParaRPr lang="en-US" dirty="0" smtClean="0"/>
          </a:p>
          <a:p>
            <a:endParaRPr lang="en-US" dirty="0"/>
          </a:p>
        </p:txBody>
      </p:sp>
      <p:sp>
        <p:nvSpPr>
          <p:cNvPr id="93186" name="Slide Number Placeholder 4"/>
          <p:cNvSpPr>
            <a:spLocks noGrp="1"/>
          </p:cNvSpPr>
          <p:nvPr>
            <p:ph type="sldNum" sz="quarter" idx="12"/>
          </p:nvPr>
        </p:nvSpPr>
        <p:spPr bwMode="auto">
          <a:noFill/>
          <a:ln>
            <a:miter lim="800000"/>
            <a:headEnd/>
            <a:tailEnd/>
          </a:ln>
        </p:spPr>
        <p:txBody>
          <a:bodyPr/>
          <a:lstStyle/>
          <a:p>
            <a:r>
              <a:rPr lang="en-US" smtClean="0"/>
              <a:t> 6 - </a:t>
            </a:r>
            <a:fld id="{B65511D0-CFEE-4284-9442-7784CDB801CD}" type="slidenum">
              <a:rPr lang="en-US" smtClean="0"/>
              <a:pPr/>
              <a:t>41</a:t>
            </a:fld>
            <a:endParaRPr lang="en-US" smtClean="0"/>
          </a:p>
        </p:txBody>
      </p:sp>
      <p:sp>
        <p:nvSpPr>
          <p:cNvPr id="93187" name="Title 1"/>
          <p:cNvSpPr>
            <a:spLocks noGrp="1"/>
          </p:cNvSpPr>
          <p:nvPr>
            <p:ph type="title"/>
          </p:nvPr>
        </p:nvSpPr>
        <p:spPr>
          <a:xfrm>
            <a:off x="539552" y="260648"/>
            <a:ext cx="8229600" cy="1143000"/>
          </a:xfrm>
        </p:spPr>
        <p:txBody>
          <a:bodyPr>
            <a:normAutofit fontScale="90000"/>
          </a:bodyPr>
          <a:lstStyle/>
          <a:p>
            <a:r>
              <a:rPr lang="en-US" dirty="0" smtClean="0"/>
              <a:t>Example 2</a:t>
            </a:r>
            <a:br>
              <a:rPr lang="en-US" dirty="0" smtClean="0"/>
            </a:br>
            <a:r>
              <a:rPr lang="en-US" dirty="0" smtClean="0"/>
              <a:t>Critical Path</a:t>
            </a:r>
          </a:p>
        </p:txBody>
      </p:sp>
      <p:sp>
        <p:nvSpPr>
          <p:cNvPr id="5" name="TextBox 4"/>
          <p:cNvSpPr txBox="1">
            <a:spLocks noChangeArrowheads="1"/>
          </p:cNvSpPr>
          <p:nvPr/>
        </p:nvSpPr>
        <p:spPr bwMode="auto">
          <a:xfrm>
            <a:off x="457200" y="1905000"/>
            <a:ext cx="7924800" cy="4031873"/>
          </a:xfrm>
          <a:prstGeom prst="rect">
            <a:avLst/>
          </a:prstGeom>
          <a:noFill/>
          <a:ln w="9525">
            <a:noFill/>
            <a:miter lim="800000"/>
            <a:headEnd/>
            <a:tailEnd/>
          </a:ln>
        </p:spPr>
        <p:txBody>
          <a:bodyPr>
            <a:spAutoFit/>
          </a:bodyPr>
          <a:lstStyle/>
          <a:p>
            <a:pPr lvl="1">
              <a:buFont typeface="Wingdings" pitchFamily="2" charset="2"/>
              <a:buChar char="ü"/>
            </a:pPr>
            <a:r>
              <a:rPr lang="en-US" sz="2800" dirty="0">
                <a:latin typeface="Calibri" pitchFamily="34" charset="0"/>
              </a:rPr>
              <a:t>Path 1 = A, D, G, K, L = 22 </a:t>
            </a:r>
            <a:r>
              <a:rPr lang="en-US" sz="2800" dirty="0" smtClean="0">
                <a:latin typeface="Calibri" pitchFamily="34" charset="0"/>
              </a:rPr>
              <a:t>days </a:t>
            </a:r>
            <a:r>
              <a:rPr lang="en-US" sz="3200" dirty="0" smtClean="0">
                <a:latin typeface="Calibri" pitchFamily="34" charset="0"/>
              </a:rPr>
              <a:t>(</a:t>
            </a:r>
            <a:r>
              <a:rPr lang="en-US" sz="2800" dirty="0" smtClean="0">
                <a:solidFill>
                  <a:schemeClr val="bg2">
                    <a:lumMod val="50000"/>
                  </a:schemeClr>
                </a:solidFill>
              </a:rPr>
              <a:t>Those activities with zero slack are on the critical path)</a:t>
            </a:r>
            <a:endParaRPr lang="en-US" sz="2800" dirty="0">
              <a:latin typeface="Calibri" pitchFamily="34" charset="0"/>
            </a:endParaRPr>
          </a:p>
          <a:p>
            <a:pPr lvl="1">
              <a:buFont typeface="Wingdings" pitchFamily="2" charset="2"/>
              <a:buChar char="ü"/>
            </a:pPr>
            <a:r>
              <a:rPr lang="en-US" sz="2800" dirty="0">
                <a:latin typeface="Calibri" pitchFamily="34" charset="0"/>
              </a:rPr>
              <a:t>Path 2 = A, E, H, K, L = 19</a:t>
            </a:r>
          </a:p>
          <a:p>
            <a:pPr lvl="1">
              <a:buFont typeface="Wingdings" pitchFamily="2" charset="2"/>
              <a:buChar char="ü"/>
            </a:pPr>
            <a:r>
              <a:rPr lang="en-US" sz="2800" dirty="0">
                <a:latin typeface="Calibri" pitchFamily="34" charset="0"/>
              </a:rPr>
              <a:t>Path 3 = A, E, I, L = 15</a:t>
            </a:r>
          </a:p>
          <a:p>
            <a:pPr lvl="1">
              <a:buFont typeface="Wingdings" pitchFamily="2" charset="2"/>
              <a:buChar char="ü"/>
            </a:pPr>
            <a:r>
              <a:rPr lang="en-US" sz="2800" dirty="0">
                <a:latin typeface="Calibri" pitchFamily="34" charset="0"/>
              </a:rPr>
              <a:t>Path 4 = B, H, K, L = 20</a:t>
            </a:r>
          </a:p>
          <a:p>
            <a:pPr lvl="1">
              <a:buFont typeface="Wingdings" pitchFamily="2" charset="2"/>
              <a:buChar char="ü"/>
            </a:pPr>
            <a:r>
              <a:rPr lang="en-US" sz="2800" dirty="0">
                <a:latin typeface="Calibri" pitchFamily="34" charset="0"/>
              </a:rPr>
              <a:t>Path 5 = B, I, L = 16</a:t>
            </a:r>
          </a:p>
          <a:p>
            <a:pPr lvl="1">
              <a:buFont typeface="Wingdings" pitchFamily="2" charset="2"/>
              <a:buChar char="ü"/>
            </a:pPr>
            <a:r>
              <a:rPr lang="en-US" sz="2800" dirty="0">
                <a:latin typeface="Calibri" pitchFamily="34" charset="0"/>
              </a:rPr>
              <a:t>Path 6 = C, F, J, L = </a:t>
            </a:r>
            <a:r>
              <a:rPr lang="en-US" sz="2800" dirty="0" smtClean="0">
                <a:latin typeface="Calibri" pitchFamily="34" charset="0"/>
              </a:rPr>
              <a:t>19</a:t>
            </a:r>
            <a:endParaRPr lang="en-US" sz="2800" dirty="0">
              <a:latin typeface="Calibri" pitchFamily="34" charset="0"/>
            </a:endParaRPr>
          </a:p>
          <a:p>
            <a:r>
              <a:rPr lang="en-US" sz="2800" dirty="0">
                <a:latin typeface="Calibri" pitchFamily="34" charset="0"/>
              </a:rPr>
              <a:t>Path A,D,G,K,L is the critical path duration is </a:t>
            </a:r>
            <a:r>
              <a:rPr lang="en-US" sz="2800" dirty="0" smtClean="0">
                <a:latin typeface="Calibri" pitchFamily="34" charset="0"/>
              </a:rPr>
              <a:t>longest</a:t>
            </a:r>
          </a:p>
          <a:p>
            <a:endParaRPr lang="en-US" sz="2800" dirty="0" smtClean="0">
              <a:latin typeface="Calibri" pitchFamily="34" charset="0"/>
            </a:endParaRPr>
          </a:p>
        </p:txBody>
      </p:sp>
      <p:sp>
        <p:nvSpPr>
          <p:cNvPr id="7" name="TextBox 6"/>
          <p:cNvSpPr txBox="1"/>
          <p:nvPr/>
        </p:nvSpPr>
        <p:spPr>
          <a:xfrm>
            <a:off x="971600" y="5380672"/>
            <a:ext cx="8102474"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400" b="1" dirty="0" smtClean="0"/>
              <a:t>Slack : The difference between the earliest time an activity can</a:t>
            </a:r>
          </a:p>
          <a:p>
            <a:r>
              <a:rPr lang="en-US" sz="2400" b="1" dirty="0" smtClean="0"/>
              <a:t> begin and the latest time an activity can begin without</a:t>
            </a:r>
          </a:p>
          <a:p>
            <a:r>
              <a:rPr lang="en-US" sz="2400" b="1" dirty="0" smtClean="0"/>
              <a:t> changing the completion date of the project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Number Placeholder 5"/>
          <p:cNvSpPr>
            <a:spLocks noGrp="1"/>
          </p:cNvSpPr>
          <p:nvPr>
            <p:ph type="sldNum" sz="quarter" idx="11"/>
          </p:nvPr>
        </p:nvSpPr>
        <p:spPr bwMode="auto">
          <a:noFill/>
          <a:ln>
            <a:miter lim="800000"/>
            <a:headEnd/>
            <a:tailEnd/>
          </a:ln>
        </p:spPr>
        <p:txBody>
          <a:bodyPr/>
          <a:lstStyle/>
          <a:p>
            <a:r>
              <a:rPr lang="en-US" smtClean="0"/>
              <a:t> 6 - </a:t>
            </a:r>
            <a:fld id="{C1859C82-0E4B-490F-A52D-F65258535ED1}" type="slidenum">
              <a:rPr lang="en-US" smtClean="0"/>
              <a:pPr/>
              <a:t>42</a:t>
            </a:fld>
            <a:endParaRPr lang="en-US" smtClean="0"/>
          </a:p>
        </p:txBody>
      </p:sp>
      <p:sp>
        <p:nvSpPr>
          <p:cNvPr id="94211" name="Title 1"/>
          <p:cNvSpPr>
            <a:spLocks noGrp="1"/>
          </p:cNvSpPr>
          <p:nvPr>
            <p:ph type="title"/>
          </p:nvPr>
        </p:nvSpPr>
        <p:spPr/>
        <p:txBody>
          <a:bodyPr/>
          <a:lstStyle/>
          <a:p>
            <a:pPr eaLnBrk="1" hangingPunct="1"/>
            <a:r>
              <a:rPr lang="en-US" dirty="0" smtClean="0"/>
              <a:t>Critical Path analysis </a:t>
            </a:r>
          </a:p>
        </p:txBody>
      </p:sp>
      <p:sp>
        <p:nvSpPr>
          <p:cNvPr id="94212" name="Content Placeholder 2"/>
          <p:cNvSpPr>
            <a:spLocks noGrp="1"/>
          </p:cNvSpPr>
          <p:nvPr>
            <p:ph idx="1"/>
          </p:nvPr>
        </p:nvSpPr>
        <p:spPr/>
        <p:txBody>
          <a:bodyPr/>
          <a:lstStyle/>
          <a:p>
            <a:pPr eaLnBrk="1" hangingPunct="1">
              <a:lnSpc>
                <a:spcPct val="90000"/>
              </a:lnSpc>
            </a:pPr>
            <a:r>
              <a:rPr lang="en-US" dirty="0" smtClean="0"/>
              <a:t>If one of more activities on the critical path takes longer than planned, the whole project schedule will slip </a:t>
            </a:r>
            <a:r>
              <a:rPr lang="en-US" i="1" dirty="0" smtClean="0"/>
              <a:t>unless</a:t>
            </a:r>
            <a:r>
              <a:rPr lang="en-US" dirty="0" smtClean="0"/>
              <a:t> corrective action is taken</a:t>
            </a:r>
          </a:p>
          <a:p>
            <a:pPr eaLnBrk="1" hangingPunct="1">
              <a:lnSpc>
                <a:spcPct val="90000"/>
              </a:lnSpc>
            </a:pPr>
            <a:endParaRPr lang="en-US" dirty="0" smtClean="0"/>
          </a:p>
          <a:p>
            <a:pPr eaLnBrk="1" hangingPunct="1">
              <a:lnSpc>
                <a:spcPct val="90000"/>
              </a:lnSpc>
            </a:pPr>
            <a:r>
              <a:rPr lang="en-US" dirty="0" smtClean="0"/>
              <a:t>Misconceptions:</a:t>
            </a:r>
          </a:p>
          <a:p>
            <a:pPr lvl="1" eaLnBrk="1" hangingPunct="1">
              <a:lnSpc>
                <a:spcPct val="90000"/>
              </a:lnSpc>
            </a:pPr>
            <a:r>
              <a:rPr lang="en-US" dirty="0" smtClean="0"/>
              <a:t>The critical path is not the one with all the </a:t>
            </a:r>
            <a:r>
              <a:rPr lang="en-US" b="1" i="1" dirty="0" smtClean="0"/>
              <a:t>critical</a:t>
            </a:r>
            <a:r>
              <a:rPr lang="en-US" dirty="0" smtClean="0"/>
              <a:t> </a:t>
            </a:r>
            <a:r>
              <a:rPr lang="en-US" b="1" i="1" dirty="0" smtClean="0"/>
              <a:t>activities</a:t>
            </a:r>
            <a:r>
              <a:rPr lang="en-US" dirty="0" smtClean="0"/>
              <a:t>; it only accounts for time</a:t>
            </a:r>
          </a:p>
          <a:p>
            <a:pPr lvl="1" eaLnBrk="1" hangingPunct="1">
              <a:lnSpc>
                <a:spcPct val="90000"/>
              </a:lnSpc>
            </a:pPr>
            <a:r>
              <a:rPr lang="en-US" dirty="0" smtClean="0"/>
              <a:t>The critical path can change as the project progresses!!!!!!!!!</a:t>
            </a:r>
          </a:p>
          <a:p>
            <a:pPr eaLnBrk="1" hangingPunct="1"/>
            <a:endParaRPr lang="en-US" dirty="0" smtClean="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5"/>
          <p:cNvSpPr>
            <a:spLocks noGrp="1"/>
          </p:cNvSpPr>
          <p:nvPr>
            <p:ph type="sldNum" sz="quarter" idx="11"/>
          </p:nvPr>
        </p:nvSpPr>
        <p:spPr bwMode="auto">
          <a:noFill/>
          <a:ln>
            <a:miter lim="800000"/>
            <a:headEnd/>
            <a:tailEnd/>
          </a:ln>
        </p:spPr>
        <p:txBody>
          <a:bodyPr/>
          <a:lstStyle/>
          <a:p>
            <a:r>
              <a:rPr lang="en-US" smtClean="0"/>
              <a:t> 6 - </a:t>
            </a:r>
            <a:fld id="{E0A73B97-D5FF-4162-BD58-2FA2BE9114CE}" type="slidenum">
              <a:rPr lang="en-US" smtClean="0"/>
              <a:pPr/>
              <a:t>43</a:t>
            </a:fld>
            <a:endParaRPr lang="en-US" smtClean="0"/>
          </a:p>
        </p:txBody>
      </p:sp>
      <p:sp>
        <p:nvSpPr>
          <p:cNvPr id="83971" name="Title 1"/>
          <p:cNvSpPr>
            <a:spLocks noGrp="1"/>
          </p:cNvSpPr>
          <p:nvPr>
            <p:ph type="title"/>
          </p:nvPr>
        </p:nvSpPr>
        <p:spPr/>
        <p:txBody>
          <a:bodyPr>
            <a:normAutofit/>
          </a:bodyPr>
          <a:lstStyle/>
          <a:p>
            <a:r>
              <a:rPr lang="en-US" dirty="0" smtClean="0"/>
              <a:t>PERT</a:t>
            </a:r>
          </a:p>
        </p:txBody>
      </p:sp>
      <p:sp>
        <p:nvSpPr>
          <p:cNvPr id="83972" name="Content Placeholder 2"/>
          <p:cNvSpPr>
            <a:spLocks noGrp="1"/>
          </p:cNvSpPr>
          <p:nvPr>
            <p:ph idx="1"/>
          </p:nvPr>
        </p:nvSpPr>
        <p:spPr/>
        <p:txBody>
          <a:bodyPr/>
          <a:lstStyle/>
          <a:p>
            <a:pPr eaLnBrk="1" hangingPunct="1"/>
            <a:r>
              <a:rPr lang="en-US" dirty="0" smtClean="0"/>
              <a:t>The Program Evaluation and Review Technique (PERT)Uses a weighted average approach or </a:t>
            </a:r>
            <a:r>
              <a:rPr lang="en-US" i="1" dirty="0" smtClean="0"/>
              <a:t>beta</a:t>
            </a:r>
            <a:r>
              <a:rPr lang="en-US" dirty="0" smtClean="0"/>
              <a:t> probability distribution to capture the three point estimates discussed in previous lecture (optimistic, most likely, and pessimistic) for activity duration</a:t>
            </a:r>
          </a:p>
          <a:p>
            <a:r>
              <a:rPr lang="en-US" dirty="0" smtClean="0"/>
              <a:t>The PERT weighted averages for each activity are added to the network diagram to show the start dates and finish dates for each and the final project end date</a:t>
            </a:r>
          </a:p>
          <a:p>
            <a:endParaRPr lang="en-US" dirty="0" smtClean="0"/>
          </a:p>
          <a:p>
            <a:pPr eaLnBrk="1" hangingPunct="1">
              <a:buNone/>
            </a:pPr>
            <a:endParaRPr lang="en-US" dirty="0" smtClean="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2050" name="Picture 2"/>
          <p:cNvPicPr>
            <a:picLocks noChangeAspect="1" noChangeArrowheads="1"/>
          </p:cNvPicPr>
          <p:nvPr/>
        </p:nvPicPr>
        <p:blipFill>
          <a:blip r:embed="rId2" cstate="print"/>
          <a:srcRect/>
          <a:stretch>
            <a:fillRect/>
          </a:stretch>
        </p:blipFill>
        <p:spPr bwMode="auto">
          <a:xfrm>
            <a:off x="323528" y="260648"/>
            <a:ext cx="8064896" cy="6350798"/>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idx="1"/>
          </p:nvPr>
        </p:nvSpPr>
        <p:spPr>
          <a:xfrm>
            <a:off x="381000" y="1143000"/>
            <a:ext cx="8186738" cy="4791075"/>
          </a:xfrm>
        </p:spPr>
        <p:txBody>
          <a:bodyPr/>
          <a:lstStyle/>
          <a:p>
            <a:pPr eaLnBrk="1" hangingPunct="1">
              <a:lnSpc>
                <a:spcPct val="90000"/>
              </a:lnSpc>
            </a:pPr>
            <a:r>
              <a:rPr lang="en-US" b="1" dirty="0" smtClean="0"/>
              <a:t>Gantt charts</a:t>
            </a:r>
            <a:r>
              <a:rPr lang="en-US" dirty="0" smtClean="0"/>
              <a:t> provide a standard format for displaying project schedule information by listing project activities and their corresponding start and finish dates in a calendar format</a:t>
            </a:r>
          </a:p>
          <a:p>
            <a:pPr eaLnBrk="1" hangingPunct="1">
              <a:lnSpc>
                <a:spcPct val="90000"/>
              </a:lnSpc>
            </a:pPr>
            <a:r>
              <a:rPr lang="en-US" dirty="0" smtClean="0"/>
              <a:t>Symbols include:</a:t>
            </a:r>
          </a:p>
          <a:p>
            <a:pPr lvl="1" eaLnBrk="1" hangingPunct="1">
              <a:lnSpc>
                <a:spcPct val="90000"/>
              </a:lnSpc>
            </a:pPr>
            <a:r>
              <a:rPr lang="en-US" dirty="0" smtClean="0"/>
              <a:t>Black diamonds: milestones </a:t>
            </a:r>
          </a:p>
          <a:p>
            <a:pPr lvl="1" eaLnBrk="1" hangingPunct="1">
              <a:lnSpc>
                <a:spcPct val="90000"/>
              </a:lnSpc>
            </a:pPr>
            <a:r>
              <a:rPr lang="en-US" dirty="0" smtClean="0"/>
              <a:t>Thick black bars: summary tasks</a:t>
            </a:r>
          </a:p>
          <a:p>
            <a:pPr lvl="1" eaLnBrk="1" hangingPunct="1">
              <a:lnSpc>
                <a:spcPct val="90000"/>
              </a:lnSpc>
            </a:pPr>
            <a:r>
              <a:rPr lang="en-US" dirty="0" smtClean="0"/>
              <a:t>Lighter horizontal bars: durations of tasks</a:t>
            </a:r>
          </a:p>
          <a:p>
            <a:pPr lvl="1" eaLnBrk="1" hangingPunct="1">
              <a:lnSpc>
                <a:spcPct val="90000"/>
              </a:lnSpc>
            </a:pPr>
            <a:r>
              <a:rPr lang="en-US" dirty="0" smtClean="0"/>
              <a:t>Arrows: dependencies between tasks</a:t>
            </a:r>
          </a:p>
          <a:p>
            <a:pPr eaLnBrk="1" hangingPunct="1">
              <a:lnSpc>
                <a:spcPct val="90000"/>
              </a:lnSpc>
            </a:pPr>
            <a:endParaRPr lang="en-US" dirty="0" smtClean="0"/>
          </a:p>
        </p:txBody>
      </p:sp>
      <p:sp>
        <p:nvSpPr>
          <p:cNvPr id="33794" name="Rectangle 2"/>
          <p:cNvSpPr>
            <a:spLocks noGrp="1" noChangeArrowheads="1"/>
          </p:cNvSpPr>
          <p:nvPr>
            <p:ph type="title"/>
          </p:nvPr>
        </p:nvSpPr>
        <p:spPr>
          <a:xfrm>
            <a:off x="304800" y="228600"/>
            <a:ext cx="8229600" cy="838200"/>
          </a:xfrm>
        </p:spPr>
        <p:txBody>
          <a:bodyPr/>
          <a:lstStyle/>
          <a:p>
            <a:pPr eaLnBrk="1" hangingPunct="1">
              <a:defRPr/>
            </a:pPr>
            <a:r>
              <a:rPr lang="en-US" dirty="0" smtClean="0"/>
              <a:t>Gantt Charts</a:t>
            </a:r>
          </a:p>
        </p:txBody>
      </p:sp>
      <p:sp>
        <p:nvSpPr>
          <p:cNvPr id="6" name="Slide Number Placeholder 5"/>
          <p:cNvSpPr>
            <a:spLocks noGrp="1"/>
          </p:cNvSpPr>
          <p:nvPr>
            <p:ph type="sldNum" sz="quarter" idx="10"/>
          </p:nvPr>
        </p:nvSpPr>
        <p:spPr/>
        <p:txBody>
          <a:bodyPr/>
          <a:lstStyle/>
          <a:p>
            <a:pPr>
              <a:defRPr/>
            </a:pPr>
            <a:fld id="{99C198C0-6D8C-40D7-8883-1D4DD7CB8300}" type="slidenum">
              <a:rPr lang="en-US"/>
              <a:pPr>
                <a:defRPr/>
              </a:pPr>
              <a:t>45</a:t>
            </a:fld>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a:bodyPr>
          <a:lstStyle/>
          <a:p>
            <a:pPr eaLnBrk="1" hangingPunct="1">
              <a:defRPr/>
            </a:pPr>
            <a:r>
              <a:rPr lang="en-US" dirty="0" smtClean="0"/>
              <a:t>Gantt Chart for Project X</a:t>
            </a:r>
          </a:p>
        </p:txBody>
      </p:sp>
      <p:sp>
        <p:nvSpPr>
          <p:cNvPr id="7" name="Slide Number Placeholder 6"/>
          <p:cNvSpPr>
            <a:spLocks noGrp="1"/>
          </p:cNvSpPr>
          <p:nvPr>
            <p:ph type="sldNum" sz="quarter" idx="10"/>
          </p:nvPr>
        </p:nvSpPr>
        <p:spPr/>
        <p:txBody>
          <a:bodyPr/>
          <a:lstStyle/>
          <a:p>
            <a:pPr>
              <a:defRPr/>
            </a:pPr>
            <a:fld id="{71727421-1BBC-4ED0-9DB6-23837D82E3FF}" type="slidenum">
              <a:rPr lang="en-US"/>
              <a:pPr>
                <a:defRPr/>
              </a:pPr>
              <a:t>46</a:t>
            </a:fld>
            <a:endParaRPr lang="en-US" dirty="0"/>
          </a:p>
        </p:txBody>
      </p:sp>
      <p:sp>
        <p:nvSpPr>
          <p:cNvPr id="37892" name="Text Box 6"/>
          <p:cNvSpPr txBox="1">
            <a:spLocks noChangeArrowheads="1"/>
          </p:cNvSpPr>
          <p:nvPr/>
        </p:nvSpPr>
        <p:spPr bwMode="auto">
          <a:xfrm>
            <a:off x="304800" y="5410200"/>
            <a:ext cx="8499475" cy="400050"/>
          </a:xfrm>
          <a:prstGeom prst="rect">
            <a:avLst/>
          </a:prstGeom>
          <a:noFill/>
          <a:ln w="9525">
            <a:noFill/>
            <a:miter lim="800000"/>
            <a:headEnd/>
            <a:tailEnd/>
          </a:ln>
        </p:spPr>
        <p:txBody>
          <a:bodyPr wrap="none">
            <a:spAutoFit/>
          </a:bodyPr>
          <a:lstStyle/>
          <a:p>
            <a:r>
              <a:rPr lang="en-US" sz="2000"/>
              <a:t>Note: Darker bars would be red in Project 2007 to represent critical tasks.</a:t>
            </a:r>
          </a:p>
        </p:txBody>
      </p:sp>
      <p:pic>
        <p:nvPicPr>
          <p:cNvPr id="37893" name="Picture 5" descr="86921_06_F05.jpg"/>
          <p:cNvPicPr>
            <a:picLocks noChangeAspect="1"/>
          </p:cNvPicPr>
          <p:nvPr/>
        </p:nvPicPr>
        <p:blipFill>
          <a:blip r:embed="rId2" cstate="print"/>
          <a:srcRect/>
          <a:stretch>
            <a:fillRect/>
          </a:stretch>
        </p:blipFill>
        <p:spPr bwMode="auto">
          <a:xfrm>
            <a:off x="533400" y="1676400"/>
            <a:ext cx="8151813" cy="3473450"/>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0"/>
            <a:ext cx="8229600" cy="1143000"/>
          </a:xfrm>
        </p:spPr>
        <p:txBody>
          <a:bodyPr>
            <a:normAutofit/>
          </a:bodyPr>
          <a:lstStyle/>
          <a:p>
            <a:pPr eaLnBrk="1" hangingPunct="1">
              <a:defRPr/>
            </a:pPr>
            <a:r>
              <a:rPr lang="en-US" sz="3600" dirty="0" smtClean="0"/>
              <a:t>Gantt Chart for Software Launch Project</a:t>
            </a:r>
            <a:endParaRPr lang="en-US" dirty="0" smtClean="0"/>
          </a:p>
        </p:txBody>
      </p:sp>
      <p:sp>
        <p:nvSpPr>
          <p:cNvPr id="6" name="Slide Number Placeholder 5"/>
          <p:cNvSpPr>
            <a:spLocks noGrp="1"/>
          </p:cNvSpPr>
          <p:nvPr>
            <p:ph type="sldNum" sz="quarter" idx="10"/>
          </p:nvPr>
        </p:nvSpPr>
        <p:spPr/>
        <p:txBody>
          <a:bodyPr/>
          <a:lstStyle/>
          <a:p>
            <a:pPr>
              <a:defRPr/>
            </a:pPr>
            <a:fld id="{25A81667-8BC4-4BEB-9FBB-06181B8EFAAA}" type="slidenum">
              <a:rPr lang="en-US"/>
              <a:pPr>
                <a:defRPr/>
              </a:pPr>
              <a:t>47</a:t>
            </a:fld>
            <a:endParaRPr lang="en-US" dirty="0"/>
          </a:p>
        </p:txBody>
      </p:sp>
      <p:pic>
        <p:nvPicPr>
          <p:cNvPr id="38916" name="Picture 4" descr="86921_06_F06.jpg"/>
          <p:cNvPicPr>
            <a:picLocks noChangeAspect="1"/>
          </p:cNvPicPr>
          <p:nvPr/>
        </p:nvPicPr>
        <p:blipFill>
          <a:blip r:embed="rId2" cstate="print"/>
          <a:srcRect/>
          <a:stretch>
            <a:fillRect/>
          </a:stretch>
        </p:blipFill>
        <p:spPr bwMode="auto">
          <a:xfrm>
            <a:off x="1371600" y="762000"/>
            <a:ext cx="6781800" cy="553637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idx="1"/>
          </p:nvPr>
        </p:nvSpPr>
        <p:spPr/>
        <p:txBody>
          <a:bodyPr/>
          <a:lstStyle/>
          <a:p>
            <a:pPr eaLnBrk="1" hangingPunct="1">
              <a:lnSpc>
                <a:spcPct val="90000"/>
              </a:lnSpc>
            </a:pPr>
            <a:r>
              <a:rPr lang="en-US" sz="2000" dirty="0" smtClean="0"/>
              <a:t>A </a:t>
            </a:r>
            <a:r>
              <a:rPr lang="en-US" sz="2000" b="1" dirty="0" smtClean="0"/>
              <a:t>milestone</a:t>
            </a:r>
            <a:r>
              <a:rPr lang="en-US" sz="2000" dirty="0" smtClean="0"/>
              <a:t> is a significant event that normally has no duration</a:t>
            </a:r>
          </a:p>
          <a:p>
            <a:pPr eaLnBrk="1" hangingPunct="1">
              <a:lnSpc>
                <a:spcPct val="90000"/>
              </a:lnSpc>
            </a:pPr>
            <a:endParaRPr lang="en-US" sz="2000" dirty="0" smtClean="0"/>
          </a:p>
          <a:p>
            <a:pPr eaLnBrk="1" hangingPunct="1">
              <a:lnSpc>
                <a:spcPct val="90000"/>
              </a:lnSpc>
            </a:pPr>
            <a:r>
              <a:rPr lang="en-US" sz="2000" dirty="0" smtClean="0"/>
              <a:t>It often takes several activities and a lot of work to complete a milestone</a:t>
            </a:r>
          </a:p>
          <a:p>
            <a:pPr eaLnBrk="1" hangingPunct="1">
              <a:lnSpc>
                <a:spcPct val="90000"/>
              </a:lnSpc>
              <a:buNone/>
            </a:pPr>
            <a:endParaRPr lang="en-US" sz="2000" dirty="0" smtClean="0"/>
          </a:p>
          <a:p>
            <a:pPr eaLnBrk="1" hangingPunct="1">
              <a:lnSpc>
                <a:spcPct val="90000"/>
              </a:lnSpc>
            </a:pPr>
            <a:r>
              <a:rPr lang="en-US" sz="2000" dirty="0" smtClean="0"/>
              <a:t>They’re useful tools for setting schedule goals and monitoring progress</a:t>
            </a:r>
          </a:p>
          <a:p>
            <a:pPr eaLnBrk="1" hangingPunct="1"/>
            <a:r>
              <a:rPr lang="en-US" sz="2000" dirty="0" smtClean="0"/>
              <a:t>Many people like to focus on meeting milestones, especially for large projects</a:t>
            </a:r>
          </a:p>
          <a:p>
            <a:pPr eaLnBrk="1" hangingPunct="1"/>
            <a:endParaRPr lang="en-US" sz="2000" dirty="0" smtClean="0"/>
          </a:p>
          <a:p>
            <a:pPr eaLnBrk="1" hangingPunct="1"/>
            <a:r>
              <a:rPr lang="en-US" sz="2000" dirty="0" smtClean="0"/>
              <a:t>Milestones emphasize important events or accomplishments on projects</a:t>
            </a:r>
          </a:p>
          <a:p>
            <a:pPr eaLnBrk="1" hangingPunct="1"/>
            <a:endParaRPr lang="en-US" sz="2000" dirty="0" smtClean="0"/>
          </a:p>
          <a:p>
            <a:pPr eaLnBrk="1" hangingPunct="1"/>
            <a:r>
              <a:rPr lang="en-US" sz="2000" dirty="0" smtClean="0"/>
              <a:t>Normally create milestone by entering tasks with a zero duration, or you can mark any task as a milestone</a:t>
            </a:r>
          </a:p>
          <a:p>
            <a:pPr lvl="1" eaLnBrk="1" hangingPunct="1"/>
            <a:endParaRPr lang="en-US" sz="1800" dirty="0" smtClean="0"/>
          </a:p>
        </p:txBody>
      </p:sp>
      <p:sp>
        <p:nvSpPr>
          <p:cNvPr id="36866" name="Rectangle 2"/>
          <p:cNvSpPr>
            <a:spLocks noGrp="1" noChangeArrowheads="1"/>
          </p:cNvSpPr>
          <p:nvPr>
            <p:ph type="title"/>
          </p:nvPr>
        </p:nvSpPr>
        <p:spPr>
          <a:xfrm>
            <a:off x="381000" y="274638"/>
            <a:ext cx="8305800" cy="868362"/>
          </a:xfrm>
        </p:spPr>
        <p:txBody>
          <a:bodyPr>
            <a:normAutofit/>
          </a:bodyPr>
          <a:lstStyle/>
          <a:p>
            <a:pPr eaLnBrk="1" hangingPunct="1">
              <a:defRPr/>
            </a:pPr>
            <a:r>
              <a:rPr lang="en-US" dirty="0" smtClean="0"/>
              <a:t>Adding Milestones to Gantt Charts</a:t>
            </a:r>
          </a:p>
        </p:txBody>
      </p:sp>
      <p:sp>
        <p:nvSpPr>
          <p:cNvPr id="6" name="Slide Number Placeholder 5"/>
          <p:cNvSpPr>
            <a:spLocks noGrp="1"/>
          </p:cNvSpPr>
          <p:nvPr>
            <p:ph type="sldNum" sz="quarter" idx="10"/>
          </p:nvPr>
        </p:nvSpPr>
        <p:spPr/>
        <p:txBody>
          <a:bodyPr/>
          <a:lstStyle/>
          <a:p>
            <a:pPr>
              <a:defRPr/>
            </a:pPr>
            <a:fld id="{8CC0AFF8-D5EC-4161-9A2D-A170D09EF363}" type="slidenum">
              <a:rPr lang="en-US"/>
              <a:pPr>
                <a:defRPr/>
              </a:pPr>
              <a:t>48</a:t>
            </a:fld>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0"/>
            <a:ext cx="8229600" cy="1143000"/>
          </a:xfrm>
        </p:spPr>
        <p:txBody>
          <a:bodyPr>
            <a:normAutofit/>
          </a:bodyPr>
          <a:lstStyle/>
          <a:p>
            <a:pPr eaLnBrk="1" hangingPunct="1">
              <a:defRPr/>
            </a:pPr>
            <a:r>
              <a:rPr lang="en-US" sz="3600" dirty="0" smtClean="0"/>
              <a:t>Sample Tracking Gantt Chart</a:t>
            </a:r>
            <a:endParaRPr lang="en-US" sz="4400" dirty="0" smtClean="0"/>
          </a:p>
        </p:txBody>
      </p:sp>
      <p:sp>
        <p:nvSpPr>
          <p:cNvPr id="6" name="Slide Number Placeholder 5"/>
          <p:cNvSpPr>
            <a:spLocks noGrp="1"/>
          </p:cNvSpPr>
          <p:nvPr>
            <p:ph type="sldNum" sz="quarter" idx="10"/>
          </p:nvPr>
        </p:nvSpPr>
        <p:spPr/>
        <p:txBody>
          <a:bodyPr/>
          <a:lstStyle/>
          <a:p>
            <a:pPr>
              <a:defRPr/>
            </a:pPr>
            <a:fld id="{F6B64AC6-800F-421C-A05F-D7A751087E8D}" type="slidenum">
              <a:rPr lang="en-US"/>
              <a:pPr>
                <a:defRPr/>
              </a:pPr>
              <a:t>49</a:t>
            </a:fld>
            <a:endParaRPr lang="en-US" dirty="0"/>
          </a:p>
        </p:txBody>
      </p:sp>
      <p:pic>
        <p:nvPicPr>
          <p:cNvPr id="43012" name="Picture 4" descr="86921_06_F07.jpg"/>
          <p:cNvPicPr>
            <a:picLocks noChangeAspect="1"/>
          </p:cNvPicPr>
          <p:nvPr/>
        </p:nvPicPr>
        <p:blipFill>
          <a:blip r:embed="rId3" cstate="print"/>
          <a:srcRect/>
          <a:stretch>
            <a:fillRect/>
          </a:stretch>
        </p:blipFill>
        <p:spPr bwMode="auto">
          <a:xfrm>
            <a:off x="533400" y="1106488"/>
            <a:ext cx="8147050" cy="4684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363272" cy="5188032"/>
          </a:xfrm>
        </p:spPr>
        <p:txBody>
          <a:bodyPr>
            <a:normAutofit/>
          </a:bodyPr>
          <a:lstStyle/>
          <a:p>
            <a:r>
              <a:rPr lang="en-US" sz="2000" b="1" dirty="0" smtClean="0"/>
              <a:t>Status and/or completion is measurable and can be reported easily at any time </a:t>
            </a:r>
          </a:p>
          <a:p>
            <a:r>
              <a:rPr lang="en-US" sz="2000" b="1" dirty="0" smtClean="0"/>
              <a:t>Start and end events are clearly defined and easily communicated </a:t>
            </a:r>
          </a:p>
          <a:p>
            <a:r>
              <a:rPr lang="en-US" sz="2000" b="1" dirty="0" smtClean="0"/>
              <a:t>Each activity has a single deliverable</a:t>
            </a:r>
          </a:p>
          <a:p>
            <a:r>
              <a:rPr lang="en-US" sz="2000" b="1" dirty="0" smtClean="0"/>
              <a:t>Time and cost is easily estimated</a:t>
            </a:r>
          </a:p>
          <a:p>
            <a:r>
              <a:rPr lang="en-US" sz="2000" b="1" dirty="0" smtClean="0"/>
              <a:t> Activity duration is </a:t>
            </a:r>
            <a:r>
              <a:rPr lang="en-US" sz="2000" b="1" u="sng" dirty="0" smtClean="0"/>
              <a:t>within acceptable limits no longer than 10 work days.</a:t>
            </a:r>
            <a:r>
              <a:rPr lang="en-US" sz="2000" b="1" dirty="0" smtClean="0"/>
              <a:t> This is not a hard unbreakable rule but a suggested guideline that no activity be defined with an effort longer than two weeks.</a:t>
            </a:r>
          </a:p>
          <a:p>
            <a:r>
              <a:rPr lang="en-US" sz="2000" b="1" dirty="0" smtClean="0"/>
              <a:t>Work assignments are independent, you shouldn’t need to interrupt the work in the middle of an activity due to another activity not working as planned</a:t>
            </a:r>
          </a:p>
          <a:p>
            <a:r>
              <a:rPr lang="en-US" sz="2000" b="1" dirty="0" smtClean="0">
                <a:solidFill>
                  <a:srgbClr val="FF0000"/>
                </a:solidFill>
              </a:rPr>
              <a:t>Reminders:</a:t>
            </a:r>
          </a:p>
          <a:p>
            <a:pPr lvl="1"/>
            <a:r>
              <a:rPr lang="en-US" sz="1800" b="1" dirty="0" smtClean="0"/>
              <a:t> The 100% rule is in affect; all of the work packages defined must add up to 100% of the total scope of the project </a:t>
            </a:r>
          </a:p>
          <a:p>
            <a:pPr lvl="1"/>
            <a:r>
              <a:rPr lang="en-US" sz="1800" b="1" dirty="0" smtClean="0"/>
              <a:t> Not all of the work packages will be defined at the same level of detail</a:t>
            </a:r>
            <a:endParaRPr lang="en-US" sz="1800" b="1" dirty="0"/>
          </a:p>
        </p:txBody>
      </p:sp>
      <p:sp>
        <p:nvSpPr>
          <p:cNvPr id="3" name="Title 2"/>
          <p:cNvSpPr>
            <a:spLocks noGrp="1"/>
          </p:cNvSpPr>
          <p:nvPr>
            <p:ph type="title"/>
          </p:nvPr>
        </p:nvSpPr>
        <p:spPr/>
        <p:txBody>
          <a:bodyPr>
            <a:normAutofit fontScale="90000"/>
          </a:bodyPr>
          <a:lstStyle/>
          <a:p>
            <a:r>
              <a:rPr lang="en-US" dirty="0" smtClean="0"/>
              <a:t>Step 1.1 Defining Activities</a:t>
            </a:r>
            <a:br>
              <a:rPr lang="en-US" dirty="0" smtClean="0"/>
            </a:br>
            <a:r>
              <a:rPr lang="en-US" dirty="0" smtClean="0"/>
              <a:t>Activity </a:t>
            </a:r>
            <a:r>
              <a:rPr lang="en-US" dirty="0" err="1" smtClean="0"/>
              <a:t>charesterastics</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2000" dirty="0" smtClean="0"/>
              <a:t>The activity definition process is used to</a:t>
            </a:r>
            <a:r>
              <a:rPr lang="tr-TR" sz="2000" dirty="0" smtClean="0"/>
              <a:t> </a:t>
            </a:r>
            <a:r>
              <a:rPr lang="en-US" sz="2000" dirty="0" smtClean="0"/>
              <a:t>decompose the initial WBS into assignable</a:t>
            </a:r>
            <a:r>
              <a:rPr lang="tr-TR" sz="2000" dirty="0" smtClean="0"/>
              <a:t> </a:t>
            </a:r>
            <a:r>
              <a:rPr lang="en-US" sz="2000" dirty="0" smtClean="0"/>
              <a:t>units of work that can be estimated and</a:t>
            </a:r>
            <a:r>
              <a:rPr lang="tr-TR" sz="2000" dirty="0" smtClean="0"/>
              <a:t> </a:t>
            </a:r>
            <a:r>
              <a:rPr lang="en-US" sz="2000" dirty="0" smtClean="0"/>
              <a:t>monitored.</a:t>
            </a:r>
          </a:p>
          <a:p>
            <a:endParaRPr lang="en-US" sz="2000" dirty="0" smtClean="0"/>
          </a:p>
          <a:p>
            <a:r>
              <a:rPr lang="en-US" sz="2000" dirty="0" smtClean="0"/>
              <a:t>Two techniques that can help project managers</a:t>
            </a:r>
            <a:r>
              <a:rPr lang="tr-TR" sz="2000" dirty="0" smtClean="0"/>
              <a:t> </a:t>
            </a:r>
            <a:r>
              <a:rPr lang="en-US" sz="2000" dirty="0" smtClean="0"/>
              <a:t>with </a:t>
            </a:r>
            <a:r>
              <a:rPr lang="en-US" sz="2000" dirty="0" err="1" smtClean="0"/>
              <a:t>sequen</a:t>
            </a:r>
            <a:r>
              <a:rPr lang="tr-TR" sz="2000" dirty="0" smtClean="0"/>
              <a:t>tial</a:t>
            </a:r>
            <a:r>
              <a:rPr lang="en-US" sz="2000" dirty="0" smtClean="0"/>
              <a:t> activities are the</a:t>
            </a:r>
            <a:r>
              <a:rPr lang="tr-TR" sz="2000" dirty="0" smtClean="0"/>
              <a:t> </a:t>
            </a:r>
            <a:r>
              <a:rPr lang="en-US" sz="2000" dirty="0" smtClean="0"/>
              <a:t>precedence diagram method and the activity</a:t>
            </a:r>
            <a:r>
              <a:rPr lang="tr-TR" sz="2000" dirty="0" smtClean="0"/>
              <a:t> </a:t>
            </a:r>
            <a:r>
              <a:rPr lang="en-US" sz="2000" dirty="0" smtClean="0"/>
              <a:t>on arrow diagramming method.</a:t>
            </a:r>
          </a:p>
          <a:p>
            <a:pPr>
              <a:buNone/>
            </a:pPr>
            <a:endParaRPr lang="en-US" sz="2000" dirty="0" smtClean="0"/>
          </a:p>
          <a:p>
            <a:r>
              <a:rPr lang="en-US" sz="2000" dirty="0" smtClean="0"/>
              <a:t>Many</a:t>
            </a:r>
            <a:r>
              <a:rPr lang="tr-TR" sz="2000" dirty="0" smtClean="0"/>
              <a:t> </a:t>
            </a:r>
            <a:r>
              <a:rPr lang="en-US" sz="2000" dirty="0" smtClean="0"/>
              <a:t>techniques can be used in activities duration estimating,</a:t>
            </a:r>
            <a:r>
              <a:rPr lang="tr-TR" sz="2000" dirty="0" smtClean="0"/>
              <a:t> </a:t>
            </a:r>
            <a:r>
              <a:rPr lang="en-US" sz="2000" dirty="0" smtClean="0"/>
              <a:t>including the lines of code, function</a:t>
            </a:r>
            <a:r>
              <a:rPr lang="tr-TR" sz="2000" dirty="0" smtClean="0"/>
              <a:t> </a:t>
            </a:r>
            <a:r>
              <a:rPr lang="en-US" sz="2000" dirty="0" smtClean="0"/>
              <a:t>points, analogous, simulation, and COCOMO</a:t>
            </a:r>
            <a:r>
              <a:rPr lang="tr-TR" sz="2000" dirty="0" smtClean="0"/>
              <a:t> </a:t>
            </a:r>
            <a:r>
              <a:rPr lang="en-US" sz="2000" dirty="0" smtClean="0"/>
              <a:t>methods.</a:t>
            </a:r>
          </a:p>
          <a:p>
            <a:pPr>
              <a:buNone/>
            </a:pPr>
            <a:endParaRPr lang="en-US" sz="2000" dirty="0" smtClean="0"/>
          </a:p>
          <a:p>
            <a:r>
              <a:rPr lang="en-US" sz="2000" dirty="0" smtClean="0"/>
              <a:t>The critical chain method gives project</a:t>
            </a:r>
            <a:r>
              <a:rPr lang="tr-TR" sz="2000" dirty="0" smtClean="0"/>
              <a:t> </a:t>
            </a:r>
            <a:r>
              <a:rPr lang="en-US" sz="2000" dirty="0" smtClean="0"/>
              <a:t>managers a process that tracks critical activities</a:t>
            </a:r>
            <a:r>
              <a:rPr lang="tr-TR" sz="2000" dirty="0" smtClean="0"/>
              <a:t> </a:t>
            </a:r>
            <a:r>
              <a:rPr lang="en-US" sz="2000" dirty="0" smtClean="0"/>
              <a:t>and scarce resources.</a:t>
            </a:r>
            <a:endParaRPr lang="en-US" sz="2000" dirty="0"/>
          </a:p>
        </p:txBody>
      </p:sp>
      <p:sp>
        <p:nvSpPr>
          <p:cNvPr id="3" name="Title 2"/>
          <p:cNvSpPr>
            <a:spLocks noGrp="1"/>
          </p:cNvSpPr>
          <p:nvPr>
            <p:ph type="title"/>
          </p:nvPr>
        </p:nvSpPr>
        <p:spPr/>
        <p:txBody>
          <a:bodyPr/>
          <a:lstStyle/>
          <a:p>
            <a:r>
              <a:rPr lang="en-US" dirty="0" smtClean="0"/>
              <a:t>Summary</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5"/>
          <p:cNvSpPr>
            <a:spLocks noGrp="1"/>
          </p:cNvSpPr>
          <p:nvPr>
            <p:ph type="sldNum" sz="quarter" idx="11"/>
          </p:nvPr>
        </p:nvSpPr>
        <p:spPr bwMode="auto">
          <a:noFill/>
          <a:ln>
            <a:miter lim="800000"/>
            <a:headEnd/>
            <a:tailEnd/>
          </a:ln>
        </p:spPr>
        <p:txBody>
          <a:bodyPr/>
          <a:lstStyle/>
          <a:p>
            <a:r>
              <a:rPr lang="en-US" smtClean="0"/>
              <a:t> 6 - </a:t>
            </a:r>
            <a:fld id="{C1049B2B-EA3B-4188-BC78-D0D343515855}" type="slidenum">
              <a:rPr lang="en-US" smtClean="0"/>
              <a:pPr/>
              <a:t>6</a:t>
            </a:fld>
            <a:endParaRPr lang="en-US" smtClean="0"/>
          </a:p>
        </p:txBody>
      </p:sp>
      <p:sp>
        <p:nvSpPr>
          <p:cNvPr id="32771" name="Title 1"/>
          <p:cNvSpPr>
            <a:spLocks noGrp="1"/>
          </p:cNvSpPr>
          <p:nvPr>
            <p:ph type="title"/>
          </p:nvPr>
        </p:nvSpPr>
        <p:spPr/>
        <p:txBody>
          <a:bodyPr/>
          <a:lstStyle/>
          <a:p>
            <a:pPr eaLnBrk="1" hangingPunct="1"/>
            <a:r>
              <a:rPr lang="en-US" dirty="0" smtClean="0"/>
              <a:t>Step 1.2. Activity Sequencing</a:t>
            </a:r>
          </a:p>
        </p:txBody>
      </p:sp>
      <p:sp>
        <p:nvSpPr>
          <p:cNvPr id="3" name="Content Placeholder 2"/>
          <p:cNvSpPr>
            <a:spLocks noGrp="1"/>
          </p:cNvSpPr>
          <p:nvPr>
            <p:ph idx="1"/>
          </p:nvPr>
        </p:nvSpPr>
        <p:spPr>
          <a:xfrm>
            <a:off x="457200" y="1295400"/>
            <a:ext cx="8229600" cy="4876800"/>
          </a:xfrm>
        </p:spPr>
        <p:txBody>
          <a:bodyPr rtlCol="0">
            <a:normAutofit/>
          </a:bodyPr>
          <a:lstStyle/>
          <a:p>
            <a:pPr eaLnBrk="1" fontAlgn="auto" hangingPunct="1">
              <a:lnSpc>
                <a:spcPct val="90000"/>
              </a:lnSpc>
              <a:spcAft>
                <a:spcPts val="0"/>
              </a:spcAft>
              <a:defRPr/>
            </a:pPr>
            <a:r>
              <a:rPr lang="en-US" dirty="0" smtClean="0"/>
              <a:t>involves identifying and documenting the logical and sometimes physical relationships among schedule activities </a:t>
            </a:r>
          </a:p>
          <a:p>
            <a:pPr lvl="1" eaLnBrk="1" fontAlgn="auto" hangingPunct="1">
              <a:lnSpc>
                <a:spcPct val="90000"/>
              </a:lnSpc>
              <a:spcAft>
                <a:spcPts val="0"/>
              </a:spcAft>
              <a:defRPr/>
            </a:pPr>
            <a:r>
              <a:rPr lang="en-US" b="1" dirty="0" smtClean="0"/>
              <a:t>Mandatory</a:t>
            </a:r>
            <a:r>
              <a:rPr lang="en-US" dirty="0" smtClean="0"/>
              <a:t> dependencies: inherent in the nature of the work; write software and then test</a:t>
            </a:r>
          </a:p>
          <a:p>
            <a:pPr lvl="1" eaLnBrk="1" fontAlgn="auto" hangingPunct="1">
              <a:lnSpc>
                <a:spcPct val="90000"/>
              </a:lnSpc>
              <a:spcAft>
                <a:spcPts val="0"/>
              </a:spcAft>
              <a:defRPr/>
            </a:pPr>
            <a:r>
              <a:rPr lang="en-US" b="1" dirty="0" smtClean="0"/>
              <a:t>Discretionary</a:t>
            </a:r>
            <a:r>
              <a:rPr lang="en-US" dirty="0" smtClean="0"/>
              <a:t> dependencies: defined by the project team offer the most flexibility; </a:t>
            </a:r>
          </a:p>
          <a:p>
            <a:pPr lvl="1" eaLnBrk="1" fontAlgn="auto" hangingPunct="1">
              <a:lnSpc>
                <a:spcPct val="90000"/>
              </a:lnSpc>
              <a:spcAft>
                <a:spcPts val="0"/>
              </a:spcAft>
              <a:defRPr/>
            </a:pPr>
            <a:r>
              <a:rPr lang="en-US" b="1" dirty="0" smtClean="0"/>
              <a:t>External</a:t>
            </a:r>
            <a:r>
              <a:rPr lang="en-US" dirty="0" smtClean="0"/>
              <a:t> dependencies: based on work being performed by an entity outside of the organization</a:t>
            </a:r>
          </a:p>
          <a:p>
            <a:pPr eaLnBrk="1" fontAlgn="auto" hangingPunct="1">
              <a:lnSpc>
                <a:spcPct val="90000"/>
              </a:lnSpc>
              <a:spcAft>
                <a:spcPts val="0"/>
              </a:spcAft>
              <a:defRPr/>
            </a:pPr>
            <a:r>
              <a:rPr lang="en-US" dirty="0" smtClean="0"/>
              <a:t>You </a:t>
            </a:r>
            <a:r>
              <a:rPr lang="en-US" i="1" u="sng" dirty="0" smtClean="0"/>
              <a:t>must</a:t>
            </a:r>
            <a:r>
              <a:rPr lang="en-US" dirty="0" smtClean="0"/>
              <a:t> determine correct dependencies to create a realistic schedule</a:t>
            </a:r>
          </a:p>
          <a:p>
            <a:pPr eaLnBrk="1" fontAlgn="auto" hangingPunct="1">
              <a:spcAft>
                <a:spcPts val="0"/>
              </a:spcAft>
              <a:defRPr/>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5"/>
          <p:cNvSpPr>
            <a:spLocks noGrp="1"/>
          </p:cNvSpPr>
          <p:nvPr>
            <p:ph type="sldNum" sz="quarter" idx="11"/>
          </p:nvPr>
        </p:nvSpPr>
        <p:spPr bwMode="auto">
          <a:noFill/>
          <a:ln>
            <a:miter lim="800000"/>
            <a:headEnd/>
            <a:tailEnd/>
          </a:ln>
        </p:spPr>
        <p:txBody>
          <a:bodyPr/>
          <a:lstStyle/>
          <a:p>
            <a:r>
              <a:rPr lang="en-US" smtClean="0"/>
              <a:t> 6 - </a:t>
            </a:r>
            <a:fld id="{6D2727DA-8D73-4E72-9CC3-5A4BA9CF2AF6}" type="slidenum">
              <a:rPr lang="en-US" smtClean="0"/>
              <a:pPr/>
              <a:t>7</a:t>
            </a:fld>
            <a:endParaRPr lang="en-US" smtClean="0"/>
          </a:p>
        </p:txBody>
      </p:sp>
      <p:sp>
        <p:nvSpPr>
          <p:cNvPr id="35843" name="Title 1"/>
          <p:cNvSpPr>
            <a:spLocks noGrp="1"/>
          </p:cNvSpPr>
          <p:nvPr>
            <p:ph type="title"/>
          </p:nvPr>
        </p:nvSpPr>
        <p:spPr/>
        <p:txBody>
          <a:bodyPr/>
          <a:lstStyle/>
          <a:p>
            <a:pPr eaLnBrk="1" hangingPunct="1"/>
            <a:r>
              <a:rPr lang="en-US" smtClean="0"/>
              <a:t>Schedules</a:t>
            </a:r>
          </a:p>
        </p:txBody>
      </p:sp>
      <p:sp>
        <p:nvSpPr>
          <p:cNvPr id="35844" name="Content Placeholder 2"/>
          <p:cNvSpPr>
            <a:spLocks noGrp="1"/>
          </p:cNvSpPr>
          <p:nvPr>
            <p:ph idx="1"/>
          </p:nvPr>
        </p:nvSpPr>
        <p:spPr>
          <a:xfrm>
            <a:off x="457200" y="1447800"/>
            <a:ext cx="8229600" cy="4724400"/>
          </a:xfrm>
        </p:spPr>
        <p:txBody>
          <a:bodyPr/>
          <a:lstStyle/>
          <a:p>
            <a:pPr eaLnBrk="1" hangingPunct="1"/>
            <a:r>
              <a:rPr lang="en-US" dirty="0" smtClean="0"/>
              <a:t>Regardless of which scheduling method is chosen, they all strive to graphically demonstrate the sequential relationships between activities</a:t>
            </a:r>
          </a:p>
          <a:p>
            <a:pPr eaLnBrk="1" hangingPunct="1"/>
            <a:r>
              <a:rPr lang="en-US" dirty="0" smtClean="0"/>
              <a:t>The two techniques of activity sequencing are the </a:t>
            </a:r>
            <a:r>
              <a:rPr lang="en-US" dirty="0" smtClean="0">
                <a:solidFill>
                  <a:srgbClr val="FF0000"/>
                </a:solidFill>
              </a:rPr>
              <a:t>precedence diagram method</a:t>
            </a:r>
            <a:r>
              <a:rPr lang="en-US" dirty="0" smtClean="0"/>
              <a:t> and the </a:t>
            </a:r>
            <a:r>
              <a:rPr lang="en-US" dirty="0" smtClean="0">
                <a:solidFill>
                  <a:srgbClr val="FF0000"/>
                </a:solidFill>
              </a:rPr>
              <a:t>activity on arrow diagramming method</a:t>
            </a:r>
          </a:p>
          <a:p>
            <a:pPr eaLnBrk="1" hangingPunct="1"/>
            <a:endParaRPr 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5"/>
          <p:cNvSpPr>
            <a:spLocks noGrp="1"/>
          </p:cNvSpPr>
          <p:nvPr>
            <p:ph type="sldNum" sz="quarter" idx="11"/>
          </p:nvPr>
        </p:nvSpPr>
        <p:spPr bwMode="auto">
          <a:noFill/>
          <a:ln>
            <a:miter lim="800000"/>
            <a:headEnd/>
            <a:tailEnd/>
          </a:ln>
        </p:spPr>
        <p:txBody>
          <a:bodyPr/>
          <a:lstStyle/>
          <a:p>
            <a:r>
              <a:rPr lang="en-US" smtClean="0"/>
              <a:t> 6 - </a:t>
            </a:r>
            <a:fld id="{E76A5307-36F7-4E0A-AE90-AE4F5C45E08D}" type="slidenum">
              <a:rPr lang="en-US" smtClean="0"/>
              <a:pPr/>
              <a:t>8</a:t>
            </a:fld>
            <a:endParaRPr lang="en-US" smtClean="0"/>
          </a:p>
        </p:txBody>
      </p:sp>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Arrow Diagramming Method (ADM)</a:t>
            </a:r>
            <a:endParaRPr lang="en-US" dirty="0"/>
          </a:p>
        </p:txBody>
      </p:sp>
      <p:sp>
        <p:nvSpPr>
          <p:cNvPr id="36868" name="Content Placeholder 2"/>
          <p:cNvSpPr>
            <a:spLocks noGrp="1"/>
          </p:cNvSpPr>
          <p:nvPr>
            <p:ph idx="1"/>
          </p:nvPr>
        </p:nvSpPr>
        <p:spPr/>
        <p:txBody>
          <a:bodyPr/>
          <a:lstStyle/>
          <a:p>
            <a:pPr eaLnBrk="1" hangingPunct="1"/>
            <a:r>
              <a:rPr lang="en-US" smtClean="0"/>
              <a:t>Also called activity-on-arrow (AOA) project network diagram</a:t>
            </a:r>
          </a:p>
          <a:p>
            <a:pPr eaLnBrk="1" hangingPunct="1"/>
            <a:r>
              <a:rPr lang="en-US" smtClean="0"/>
              <a:t>Activities are represented by lines with arrows</a:t>
            </a:r>
          </a:p>
          <a:p>
            <a:pPr eaLnBrk="1" hangingPunct="1"/>
            <a:r>
              <a:rPr lang="en-US" smtClean="0"/>
              <a:t>Nodes or circles are the starting and ending points of activities</a:t>
            </a:r>
          </a:p>
          <a:p>
            <a:pPr eaLnBrk="1" hangingPunct="1"/>
            <a:r>
              <a:rPr lang="en-US" b="1" smtClean="0"/>
              <a:t>Key Drawback: </a:t>
            </a:r>
            <a:r>
              <a:rPr lang="en-US" smtClean="0"/>
              <a:t>Can only show finish-to-start dependencies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5"/>
          <p:cNvSpPr>
            <a:spLocks noGrp="1"/>
          </p:cNvSpPr>
          <p:nvPr>
            <p:ph type="sldNum" sz="quarter" idx="11"/>
          </p:nvPr>
        </p:nvSpPr>
        <p:spPr bwMode="auto">
          <a:noFill/>
          <a:ln>
            <a:miter lim="800000"/>
            <a:headEnd/>
            <a:tailEnd/>
          </a:ln>
        </p:spPr>
        <p:txBody>
          <a:bodyPr/>
          <a:lstStyle/>
          <a:p>
            <a:r>
              <a:rPr lang="en-US" smtClean="0"/>
              <a:t> 6 - </a:t>
            </a:r>
            <a:fld id="{27C81784-4114-4317-A68D-671AA771C470}" type="slidenum">
              <a:rPr lang="en-US" smtClean="0"/>
              <a:pPr/>
              <a:t>9</a:t>
            </a:fld>
            <a:endParaRPr lang="en-US" smtClean="0"/>
          </a:p>
        </p:txBody>
      </p:sp>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Sample Activity-on-Arrow (AOA) Network Diagram</a:t>
            </a:r>
            <a:endParaRPr lang="en-US" dirty="0"/>
          </a:p>
        </p:txBody>
      </p:sp>
      <p:sp>
        <p:nvSpPr>
          <p:cNvPr id="3" name="Content Placeholder 2"/>
          <p:cNvSpPr>
            <a:spLocks noGrp="1"/>
          </p:cNvSpPr>
          <p:nvPr>
            <p:ph idx="1"/>
          </p:nvPr>
        </p:nvSpPr>
        <p:spPr>
          <a:xfrm>
            <a:off x="457200" y="4800600"/>
            <a:ext cx="8229600" cy="1371600"/>
          </a:xfrm>
        </p:spPr>
        <p:txBody>
          <a:bodyPr rtlCol="0">
            <a:normAutofit lnSpcReduction="10000"/>
          </a:bodyPr>
          <a:lstStyle/>
          <a:p>
            <a:pPr marL="234950" indent="-234950" eaLnBrk="1" fontAlgn="auto" hangingPunct="1">
              <a:spcAft>
                <a:spcPts val="0"/>
              </a:spcAft>
              <a:buFont typeface="Arial" charset="0"/>
              <a:buChar char="•"/>
              <a:defRPr/>
            </a:pPr>
            <a:r>
              <a:rPr lang="en-US" dirty="0" smtClean="0">
                <a:solidFill>
                  <a:srgbClr val="FF0000"/>
                </a:solidFill>
              </a:rPr>
              <a:t>Lines with arrows </a:t>
            </a:r>
            <a:r>
              <a:rPr lang="en-US" dirty="0" smtClean="0"/>
              <a:t>represent </a:t>
            </a:r>
            <a:r>
              <a:rPr lang="en-US" dirty="0" smtClean="0">
                <a:solidFill>
                  <a:srgbClr val="FF0000"/>
                </a:solidFill>
              </a:rPr>
              <a:t>tasks</a:t>
            </a:r>
          </a:p>
          <a:p>
            <a:pPr marL="234950" indent="-234950" eaLnBrk="1" fontAlgn="auto" hangingPunct="1">
              <a:spcAft>
                <a:spcPts val="0"/>
              </a:spcAft>
              <a:buFont typeface="Arial" charset="0"/>
              <a:buChar char="•"/>
              <a:defRPr/>
            </a:pPr>
            <a:r>
              <a:rPr lang="en-US" dirty="0" smtClean="0">
                <a:solidFill>
                  <a:srgbClr val="FF0000"/>
                </a:solidFill>
              </a:rPr>
              <a:t>Circles with words </a:t>
            </a:r>
            <a:r>
              <a:rPr lang="en-US" dirty="0" smtClean="0"/>
              <a:t>or numbers represent </a:t>
            </a:r>
            <a:r>
              <a:rPr lang="en-US" dirty="0" smtClean="0">
                <a:solidFill>
                  <a:srgbClr val="FF0000"/>
                </a:solidFill>
              </a:rPr>
              <a:t>the begin or end of a task</a:t>
            </a:r>
          </a:p>
        </p:txBody>
      </p:sp>
      <p:pic>
        <p:nvPicPr>
          <p:cNvPr id="37893" name="Picture 2"/>
          <p:cNvPicPr>
            <a:picLocks noChangeAspect="1" noChangeArrowheads="1"/>
          </p:cNvPicPr>
          <p:nvPr/>
        </p:nvPicPr>
        <p:blipFill>
          <a:blip r:embed="rId2" cstate="print"/>
          <a:srcRect/>
          <a:stretch>
            <a:fillRect/>
          </a:stretch>
        </p:blipFill>
        <p:spPr bwMode="auto">
          <a:xfrm>
            <a:off x="533400" y="1600200"/>
            <a:ext cx="7604125" cy="294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826</TotalTime>
  <Words>3264</Words>
  <Application>Microsoft Office PowerPoint</Application>
  <PresentationFormat>On-screen Show (4:3)</PresentationFormat>
  <Paragraphs>393</Paragraphs>
  <Slides>50</Slides>
  <Notes>5</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Concourse</vt:lpstr>
      <vt:lpstr>Project Time Management (Project Scheduling)</vt:lpstr>
      <vt:lpstr>Objectives</vt:lpstr>
      <vt:lpstr>Time Management  (main steps):</vt:lpstr>
      <vt:lpstr>Step 1.1 Defining Activities</vt:lpstr>
      <vt:lpstr>Step 1.1 Defining Activities Activity charesterastics</vt:lpstr>
      <vt:lpstr>Step 1.2. Activity Sequencing</vt:lpstr>
      <vt:lpstr>Schedules</vt:lpstr>
      <vt:lpstr>Arrow Diagramming Method (ADM)</vt:lpstr>
      <vt:lpstr>Sample Activity-on-Arrow (AOA) Network Diagram</vt:lpstr>
      <vt:lpstr>Example</vt:lpstr>
      <vt:lpstr>Network of first five activities</vt:lpstr>
      <vt:lpstr>PowerPoint Presentation</vt:lpstr>
      <vt:lpstr>Precedence Diagramming Method (PDM)</vt:lpstr>
      <vt:lpstr>Sample PD</vt:lpstr>
      <vt:lpstr>Microsoft Project Sample PD</vt:lpstr>
      <vt:lpstr>Task Dependency Types</vt:lpstr>
      <vt:lpstr>Step 2 : Estimate Activity Resources</vt:lpstr>
      <vt:lpstr>Step 2 :Estimate Activity Resources</vt:lpstr>
      <vt:lpstr>Techniques for Resource Estimating</vt:lpstr>
      <vt:lpstr>Step 3: Activity Duration Estimating</vt:lpstr>
      <vt:lpstr>Problems with Estimates:</vt:lpstr>
      <vt:lpstr>Activity Duration Estimating Methods</vt:lpstr>
      <vt:lpstr>LOC (lines of Code)-based approach</vt:lpstr>
      <vt:lpstr>LOC (lines of Code)-Example</vt:lpstr>
      <vt:lpstr>Function Points</vt:lpstr>
      <vt:lpstr>Example</vt:lpstr>
      <vt:lpstr>Next Step: compute the value adjustment factor based on the following table</vt:lpstr>
      <vt:lpstr>Function Points</vt:lpstr>
      <vt:lpstr>System Analogy</vt:lpstr>
      <vt:lpstr>Three Point</vt:lpstr>
      <vt:lpstr>Three Point</vt:lpstr>
      <vt:lpstr>Three Point Example</vt:lpstr>
      <vt:lpstr>Simulation</vt:lpstr>
      <vt:lpstr>COCOMO</vt:lpstr>
      <vt:lpstr>Effort Sizing</vt:lpstr>
      <vt:lpstr>Step 4 :Develop project schedule</vt:lpstr>
      <vt:lpstr>Basics of Project Scheduling</vt:lpstr>
      <vt:lpstr>Critical Path Method</vt:lpstr>
      <vt:lpstr>Example 1 Critical Path</vt:lpstr>
      <vt:lpstr>Example 2 Critical Path</vt:lpstr>
      <vt:lpstr>Example 2 Critical Path</vt:lpstr>
      <vt:lpstr>Critical Path analysis </vt:lpstr>
      <vt:lpstr>PERT</vt:lpstr>
      <vt:lpstr>PowerPoint Presentation</vt:lpstr>
      <vt:lpstr>Gantt Charts</vt:lpstr>
      <vt:lpstr>Gantt Chart for Project X</vt:lpstr>
      <vt:lpstr>Gantt Chart for Software Launch Project</vt:lpstr>
      <vt:lpstr>Adding Milestones to Gantt Charts</vt:lpstr>
      <vt:lpstr>Sample Tracking Gantt Chart</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Time Management (Project Scheduling)</dc:title>
  <dc:creator>user</dc:creator>
  <cp:lastModifiedBy>maram</cp:lastModifiedBy>
  <cp:revision>11</cp:revision>
  <dcterms:created xsi:type="dcterms:W3CDTF">2012-10-12T14:10:18Z</dcterms:created>
  <dcterms:modified xsi:type="dcterms:W3CDTF">2017-02-10T17:04:29Z</dcterms:modified>
</cp:coreProperties>
</file>