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8" r:id="rId1"/>
  </p:sldMasterIdLst>
  <p:notesMasterIdLst>
    <p:notesMasterId r:id="rId43"/>
  </p:notesMasterIdLst>
  <p:sldIdLst>
    <p:sldId id="381" r:id="rId2"/>
    <p:sldId id="350" r:id="rId3"/>
    <p:sldId id="500" r:id="rId4"/>
    <p:sldId id="493" r:id="rId5"/>
    <p:sldId id="528" r:id="rId6"/>
    <p:sldId id="531" r:id="rId7"/>
    <p:sldId id="527" r:id="rId8"/>
    <p:sldId id="529" r:id="rId9"/>
    <p:sldId id="530" r:id="rId10"/>
    <p:sldId id="532" r:id="rId11"/>
    <p:sldId id="533" r:id="rId12"/>
    <p:sldId id="534" r:id="rId13"/>
    <p:sldId id="538" r:id="rId14"/>
    <p:sldId id="535" r:id="rId15"/>
    <p:sldId id="536" r:id="rId16"/>
    <p:sldId id="537" r:id="rId17"/>
    <p:sldId id="539" r:id="rId18"/>
    <p:sldId id="525" r:id="rId19"/>
    <p:sldId id="540" r:id="rId20"/>
    <p:sldId id="543" r:id="rId21"/>
    <p:sldId id="541" r:id="rId22"/>
    <p:sldId id="542" r:id="rId23"/>
    <p:sldId id="546" r:id="rId24"/>
    <p:sldId id="544" r:id="rId25"/>
    <p:sldId id="545" r:id="rId26"/>
    <p:sldId id="526" r:id="rId27"/>
    <p:sldId id="547" r:id="rId28"/>
    <p:sldId id="548" r:id="rId29"/>
    <p:sldId id="549" r:id="rId30"/>
    <p:sldId id="552" r:id="rId31"/>
    <p:sldId id="551" r:id="rId32"/>
    <p:sldId id="550" r:id="rId33"/>
    <p:sldId id="553" r:id="rId34"/>
    <p:sldId id="554" r:id="rId35"/>
    <p:sldId id="555" r:id="rId36"/>
    <p:sldId id="556" r:id="rId37"/>
    <p:sldId id="557" r:id="rId38"/>
    <p:sldId id="558" r:id="rId39"/>
    <p:sldId id="559" r:id="rId40"/>
    <p:sldId id="524" r:id="rId41"/>
    <p:sldId id="424" r:id="rId42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99CC"/>
    <a:srgbClr val="003300"/>
    <a:srgbClr val="3C845E"/>
    <a:srgbClr val="2A96B0"/>
    <a:srgbClr val="A50021"/>
    <a:srgbClr val="003399"/>
    <a:srgbClr val="0066CC"/>
    <a:srgbClr val="0066FF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4" autoAdjust="0"/>
    <p:restoredTop sz="94760" autoAdjust="0"/>
  </p:normalViewPr>
  <p:slideViewPr>
    <p:cSldViewPr>
      <p:cViewPr varScale="1">
        <p:scale>
          <a:sx n="84" d="100"/>
          <a:sy n="84" d="100"/>
        </p:scale>
        <p:origin x="200" y="3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41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notesMaster" Target="notesMasters/notesMaster1.xml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98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98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B542A9C-F43C-47BF-BBF7-0FF0718C5F1B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24759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C3917-AFAB-4045-82FB-8BCA18569B9D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7373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6766C-D843-447C-86BC-B2BF6E0D165E}" type="slidenum">
              <a:rPr lang="ar-SA" altLang="en-US"/>
              <a:pPr>
                <a:defRPr/>
              </a:pPr>
              <a:t>‹#›</a:t>
            </a:fld>
            <a:endParaRPr lang="en-US" altLang="en-US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462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DAA4A-B9C8-4E94-AAB2-7FF324F202EE}" type="slidenum">
              <a:rPr lang="ar-SA" altLang="en-US"/>
              <a:pPr>
                <a:defRPr/>
              </a:pPr>
              <a:t>‹#›</a:t>
            </a:fld>
            <a:endParaRPr lang="en-US" altLang="en-US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934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015CD-E8C1-4268-8A3E-8B13E2A4812F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1853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2DD34-050D-4742-B327-1F908663CDC0}" type="slidenum">
              <a:rPr lang="ar-SA" altLang="en-US"/>
              <a:pPr>
                <a:defRPr/>
              </a:pPr>
              <a:t>‹#›</a:t>
            </a:fld>
            <a:endParaRPr lang="en-US" altLang="en-US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132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DBE3E-73BF-4747-83B0-9B5839F955EB}" type="slidenum">
              <a:rPr lang="ar-SA" altLang="en-US"/>
              <a:pPr>
                <a:defRPr/>
              </a:pPr>
              <a:t>‹#›</a:t>
            </a:fld>
            <a:endParaRPr lang="en-US" altLang="en-US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082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51EFE-710D-4722-8698-8615B8E3FD99}" type="slidenum">
              <a:rPr lang="ar-SA" altLang="en-US"/>
              <a:pPr>
                <a:defRPr/>
              </a:pPr>
              <a:t>‹#›</a:t>
            </a:fld>
            <a:endParaRPr lang="en-US" altLang="en-US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414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1B069-39D0-4779-9ABB-81AF75167A62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448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2EC41-8FBA-4576-B117-E42A789395AA}" type="slidenum">
              <a:rPr lang="ar-SA" altLang="en-US"/>
              <a:pPr>
                <a:defRPr/>
              </a:pPr>
              <a:t>‹#›</a:t>
            </a:fld>
            <a:endParaRPr lang="en-US" altLang="en-US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018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AF640-CC1C-498D-ACC3-3FC94831D5E5}" type="slidenum">
              <a:rPr lang="ar-SA" altLang="en-US"/>
              <a:pPr>
                <a:defRPr/>
              </a:pPr>
              <a:t>‹#›</a:t>
            </a:fld>
            <a:endParaRPr lang="en-US" altLang="en-US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68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94F9A-4C41-4054-B142-AAF257A84347}" type="slidenum">
              <a:rPr lang="ar-SA" altLang="en-US"/>
              <a:pPr>
                <a:defRPr/>
              </a:pPr>
              <a:t>‹#›</a:t>
            </a:fld>
            <a:endParaRPr lang="en-US" altLang="en-US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317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835B16C-748F-4A4E-8454-EF66A71500E4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1" r:id="rId3"/>
    <p:sldLayoutId id="2147483812" r:id="rId4"/>
    <p:sldLayoutId id="2147483813" r:id="rId5"/>
    <p:sldLayoutId id="2147483810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6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7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20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21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21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22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23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24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193" y="2348880"/>
            <a:ext cx="5430111" cy="1656184"/>
          </a:xfrm>
          <a:prstGeom prst="rect">
            <a:avLst/>
          </a:prstGeom>
          <a:noFill/>
          <a:ln>
            <a:noFill/>
          </a:ln>
          <a:effectLst>
            <a:glow rad="38100">
              <a:schemeClr val="bg1">
                <a:alpha val="8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978249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58272"/>
            <a:ext cx="9144000" cy="141577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Classification of plant mineral nutrients </a:t>
            </a:r>
          </a:p>
          <a:p>
            <a:pPr algn="ctr"/>
            <a:endParaRPr lang="en-US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en-US" sz="3200" b="1" dirty="0" smtClean="0"/>
              <a:t>according to biochemical function</a:t>
            </a:r>
          </a:p>
        </p:txBody>
      </p:sp>
      <p:pic>
        <p:nvPicPr>
          <p:cNvPr id="11" name="Picture 4" descr="pp05t021"/>
          <p:cNvPicPr preferRelativeResize="0">
            <a:picLocks noChangeAspect="1" noChangeArrowheads="1"/>
          </p:cNvPicPr>
          <p:nvPr/>
        </p:nvPicPr>
        <p:blipFill>
          <a:blip r:embed="rId3" cstate="print">
            <a:lum bright="-20000" contrast="40000"/>
          </a:blip>
          <a:srcRect t="13570" b="14229"/>
          <a:stretch>
            <a:fillRect/>
          </a:stretch>
        </p:blipFill>
        <p:spPr bwMode="auto">
          <a:xfrm>
            <a:off x="0" y="1628800"/>
            <a:ext cx="9144000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58272"/>
            <a:ext cx="9144000" cy="141577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Classification of plant mineral nutrients </a:t>
            </a:r>
          </a:p>
          <a:p>
            <a:pPr algn="ctr"/>
            <a:endParaRPr lang="en-US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en-US" sz="3200" b="1" dirty="0" smtClean="0"/>
              <a:t>according to biochemical function</a:t>
            </a:r>
          </a:p>
        </p:txBody>
      </p:sp>
      <p:pic>
        <p:nvPicPr>
          <p:cNvPr id="5" name="Picture 4" descr="pp05t022"/>
          <p:cNvPicPr preferRelativeResize="0">
            <a:picLocks noChangeAspect="1" noChangeArrowheads="1"/>
          </p:cNvPicPr>
          <p:nvPr/>
        </p:nvPicPr>
        <p:blipFill>
          <a:blip r:embed="rId3" cstate="print">
            <a:lum bright="-20000" contrast="40000"/>
          </a:blip>
          <a:srcRect t="12780" b="14229"/>
          <a:stretch>
            <a:fillRect/>
          </a:stretch>
        </p:blipFill>
        <p:spPr bwMode="auto">
          <a:xfrm>
            <a:off x="0" y="1628800"/>
            <a:ext cx="9144000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58272"/>
            <a:ext cx="9144000" cy="141577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Classification of plant mineral nutrients </a:t>
            </a:r>
          </a:p>
          <a:p>
            <a:pPr algn="ctr"/>
            <a:endParaRPr lang="en-US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en-US" sz="3200" b="1" dirty="0" smtClean="0"/>
              <a:t>according to biochemical function</a:t>
            </a:r>
          </a:p>
        </p:txBody>
      </p:sp>
      <p:pic>
        <p:nvPicPr>
          <p:cNvPr id="4" name="Picture 4" descr="pp05t023"/>
          <p:cNvPicPr preferRelativeResize="0">
            <a:picLocks noChangeAspect="1" noChangeArrowheads="1"/>
          </p:cNvPicPr>
          <p:nvPr/>
        </p:nvPicPr>
        <p:blipFill>
          <a:blip r:embed="rId3" cstate="print">
            <a:lum bright="-20000" contrast="40000"/>
          </a:blip>
          <a:srcRect t="17402" b="15325"/>
          <a:stretch>
            <a:fillRect/>
          </a:stretch>
        </p:blipFill>
        <p:spPr bwMode="auto">
          <a:xfrm>
            <a:off x="0" y="1772816"/>
            <a:ext cx="9144000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58272"/>
            <a:ext cx="9144000" cy="135421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Composition of a modified Hoagland </a:t>
            </a:r>
          </a:p>
          <a:p>
            <a:pPr algn="ctr"/>
            <a:endParaRPr lang="en-US" sz="1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en-US" sz="3200" b="1" dirty="0" smtClean="0"/>
              <a:t>nutrient solution for growing plants</a:t>
            </a:r>
          </a:p>
        </p:txBody>
      </p:sp>
      <p:pic>
        <p:nvPicPr>
          <p:cNvPr id="5" name="Picture 4" descr="1.jpg"/>
          <p:cNvPicPr>
            <a:picLocks noChangeAspect="1"/>
          </p:cNvPicPr>
          <p:nvPr/>
        </p:nvPicPr>
        <p:blipFill>
          <a:blip r:embed="rId3" cstate="print">
            <a:lum bright="-20000" contrast="40000"/>
          </a:blip>
          <a:stretch>
            <a:fillRect/>
          </a:stretch>
        </p:blipFill>
        <p:spPr>
          <a:xfrm>
            <a:off x="107504" y="1440486"/>
            <a:ext cx="8964488" cy="5417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58272"/>
            <a:ext cx="9144000" cy="61555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altLang="zh-CN" sz="3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Techniques used to study plant nutrition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179512" y="923816"/>
            <a:ext cx="871296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300" b="1" dirty="0" smtClean="0"/>
              <a:t>Hydroponic</a:t>
            </a:r>
            <a:r>
              <a:rPr lang="en-US" sz="2300" dirty="0" smtClean="0"/>
              <a:t> and </a:t>
            </a:r>
            <a:r>
              <a:rPr lang="en-US" sz="2300" b="1" dirty="0" err="1" smtClean="0"/>
              <a:t>aeroponic</a:t>
            </a:r>
            <a:r>
              <a:rPr lang="en-US" sz="2300" dirty="0" smtClean="0"/>
              <a:t> systems for growing plants in nutrient solutions in which composition and pH can be automatically controlled.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3608" y="5755903"/>
            <a:ext cx="7344816" cy="877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20000"/>
              </a:lnSpc>
            </a:pPr>
            <a:r>
              <a:rPr lang="en-US" sz="2200" b="1" dirty="0" smtClean="0"/>
              <a:t>Hydroponic system, </a:t>
            </a:r>
            <a:r>
              <a:rPr lang="en-US" sz="2200" dirty="0" smtClean="0"/>
              <a:t>the roots are immersed in the nutrient </a:t>
            </a:r>
          </a:p>
          <a:p>
            <a:pPr marL="457200" indent="-457200" algn="just">
              <a:lnSpc>
                <a:spcPct val="120000"/>
              </a:lnSpc>
            </a:pPr>
            <a:r>
              <a:rPr lang="en-US" sz="2200" dirty="0" smtClean="0"/>
              <a:t>solution, and air is bubbled through the solution.</a:t>
            </a:r>
          </a:p>
        </p:txBody>
      </p:sp>
      <p:pic>
        <p:nvPicPr>
          <p:cNvPr id="11" name="Picture 10" descr="1.jpg"/>
          <p:cNvPicPr>
            <a:picLocks noChangeAspect="1"/>
          </p:cNvPicPr>
          <p:nvPr/>
        </p:nvPicPr>
        <p:blipFill>
          <a:blip r:embed="rId3" cstate="print">
            <a:lum bright="-20000" contrast="40000"/>
          </a:blip>
          <a:srcRect b="69129"/>
          <a:stretch>
            <a:fillRect/>
          </a:stretch>
        </p:blipFill>
        <p:spPr>
          <a:xfrm>
            <a:off x="74741" y="1916832"/>
            <a:ext cx="9000000" cy="3770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58272"/>
            <a:ext cx="9144000" cy="61555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altLang="zh-CN" sz="3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Techniques used to study plant nutrition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179512" y="923816"/>
            <a:ext cx="871296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300" b="1" dirty="0" smtClean="0"/>
              <a:t>Hydroponic</a:t>
            </a:r>
            <a:r>
              <a:rPr lang="en-US" sz="2300" dirty="0" smtClean="0"/>
              <a:t> and </a:t>
            </a:r>
            <a:r>
              <a:rPr lang="en-US" sz="2300" b="1" dirty="0" err="1" smtClean="0"/>
              <a:t>aeroponic</a:t>
            </a:r>
            <a:r>
              <a:rPr lang="en-US" sz="2300" dirty="0" smtClean="0"/>
              <a:t> systems for growing plants in nutrient solutions in which composition and pH can be automatically controlled.</a:t>
            </a:r>
          </a:p>
        </p:txBody>
      </p:sp>
      <p:sp>
        <p:nvSpPr>
          <p:cNvPr id="10" name="Rectangle 9"/>
          <p:cNvSpPr/>
          <p:nvPr/>
        </p:nvSpPr>
        <p:spPr>
          <a:xfrm>
            <a:off x="251520" y="5647393"/>
            <a:ext cx="856895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dirty="0" smtClean="0"/>
              <a:t>An alternative </a:t>
            </a:r>
            <a:r>
              <a:rPr lang="en-US" sz="2200" b="1" dirty="0" smtClean="0"/>
              <a:t>hydroponic system</a:t>
            </a:r>
            <a:r>
              <a:rPr lang="en-US" sz="2200" dirty="0" smtClean="0"/>
              <a:t>, often used in commercial production. The nutrient solution is pumped as a thin film down a shallow trough surrounding the plant roots.</a:t>
            </a:r>
          </a:p>
        </p:txBody>
      </p:sp>
      <p:pic>
        <p:nvPicPr>
          <p:cNvPr id="11" name="Picture 10" descr="1.jpg"/>
          <p:cNvPicPr>
            <a:picLocks noChangeAspect="1"/>
          </p:cNvPicPr>
          <p:nvPr/>
        </p:nvPicPr>
        <p:blipFill>
          <a:blip r:embed="rId3" cstate="print">
            <a:lum bright="-20000" contrast="40000"/>
          </a:blip>
          <a:srcRect t="30814" b="36849"/>
          <a:stretch>
            <a:fillRect/>
          </a:stretch>
        </p:blipFill>
        <p:spPr>
          <a:xfrm>
            <a:off x="63206" y="1844825"/>
            <a:ext cx="9000000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58272"/>
            <a:ext cx="9144000" cy="61555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altLang="zh-CN" sz="3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Techniques used to study plant nutrition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179512" y="923816"/>
            <a:ext cx="871296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300" b="1" dirty="0" smtClean="0"/>
              <a:t>Hydroponic</a:t>
            </a:r>
            <a:r>
              <a:rPr lang="en-US" sz="2300" dirty="0" smtClean="0"/>
              <a:t> and </a:t>
            </a:r>
            <a:r>
              <a:rPr lang="en-US" sz="2300" b="1" dirty="0" err="1" smtClean="0"/>
              <a:t>aeroponic</a:t>
            </a:r>
            <a:r>
              <a:rPr lang="en-US" sz="2300" dirty="0" smtClean="0"/>
              <a:t> systems for growing plants in nutrient solutions in which composition and pH can be automatically controlled.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3568" y="5755903"/>
            <a:ext cx="75608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b="1" dirty="0" err="1" smtClean="0"/>
              <a:t>Aeroponic</a:t>
            </a:r>
            <a:r>
              <a:rPr lang="en-US" sz="2200" b="1" dirty="0" smtClean="0"/>
              <a:t> system</a:t>
            </a:r>
            <a:r>
              <a:rPr lang="en-US" sz="2200" dirty="0" smtClean="0"/>
              <a:t>, the roots are suspended over the nutrient solution, which is whipped into a mist by a motor-driven rotor.</a:t>
            </a:r>
          </a:p>
        </p:txBody>
      </p:sp>
      <p:pic>
        <p:nvPicPr>
          <p:cNvPr id="11" name="Picture 10" descr="1.jpg"/>
          <p:cNvPicPr>
            <a:picLocks noChangeAspect="1"/>
          </p:cNvPicPr>
          <p:nvPr/>
        </p:nvPicPr>
        <p:blipFill>
          <a:blip r:embed="rId3" cstate="print">
            <a:lum bright="-20000" contrast="40000"/>
          </a:blip>
          <a:srcRect t="64347"/>
          <a:stretch>
            <a:fillRect/>
          </a:stretch>
        </p:blipFill>
        <p:spPr>
          <a:xfrm>
            <a:off x="63206" y="1844824"/>
            <a:ext cx="9000000" cy="3816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58272"/>
            <a:ext cx="9144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2- </a:t>
            </a:r>
            <a:r>
              <a:rPr lang="en-US" altLang="zh-CN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Nutrient deficiency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52400" y="867155"/>
            <a:ext cx="87630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30000"/>
              </a:lnSpc>
            </a:pPr>
            <a:r>
              <a:rPr lang="en-US" altLang="zh-CN" sz="2700" b="1" dirty="0" smtClean="0">
                <a:latin typeface="+mn-lt"/>
                <a:ea typeface="宋体" pitchFamily="2" charset="-122"/>
              </a:rPr>
              <a:t>Mineral Deficiencies Disrupt Plant Metabolism and Function</a:t>
            </a:r>
          </a:p>
          <a:p>
            <a:pPr marL="228600" marR="0" lvl="0" indent="-228600" algn="just" defTabSz="914400" rtl="0" eaLnBrk="1" fontAlgn="base" latinLnBrk="0" hangingPunct="1">
              <a:lnSpc>
                <a:spcPct val="13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zh-CN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Mineral nutrient deficiencies occur when the concentration of a nutrient decreases below the</a:t>
            </a:r>
            <a:r>
              <a:rPr lang="en-US" altLang="zh-CN" sz="2700" dirty="0" smtClean="0">
                <a:latin typeface="+mn-lt"/>
                <a:ea typeface="宋体" pitchFamily="2" charset="-122"/>
              </a:rPr>
              <a:t> </a:t>
            </a:r>
            <a:r>
              <a:rPr kumimoji="0" lang="en-US" altLang="zh-CN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typical range.</a:t>
            </a:r>
          </a:p>
          <a:p>
            <a:pPr marL="228600" marR="0" lvl="0" indent="-228600" algn="just" defTabSz="914400" rtl="0" eaLnBrk="1" fontAlgn="base" latinLnBrk="0" hangingPunct="1">
              <a:lnSpc>
                <a:spcPct val="13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700" dirty="0" smtClean="0">
                <a:latin typeface="+mn-lt"/>
                <a:ea typeface="宋体" pitchFamily="2" charset="-122"/>
              </a:rPr>
              <a:t>B</a:t>
            </a:r>
            <a:r>
              <a:rPr lang="en-US" sz="2700" dirty="0" smtClean="0"/>
              <a:t>oth chronic and acute deficiencies of several elements may occur simultaneously.</a:t>
            </a:r>
          </a:p>
          <a:p>
            <a:pPr marL="228600" marR="0" lvl="0" indent="-228600" algn="just" defTabSz="914400" rtl="0" eaLnBrk="1" fontAlgn="base" latinLnBrk="0" hangingPunct="1">
              <a:lnSpc>
                <a:spcPct val="13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700" dirty="0" smtClean="0"/>
              <a:t>Deficiencies or excessive amounts of one element may induce deficiencies or excessive accumulations of another.</a:t>
            </a:r>
          </a:p>
          <a:p>
            <a:pPr marL="228600" marR="0" lvl="0" indent="-228600" algn="just" defTabSz="914400" rtl="0" eaLnBrk="1" fontAlgn="base" latinLnBrk="0" hangingPunct="1">
              <a:lnSpc>
                <a:spcPct val="13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700" dirty="0" smtClean="0"/>
              <a:t>Nutrient deficiency symptoms in a plant are the expression of metabolic disorders resulting from the insufficient supply of an essential element. </a:t>
            </a:r>
          </a:p>
        </p:txBody>
      </p:sp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58272"/>
            <a:ext cx="9144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2- </a:t>
            </a:r>
            <a:r>
              <a:rPr lang="en-US" altLang="zh-CN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Nutrient deficiency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80110" y="833979"/>
            <a:ext cx="87630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lvl="0" indent="-228600" algn="just" defTabSz="914400" rtl="0" eaLnBrk="1" fontAlgn="base" latinLnBrk="0" hangingPunct="1">
              <a:lnSpc>
                <a:spcPct val="13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zh-CN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Deficiencies of specific nutrients lead to specific visual, often characteristic, symptoms reflective of the role of that nutrient in plant </a:t>
            </a:r>
            <a:r>
              <a:rPr lang="en-US" altLang="zh-CN" sz="2600" dirty="0" smtClean="0">
                <a:latin typeface="+mn-lt"/>
                <a:ea typeface="宋体" pitchFamily="2" charset="-122"/>
              </a:rPr>
              <a:t>metabolism. </a:t>
            </a:r>
          </a:p>
          <a:p>
            <a:pPr marL="228600" marR="0" lvl="0" indent="-228600" algn="just" defTabSz="914400" rtl="0" eaLnBrk="1" fontAlgn="base" latinLnBrk="0" hangingPunct="1">
              <a:lnSpc>
                <a:spcPct val="13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altLang="zh-CN" sz="2600" dirty="0" smtClean="0">
                <a:latin typeface="+mn-lt"/>
                <a:ea typeface="宋体" pitchFamily="2" charset="-122"/>
              </a:rPr>
              <a:t>These </a:t>
            </a:r>
            <a:r>
              <a:rPr lang="en-US" altLang="zh-CN" sz="2600" dirty="0" smtClean="0">
                <a:ea typeface="宋体" pitchFamily="2" charset="-122"/>
              </a:rPr>
              <a:t>symptoms </a:t>
            </a:r>
            <a:r>
              <a:rPr lang="en-US" altLang="zh-CN" sz="2600" dirty="0" smtClean="0">
                <a:latin typeface="+mn-lt"/>
                <a:ea typeface="宋体" pitchFamily="2" charset="-122"/>
              </a:rPr>
              <a:t>can be used as diagnostic for the deficiency.</a:t>
            </a:r>
          </a:p>
          <a:p>
            <a:pPr marL="228600" indent="-228600" algn="just" defTabSz="914400" eaLnBrk="1" hangingPunct="1">
              <a:lnSpc>
                <a:spcPct val="130000"/>
              </a:lnSpc>
              <a:spcBef>
                <a:spcPts val="1000"/>
              </a:spcBef>
              <a:buFont typeface="Arial" pitchFamily="34" charset="0"/>
              <a:buChar char="•"/>
            </a:pPr>
            <a:r>
              <a:rPr lang="en-US" altLang="zh-CN" sz="2600" dirty="0" smtClean="0">
                <a:latin typeface="+mn-lt"/>
                <a:ea typeface="宋体" pitchFamily="2" charset="-122"/>
              </a:rPr>
              <a:t>Some virus-induced plant diseases may produce symptoms similar to those of nutrient deficiencies.</a:t>
            </a:r>
          </a:p>
        </p:txBody>
      </p:sp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216024" y="6325535"/>
            <a:ext cx="4139952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300" b="1" dirty="0" err="1" smtClean="0">
                <a:latin typeface="+mn-lt"/>
                <a:ea typeface="宋体" pitchFamily="2" charset="-122"/>
              </a:rPr>
              <a:t>Chlorosis</a:t>
            </a:r>
            <a:r>
              <a:rPr lang="en-US" altLang="zh-CN" sz="2300" b="1" dirty="0" smtClean="0">
                <a:latin typeface="+mn-lt"/>
                <a:ea typeface="宋体" pitchFamily="2" charset="-122"/>
              </a:rPr>
              <a:t>, </a:t>
            </a:r>
            <a:r>
              <a:rPr lang="en-US" sz="2300" dirty="0" smtClean="0"/>
              <a:t>Nitrogen  deficiency</a:t>
            </a:r>
            <a:endParaRPr lang="zh-CN" altLang="en-US" sz="2300" b="1" dirty="0">
              <a:latin typeface="+mn-lt"/>
              <a:ea typeface="宋体" pitchFamily="2" charset="-122"/>
            </a:endParaRPr>
          </a:p>
        </p:txBody>
      </p:sp>
      <p:sp>
        <p:nvSpPr>
          <p:cNvPr id="13" name="TextBox 6"/>
          <p:cNvSpPr txBox="1">
            <a:spLocks noChangeArrowheads="1"/>
          </p:cNvSpPr>
          <p:nvPr/>
        </p:nvSpPr>
        <p:spPr bwMode="auto">
          <a:xfrm>
            <a:off x="4918185" y="6309320"/>
            <a:ext cx="3960440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300" b="1" dirty="0" smtClean="0">
                <a:latin typeface="+mn-lt"/>
                <a:ea typeface="宋体" pitchFamily="2" charset="-122"/>
              </a:rPr>
              <a:t>Necrosis, </a:t>
            </a:r>
            <a:r>
              <a:rPr lang="en-US" sz="2300" dirty="0" smtClean="0"/>
              <a:t>Potassium deficiency</a:t>
            </a:r>
            <a:endParaRPr lang="zh-CN" altLang="en-US" sz="2300" b="1" dirty="0">
              <a:latin typeface="+mn-lt"/>
              <a:ea typeface="宋体" pitchFamily="2" charset="-122"/>
            </a:endParaRPr>
          </a:p>
        </p:txBody>
      </p:sp>
      <p:pic>
        <p:nvPicPr>
          <p:cNvPr id="12" name="Picture 11" descr="11.jpg"/>
          <p:cNvPicPr>
            <a:picLocks noChangeAspect="1"/>
          </p:cNvPicPr>
          <p:nvPr/>
        </p:nvPicPr>
        <p:blipFill>
          <a:blip r:embed="rId3" cstate="print"/>
          <a:srcRect t="23064"/>
          <a:stretch>
            <a:fillRect/>
          </a:stretch>
        </p:blipFill>
        <p:spPr>
          <a:xfrm>
            <a:off x="5004048" y="4365104"/>
            <a:ext cx="3780000" cy="1965818"/>
          </a:xfrm>
          <a:prstGeom prst="rect">
            <a:avLst/>
          </a:prstGeom>
        </p:spPr>
      </p:pic>
      <p:pic>
        <p:nvPicPr>
          <p:cNvPr id="14" name="Picture 13" descr="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4365104"/>
            <a:ext cx="3780000" cy="1970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58272"/>
            <a:ext cx="9144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2- </a:t>
            </a:r>
            <a:r>
              <a:rPr lang="en-US" altLang="zh-CN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Nutrient deficiency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80110" y="1003176"/>
            <a:ext cx="87630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indent="-228600" algn="just" defTabSz="914400" eaLnBrk="1" hangingPunct="1">
              <a:lnSpc>
                <a:spcPct val="150000"/>
              </a:lnSpc>
              <a:spcBef>
                <a:spcPts val="1000"/>
              </a:spcBef>
              <a:buFont typeface="Arial" pitchFamily="34" charset="0"/>
              <a:buChar char="•"/>
              <a:defRPr/>
            </a:pPr>
            <a:r>
              <a:rPr lang="en-US" sz="2700" dirty="0" smtClean="0"/>
              <a:t>When relating acute deficiency symptoms to a particular essential element, such element can be recycled (</a:t>
            </a:r>
            <a:r>
              <a:rPr lang="en-US" altLang="zh-CN" sz="2700" b="1" dirty="0" smtClean="0"/>
              <a:t>redistributed</a:t>
            </a:r>
            <a:r>
              <a:rPr lang="en-US" altLang="zh-CN" sz="2700" dirty="0" smtClean="0"/>
              <a:t>)</a:t>
            </a:r>
            <a:r>
              <a:rPr lang="en-US" sz="2700" dirty="0" smtClean="0"/>
              <a:t> from old to young leaves.</a:t>
            </a:r>
          </a:p>
          <a:p>
            <a:pPr marL="228600" lvl="0" indent="-228600" algn="just" defTabSz="914400" eaLnBrk="1" hangingPunct="1">
              <a:lnSpc>
                <a:spcPct val="150000"/>
              </a:lnSpc>
              <a:spcBef>
                <a:spcPts val="1000"/>
              </a:spcBef>
              <a:buFont typeface="Arial" pitchFamily="34" charset="0"/>
              <a:buChar char="•"/>
              <a:defRPr/>
            </a:pPr>
            <a:r>
              <a:rPr lang="en-US" sz="2700" b="1" dirty="0" smtClean="0"/>
              <a:t>Nitrogen</a:t>
            </a:r>
            <a:r>
              <a:rPr lang="en-US" sz="2700" dirty="0" smtClean="0"/>
              <a:t>, </a:t>
            </a:r>
            <a:r>
              <a:rPr lang="en-US" sz="2700" b="1" dirty="0" smtClean="0"/>
              <a:t>Phosphorus</a:t>
            </a:r>
            <a:r>
              <a:rPr lang="en-US" sz="2700" dirty="0" smtClean="0"/>
              <a:t>, and </a:t>
            </a:r>
            <a:r>
              <a:rPr lang="en-US" sz="2700" b="1" dirty="0" smtClean="0"/>
              <a:t>Potassium</a:t>
            </a:r>
            <a:r>
              <a:rPr lang="en-US" sz="2700" dirty="0" smtClean="0"/>
              <a:t>, can readily move from leaf to leaf (</a:t>
            </a:r>
            <a:r>
              <a:rPr lang="en-US" sz="2700" b="1" dirty="0" smtClean="0"/>
              <a:t>mobile</a:t>
            </a:r>
            <a:r>
              <a:rPr lang="en-US" sz="2700" dirty="0" smtClean="0"/>
              <a:t>). </a:t>
            </a:r>
            <a:r>
              <a:rPr lang="en-US" sz="2700" b="1" dirty="0" smtClean="0"/>
              <a:t>Boron</a:t>
            </a:r>
            <a:r>
              <a:rPr lang="en-US" sz="2700" dirty="0" smtClean="0"/>
              <a:t>, </a:t>
            </a:r>
            <a:r>
              <a:rPr lang="en-US" sz="2700" b="1" dirty="0" smtClean="0"/>
              <a:t>Iron</a:t>
            </a:r>
            <a:r>
              <a:rPr lang="en-US" sz="2700" dirty="0" smtClean="0"/>
              <a:t>, and </a:t>
            </a:r>
            <a:r>
              <a:rPr lang="en-US" sz="2700" b="1" dirty="0" smtClean="0"/>
              <a:t>Calcium</a:t>
            </a:r>
            <a:r>
              <a:rPr lang="en-US" sz="2700" dirty="0" smtClean="0"/>
              <a:t>, are relatively </a:t>
            </a:r>
            <a:r>
              <a:rPr lang="en-US" sz="2700" b="1" dirty="0" smtClean="0"/>
              <a:t>immobile</a:t>
            </a:r>
            <a:r>
              <a:rPr lang="en-US" sz="2700" dirty="0" smtClean="0"/>
              <a:t> in most plant species. </a:t>
            </a:r>
          </a:p>
          <a:p>
            <a:pPr marL="228600" lvl="0" indent="-228600" algn="just" defTabSz="914400" eaLnBrk="1" hangingPunct="1">
              <a:lnSpc>
                <a:spcPct val="150000"/>
              </a:lnSpc>
              <a:spcBef>
                <a:spcPts val="1000"/>
              </a:spcBef>
              <a:buFont typeface="Arial" pitchFamily="34" charset="0"/>
              <a:buChar char="•"/>
              <a:defRPr/>
            </a:pPr>
            <a:r>
              <a:rPr lang="en-US" sz="2700" b="1" dirty="0" smtClean="0"/>
              <a:t>Mobile,</a:t>
            </a:r>
            <a:r>
              <a:rPr lang="en-US" sz="2700" dirty="0" smtClean="0"/>
              <a:t>  	symptoms tend to appear first in old leaves.</a:t>
            </a:r>
          </a:p>
          <a:p>
            <a:pPr marL="228600" lvl="0" indent="-228600" algn="just" defTabSz="914400" eaLnBrk="1" hangingPunct="1">
              <a:lnSpc>
                <a:spcPct val="150000"/>
              </a:lnSpc>
              <a:spcBef>
                <a:spcPts val="1000"/>
              </a:spcBef>
              <a:buFont typeface="Arial" pitchFamily="34" charset="0"/>
              <a:buChar char="•"/>
              <a:defRPr/>
            </a:pPr>
            <a:r>
              <a:rPr lang="en-US" sz="2700" b="1" dirty="0" smtClean="0"/>
              <a:t>Immobile,	</a:t>
            </a:r>
            <a:r>
              <a:rPr lang="en-US" sz="2700" dirty="0" smtClean="0"/>
              <a:t> symptoms tend to appear first in young leaves.</a:t>
            </a:r>
            <a:endParaRPr lang="en-US" altLang="zh-CN" sz="2700" dirty="0" smtClean="0">
              <a:latin typeface="+mn-lt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>
            <a:extLst>
              <a:ext uri="{FF2B5EF4-FFF2-40B4-BE49-F238E27FC236}">
                <a16:creationId xmlns="" xmlns:a16="http://schemas.microsoft.com/office/drawing/2014/main" id="{AD3B3EF7-FBC7-492F-9055-FA2E3D2A77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899592" y="2293420"/>
            <a:ext cx="7584844" cy="28803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1652716" y="2564904"/>
            <a:ext cx="5880518" cy="1914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spc="3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rn Addict" pitchFamily="2" charset="0"/>
              </a:rPr>
              <a:t>Plant Physiology</a:t>
            </a:r>
            <a:endParaRPr lang="ar-EG" sz="4400" b="1" spc="3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rn Addict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sz="4000" b="1" spc="3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rn Addict" pitchFamily="2" charset="0"/>
              </a:rPr>
              <a:t>BIO</a:t>
            </a:r>
            <a:r>
              <a:rPr lang="ar-EG" sz="4000" b="1" spc="3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rn Addict" pitchFamily="2" charset="0"/>
              </a:rPr>
              <a:t> </a:t>
            </a:r>
            <a:r>
              <a:rPr lang="en-US" sz="4000" b="1" spc="3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rn Addict" pitchFamily="2" charset="0"/>
              </a:rPr>
              <a:t> 323</a:t>
            </a:r>
            <a:endParaRPr lang="it-IT" sz="4000" b="1" spc="3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rn Addict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1520" y="145950"/>
            <a:ext cx="752943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smtClean="0"/>
              <a:t>KINGDOOM OF SAUDI ARABIA</a:t>
            </a:r>
            <a:endParaRPr lang="en-US" sz="2400" smtClean="0"/>
          </a:p>
          <a:p>
            <a:pPr algn="ctr"/>
            <a:r>
              <a:rPr lang="en-US" sz="2400" b="1" dirty="0" smtClean="0"/>
              <a:t>King </a:t>
            </a:r>
            <a:r>
              <a:rPr lang="en-US" sz="2400" b="1" dirty="0" err="1" smtClean="0"/>
              <a:t>SaudUniversity</a:t>
            </a:r>
            <a:endParaRPr lang="en-US" sz="2400" b="1" dirty="0" smtClean="0"/>
          </a:p>
          <a:p>
            <a:pPr algn="ctr"/>
            <a:r>
              <a:rPr lang="en-US" sz="2400" b="1" dirty="0"/>
              <a:t>C</a:t>
            </a:r>
            <a:r>
              <a:rPr lang="en-US" sz="2400" b="1" dirty="0" smtClean="0"/>
              <a:t>ollege </a:t>
            </a:r>
            <a:r>
              <a:rPr lang="en-US" sz="2400" b="1" dirty="0" smtClean="0"/>
              <a:t>of Sciences  -  Department </a:t>
            </a:r>
            <a:r>
              <a:rPr lang="en-US" sz="2400" b="1" dirty="0" smtClean="0"/>
              <a:t>Botany &amp; Microbiology</a:t>
            </a:r>
            <a:endParaRPr lang="en-US" sz="2400" b="1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0" y="1700808"/>
            <a:ext cx="9144000" cy="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123728" y="5173740"/>
            <a:ext cx="460895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200000"/>
              </a:lnSpc>
              <a:defRPr/>
            </a:pPr>
            <a:r>
              <a:rPr lang="en-US" sz="2400" b="1" spc="50" dirty="0" smtClean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Dr. </a:t>
            </a:r>
            <a:r>
              <a:rPr lang="en-US" sz="2400" b="1" spc="50" dirty="0" smtClean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Abdulrahman Al-</a:t>
            </a:r>
            <a:r>
              <a:rPr lang="en-US" sz="2400" b="1" spc="50" dirty="0" err="1" smtClean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hash</a:t>
            </a:r>
            <a:r>
              <a:rPr lang="en-US" sz="2400" b="1" spc="50" dirty="0" err="1" smtClean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im</a:t>
            </a:r>
            <a:r>
              <a:rPr lang="en-US" sz="2400" b="1" spc="50" dirty="0" err="1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i</a:t>
            </a:r>
            <a:endParaRPr lang="en-US" sz="2400" b="1" spc="50" dirty="0" smtClean="0">
              <a:ln w="11430"/>
              <a:solidFill>
                <a:srgbClr val="0033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0954" y="145950"/>
            <a:ext cx="1100732" cy="13164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58272"/>
            <a:ext cx="9144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2- </a:t>
            </a:r>
            <a:r>
              <a:rPr lang="en-US" altLang="zh-CN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Nutrient deficiency</a:t>
            </a:r>
          </a:p>
        </p:txBody>
      </p:sp>
      <p:pic>
        <p:nvPicPr>
          <p:cNvPr id="5" name="Picture 2" descr="http://4.bp.blogspot.com/-WY2uUgT0Gms/TwszHUyI-cI/AAAAAAAAEd4/q3QOSsvisYw/s400/IMG_6813.jpg"/>
          <p:cNvPicPr>
            <a:picLocks noChangeAspect="1" noChangeArrowheads="1"/>
          </p:cNvPicPr>
          <p:nvPr/>
        </p:nvPicPr>
        <p:blipFill>
          <a:blip r:embed="rId3" cstate="print"/>
          <a:srcRect b="11892"/>
          <a:stretch>
            <a:fillRect/>
          </a:stretch>
        </p:blipFill>
        <p:spPr bwMode="auto">
          <a:xfrm>
            <a:off x="755576" y="1567562"/>
            <a:ext cx="7704856" cy="3949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304800" y="5589240"/>
            <a:ext cx="8382000" cy="1013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2400" dirty="0">
                <a:ea typeface="宋体" pitchFamily="2" charset="-122"/>
              </a:rPr>
              <a:t>Older leaves </a:t>
            </a:r>
            <a:r>
              <a:rPr lang="en-US" altLang="zh-CN" sz="2400" dirty="0" smtClean="0">
                <a:ea typeface="宋体" pitchFamily="2" charset="-122"/>
              </a:rPr>
              <a:t>on celery turning </a:t>
            </a:r>
            <a:r>
              <a:rPr lang="en-US" altLang="zh-CN" sz="2400" dirty="0">
                <a:ea typeface="宋体" pitchFamily="2" charset="-122"/>
              </a:rPr>
              <a:t>yellow while </a:t>
            </a:r>
            <a:endParaRPr lang="en-US" altLang="zh-CN" sz="2400" dirty="0" smtClean="0">
              <a:ea typeface="宋体" pitchFamily="2" charset="-122"/>
            </a:endParaRPr>
          </a:p>
          <a:p>
            <a:pPr algn="ctr">
              <a:lnSpc>
                <a:spcPct val="130000"/>
              </a:lnSpc>
            </a:pPr>
            <a:r>
              <a:rPr lang="en-US" altLang="zh-CN" sz="2400" dirty="0" smtClean="0">
                <a:ea typeface="宋体" pitchFamily="2" charset="-122"/>
              </a:rPr>
              <a:t>the </a:t>
            </a:r>
            <a:r>
              <a:rPr lang="en-US" altLang="zh-CN" sz="2400" dirty="0">
                <a:ea typeface="宋体" pitchFamily="2" charset="-122"/>
              </a:rPr>
              <a:t>growing points in the center remain </a:t>
            </a:r>
            <a:r>
              <a:rPr lang="en-US" altLang="zh-CN" sz="2400" dirty="0" smtClean="0">
                <a:ea typeface="宋体" pitchFamily="2" charset="-122"/>
              </a:rPr>
              <a:t>green</a:t>
            </a:r>
            <a:endParaRPr lang="zh-CN" altLang="en-US" sz="2400" dirty="0">
              <a:ea typeface="宋体" pitchFamily="2" charset="-122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90872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Remobilization of nutrients from old to young leaves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58272"/>
            <a:ext cx="9144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2- </a:t>
            </a:r>
            <a:r>
              <a:rPr lang="en-US" altLang="zh-CN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Nutrient deficiency</a:t>
            </a:r>
          </a:p>
        </p:txBody>
      </p:sp>
      <p:pic>
        <p:nvPicPr>
          <p:cNvPr id="5" name="Picture 4" descr="1.jpg"/>
          <p:cNvPicPr>
            <a:picLocks noChangeAspect="1"/>
          </p:cNvPicPr>
          <p:nvPr/>
        </p:nvPicPr>
        <p:blipFill>
          <a:blip r:embed="rId3" cstate="print">
            <a:lum bright="-20000" contrast="40000"/>
          </a:blip>
          <a:stretch>
            <a:fillRect/>
          </a:stretch>
        </p:blipFill>
        <p:spPr>
          <a:xfrm>
            <a:off x="85205" y="2060848"/>
            <a:ext cx="8999606" cy="417646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49277" y="932527"/>
            <a:ext cx="839918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sz="2400" b="1" dirty="0" smtClean="0"/>
              <a:t>Mineral elements classified on the basis of their mobility within a plant and their tendency to </a:t>
            </a:r>
            <a:r>
              <a:rPr lang="en-US" sz="2400" b="1" dirty="0" err="1" smtClean="0"/>
              <a:t>retranslocate</a:t>
            </a:r>
            <a:r>
              <a:rPr lang="en-US" sz="2400" b="1" dirty="0" smtClean="0"/>
              <a:t> during deficiencies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179512" y="6237312"/>
            <a:ext cx="8712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Elements are listed in the order of their abundance in the plant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58272"/>
            <a:ext cx="9144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2- </a:t>
            </a:r>
            <a:r>
              <a:rPr lang="en-US" altLang="zh-CN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Nutrient deficiency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23528" y="869811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The relationship between plant growth (or yield) </a:t>
            </a:r>
          </a:p>
          <a:p>
            <a:pPr algn="ctr"/>
            <a:r>
              <a:rPr lang="en-US" sz="2400" b="1" dirty="0" smtClean="0"/>
              <a:t>and the mineral concentration of plant tissue</a:t>
            </a:r>
            <a:endParaRPr lang="en-US" sz="2400" b="1" dirty="0"/>
          </a:p>
        </p:txBody>
      </p:sp>
      <p:pic>
        <p:nvPicPr>
          <p:cNvPr id="12" name="Picture 4" descr="pp05030"/>
          <p:cNvPicPr preferRelativeResize="0"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bright="-20000" contrast="40000"/>
          </a:blip>
          <a:srcRect b="4082"/>
          <a:stretch>
            <a:fillRect/>
          </a:stretch>
        </p:blipFill>
        <p:spPr>
          <a:xfrm>
            <a:off x="827584" y="1844824"/>
            <a:ext cx="7596336" cy="3960440"/>
          </a:xfrm>
          <a:noFill/>
        </p:spPr>
      </p:pic>
      <p:sp>
        <p:nvSpPr>
          <p:cNvPr id="13" name="Rectangle 12"/>
          <p:cNvSpPr/>
          <p:nvPr/>
        </p:nvSpPr>
        <p:spPr>
          <a:xfrm>
            <a:off x="381681" y="5949280"/>
            <a:ext cx="842493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300" dirty="0" smtClean="0"/>
              <a:t>The transition between the deficiency and adequate zones </a:t>
            </a:r>
          </a:p>
          <a:p>
            <a:pPr algn="ctr"/>
            <a:r>
              <a:rPr lang="en-US" sz="2300" dirty="0" smtClean="0"/>
              <a:t>of the curve reveals the </a:t>
            </a:r>
            <a:r>
              <a:rPr lang="en-US" sz="2300" b="1" dirty="0" smtClean="0"/>
              <a:t>critical concentration </a:t>
            </a:r>
            <a:r>
              <a:rPr lang="en-US" sz="2300" dirty="0" smtClean="0"/>
              <a:t>of the nutrient</a:t>
            </a: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58272"/>
            <a:ext cx="9144000" cy="61555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altLang="zh-CN" sz="3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Treating nutritional deficiencies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80110" y="1003176"/>
            <a:ext cx="87630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4350" lvl="0" indent="-514350" algn="just" defTabSz="914400" eaLnBrk="1" hangingPunct="1">
              <a:lnSpc>
                <a:spcPct val="150000"/>
              </a:lnSpc>
              <a:spcBef>
                <a:spcPts val="1000"/>
              </a:spcBef>
              <a:buFont typeface="Wingdings" pitchFamily="2" charset="2"/>
              <a:buChar char="Ø"/>
              <a:defRPr/>
            </a:pPr>
            <a:r>
              <a:rPr lang="en-US" sz="2600" u="sng" dirty="0" smtClean="0">
                <a:latin typeface="+mn-lt"/>
              </a:rPr>
              <a:t>Addition of </a:t>
            </a:r>
            <a:r>
              <a:rPr lang="en-US" sz="2600" b="1" u="sng" dirty="0" smtClean="0">
                <a:latin typeface="+mn-lt"/>
              </a:rPr>
              <a:t>Chemical Fertilizers:</a:t>
            </a:r>
            <a:r>
              <a:rPr lang="en-US" sz="2600" b="1" dirty="0" smtClean="0">
                <a:latin typeface="+mn-lt"/>
              </a:rPr>
              <a:t>  </a:t>
            </a:r>
            <a:r>
              <a:rPr lang="en-US" sz="2600" dirty="0" smtClean="0">
                <a:latin typeface="+mn-lt"/>
              </a:rPr>
              <a:t>contain inorganic salts of the macronutrients;  </a:t>
            </a:r>
            <a:r>
              <a:rPr lang="en-US" sz="2600" b="1" dirty="0" smtClean="0">
                <a:latin typeface="+mn-lt"/>
              </a:rPr>
              <a:t>nitrogen</a:t>
            </a:r>
            <a:r>
              <a:rPr lang="en-US" sz="2600" dirty="0" smtClean="0">
                <a:latin typeface="+mn-lt"/>
              </a:rPr>
              <a:t>, </a:t>
            </a:r>
            <a:r>
              <a:rPr lang="en-US" sz="2600" b="1" dirty="0" smtClean="0">
                <a:latin typeface="+mn-lt"/>
              </a:rPr>
              <a:t>phosphorus</a:t>
            </a:r>
            <a:r>
              <a:rPr lang="en-US" sz="2600" dirty="0" smtClean="0">
                <a:latin typeface="+mn-lt"/>
              </a:rPr>
              <a:t>, and </a:t>
            </a:r>
            <a:r>
              <a:rPr lang="en-US" sz="2600" b="1" dirty="0" smtClean="0">
                <a:latin typeface="+mn-lt"/>
              </a:rPr>
              <a:t>potassium.</a:t>
            </a:r>
          </a:p>
          <a:p>
            <a:pPr marL="971550" lvl="1" indent="-514350" algn="just" defTabSz="914400" eaLnBrk="1" hangingPunct="1">
              <a:lnSpc>
                <a:spcPct val="150000"/>
              </a:lnSpc>
              <a:spcBef>
                <a:spcPts val="1000"/>
              </a:spcBef>
              <a:buFont typeface="+mj-lt"/>
              <a:buAutoNum type="alphaLcPeriod"/>
              <a:defRPr/>
            </a:pPr>
            <a:r>
              <a:rPr lang="en-US" sz="2600" b="1" dirty="0" smtClean="0">
                <a:latin typeface="+mn-lt"/>
              </a:rPr>
              <a:t>Straight fertilizers: 	</a:t>
            </a:r>
            <a:r>
              <a:rPr lang="en-US" sz="2600" dirty="0" smtClean="0">
                <a:latin typeface="+mn-lt"/>
              </a:rPr>
              <a:t>contain one mineral nutrient.</a:t>
            </a:r>
          </a:p>
          <a:p>
            <a:pPr marL="971550" lvl="1" indent="-514350" algn="just" defTabSz="914400" eaLnBrk="1" hangingPunct="1">
              <a:lnSpc>
                <a:spcPct val="150000"/>
              </a:lnSpc>
              <a:spcBef>
                <a:spcPts val="1000"/>
              </a:spcBef>
              <a:buFont typeface="+mj-lt"/>
              <a:buAutoNum type="alphaLcPeriod"/>
              <a:defRPr/>
            </a:pPr>
            <a:r>
              <a:rPr lang="en-US" sz="2600" b="1" dirty="0" smtClean="0">
                <a:latin typeface="+mn-lt"/>
              </a:rPr>
              <a:t>Compound or mixed fertilizers: 	</a:t>
            </a:r>
            <a:r>
              <a:rPr lang="en-US" sz="2600" dirty="0" smtClean="0">
                <a:latin typeface="+mn-lt"/>
              </a:rPr>
              <a:t>contain two or more.</a:t>
            </a:r>
            <a:endParaRPr lang="en-US" sz="2600" b="1" dirty="0" smtClean="0">
              <a:latin typeface="+mn-lt"/>
            </a:endParaRPr>
          </a:p>
          <a:p>
            <a:pPr marL="514350" indent="-514350" algn="just" defTabSz="914400" eaLnBrk="1" hangingPunct="1">
              <a:lnSpc>
                <a:spcPct val="150000"/>
              </a:lnSpc>
              <a:spcBef>
                <a:spcPts val="1000"/>
              </a:spcBef>
              <a:buFont typeface="Wingdings" pitchFamily="2" charset="2"/>
              <a:buChar char="Ø"/>
              <a:defRPr/>
            </a:pPr>
            <a:r>
              <a:rPr lang="en-US" sz="2600" b="1" u="sng" dirty="0" smtClean="0">
                <a:latin typeface="+mn-lt"/>
              </a:rPr>
              <a:t>Foliar application:</a:t>
            </a:r>
            <a:r>
              <a:rPr lang="en-US" sz="2600" b="1" dirty="0" smtClean="0">
                <a:latin typeface="+mn-lt"/>
              </a:rPr>
              <a:t>  </a:t>
            </a:r>
            <a:r>
              <a:rPr lang="en-US" sz="2600" dirty="0" smtClean="0">
                <a:latin typeface="+mn-lt"/>
              </a:rPr>
              <a:t>(</a:t>
            </a:r>
            <a:r>
              <a:rPr lang="en-US" altLang="zh-CN" sz="2600" dirty="0" smtClean="0">
                <a:latin typeface="+mn-lt"/>
                <a:ea typeface="宋体" pitchFamily="2" charset="-122"/>
              </a:rPr>
              <a:t>uptake through plant leaves).</a:t>
            </a:r>
          </a:p>
          <a:p>
            <a:pPr marL="971550" lvl="1" indent="-514350" algn="just" defTabSz="914400" eaLnBrk="1" hangingPunct="1">
              <a:lnSpc>
                <a:spcPct val="150000"/>
              </a:lnSpc>
              <a:spcBef>
                <a:spcPts val="1000"/>
              </a:spcBef>
              <a:buFont typeface="+mj-lt"/>
              <a:buAutoNum type="alphaLcPeriod"/>
              <a:defRPr/>
            </a:pPr>
            <a:r>
              <a:rPr lang="en-US" altLang="zh-CN" sz="2600" b="1" dirty="0" smtClean="0">
                <a:latin typeface="+mn-lt"/>
              </a:rPr>
              <a:t>Iron </a:t>
            </a:r>
          </a:p>
          <a:p>
            <a:pPr marL="971550" lvl="1" indent="-514350" algn="just" defTabSz="914400" eaLnBrk="1" hangingPunct="1">
              <a:lnSpc>
                <a:spcPct val="150000"/>
              </a:lnSpc>
              <a:spcBef>
                <a:spcPts val="1000"/>
              </a:spcBef>
              <a:buFont typeface="+mj-lt"/>
              <a:buAutoNum type="alphaLcPeriod"/>
              <a:defRPr/>
            </a:pPr>
            <a:r>
              <a:rPr lang="en-US" altLang="zh-CN" sz="2600" b="1" dirty="0" smtClean="0">
                <a:latin typeface="+mn-lt"/>
              </a:rPr>
              <a:t>Copper </a:t>
            </a:r>
          </a:p>
          <a:p>
            <a:pPr marL="971550" lvl="1" indent="-514350" algn="just" defTabSz="914400" eaLnBrk="1" hangingPunct="1">
              <a:lnSpc>
                <a:spcPct val="150000"/>
              </a:lnSpc>
              <a:spcBef>
                <a:spcPts val="1000"/>
              </a:spcBef>
              <a:buFont typeface="+mj-lt"/>
              <a:buAutoNum type="alphaLcPeriod"/>
              <a:defRPr/>
            </a:pPr>
            <a:r>
              <a:rPr lang="en-US" altLang="zh-CN" sz="2600" b="1" dirty="0" smtClean="0">
                <a:latin typeface="+mn-lt"/>
              </a:rPr>
              <a:t>Manganese</a:t>
            </a:r>
            <a:endParaRPr lang="en-US" sz="2600" b="1" dirty="0" smtClean="0">
              <a:latin typeface="+mn-lt"/>
            </a:endParaRPr>
          </a:p>
          <a:p>
            <a:pPr marL="228600" lvl="0" indent="-228600" algn="just" defTabSz="914400" eaLnBrk="1" hangingPunct="1">
              <a:lnSpc>
                <a:spcPct val="150000"/>
              </a:lnSpc>
              <a:spcBef>
                <a:spcPts val="1000"/>
              </a:spcBef>
              <a:buFont typeface="Arial" pitchFamily="34" charset="0"/>
              <a:buChar char="•"/>
              <a:defRPr/>
            </a:pPr>
            <a:endParaRPr lang="en-US" sz="26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58272"/>
            <a:ext cx="9144000" cy="61555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altLang="zh-CN" sz="3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Treating nutritional deficiencies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80110" y="1003176"/>
            <a:ext cx="5544018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4350" lvl="0" indent="-514350" algn="just" defTabSz="914400" eaLnBrk="1" hangingPunct="1">
              <a:lnSpc>
                <a:spcPct val="150000"/>
              </a:lnSpc>
              <a:spcBef>
                <a:spcPts val="1000"/>
              </a:spcBef>
              <a:buFont typeface="Wingdings" pitchFamily="2" charset="2"/>
              <a:buChar char="Ø"/>
              <a:defRPr/>
            </a:pPr>
            <a:r>
              <a:rPr lang="en-US" altLang="zh-CN" sz="2600" dirty="0" smtClean="0">
                <a:ea typeface="宋体" pitchFamily="2" charset="-122"/>
              </a:rPr>
              <a:t>The soil </a:t>
            </a:r>
            <a:r>
              <a:rPr lang="en-US" altLang="zh-CN" sz="2600" b="1" dirty="0" smtClean="0">
                <a:ea typeface="宋体" pitchFamily="2" charset="-122"/>
              </a:rPr>
              <a:t>pH</a:t>
            </a:r>
            <a:r>
              <a:rPr lang="en-US" altLang="zh-CN" sz="2600" dirty="0" smtClean="0">
                <a:ea typeface="宋体" pitchFamily="2" charset="-122"/>
              </a:rPr>
              <a:t> affects the growth of plant roots and soil microbes.</a:t>
            </a:r>
          </a:p>
          <a:p>
            <a:pPr marL="514350" lvl="0" indent="-514350" algn="just" defTabSz="914400" eaLnBrk="1" hangingPunct="1">
              <a:lnSpc>
                <a:spcPct val="150000"/>
              </a:lnSpc>
              <a:spcBef>
                <a:spcPts val="1000"/>
              </a:spcBef>
              <a:defRPr/>
            </a:pPr>
            <a:r>
              <a:rPr lang="en-US" altLang="zh-CN" sz="2600" dirty="0" smtClean="0">
                <a:ea typeface="宋体" pitchFamily="2" charset="-122"/>
              </a:rPr>
              <a:t>	Acidic conditions weathers rock and releases potassium, magnesium, calcium, and manganese.</a:t>
            </a:r>
          </a:p>
          <a:p>
            <a:pPr marL="514350" lvl="0" indent="-514350" algn="just" defTabSz="914400" eaLnBrk="1" hangingPunct="1">
              <a:lnSpc>
                <a:spcPct val="150000"/>
              </a:lnSpc>
              <a:spcBef>
                <a:spcPts val="1000"/>
              </a:spcBef>
              <a:defRPr/>
            </a:pPr>
            <a:r>
              <a:rPr lang="en-US" altLang="zh-CN" sz="2600" dirty="0" smtClean="0">
                <a:ea typeface="宋体" pitchFamily="2" charset="-122"/>
              </a:rPr>
              <a:t>	The decomposition of organic material lowers soil </a:t>
            </a:r>
            <a:r>
              <a:rPr lang="en-US" altLang="zh-CN" sz="2600" b="1" dirty="0" err="1" smtClean="0">
                <a:ea typeface="宋体" pitchFamily="2" charset="-122"/>
              </a:rPr>
              <a:t>pH</a:t>
            </a:r>
            <a:r>
              <a:rPr lang="en-US" altLang="zh-CN" sz="2600" dirty="0" err="1" smtClean="0">
                <a:ea typeface="宋体" pitchFamily="2" charset="-122"/>
              </a:rPr>
              <a:t>.</a:t>
            </a:r>
            <a:endParaRPr lang="en-US" altLang="zh-CN" sz="2600" dirty="0" smtClean="0">
              <a:ea typeface="宋体" pitchFamily="2" charset="-122"/>
            </a:endParaRPr>
          </a:p>
          <a:p>
            <a:pPr marL="514350" lvl="0" indent="-514350" algn="just" defTabSz="914400" eaLnBrk="1" hangingPunct="1">
              <a:lnSpc>
                <a:spcPct val="150000"/>
              </a:lnSpc>
              <a:spcBef>
                <a:spcPts val="1000"/>
              </a:spcBef>
              <a:defRPr/>
            </a:pPr>
            <a:r>
              <a:rPr lang="en-US" sz="2600" b="1" dirty="0" smtClean="0">
                <a:ea typeface="宋体" pitchFamily="2" charset="-122"/>
              </a:rPr>
              <a:t>	</a:t>
            </a:r>
            <a:r>
              <a:rPr lang="en-US" sz="2600" b="1" dirty="0" smtClean="0"/>
              <a:t>Chemicals</a:t>
            </a:r>
            <a:r>
              <a:rPr lang="en-US" sz="2600" dirty="0" smtClean="0"/>
              <a:t> may also be applied to the soil to modify soil </a:t>
            </a:r>
            <a:r>
              <a:rPr lang="en-US" sz="2600" b="1" dirty="0" err="1" smtClean="0"/>
              <a:t>pH</a:t>
            </a:r>
            <a:r>
              <a:rPr lang="en-US" sz="2600" dirty="0" err="1" smtClean="0"/>
              <a:t>.</a:t>
            </a:r>
            <a:endParaRPr lang="en-US" altLang="zh-CN" sz="2600" dirty="0" smtClean="0">
              <a:ea typeface="宋体" pitchFamily="2" charset="-122"/>
            </a:endParaRPr>
          </a:p>
          <a:p>
            <a:pPr marL="514350" lvl="0" indent="-514350" algn="just" defTabSz="914400" eaLnBrk="1" hangingPunct="1">
              <a:lnSpc>
                <a:spcPct val="150000"/>
              </a:lnSpc>
              <a:spcBef>
                <a:spcPts val="1000"/>
              </a:spcBef>
              <a:buFont typeface="Wingdings" pitchFamily="2" charset="2"/>
              <a:buChar char="Ø"/>
              <a:defRPr/>
            </a:pPr>
            <a:endParaRPr lang="en-US" sz="2600" dirty="0" smtClean="0">
              <a:latin typeface="+mn-lt"/>
            </a:endParaRPr>
          </a:p>
        </p:txBody>
      </p:sp>
      <p:pic>
        <p:nvPicPr>
          <p:cNvPr id="15" name="Picture 4" descr="pp05040"/>
          <p:cNvPicPr preferRelativeResize="0">
            <a:picLocks noChangeAspect="1" noChangeArrowheads="1"/>
          </p:cNvPicPr>
          <p:nvPr/>
        </p:nvPicPr>
        <p:blipFill>
          <a:blip r:embed="rId3" cstate="print">
            <a:lum bright="-20000" contrast="40000"/>
          </a:blip>
          <a:srcRect l="2066" r="1240" b="3585"/>
          <a:stretch>
            <a:fillRect/>
          </a:stretch>
        </p:blipFill>
        <p:spPr bwMode="auto">
          <a:xfrm>
            <a:off x="5721927" y="1196752"/>
            <a:ext cx="3380509" cy="547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58272"/>
            <a:ext cx="9144000" cy="61555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altLang="zh-CN" sz="3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Treating nutritional deficiencies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80110" y="1003176"/>
            <a:ext cx="87630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4350" lvl="0" indent="-514350" algn="just" defTabSz="914400" eaLnBrk="1" hangingPunct="1">
              <a:lnSpc>
                <a:spcPct val="150000"/>
              </a:lnSpc>
              <a:spcBef>
                <a:spcPts val="1000"/>
              </a:spcBef>
              <a:buFont typeface="Wingdings" pitchFamily="2" charset="2"/>
              <a:buChar char="Ø"/>
              <a:defRPr/>
            </a:pPr>
            <a:r>
              <a:rPr lang="en-US" sz="2600" u="sng" dirty="0" smtClean="0">
                <a:latin typeface="+mn-lt"/>
              </a:rPr>
              <a:t>Addition of </a:t>
            </a:r>
            <a:r>
              <a:rPr lang="en-US" sz="2600" b="1" u="sng" dirty="0" smtClean="0">
                <a:latin typeface="+mn-lt"/>
              </a:rPr>
              <a:t>Organic Fertilizers:</a:t>
            </a:r>
            <a:r>
              <a:rPr lang="en-US" sz="2600" b="1" dirty="0" smtClean="0">
                <a:latin typeface="+mn-lt"/>
              </a:rPr>
              <a:t>  </a:t>
            </a:r>
            <a:r>
              <a:rPr lang="en-US" sz="2600" dirty="0" smtClean="0">
                <a:latin typeface="+mn-lt"/>
              </a:rPr>
              <a:t>originate from residues of plant or animal life or from natural rock deposits.</a:t>
            </a:r>
          </a:p>
          <a:p>
            <a:pPr marL="514350" lvl="0" indent="-514350" algn="just" defTabSz="914400" eaLnBrk="1" hangingPunct="1">
              <a:lnSpc>
                <a:spcPct val="150000"/>
              </a:lnSpc>
              <a:spcBef>
                <a:spcPts val="1000"/>
              </a:spcBef>
              <a:defRPr/>
            </a:pPr>
            <a:r>
              <a:rPr lang="en-US" sz="2400" dirty="0" smtClean="0">
                <a:latin typeface="+mn-lt"/>
              </a:rPr>
              <a:t>     - Before crop plants can acquire the nutrient elements from these residues, the organic compounds must be broken down, usually by the action of soil microorganisms through a process called </a:t>
            </a:r>
            <a:r>
              <a:rPr lang="en-US" sz="2400" b="1" dirty="0" smtClean="0">
                <a:latin typeface="+mn-lt"/>
              </a:rPr>
              <a:t>Mineralization</a:t>
            </a:r>
            <a:r>
              <a:rPr lang="en-US" sz="2400" dirty="0" smtClean="0">
                <a:latin typeface="+mn-lt"/>
              </a:rPr>
              <a:t>.</a:t>
            </a:r>
          </a:p>
          <a:p>
            <a:pPr marL="514350" lvl="0" indent="-514350" algn="just" defTabSz="914400" eaLnBrk="1" hangingPunct="1">
              <a:lnSpc>
                <a:spcPct val="150000"/>
              </a:lnSpc>
              <a:spcBef>
                <a:spcPts val="1000"/>
              </a:spcBef>
              <a:defRPr/>
            </a:pPr>
            <a:r>
              <a:rPr lang="en-US" sz="2400" dirty="0" smtClean="0">
                <a:latin typeface="+mn-lt"/>
              </a:rPr>
              <a:t>      </a:t>
            </a:r>
            <a:r>
              <a:rPr lang="en-US" sz="2400" dirty="0" smtClean="0"/>
              <a:t>- The </a:t>
            </a:r>
            <a:r>
              <a:rPr lang="en-US" sz="2400" b="1" dirty="0" smtClean="0">
                <a:latin typeface="+mn-lt"/>
              </a:rPr>
              <a:t>Mineralization</a:t>
            </a:r>
            <a:r>
              <a:rPr lang="en-US" sz="2400" dirty="0" smtClean="0">
                <a:latin typeface="+mn-lt"/>
              </a:rPr>
              <a:t> depends on:</a:t>
            </a:r>
          </a:p>
          <a:p>
            <a:pPr marL="1428750" lvl="2" indent="-514350" algn="just" defTabSz="914400" eaLnBrk="1" hangingPunct="1">
              <a:lnSpc>
                <a:spcPct val="150000"/>
              </a:lnSpc>
              <a:spcBef>
                <a:spcPts val="1000"/>
              </a:spcBef>
              <a:defRPr/>
            </a:pPr>
            <a:r>
              <a:rPr lang="en-US" sz="2400" dirty="0" smtClean="0">
                <a:latin typeface="+mn-lt"/>
              </a:rPr>
              <a:t>1- Temperature, water and oxygen availability.</a:t>
            </a:r>
          </a:p>
          <a:p>
            <a:pPr marL="1428750" lvl="2" indent="-514350" algn="just" defTabSz="914400" eaLnBrk="1" hangingPunct="1">
              <a:lnSpc>
                <a:spcPct val="150000"/>
              </a:lnSpc>
              <a:spcBef>
                <a:spcPts val="1000"/>
              </a:spcBef>
              <a:defRPr/>
            </a:pPr>
            <a:r>
              <a:rPr lang="en-US" sz="2400" dirty="0" smtClean="0">
                <a:latin typeface="+mn-lt"/>
              </a:rPr>
              <a:t>2- Type and number of microorganisms present in the soil.</a:t>
            </a:r>
          </a:p>
        </p:txBody>
      </p:sp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79512" y="1021593"/>
            <a:ext cx="8784976" cy="5431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600" dirty="0" smtClean="0"/>
              <a:t>The soil is a complex physical, chemical, and biological substrate. </a:t>
            </a:r>
          </a:p>
          <a:p>
            <a:pPr marL="457200" indent="-4572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600" dirty="0" smtClean="0"/>
              <a:t>It is a heterogeneous material containing solid, liquid, and gaseous phases. All of these phases interact with mineral elements. </a:t>
            </a:r>
          </a:p>
          <a:p>
            <a:pPr marL="457200" indent="-4572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600" dirty="0" smtClean="0"/>
              <a:t>The inorganic particles of the solid phase provide a reservoir of potassium, calcium, magnesium, and iron. </a:t>
            </a:r>
          </a:p>
          <a:p>
            <a:pPr marL="457200" indent="-4572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600" dirty="0" smtClean="0"/>
              <a:t>Also associated with this solid phase are organic compounds containing nitrogen, phosphorus, and sulfur.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58272"/>
            <a:ext cx="9144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3- Soil, Root and Microbes</a:t>
            </a:r>
          </a:p>
        </p:txBody>
      </p:sp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79512" y="843289"/>
            <a:ext cx="8784976" cy="58138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30000"/>
              </a:lnSpc>
              <a:buFont typeface="Arial" pitchFamily="34" charset="0"/>
              <a:buChar char="•"/>
            </a:pPr>
            <a:r>
              <a:rPr lang="en-US" sz="2600" dirty="0" smtClean="0"/>
              <a:t>The liquid phase of the soil constitutes the soil solution, which contains dissolved mineral ions and serves as the medium for ion movement to the root surface. </a:t>
            </a:r>
          </a:p>
          <a:p>
            <a:pPr marL="457200" indent="-457200" algn="just">
              <a:lnSpc>
                <a:spcPct val="130000"/>
              </a:lnSpc>
              <a:buFont typeface="Arial" pitchFamily="34" charset="0"/>
              <a:buChar char="•"/>
            </a:pPr>
            <a:r>
              <a:rPr lang="en-US" sz="2600" dirty="0" smtClean="0"/>
              <a:t>Gases such as oxygen, carbon dioxide, and nitrogen are dissolved in the soil solution. </a:t>
            </a:r>
          </a:p>
          <a:p>
            <a:pPr marL="457200" indent="-457200" algn="just">
              <a:lnSpc>
                <a:spcPct val="130000"/>
              </a:lnSpc>
              <a:buFont typeface="Arial" pitchFamily="34" charset="0"/>
              <a:buChar char="•"/>
            </a:pPr>
            <a:r>
              <a:rPr lang="en-US" sz="2600" dirty="0" smtClean="0"/>
              <a:t>In roots gases are exchanged predominantly through the air gaps between soil particles.</a:t>
            </a:r>
          </a:p>
          <a:p>
            <a:pPr marL="457200" indent="-457200" algn="just">
              <a:lnSpc>
                <a:spcPct val="130000"/>
              </a:lnSpc>
              <a:buFont typeface="Arial" pitchFamily="34" charset="0"/>
              <a:buChar char="•"/>
            </a:pPr>
            <a:r>
              <a:rPr lang="en-US" sz="2600" dirty="0" smtClean="0"/>
              <a:t>Soil constitutes a diverse ecosystem in which plant roots and microorganisms compete strongly for mineral nutrients.</a:t>
            </a:r>
          </a:p>
          <a:p>
            <a:pPr marL="457200" indent="-457200" algn="just">
              <a:lnSpc>
                <a:spcPct val="130000"/>
              </a:lnSpc>
              <a:buFont typeface="Arial" pitchFamily="34" charset="0"/>
              <a:buChar char="•"/>
            </a:pPr>
            <a:r>
              <a:rPr lang="en-US" sz="2600" dirty="0" smtClean="0"/>
              <a:t>Roots and microorganisms can form alliances for their mutual benefit (</a:t>
            </a:r>
            <a:r>
              <a:rPr lang="en-US" sz="2600" b="1" dirty="0" smtClean="0"/>
              <a:t>symbioses, </a:t>
            </a:r>
            <a:r>
              <a:rPr lang="en-US" sz="2600" dirty="0" smtClean="0"/>
              <a:t>singular </a:t>
            </a:r>
            <a:r>
              <a:rPr lang="en-US" sz="2600" b="1" i="1" dirty="0" smtClean="0"/>
              <a:t>symbiosis).</a:t>
            </a:r>
            <a:endParaRPr lang="en-US" sz="26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0" y="58272"/>
            <a:ext cx="9144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3- Soil, Root and Microbes</a:t>
            </a:r>
          </a:p>
        </p:txBody>
      </p:sp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58272"/>
            <a:ext cx="9144000" cy="61555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altLang="zh-CN" sz="3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 soil affects nutrient absorption</a:t>
            </a:r>
          </a:p>
        </p:txBody>
      </p:sp>
      <p:pic>
        <p:nvPicPr>
          <p:cNvPr id="8" name="Picture 4" descr="pp05050"/>
          <p:cNvPicPr preferRelativeResize="0">
            <a:picLocks noChangeAspect="1" noChangeArrowheads="1"/>
          </p:cNvPicPr>
          <p:nvPr/>
        </p:nvPicPr>
        <p:blipFill>
          <a:blip r:embed="rId3" cstate="print">
            <a:lum bright="-20000" contrast="40000"/>
          </a:blip>
          <a:srcRect b="3810"/>
          <a:stretch>
            <a:fillRect/>
          </a:stretch>
        </p:blipFill>
        <p:spPr bwMode="auto">
          <a:xfrm>
            <a:off x="4973782" y="1094301"/>
            <a:ext cx="4087091" cy="5500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52400" y="908720"/>
            <a:ext cx="47244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lvl="0" indent="-228600" algn="l" defTabSz="914400" rtl="0" eaLnBrk="1" fontAlgn="base" latinLnBrk="0" hangingPunct="1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Negatively charged soil particles affect the absorption of mineral nutrients.</a:t>
            </a:r>
          </a:p>
          <a:p>
            <a:pPr marL="228600" marR="0" lvl="0" indent="-228600" algn="l" defTabSz="914400" rtl="0" eaLnBrk="1" fontAlgn="base" latinLnBrk="0" hangingPunct="1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Cation</a:t>
            </a:r>
            <a:r>
              <a:rPr kumimoji="0" lang="en-US" altLang="zh-CN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 exchange occurs on the surface of the soil particle.</a:t>
            </a:r>
          </a:p>
          <a:p>
            <a:pPr marL="228600" marR="0" lvl="0" indent="-228600" algn="l" defTabSz="914400" rtl="0" eaLnBrk="1" fontAlgn="base" latinLnBrk="0" hangingPunct="1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Cations</a:t>
            </a:r>
            <a:r>
              <a:rPr kumimoji="0" lang="en-US" altLang="zh-CN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 (+</a:t>
            </a:r>
            <a:r>
              <a:rPr kumimoji="0" lang="en-US" altLang="zh-CN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ve</a:t>
            </a:r>
            <a:r>
              <a:rPr kumimoji="0" lang="en-US" altLang="zh-CN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 charged ions) bind to soil as it is  (–</a:t>
            </a:r>
            <a:r>
              <a:rPr kumimoji="0" lang="en-US" altLang="zh-CN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ve</a:t>
            </a:r>
            <a:r>
              <a:rPr kumimoji="0" lang="en-US" altLang="zh-CN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 </a:t>
            </a:r>
            <a:r>
              <a:rPr kumimoji="0" lang="en-US" altLang="zh-CN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charded</a:t>
            </a:r>
            <a:r>
              <a:rPr kumimoji="0" lang="en-US" altLang="zh-CN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).</a:t>
            </a:r>
          </a:p>
          <a:p>
            <a:pPr marL="228600" marR="0" lvl="0" indent="-228600" algn="l" defTabSz="914400" rtl="0" eaLnBrk="1" fontAlgn="base" latinLnBrk="0" hangingPunct="1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If potassium binds to the soil,</a:t>
            </a:r>
            <a:r>
              <a:rPr kumimoji="0" lang="en-US" altLang="zh-CN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 </a:t>
            </a:r>
          </a:p>
          <a:p>
            <a:pPr marL="228600" marR="0" lvl="0" indent="-228600" algn="l" defTabSz="914400" rtl="0" eaLnBrk="1" fontAlgn="base" latinLnBrk="0" hangingPunct="1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altLang="zh-CN" sz="2600" baseline="0" dirty="0" smtClean="0">
                <a:latin typeface="+mn-lt"/>
                <a:ea typeface="宋体" pitchFamily="2" charset="-122"/>
              </a:rPr>
              <a:t>	</a:t>
            </a:r>
            <a:r>
              <a:rPr kumimoji="0" lang="en-US" altLang="zh-CN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it can displace calcium from the soil particle and make it available for uptake by the root</a:t>
            </a:r>
          </a:p>
        </p:txBody>
      </p:sp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58272"/>
            <a:ext cx="9144000" cy="61555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altLang="zh-CN" sz="3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Soil pH affects soil microbes and root growth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52400" y="911696"/>
            <a:ext cx="8812088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lvl="0" indent="-228600" algn="just" defTabSz="914400" rtl="0" eaLnBrk="1" fontAlgn="base" latinLnBrk="0" hangingPunct="1">
              <a:lnSpc>
                <a:spcPct val="125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600" dirty="0" smtClean="0"/>
              <a:t>Root growth favored in slightly acidic soils (pH, 5.5 - 6.5).</a:t>
            </a:r>
          </a:p>
          <a:p>
            <a:pPr marL="228600" marR="0" lvl="0" indent="-228600" algn="just" defTabSz="914400" rtl="0" eaLnBrk="1" fontAlgn="base" latinLnBrk="0" hangingPunct="1">
              <a:lnSpc>
                <a:spcPct val="125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600" dirty="0" smtClean="0"/>
              <a:t>Fungi generally predominate in acidic soils.</a:t>
            </a:r>
          </a:p>
          <a:p>
            <a:pPr marL="228600" marR="0" lvl="0" indent="-228600" algn="just" defTabSz="914400" rtl="0" eaLnBrk="1" fontAlgn="base" latinLnBrk="0" hangingPunct="1">
              <a:lnSpc>
                <a:spcPct val="125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600" dirty="0" smtClean="0"/>
              <a:t>Bacteria become more prevalent in alkaline soils. </a:t>
            </a:r>
          </a:p>
          <a:p>
            <a:pPr marL="228600" marR="0" lvl="0" indent="-228600" algn="just" defTabSz="914400" rtl="0" eaLnBrk="1" fontAlgn="base" latinLnBrk="0" hangingPunct="1">
              <a:lnSpc>
                <a:spcPct val="125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600" dirty="0" smtClean="0"/>
              <a:t>Soil pH also determines the availability of soil nutrients.</a:t>
            </a:r>
          </a:p>
          <a:p>
            <a:pPr marL="228600" marR="0" lvl="0" indent="-228600" algn="just" defTabSz="914400" rtl="0" eaLnBrk="1" fontAlgn="base" latinLnBrk="0" hangingPunct="1">
              <a:lnSpc>
                <a:spcPct val="125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600" dirty="0" smtClean="0"/>
              <a:t>Acidity promotes the weathering of rocks that releases K</a:t>
            </a:r>
            <a:r>
              <a:rPr lang="en-US" sz="2600" baseline="30000" dirty="0" smtClean="0"/>
              <a:t>+</a:t>
            </a:r>
            <a:r>
              <a:rPr lang="en-US" sz="2600" dirty="0" smtClean="0"/>
              <a:t>, Mg</a:t>
            </a:r>
            <a:r>
              <a:rPr lang="en-US" sz="2600" baseline="30000" dirty="0" smtClean="0"/>
              <a:t>2+</a:t>
            </a:r>
            <a:r>
              <a:rPr lang="en-US" sz="2600" dirty="0" smtClean="0"/>
              <a:t>, Ca</a:t>
            </a:r>
            <a:r>
              <a:rPr lang="en-US" sz="2600" baseline="30000" dirty="0" smtClean="0"/>
              <a:t>2+</a:t>
            </a:r>
            <a:r>
              <a:rPr lang="en-US" sz="2600" dirty="0" smtClean="0"/>
              <a:t>, and Mn</a:t>
            </a:r>
            <a:r>
              <a:rPr lang="en-US" sz="2600" baseline="30000" dirty="0" smtClean="0"/>
              <a:t>2+</a:t>
            </a:r>
            <a:r>
              <a:rPr lang="en-US" sz="2600" dirty="0" smtClean="0"/>
              <a:t>, and increases the solubility of carbonates, sulfates, and phosphates. </a:t>
            </a:r>
          </a:p>
          <a:p>
            <a:pPr marL="228600" marR="0" lvl="0" indent="-228600" algn="just" defTabSz="914400" rtl="0" eaLnBrk="1" fontAlgn="base" latinLnBrk="0" hangingPunct="1">
              <a:lnSpc>
                <a:spcPct val="125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600" dirty="0" smtClean="0"/>
              <a:t>Increasing solubility of nutrients facilitates their availability.</a:t>
            </a:r>
          </a:p>
          <a:p>
            <a:pPr marL="228600" indent="-228600" algn="just" defTabSz="914400" eaLnBrk="1" hangingPunct="1"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600" dirty="0" smtClean="0"/>
              <a:t>The decomposition of organic matter and the amount of rainfall are major factors that lower the soil </a:t>
            </a:r>
            <a:r>
              <a:rPr lang="en-US" sz="2600" dirty="0" err="1" smtClean="0"/>
              <a:t>pH.</a:t>
            </a:r>
            <a:endParaRPr lang="en-US" sz="2600" dirty="0" smtClean="0"/>
          </a:p>
          <a:p>
            <a:pPr marL="228600" marR="0" lvl="0" indent="-228600" algn="just" defTabSz="914400" rtl="0" eaLnBrk="1" fontAlgn="base" latinLnBrk="0" hangingPunct="1">
              <a:lnSpc>
                <a:spcPct val="125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zh-CN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>
            <a:extLst>
              <a:ext uri="{FF2B5EF4-FFF2-40B4-BE49-F238E27FC236}">
                <a16:creationId xmlns="" xmlns:a16="http://schemas.microsoft.com/office/drawing/2014/main" id="{AD3B3EF7-FBC7-492F-9055-FA2E3D2A77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37665" y="302213"/>
            <a:ext cx="8722570" cy="62646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4" name="Rectangle 3"/>
          <p:cNvSpPr/>
          <p:nvPr/>
        </p:nvSpPr>
        <p:spPr>
          <a:xfrm>
            <a:off x="332509" y="476672"/>
            <a:ext cx="8487963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Lecture 4</a:t>
            </a:r>
            <a:endParaRPr lang="ar-EG" sz="4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	Mineral Nutrition</a:t>
            </a:r>
          </a:p>
          <a:p>
            <a:pPr lvl="2">
              <a:lnSpc>
                <a:spcPct val="150000"/>
              </a:lnSpc>
            </a:pP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1- Essential elements</a:t>
            </a:r>
          </a:p>
          <a:p>
            <a:pPr lvl="2">
              <a:lnSpc>
                <a:spcPct val="150000"/>
              </a:lnSpc>
            </a:pP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2- </a:t>
            </a:r>
            <a:r>
              <a:rPr lang="en-US" altLang="zh-CN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Nutrient 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deficiency</a:t>
            </a:r>
          </a:p>
          <a:p>
            <a:pPr lvl="2">
              <a:lnSpc>
                <a:spcPct val="150000"/>
              </a:lnSpc>
            </a:pP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3- Soil, Root and Microbes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58272"/>
            <a:ext cx="9144000" cy="61555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altLang="zh-CN" sz="3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Excess minerals in the soil limits plant growth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52400" y="983704"/>
            <a:ext cx="8812088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lvl="0" indent="-228600" algn="just" defTabSz="914400" rtl="0" eaLnBrk="1" fontAlgn="base" latinLnBrk="0" hangingPunct="1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700" dirty="0" smtClean="0"/>
              <a:t>When excess minerals are present in the soil, the soil is said to be saline, and plant growth may be restricted.</a:t>
            </a:r>
          </a:p>
          <a:p>
            <a:pPr marL="228600" marR="0" lvl="0" indent="-228600" algn="just" defTabSz="914400" rtl="0" eaLnBrk="1" fontAlgn="base" latinLnBrk="0" hangingPunct="1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700" b="1" dirty="0" smtClean="0"/>
              <a:t>Sodium chloride </a:t>
            </a:r>
            <a:r>
              <a:rPr lang="en-US" sz="2700" dirty="0" smtClean="0"/>
              <a:t>and </a:t>
            </a:r>
            <a:r>
              <a:rPr lang="en-US" sz="2700" b="1" dirty="0" smtClean="0"/>
              <a:t>sodium sulfate </a:t>
            </a:r>
            <a:r>
              <a:rPr lang="en-US" sz="2700" dirty="0" smtClean="0"/>
              <a:t>are the most common salts in saline soils. </a:t>
            </a:r>
          </a:p>
          <a:p>
            <a:pPr marL="228600" marR="0" lvl="0" indent="-228600" algn="just" defTabSz="914400" rtl="0" eaLnBrk="1" fontAlgn="base" latinLnBrk="0" hangingPunct="1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700" dirty="0" smtClean="0"/>
              <a:t>Excess minerals causes the accumulation of heavy metals (</a:t>
            </a:r>
            <a:r>
              <a:rPr lang="en-US" sz="2700" b="1" dirty="0" smtClean="0"/>
              <a:t>zinc</a:t>
            </a:r>
            <a:r>
              <a:rPr lang="en-US" sz="2700" dirty="0" smtClean="0"/>
              <a:t>, </a:t>
            </a:r>
            <a:r>
              <a:rPr lang="en-US" sz="2700" b="1" dirty="0" smtClean="0"/>
              <a:t>copper</a:t>
            </a:r>
            <a:r>
              <a:rPr lang="en-US" sz="2700" dirty="0" smtClean="0"/>
              <a:t>, </a:t>
            </a:r>
            <a:r>
              <a:rPr lang="en-US" sz="2700" b="1" dirty="0" smtClean="0"/>
              <a:t>cobalt</a:t>
            </a:r>
            <a:r>
              <a:rPr lang="en-US" sz="2700" dirty="0" smtClean="0"/>
              <a:t>, </a:t>
            </a:r>
            <a:r>
              <a:rPr lang="en-US" sz="2700" b="1" dirty="0" smtClean="0"/>
              <a:t>nickel</a:t>
            </a:r>
            <a:r>
              <a:rPr lang="en-US" sz="2700" dirty="0" smtClean="0"/>
              <a:t>, </a:t>
            </a:r>
            <a:r>
              <a:rPr lang="en-US" sz="2700" b="1" dirty="0" smtClean="0"/>
              <a:t>mercury</a:t>
            </a:r>
            <a:r>
              <a:rPr lang="en-US" sz="2700" dirty="0" smtClean="0"/>
              <a:t>, lead, </a:t>
            </a:r>
            <a:r>
              <a:rPr lang="en-US" sz="2700" b="1" dirty="0" smtClean="0"/>
              <a:t>cadmium</a:t>
            </a:r>
            <a:r>
              <a:rPr lang="en-US" sz="2700" dirty="0" smtClean="0"/>
              <a:t>, </a:t>
            </a:r>
            <a:r>
              <a:rPr lang="en-US" sz="2700" b="1" dirty="0" smtClean="0"/>
              <a:t>silver</a:t>
            </a:r>
            <a:r>
              <a:rPr lang="en-US" sz="2700" dirty="0" smtClean="0"/>
              <a:t>, and </a:t>
            </a:r>
            <a:r>
              <a:rPr lang="en-US" sz="2700" b="1" dirty="0" smtClean="0"/>
              <a:t>chromium</a:t>
            </a:r>
            <a:r>
              <a:rPr lang="en-US" sz="2700" dirty="0" smtClean="0"/>
              <a:t>) in the soil, which can cause severe toxicity in plants as well as humans.</a:t>
            </a:r>
          </a:p>
        </p:txBody>
      </p:sp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58272"/>
            <a:ext cx="9144000" cy="61555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altLang="zh-CN" sz="3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Excess minerals in the soil limits plant growth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52400" y="1055712"/>
            <a:ext cx="8812088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lvl="0" indent="-228600" algn="just" defTabSz="914400" rtl="0" eaLnBrk="1" fontAlgn="base" latinLnBrk="0" hangingPunct="1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700" dirty="0" smtClean="0"/>
              <a:t>Excess minerals in soils can be a major problem in arid and semiarid regions because rainfall is insufficient to leach the mineral ions from the soil layers near the surface. </a:t>
            </a:r>
          </a:p>
          <a:p>
            <a:pPr marL="228600" marR="0" lvl="0" indent="-228600" algn="just" defTabSz="914400" rtl="0" eaLnBrk="1" fontAlgn="base" latinLnBrk="0" hangingPunct="1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700" b="1" dirty="0" smtClean="0"/>
              <a:t>Irrigated agriculture </a:t>
            </a:r>
            <a:r>
              <a:rPr lang="en-US" sz="2700" dirty="0" smtClean="0"/>
              <a:t>fosters soil </a:t>
            </a:r>
            <a:r>
              <a:rPr lang="en-US" sz="2700" dirty="0" err="1" smtClean="0"/>
              <a:t>salinization</a:t>
            </a:r>
            <a:r>
              <a:rPr lang="en-US" sz="2700" dirty="0" smtClean="0"/>
              <a:t> if insufficient water is applied to leach the salt below the rooting zone.</a:t>
            </a:r>
          </a:p>
          <a:p>
            <a:pPr marL="228600" marR="0" lvl="0" indent="-228600" algn="just" defTabSz="914400" rtl="0" eaLnBrk="1" fontAlgn="base" latinLnBrk="0" hangingPunct="1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700" dirty="0" smtClean="0"/>
              <a:t>To prevent toxic buildup of mineral ions in the </a:t>
            </a:r>
            <a:r>
              <a:rPr lang="en-US" sz="2700" dirty="0" err="1" smtClean="0"/>
              <a:t>cytosol</a:t>
            </a:r>
            <a:r>
              <a:rPr lang="en-US" sz="2700" dirty="0" smtClean="0"/>
              <a:t>, many plants may sequester them in the cell vacuole.</a:t>
            </a:r>
            <a:endParaRPr lang="en-US" altLang="zh-CN" sz="2700" dirty="0" smtClean="0"/>
          </a:p>
        </p:txBody>
      </p:sp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58272"/>
            <a:ext cx="9144000" cy="61555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altLang="zh-CN" sz="3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Plant roots</a:t>
            </a:r>
            <a:endParaRPr lang="ar-EG" altLang="zh-CN" sz="3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52400" y="1052736"/>
            <a:ext cx="8812088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lvl="0" indent="-228600" algn="ctr" defTabSz="914400" rtl="0" eaLnBrk="1" fontAlgn="base" latinLnBrk="0" hangingPunct="1">
              <a:lnSpc>
                <a:spcPct val="14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500" b="1" dirty="0" smtClean="0"/>
              <a:t>Root systems differ in form but are based on common structures</a:t>
            </a:r>
          </a:p>
        </p:txBody>
      </p:sp>
      <p:sp>
        <p:nvSpPr>
          <p:cNvPr id="14" name="Rectangle 4"/>
          <p:cNvSpPr txBox="1">
            <a:spLocks noChangeArrowheads="1"/>
          </p:cNvSpPr>
          <p:nvPr/>
        </p:nvSpPr>
        <p:spPr>
          <a:xfrm>
            <a:off x="252536" y="5348126"/>
            <a:ext cx="9144000" cy="74517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lnSpc>
                <a:spcPct val="150000"/>
              </a:lnSpc>
              <a:defRPr/>
            </a:pPr>
            <a:r>
              <a:rPr lang="en-US" altLang="zh-CN" sz="2800" b="1" dirty="0" smtClean="0"/>
              <a:t>Tap Root                </a:t>
            </a:r>
            <a:r>
              <a:rPr lang="ar-EG" altLang="zh-CN" sz="2800" b="1" dirty="0" smtClean="0"/>
              <a:t>   </a:t>
            </a:r>
            <a:r>
              <a:rPr lang="en-US" altLang="zh-CN" sz="2800" b="1" dirty="0" smtClean="0"/>
              <a:t>               Fibrous Root</a:t>
            </a:r>
            <a:endParaRPr lang="ar-EG" altLang="zh-CN" sz="2800" b="1" dirty="0" smtClean="0"/>
          </a:p>
          <a:p>
            <a:pPr algn="ctr">
              <a:lnSpc>
                <a:spcPct val="150000"/>
              </a:lnSpc>
              <a:defRPr/>
            </a:pPr>
            <a:r>
              <a:rPr lang="en-US" altLang="en-US" sz="2800" dirty="0" err="1" smtClean="0"/>
              <a:t>Dicots</a:t>
            </a:r>
            <a:r>
              <a:rPr lang="en-US" altLang="en-US" sz="2800" dirty="0" smtClean="0"/>
              <a:t> 							Monocots</a:t>
            </a:r>
            <a:endParaRPr lang="en-US" altLang="zh-CN" sz="2800" b="1" dirty="0"/>
          </a:p>
        </p:txBody>
      </p:sp>
      <p:pic>
        <p:nvPicPr>
          <p:cNvPr id="15" name="Picture 9" descr="tap root syste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3729" y="2011438"/>
            <a:ext cx="3240000" cy="3233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 descr="fibrou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98714" y="2046844"/>
            <a:ext cx="3240000" cy="3201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58272"/>
            <a:ext cx="9144000" cy="61555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altLang="zh-CN" sz="3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Plant roots</a:t>
            </a:r>
            <a:endParaRPr lang="ar-EG" altLang="zh-CN" sz="3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1520" y="764704"/>
            <a:ext cx="8712968" cy="949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400" b="1" dirty="0" smtClean="0"/>
              <a:t>Plants develop extensive root systems</a:t>
            </a:r>
            <a:endParaRPr lang="ar-EG" altLang="zh-CN" sz="2400" b="1" dirty="0" smtClean="0"/>
          </a:p>
          <a:p>
            <a:pPr algn="ctr">
              <a:lnSpc>
                <a:spcPct val="120000"/>
              </a:lnSpc>
            </a:pPr>
            <a:r>
              <a:rPr lang="en-US" sz="2400" b="1" dirty="0" smtClean="0"/>
              <a:t>to obtain both water and mineral nutrients from the soil</a:t>
            </a:r>
            <a:endParaRPr lang="en-US" altLang="zh-CN" sz="2400" b="1" dirty="0" smtClean="0"/>
          </a:p>
        </p:txBody>
      </p:sp>
      <p:pic>
        <p:nvPicPr>
          <p:cNvPr id="11" name="Picture 10" descr="1.jpg"/>
          <p:cNvPicPr>
            <a:picLocks noChangeAspect="1"/>
          </p:cNvPicPr>
          <p:nvPr/>
        </p:nvPicPr>
        <p:blipFill>
          <a:blip r:embed="rId3" cstate="print">
            <a:lum bright="-20000" contrast="30000"/>
          </a:blip>
          <a:stretch>
            <a:fillRect/>
          </a:stretch>
        </p:blipFill>
        <p:spPr>
          <a:xfrm>
            <a:off x="4932040" y="1889122"/>
            <a:ext cx="4176464" cy="446449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24691" y="1844824"/>
            <a:ext cx="4849091" cy="4854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b="1" dirty="0" smtClean="0"/>
              <a:t>The </a:t>
            </a:r>
            <a:r>
              <a:rPr lang="en-US" sz="2400" b="1" dirty="0" err="1" smtClean="0"/>
              <a:t>rhizosphere</a:t>
            </a:r>
            <a:r>
              <a:rPr lang="en-US" sz="2400" dirty="0" smtClean="0"/>
              <a:t>  is the narrow region of the soil around the root.</a:t>
            </a:r>
          </a:p>
          <a:p>
            <a:pPr>
              <a:lnSpc>
                <a:spcPct val="130000"/>
              </a:lnSpc>
            </a:pPr>
            <a:r>
              <a:rPr lang="en-US" sz="2400" dirty="0" smtClean="0"/>
              <a:t>If the </a:t>
            </a:r>
            <a:r>
              <a:rPr lang="en-US" sz="2400" b="1" dirty="0" err="1" smtClean="0"/>
              <a:t>rhizosphere</a:t>
            </a:r>
            <a:r>
              <a:rPr lang="en-US" sz="2400" b="1" dirty="0" smtClean="0"/>
              <a:t> </a:t>
            </a:r>
            <a:r>
              <a:rPr lang="en-US" sz="2400" dirty="0" smtClean="0"/>
              <a:t>is poor in</a:t>
            </a:r>
            <a:r>
              <a:rPr lang="ar-EG" sz="2400" dirty="0" smtClean="0"/>
              <a:t> </a:t>
            </a:r>
            <a:r>
              <a:rPr lang="en-US" sz="2400" dirty="0" smtClean="0"/>
              <a:t>nutrients or too dry, root growth is slow. </a:t>
            </a:r>
          </a:p>
          <a:p>
            <a:pPr>
              <a:lnSpc>
                <a:spcPct val="130000"/>
              </a:lnSpc>
            </a:pPr>
            <a:r>
              <a:rPr lang="en-US" sz="2400" dirty="0" smtClean="0"/>
              <a:t>If the </a:t>
            </a:r>
            <a:r>
              <a:rPr lang="en-US" sz="2400" b="1" dirty="0" err="1" smtClean="0"/>
              <a:t>rhizosphere</a:t>
            </a:r>
            <a:r>
              <a:rPr lang="en-US" sz="2400" dirty="0" smtClean="0"/>
              <a:t> conditions is improved, root growth increases.</a:t>
            </a:r>
          </a:p>
          <a:p>
            <a:pPr>
              <a:lnSpc>
                <a:spcPct val="130000"/>
              </a:lnSpc>
            </a:pPr>
            <a:r>
              <a:rPr lang="en-US" sz="2400" dirty="0" smtClean="0"/>
              <a:t>If fertilization and irrigation provide abundant nutrients and water, root growth may not keep pace with</a:t>
            </a:r>
          </a:p>
          <a:p>
            <a:pPr>
              <a:lnSpc>
                <a:spcPct val="130000"/>
              </a:lnSpc>
            </a:pPr>
            <a:r>
              <a:rPr lang="en-US" sz="2400" dirty="0" smtClean="0"/>
              <a:t>shoot growth.</a:t>
            </a:r>
            <a:endParaRPr lang="en-US" sz="2400" dirty="0"/>
          </a:p>
        </p:txBody>
      </p:sp>
      <p:sp>
        <p:nvSpPr>
          <p:cNvPr id="13" name="Rectangle 12"/>
          <p:cNvSpPr/>
          <p:nvPr/>
        </p:nvSpPr>
        <p:spPr>
          <a:xfrm>
            <a:off x="5325256" y="6341593"/>
            <a:ext cx="33865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Fibrous root systems of wheat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58272"/>
            <a:ext cx="9144000" cy="61555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altLang="zh-CN" sz="3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Plant roots</a:t>
            </a:r>
            <a:endParaRPr lang="ar-EG" altLang="zh-CN" sz="3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88776" y="980728"/>
            <a:ext cx="4555232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lvl="0" indent="-228600" algn="l" defTabSz="914400" rtl="0" eaLnBrk="1" fontAlgn="base" latinLnBrk="0" hangingPunct="1"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300" b="1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Meristematic</a:t>
            </a:r>
            <a:r>
              <a:rPr kumimoji="0" lang="en-US" altLang="zh-CN" sz="2300" b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 zone</a:t>
            </a:r>
          </a:p>
          <a:p>
            <a:pPr marL="685800" marR="0" lvl="1" indent="-228600" algn="l" defTabSz="914400" rtl="0" eaLnBrk="1" fontAlgn="base" latinLnBrk="0" hangingPunct="1"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200" b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Cells divide both in direction of root base to form cells that will become the </a:t>
            </a:r>
            <a:r>
              <a:rPr kumimoji="0" lang="en-US" altLang="zh-CN" sz="2200" b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functional root</a:t>
            </a:r>
            <a:r>
              <a:rPr kumimoji="0" lang="en-US" altLang="zh-CN" sz="2200" b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 and in the direction of the </a:t>
            </a:r>
            <a:r>
              <a:rPr kumimoji="0" lang="en-US" altLang="zh-CN" sz="2200" b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root apex</a:t>
            </a:r>
            <a:r>
              <a:rPr kumimoji="0" lang="en-US" altLang="zh-CN" sz="2200" b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 to form the </a:t>
            </a:r>
            <a:r>
              <a:rPr kumimoji="0" lang="en-US" altLang="zh-CN" sz="2200" b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root cap</a:t>
            </a:r>
          </a:p>
          <a:p>
            <a:pPr marL="228600" marR="0" lvl="0" indent="-228600" algn="l" defTabSz="914400" rtl="0" eaLnBrk="1" fontAlgn="base" latinLnBrk="0" hangingPunct="1"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300" b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Elongation zone</a:t>
            </a:r>
          </a:p>
          <a:p>
            <a:pPr marL="685800" marR="0" lvl="1" indent="-228600" algn="l" defTabSz="914400" rtl="0" eaLnBrk="1" fontAlgn="base" latinLnBrk="0" hangingPunct="1"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200" b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Cells elongate rapidly, undergo final round of divisions to form the </a:t>
            </a:r>
            <a:r>
              <a:rPr kumimoji="0" lang="en-US" altLang="zh-CN" sz="2200" b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endodermis</a:t>
            </a:r>
            <a:r>
              <a:rPr kumimoji="0" lang="en-US" altLang="zh-CN" sz="2200" b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.  Some cells thicken to form </a:t>
            </a:r>
            <a:r>
              <a:rPr kumimoji="0" lang="en-US" altLang="zh-CN" sz="2200" b="1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casparian</a:t>
            </a:r>
            <a:r>
              <a:rPr kumimoji="0" lang="en-US" altLang="zh-CN" sz="2200" b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 strip.</a:t>
            </a:r>
          </a:p>
          <a:p>
            <a:pPr marL="228600" marR="0" lvl="0" indent="-228600" algn="l" defTabSz="914400" rtl="0" eaLnBrk="1" fontAlgn="base" latinLnBrk="0" hangingPunct="1"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300" b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Maturation zone</a:t>
            </a:r>
          </a:p>
          <a:p>
            <a:pPr marL="685800" marR="0" lvl="1" indent="-228600" algn="l" defTabSz="914400" rtl="0" eaLnBrk="1" fontAlgn="base" latinLnBrk="0" hangingPunct="1"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200" b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Fully formed root with </a:t>
            </a:r>
            <a:r>
              <a:rPr kumimoji="0" lang="en-US" altLang="zh-CN" sz="2200" b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xylem</a:t>
            </a:r>
            <a:r>
              <a:rPr kumimoji="0" lang="en-US" altLang="zh-CN" sz="2200" b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 and </a:t>
            </a:r>
            <a:r>
              <a:rPr kumimoji="0" lang="en-US" altLang="zh-CN" sz="2200" b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phloem</a:t>
            </a:r>
            <a:r>
              <a:rPr kumimoji="0" lang="en-US" altLang="zh-CN" sz="2200" b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 – </a:t>
            </a:r>
            <a:r>
              <a:rPr kumimoji="0" lang="en-US" altLang="zh-CN" sz="2200" b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root hairs</a:t>
            </a:r>
            <a:r>
              <a:rPr kumimoji="0" lang="en-US" altLang="zh-CN" sz="2200" b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 first appear here.</a:t>
            </a:r>
          </a:p>
        </p:txBody>
      </p:sp>
      <p:pic>
        <p:nvPicPr>
          <p:cNvPr id="14" name="Picture 4" descr="pp05080"/>
          <p:cNvPicPr preferRelativeResize="0"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lum bright="-20000" contrast="40000"/>
          </a:blip>
          <a:srcRect r="3702" b="4040"/>
          <a:stretch>
            <a:fillRect/>
          </a:stretch>
        </p:blipFill>
        <p:spPr>
          <a:xfrm>
            <a:off x="4824536" y="1404633"/>
            <a:ext cx="4264046" cy="5264727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5220072" y="980728"/>
            <a:ext cx="36724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The apical</a:t>
            </a:r>
            <a:r>
              <a:rPr lang="ar-EG" b="1" dirty="0" smtClean="0"/>
              <a:t> </a:t>
            </a:r>
            <a:r>
              <a:rPr lang="en-US" b="1" dirty="0" smtClean="0"/>
              <a:t>region of the root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58272"/>
            <a:ext cx="9144000" cy="61555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altLang="zh-CN" sz="3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Plant roots</a:t>
            </a:r>
            <a:endParaRPr lang="ar-EG" altLang="zh-CN" sz="3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879103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Different areas of the root absorb</a:t>
            </a:r>
            <a:r>
              <a:rPr lang="ar-EG" sz="2400" b="1" dirty="0" smtClean="0"/>
              <a:t> </a:t>
            </a:r>
            <a:r>
              <a:rPr lang="en-US" sz="2400" b="1" dirty="0" smtClean="0"/>
              <a:t>different mineral Ions</a:t>
            </a:r>
            <a:endParaRPr lang="en-US" altLang="zh-CN" sz="2400" b="1" dirty="0" smtClean="0"/>
          </a:p>
        </p:txBody>
      </p:sp>
      <p:pic>
        <p:nvPicPr>
          <p:cNvPr id="13" name="Picture 4" descr="pp05080"/>
          <p:cNvPicPr preferRelativeResize="0"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lum bright="-20000" contrast="40000"/>
          </a:blip>
          <a:srcRect r="3702" b="4040"/>
          <a:stretch>
            <a:fillRect/>
          </a:stretch>
        </p:blipFill>
        <p:spPr>
          <a:xfrm>
            <a:off x="4824536" y="1404633"/>
            <a:ext cx="4264046" cy="5264727"/>
          </a:xfrm>
          <a:prstGeom prst="rect">
            <a:avLst/>
          </a:prstGeom>
          <a:noFill/>
        </p:spPr>
      </p:pic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35496" y="1326976"/>
            <a:ext cx="46482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lvl="0" indent="-228600" algn="l" defTabSz="914400" rtl="0" eaLnBrk="1" fontAlgn="base" latinLnBrk="0" hangingPunct="1"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000" b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Calcium</a:t>
            </a:r>
          </a:p>
          <a:p>
            <a:pPr marL="685800" marR="0" lvl="1" indent="-228600" algn="l" defTabSz="914400" rtl="0" eaLnBrk="1" fontAlgn="base" latinLnBrk="0" hangingPunct="1"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000" b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Apical region</a:t>
            </a:r>
          </a:p>
          <a:p>
            <a:pPr marL="228600" marR="0" lvl="0" indent="-228600" algn="l" defTabSz="914400" rtl="0" eaLnBrk="1" fontAlgn="base" latinLnBrk="0" hangingPunct="1"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000" b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Iron</a:t>
            </a:r>
          </a:p>
          <a:p>
            <a:pPr marL="685800" marR="0" lvl="1" indent="-228600" algn="l" defTabSz="914400" rtl="0" eaLnBrk="1" fontAlgn="base" latinLnBrk="0" hangingPunct="1"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000" b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Apical region (barley)</a:t>
            </a:r>
          </a:p>
          <a:p>
            <a:pPr marL="685800" marR="0" lvl="1" indent="-228600" algn="l" defTabSz="914400" rtl="0" eaLnBrk="1" fontAlgn="base" latinLnBrk="0" hangingPunct="1"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000" b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Or entire root (corn)</a:t>
            </a:r>
          </a:p>
          <a:p>
            <a:pPr marL="228600" marR="0" lvl="0" indent="-228600" algn="l" defTabSz="914400" rtl="0" eaLnBrk="1" fontAlgn="base" latinLnBrk="0" hangingPunct="1"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000" b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Potassium, nitrate, ammonium, and phosphate</a:t>
            </a:r>
          </a:p>
          <a:p>
            <a:pPr marL="685800" marR="0" lvl="1" indent="-228600" algn="l" defTabSz="914400" rtl="0" eaLnBrk="1" fontAlgn="base" latinLnBrk="0" hangingPunct="1"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000" b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All locations of root surface</a:t>
            </a:r>
          </a:p>
          <a:p>
            <a:pPr marL="1143000" marR="0" lvl="2" indent="-228600" algn="l" defTabSz="914400" rtl="0" eaLnBrk="1" fontAlgn="base" latinLnBrk="0" hangingPunct="1"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1800" b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In corn, </a:t>
            </a:r>
            <a:r>
              <a:rPr kumimoji="0" lang="en-US" altLang="zh-CN" sz="1800" b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elongation zone</a:t>
            </a:r>
            <a:r>
              <a:rPr kumimoji="0" lang="en-US" altLang="zh-CN" sz="1800" b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 has max K accumulation and nitrate absorption</a:t>
            </a:r>
          </a:p>
          <a:p>
            <a:pPr marL="685800" marR="0" lvl="1" indent="-228600" algn="l" defTabSz="914400" rtl="0" eaLnBrk="1" fontAlgn="base" latinLnBrk="0" hangingPunct="1"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000" b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In corn and rice, </a:t>
            </a:r>
            <a:r>
              <a:rPr kumimoji="0" lang="en-US" altLang="zh-CN" sz="2000" b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root apex</a:t>
            </a:r>
            <a:r>
              <a:rPr kumimoji="0" lang="en-US" altLang="zh-CN" sz="2000" b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 absorbs ammonium faster than the </a:t>
            </a:r>
            <a:r>
              <a:rPr kumimoji="0" lang="en-US" altLang="zh-CN" sz="2000" b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elongation zone</a:t>
            </a:r>
            <a:r>
              <a:rPr kumimoji="0" lang="en-US" altLang="zh-CN" sz="2000" b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 does</a:t>
            </a:r>
          </a:p>
          <a:p>
            <a:pPr marL="685800" marR="0" lvl="1" indent="-228600" algn="l" defTabSz="914400" rtl="0" eaLnBrk="1" fontAlgn="base" latinLnBrk="0" hangingPunct="1"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000" b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In several species, </a:t>
            </a:r>
            <a:r>
              <a:rPr kumimoji="0" lang="en-US" altLang="zh-CN" sz="2000" b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root hairs</a:t>
            </a:r>
            <a:r>
              <a:rPr kumimoji="0" lang="en-US" altLang="zh-CN" sz="2000" b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 are the most active phosphate absorbers</a:t>
            </a:r>
          </a:p>
        </p:txBody>
      </p:sp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58272"/>
            <a:ext cx="9144000" cy="61555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altLang="zh-CN" sz="3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Plant roots</a:t>
            </a:r>
            <a:endParaRPr lang="ar-EG" altLang="zh-CN" sz="3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-5649" y="1110952"/>
            <a:ext cx="4793673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lvl="0" indent="-228600" defTabSz="914400" rtl="0" eaLnBrk="1" fontAlgn="base" latinLnBrk="0" hangingPunct="1">
              <a:lnSpc>
                <a:spcPct val="13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50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Formation of a nutrient </a:t>
            </a:r>
            <a:r>
              <a:rPr kumimoji="0" lang="en-US" altLang="zh-CN" sz="2500" b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depletion</a:t>
            </a:r>
            <a:r>
              <a:rPr kumimoji="0" lang="en-US" altLang="zh-CN" sz="250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 zone in the region of the soil near the plant root.</a:t>
            </a:r>
          </a:p>
          <a:p>
            <a:pPr marL="228600" marR="0" lvl="0" indent="-228600" defTabSz="914400" rtl="0" eaLnBrk="1" fontAlgn="base" latinLnBrk="0" hangingPunct="1">
              <a:lnSpc>
                <a:spcPct val="13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50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Forms when rate of nutrient uptake exceeds rate of replacement in soil by diffusion in the water column.</a:t>
            </a:r>
          </a:p>
          <a:p>
            <a:pPr marL="228600" marR="0" lvl="0" indent="-228600" defTabSz="914400" rtl="0" eaLnBrk="1" fontAlgn="base" latinLnBrk="0" hangingPunct="1">
              <a:lnSpc>
                <a:spcPct val="13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500" b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Root associations </a:t>
            </a:r>
            <a:r>
              <a:rPr kumimoji="0" lang="en-US" altLang="zh-CN" sz="250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with</a:t>
            </a:r>
            <a:r>
              <a:rPr kumimoji="0" lang="ar-EG" altLang="zh-CN" sz="250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 </a:t>
            </a:r>
            <a:r>
              <a:rPr kumimoji="0" lang="en-US" altLang="zh-CN" sz="2500" b="1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Mycorrhizal</a:t>
            </a:r>
            <a:r>
              <a:rPr kumimoji="0" lang="en-US" altLang="zh-CN" sz="250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 fungi help the plant overcome this problem.</a:t>
            </a:r>
          </a:p>
        </p:txBody>
      </p:sp>
      <p:pic>
        <p:nvPicPr>
          <p:cNvPr id="10" name="Picture 4" descr="pp05090"/>
          <p:cNvPicPr preferRelativeResize="0">
            <a:picLocks noChangeAspect="1" noChangeArrowheads="1"/>
          </p:cNvPicPr>
          <p:nvPr/>
        </p:nvPicPr>
        <p:blipFill>
          <a:blip r:embed="rId3" cstate="print">
            <a:lum bright="-20000" contrast="40000"/>
          </a:blip>
          <a:srcRect b="4054"/>
          <a:stretch>
            <a:fillRect/>
          </a:stretch>
        </p:blipFill>
        <p:spPr bwMode="auto">
          <a:xfrm>
            <a:off x="4788024" y="1150912"/>
            <a:ext cx="4294909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58272"/>
            <a:ext cx="9144000" cy="61555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altLang="zh-CN" sz="3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Mycorrhizal</a:t>
            </a:r>
            <a:r>
              <a:rPr lang="en-US" altLang="zh-CN" sz="3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Fungi</a:t>
            </a:r>
            <a:endParaRPr lang="ar-EG" altLang="zh-CN" sz="3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879103"/>
            <a:ext cx="91440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500" b="1" dirty="0" err="1" smtClean="0"/>
              <a:t>Mycorrhizal</a:t>
            </a:r>
            <a:r>
              <a:rPr lang="en-US" sz="2500" b="1" dirty="0" smtClean="0"/>
              <a:t> fungi facilitate nutrient uptake by roots</a:t>
            </a:r>
            <a:endParaRPr lang="ar-EG" altLang="zh-CN" sz="2500" b="1" dirty="0" smtClean="0">
              <a:latin typeface="Times New Roman" pitchFamily="18" charset="0"/>
              <a:ea typeface="宋体" pitchFamily="2" charset="-122"/>
            </a:endParaRPr>
          </a:p>
        </p:txBody>
      </p:sp>
      <p:pic>
        <p:nvPicPr>
          <p:cNvPr id="12" name="Picture 4" descr="pp05100"/>
          <p:cNvPicPr preferRelativeResize="0"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lum bright="-10000" contrast="30000"/>
          </a:blip>
          <a:srcRect b="4306"/>
          <a:stretch>
            <a:fillRect/>
          </a:stretch>
        </p:blipFill>
        <p:spPr>
          <a:xfrm>
            <a:off x="4840288" y="1556792"/>
            <a:ext cx="4267200" cy="5004792"/>
          </a:xfrm>
          <a:prstGeom prst="rect">
            <a:avLst/>
          </a:prstGeom>
          <a:noFill/>
        </p:spPr>
      </p:pic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-36512" y="1556792"/>
            <a:ext cx="4896544" cy="53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lvl="0" indent="-228600" algn="l" defTabSz="914400" rtl="0" eaLnBrk="1" fontAlgn="base" latinLnBrk="0" hangingPunct="1">
              <a:lnSpc>
                <a:spcPct val="11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Ectotrophic</a:t>
            </a:r>
            <a:r>
              <a:rPr kumimoji="0" lang="en-US" altLang="zh-CN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 </a:t>
            </a:r>
            <a:r>
              <a:rPr kumimoji="0" lang="en-US" altLang="zh-CN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Mycorrhizal</a:t>
            </a:r>
            <a:r>
              <a:rPr kumimoji="0" lang="en-US" altLang="zh-CN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 fungi</a:t>
            </a:r>
          </a:p>
          <a:p>
            <a:pPr marL="685800" marR="0" lvl="1" indent="-228600" algn="l" defTabSz="914400" rtl="0" eaLnBrk="1" fontAlgn="base" latinLnBrk="0" hangingPunct="1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Form a thick sheath around root.  Some mycelium  penetrates the cortex cells of the root.</a:t>
            </a:r>
          </a:p>
          <a:p>
            <a:pPr marL="685800" marR="0" lvl="1" indent="-228600" algn="l" defTabSz="914400" rtl="0" eaLnBrk="1" fontAlgn="base" latinLnBrk="0" hangingPunct="1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Root cortex cells are not penetrated, surrounded by a zone of </a:t>
            </a:r>
            <a:r>
              <a:rPr kumimoji="0" lang="en-US" altLang="zh-CN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hyphae</a:t>
            </a:r>
            <a:r>
              <a:rPr kumimoji="0" lang="en-US" altLang="zh-CN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 called </a:t>
            </a:r>
            <a:r>
              <a:rPr kumimoji="0" lang="en-US" altLang="zh-CN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Hartig</a:t>
            </a:r>
            <a:r>
              <a:rPr kumimoji="0" lang="en-US" altLang="zh-CN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 net.</a:t>
            </a:r>
          </a:p>
          <a:p>
            <a:pPr marL="685800" marR="0" lvl="1" indent="-228600" algn="l" defTabSz="914400" rtl="0" eaLnBrk="1" fontAlgn="base" latinLnBrk="0" hangingPunct="1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The capacity of the root system to absorb nutrients improved by this association – the fungal </a:t>
            </a:r>
            <a:r>
              <a:rPr kumimoji="0" lang="en-US" altLang="zh-CN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hyphae</a:t>
            </a:r>
            <a:r>
              <a:rPr kumimoji="0" lang="en-US" altLang="zh-CN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 are finer than root hairs and can reach beyond nutrient-depleted zones in the soil near the root.</a:t>
            </a:r>
          </a:p>
        </p:txBody>
      </p:sp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58272"/>
            <a:ext cx="9144000" cy="61555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altLang="zh-CN" sz="3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Mycorrhizal</a:t>
            </a:r>
            <a:r>
              <a:rPr lang="en-US" altLang="zh-CN" sz="3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Fungi</a:t>
            </a:r>
            <a:endParaRPr lang="ar-EG" altLang="zh-CN" sz="3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8" name="Picture 4" descr="pp05110"/>
          <p:cNvPicPr preferRelativeResize="0"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lum bright="-20000" contrast="40000"/>
          </a:blip>
          <a:srcRect b="4000"/>
          <a:stretch>
            <a:fillRect/>
          </a:stretch>
        </p:blipFill>
        <p:spPr>
          <a:xfrm>
            <a:off x="4992688" y="1250776"/>
            <a:ext cx="4114800" cy="5486400"/>
          </a:xfrm>
          <a:prstGeom prst="rect">
            <a:avLst/>
          </a:prstGeom>
          <a:noFill/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-36512" y="945976"/>
            <a:ext cx="48768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zh-CN" sz="2100" b="1" dirty="0">
                <a:latin typeface="+mn-lt"/>
                <a:ea typeface="宋体" pitchFamily="2" charset="-122"/>
              </a:rPr>
              <a:t>Vesicular </a:t>
            </a:r>
            <a:r>
              <a:rPr lang="en-US" altLang="zh-CN" sz="2100" b="1" dirty="0" err="1">
                <a:latin typeface="+mn-lt"/>
                <a:ea typeface="宋体" pitchFamily="2" charset="-122"/>
              </a:rPr>
              <a:t>arbuscular</a:t>
            </a:r>
            <a:r>
              <a:rPr lang="en-US" altLang="zh-CN" sz="2100" b="1" dirty="0">
                <a:latin typeface="+mn-lt"/>
                <a:ea typeface="宋体" pitchFamily="2" charset="-122"/>
              </a:rPr>
              <a:t> </a:t>
            </a:r>
            <a:r>
              <a:rPr lang="en-US" altLang="zh-CN" sz="2100" b="1" dirty="0" err="1">
                <a:latin typeface="+mn-lt"/>
                <a:ea typeface="宋体" pitchFamily="2" charset="-122"/>
              </a:rPr>
              <a:t>mycorrhizal</a:t>
            </a:r>
            <a:r>
              <a:rPr lang="en-US" altLang="zh-CN" sz="2100" b="1" dirty="0">
                <a:latin typeface="+mn-lt"/>
                <a:ea typeface="宋体" pitchFamily="2" charset="-122"/>
              </a:rPr>
              <a:t> fungi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altLang="zh-CN" sz="2100" dirty="0" err="1">
                <a:latin typeface="+mn-lt"/>
                <a:ea typeface="宋体" pitchFamily="2" charset="-122"/>
              </a:rPr>
              <a:t>Hyphae</a:t>
            </a:r>
            <a:r>
              <a:rPr lang="en-US" altLang="zh-CN" sz="2100" dirty="0">
                <a:latin typeface="+mn-lt"/>
                <a:ea typeface="宋体" pitchFamily="2" charset="-122"/>
              </a:rPr>
              <a:t> grow in dense arrangement , both within the root itself and extending out from the root into the </a:t>
            </a:r>
            <a:r>
              <a:rPr lang="en-US" altLang="zh-CN" sz="2100" dirty="0" smtClean="0">
                <a:latin typeface="+mn-lt"/>
                <a:ea typeface="宋体" pitchFamily="2" charset="-122"/>
              </a:rPr>
              <a:t>soil.</a:t>
            </a:r>
            <a:endParaRPr lang="en-US" altLang="zh-CN" sz="2100" dirty="0">
              <a:latin typeface="+mn-lt"/>
              <a:ea typeface="宋体" pitchFamily="2" charset="-122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altLang="zh-CN" sz="2100" dirty="0">
                <a:latin typeface="+mn-lt"/>
                <a:ea typeface="宋体" pitchFamily="2" charset="-122"/>
              </a:rPr>
              <a:t>After entering root, either by </a:t>
            </a:r>
            <a:r>
              <a:rPr lang="en-US" altLang="zh-CN" sz="2100" b="1" dirty="0">
                <a:latin typeface="+mn-lt"/>
                <a:ea typeface="宋体" pitchFamily="2" charset="-122"/>
              </a:rPr>
              <a:t>root hair</a:t>
            </a:r>
            <a:r>
              <a:rPr lang="en-US" altLang="zh-CN" sz="2100" dirty="0">
                <a:latin typeface="+mn-lt"/>
                <a:ea typeface="宋体" pitchFamily="2" charset="-122"/>
              </a:rPr>
              <a:t> or through </a:t>
            </a:r>
            <a:r>
              <a:rPr lang="en-US" altLang="zh-CN" sz="2100" b="1" dirty="0">
                <a:latin typeface="+mn-lt"/>
                <a:ea typeface="宋体" pitchFamily="2" charset="-122"/>
              </a:rPr>
              <a:t>epidermis</a:t>
            </a:r>
            <a:r>
              <a:rPr lang="en-US" altLang="zh-CN" sz="2100" dirty="0">
                <a:latin typeface="+mn-lt"/>
                <a:ea typeface="宋体" pitchFamily="2" charset="-122"/>
              </a:rPr>
              <a:t> </a:t>
            </a:r>
            <a:r>
              <a:rPr lang="en-US" altLang="zh-CN" sz="2100" dirty="0" err="1">
                <a:latin typeface="+mn-lt"/>
                <a:ea typeface="宋体" pitchFamily="2" charset="-122"/>
              </a:rPr>
              <a:t>hyphae</a:t>
            </a:r>
            <a:r>
              <a:rPr lang="en-US" altLang="zh-CN" sz="2100" dirty="0">
                <a:latin typeface="+mn-lt"/>
                <a:ea typeface="宋体" pitchFamily="2" charset="-122"/>
              </a:rPr>
              <a:t> move through regions between cells and penetrate individual cortex cells.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altLang="zh-CN" sz="2100" dirty="0">
                <a:latin typeface="+mn-lt"/>
                <a:ea typeface="宋体" pitchFamily="2" charset="-122"/>
              </a:rPr>
              <a:t>Within cells form oval structures – </a:t>
            </a:r>
            <a:r>
              <a:rPr lang="en-US" altLang="zh-CN" sz="2100" b="1" dirty="0">
                <a:latin typeface="+mn-lt"/>
                <a:ea typeface="宋体" pitchFamily="2" charset="-122"/>
              </a:rPr>
              <a:t>vesicles</a:t>
            </a:r>
            <a:r>
              <a:rPr lang="en-US" altLang="zh-CN" sz="2100" dirty="0">
                <a:latin typeface="+mn-lt"/>
                <a:ea typeface="宋体" pitchFamily="2" charset="-122"/>
              </a:rPr>
              <a:t> – and branched structures – </a:t>
            </a:r>
            <a:r>
              <a:rPr lang="en-US" altLang="zh-CN" sz="2100" b="1" dirty="0" err="1">
                <a:latin typeface="+mn-lt"/>
                <a:ea typeface="宋体" pitchFamily="2" charset="-122"/>
              </a:rPr>
              <a:t>arbuscules</a:t>
            </a:r>
            <a:r>
              <a:rPr lang="en-US" altLang="zh-CN" sz="2100" dirty="0">
                <a:latin typeface="+mn-lt"/>
                <a:ea typeface="宋体" pitchFamily="2" charset="-122"/>
              </a:rPr>
              <a:t> (site of nutrient transfer)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altLang="zh-CN" sz="2100" dirty="0">
                <a:latin typeface="+mn-lt"/>
                <a:ea typeface="宋体" pitchFamily="2" charset="-122"/>
              </a:rPr>
              <a:t>P, Cu, &amp; Zn absorption improved by </a:t>
            </a:r>
            <a:r>
              <a:rPr lang="en-US" altLang="zh-CN" sz="2100" dirty="0" err="1">
                <a:latin typeface="+mn-lt"/>
                <a:ea typeface="宋体" pitchFamily="2" charset="-122"/>
              </a:rPr>
              <a:t>hyphae</a:t>
            </a:r>
            <a:r>
              <a:rPr lang="en-US" altLang="zh-CN" sz="2100" dirty="0">
                <a:latin typeface="+mn-lt"/>
                <a:ea typeface="宋体" pitchFamily="2" charset="-122"/>
              </a:rPr>
              <a:t> reaching beyond the </a:t>
            </a:r>
            <a:r>
              <a:rPr lang="en-US" altLang="zh-CN" sz="2100" b="1" dirty="0">
                <a:latin typeface="+mn-lt"/>
                <a:ea typeface="宋体" pitchFamily="2" charset="-122"/>
              </a:rPr>
              <a:t>nutrient-depleted zones in the soil near the root</a:t>
            </a:r>
            <a:endParaRPr lang="en-US" altLang="zh-CN" sz="2100" dirty="0">
              <a:latin typeface="+mn-lt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58272"/>
            <a:ext cx="9144000" cy="61555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altLang="zh-CN" sz="3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Mycorrhizal</a:t>
            </a:r>
            <a:r>
              <a:rPr lang="en-US" altLang="zh-CN" sz="3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Fungi</a:t>
            </a:r>
            <a:endParaRPr lang="ar-EG" altLang="zh-CN" sz="3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110558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 smtClean="0"/>
              <a:t>Nutrients move from </a:t>
            </a:r>
            <a:r>
              <a:rPr lang="en-US" altLang="zh-CN" sz="2800" b="1" dirty="0" err="1" smtClean="0"/>
              <a:t>mycorrhizal</a:t>
            </a:r>
            <a:r>
              <a:rPr lang="en-US" altLang="zh-CN" sz="2800" b="1" dirty="0" smtClean="0"/>
              <a:t> fungi to the root cells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21359" y="1827655"/>
            <a:ext cx="890128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lvl="0" indent="-228600" algn="l" defTabSz="914400" rtl="0" eaLnBrk="1" fontAlgn="base" latinLnBrk="0" hangingPunct="1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6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Ectotrophic</a:t>
            </a:r>
            <a:r>
              <a:rPr kumimoji="0" lang="en-US" altLang="zh-CN" sz="2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 </a:t>
            </a:r>
            <a:r>
              <a:rPr kumimoji="0" lang="en-US" altLang="zh-CN" sz="26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Mycorrhizal</a:t>
            </a:r>
            <a:endParaRPr kumimoji="0" lang="en-US" altLang="zh-CN" sz="26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  <a:p>
            <a:pPr marL="685800" marR="0" lvl="1" indent="-228600" algn="l" defTabSz="914400" rtl="0" eaLnBrk="1" fontAlgn="base" latinLnBrk="0" hangingPunct="1">
              <a:lnSpc>
                <a:spcPct val="15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Occurs by simple diffusion from the </a:t>
            </a:r>
            <a:r>
              <a:rPr kumimoji="0" lang="en-US" altLang="zh-CN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hyphae</a:t>
            </a:r>
            <a:r>
              <a:rPr kumimoji="0" lang="en-US" altLang="zh-CN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 in the </a:t>
            </a:r>
            <a:r>
              <a:rPr kumimoji="0" lang="en-US" altLang="zh-CN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hartig</a:t>
            </a:r>
            <a:r>
              <a:rPr kumimoji="0" lang="en-US" altLang="zh-CN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 net to the root cells.</a:t>
            </a:r>
            <a:endParaRPr kumimoji="0" lang="en-US" altLang="zh-CN" sz="26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Vesicular </a:t>
            </a:r>
            <a:r>
              <a:rPr kumimoji="0" lang="en-US" altLang="zh-CN" sz="26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arbuscular</a:t>
            </a:r>
            <a:r>
              <a:rPr kumimoji="0" lang="en-US" altLang="zh-CN" sz="2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 </a:t>
            </a:r>
            <a:r>
              <a:rPr kumimoji="0" lang="en-US" altLang="zh-CN" sz="26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mycorrhizal</a:t>
            </a:r>
            <a:r>
              <a:rPr kumimoji="0" lang="en-US" altLang="zh-CN" sz="2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 fungi</a:t>
            </a:r>
          </a:p>
          <a:p>
            <a:pPr marL="685800" marR="0" lvl="1" indent="-228600" algn="l" defTabSz="914400" rtl="0" eaLnBrk="1" fontAlgn="base" latinLnBrk="0" hangingPunct="1">
              <a:lnSpc>
                <a:spcPct val="15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Occurs by simple diffusion from </a:t>
            </a:r>
            <a:r>
              <a:rPr kumimoji="0" lang="en-US" altLang="zh-CN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arbuscules</a:t>
            </a:r>
            <a:r>
              <a:rPr kumimoji="0" lang="en-US" altLang="zh-CN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 to the root cells.</a:t>
            </a:r>
          </a:p>
          <a:p>
            <a:pPr marL="685800" marR="0" lvl="1" indent="-228600" algn="l" defTabSz="914400" rtl="0" eaLnBrk="1" fontAlgn="base" latinLnBrk="0" hangingPunct="1">
              <a:lnSpc>
                <a:spcPct val="15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The nutrients may be released directly into the host cell.</a:t>
            </a:r>
          </a:p>
        </p:txBody>
      </p:sp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85863" y="888223"/>
            <a:ext cx="8964488" cy="57015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sz="2700" dirty="0" smtClean="0"/>
              <a:t>Plants are capable of making all necessary organic compounds from inorganic compounds and elements in the environment (</a:t>
            </a:r>
            <a:r>
              <a:rPr lang="en-US" altLang="zh-CN" sz="2700" b="1" dirty="0" smtClean="0"/>
              <a:t>autotrophic</a:t>
            </a:r>
            <a:r>
              <a:rPr lang="en-US" altLang="zh-CN" sz="2700" dirty="0" smtClean="0"/>
              <a:t>).</a:t>
            </a:r>
            <a:endParaRPr lang="en-US" sz="2700" dirty="0" smtClean="0"/>
          </a:p>
          <a:p>
            <a:pPr marL="457200" indent="-4572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700" b="1" dirty="0" smtClean="0"/>
              <a:t>MINERAL NUTRIENTS ARE ELEMENTS </a:t>
            </a:r>
            <a:r>
              <a:rPr lang="en-US" sz="2700" dirty="0" smtClean="0"/>
              <a:t>acquired primarily in the form of inorganic ions from the soil. </a:t>
            </a:r>
          </a:p>
          <a:p>
            <a:pPr marL="457200" indent="-4572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sz="2700" dirty="0" smtClean="0"/>
              <a:t>“</a:t>
            </a:r>
            <a:r>
              <a:rPr lang="en-US" altLang="zh-CN" sz="2700" b="1" dirty="0" smtClean="0"/>
              <a:t>Mineral</a:t>
            </a:r>
            <a:r>
              <a:rPr lang="en-US" altLang="zh-CN" sz="2700" dirty="0" smtClean="0"/>
              <a:t>”: An inorganic element (acquired mostly in the form of inorganic ions from the soil).</a:t>
            </a:r>
          </a:p>
          <a:p>
            <a:pPr marL="457200" indent="-457200" algn="just">
              <a:lnSpc>
                <a:spcPct val="150000"/>
              </a:lnSpc>
            </a:pPr>
            <a:r>
              <a:rPr lang="en-US" altLang="zh-CN" sz="2700" dirty="0" smtClean="0"/>
              <a:t>	“</a:t>
            </a:r>
            <a:r>
              <a:rPr lang="en-US" altLang="zh-CN" sz="2700" b="1" dirty="0" smtClean="0"/>
              <a:t>Nutrient</a:t>
            </a:r>
            <a:r>
              <a:rPr lang="en-US" altLang="zh-CN" sz="2700" dirty="0" smtClean="0"/>
              <a:t>”: A substance needed to survive or necessary for the synthesis of organic compounds.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58272"/>
            <a:ext cx="9144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590872" y="1268760"/>
            <a:ext cx="8229600" cy="245179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Any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QUESTIONS ?</a:t>
            </a:r>
          </a:p>
        </p:txBody>
      </p:sp>
    </p:spTree>
    <p:extLst>
      <p:ext uri="{BB962C8B-B14F-4D97-AF65-F5344CB8AC3E}">
        <p14:creationId xmlns:p14="http://schemas.microsoft.com/office/powerpoint/2010/main" val="3437197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 result for goodbye animated gifs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549" y="2420888"/>
            <a:ext cx="4738123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7197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85863" y="857144"/>
            <a:ext cx="8964488" cy="5930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40000"/>
              </a:lnSpc>
              <a:buFont typeface="Wingdings" pitchFamily="2" charset="2"/>
              <a:buChar char="Ø"/>
            </a:pPr>
            <a:r>
              <a:rPr lang="en-US" sz="2700" dirty="0" smtClean="0"/>
              <a:t>They enter the biosphere predominantly through the root systems of plants.</a:t>
            </a:r>
          </a:p>
          <a:p>
            <a:pPr marL="457200" indent="-457200" algn="just">
              <a:lnSpc>
                <a:spcPct val="140000"/>
              </a:lnSpc>
              <a:buFont typeface="Wingdings" pitchFamily="2" charset="2"/>
              <a:buChar char="Ø"/>
            </a:pPr>
            <a:r>
              <a:rPr lang="en-US" sz="2700" dirty="0" smtClean="0"/>
              <a:t>After being absorbed by the roots, the mineral elements are </a:t>
            </a:r>
            <a:r>
              <a:rPr lang="en-US" sz="2700" dirty="0" err="1" smtClean="0"/>
              <a:t>translocated</a:t>
            </a:r>
            <a:r>
              <a:rPr lang="en-US" sz="2700" dirty="0" smtClean="0"/>
              <a:t> to the various parts of the plant, where they are utilized in numerous biological functions. </a:t>
            </a:r>
          </a:p>
          <a:p>
            <a:pPr marL="457200" indent="-457200" algn="just">
              <a:lnSpc>
                <a:spcPct val="140000"/>
              </a:lnSpc>
              <a:buFont typeface="Wingdings" pitchFamily="2" charset="2"/>
              <a:buChar char="Ø"/>
            </a:pPr>
            <a:r>
              <a:rPr lang="en-US" altLang="zh-CN" sz="2700" dirty="0" smtClean="0">
                <a:solidFill>
                  <a:srgbClr val="0033CC"/>
                </a:solidFill>
              </a:rPr>
              <a:t>The study of how plants obtain, distribute, metabolize, and utilize mineral nutrients is </a:t>
            </a:r>
            <a:r>
              <a:rPr lang="en-US" sz="2800" dirty="0" smtClean="0"/>
              <a:t>called </a:t>
            </a:r>
            <a:r>
              <a:rPr lang="en-US" sz="2800" b="1" dirty="0" smtClean="0"/>
              <a:t>Mineral nutrition.</a:t>
            </a:r>
          </a:p>
          <a:p>
            <a:pPr marL="457200" indent="-457200" algn="just">
              <a:lnSpc>
                <a:spcPct val="140000"/>
              </a:lnSpc>
              <a:buFont typeface="Wingdings" pitchFamily="2" charset="2"/>
              <a:buChar char="Ø"/>
            </a:pPr>
            <a:r>
              <a:rPr lang="en-US" altLang="zh-CN" sz="2700" b="1" dirty="0" smtClean="0"/>
              <a:t>Hydrogen</a:t>
            </a:r>
            <a:r>
              <a:rPr lang="en-US" altLang="zh-CN" sz="2700" dirty="0" smtClean="0"/>
              <a:t>, </a:t>
            </a:r>
            <a:r>
              <a:rPr lang="en-US" altLang="zh-CN" sz="2700" b="1" dirty="0" smtClean="0"/>
              <a:t>carbon</a:t>
            </a:r>
            <a:r>
              <a:rPr lang="en-US" altLang="zh-CN" sz="2700" dirty="0" smtClean="0"/>
              <a:t>, and </a:t>
            </a:r>
            <a:r>
              <a:rPr lang="en-US" altLang="zh-CN" sz="2700" b="1" dirty="0" smtClean="0"/>
              <a:t>oxygen</a:t>
            </a:r>
            <a:r>
              <a:rPr lang="en-US" altLang="zh-CN" sz="2700" dirty="0" smtClean="0"/>
              <a:t> are not considered mineral nutrients because they are </a:t>
            </a:r>
            <a:r>
              <a:rPr lang="en-US" altLang="zh-CN" sz="2700" dirty="0" smtClean="0">
                <a:solidFill>
                  <a:srgbClr val="FF0000"/>
                </a:solidFill>
              </a:rPr>
              <a:t>obtained primarily from water  (H2O) or carbon dioxide (CO</a:t>
            </a:r>
            <a:r>
              <a:rPr lang="en-US" altLang="zh-CN" sz="2700" baseline="-25000" dirty="0" smtClean="0">
                <a:solidFill>
                  <a:srgbClr val="FF0000"/>
                </a:solidFill>
              </a:rPr>
              <a:t>2</a:t>
            </a:r>
            <a:r>
              <a:rPr lang="en-US" altLang="zh-CN" sz="2700" dirty="0" smtClean="0">
                <a:solidFill>
                  <a:srgbClr val="FF0000"/>
                </a:solidFill>
              </a:rPr>
              <a:t>).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58272"/>
            <a:ext cx="9144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85863" y="857144"/>
            <a:ext cx="8964488" cy="58862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lnSpc>
                <a:spcPct val="150000"/>
              </a:lnSpc>
            </a:pPr>
            <a:r>
              <a:rPr lang="en-US" altLang="zh-CN" sz="2800" b="1" kern="0" dirty="0" smtClean="0">
                <a:latin typeface="Century Gothic" pitchFamily="34" charset="0"/>
                <a:ea typeface="宋体" pitchFamily="2" charset="-122"/>
              </a:rPr>
              <a:t>Essentiality of mineral nutrients</a:t>
            </a:r>
            <a:endParaRPr lang="en-US" altLang="zh-CN" sz="2700" b="1" dirty="0" smtClean="0"/>
          </a:p>
          <a:p>
            <a:pPr marL="457200" indent="-4572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sz="2700" b="1" dirty="0" smtClean="0"/>
              <a:t>Essential</a:t>
            </a:r>
            <a:r>
              <a:rPr lang="en-US" altLang="zh-CN" sz="2700" dirty="0" smtClean="0"/>
              <a:t>: Universal for all plants</a:t>
            </a:r>
          </a:p>
          <a:p>
            <a:pPr marL="1257300" lvl="2" indent="-342900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r>
              <a:rPr lang="en-US" altLang="zh-CN" sz="2700" dirty="0" smtClean="0"/>
              <a:t>Absence prevents completion of life cycle</a:t>
            </a:r>
          </a:p>
          <a:p>
            <a:pPr marL="1257300" lvl="2" indent="-342900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r>
              <a:rPr lang="en-US" altLang="zh-CN" sz="2700" dirty="0" smtClean="0"/>
              <a:t>Absence leads to deficiency</a:t>
            </a:r>
          </a:p>
          <a:p>
            <a:pPr marL="1257300" lvl="2" indent="-342900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r>
              <a:rPr lang="en-US" altLang="zh-CN" sz="2700" dirty="0" smtClean="0"/>
              <a:t>Required for some aspect of mineral nutrition</a:t>
            </a:r>
          </a:p>
          <a:p>
            <a:pPr marL="457200" indent="-457200" algn="just">
              <a:lnSpc>
                <a:spcPct val="150000"/>
              </a:lnSpc>
              <a:buFont typeface="Wingdings" pitchFamily="2" charset="2"/>
              <a:buChar char="Ø"/>
            </a:pPr>
            <a:endParaRPr lang="en-US" altLang="zh-CN" sz="1600" b="1" dirty="0" smtClean="0"/>
          </a:p>
          <a:p>
            <a:pPr marL="457200" indent="-4572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sz="2700" b="1" dirty="0" smtClean="0"/>
              <a:t>Beneficial</a:t>
            </a:r>
            <a:r>
              <a:rPr lang="en-US" altLang="zh-CN" sz="2700" dirty="0" smtClean="0"/>
              <a:t>: Often limited to a few species</a:t>
            </a:r>
          </a:p>
          <a:p>
            <a:pPr marL="1257300" lvl="2" indent="-342900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r>
              <a:rPr lang="en-US" altLang="zh-CN" sz="2700" dirty="0" smtClean="0"/>
              <a:t>Stimulates growth and development</a:t>
            </a:r>
          </a:p>
          <a:p>
            <a:pPr marL="1257300" lvl="2" indent="-342900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r>
              <a:rPr lang="en-US" altLang="zh-CN" sz="2700" dirty="0" smtClean="0"/>
              <a:t>May be required in some species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58272"/>
            <a:ext cx="9144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1- Essential elements</a:t>
            </a:r>
          </a:p>
        </p:txBody>
      </p:sp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79512" y="843289"/>
            <a:ext cx="878497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40000"/>
              </a:lnSpc>
              <a:buFont typeface="Wingdings" pitchFamily="2" charset="2"/>
              <a:buChar char="Ø"/>
            </a:pPr>
            <a:r>
              <a:rPr lang="en-US" sz="2700" dirty="0" smtClean="0"/>
              <a:t>An </a:t>
            </a:r>
            <a:r>
              <a:rPr lang="en-US" sz="2700" b="1" dirty="0" smtClean="0"/>
              <a:t>essential element </a:t>
            </a:r>
            <a:r>
              <a:rPr lang="en-US" sz="2700" dirty="0" smtClean="0"/>
              <a:t>is defined as </a:t>
            </a:r>
            <a:r>
              <a:rPr lang="en-US" sz="2700" dirty="0" smtClean="0">
                <a:solidFill>
                  <a:srgbClr val="FF0000"/>
                </a:solidFill>
              </a:rPr>
              <a:t>one whose absence prevents a plant from completing its life cycle</a:t>
            </a:r>
            <a:r>
              <a:rPr lang="en-US" sz="2700" dirty="0" smtClean="0"/>
              <a:t>.</a:t>
            </a:r>
          </a:p>
          <a:p>
            <a:pPr marL="457200" indent="-457200" algn="just">
              <a:lnSpc>
                <a:spcPct val="140000"/>
              </a:lnSpc>
              <a:buFont typeface="Wingdings" pitchFamily="2" charset="2"/>
              <a:buChar char="Ø"/>
            </a:pPr>
            <a:r>
              <a:rPr lang="en-US" sz="2700" dirty="0" smtClean="0"/>
              <a:t>If plants are given these essential elements, as well as energy from sunlight, they can synthesize all the compounds they need for normal growth.</a:t>
            </a:r>
          </a:p>
          <a:p>
            <a:pPr marL="457200" indent="-457200" algn="just">
              <a:lnSpc>
                <a:spcPct val="140000"/>
              </a:lnSpc>
              <a:buFont typeface="Wingdings" pitchFamily="2" charset="2"/>
              <a:buChar char="Ø"/>
            </a:pPr>
            <a:r>
              <a:rPr lang="en-US" sz="2700" b="1" dirty="0" smtClean="0"/>
              <a:t>Essential mineral elements </a:t>
            </a:r>
            <a:r>
              <a:rPr lang="en-US" sz="2700" dirty="0" smtClean="0"/>
              <a:t>are usually classified as  </a:t>
            </a:r>
            <a:r>
              <a:rPr lang="en-US" sz="2700" b="1" dirty="0" smtClean="0"/>
              <a:t>macronutrients</a:t>
            </a:r>
            <a:r>
              <a:rPr lang="en-US" sz="2700" dirty="0" smtClean="0"/>
              <a:t> or </a:t>
            </a:r>
            <a:r>
              <a:rPr lang="en-US" sz="2700" b="1" dirty="0" smtClean="0"/>
              <a:t>micronutrients</a:t>
            </a:r>
            <a:r>
              <a:rPr lang="en-US" sz="2700" dirty="0" smtClean="0"/>
              <a:t>, according to their relative concentration in plant tissue.</a:t>
            </a:r>
          </a:p>
          <a:p>
            <a:pPr marL="457200" indent="-457200" algn="just">
              <a:lnSpc>
                <a:spcPct val="140000"/>
              </a:lnSpc>
              <a:buFont typeface="Wingdings" pitchFamily="2" charset="2"/>
              <a:buChar char="Ø"/>
            </a:pPr>
            <a:r>
              <a:rPr lang="en-US" sz="2700" dirty="0" smtClean="0"/>
              <a:t>Many elements often are present in concentrations greater than the plant’s minimum requirements.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58272"/>
            <a:ext cx="9144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1- Essential elements</a:t>
            </a:r>
          </a:p>
        </p:txBody>
      </p:sp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58272"/>
            <a:ext cx="9144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1- Essential elements</a:t>
            </a:r>
          </a:p>
        </p:txBody>
      </p:sp>
      <p:pic>
        <p:nvPicPr>
          <p:cNvPr id="8" name="Picture 4" descr="pp05t011"/>
          <p:cNvPicPr preferRelativeResize="0"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bright="-20000" contrast="40000"/>
          </a:blip>
          <a:srcRect l="606" t="12039" r="1061" b="15967"/>
          <a:stretch>
            <a:fillRect/>
          </a:stretch>
        </p:blipFill>
        <p:spPr>
          <a:xfrm>
            <a:off x="55418" y="1628800"/>
            <a:ext cx="8991600" cy="4370218"/>
          </a:xfrm>
          <a:noFill/>
        </p:spPr>
      </p:pic>
      <p:sp>
        <p:nvSpPr>
          <p:cNvPr id="9" name="Rectangle 8"/>
          <p:cNvSpPr/>
          <p:nvPr/>
        </p:nvSpPr>
        <p:spPr>
          <a:xfrm>
            <a:off x="0" y="980728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Adequate tissue levels of elements that may be required by plants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96982" y="6033482"/>
            <a:ext cx="88675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/>
              <a:t>The values for the </a:t>
            </a:r>
            <a:r>
              <a:rPr lang="en-US" sz="2000" dirty="0" err="1" smtClean="0"/>
              <a:t>nonmineral</a:t>
            </a:r>
            <a:r>
              <a:rPr lang="en-US" sz="2000" dirty="0" smtClean="0"/>
              <a:t> elements (H, C, O) and the macronutrients are percentages. The values for micronutrients are expressed in parts per million (</a:t>
            </a:r>
            <a:r>
              <a:rPr lang="en-US" sz="2000" dirty="0" err="1" smtClean="0"/>
              <a:t>ppm</a:t>
            </a:r>
            <a:r>
              <a:rPr lang="en-US" sz="2000" dirty="0" smtClean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58272"/>
            <a:ext cx="9144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1- Essential elements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980728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Adequate tissue levels of elements that may be required by plants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96982" y="6033482"/>
            <a:ext cx="88675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/>
              <a:t>The values for the </a:t>
            </a:r>
            <a:r>
              <a:rPr lang="en-US" sz="2000" dirty="0" err="1" smtClean="0"/>
              <a:t>nonmineral</a:t>
            </a:r>
            <a:r>
              <a:rPr lang="en-US" sz="2000" dirty="0" smtClean="0"/>
              <a:t> elements (H, C, O) and the macronutrients are percentages. The values for micronutrients are expressed in parts per million (</a:t>
            </a:r>
            <a:r>
              <a:rPr lang="en-US" sz="2000" dirty="0" err="1" smtClean="0"/>
              <a:t>ppm</a:t>
            </a:r>
            <a:r>
              <a:rPr lang="en-US" sz="2000" dirty="0" smtClean="0"/>
              <a:t>).</a:t>
            </a:r>
          </a:p>
        </p:txBody>
      </p:sp>
      <p:pic>
        <p:nvPicPr>
          <p:cNvPr id="12" name="Picture 4" descr="pp05t012"/>
          <p:cNvPicPr preferRelativeResize="0"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bright="-20000" contrast="40000"/>
          </a:blip>
          <a:srcRect l="909" t="13022" r="758" b="19410"/>
          <a:stretch>
            <a:fillRect/>
          </a:stretch>
        </p:blipFill>
        <p:spPr>
          <a:xfrm>
            <a:off x="83127" y="1635224"/>
            <a:ext cx="8991600" cy="4308376"/>
          </a:xfrm>
          <a:noFill/>
        </p:spPr>
      </p:pic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6084</TotalTime>
  <Words>1964</Words>
  <Application>Microsoft Macintosh PowerPoint</Application>
  <PresentationFormat>On-screen Show (4:3)</PresentationFormat>
  <Paragraphs>203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2" baseType="lpstr">
      <vt:lpstr>Born Addict</vt:lpstr>
      <vt:lpstr>Calibri</vt:lpstr>
      <vt:lpstr>Calibri Light</vt:lpstr>
      <vt:lpstr>Century Gothic</vt:lpstr>
      <vt:lpstr>Comic Sans MS</vt:lpstr>
      <vt:lpstr>Times New Roman</vt:lpstr>
      <vt:lpstr>Wingdings</vt:lpstr>
      <vt:lpstr>宋体</vt:lpstr>
      <vt:lpstr>等线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إثبات أن الـ DNA هو المادة الوراثية.</dc:title>
  <dc:creator>defrawy</dc:creator>
  <cp:lastModifiedBy>Abdulrahman Hashimi</cp:lastModifiedBy>
  <cp:revision>3260</cp:revision>
  <dcterms:created xsi:type="dcterms:W3CDTF">1997-09-01T07:53:11Z</dcterms:created>
  <dcterms:modified xsi:type="dcterms:W3CDTF">2020-03-02T12:11:32Z</dcterms:modified>
</cp:coreProperties>
</file>