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8"/>
  </p:notesMasterIdLst>
  <p:handoutMasterIdLst>
    <p:handoutMasterId r:id="rId39"/>
  </p:handoutMasterIdLst>
  <p:sldIdLst>
    <p:sldId id="613" r:id="rId2"/>
    <p:sldId id="614" r:id="rId3"/>
    <p:sldId id="256" r:id="rId4"/>
    <p:sldId id="636" r:id="rId5"/>
    <p:sldId id="602" r:id="rId6"/>
    <p:sldId id="601" r:id="rId7"/>
    <p:sldId id="261" r:id="rId8"/>
    <p:sldId id="619" r:id="rId9"/>
    <p:sldId id="595" r:id="rId10"/>
    <p:sldId id="603" r:id="rId11"/>
    <p:sldId id="605" r:id="rId12"/>
    <p:sldId id="606" r:id="rId13"/>
    <p:sldId id="607" r:id="rId14"/>
    <p:sldId id="608" r:id="rId15"/>
    <p:sldId id="273" r:id="rId16"/>
    <p:sldId id="596" r:id="rId17"/>
    <p:sldId id="279" r:id="rId18"/>
    <p:sldId id="282" r:id="rId19"/>
    <p:sldId id="609" r:id="rId20"/>
    <p:sldId id="610" r:id="rId21"/>
    <p:sldId id="620" r:id="rId22"/>
    <p:sldId id="621" r:id="rId23"/>
    <p:sldId id="622" r:id="rId24"/>
    <p:sldId id="623" r:id="rId25"/>
    <p:sldId id="624" r:id="rId26"/>
    <p:sldId id="625" r:id="rId27"/>
    <p:sldId id="626" r:id="rId28"/>
    <p:sldId id="627" r:id="rId29"/>
    <p:sldId id="628" r:id="rId30"/>
    <p:sldId id="629" r:id="rId31"/>
    <p:sldId id="630" r:id="rId32"/>
    <p:sldId id="631" r:id="rId33"/>
    <p:sldId id="632" r:id="rId34"/>
    <p:sldId id="633" r:id="rId35"/>
    <p:sldId id="634" r:id="rId36"/>
    <p:sldId id="63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5" d="100"/>
          <a:sy n="55" d="100"/>
        </p:scale>
        <p:origin x="-1908" y="-6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F3A20D-A9EF-4DF3-9F67-02469D3F30D3}" type="datetimeFigureOut">
              <a:rPr lang="en-US" smtClean="0"/>
              <a:pPr/>
              <a:t>9/27/2016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AD9F93-5085-4627-9403-786D7DA7D377}" type="slidenum">
              <a:rPr lang="en-US" smtClean="0"/>
              <a:pPr/>
              <a:t>‹#›</a:t>
            </a:fld>
            <a:endParaRPr lang="en-US"/>
          </a:p>
        </p:txBody>
      </p:sp>
    </p:spTree>
    <p:extLst>
      <p:ext uri="{BB962C8B-B14F-4D97-AF65-F5344CB8AC3E}">
        <p14:creationId xmlns:p14="http://schemas.microsoft.com/office/powerpoint/2010/main" val="350973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EFA43-3D2F-4477-90BE-956148CBE8E2}" type="datetimeFigureOut">
              <a:rPr lang="en-US" smtClean="0"/>
              <a:t>9/27/2016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2D217-AE22-4CEB-8A37-9AE52FED3DFD}" type="slidenum">
              <a:rPr lang="en-US" smtClean="0"/>
              <a:t>‹#›</a:t>
            </a:fld>
            <a:endParaRPr lang="en-US"/>
          </a:p>
        </p:txBody>
      </p:sp>
    </p:spTree>
    <p:extLst>
      <p:ext uri="{BB962C8B-B14F-4D97-AF65-F5344CB8AC3E}">
        <p14:creationId xmlns:p14="http://schemas.microsoft.com/office/powerpoint/2010/main" val="185021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1242F4-C77D-4B34-8506-3D46B5C0C131}" type="datetime1">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516817-3CA7-4461-89D6-BE9B3E400012}" type="datetime1">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CE3AC-CD12-4260-935C-E2E21B3A0919}" type="datetime1">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43F3B-80AC-4B8B-97E6-7E800D8BED99}" type="datetime1">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88294-62C5-48BC-8B5A-8CF020018DE7}" type="datetime1">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0D224-4C83-4BD2-8D0B-333B53E23F4C}" type="datetime1">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7B0652-C9FB-48E6-8B04-826DA1396A53}" type="datetime1">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66F5B2-D3E0-4E27-938C-AF73C79B9B5D}" type="datetime1">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5120D-2FF6-4824-A4D0-4AB68E095D1A}" type="datetime1">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EA3F2-53C4-4776-B3A1-9B365BC58A46}" type="datetime1">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D256B-8455-4980-A101-CAAA49580995}" type="datetime1">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BF1CE-9A19-4D01-8E5D-A4B5A9DDCCC3}" type="datetime1">
              <a:rPr lang="en-US" smtClean="0"/>
              <a:t>9/27/2016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B2667-EFC0-4FCF-8A0A-8405D69E0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quadeib@ksu.edu.s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v-77usj0rw" TargetMode="External"/><Relationship Id="rId2" Type="http://schemas.openxmlformats.org/officeDocument/2006/relationships/hyperlink" Target="https://www.youtube.com/watch?v=JHkGgFUuZwE" TargetMode="External"/><Relationship Id="rId1" Type="http://schemas.openxmlformats.org/officeDocument/2006/relationships/slideLayout" Target="../slideLayouts/slideLayout2.xml"/><Relationship Id="rId4" Type="http://schemas.openxmlformats.org/officeDocument/2006/relationships/hyperlink" Target="https://www.youtube.com/watch?v=F-k2zHxt5W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lnSpcReduction="10000"/>
          </a:bodyPr>
          <a:lstStyle/>
          <a:p>
            <a:r>
              <a:rPr lang="en-GB" dirty="0" smtClean="0"/>
              <a:t>Bushra T. AlQuadeib  </a:t>
            </a:r>
            <a:r>
              <a:rPr lang="ar-SA" dirty="0" smtClean="0"/>
              <a:t>بـــشرى توفيق القضيب     </a:t>
            </a:r>
            <a:endParaRPr lang="en-GB" dirty="0" smtClean="0"/>
          </a:p>
          <a:p>
            <a:r>
              <a:rPr lang="en-GB" b="1" dirty="0" smtClean="0"/>
              <a:t>Office:</a:t>
            </a:r>
            <a:r>
              <a:rPr lang="en-GB" dirty="0" smtClean="0"/>
              <a:t> Room </a:t>
            </a:r>
            <a:r>
              <a:rPr lang="ar-SA" dirty="0" smtClean="0"/>
              <a:t>19</a:t>
            </a:r>
            <a:r>
              <a:rPr lang="en-GB" dirty="0" smtClean="0"/>
              <a:t> , Floor 2, Building 8</a:t>
            </a:r>
          </a:p>
          <a:p>
            <a:r>
              <a:rPr lang="en-GB" b="1" dirty="0" smtClean="0"/>
              <a:t>Email: </a:t>
            </a:r>
            <a:r>
              <a:rPr lang="en-US" dirty="0" err="1" smtClean="0">
                <a:hlinkClick r:id="rId2"/>
              </a:rPr>
              <a:t>bquadeib</a:t>
            </a:r>
            <a:r>
              <a:rPr lang="en-GB" dirty="0" smtClean="0">
                <a:hlinkClick r:id="rId2"/>
              </a:rPr>
              <a:t>@ksu.edu.sa</a:t>
            </a:r>
            <a:endParaRPr lang="en-GB" dirty="0" smtClean="0"/>
          </a:p>
          <a:p>
            <a:endParaRPr lang="en-GB" dirty="0" smtClean="0"/>
          </a:p>
          <a:p>
            <a:r>
              <a:rPr lang="en-GB" b="1" dirty="0" smtClean="0"/>
              <a:t>Grade:</a:t>
            </a:r>
            <a:r>
              <a:rPr lang="en-GB" dirty="0" smtClean="0"/>
              <a:t> </a:t>
            </a:r>
          </a:p>
          <a:p>
            <a:pPr lvl="1"/>
            <a:r>
              <a:rPr lang="en-GB" dirty="0" smtClean="0"/>
              <a:t>Midterm: 15+15</a:t>
            </a:r>
          </a:p>
          <a:p>
            <a:pPr lvl="1"/>
            <a:r>
              <a:rPr lang="en-GB" dirty="0" smtClean="0"/>
              <a:t>Final: 20+20</a:t>
            </a:r>
          </a:p>
          <a:p>
            <a:pPr lvl="1"/>
            <a:r>
              <a:rPr lang="en-GB" dirty="0" smtClean="0"/>
              <a:t>Lab: 30</a:t>
            </a:r>
          </a:p>
          <a:p>
            <a:pPr algn="ctr"/>
            <a:r>
              <a:rPr lang="en-GB" dirty="0" smtClean="0"/>
              <a:t>PHT 436 : </a:t>
            </a:r>
            <a:r>
              <a:rPr lang="en-US" dirty="0">
                <a:cs typeface="Times New Roman" pitchFamily="18" charset="0"/>
              </a:rPr>
              <a:t>Good Manufacturing Practices and Quality </a:t>
            </a:r>
            <a:r>
              <a:rPr lang="en-US" dirty="0" smtClean="0">
                <a:cs typeface="Times New Roman" pitchFamily="18" charset="0"/>
              </a:rPr>
              <a:t>Control.</a:t>
            </a:r>
            <a:endParaRPr lang="en-GB" dirty="0"/>
          </a:p>
        </p:txBody>
      </p:sp>
      <p:sp>
        <p:nvSpPr>
          <p:cNvPr id="4" name="Slide Number Placeholder 3"/>
          <p:cNvSpPr>
            <a:spLocks noGrp="1"/>
          </p:cNvSpPr>
          <p:nvPr>
            <p:ph type="sldNum" sz="quarter" idx="12"/>
          </p:nvPr>
        </p:nvSpPr>
        <p:spPr/>
        <p:txBody>
          <a:bodyPr/>
          <a:lstStyle/>
          <a:p>
            <a:fld id="{5D7DF9BB-A3D1-43BC-8A40-0BE276958D3E}" type="slidenum">
              <a:rPr lang="en-GB" smtClean="0">
                <a:solidFill>
                  <a:prstClr val="black">
                    <a:tint val="75000"/>
                  </a:prstClr>
                </a:solidFill>
              </a:rPr>
              <a:pPr/>
              <a:t>1</a:t>
            </a:fld>
            <a:endParaRPr lang="en-GB">
              <a:solidFill>
                <a:prstClr val="black">
                  <a:tint val="75000"/>
                </a:prstClr>
              </a:solidFill>
            </a:endParaRPr>
          </a:p>
        </p:txBody>
      </p:sp>
    </p:spTree>
    <p:extLst>
      <p:ext uri="{BB962C8B-B14F-4D97-AF65-F5344CB8AC3E}">
        <p14:creationId xmlns:p14="http://schemas.microsoft.com/office/powerpoint/2010/main" val="3036687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53400" cy="381000"/>
          </a:xfrm>
        </p:spPr>
        <p:txBody>
          <a:bodyPr>
            <a:noAutofit/>
          </a:bodyPr>
          <a:lstStyle/>
          <a:p>
            <a:r>
              <a:rPr lang="en-GB" b="1" u="sng" dirty="0"/>
              <a:t>Code of Federal </a:t>
            </a:r>
            <a:r>
              <a:rPr lang="en-GB" b="1" u="sng" dirty="0" smtClean="0"/>
              <a:t>Regulations</a:t>
            </a:r>
            <a:endParaRPr lang="en-GB" u="sng" dirty="0"/>
          </a:p>
        </p:txBody>
      </p:sp>
      <p:grpSp>
        <p:nvGrpSpPr>
          <p:cNvPr id="8" name="Group 7"/>
          <p:cNvGrpSpPr/>
          <p:nvPr/>
        </p:nvGrpSpPr>
        <p:grpSpPr>
          <a:xfrm>
            <a:off x="228600" y="609600"/>
            <a:ext cx="8565910" cy="533400"/>
            <a:chOff x="0" y="0"/>
            <a:chExt cx="8565910" cy="940687"/>
          </a:xfrm>
          <a:scene3d>
            <a:camera prst="orthographicFront"/>
            <a:lightRig rig="flat" dir="t"/>
          </a:scene3d>
        </p:grpSpPr>
        <p:sp>
          <p:nvSpPr>
            <p:cNvPr id="9" name="Rounded Rectangle 8"/>
            <p:cNvSpPr/>
            <p:nvPr/>
          </p:nvSpPr>
          <p:spPr>
            <a:xfrm>
              <a:off x="0" y="0"/>
              <a:ext cx="8565910" cy="940687"/>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0" name="Rounded Rectangle 4"/>
            <p:cNvSpPr/>
            <p:nvPr/>
          </p:nvSpPr>
          <p:spPr>
            <a:xfrm>
              <a:off x="27552" y="27552"/>
              <a:ext cx="8510806" cy="88558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4000" b="1" u="sng" kern="1200" dirty="0" smtClean="0"/>
                <a:t>Title 21: </a:t>
              </a:r>
              <a:r>
                <a:rPr lang="en-GB" sz="4000" b="1" kern="1200" dirty="0" smtClean="0"/>
                <a:t>Food and Drugs</a:t>
              </a:r>
              <a:endParaRPr lang="en-GB" sz="4000" b="1" kern="1200" dirty="0"/>
            </a:p>
          </p:txBody>
        </p:sp>
      </p:grpSp>
      <p:grpSp>
        <p:nvGrpSpPr>
          <p:cNvPr id="12" name="Group 11"/>
          <p:cNvGrpSpPr/>
          <p:nvPr/>
        </p:nvGrpSpPr>
        <p:grpSpPr>
          <a:xfrm>
            <a:off x="358771" y="1295401"/>
            <a:ext cx="8556629" cy="761999"/>
            <a:chOff x="1520" y="1064375"/>
            <a:chExt cx="8565910" cy="1339953"/>
          </a:xfrm>
          <a:scene3d>
            <a:camera prst="orthographicFront"/>
            <a:lightRig rig="flat" dir="t"/>
          </a:scene3d>
        </p:grpSpPr>
        <p:sp>
          <p:nvSpPr>
            <p:cNvPr id="13" name="Rounded Rectangle 12"/>
            <p:cNvSpPr/>
            <p:nvPr/>
          </p:nvSpPr>
          <p:spPr>
            <a:xfrm>
              <a:off x="1520" y="1064375"/>
              <a:ext cx="8565910" cy="1339953"/>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Rounded Rectangle 4"/>
            <p:cNvSpPr/>
            <p:nvPr/>
          </p:nvSpPr>
          <p:spPr>
            <a:xfrm>
              <a:off x="40766" y="1103621"/>
              <a:ext cx="8487418" cy="126146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b="1" u="sng" kern="1200" dirty="0" smtClean="0"/>
                <a:t>Chapter I:</a:t>
              </a:r>
              <a:r>
                <a:rPr lang="en-GB" sz="3500" b="1" kern="1200" dirty="0" smtClean="0"/>
                <a:t> Food and drug administration department of health and human services  </a:t>
              </a:r>
              <a:endParaRPr lang="en-GB" sz="3500" b="1" kern="1200" dirty="0"/>
            </a:p>
          </p:txBody>
        </p:sp>
      </p:grpSp>
      <p:grpSp>
        <p:nvGrpSpPr>
          <p:cNvPr id="15" name="Group 14"/>
          <p:cNvGrpSpPr/>
          <p:nvPr/>
        </p:nvGrpSpPr>
        <p:grpSpPr>
          <a:xfrm>
            <a:off x="838200" y="2209800"/>
            <a:ext cx="7788155" cy="411188"/>
            <a:chOff x="1520" y="2524997"/>
            <a:chExt cx="8565910" cy="1339953"/>
          </a:xfrm>
          <a:scene3d>
            <a:camera prst="orthographicFront"/>
            <a:lightRig rig="flat" dir="t"/>
          </a:scene3d>
        </p:grpSpPr>
        <p:sp>
          <p:nvSpPr>
            <p:cNvPr id="16" name="Rounded Rectangle 15"/>
            <p:cNvSpPr/>
            <p:nvPr/>
          </p:nvSpPr>
          <p:spPr>
            <a:xfrm>
              <a:off x="1520" y="2524997"/>
              <a:ext cx="8565910" cy="1339953"/>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7" name="Rounded Rectangle 4"/>
            <p:cNvSpPr/>
            <p:nvPr/>
          </p:nvSpPr>
          <p:spPr>
            <a:xfrm>
              <a:off x="40766" y="2564243"/>
              <a:ext cx="8487418" cy="126146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b="1" u="sng" kern="1200" dirty="0" smtClean="0"/>
                <a:t>Subchapter:</a:t>
              </a:r>
              <a:r>
                <a:rPr lang="en-GB" sz="3500" b="1" kern="1200" dirty="0" smtClean="0"/>
                <a:t> Drugs General.</a:t>
              </a:r>
              <a:endParaRPr lang="en-GB" sz="3500" b="1" kern="1200" dirty="0"/>
            </a:p>
          </p:txBody>
        </p:sp>
      </p:grpSp>
      <p:grpSp>
        <p:nvGrpSpPr>
          <p:cNvPr id="18" name="Group 17"/>
          <p:cNvGrpSpPr/>
          <p:nvPr/>
        </p:nvGrpSpPr>
        <p:grpSpPr>
          <a:xfrm>
            <a:off x="609600" y="2812722"/>
            <a:ext cx="4800599" cy="1759278"/>
            <a:chOff x="0" y="3985618"/>
            <a:chExt cx="4238451" cy="1339953"/>
          </a:xfrm>
          <a:scene3d>
            <a:camera prst="orthographicFront"/>
            <a:lightRig rig="flat" dir="t"/>
          </a:scene3d>
        </p:grpSpPr>
        <p:sp>
          <p:nvSpPr>
            <p:cNvPr id="19" name="Rounded Rectangle 18"/>
            <p:cNvSpPr/>
            <p:nvPr/>
          </p:nvSpPr>
          <p:spPr>
            <a:xfrm>
              <a:off x="0" y="3985618"/>
              <a:ext cx="4238451" cy="1339953"/>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20" name="Rounded Rectangle 4"/>
            <p:cNvSpPr/>
            <p:nvPr/>
          </p:nvSpPr>
          <p:spPr>
            <a:xfrm>
              <a:off x="39246" y="4024864"/>
              <a:ext cx="4159959" cy="126146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2400" b="1" kern="1200" dirty="0" smtClean="0"/>
                <a:t>Part 210: </a:t>
              </a:r>
              <a:r>
                <a:rPr lang="en-GB" sz="2400" b="1" dirty="0" smtClean="0">
                  <a:solidFill>
                    <a:srgbClr val="00B050"/>
                  </a:solidFill>
                </a:rPr>
                <a:t>CGMP In Manufacturing, Processing, Packing, or Holding of Drugs; </a:t>
              </a:r>
              <a:r>
                <a:rPr lang="en-GB" sz="2400" b="1" dirty="0">
                  <a:solidFill>
                    <a:srgbClr val="00B050"/>
                  </a:solidFill>
                </a:rPr>
                <a:t>GENERAL </a:t>
              </a:r>
              <a:endParaRPr lang="en-GB" sz="3500" b="1" kern="1200" dirty="0"/>
            </a:p>
          </p:txBody>
        </p:sp>
      </p:grpSp>
      <p:grpSp>
        <p:nvGrpSpPr>
          <p:cNvPr id="21" name="Group 20"/>
          <p:cNvGrpSpPr/>
          <p:nvPr/>
        </p:nvGrpSpPr>
        <p:grpSpPr>
          <a:xfrm>
            <a:off x="6015112" y="2743200"/>
            <a:ext cx="3128888" cy="1828800"/>
            <a:chOff x="0" y="3985618"/>
            <a:chExt cx="4238451" cy="1339953"/>
          </a:xfrm>
          <a:scene3d>
            <a:camera prst="orthographicFront"/>
            <a:lightRig rig="flat" dir="t"/>
          </a:scene3d>
        </p:grpSpPr>
        <p:sp>
          <p:nvSpPr>
            <p:cNvPr id="22" name="Rounded Rectangle 21"/>
            <p:cNvSpPr/>
            <p:nvPr/>
          </p:nvSpPr>
          <p:spPr>
            <a:xfrm>
              <a:off x="0" y="3985618"/>
              <a:ext cx="4238451" cy="1339953"/>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23" name="Rounded Rectangle 4"/>
            <p:cNvSpPr/>
            <p:nvPr/>
          </p:nvSpPr>
          <p:spPr>
            <a:xfrm>
              <a:off x="39246" y="4024864"/>
              <a:ext cx="4159959" cy="126146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b="1" kern="1200" dirty="0" smtClean="0"/>
                <a:t>Part 211</a:t>
              </a:r>
              <a:endParaRPr lang="en-GB" sz="3500" b="1" kern="1200" dirty="0"/>
            </a:p>
          </p:txBody>
        </p:sp>
      </p:grpSp>
      <p:sp>
        <p:nvSpPr>
          <p:cNvPr id="24" name="Content Placeholder 2"/>
          <p:cNvSpPr>
            <a:spLocks noGrp="1"/>
          </p:cNvSpPr>
          <p:nvPr>
            <p:ph idx="1"/>
          </p:nvPr>
        </p:nvSpPr>
        <p:spPr>
          <a:xfrm>
            <a:off x="838200" y="4785360"/>
            <a:ext cx="6248400" cy="1920240"/>
          </a:xfrm>
        </p:spPr>
        <p:txBody>
          <a:bodyPr>
            <a:normAutofit fontScale="85000" lnSpcReduction="20000"/>
          </a:bodyPr>
          <a:lstStyle/>
          <a:p>
            <a:r>
              <a:rPr lang="en-GB" u="sng" dirty="0" smtClean="0"/>
              <a:t>Sec. 210.1</a:t>
            </a:r>
            <a:r>
              <a:rPr lang="en-GB" dirty="0" smtClean="0"/>
              <a:t> - </a:t>
            </a:r>
            <a:r>
              <a:rPr lang="en-GB" dirty="0"/>
              <a:t>Status of current good manufacturing practice regulations.</a:t>
            </a:r>
          </a:p>
          <a:p>
            <a:r>
              <a:rPr lang="en-GB" u="sng" dirty="0" smtClean="0"/>
              <a:t>Sec. 210.2</a:t>
            </a:r>
            <a:r>
              <a:rPr lang="en-GB" dirty="0" smtClean="0"/>
              <a:t> </a:t>
            </a:r>
            <a:r>
              <a:rPr lang="en-GB" dirty="0"/>
              <a:t>- Applicability of current good manufacturing practice regulations.</a:t>
            </a:r>
          </a:p>
          <a:p>
            <a:r>
              <a:rPr lang="en-GB" u="sng" dirty="0" smtClean="0"/>
              <a:t>Sec. 210.3</a:t>
            </a:r>
            <a:r>
              <a:rPr lang="en-GB" dirty="0" smtClean="0"/>
              <a:t> </a:t>
            </a:r>
            <a:r>
              <a:rPr lang="en-GB" dirty="0"/>
              <a:t>- Definitions</a:t>
            </a:r>
            <a:r>
              <a:rPr lang="en-GB" dirty="0" smtClean="0"/>
              <a:t>.</a:t>
            </a:r>
            <a:endParaRPr lang="en-GB" dirty="0"/>
          </a:p>
        </p:txBody>
      </p:sp>
      <p:sp>
        <p:nvSpPr>
          <p:cNvPr id="3" name="Slide Number Placeholder 2"/>
          <p:cNvSpPr>
            <a:spLocks noGrp="1"/>
          </p:cNvSpPr>
          <p:nvPr>
            <p:ph type="sldNum" sz="quarter" idx="12"/>
          </p:nvPr>
        </p:nvSpPr>
        <p:spPr/>
        <p:txBody>
          <a:bodyPr/>
          <a:lstStyle/>
          <a:p>
            <a:fld id="{F3AB2667-EFC0-4FCF-8A0A-8405D69E09A2}" type="slidenum">
              <a:rPr lang="en-US" smtClean="0"/>
              <a:pPr/>
              <a:t>10</a:t>
            </a:fld>
            <a:endParaRPr lang="en-US"/>
          </a:p>
        </p:txBody>
      </p:sp>
    </p:spTree>
    <p:extLst>
      <p:ext uri="{BB962C8B-B14F-4D97-AF65-F5344CB8AC3E}">
        <p14:creationId xmlns:p14="http://schemas.microsoft.com/office/powerpoint/2010/main" val="628602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32" dur="500"/>
                                        <p:tgtEl>
                                          <p:spTgt spid="2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37" dur="500"/>
                                        <p:tgtEl>
                                          <p:spTgt spid="2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4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200"/>
            <a:ext cx="8812088" cy="721568"/>
          </a:xfrm>
        </p:spPr>
        <p:txBody>
          <a:bodyPr>
            <a:noAutofit/>
          </a:bodyPr>
          <a:lstStyle/>
          <a:p>
            <a:pPr algn="l"/>
            <a:r>
              <a:rPr lang="en-GB" sz="2800" b="1" dirty="0">
                <a:solidFill>
                  <a:srgbClr val="FF3300"/>
                </a:solidFill>
              </a:rPr>
              <a:t>Sec. 210.1 </a:t>
            </a:r>
            <a:r>
              <a:rPr lang="en-GB" sz="2800" b="1" dirty="0">
                <a:solidFill>
                  <a:srgbClr val="00B050"/>
                </a:solidFill>
              </a:rPr>
              <a:t>Status of current good manufacturing practice regulations. </a:t>
            </a:r>
            <a:endParaRPr lang="en-GB" sz="2800" b="1" dirty="0"/>
          </a:p>
        </p:txBody>
      </p:sp>
      <p:sp>
        <p:nvSpPr>
          <p:cNvPr id="3" name="Content Placeholder 2"/>
          <p:cNvSpPr>
            <a:spLocks noGrp="1"/>
          </p:cNvSpPr>
          <p:nvPr>
            <p:ph idx="1"/>
          </p:nvPr>
        </p:nvSpPr>
        <p:spPr>
          <a:xfrm>
            <a:off x="0" y="836712"/>
            <a:ext cx="9144000" cy="5832648"/>
          </a:xfrm>
        </p:spPr>
        <p:txBody>
          <a:bodyPr>
            <a:noAutofit/>
          </a:bodyPr>
          <a:lstStyle/>
          <a:p>
            <a:pPr marL="514350" indent="-514350">
              <a:buFont typeface="+mj-lt"/>
              <a:buAutoNum type="alphaLcParenR"/>
            </a:pPr>
            <a:r>
              <a:rPr lang="en-GB" sz="2500" b="1" u="sng" dirty="0" smtClean="0">
                <a:solidFill>
                  <a:schemeClr val="accent1">
                    <a:lumMod val="75000"/>
                  </a:schemeClr>
                </a:solidFill>
              </a:rPr>
              <a:t>The </a:t>
            </a:r>
            <a:r>
              <a:rPr lang="en-GB" sz="2500" b="1" u="sng" dirty="0">
                <a:solidFill>
                  <a:schemeClr val="accent1">
                    <a:lumMod val="75000"/>
                  </a:schemeClr>
                </a:solidFill>
              </a:rPr>
              <a:t>regulations set forth in this part </a:t>
            </a:r>
            <a:r>
              <a:rPr lang="en-GB" sz="2500" b="1" dirty="0">
                <a:solidFill>
                  <a:schemeClr val="accent1">
                    <a:lumMod val="75000"/>
                  </a:schemeClr>
                </a:solidFill>
              </a:rPr>
              <a:t>and in parts 211, 225, and 226 of this chapter </a:t>
            </a:r>
            <a:r>
              <a:rPr lang="en-GB" sz="2500" b="1" u="sng" dirty="0">
                <a:solidFill>
                  <a:schemeClr val="accent1">
                    <a:lumMod val="75000"/>
                  </a:schemeClr>
                </a:solidFill>
              </a:rPr>
              <a:t>contain the minimum </a:t>
            </a:r>
            <a:r>
              <a:rPr lang="en-GB" sz="2500" b="1" u="sng" dirty="0" smtClean="0">
                <a:solidFill>
                  <a:schemeClr val="accent1">
                    <a:lumMod val="75000"/>
                  </a:schemeClr>
                </a:solidFill>
              </a:rPr>
              <a:t>CGMP</a:t>
            </a:r>
            <a:r>
              <a:rPr lang="en-GB" sz="2500" b="1" dirty="0" smtClean="0">
                <a:solidFill>
                  <a:schemeClr val="accent1">
                    <a:lumMod val="75000"/>
                  </a:schemeClr>
                </a:solidFill>
              </a:rPr>
              <a:t> for </a:t>
            </a:r>
            <a:r>
              <a:rPr lang="en-GB" sz="2500" b="1" dirty="0">
                <a:solidFill>
                  <a:schemeClr val="accent1">
                    <a:lumMod val="75000"/>
                  </a:schemeClr>
                </a:solidFill>
              </a:rPr>
              <a:t>methods to be used in, and the facilities or controls to be used for, the manufacture, processing, packing, or holding of a drug </a:t>
            </a:r>
            <a:r>
              <a:rPr lang="en-GB" sz="2500" b="1" u="sng" dirty="0">
                <a:solidFill>
                  <a:schemeClr val="accent1">
                    <a:lumMod val="75000"/>
                  </a:schemeClr>
                </a:solidFill>
              </a:rPr>
              <a:t>to assure that such drug meets the requirements of the act as </a:t>
            </a:r>
            <a:r>
              <a:rPr lang="en-GB" sz="2500" b="1" dirty="0">
                <a:solidFill>
                  <a:schemeClr val="accent1">
                    <a:lumMod val="75000"/>
                  </a:schemeClr>
                </a:solidFill>
              </a:rPr>
              <a:t>to safety, and has the identity and strength and meets the quality and purity characteristics that it purports or is represented to possess.</a:t>
            </a:r>
          </a:p>
          <a:p>
            <a:pPr marL="514350" indent="-514350">
              <a:buFont typeface="+mj-lt"/>
              <a:buAutoNum type="alphaLcParenR"/>
            </a:pPr>
            <a:r>
              <a:rPr lang="en-GB" sz="2500" b="1" u="sng" dirty="0" smtClean="0">
                <a:solidFill>
                  <a:schemeClr val="accent1">
                    <a:lumMod val="75000"/>
                  </a:schemeClr>
                </a:solidFill>
              </a:rPr>
              <a:t>The </a:t>
            </a:r>
            <a:r>
              <a:rPr lang="en-GB" sz="2500" b="1" u="sng" dirty="0">
                <a:solidFill>
                  <a:schemeClr val="accent1">
                    <a:lumMod val="75000"/>
                  </a:schemeClr>
                </a:solidFill>
              </a:rPr>
              <a:t>failure to comply with any regulation </a:t>
            </a:r>
            <a:r>
              <a:rPr lang="en-GB" sz="2500" b="1" dirty="0">
                <a:solidFill>
                  <a:schemeClr val="accent1">
                    <a:lumMod val="75000"/>
                  </a:schemeClr>
                </a:solidFill>
              </a:rPr>
              <a:t>set forth in this part and in parts 211, 225, and 226 of this chapter in the manufacture, processing, packing, or holding of a drug </a:t>
            </a:r>
            <a:r>
              <a:rPr lang="en-GB" sz="2500" b="1" u="sng" dirty="0">
                <a:solidFill>
                  <a:schemeClr val="accent1">
                    <a:lumMod val="75000"/>
                  </a:schemeClr>
                </a:solidFill>
              </a:rPr>
              <a:t>shall render such drug to be adulterated under </a:t>
            </a:r>
            <a:r>
              <a:rPr lang="en-GB" sz="2500" b="1" u="sng" dirty="0" smtClean="0">
                <a:solidFill>
                  <a:schemeClr val="accent1">
                    <a:lumMod val="75000"/>
                  </a:schemeClr>
                </a:solidFill>
              </a:rPr>
              <a:t>section 501 (a) (</a:t>
            </a:r>
            <a:r>
              <a:rPr lang="en-GB" sz="2500" b="1" u="sng" dirty="0">
                <a:solidFill>
                  <a:schemeClr val="accent1">
                    <a:lumMod val="75000"/>
                  </a:schemeClr>
                </a:solidFill>
              </a:rPr>
              <a:t>2</a:t>
            </a:r>
            <a:r>
              <a:rPr lang="en-GB" sz="2500" b="1" u="sng" dirty="0" smtClean="0">
                <a:solidFill>
                  <a:schemeClr val="accent1">
                    <a:lumMod val="75000"/>
                  </a:schemeClr>
                </a:solidFill>
              </a:rPr>
              <a:t>) (</a:t>
            </a:r>
            <a:r>
              <a:rPr lang="en-GB" sz="2500" b="1" u="sng" dirty="0">
                <a:solidFill>
                  <a:schemeClr val="accent1">
                    <a:lumMod val="75000"/>
                  </a:schemeClr>
                </a:solidFill>
              </a:rPr>
              <a:t>B) of the act</a:t>
            </a:r>
            <a:r>
              <a:rPr lang="en-GB" sz="2500" b="1" dirty="0">
                <a:solidFill>
                  <a:schemeClr val="accent1">
                    <a:lumMod val="75000"/>
                  </a:schemeClr>
                </a:solidFill>
              </a:rPr>
              <a:t> and such drug, as well as the person who is responsible for the failure to comply, </a:t>
            </a:r>
            <a:r>
              <a:rPr lang="en-GB" sz="2500" b="1" u="sng" dirty="0">
                <a:solidFill>
                  <a:schemeClr val="accent1">
                    <a:lumMod val="75000"/>
                  </a:schemeClr>
                </a:solidFill>
              </a:rPr>
              <a:t>shall be subject to regulatory </a:t>
            </a:r>
            <a:r>
              <a:rPr lang="en-GB" sz="2500" b="1" u="sng" dirty="0" smtClean="0">
                <a:solidFill>
                  <a:schemeClr val="accent1">
                    <a:lumMod val="75000"/>
                  </a:schemeClr>
                </a:solidFill>
              </a:rPr>
              <a:t>action.</a:t>
            </a:r>
          </a:p>
        </p:txBody>
      </p:sp>
      <p:sp>
        <p:nvSpPr>
          <p:cNvPr id="4" name="Slide Number Placeholder 3"/>
          <p:cNvSpPr>
            <a:spLocks noGrp="1"/>
          </p:cNvSpPr>
          <p:nvPr>
            <p:ph type="sldNum" sz="quarter" idx="12"/>
          </p:nvPr>
        </p:nvSpPr>
        <p:spPr/>
        <p:txBody>
          <a:bodyPr/>
          <a:lstStyle/>
          <a:p>
            <a:fld id="{F3AB2667-EFC0-4FCF-8A0A-8405D69E09A2}" type="slidenum">
              <a:rPr lang="en-US" smtClean="0"/>
              <a:pPr/>
              <a:t>11</a:t>
            </a:fld>
            <a:endParaRPr lang="en-US"/>
          </a:p>
        </p:txBody>
      </p:sp>
    </p:spTree>
    <p:extLst>
      <p:ext uri="{BB962C8B-B14F-4D97-AF65-F5344CB8AC3E}">
        <p14:creationId xmlns:p14="http://schemas.microsoft.com/office/powerpoint/2010/main" val="1881286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839200" cy="6516960"/>
          </a:xfrm>
        </p:spPr>
        <p:txBody>
          <a:bodyPr>
            <a:normAutofit/>
          </a:bodyPr>
          <a:lstStyle/>
          <a:p>
            <a:pPr marL="457200" indent="-457200">
              <a:spcBef>
                <a:spcPts val="0"/>
              </a:spcBef>
              <a:buFont typeface="+mj-lt"/>
              <a:buAutoNum type="alphaLcParenR" startAt="3"/>
            </a:pPr>
            <a:r>
              <a:rPr lang="en-GB" sz="2500" b="1" u="sng" dirty="0" smtClean="0">
                <a:solidFill>
                  <a:schemeClr val="accent1">
                    <a:lumMod val="75000"/>
                  </a:schemeClr>
                </a:solidFill>
              </a:rPr>
              <a:t>Owners </a:t>
            </a:r>
            <a:r>
              <a:rPr lang="en-GB" sz="2500" b="1" u="sng" dirty="0">
                <a:solidFill>
                  <a:schemeClr val="accent1">
                    <a:lumMod val="75000"/>
                  </a:schemeClr>
                </a:solidFill>
              </a:rPr>
              <a:t>and operators of establishments engaged in the recovery, donor screening, testing (including donor testing), processing, storage, </a:t>
            </a:r>
            <a:r>
              <a:rPr lang="en-GB" sz="2500" b="1" u="sng" dirty="0" err="1">
                <a:solidFill>
                  <a:schemeClr val="accent1">
                    <a:lumMod val="75000"/>
                  </a:schemeClr>
                </a:solidFill>
              </a:rPr>
              <a:t>labeling</a:t>
            </a:r>
            <a:r>
              <a:rPr lang="en-GB" sz="2500" b="1" u="sng" dirty="0">
                <a:solidFill>
                  <a:schemeClr val="accent1">
                    <a:lumMod val="75000"/>
                  </a:schemeClr>
                </a:solidFill>
              </a:rPr>
              <a:t>, packaging, or distribution of human cells, tissues, and cellular and tissue-based products </a:t>
            </a:r>
            <a:r>
              <a:rPr lang="en-GB" sz="2500" b="1" dirty="0">
                <a:solidFill>
                  <a:schemeClr val="accent1">
                    <a:lumMod val="75000"/>
                  </a:schemeClr>
                </a:solidFill>
              </a:rPr>
              <a:t>(HCT/Ps), as defined in 1271.3(d) of this chapter, that are drugs (subject to review under an application submitted under section 505 of the act or under a biological product license application under section 351 of the Public Health Service Act), are subject to the donor-eligibility and applicable current good tissue practice procedures set forth in part 1271 subparts C and D of this chapter, in addition to the regulations in this part and in parts 211, 225, and 226 of this chapter.</a:t>
            </a:r>
          </a:p>
        </p:txBody>
      </p:sp>
      <p:sp>
        <p:nvSpPr>
          <p:cNvPr id="2" name="Slide Number Placeholder 1"/>
          <p:cNvSpPr>
            <a:spLocks noGrp="1"/>
          </p:cNvSpPr>
          <p:nvPr>
            <p:ph type="sldNum" sz="quarter" idx="12"/>
          </p:nvPr>
        </p:nvSpPr>
        <p:spPr/>
        <p:txBody>
          <a:bodyPr/>
          <a:lstStyle/>
          <a:p>
            <a:fld id="{F3AB2667-EFC0-4FCF-8A0A-8405D69E09A2}" type="slidenum">
              <a:rPr lang="en-US" smtClean="0"/>
              <a:pPr/>
              <a:t>12</a:t>
            </a:fld>
            <a:endParaRPr lang="en-US"/>
          </a:p>
        </p:txBody>
      </p:sp>
    </p:spTree>
    <p:extLst>
      <p:ext uri="{BB962C8B-B14F-4D97-AF65-F5344CB8AC3E}">
        <p14:creationId xmlns:p14="http://schemas.microsoft.com/office/powerpoint/2010/main" val="2333459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200"/>
            <a:ext cx="8712968" cy="976536"/>
          </a:xfrm>
        </p:spPr>
        <p:txBody>
          <a:bodyPr>
            <a:noAutofit/>
          </a:bodyPr>
          <a:lstStyle/>
          <a:p>
            <a:pPr algn="l"/>
            <a:r>
              <a:rPr lang="en-GB" sz="2800" b="1" dirty="0">
                <a:solidFill>
                  <a:srgbClr val="FF0000"/>
                </a:solidFill>
              </a:rPr>
              <a:t>Sec. 210.2 </a:t>
            </a:r>
            <a:r>
              <a:rPr lang="en-GB" sz="2800" b="1" dirty="0">
                <a:solidFill>
                  <a:srgbClr val="00B050"/>
                </a:solidFill>
              </a:rPr>
              <a:t>Applicability of current good manufacturing practice regulations. </a:t>
            </a:r>
          </a:p>
        </p:txBody>
      </p:sp>
      <p:sp>
        <p:nvSpPr>
          <p:cNvPr id="3" name="Content Placeholder 2"/>
          <p:cNvSpPr>
            <a:spLocks noGrp="1"/>
          </p:cNvSpPr>
          <p:nvPr>
            <p:ph idx="1"/>
          </p:nvPr>
        </p:nvSpPr>
        <p:spPr>
          <a:xfrm>
            <a:off x="107504" y="980728"/>
            <a:ext cx="8928992" cy="5688632"/>
          </a:xfrm>
        </p:spPr>
        <p:txBody>
          <a:bodyPr>
            <a:normAutofit fontScale="77500" lnSpcReduction="20000"/>
          </a:bodyPr>
          <a:lstStyle/>
          <a:p>
            <a:pPr marL="514350" indent="-514350">
              <a:buFont typeface="+mj-lt"/>
              <a:buAutoNum type="alphaLcParenR"/>
            </a:pPr>
            <a:r>
              <a:rPr lang="en-GB" dirty="0" smtClean="0">
                <a:solidFill>
                  <a:schemeClr val="accent1">
                    <a:lumMod val="75000"/>
                  </a:schemeClr>
                </a:solidFill>
              </a:rPr>
              <a:t>The </a:t>
            </a:r>
            <a:r>
              <a:rPr lang="en-GB" dirty="0">
                <a:solidFill>
                  <a:schemeClr val="accent1">
                    <a:lumMod val="75000"/>
                  </a:schemeClr>
                </a:solidFill>
              </a:rPr>
              <a:t>regulations in this part and in parts 211, 225, and 226 of this chapter as they may pertain </a:t>
            </a:r>
            <a:r>
              <a:rPr lang="en-GB" u="sng" dirty="0">
                <a:solidFill>
                  <a:schemeClr val="accent1">
                    <a:lumMod val="75000"/>
                  </a:schemeClr>
                </a:solidFill>
              </a:rPr>
              <a:t>to a drug</a:t>
            </a:r>
            <a:r>
              <a:rPr lang="en-GB" dirty="0">
                <a:solidFill>
                  <a:schemeClr val="accent1">
                    <a:lumMod val="75000"/>
                  </a:schemeClr>
                </a:solidFill>
              </a:rPr>
              <a:t>; in parts 600 through 680 of this chapter as they may pertain </a:t>
            </a:r>
            <a:r>
              <a:rPr lang="en-GB" u="sng" dirty="0">
                <a:solidFill>
                  <a:schemeClr val="accent1">
                    <a:lumMod val="75000"/>
                  </a:schemeClr>
                </a:solidFill>
              </a:rPr>
              <a:t>to a biological product for human use;</a:t>
            </a:r>
            <a:r>
              <a:rPr lang="en-GB" dirty="0">
                <a:solidFill>
                  <a:schemeClr val="accent1">
                    <a:lumMod val="75000"/>
                  </a:schemeClr>
                </a:solidFill>
              </a:rPr>
              <a:t> and in part 1271 of this chapter as they are applicable </a:t>
            </a:r>
            <a:r>
              <a:rPr lang="en-GB" u="sng" dirty="0">
                <a:solidFill>
                  <a:schemeClr val="accent1">
                    <a:lumMod val="75000"/>
                  </a:schemeClr>
                </a:solidFill>
              </a:rPr>
              <a:t>to a human cell, tissue, or cellular or tissue-based product</a:t>
            </a:r>
            <a:r>
              <a:rPr lang="en-GB" dirty="0">
                <a:solidFill>
                  <a:schemeClr val="accent1">
                    <a:lumMod val="75000"/>
                  </a:schemeClr>
                </a:solidFill>
              </a:rPr>
              <a:t> (HCT/P) </a:t>
            </a:r>
            <a:r>
              <a:rPr lang="en-GB" u="sng" dirty="0">
                <a:solidFill>
                  <a:schemeClr val="accent1">
                    <a:lumMod val="75000"/>
                  </a:schemeClr>
                </a:solidFill>
              </a:rPr>
              <a:t>that is a drug </a:t>
            </a:r>
            <a:r>
              <a:rPr lang="en-GB" dirty="0">
                <a:solidFill>
                  <a:schemeClr val="accent1">
                    <a:lumMod val="75000"/>
                  </a:schemeClr>
                </a:solidFill>
              </a:rPr>
              <a:t>(subject to review under an application submitted under section 505 of the act or under a biological product license application under section 351 of the Public Health Service Act); shall be considered to supplement, not supersede, each other, unless the regulations explicitly provide otherwise. In the event of a conflict between applicable regulations in this part and in other parts of this chapter, the regulation specifically applicable to the drug product in question shall supersede the more </a:t>
            </a:r>
            <a:r>
              <a:rPr lang="en-GB" dirty="0" smtClean="0">
                <a:solidFill>
                  <a:schemeClr val="accent1">
                    <a:lumMod val="75000"/>
                  </a:schemeClr>
                </a:solidFill>
              </a:rPr>
              <a:t>general.</a:t>
            </a:r>
          </a:p>
          <a:p>
            <a:pPr marL="514350" indent="-514350">
              <a:buFont typeface="+mj-lt"/>
              <a:buAutoNum type="alphaLcParenR"/>
            </a:pPr>
            <a:r>
              <a:rPr lang="en-GB" dirty="0" smtClean="0">
                <a:solidFill>
                  <a:schemeClr val="accent1">
                    <a:lumMod val="75000"/>
                  </a:schemeClr>
                </a:solidFill>
              </a:rPr>
              <a:t>If </a:t>
            </a:r>
            <a:r>
              <a:rPr lang="en-GB" u="sng" dirty="0">
                <a:solidFill>
                  <a:schemeClr val="accent1">
                    <a:lumMod val="75000"/>
                  </a:schemeClr>
                </a:solidFill>
              </a:rPr>
              <a:t>a person </a:t>
            </a:r>
            <a:r>
              <a:rPr lang="en-GB" dirty="0">
                <a:solidFill>
                  <a:schemeClr val="accent1">
                    <a:lumMod val="75000"/>
                  </a:schemeClr>
                </a:solidFill>
              </a:rPr>
              <a:t>engages in only some operations subject to the regulations in this part, </a:t>
            </a:r>
            <a:r>
              <a:rPr lang="en-GB" dirty="0" smtClean="0">
                <a:solidFill>
                  <a:schemeClr val="accent1">
                    <a:lumMod val="75000"/>
                  </a:schemeClr>
                </a:solidFill>
              </a:rPr>
              <a:t>and </a:t>
            </a:r>
            <a:r>
              <a:rPr lang="en-GB" dirty="0">
                <a:solidFill>
                  <a:schemeClr val="accent1">
                    <a:lumMod val="75000"/>
                  </a:schemeClr>
                </a:solidFill>
              </a:rPr>
              <a:t>not in others, that person need only </a:t>
            </a:r>
            <a:r>
              <a:rPr lang="en-GB" u="sng" dirty="0">
                <a:solidFill>
                  <a:schemeClr val="accent1">
                    <a:lumMod val="75000"/>
                  </a:schemeClr>
                </a:solidFill>
              </a:rPr>
              <a:t>comply with those regulations applicable to the operations in which he or she is </a:t>
            </a:r>
            <a:r>
              <a:rPr lang="en-GB" u="sng" dirty="0" smtClean="0">
                <a:solidFill>
                  <a:schemeClr val="accent1">
                    <a:lumMod val="75000"/>
                  </a:schemeClr>
                </a:solidFill>
              </a:rPr>
              <a:t>engaged</a:t>
            </a:r>
            <a:r>
              <a:rPr lang="en-GB" dirty="0" smtClean="0">
                <a:solidFill>
                  <a:schemeClr val="accent1">
                    <a:lumMod val="75000"/>
                  </a:schemeClr>
                </a:solidFill>
              </a:rPr>
              <a:t>.</a:t>
            </a:r>
          </a:p>
          <a:p>
            <a:endParaRPr lang="en-GB"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13</a:t>
            </a:fld>
            <a:endParaRPr lang="en-US"/>
          </a:p>
        </p:txBody>
      </p:sp>
    </p:spTree>
    <p:extLst>
      <p:ext uri="{BB962C8B-B14F-4D97-AF65-F5344CB8AC3E}">
        <p14:creationId xmlns:p14="http://schemas.microsoft.com/office/powerpoint/2010/main" val="1450476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6512768"/>
          </a:xfrm>
        </p:spPr>
        <p:txBody>
          <a:bodyPr>
            <a:normAutofit fontScale="92500" lnSpcReduction="10000"/>
          </a:bodyPr>
          <a:lstStyle/>
          <a:p>
            <a:pPr marL="514350" indent="-514350">
              <a:buFont typeface="+mj-lt"/>
              <a:buAutoNum type="alphaLcPeriod" startAt="3"/>
            </a:pPr>
            <a:r>
              <a:rPr lang="en-GB" dirty="0" smtClean="0">
                <a:solidFill>
                  <a:schemeClr val="accent1">
                    <a:lumMod val="75000"/>
                  </a:schemeClr>
                </a:solidFill>
              </a:rPr>
              <a:t>An </a:t>
            </a:r>
            <a:r>
              <a:rPr lang="en-GB" u="sng" dirty="0">
                <a:solidFill>
                  <a:schemeClr val="accent1">
                    <a:lumMod val="75000"/>
                  </a:schemeClr>
                </a:solidFill>
              </a:rPr>
              <a:t>investigational drug </a:t>
            </a:r>
            <a:r>
              <a:rPr lang="en-GB" dirty="0">
                <a:solidFill>
                  <a:schemeClr val="accent1">
                    <a:lumMod val="75000"/>
                  </a:schemeClr>
                </a:solidFill>
              </a:rPr>
              <a:t>for use in a phase 1 study, as described in 312.21(a) of this chapter, is subject to the statutory requirements set forth in 21 U.S.C. 351(a)(2)(B</a:t>
            </a:r>
            <a:r>
              <a:rPr lang="en-GB" dirty="0" smtClean="0">
                <a:solidFill>
                  <a:schemeClr val="accent1">
                    <a:lumMod val="75000"/>
                  </a:schemeClr>
                </a:solidFill>
              </a:rPr>
              <a:t>).The </a:t>
            </a:r>
            <a:r>
              <a:rPr lang="en-GB" dirty="0">
                <a:solidFill>
                  <a:schemeClr val="accent1">
                    <a:lumMod val="75000"/>
                  </a:schemeClr>
                </a:solidFill>
              </a:rPr>
              <a:t>production of such drug is exempt from compliance with the regulations in part 211 of this chapter</a:t>
            </a:r>
            <a:r>
              <a:rPr lang="en-GB" dirty="0" smtClean="0">
                <a:solidFill>
                  <a:schemeClr val="accent1">
                    <a:lumMod val="75000"/>
                  </a:schemeClr>
                </a:solidFill>
              </a:rPr>
              <a:t>.</a:t>
            </a:r>
          </a:p>
          <a:p>
            <a:pPr marL="914400" lvl="1" indent="-514350"/>
            <a:r>
              <a:rPr lang="en-GB" dirty="0" smtClean="0">
                <a:solidFill>
                  <a:schemeClr val="accent1">
                    <a:lumMod val="75000"/>
                  </a:schemeClr>
                </a:solidFill>
              </a:rPr>
              <a:t> </a:t>
            </a:r>
            <a:r>
              <a:rPr lang="en-GB" dirty="0">
                <a:solidFill>
                  <a:schemeClr val="accent1">
                    <a:lumMod val="75000"/>
                  </a:schemeClr>
                </a:solidFill>
              </a:rPr>
              <a:t>However, this exemption does not apply to an investigational drug for use in a phase 1 study once the investigational drug has been made available for use by or for the sponsor in </a:t>
            </a:r>
            <a:r>
              <a:rPr lang="en-GB" u="sng" dirty="0">
                <a:solidFill>
                  <a:schemeClr val="accent1">
                    <a:lumMod val="75000"/>
                  </a:schemeClr>
                </a:solidFill>
              </a:rPr>
              <a:t>a phase 2 or phase 3 study</a:t>
            </a:r>
            <a:r>
              <a:rPr lang="en-GB" dirty="0">
                <a:solidFill>
                  <a:schemeClr val="accent1">
                    <a:lumMod val="75000"/>
                  </a:schemeClr>
                </a:solidFill>
              </a:rPr>
              <a:t>, as described in 312.21(b) and (c) of this chapter, or the drug has been </a:t>
            </a:r>
            <a:r>
              <a:rPr lang="en-GB" u="sng" dirty="0">
                <a:solidFill>
                  <a:schemeClr val="accent1">
                    <a:lumMod val="75000"/>
                  </a:schemeClr>
                </a:solidFill>
              </a:rPr>
              <a:t>lawfully marketed</a:t>
            </a:r>
            <a:r>
              <a:rPr lang="en-GB" dirty="0" smtClean="0">
                <a:solidFill>
                  <a:schemeClr val="accent1">
                    <a:lumMod val="75000"/>
                  </a:schemeClr>
                </a:solidFill>
              </a:rPr>
              <a:t>.</a:t>
            </a:r>
          </a:p>
          <a:p>
            <a:pPr marL="914400" lvl="1" indent="-514350"/>
            <a:r>
              <a:rPr lang="en-GB" dirty="0" smtClean="0">
                <a:solidFill>
                  <a:schemeClr val="accent1">
                    <a:lumMod val="75000"/>
                  </a:schemeClr>
                </a:solidFill>
              </a:rPr>
              <a:t> </a:t>
            </a:r>
            <a:r>
              <a:rPr lang="en-GB" dirty="0">
                <a:solidFill>
                  <a:schemeClr val="accent1">
                    <a:lumMod val="75000"/>
                  </a:schemeClr>
                </a:solidFill>
              </a:rPr>
              <a:t>If the investigational drug has been made available in a phase 2 or phase 3 study or the drug has been lawfully marketed, the drug for use in </a:t>
            </a:r>
            <a:r>
              <a:rPr lang="en-GB" u="sng" dirty="0">
                <a:solidFill>
                  <a:schemeClr val="accent1">
                    <a:lumMod val="75000"/>
                  </a:schemeClr>
                </a:solidFill>
              </a:rPr>
              <a:t>the phase 1 study </a:t>
            </a:r>
            <a:r>
              <a:rPr lang="en-GB" dirty="0">
                <a:solidFill>
                  <a:schemeClr val="accent1">
                    <a:lumMod val="75000"/>
                  </a:schemeClr>
                </a:solidFill>
              </a:rPr>
              <a:t>must comply with part 211</a:t>
            </a:r>
            <a:r>
              <a:rPr lang="en-GB" dirty="0" smtClean="0">
                <a:solidFill>
                  <a:schemeClr val="accent1">
                    <a:lumMod val="75000"/>
                  </a:schemeClr>
                </a:solidFill>
              </a:rPr>
              <a:t>.</a:t>
            </a:r>
            <a:endParaRPr lang="en-GB"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F3AB2667-EFC0-4FCF-8A0A-8405D69E09A2}" type="slidenum">
              <a:rPr lang="en-US" smtClean="0"/>
              <a:pPr/>
              <a:t>14</a:t>
            </a:fld>
            <a:endParaRPr lang="en-US"/>
          </a:p>
        </p:txBody>
      </p:sp>
    </p:spTree>
    <p:extLst>
      <p:ext uri="{BB962C8B-B14F-4D97-AF65-F5344CB8AC3E}">
        <p14:creationId xmlns:p14="http://schemas.microsoft.com/office/powerpoint/2010/main" val="2209367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90600"/>
          </a:xfrm>
        </p:spPr>
        <p:txBody>
          <a:bodyPr>
            <a:normAutofit fontScale="90000"/>
          </a:bodyPr>
          <a:lstStyle/>
          <a:p>
            <a:pPr algn="l"/>
            <a:r>
              <a:rPr lang="en-US" b="1" dirty="0" smtClean="0"/>
              <a:t/>
            </a:r>
            <a:br>
              <a:rPr lang="en-US" b="1" dirty="0" smtClean="0"/>
            </a:br>
            <a:r>
              <a:rPr lang="en-US" b="1" dirty="0" smtClean="0">
                <a:solidFill>
                  <a:srgbClr val="FF0000"/>
                </a:solidFill>
                <a:latin typeface="Times New Roman" pitchFamily="18" charset="0"/>
                <a:cs typeface="Times New Roman" pitchFamily="18" charset="0"/>
              </a:rPr>
              <a:t>Basic requirements for GMP regulations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066800"/>
            <a:ext cx="8915400" cy="5334000"/>
          </a:xfrm>
        </p:spPr>
        <p:txBody>
          <a:bodyPr>
            <a:normAutofit fontScale="85000" lnSpcReduction="20000"/>
          </a:bodyPr>
          <a:lstStyle/>
          <a:p>
            <a:pPr marL="571500" indent="-571500" algn="just">
              <a:buFont typeface="+mj-lt"/>
              <a:buAutoNum type="arabicPeriod"/>
            </a:pPr>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ll manufacturing processes are clearly defined, systematically reviewed in the light of experience and shown to be capable of consistently manufacturing medicinal products of the required quality and complying with their specifications; </a:t>
            </a:r>
          </a:p>
          <a:p>
            <a:pPr marL="571500" indent="-571500" algn="just">
              <a:buFont typeface="+mj-lt"/>
              <a:buAutoNum type="arabicPeriod"/>
            </a:pPr>
            <a:r>
              <a:rPr lang="en-US" dirty="0" smtClean="0">
                <a:latin typeface="Times New Roman" pitchFamily="18" charset="0"/>
                <a:cs typeface="Times New Roman" pitchFamily="18" charset="0"/>
              </a:rPr>
              <a:t>Critical steps of manufacturing processes and significant changes to the process are validated; </a:t>
            </a:r>
          </a:p>
          <a:p>
            <a:pPr marL="571500" indent="-571500" algn="just">
              <a:buFont typeface="+mj-lt"/>
              <a:buAutoNum type="arabicPeriod"/>
            </a:pPr>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necessary facilities for GMP are provided including</a:t>
            </a:r>
            <a:r>
              <a:rPr lang="en-US" dirty="0" smtClean="0">
                <a:latin typeface="Times New Roman" pitchFamily="18" charset="0"/>
                <a:cs typeface="Times New Roman" pitchFamily="18" charset="0"/>
              </a:rPr>
              <a:t>:</a:t>
            </a:r>
          </a:p>
          <a:p>
            <a:pPr marL="914400" lvl="1" indent="-514350" algn="just">
              <a:buFont typeface="+mj-lt"/>
              <a:buAutoNum type="alphaLcPeriod"/>
            </a:pPr>
            <a:r>
              <a:rPr lang="en-US" dirty="0" smtClean="0">
                <a:cs typeface="Times New Roman" pitchFamily="18" charset="0"/>
              </a:rPr>
              <a:t>Appropriately </a:t>
            </a:r>
            <a:r>
              <a:rPr lang="en-US" dirty="0">
                <a:cs typeface="Times New Roman" pitchFamily="18" charset="0"/>
              </a:rPr>
              <a:t>qualified and trained personnel; </a:t>
            </a:r>
          </a:p>
          <a:p>
            <a:pPr marL="914400" lvl="1" indent="-514350" algn="just">
              <a:buFont typeface="+mj-lt"/>
              <a:buAutoNum type="alphaLcPeriod"/>
            </a:pPr>
            <a:r>
              <a:rPr lang="en-US" dirty="0" smtClean="0">
                <a:cs typeface="Times New Roman" pitchFamily="18" charset="0"/>
              </a:rPr>
              <a:t>Adequate </a:t>
            </a:r>
            <a:r>
              <a:rPr lang="en-US" dirty="0">
                <a:cs typeface="Times New Roman" pitchFamily="18" charset="0"/>
              </a:rPr>
              <a:t>premises and space; </a:t>
            </a:r>
          </a:p>
          <a:p>
            <a:pPr marL="914400" lvl="1" indent="-514350" algn="just">
              <a:buFont typeface="+mj-lt"/>
              <a:buAutoNum type="alphaLcPeriod"/>
            </a:pPr>
            <a:r>
              <a:rPr lang="en-US" dirty="0" smtClean="0">
                <a:cs typeface="Times New Roman" pitchFamily="18" charset="0"/>
              </a:rPr>
              <a:t>Suitable </a:t>
            </a:r>
            <a:r>
              <a:rPr lang="en-US" dirty="0">
                <a:cs typeface="Times New Roman" pitchFamily="18" charset="0"/>
              </a:rPr>
              <a:t>equipment and services; </a:t>
            </a:r>
          </a:p>
          <a:p>
            <a:pPr marL="914400" lvl="1" indent="-514350" algn="just">
              <a:buFont typeface="+mj-lt"/>
              <a:buAutoNum type="alphaLcPeriod"/>
            </a:pPr>
            <a:r>
              <a:rPr lang="en-US" dirty="0" smtClean="0">
                <a:cs typeface="Times New Roman" pitchFamily="18" charset="0"/>
              </a:rPr>
              <a:t>Correct </a:t>
            </a:r>
            <a:r>
              <a:rPr lang="en-US" dirty="0">
                <a:cs typeface="Times New Roman" pitchFamily="18" charset="0"/>
              </a:rPr>
              <a:t>materials, containers and labels; </a:t>
            </a:r>
          </a:p>
          <a:p>
            <a:pPr marL="914400" lvl="1" indent="-514350" algn="just">
              <a:buFont typeface="+mj-lt"/>
              <a:buAutoNum type="alphaLcPeriod"/>
            </a:pPr>
            <a:r>
              <a:rPr lang="en-US" dirty="0" smtClean="0">
                <a:cs typeface="Times New Roman" pitchFamily="18" charset="0"/>
              </a:rPr>
              <a:t>Approved </a:t>
            </a:r>
            <a:r>
              <a:rPr lang="en-US" dirty="0">
                <a:cs typeface="Times New Roman" pitchFamily="18" charset="0"/>
              </a:rPr>
              <a:t>procedures and </a:t>
            </a:r>
            <a:r>
              <a:rPr lang="en-US" dirty="0" smtClean="0">
                <a:cs typeface="Times New Roman" pitchFamily="18" charset="0"/>
              </a:rPr>
              <a:t>instructions</a:t>
            </a:r>
          </a:p>
          <a:p>
            <a:pPr marL="914400" lvl="1" indent="-514350" algn="just">
              <a:buFont typeface="+mj-lt"/>
              <a:buAutoNum type="alphaLcPeriod"/>
            </a:pPr>
            <a:r>
              <a:rPr lang="en-US" dirty="0"/>
              <a:t>suitable storage and </a:t>
            </a:r>
            <a:r>
              <a:rPr lang="en-US" dirty="0" smtClean="0"/>
              <a:t>transport</a:t>
            </a:r>
            <a:endParaRPr lang="en-US" dirty="0">
              <a:cs typeface="Times New Roman" pitchFamily="18" charset="0"/>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705600"/>
          </a:xfrm>
        </p:spPr>
        <p:txBody>
          <a:bodyPr>
            <a:noAutofit/>
          </a:bodyPr>
          <a:lstStyle/>
          <a:p>
            <a:pPr marL="571500" indent="-571500">
              <a:buFont typeface="+mj-lt"/>
              <a:buAutoNum type="arabicPeriod" startAt="4"/>
            </a:pPr>
            <a:r>
              <a:rPr lang="en-US" sz="2200" dirty="0">
                <a:latin typeface="Times New Roman" pitchFamily="18" charset="0"/>
                <a:cs typeface="Times New Roman" pitchFamily="18" charset="0"/>
              </a:rPr>
              <a:t>Instructions and procedures are written in an instructional form in clear and unambiguous language, specifically applicable to the facilities provided;</a:t>
            </a:r>
          </a:p>
          <a:p>
            <a:pPr marL="571500" indent="-571500">
              <a:buFont typeface="+mj-lt"/>
              <a:buAutoNum type="arabicPeriod" startAt="4"/>
            </a:pPr>
            <a:r>
              <a:rPr lang="en-US" sz="2200" dirty="0">
                <a:latin typeface="Times New Roman" pitchFamily="18" charset="0"/>
                <a:cs typeface="Times New Roman" pitchFamily="18" charset="0"/>
              </a:rPr>
              <a:t>Operators are trained to carry out procedures correctly;</a:t>
            </a:r>
          </a:p>
          <a:p>
            <a:pPr marL="571500" indent="-571500">
              <a:buFont typeface="+mj-lt"/>
              <a:buAutoNum type="arabicPeriod" startAt="4"/>
            </a:pPr>
            <a:r>
              <a:rPr lang="en-US" sz="2200" dirty="0" smtClean="0">
                <a:latin typeface="Times New Roman" pitchFamily="18" charset="0"/>
                <a:cs typeface="Times New Roman" pitchFamily="18" charset="0"/>
              </a:rPr>
              <a:t>Records </a:t>
            </a:r>
            <a:r>
              <a:rPr lang="en-US" sz="2200" dirty="0">
                <a:latin typeface="Times New Roman" pitchFamily="18" charset="0"/>
                <a:cs typeface="Times New Roman" pitchFamily="18" charset="0"/>
              </a:rPr>
              <a:t>are made, manually and/or </a:t>
            </a:r>
            <a:r>
              <a:rPr lang="en-US" sz="2200" dirty="0" smtClean="0">
                <a:latin typeface="Times New Roman" pitchFamily="18" charset="0"/>
                <a:cs typeface="Times New Roman" pitchFamily="18" charset="0"/>
              </a:rPr>
              <a:t>by recording instruments, </a:t>
            </a:r>
            <a:r>
              <a:rPr lang="en-US" sz="2200" dirty="0">
                <a:latin typeface="Times New Roman" pitchFamily="18" charset="0"/>
                <a:cs typeface="Times New Roman" pitchFamily="18" charset="0"/>
              </a:rPr>
              <a:t>during </a:t>
            </a:r>
            <a:r>
              <a:rPr lang="en-US" sz="2200" dirty="0" smtClean="0">
                <a:latin typeface="Times New Roman" pitchFamily="18" charset="0"/>
                <a:cs typeface="Times New Roman" pitchFamily="18" charset="0"/>
              </a:rPr>
              <a:t>manufacture </a:t>
            </a:r>
            <a:r>
              <a:rPr lang="en-US" sz="2200" dirty="0">
                <a:latin typeface="Times New Roman" pitchFamily="18" charset="0"/>
                <a:cs typeface="Times New Roman" pitchFamily="18" charset="0"/>
              </a:rPr>
              <a:t>which demonstrate that all the steps required by the defined procedures and instructions were in fact taken and that the quantity and quality of the product was as expected. Any significant deviations are fully recorded and investigated; </a:t>
            </a:r>
            <a:endParaRPr lang="en-US" sz="2200" dirty="0" smtClean="0">
              <a:latin typeface="Times New Roman" pitchFamily="18" charset="0"/>
              <a:cs typeface="Times New Roman" pitchFamily="18" charset="0"/>
            </a:endParaRPr>
          </a:p>
          <a:p>
            <a:pPr marL="571500" indent="-571500">
              <a:buFont typeface="+mj-lt"/>
              <a:buAutoNum type="arabicPeriod" startAt="4"/>
            </a:pPr>
            <a:r>
              <a:rPr lang="en-US" sz="2200" dirty="0" smtClean="0">
                <a:latin typeface="Times New Roman" pitchFamily="18" charset="0"/>
                <a:cs typeface="Times New Roman" pitchFamily="18" charset="0"/>
              </a:rPr>
              <a:t>Records </a:t>
            </a:r>
            <a:r>
              <a:rPr lang="en-US" sz="2200" dirty="0">
                <a:latin typeface="Times New Roman" pitchFamily="18" charset="0"/>
                <a:cs typeface="Times New Roman" pitchFamily="18" charset="0"/>
              </a:rPr>
              <a:t>of manufacture including distribution which enable the complete history of a batch to be traced, are retained in a comprehensible and accessible </a:t>
            </a:r>
            <a:r>
              <a:rPr lang="en-US" sz="2200" dirty="0" smtClean="0">
                <a:latin typeface="Times New Roman" pitchFamily="18" charset="0"/>
                <a:cs typeface="Times New Roman" pitchFamily="18" charset="0"/>
              </a:rPr>
              <a:t>form;</a:t>
            </a:r>
          </a:p>
          <a:p>
            <a:pPr marL="571500" indent="-571500">
              <a:buFont typeface="+mj-lt"/>
              <a:buAutoNum type="arabicPeriod" startAt="4"/>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distribution (wholesaling) of the products </a:t>
            </a:r>
            <a:r>
              <a:rPr lang="en-US" sz="2200" dirty="0" smtClean="0">
                <a:latin typeface="Times New Roman" pitchFamily="18" charset="0"/>
                <a:cs typeface="Times New Roman" pitchFamily="18" charset="0"/>
              </a:rPr>
              <a:t>minimizes </a:t>
            </a:r>
            <a:r>
              <a:rPr lang="en-US" sz="2200" dirty="0">
                <a:latin typeface="Times New Roman" pitchFamily="18" charset="0"/>
                <a:cs typeface="Times New Roman" pitchFamily="18" charset="0"/>
              </a:rPr>
              <a:t>any risk to their quality; </a:t>
            </a:r>
            <a:endParaRPr lang="en-US" sz="2200" dirty="0" smtClean="0">
              <a:latin typeface="Times New Roman" pitchFamily="18" charset="0"/>
              <a:cs typeface="Times New Roman" pitchFamily="18" charset="0"/>
            </a:endParaRPr>
          </a:p>
          <a:p>
            <a:pPr marL="571500" indent="-571500">
              <a:buFont typeface="+mj-lt"/>
              <a:buAutoNum type="arabicPeriod" startAt="4"/>
            </a:pPr>
            <a:r>
              <a:rPr lang="en-US" sz="2200" dirty="0" smtClean="0">
                <a:latin typeface="Times New Roman" pitchFamily="18" charset="0"/>
                <a:cs typeface="Times New Roman" pitchFamily="18" charset="0"/>
              </a:rPr>
              <a:t>A </a:t>
            </a:r>
            <a:r>
              <a:rPr lang="en-US" sz="2200" dirty="0">
                <a:latin typeface="Times New Roman" pitchFamily="18" charset="0"/>
                <a:cs typeface="Times New Roman" pitchFamily="18" charset="0"/>
              </a:rPr>
              <a:t>system is available to recall any batch of product, from sale or </a:t>
            </a:r>
            <a:r>
              <a:rPr lang="en-US" sz="2200" dirty="0" smtClean="0">
                <a:latin typeface="Times New Roman" pitchFamily="18" charset="0"/>
                <a:cs typeface="Times New Roman" pitchFamily="18" charset="0"/>
              </a:rPr>
              <a:t>supply;</a:t>
            </a:r>
          </a:p>
          <a:p>
            <a:pPr marL="571500" indent="-571500">
              <a:buFont typeface="+mj-lt"/>
              <a:buAutoNum type="arabicPeriod" startAt="4"/>
            </a:pPr>
            <a:r>
              <a:rPr lang="en-US" sz="2200" dirty="0" smtClean="0">
                <a:latin typeface="Times New Roman" pitchFamily="18" charset="0"/>
                <a:cs typeface="Times New Roman" pitchFamily="18" charset="0"/>
              </a:rPr>
              <a:t>Complaints </a:t>
            </a:r>
            <a:r>
              <a:rPr lang="en-US" sz="2200" dirty="0">
                <a:latin typeface="Times New Roman" pitchFamily="18" charset="0"/>
                <a:cs typeface="Times New Roman" pitchFamily="18" charset="0"/>
              </a:rPr>
              <a:t>about marketed products are examined, the causes of quality defects investigated and appropriate measures taken in respect of the defective products and to prevent re-occurrence</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F3AB2667-EFC0-4FCF-8A0A-8405D69E09A2}" type="slidenum">
              <a:rPr lang="en-US" smtClean="0"/>
              <a:pPr/>
              <a:t>16</a:t>
            </a:fld>
            <a:endParaRPr lang="en-US"/>
          </a:p>
        </p:txBody>
      </p:sp>
    </p:spTree>
    <p:extLst>
      <p:ext uri="{BB962C8B-B14F-4D97-AF65-F5344CB8AC3E}">
        <p14:creationId xmlns:p14="http://schemas.microsoft.com/office/powerpoint/2010/main" val="60288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05800" cy="334962"/>
          </a:xfrm>
        </p:spPr>
        <p:txBody>
          <a:bodyPr>
            <a:normAutofit fontScale="90000"/>
          </a:bodyPr>
          <a:lstStyle/>
          <a:p>
            <a:r>
              <a:rPr lang="en-US" b="1" u="sng" dirty="0" smtClean="0">
                <a:solidFill>
                  <a:srgbClr val="FF0000"/>
                </a:solidFill>
                <a:latin typeface="Times New Roman" pitchFamily="18" charset="0"/>
                <a:cs typeface="Times New Roman" pitchFamily="18" charset="0"/>
              </a:rPr>
              <a:t>Absence of GMP results in</a:t>
            </a:r>
            <a:endParaRPr lang="en-US"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838200"/>
            <a:ext cx="8763000" cy="5943600"/>
          </a:xfrm>
        </p:spPr>
        <p:txBody>
          <a:bodyPr>
            <a:normAutofit/>
          </a:bodyPr>
          <a:lstStyle/>
          <a:p>
            <a:pPr lvl="0" algn="just">
              <a:buFont typeface="Wingdings" panose="05000000000000000000" pitchFamily="2" charset="2"/>
              <a:buChar char="Ø"/>
            </a:pPr>
            <a:r>
              <a:rPr lang="en-US" dirty="0" smtClean="0">
                <a:latin typeface="Times New Roman" pitchFamily="18" charset="0"/>
                <a:cs typeface="Times New Roman" pitchFamily="18" charset="0"/>
              </a:rPr>
              <a:t>Batch to batch variation.</a:t>
            </a:r>
          </a:p>
          <a:p>
            <a:pPr lvl="0" algn="just">
              <a:buFont typeface="Wingdings" panose="05000000000000000000" pitchFamily="2" charset="2"/>
              <a:buChar char="Ø"/>
            </a:pPr>
            <a:r>
              <a:rPr lang="en-US" dirty="0" smtClean="0">
                <a:latin typeface="Times New Roman" pitchFamily="18" charset="0"/>
                <a:cs typeface="Times New Roman" pitchFamily="18" charset="0"/>
              </a:rPr>
              <a:t>Deficiency in recordkeeping make investigation impossible.</a:t>
            </a:r>
          </a:p>
          <a:p>
            <a:pPr lvl="0" algn="just">
              <a:buFont typeface="Wingdings" panose="05000000000000000000" pitchFamily="2" charset="2"/>
              <a:buChar char="Ø"/>
            </a:pPr>
            <a:r>
              <a:rPr lang="en-US" dirty="0" smtClean="0">
                <a:latin typeface="Times New Roman" pitchFamily="18" charset="0"/>
                <a:cs typeface="Times New Roman" pitchFamily="18" charset="0"/>
              </a:rPr>
              <a:t>Contamination by other products from poorly cleaned multipurpose equipments</a:t>
            </a:r>
          </a:p>
          <a:p>
            <a:pPr lvl="0" algn="just">
              <a:buFont typeface="Wingdings" panose="05000000000000000000" pitchFamily="2" charset="2"/>
              <a:buChar char="Ø"/>
            </a:pPr>
            <a:r>
              <a:rPr lang="en-US" dirty="0" smtClean="0">
                <a:latin typeface="Times New Roman" pitchFamily="18" charset="0"/>
                <a:cs typeface="Times New Roman" pitchFamily="18" charset="0"/>
              </a:rPr>
              <a:t>Poor control and traceability of production.</a:t>
            </a:r>
          </a:p>
          <a:p>
            <a:pPr lvl="0" algn="just">
              <a:buFont typeface="Wingdings" panose="05000000000000000000" pitchFamily="2" charset="2"/>
              <a:buChar char="Ø"/>
            </a:pPr>
            <a:r>
              <a:rPr lang="en-US" dirty="0" smtClean="0">
                <a:latin typeface="Times New Roman" pitchFamily="18" charset="0"/>
                <a:cs typeface="Times New Roman" pitchFamily="18" charset="0"/>
              </a:rPr>
              <a:t>Difference in purity, strength, safety and quality of raw materials.</a:t>
            </a:r>
          </a:p>
          <a:p>
            <a:pPr lvl="0" algn="just">
              <a:buFont typeface="Wingdings" panose="05000000000000000000" pitchFamily="2" charset="2"/>
              <a:buChar char="Ø"/>
            </a:pPr>
            <a:r>
              <a:rPr lang="en-US" dirty="0" smtClean="0">
                <a:latin typeface="Times New Roman" pitchFamily="18" charset="0"/>
                <a:cs typeface="Times New Roman" pitchFamily="18" charset="0"/>
              </a:rPr>
              <a:t>Impossible to determine the responsibility of the involved persons.</a:t>
            </a:r>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plus(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838200"/>
          </a:xfrm>
        </p:spPr>
        <p:txBody>
          <a:bodyPr>
            <a:normAutofit/>
          </a:bodyPr>
          <a:lstStyle/>
          <a:p>
            <a:r>
              <a:rPr lang="en-US" b="1" u="sng" dirty="0" smtClean="0">
                <a:solidFill>
                  <a:srgbClr val="FF0000"/>
                </a:solidFill>
                <a:latin typeface="Times New Roman" pitchFamily="18" charset="0"/>
                <a:cs typeface="Times New Roman" pitchFamily="18" charset="0"/>
              </a:rPr>
              <a:t>Applicability of GMPs</a:t>
            </a:r>
            <a:endParaRPr lang="en-US"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1143000"/>
            <a:ext cx="8915400" cy="5638800"/>
          </a:xfrm>
        </p:spPr>
        <p:txBody>
          <a:bodyPr>
            <a:normAutofit fontScale="25000" lnSpcReduction="20000"/>
          </a:bodyPr>
          <a:lstStyle/>
          <a:p>
            <a:pPr marL="640080" indent="-548640" algn="just">
              <a:buFont typeface="+mj-lt"/>
              <a:buAutoNum type="arabicPeriod"/>
            </a:pPr>
            <a:r>
              <a:rPr lang="en-US" sz="11200" kern="700" dirty="0" smtClean="0">
                <a:latin typeface="Times New Roman" pitchFamily="18" charset="0"/>
                <a:cs typeface="Times New Roman" pitchFamily="18" charset="0"/>
              </a:rPr>
              <a:t>The CGMP regulations apply to all finished drug products, whether OTC or prescription.</a:t>
            </a:r>
          </a:p>
          <a:p>
            <a:pPr marL="640080" indent="-548640" algn="just">
              <a:buFont typeface="+mj-lt"/>
              <a:buAutoNum type="arabicPeriod"/>
            </a:pPr>
            <a:endParaRPr lang="en-US" sz="11200" kern="700" dirty="0" smtClean="0">
              <a:latin typeface="Times New Roman" pitchFamily="18" charset="0"/>
              <a:cs typeface="Times New Roman" pitchFamily="18" charset="0"/>
            </a:endParaRPr>
          </a:p>
          <a:p>
            <a:pPr marL="640080" indent="-548640" algn="just">
              <a:buFont typeface="+mj-lt"/>
              <a:buAutoNum type="arabicPeriod"/>
            </a:pPr>
            <a:r>
              <a:rPr lang="en-US" sz="11200" kern="700" dirty="0" smtClean="0">
                <a:latin typeface="Times New Roman" pitchFamily="18" charset="0"/>
                <a:cs typeface="Times New Roman" pitchFamily="18" charset="0"/>
              </a:rPr>
              <a:t>Application of new drug products.</a:t>
            </a:r>
          </a:p>
          <a:p>
            <a:pPr marL="640080" indent="-548640" algn="just">
              <a:buFont typeface="+mj-lt"/>
              <a:buAutoNum type="arabicPeriod"/>
            </a:pPr>
            <a:endParaRPr lang="en-US" sz="11200" kern="700" dirty="0">
              <a:latin typeface="Times New Roman" pitchFamily="18" charset="0"/>
              <a:cs typeface="Times New Roman" pitchFamily="18" charset="0"/>
            </a:endParaRPr>
          </a:p>
          <a:p>
            <a:pPr marL="640080" indent="-548640" algn="just">
              <a:buFont typeface="+mj-lt"/>
              <a:buAutoNum type="arabicPeriod"/>
            </a:pPr>
            <a:r>
              <a:rPr lang="en-US" sz="11200" kern="700" dirty="0" smtClean="0">
                <a:latin typeface="Times New Roman" pitchFamily="18" charset="0"/>
                <a:cs typeface="Times New Roman" pitchFamily="18" charset="0"/>
              </a:rPr>
              <a:t>The regulations apply to drugs introduced into  the country commerce including drugs exported to or imported from other countries. </a:t>
            </a:r>
          </a:p>
          <a:p>
            <a:pPr marL="640080" indent="-548640" algn="just">
              <a:buFont typeface="+mj-lt"/>
              <a:buAutoNum type="arabicPeriod"/>
            </a:pPr>
            <a:endParaRPr lang="en-US" sz="11200" kern="700" dirty="0" smtClean="0">
              <a:latin typeface="Times New Roman" pitchFamily="18" charset="0"/>
              <a:cs typeface="Times New Roman" pitchFamily="18" charset="0"/>
            </a:endParaRPr>
          </a:p>
          <a:p>
            <a:pPr marL="640080" indent="-548640" algn="just">
              <a:buFont typeface="+mj-lt"/>
              <a:buAutoNum type="arabicPeriod"/>
            </a:pPr>
            <a:r>
              <a:rPr lang="en-US" sz="11200" kern="700" dirty="0" smtClean="0">
                <a:latin typeface="Times New Roman" pitchFamily="18" charset="0"/>
                <a:cs typeface="Times New Roman" pitchFamily="18" charset="0"/>
              </a:rPr>
              <a:t>The GMP regulations permit the authority to deny entry of any drug, if there is a question regarding its safety, identity, strength, quality or purity.</a:t>
            </a:r>
            <a:endParaRPr lang="en-US" kern="700"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anim calcmode="lin" valueType="num">
                                      <p:cBhvr>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anim calcmode="lin" valueType="num">
                                      <p:cBhvr>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994122"/>
          </a:xfrm>
        </p:spPr>
        <p:txBody>
          <a:bodyPr>
            <a:noAutofit/>
          </a:bodyPr>
          <a:lstStyle/>
          <a:p>
            <a:r>
              <a:rPr lang="en-GB" sz="3600" b="1" dirty="0" smtClean="0">
                <a:solidFill>
                  <a:schemeClr val="accent1">
                    <a:lumMod val="75000"/>
                  </a:schemeClr>
                </a:solidFill>
              </a:rPr>
              <a:t>Part 211: Current CGMP for finished pharmaceuticals </a:t>
            </a:r>
            <a:endParaRPr lang="en-GB" sz="3600" b="1" dirty="0">
              <a:solidFill>
                <a:schemeClr val="accent1">
                  <a:lumMod val="75000"/>
                </a:schemeClr>
              </a:solidFill>
            </a:endParaRPr>
          </a:p>
        </p:txBody>
      </p:sp>
      <p:sp>
        <p:nvSpPr>
          <p:cNvPr id="6" name="Content Placeholder 5"/>
          <p:cNvSpPr>
            <a:spLocks noGrp="1"/>
          </p:cNvSpPr>
          <p:nvPr>
            <p:ph idx="1"/>
          </p:nvPr>
        </p:nvSpPr>
        <p:spPr>
          <a:xfrm>
            <a:off x="251520" y="1196752"/>
            <a:ext cx="8892480" cy="5472608"/>
          </a:xfrm>
        </p:spPr>
        <p:txBody>
          <a:bodyPr>
            <a:noAutofit/>
          </a:bodyPr>
          <a:lstStyle/>
          <a:p>
            <a:r>
              <a:rPr lang="en-GB" sz="2600" dirty="0" smtClean="0">
                <a:solidFill>
                  <a:schemeClr val="accent1">
                    <a:lumMod val="75000"/>
                  </a:schemeClr>
                </a:solidFill>
              </a:rPr>
              <a:t>Subpart A: General provision.</a:t>
            </a:r>
          </a:p>
          <a:p>
            <a:r>
              <a:rPr lang="en-GB" sz="2600" dirty="0" smtClean="0">
                <a:solidFill>
                  <a:schemeClr val="accent1">
                    <a:lumMod val="75000"/>
                  </a:schemeClr>
                </a:solidFill>
              </a:rPr>
              <a:t>Subpart B: Organization and personal.</a:t>
            </a:r>
          </a:p>
          <a:p>
            <a:r>
              <a:rPr lang="en-GB" sz="2600" dirty="0" smtClean="0">
                <a:solidFill>
                  <a:schemeClr val="accent1">
                    <a:lumMod val="75000"/>
                  </a:schemeClr>
                </a:solidFill>
              </a:rPr>
              <a:t>Subpart C: Building and facilities.</a:t>
            </a:r>
          </a:p>
          <a:p>
            <a:r>
              <a:rPr lang="en-GB" sz="2600" dirty="0" smtClean="0">
                <a:solidFill>
                  <a:schemeClr val="accent1">
                    <a:lumMod val="75000"/>
                  </a:schemeClr>
                </a:solidFill>
              </a:rPr>
              <a:t>Subpart D: Equipment.</a:t>
            </a:r>
          </a:p>
          <a:p>
            <a:r>
              <a:rPr lang="en-GB" sz="2600" dirty="0" smtClean="0">
                <a:solidFill>
                  <a:schemeClr val="accent1">
                    <a:lumMod val="75000"/>
                  </a:schemeClr>
                </a:solidFill>
              </a:rPr>
              <a:t>Subpart E: Control of components &amp; drug closures and containers.</a:t>
            </a:r>
          </a:p>
          <a:p>
            <a:r>
              <a:rPr lang="en-GB" sz="2600" dirty="0" smtClean="0">
                <a:solidFill>
                  <a:schemeClr val="accent1">
                    <a:lumMod val="75000"/>
                  </a:schemeClr>
                </a:solidFill>
              </a:rPr>
              <a:t>Subpart F: Production and process control.</a:t>
            </a:r>
          </a:p>
          <a:p>
            <a:r>
              <a:rPr lang="en-GB" sz="2600" dirty="0" smtClean="0">
                <a:solidFill>
                  <a:schemeClr val="accent1">
                    <a:lumMod val="75000"/>
                  </a:schemeClr>
                </a:solidFill>
              </a:rPr>
              <a:t>Subpart G: Packaging &amp; </a:t>
            </a:r>
            <a:r>
              <a:rPr lang="en-GB" sz="2600" dirty="0" err="1" smtClean="0">
                <a:solidFill>
                  <a:schemeClr val="accent1">
                    <a:lumMod val="75000"/>
                  </a:schemeClr>
                </a:solidFill>
              </a:rPr>
              <a:t>labeling</a:t>
            </a:r>
            <a:r>
              <a:rPr lang="en-GB" sz="2600" dirty="0" smtClean="0">
                <a:solidFill>
                  <a:schemeClr val="accent1">
                    <a:lumMod val="75000"/>
                  </a:schemeClr>
                </a:solidFill>
              </a:rPr>
              <a:t> control.</a:t>
            </a:r>
          </a:p>
          <a:p>
            <a:r>
              <a:rPr lang="en-GB" sz="2600" dirty="0" smtClean="0">
                <a:solidFill>
                  <a:schemeClr val="accent1">
                    <a:lumMod val="75000"/>
                  </a:schemeClr>
                </a:solidFill>
              </a:rPr>
              <a:t>Subpart H: Holding &amp; distribution.</a:t>
            </a:r>
          </a:p>
          <a:p>
            <a:r>
              <a:rPr lang="en-GB" sz="2600" dirty="0" smtClean="0">
                <a:solidFill>
                  <a:schemeClr val="accent1">
                    <a:lumMod val="75000"/>
                  </a:schemeClr>
                </a:solidFill>
              </a:rPr>
              <a:t>Subpart I: Laboratory control.</a:t>
            </a:r>
          </a:p>
          <a:p>
            <a:r>
              <a:rPr lang="en-GB" sz="2600" dirty="0" smtClean="0">
                <a:solidFill>
                  <a:schemeClr val="accent1">
                    <a:lumMod val="75000"/>
                  </a:schemeClr>
                </a:solidFill>
              </a:rPr>
              <a:t>Subpart J: Records and reports.</a:t>
            </a:r>
          </a:p>
          <a:p>
            <a:r>
              <a:rPr lang="en-GB" sz="2600" dirty="0" smtClean="0">
                <a:solidFill>
                  <a:schemeClr val="accent1">
                    <a:lumMod val="75000"/>
                  </a:schemeClr>
                </a:solidFill>
              </a:rPr>
              <a:t>Subpart K: Returned &amp; salvaging drug products.</a:t>
            </a:r>
          </a:p>
          <a:p>
            <a:endParaRPr lang="en-GB" sz="2600" dirty="0" smtClean="0">
              <a:solidFill>
                <a:schemeClr val="accent1">
                  <a:lumMod val="75000"/>
                </a:schemeClr>
              </a:solidFill>
            </a:endParaRPr>
          </a:p>
          <a:p>
            <a:endParaRPr lang="en-GB" sz="2600"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F3AB2667-EFC0-4FCF-8A0A-8405D69E09A2}" type="slidenum">
              <a:rPr lang="en-US" smtClean="0"/>
              <a:pPr/>
              <a:t>19</a:t>
            </a:fld>
            <a:endParaRPr lang="en-US"/>
          </a:p>
        </p:txBody>
      </p:sp>
    </p:spTree>
    <p:extLst>
      <p:ext uri="{BB962C8B-B14F-4D97-AF65-F5344CB8AC3E}">
        <p14:creationId xmlns:p14="http://schemas.microsoft.com/office/powerpoint/2010/main" val="392680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arn(inVertical)">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barn(inVertical)">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60338"/>
            <a:ext cx="7924800" cy="724942"/>
          </a:xfrm>
        </p:spPr>
        <p:txBody>
          <a:bodyPr>
            <a:noAutofit/>
          </a:bodyPr>
          <a:lstStyle/>
          <a:p>
            <a:pPr algn="ctr"/>
            <a:r>
              <a:rPr lang="en-GB" sz="6600" b="1" dirty="0" smtClean="0">
                <a:solidFill>
                  <a:srgbClr val="FF0000"/>
                </a:solidFill>
              </a:rPr>
              <a:t>Rules</a:t>
            </a:r>
            <a:endParaRPr lang="en-GB" sz="6600" b="1" dirty="0">
              <a:solidFill>
                <a:srgbClr val="FF0000"/>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smtClean="0"/>
          </a:p>
          <a:p>
            <a:endParaRPr lang="en-GB" dirty="0" smtClean="0"/>
          </a:p>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53" y="932857"/>
            <a:ext cx="2816871" cy="281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5" descr="data:image/jpeg;base64,/9j/4AAQSkZJRgABAQAAAQABAAD/2wCEAAkGBxQSEhUUEhQWFRQWGBoaFRUYGB0VHxwiGRwXGh8bGR8dHCggHhwlHhseITEhJSorLi4uGSIzODMsOigtLisBCgoKBQUFDgUFDisZExkrKysrKysrKysrKysrKysrKysrKysrKysrKysrKysrKysrKysrKysrKysrKysrKysrK//AABEIAOEA4QMBIgACEQEDEQH/xAAcAAEAAgMBAQEAAAAAAAAAAAAABwgEBQYDAQL/xABHEAACAQMBBQUFAwoDBQkAAAABAgMABBEhBQYHEjETIkFRYRQycYGRQpOhCBcjUlRicoKSsRUz0hYkQ6LBNGNkc7Kz0fDx/8QAFAEBAAAAAAAAAAAAAAAAAAAAAP/EABQRAQAAAAAAAAAAAAAAAAAAAAD/2gAMAwEAAhEDEQA/AJxpSlApSlApSlApX5kcKCWIAGpJOAPU1Fu+XGu1tsx2Y9qlGhfPLGvzxl/5dPWglN2AGSQAOpOlcVvDxU2baZBn7Zx9iDEh+GchR8zVdt59+b6/J9onbkP/AAk7iD+Udfnk1oLe3aRgkas7noqgsT8ANTQTJtrj7Kci0tUTyaVi5/pXA/GuN2jxY2rMf+1GMfqxoqD64z+NemwOE20roBuyWKM/blcL9FGW/AV1myeCCm4aC4u25ljSTEcYAYMzqeVmYnIK65X7Q60EXXW815LntLq4bPgZXI+mcVrZJWb3mJ+JJqxFxwYsYhFyxzT5lRZC0hGEOQzdwDppWRvRwlslsphZ2ubnk/QkyNnmyPFnC9M9aCtySEdCR8DithbbwXUf+Xczp/DK6/2NTpuBwmt/YwNpWgFzztn9Lk8unL/luVrIXg3YSSzIYpYo15OycSMebK5b3sjQ4FBEVhxR2rERi7dgPB1WQfPK5rsNjce7hcC6t45R+tGTGfoeYE/SsreDgjDHJCkF3JzTOVVXjV8cqO5ZmVlwvdxkKdWFcvt3g5tK3BZESdBkkxuAQB4lWwfpmgl/d/jBs25wGka3fymAUf1glcfEiu8gnV1DIysp1DKQwPwI0NUovbKSFuSVGjbrysCpx56+HrWz3d3ru7Fg1tO8Yzqmcofip0NBcilQ5udxyikxHtBOxbQdsmWQ/wAS6svyyPhUu2l0kqB4nV0YZVlIYH4EaGg9qUpQKUpQKUpQKUpQKUpQKUpQK57fHfG22bF2lw/eOeziXV3PoPL1OgrScTeJEWzE7NMS3bjuR50QH7cnkPIdT6DWqzbZ2tNdytNcSNJI3Vj/AGAGgHoABQdLv1xHu9pEqzdlb57sCEgH+M/bPx09K5bZthJcSpDCheRzhEHUnrXZbh8OnvHhe5Y21vMxEbEHMpALcseRgEgEgnrg4zg1Nu2dydnW1iFBFmkDrMtypHaBk8SzZ5iw0wcjUYHQUEf7D4GyLC8t24eVVLR20bYDEAkJJJjQE6Hl6Z61MO7Wwba1iX2a3WDmUFhygN0GjnqSPU1zUfFG3/ww7QdOTLMkcBcczspxgHHzOmgrstj33bwRTBeUSxo/LnOOdQ2M+maBsvZqW6skfNytJJJgnODIxdgvkvMTgeGay8V9pQKh7fia9bbNgZgsdot4iW6gnLkchaRh5a8o6dOniZhrkN+N35rq42dJCFK21x2kuTju93p5nSgjrb2wpLPaNoVupJtpXF5zlVJCiDxDKc4Hh1xyhvKp0qGtkbrbbh2hNeclqWnkHO7sHZUz7qHAx3cD+UVMtB8IrF2tYLcQyQuWCSKVYqeU4bQ4PhppWXSgwNp7Gt7iPs54Y5UHRXUMBjy8vlUO7W4Ji4iM1r/usrM5FtIS68oZgnexzKxUBiDzAE4qca4/fDf6Gxnt7YASzzyojRh8GNXIHO2hx1GAcZ18qCr239hz2UxguUMcg1xkHIOcEEaEHFbPc7fe72a/NbvlCe/C2SjfLOh9Rg1ZddxrZnu3uF9pN2wL9rg8qqO7GmMcoXwI16a6ZqE+IXCz2aVzYM06ogkkgwWkiUkgEkDDA4OB72FJwQCaCZNwuINttRMIeznUZeBjqPVT9pfUdPECuvqkdndPE6yRMyOhyrKcEHzBqxXCnimt9y214Ql0BhX0VZseXgJP3RofDyASlSlKBSlKBSlKBSlKBXBcVOISbMh5I8PdyA9mvUIOnaP6eQ8T6A1vN+d6otm2rTyat7sUecF2PQfDxJ8AKqXtrast3PJPO3NJIcsfoAB5AAAAeQFB431480jSysXkclndjkknxNSzw34ahGgudpwuUlbEUXLzAE4KG4HUK2oAIx05sZApwo3BZBDtG6t2mjLr2UQ1Kg9J2QjvqDggDwy2uAKsFQeMlqjBQyKQpUqCoIBU5UgeBBGQfCtfvJsCG9iEdwvPGriTlzgEqDgN5jXp41tqUFe9ibCgm3akuJE5pYBcCIk6LzPGScfradamrck52dZn/wAND/7a18td1LSO1azSEC2fPNHzMc82CdSc+HnW1srVIo0ijHKkahEXyCgAD6Cg9qUpQKUpQKUpQKUpQKifizsSCO4srlIwJ59oW/aSdSQihQo8lwo0HUjNSxWHtHZUNxydtGsnZuHj5hnlYdGHqKDMrzjt1VmZVUM5BdgAC2AACx8cAAa+Ar0pQQvxP4bpdzSybPhZbiNeeYABI5C2oVM4/SkZY406ZwTrBJDRtrzI6H1UqVP1BBq71Q1xY3Ba+ae6tIGSWEAOTp7RgZJRcZJUYw/2sEY0BoNjwe4l+2qLS7b/AHpR3HP/ABQPP/vB4+fXzqVKpDbXDRuskbFXRgyMNCCpBBHqCM1anhbvuu1LbLYFzFhZl6Z8nUfqt+ByKDtaUpQKUpQK/MjhQSxAAGSTpgDxNfqor4+b2ezWgtImxLc55yDgrGMZ/qPd+HNQRHxT3xO0rxmUn2eLKQL5jOr/ABbr8MDwrJ4XbmNeSNcPC01vbkFogQplOQezXm0JxqRkZ0GRzZrjdm2ElxKsMKF5HOEQdSetWe3C2tZ2uzGCrJAtmCLlZk5HD452z4MzZyMeajyFB2tpIGRGVSoKghWUoQCAQCp1Ujpjwr2rgr3ivZxQQTFJj7QjSLGqBmCISC7d7AHdPj4Guz2ZfpcQxzRHmjkUMh6ZBGaDKpSlApSlApSlApSlApSlApSlApSlApSlApSuI3h4o2VnctbyiVjHy9rIicyRlugY5zn4D60ET8Xt0CObaUFu8MMj4kjYBWBOMSlR7iuc906g4JxzYHE7lbzSbOu47iPJA0kT9dT1U/3HqBVqN8b+2jspWulaSCRQhVFMhftO6oUDxJIwdNSNaqXt7ZElrMY5Y3iJ7yLJgNytnlLY0zjr65oLj7Lv0uIY5om5o5FDKfQjP1rKqDvyeN6/f2fK3nJBk/DnQf8AqA/iqcaBSlKD47AAk6Aak1UHiFvCb+/mnzlObli9ETRfr738xqxPGLbnsmy5iDh5v0KeBzIDnHwQMflVV7aBpHVEGWdgqjzLHAH1oJj/ACetjxLI91M6CVgyW0bEBmAx2joDqw6LkdO9UocR93Ir20PbcxWAPMqg4DMsbgc3jgZzp5Vst3N347W1t7flVuwVcEgHvAauPIk5PzrZ3dussbxt7rqVbGmjAg/gaCAdwWCzRGQgIdkTcnN0/wAxs4z6A/jUncGA3+D2vP1xJj4do/L+GK/V/wAMNnywwQsj8sAZY2EhDcrkkqT4jJPXzPnXWbPskgiSKJQscahUUeAGgFBkV59svNy8w5sZ5cjODnBx1xofpXpUc8Z903u7YXNtzC6tgSpQkMyHVlBGuR7w+Y8aCRqVVjdfiztCzIDSe0RDGY5u8cfuv7w+eR6VYjcreuHadsJ4cjXlkQ9UYAEqfPqDnxBoN/SlKBSlKBSlKBSlKBSlKBSlKBUP8R3iuLl9l2iwxPcFJNoXLcqhVRgwBJI5nzg49QPEkTBXD7X4U7OuZpJ5kkaSRizntWGp8hnQelB2VnEqxoqHKqoCnOdAABr46VE/5QOxop4ElR09qgBYxgjnaIkcx5euFOGz0A5qlm1gEaKi+6ihR8FGB/avK52fHIJAyKe1UpIcDLAjGCfHSgptsHar2lxFcR+/E4YeuOo+BGR86uTsu+S4hjmjOUkRXU+jDNU53k2S1ndTW79YpGXPmM91vmuD86n38nvbnbWD25OWtnwP4ZCzL/zcw+VBKdKUoIF/KS2tmW2tQfdVpWHqx5V/BW+tcjwX2KLrakXMMpErSP8AIYUf1MD8jXnxmvjLte58kKxr/Kq5/HP1rsPyftmTlLq4gaNW5o4x2iM4YAOzLlWBU5KHOvTprQThsvZy26ciNIy5JHaSNKRnGgZyTy+QzpWZXwetfaBSlKBSlKCGuIPBY3Exn2e8cZc5khkyqgnqyFVOMnUqR4nB8K4fZm0do7s3ZjlTMUmrJkmOUDTmjbGjDPx6ZHSrO1rtvbEgvYWhuYxJG3gdCD5qRqCPMUGFuhvbbbShEtu+SPfjOjofJh/1GhrfVWzezci+2FOLuxkdoR0lUZKA/ZmXoV9SOU+ODipP4ccU4NohYZuWG76cmcLJ6xk+P7p18s0EiUpSgUpSgUpSgUpSgUpSgUpSgVj39oJY2jLOobQtG5jYag6Muo8sjWsilBW/j9u+ttdwSxgiOWLl1JY80ZwSSckkqV1JycGvDgBtbsdp9kT3biNkx+8vfH4BvrXb8e9mXD2PbStGVinXkVEYFVYOpLMXPMSSmgUYweuahbcu+MF/ayj7M8efgWAP4E0FyaV85qUFM97Lntb26fOeaeUj4c7Y/Cp24DziLZ6L2Up7aV2MipzIMEJ3j4e7Vd5pOZmbzJP1OasjwV3htBYWtoJk9pPaEw/azzO58P1Rmgk6lcBv7tC6e+s7C2uPZe2SWR5goYnkHdUZ8M5z8q2HCreGS+2fHLOQ0qs8bsMAMUOjaaaqR880HX0pSgUpSgUpSg/LoGBBAIOhB1B9DUKcR+DupudljlYd5rcHHTXMJ8D+79PKptpQQTw54vtERa7ULd08guGB5lxpyzDqcHTm6+fnU5wyq6hlIZWGQwOQQfEHyrgOKPDy1vonuCy288aljOdFIUf8XzH73UevSo43U3hutgQMbhu0jkZhbWwYMrYCsZ0k1xF3gO7nmJOgwaCxNKjrcXixb3ySmdRatCoZyzZQqW5chsA6EgEEfaHXw6D84GzP263+8FB0tK5r84GzP263+8FPzgbM/brf7wUHS0rmvzgbM/brf7wU/OBsz9ut/vBQdLSua/OBsz9ut/vBT84GzP263+8FB0tK4vbXFPZlvHz+0LMc4CQ4kY/LIAHqSK0tlxy2a5w63EQ/WeNSP+R2P4UEnUrlv9rYbyCUbNurd7koeyV2xhiNCVI5tPhjzrmuHm0b0bRmtLi5N2kcCPK5UARSk4aNSAMjPN/TQbPi1OJNn3cBilOIuftOT9GChDjLZ66fWqsqxBBGhGoNWw4j7xWkVrc2086JLJbuUjbOW5g6rjTxYEfKqnUFmv8AbePz/GvtV5/x16UGskTlJB8CR9KsJwX3JtPZ7XaID+0jtMnn7uvaRnu/wmoL3lt+zvLmP9SeVfo7Cp84FLLJs6Lkn5Y45ZA8XIrc2W5tWOo0YdKDYcW7VG9laWwlu41ZuZ4HZZI8j3QFGSrHrqOlZ/CHYctns1EnTs5Hd5Gj/V5joD5HAGnhmu1pQKUpQKUpQKUpQKUpQY207BLiKSGUc0cilHGSMhhgjI1GlRrv1wijntYYrAiJoC5RHZmUiQgsOY5I7wz4jU1KdKCtm0N2LnYFs0skaTSXGI2ITtIY0DBmWQsO8ZMBcYGADg5xjvNz+HGzL20iuZbBoGkXm5DNIRg9GXve6eozripSubdJEZJFV0YEMjAMCD1BB0Ir0UY0HSg4P8z2yf2ZvvZP9dPzPbJ/Zm+9k/113tKDgvzPbJ/Zm+9k/wBdPzPbJ/Zm+9k/113tKDgvzPbJ/Zm+9k/10/M9sn9mb72T/XXe0oI02xwT2dLHywiS3fOQ6u0nyKuSCPhg1prPgBAD+lvJXHkiLH/ctUyUoI+PDazsYJJbOzS4uUUtEJyZOZl1AAJ5QdNCANcVrdzpbm92sL1rWa1RLQRT9oCgeTPRAeqg9D101xmpTpQcBxR3JtLqKa8nD9rDbOEIflHcEjrkY17zGquVavioJUsLyTt8RGEr2PIvVu6CH6jU1VSgzf8ADH8qVPf+wK+X40oIo4v2Ri2vdDGAzK4+Dqrf3JruvyftuPHDdQRwvMwkR1VGRcc6spZi7DCjkUaZPeGlYv5R+yuW6t7kDSSMxt8YzkfMh/wrQ8C9s+z7URGOEnRoyScAEDnUn5rj+ags8K+1ibN2lFcKXgkWRAxUsh5hkdRkaHHpWXQKUpQKUpQKUpQKUpQKUpQKUpQKUpQKUpQKUpQKUpQKUrHv72OCNpJXCRr7ztoBqBknwGvWgizjttxxs9oHhePtJ0UMWRldV53yvKxYYKLkEDHMOtQbupZma9togM880a49Cwz+FSP+UNt9Zp7aCJw8aRdqWUhgTIcDGPJVz/NWn4EbK7baqOR3YEeQ/EjkGfm2flQWb7FfIV8r0pQR/wAcNh+07LkYDv25Ew+Cghvlykn+UVWSwu2hlSVPejYMuemVOdfSrr3EKujI4yrAqwPiCMEfSqdb5bCaxvZ7ZgcI55D5qdVP9JFBbrYW0EuLeGaL3JEVlHTGQNPl0+VZ9QdwB2nHcD2acs0ttmS2BdgvKxHN3AeVmVjnJBID6dKmu8YCNyxwoVsnyGDk0Gq2dvdZTztbw3MbzLnKA693rjwOPSt3VdtxUZbnZBkjEdsJbkW9wAOeYnOBLr3fDz6n4ixNApSlApSlApSlApSlApSlApSlApSlApSlArE2rtKK2iaad1jjTHM7aAZIA+pIHzrLqFeNe3I55ZLJ5hFHbwGYg5BmmIPZxrp7oB5ifX0oJltbhZEV0OVYBlPmCMg1+pZAoJY4ABJPoNa02492kuz7V42DL2SjI80HKw+TAj5Vw/HPacdpbkxllurpTF3XYAx6c5ZM8p0woYjI5tDQQTvftj2y8nnAwrueQAYwo0UY8O6Bn1zU2/k6bE7O0mumGs7hU/hiyNPixb+kVAezbF55Y4Yxl5GCKPVjirk7v7KS0tobeP3YkCj1x1PxJyfnQbClKUCob/KF3V7SFL+Md6LuTYHVGI5W/lY4+DelTJXjeWyyxvHIAyOpVlPQhhgg/Kgppu9tuWyuEuIGxImcZ1ByCCGGdQQelWn3ChMln20t2957UOcswCquRylI1+yoxgjzB9arXxA3VfZt48DZKHvQv+shJx8x0PqK6vg/vzJbFrEyIizsOwkkBZYnYgEkAjII8MgcwGoyTQSdsDhaLa4gdruWWC1Z3trdlACF/M51xoeg1HyqRa87ZCqKrMXYKAzkAFiBqxAGASdcDSvSgUpSgUpSgUpSgUpSgUpSgUpSgUpSgUpSgVzO9O49pfJLzwxiaROUXHIGddMBh6j4101KDmbrd1YdnC2huGtFhUMJ48Jy8h52Zh05SclhnXJ11qsG+O8s9/P2k8gkKDs0YKUBVScNy+BbqfjUlcY99Zo422Z2yyvn9PMi8hKaFY3A0D/rcuhAGgyQIq3c2JJe3MdvCMvI2M+AHUsfQDJoJP8Ayet1e0me+kHchykWfFyBlv5VOP5vSrA1rt3djR2dtFbwjCRrgep6lj6kkk/GtjQKUpQKUpQchxM3LTalqUGFnjy0DnwPip/dbp6aHwqqV5avFI0cqlHQlWU6EEdQau5UW8YeGvtym7tVAukHfUadsqjH3gAwD4gY8sBqeFfEOW7jisJJVjuFICzP3jJGozyqDoZdOXLHoSdSNZoqkKlo2yOZHQ6HVSpB+oINTzw34mNfNBa3c4hlRslwAPaMY5UJOiknVhjvYGCNRQTLSlKDUR702TEBbu3JYgKBKhyToANeprb1C7bhWI23b21rEyC3j9puG52fOGHZp3mONcE6dD9JooFKUoFKUoFKUoFKUoFY09/Eh5XlRT5MwB+hNZNQNxF2Yf8AEr26vNnzXFoggCyLIYQi8qhmXHvnmzp0HjigngHPSvtYuy5UeGJotY2jQof3SoK/hisqgVGPE3f+TZYliWRJZpgDbrjDQg5BMngy6ZXxJJyMDJcSeIQ2XJIsMommkQctuwyIWGO+SMYUjXkOSSAdATmue0L6SeR5ZnLyOeZ3bUkn/wC9PCg83dpGJJZ3Y5JOWLEnx8SSasvwb3C/w+Dt51/3qYDmB6xr1CfHxPrgeFczwX4ZleS/vU72jW0LDp4iVwfHxUeHXyxNtApSlApSlApSlApSlBFfFfhYt7zXVmAt11dOgl/+JPXx8fOq63Nu8bMkisjqcMjAqQR4EHUGrvVxXEHhzbbUXmP6K5A7kyjr5LIPtL+I8KCJdyOKGGt4dqNJJDC4aOQHJBGimYdZFTqPEHBPNgYnO+3stIrZboyh4XZVRo/0hYucBVC5Jb066Gqrb2bpXWzpOS5jKgnuSDVH9Vb/AKHX0rD2JtqW1ljkjIPZP2io/eTmxjmK5xnHj1oLWbD3ZaDaF7ePIH9p7IIoBBQRry4J8c6fSulqIthcb4Z4mWZBb3XKRGWJMLPg8uWxlFzjOdAPGpT2ZcCSJGEiy5UZkQghjgZIxpr1oMqlY9lepKGMbcwV2RiM6MhKsNeuCCPiKyKBXM8QN522fbK8aCSaWVIYUOgLvnBbGuAAfwHjXTVGvHWz5rS2kbm7KG6jaYr1VCGUsMa6EgaeJFB0u5G1LyZJBfQJHJG/KskTZjkGuqakjBGNfMeuOlqMODRj7faQtCx2eJY/Zs5xnlbtOXm1x7vXwxUn0ClKx7+9SCN5ZW5Y0BZ2OTgDqTjwoMio43u3Jv7ma4WG8UWd32Yljl5naMIQT2I1Gpz5dceANSJJIFBLEADqScAVF21uMVvaRFGK3V0rOv6E4jIDNyMXxgZXlJC5wcig7fYe2bUJLDG4RbHEMof9HyBFABPNjuYGjdDioh3+4qxxzTf4Uzc8qhZp/sEroGjUj3wvd59MjGhwCI13r3qnv55JpMIZAoZI8qpCEleYZ7xHmaxNgbBuL2URW0TSOeuOijzYnRR6mgwXdpHJJLu5ySe8WJPXzJJqcOE3CblK3e0U72jQ2zDp4hpQfHyQ9PHyrp+HHCqHZ/LNPie66hsd2P8A8sHqf3j8sVI9ApSlApSlApSlApSlApSlApSlBi7S2dFcRtFPGskbdVYZH/761DG+XAvrJs2TzPYSn8EfH4N/VU40oKWbY2LcWjmO5heJ/JhjPwPQj1FfvYu37mzbmtp5Ij48rYB/iX3W+YNXG2js6K4QxzxpKh6q6hh+NRtvDwOsZsm2d7ZvIZlT+ljn6NQcFuzxsubZRHLBDLHknK5ibLEsxJGVJJJPQZJ612GyONNk9w0k/tESmNEVOUOikM5ZiVfJJyo93TlPXNcRtrgltGHJh7O4Xw5G5G+j4H41xu0N0r6A4ltJ19ezYj5EDBoLH3HE2wkERgvIRmVO07TKEJrzaOBr4fOvfezfm1Sxnlt7i1mkVCUjZ1cP0GCoYEj0qqLKQcEYI6g18oLPcN9/IJrESXMlpbPzuOyQiEADGCFZidazV4kWKSz9reQGIcnZcp5z7vfGFyfe/vVVKCgsPvDxlsBJC8Dzydm7FgqcqupR15TzspHeKtnlOOU6a1ym8nHOeZWjgtokjcFWMuZSQRjGBhR881HFju1eTECK1nfPTliYj64xXX7G4M7Tm1kRLdfORwT/AEpk/XFBye3N6Lu8wLieR1GAEzhBjphR3fnjNYGz9nyzuI4Y3kc9FRSx/Cp93f4EWseDdzPcH9VR2K/DQlj8cipM2NsS3tE5LaFIl8lGM/E9SfU0EH7ncDZpMSbQfsU69jGQXP8AE2Cq/LPyqb9hbDt7OIRW0SxIPAdT6sTqx9Sa2NKBSlKBSlKBSlKBSlKBSlKBSlKBSlKBSlKBSlKBXw0pQRzxB/yj86rzvD79KUGPsf8AzBU+cNvd+VKUEqw+6K9KUoFKUoFKUoFKUoFKUoFKUoFKUoP/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8" name="Group 7"/>
          <p:cNvGrpSpPr/>
          <p:nvPr/>
        </p:nvGrpSpPr>
        <p:grpSpPr>
          <a:xfrm>
            <a:off x="5897229" y="932858"/>
            <a:ext cx="2347179" cy="2568150"/>
            <a:chOff x="611560" y="956860"/>
            <a:chExt cx="2104901" cy="1493011"/>
          </a:xfrm>
        </p:grpSpPr>
        <p:pic>
          <p:nvPicPr>
            <p:cNvPr id="9" name="Picture 9" descr="C:\Users\Iman\Pictures\belkin_leather_folio_case_for_ipad_2_r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56860"/>
              <a:ext cx="2104901" cy="149301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flipH="1">
              <a:off x="971601" y="1079363"/>
              <a:ext cx="1296143" cy="124800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1560" y="956860"/>
              <a:ext cx="1800200" cy="137050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050" name="Picture 2" descr="C:\Users\Iman\Pictures\untitled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544" y="4005064"/>
            <a:ext cx="3152775" cy="237626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5508104" y="4437112"/>
            <a:ext cx="2736304" cy="172819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455602" y="4437112"/>
            <a:ext cx="2932822" cy="17934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5" name="Picture 7" descr="C:\Users\Iman\Pictures\untitled 10 oclo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53" y="4118249"/>
            <a:ext cx="2839051" cy="2160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95000"/>
                  </a:prstClr>
                </a:solidFill>
              </a:rPr>
              <a:pPr/>
              <a:t>2</a:t>
            </a:fld>
            <a:endParaRPr lang="en-GB">
              <a:solidFill>
                <a:prstClr val="black">
                  <a:tint val="95000"/>
                </a:prstClr>
              </a:solidFill>
            </a:endParaRPr>
          </a:p>
        </p:txBody>
      </p:sp>
    </p:spTree>
    <p:extLst>
      <p:ext uri="{BB962C8B-B14F-4D97-AF65-F5344CB8AC3E}">
        <p14:creationId xmlns:p14="http://schemas.microsoft.com/office/powerpoint/2010/main" val="2852875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7848600" cy="563562"/>
          </a:xfrm>
        </p:spPr>
        <p:txBody>
          <a:bodyPr>
            <a:normAutofit fontScale="90000"/>
          </a:bodyPr>
          <a:lstStyle/>
          <a:p>
            <a:pPr algn="l"/>
            <a:r>
              <a:rPr lang="en-GB" b="1" dirty="0">
                <a:solidFill>
                  <a:srgbClr val="0070C0"/>
                </a:solidFill>
              </a:rPr>
              <a:t>Subpart </a:t>
            </a:r>
            <a:r>
              <a:rPr lang="en-GB" b="1" dirty="0" smtClean="0">
                <a:solidFill>
                  <a:srgbClr val="0070C0"/>
                </a:solidFill>
              </a:rPr>
              <a:t>A-General </a:t>
            </a:r>
            <a:r>
              <a:rPr lang="en-GB" b="1" dirty="0">
                <a:solidFill>
                  <a:srgbClr val="0070C0"/>
                </a:solidFill>
              </a:rPr>
              <a:t>Provisions</a:t>
            </a:r>
            <a:endParaRPr lang="en-GB" dirty="0">
              <a:solidFill>
                <a:srgbClr val="0070C0"/>
              </a:solidFill>
            </a:endParaRPr>
          </a:p>
        </p:txBody>
      </p:sp>
      <p:sp>
        <p:nvSpPr>
          <p:cNvPr id="2" name="Content Placeholder 1"/>
          <p:cNvSpPr>
            <a:spLocks noGrp="1"/>
          </p:cNvSpPr>
          <p:nvPr>
            <p:ph idx="1"/>
          </p:nvPr>
        </p:nvSpPr>
        <p:spPr>
          <a:xfrm>
            <a:off x="152400" y="838200"/>
            <a:ext cx="8915400" cy="5867400"/>
          </a:xfrm>
        </p:spPr>
        <p:txBody>
          <a:bodyPr>
            <a:normAutofit fontScale="85000" lnSpcReduction="10000"/>
          </a:bodyPr>
          <a:lstStyle/>
          <a:p>
            <a:r>
              <a:rPr lang="en-GB" b="1" u="sng" dirty="0" smtClean="0">
                <a:solidFill>
                  <a:schemeClr val="accent1">
                    <a:lumMod val="75000"/>
                  </a:schemeClr>
                </a:solidFill>
              </a:rPr>
              <a:t>Sec</a:t>
            </a:r>
            <a:r>
              <a:rPr lang="en-GB" b="1" u="sng" dirty="0">
                <a:solidFill>
                  <a:schemeClr val="accent1">
                    <a:lumMod val="75000"/>
                  </a:schemeClr>
                </a:solidFill>
              </a:rPr>
              <a:t>. 211.1 Scope</a:t>
            </a:r>
            <a:r>
              <a:rPr lang="en-GB" b="1" u="sng" dirty="0" smtClean="0">
                <a:solidFill>
                  <a:schemeClr val="accent1">
                    <a:lumMod val="75000"/>
                  </a:schemeClr>
                </a:solidFill>
              </a:rPr>
              <a:t>.</a:t>
            </a:r>
          </a:p>
          <a:p>
            <a:pPr lvl="1">
              <a:buFont typeface="+mj-lt"/>
              <a:buAutoNum type="alphaLcParenR"/>
            </a:pPr>
            <a:r>
              <a:rPr lang="en-GB" b="1" dirty="0">
                <a:solidFill>
                  <a:schemeClr val="accent1">
                    <a:lumMod val="75000"/>
                  </a:schemeClr>
                </a:solidFill>
              </a:rPr>
              <a:t>The regulations in this part contain the minimum cGMP for preparation of drug products (excluding positron emission tomography drugs) for administration to humans or animals.</a:t>
            </a:r>
          </a:p>
          <a:p>
            <a:pPr lvl="1">
              <a:buFont typeface="+mj-lt"/>
              <a:buAutoNum type="alphaLcParenR"/>
            </a:pPr>
            <a:r>
              <a:rPr lang="en-GB" b="1" dirty="0">
                <a:solidFill>
                  <a:schemeClr val="accent1">
                    <a:lumMod val="75000"/>
                  </a:schemeClr>
                </a:solidFill>
              </a:rPr>
              <a:t>The cGMP regulations in this chapter as they pertain to drug products</a:t>
            </a:r>
          </a:p>
          <a:p>
            <a:pPr lvl="1">
              <a:buFont typeface="+mj-lt"/>
              <a:buAutoNum type="alphaLcParenR"/>
            </a:pPr>
            <a:r>
              <a:rPr lang="en-GB" b="1" dirty="0">
                <a:solidFill>
                  <a:schemeClr val="accent1">
                    <a:lumMod val="75000"/>
                  </a:schemeClr>
                </a:solidFill>
              </a:rPr>
              <a:t>Pending consideration of a proposed exemption, published in the Federal Register of September 29, 1978, the requirements in this part shall not be enforced for OTC drug products if the products and all their ingredients are ordinarily marketed and consumed as human foods, and which products may also fall within the legal definition of drugs by virtue of their intended use</a:t>
            </a:r>
            <a:r>
              <a:rPr lang="en-GB" b="1" dirty="0" smtClean="0">
                <a:solidFill>
                  <a:schemeClr val="accent1">
                    <a:lumMod val="75000"/>
                  </a:schemeClr>
                </a:solidFill>
              </a:rPr>
              <a:t>.</a:t>
            </a:r>
          </a:p>
          <a:p>
            <a:r>
              <a:rPr lang="en-GB" b="1" u="sng" dirty="0">
                <a:solidFill>
                  <a:schemeClr val="accent1">
                    <a:lumMod val="75000"/>
                  </a:schemeClr>
                </a:solidFill>
              </a:rPr>
              <a:t>Sec. 211.3 </a:t>
            </a:r>
            <a:r>
              <a:rPr lang="en-GB" b="1" u="sng" dirty="0" smtClean="0">
                <a:solidFill>
                  <a:schemeClr val="accent1">
                    <a:lumMod val="75000"/>
                  </a:schemeClr>
                </a:solidFill>
              </a:rPr>
              <a:t>Definitions</a:t>
            </a:r>
          </a:p>
          <a:p>
            <a:pPr lvl="1"/>
            <a:r>
              <a:rPr lang="en-GB" b="1" dirty="0">
                <a:solidFill>
                  <a:schemeClr val="accent1">
                    <a:lumMod val="75000"/>
                  </a:schemeClr>
                </a:solidFill>
              </a:rPr>
              <a:t>The definitions set forth in 210.3 of this chapter apply in this part</a:t>
            </a:r>
            <a:r>
              <a:rPr lang="en-GB" b="1" dirty="0" smtClean="0">
                <a:solidFill>
                  <a:schemeClr val="accent1">
                    <a:lumMod val="75000"/>
                  </a:schemeClr>
                </a:solidFill>
              </a:rPr>
              <a:t>.</a:t>
            </a:r>
            <a:endParaRPr lang="en-GB"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F3AB2667-EFC0-4FCF-8A0A-8405D69E09A2}" type="slidenum">
              <a:rPr lang="en-US" smtClean="0"/>
              <a:pPr/>
              <a:t>20</a:t>
            </a:fld>
            <a:endParaRPr lang="en-US"/>
          </a:p>
        </p:txBody>
      </p:sp>
    </p:spTree>
    <p:extLst>
      <p:ext uri="{BB962C8B-B14F-4D97-AF65-F5344CB8AC3E}">
        <p14:creationId xmlns:p14="http://schemas.microsoft.com/office/powerpoint/2010/main" val="268086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500"/>
                                        <p:tgtEl>
                                          <p:spTgt spid="2">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left)">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858000" cy="792162"/>
          </a:xfrm>
        </p:spPr>
        <p:txBody>
          <a:bodyPr>
            <a:normAutofit fontScale="90000"/>
          </a:bodyPr>
          <a:lstStyle/>
          <a:p>
            <a:r>
              <a:rPr lang="en-US" b="1" u="sng" dirty="0" smtClean="0">
                <a:solidFill>
                  <a:srgbClr val="FF0000"/>
                </a:solidFill>
                <a:latin typeface="Times New Roman" pitchFamily="18" charset="0"/>
                <a:cs typeface="Times New Roman" pitchFamily="18" charset="0"/>
              </a:rPr>
              <a:t>Principle </a:t>
            </a:r>
            <a:r>
              <a:rPr lang="en-US" b="1" u="sng" dirty="0">
                <a:solidFill>
                  <a:srgbClr val="FF0000"/>
                </a:solidFill>
                <a:latin typeface="Times New Roman" pitchFamily="18" charset="0"/>
                <a:cs typeface="Times New Roman" pitchFamily="18" charset="0"/>
              </a:rPr>
              <a:t>Good Manufacturing Practices </a:t>
            </a:r>
          </a:p>
        </p:txBody>
      </p:sp>
      <p:sp>
        <p:nvSpPr>
          <p:cNvPr id="3" name="Content Placeholder 2"/>
          <p:cNvSpPr>
            <a:spLocks noGrp="1"/>
          </p:cNvSpPr>
          <p:nvPr>
            <p:ph idx="1"/>
          </p:nvPr>
        </p:nvSpPr>
        <p:spPr>
          <a:xfrm>
            <a:off x="381000" y="1143000"/>
            <a:ext cx="8610600" cy="5410200"/>
          </a:xfrm>
        </p:spPr>
        <p:txBody>
          <a:bodyPr>
            <a:normAutofit lnSpcReduction="10000"/>
          </a:bodyPr>
          <a:lstStyle/>
          <a:p>
            <a:pPr marL="0" indent="0">
              <a:buNone/>
            </a:pPr>
            <a:r>
              <a:rPr lang="en-US" sz="4300" dirty="0" smtClean="0">
                <a:latin typeface="Times New Roman" pitchFamily="18" charset="0"/>
                <a:cs typeface="Times New Roman" pitchFamily="18" charset="0"/>
              </a:rPr>
              <a:t>The </a:t>
            </a:r>
            <a:r>
              <a:rPr lang="en-US" sz="4300" dirty="0">
                <a:latin typeface="Times New Roman" pitchFamily="18" charset="0"/>
                <a:cs typeface="Times New Roman" pitchFamily="18" charset="0"/>
              </a:rPr>
              <a:t>holder of a manufacturing authorisation must manufacture medicinal products so as to ensure that they are</a:t>
            </a:r>
            <a:r>
              <a:rPr lang="en-US" sz="4300" dirty="0" smtClean="0">
                <a:latin typeface="Times New Roman" pitchFamily="18" charset="0"/>
                <a:cs typeface="Times New Roman" pitchFamily="18" charset="0"/>
              </a:rPr>
              <a:t>:</a:t>
            </a:r>
          </a:p>
          <a:p>
            <a:pPr marL="1314450" lvl="2" indent="-514350" algn="just">
              <a:buFont typeface="+mj-lt"/>
              <a:buAutoNum type="arabicPeriod"/>
            </a:pPr>
            <a:r>
              <a:rPr lang="en-US" sz="3500" dirty="0" smtClean="0">
                <a:latin typeface="Times New Roman" pitchFamily="18" charset="0"/>
                <a:cs typeface="Times New Roman" pitchFamily="18" charset="0"/>
              </a:rPr>
              <a:t>Fit for their intended use.</a:t>
            </a:r>
          </a:p>
          <a:p>
            <a:pPr marL="1314450" lvl="2" indent="-514350" algn="just">
              <a:buFont typeface="+mj-lt"/>
              <a:buAutoNum type="arabicPeriod"/>
            </a:pPr>
            <a:r>
              <a:rPr lang="en-US" sz="3500" dirty="0" smtClean="0">
                <a:latin typeface="Times New Roman" pitchFamily="18" charset="0"/>
                <a:cs typeface="Times New Roman" pitchFamily="18" charset="0"/>
              </a:rPr>
              <a:t>Comply </a:t>
            </a:r>
            <a:r>
              <a:rPr lang="en-US" sz="3500" dirty="0">
                <a:latin typeface="Times New Roman" pitchFamily="18" charset="0"/>
                <a:cs typeface="Times New Roman" pitchFamily="18" charset="0"/>
              </a:rPr>
              <a:t>with the requirements of the </a:t>
            </a:r>
            <a:r>
              <a:rPr lang="en-US" sz="3500" dirty="0" smtClean="0">
                <a:latin typeface="Times New Roman" pitchFamily="18" charset="0"/>
                <a:cs typeface="Times New Roman" pitchFamily="18" charset="0"/>
              </a:rPr>
              <a:t>Marketing Authorization. </a:t>
            </a:r>
            <a:endParaRPr lang="en-US" sz="3500" dirty="0">
              <a:latin typeface="Times New Roman" pitchFamily="18" charset="0"/>
              <a:cs typeface="Times New Roman" pitchFamily="18" charset="0"/>
            </a:endParaRPr>
          </a:p>
          <a:p>
            <a:pPr marL="1314450" lvl="2" indent="-514350" algn="just">
              <a:buFont typeface="+mj-lt"/>
              <a:buAutoNum type="arabicPeriod"/>
            </a:pPr>
            <a:r>
              <a:rPr lang="en-US" sz="3500" dirty="0" smtClean="0">
                <a:latin typeface="Times New Roman" pitchFamily="18" charset="0"/>
                <a:cs typeface="Times New Roman" pitchFamily="18" charset="0"/>
              </a:rPr>
              <a:t>Do </a:t>
            </a:r>
            <a:r>
              <a:rPr lang="en-US" sz="3500" dirty="0">
                <a:latin typeface="Times New Roman" pitchFamily="18" charset="0"/>
                <a:cs typeface="Times New Roman" pitchFamily="18" charset="0"/>
              </a:rPr>
              <a:t>not place patients at risk due to inadequate safety, quality or efficacy. </a:t>
            </a:r>
            <a:endParaRPr lang="en-US" sz="35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21</a:t>
            </a:fld>
            <a:endParaRPr lang="en-US"/>
          </a:p>
        </p:txBody>
      </p:sp>
    </p:spTree>
    <p:extLst>
      <p:ext uri="{BB962C8B-B14F-4D97-AF65-F5344CB8AC3E}">
        <p14:creationId xmlns:p14="http://schemas.microsoft.com/office/powerpoint/2010/main" val="260444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p:spPr>
        <p:txBody>
          <a:bodyPr>
            <a:normAutofit fontScale="92500" lnSpcReduction="10000"/>
          </a:bodyPr>
          <a:lstStyle/>
          <a:p>
            <a:pPr algn="just">
              <a:buFont typeface="Wingdings" panose="05000000000000000000" pitchFamily="2" charset="2"/>
              <a:buChar char="Ø"/>
            </a:pPr>
            <a:r>
              <a:rPr lang="en-US" dirty="0" smtClean="0">
                <a:latin typeface="Times New Roman" pitchFamily="18" charset="0"/>
                <a:cs typeface="Times New Roman" pitchFamily="18" charset="0"/>
              </a:rPr>
              <a:t>The attainment of this quality objective is the </a:t>
            </a:r>
            <a:r>
              <a:rPr lang="en-US" u="sng" dirty="0" smtClean="0">
                <a:latin typeface="Times New Roman" pitchFamily="18" charset="0"/>
                <a:cs typeface="Times New Roman" pitchFamily="18" charset="0"/>
              </a:rPr>
              <a:t>responsibility of </a:t>
            </a:r>
            <a:r>
              <a:rPr lang="en-US" b="1" dirty="0" smtClean="0">
                <a:latin typeface="Times New Roman" pitchFamily="18" charset="0"/>
                <a:cs typeface="Times New Roman" pitchFamily="18" charset="0"/>
              </a:rPr>
              <a:t>senior management </a:t>
            </a:r>
            <a:r>
              <a:rPr lang="en-US" dirty="0" smtClean="0">
                <a:latin typeface="Times New Roman" pitchFamily="18" charset="0"/>
                <a:cs typeface="Times New Roman" pitchFamily="18" charset="0"/>
              </a:rPr>
              <a:t>and </a:t>
            </a:r>
            <a:r>
              <a:rPr lang="en-US" b="1" dirty="0" smtClean="0">
                <a:latin typeface="Times New Roman" pitchFamily="18" charset="0"/>
                <a:cs typeface="Times New Roman" pitchFamily="18" charset="0"/>
              </a:rPr>
              <a:t>requires the participation and commitment by</a:t>
            </a:r>
            <a:r>
              <a:rPr lang="en-US" dirty="0" smtClean="0">
                <a:latin typeface="Times New Roman" pitchFamily="18" charset="0"/>
                <a:cs typeface="Times New Roman" pitchFamily="18" charset="0"/>
              </a:rPr>
              <a:t>:</a:t>
            </a:r>
          </a:p>
          <a:p>
            <a:pPr marL="914400" lvl="1" indent="-514350" algn="just">
              <a:buFont typeface="+mj-lt"/>
              <a:buAutoNum type="arabicPeriod"/>
            </a:pPr>
            <a:r>
              <a:rPr lang="en-US" dirty="0" smtClean="0">
                <a:latin typeface="Times New Roman" pitchFamily="18" charset="0"/>
                <a:cs typeface="Times New Roman" pitchFamily="18" charset="0"/>
              </a:rPr>
              <a:t>Staff in many different departments and at all levels within the company.</a:t>
            </a:r>
          </a:p>
          <a:p>
            <a:pPr marL="914400" lvl="1" indent="-514350" algn="just">
              <a:buFont typeface="+mj-lt"/>
              <a:buAutoNum type="arabicPeriod"/>
            </a:pPr>
            <a:r>
              <a:rPr lang="en-US" dirty="0" smtClean="0">
                <a:latin typeface="Times New Roman" pitchFamily="18" charset="0"/>
                <a:cs typeface="Times New Roman" pitchFamily="18" charset="0"/>
              </a:rPr>
              <a:t>The company’s supplier.</a:t>
            </a:r>
          </a:p>
          <a:p>
            <a:pPr marL="914400" lvl="1" indent="-514350" algn="just">
              <a:buFont typeface="+mj-lt"/>
              <a:buAutoNum type="arabicPeriod"/>
            </a:pPr>
            <a:r>
              <a:rPr lang="en-US" dirty="0" smtClean="0">
                <a:latin typeface="Times New Roman" pitchFamily="18" charset="0"/>
                <a:cs typeface="Times New Roman" pitchFamily="18" charset="0"/>
              </a:rPr>
              <a:t>The distributors. </a:t>
            </a:r>
            <a:endParaRPr lang="en-US" dirty="0">
              <a:latin typeface="Times New Roman" pitchFamily="18" charset="0"/>
              <a:cs typeface="Times New Roman" pitchFamily="18" charset="0"/>
            </a:endParaRPr>
          </a:p>
          <a:p>
            <a:pPr marL="400050" lvl="1" indent="0" algn="just">
              <a:buNone/>
            </a:pPr>
            <a:endParaRPr lang="en-US" dirty="0" smtClean="0">
              <a:latin typeface="Times New Roman" pitchFamily="18" charset="0"/>
              <a:cs typeface="Times New Roman" pitchFamily="18" charset="0"/>
            </a:endParaRPr>
          </a:p>
          <a:p>
            <a:pPr marL="457200" indent="-457200" algn="just">
              <a:buFont typeface="Wingdings" panose="05000000000000000000" pitchFamily="2" charset="2"/>
              <a:buChar char="Ø"/>
            </a:pPr>
            <a:r>
              <a:rPr lang="en-US" u="sng" dirty="0">
                <a:latin typeface="Times New Roman" pitchFamily="18" charset="0"/>
                <a:cs typeface="Times New Roman" pitchFamily="18" charset="0"/>
              </a:rPr>
              <a:t>To achieve </a:t>
            </a:r>
            <a:r>
              <a:rPr lang="en-US" dirty="0">
                <a:latin typeface="Times New Roman" pitchFamily="18" charset="0"/>
                <a:cs typeface="Times New Roman" pitchFamily="18" charset="0"/>
              </a:rPr>
              <a:t>the quality objective reliably there must be a comprehensively designed and correctly implemented system of </a:t>
            </a:r>
            <a:r>
              <a:rPr lang="en-US" u="sng" dirty="0">
                <a:latin typeface="Times New Roman" pitchFamily="18" charset="0"/>
                <a:cs typeface="Times New Roman" pitchFamily="18" charset="0"/>
              </a:rPr>
              <a:t>Quality Assurance </a:t>
            </a:r>
            <a:r>
              <a:rPr lang="en-US" dirty="0">
                <a:latin typeface="Times New Roman" pitchFamily="18" charset="0"/>
                <a:cs typeface="Times New Roman" pitchFamily="18" charset="0"/>
              </a:rPr>
              <a:t>i</a:t>
            </a:r>
            <a:r>
              <a:rPr lang="en-US" dirty="0" smtClean="0">
                <a:latin typeface="Times New Roman" pitchFamily="18" charset="0"/>
                <a:cs typeface="Times New Roman" pitchFamily="18" charset="0"/>
              </a:rPr>
              <a:t>ncorporating </a:t>
            </a:r>
            <a:r>
              <a:rPr lang="en-US" u="sng" dirty="0" smtClean="0">
                <a:latin typeface="Times New Roman" pitchFamily="18" charset="0"/>
                <a:cs typeface="Times New Roman" pitchFamily="18" charset="0"/>
              </a:rPr>
              <a:t>Current Good </a:t>
            </a:r>
            <a:r>
              <a:rPr lang="en-US" u="sng" dirty="0">
                <a:latin typeface="Times New Roman" pitchFamily="18" charset="0"/>
                <a:cs typeface="Times New Roman" pitchFamily="18" charset="0"/>
              </a:rPr>
              <a:t>Manufacturing </a:t>
            </a:r>
            <a:r>
              <a:rPr lang="en-US" u="sng" dirty="0" smtClean="0">
                <a:latin typeface="Times New Roman" pitchFamily="18" charset="0"/>
                <a:cs typeface="Times New Roman" pitchFamily="18" charset="0"/>
              </a:rPr>
              <a:t>Practices </a:t>
            </a:r>
            <a:r>
              <a:rPr lang="en-US" b="1" dirty="0" smtClean="0">
                <a:solidFill>
                  <a:srgbClr val="00B050"/>
                </a:solidFill>
                <a:cs typeface="Times New Roman" pitchFamily="18" charset="0"/>
              </a:rPr>
              <a:t>(C</a:t>
            </a:r>
            <a:r>
              <a:rPr lang="en-GB" b="1" dirty="0" smtClean="0">
                <a:solidFill>
                  <a:srgbClr val="00B050"/>
                </a:solidFill>
              </a:rPr>
              <a:t>GMPs)</a:t>
            </a:r>
            <a:r>
              <a:rPr lang="en-US" dirty="0" smtClean="0">
                <a:latin typeface="Times New Roman" pitchFamily="18" charset="0"/>
                <a:cs typeface="Times New Roman" pitchFamily="18" charset="0"/>
              </a:rPr>
              <a:t>, </a:t>
            </a:r>
            <a:r>
              <a:rPr lang="en-US" u="sng" dirty="0">
                <a:latin typeface="Times New Roman" pitchFamily="18" charset="0"/>
                <a:cs typeface="Times New Roman" pitchFamily="18" charset="0"/>
              </a:rPr>
              <a:t>and thus Quality Control and Quality Risk Management.</a:t>
            </a:r>
            <a:r>
              <a:rPr lang="en-US" dirty="0">
                <a:latin typeface="Times New Roman" pitchFamily="18" charset="0"/>
                <a:cs typeface="Times New Roman" pitchFamily="18" charset="0"/>
              </a:rPr>
              <a:t> It should be fully documented and its effectiveness monitored. </a:t>
            </a:r>
          </a:p>
        </p:txBody>
      </p:sp>
      <p:sp>
        <p:nvSpPr>
          <p:cNvPr id="2" name="Slide Number Placeholder 1"/>
          <p:cNvSpPr>
            <a:spLocks noGrp="1"/>
          </p:cNvSpPr>
          <p:nvPr>
            <p:ph type="sldNum" sz="quarter" idx="12"/>
          </p:nvPr>
        </p:nvSpPr>
        <p:spPr/>
        <p:txBody>
          <a:bodyPr/>
          <a:lstStyle/>
          <a:p>
            <a:fld id="{F3AB2667-EFC0-4FCF-8A0A-8405D69E09A2}" type="slidenum">
              <a:rPr lang="en-US" smtClean="0"/>
              <a:pPr/>
              <a:t>22</a:t>
            </a:fld>
            <a:endParaRPr lang="en-US"/>
          </a:p>
        </p:txBody>
      </p:sp>
    </p:spTree>
    <p:extLst>
      <p:ext uri="{BB962C8B-B14F-4D97-AF65-F5344CB8AC3E}">
        <p14:creationId xmlns:p14="http://schemas.microsoft.com/office/powerpoint/2010/main" val="174349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8915400" cy="6629399"/>
          </a:xfrm>
        </p:spPr>
        <p:txBody>
          <a:bodyPr>
            <a:normAutofit/>
          </a:bodyPr>
          <a:lstStyle/>
          <a:p>
            <a:pPr algn="just">
              <a:buFont typeface="Wingdings" panose="05000000000000000000" pitchFamily="2" charset="2"/>
              <a:buChar char="Ø"/>
            </a:pPr>
            <a:r>
              <a:rPr lang="en-US" dirty="0" smtClean="0">
                <a:latin typeface="Times New Roman" pitchFamily="18" charset="0"/>
                <a:cs typeface="Times New Roman" pitchFamily="18" charset="0"/>
              </a:rPr>
              <a:t>All parts of the Quality Assurance systems should be adequately resourced with competent personnel, and suitable and sufficient premises, equipment and facilities. There are additional legal responsibilities for the holder of the manufacturing authorization and for the authorized person (s). </a:t>
            </a:r>
          </a:p>
          <a:p>
            <a:pPr algn="just">
              <a:buFont typeface="Wingdings" panose="05000000000000000000" pitchFamily="2" charset="2"/>
              <a:buChar char="Ø"/>
            </a:pPr>
            <a:r>
              <a:rPr lang="en-US" dirty="0">
                <a:solidFill>
                  <a:srgbClr val="00B050"/>
                </a:solidFill>
                <a:latin typeface="Times New Roman" pitchFamily="18" charset="0"/>
                <a:cs typeface="Times New Roman" pitchFamily="18" charset="0"/>
              </a:rPr>
              <a:t>The basic concepts of </a:t>
            </a:r>
            <a:r>
              <a:rPr lang="en-US" u="sng" dirty="0">
                <a:latin typeface="Times New Roman" pitchFamily="18" charset="0"/>
                <a:cs typeface="Times New Roman" pitchFamily="18" charset="0"/>
              </a:rPr>
              <a:t>Quality Assurance</a:t>
            </a:r>
            <a:r>
              <a:rPr lang="en-US" dirty="0">
                <a:latin typeface="Times New Roman" pitchFamily="18" charset="0"/>
                <a:cs typeface="Times New Roman" pitchFamily="18" charset="0"/>
              </a:rPr>
              <a:t>, </a:t>
            </a:r>
            <a:r>
              <a:rPr lang="en-US" u="sng" dirty="0" smtClean="0">
                <a:latin typeface="Times New Roman" pitchFamily="18" charset="0"/>
                <a:cs typeface="Times New Roman" pitchFamily="18" charset="0"/>
              </a:rPr>
              <a:t>CGMP</a:t>
            </a:r>
            <a:r>
              <a:rPr lang="en-US" dirty="0" smtClean="0">
                <a:latin typeface="Times New Roman" pitchFamily="18" charset="0"/>
                <a:cs typeface="Times New Roman" pitchFamily="18" charset="0"/>
              </a:rPr>
              <a:t>, </a:t>
            </a:r>
            <a:r>
              <a:rPr lang="en-US" u="sng" dirty="0">
                <a:latin typeface="Times New Roman" pitchFamily="18" charset="0"/>
                <a:cs typeface="Times New Roman" pitchFamily="18" charset="0"/>
              </a:rPr>
              <a:t>Quality Control and Quality Risk Management</a:t>
            </a:r>
            <a:r>
              <a:rPr lang="en-US" dirty="0">
                <a:latin typeface="Times New Roman" pitchFamily="18" charset="0"/>
                <a:cs typeface="Times New Roman" pitchFamily="18" charset="0"/>
              </a:rPr>
              <a:t> </a:t>
            </a:r>
            <a:r>
              <a:rPr lang="en-US" dirty="0">
                <a:solidFill>
                  <a:srgbClr val="00B050"/>
                </a:solidFill>
                <a:latin typeface="Times New Roman" pitchFamily="18" charset="0"/>
                <a:cs typeface="Times New Roman" pitchFamily="18" charset="0"/>
              </a:rPr>
              <a:t>are inter-related. </a:t>
            </a:r>
          </a:p>
          <a:p>
            <a:pPr algn="just">
              <a:buFont typeface="Wingdings" panose="05000000000000000000" pitchFamily="2" charset="2"/>
              <a:buChar char="Ø"/>
            </a:pPr>
            <a:r>
              <a:rPr lang="en-US" dirty="0">
                <a:latin typeface="Times New Roman" pitchFamily="18" charset="0"/>
                <a:cs typeface="Times New Roman" pitchFamily="18" charset="0"/>
              </a:rPr>
              <a:t>They are described here in order to emphasize their relationships and their fundamental importance to the production and control of medicinal </a:t>
            </a:r>
            <a:r>
              <a:rPr lang="en-US" dirty="0" smtClean="0">
                <a:latin typeface="Times New Roman" pitchFamily="18" charset="0"/>
                <a:cs typeface="Times New Roman" pitchFamily="18" charset="0"/>
              </a:rPr>
              <a:t>products.</a:t>
            </a:r>
          </a:p>
        </p:txBody>
      </p:sp>
      <p:sp>
        <p:nvSpPr>
          <p:cNvPr id="2" name="Slide Number Placeholder 1"/>
          <p:cNvSpPr>
            <a:spLocks noGrp="1"/>
          </p:cNvSpPr>
          <p:nvPr>
            <p:ph type="sldNum" sz="quarter" idx="12"/>
          </p:nvPr>
        </p:nvSpPr>
        <p:spPr/>
        <p:txBody>
          <a:bodyPr/>
          <a:lstStyle/>
          <a:p>
            <a:fld id="{F3AB2667-EFC0-4FCF-8A0A-8405D69E09A2}" type="slidenum">
              <a:rPr lang="en-US" smtClean="0"/>
              <a:pPr/>
              <a:t>23</a:t>
            </a:fld>
            <a:endParaRPr lang="en-US"/>
          </a:p>
        </p:txBody>
      </p:sp>
    </p:spTree>
    <p:extLst>
      <p:ext uri="{BB962C8B-B14F-4D97-AF65-F5344CB8AC3E}">
        <p14:creationId xmlns:p14="http://schemas.microsoft.com/office/powerpoint/2010/main" val="30936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010400" cy="487362"/>
          </a:xfrm>
        </p:spPr>
        <p:txBody>
          <a:bodyPr>
            <a:normAutofit fontScale="90000"/>
          </a:bodyPr>
          <a:lstStyle/>
          <a:p>
            <a:r>
              <a:rPr lang="en-US" b="1" u="sng" dirty="0" smtClean="0">
                <a:solidFill>
                  <a:srgbClr val="FF0000"/>
                </a:solidFill>
                <a:latin typeface="Times New Roman" pitchFamily="18" charset="0"/>
                <a:cs typeface="Times New Roman" pitchFamily="18" charset="0"/>
              </a:rPr>
              <a:t>Quality Assurance (QA) </a:t>
            </a:r>
            <a:endParaRPr lang="en-US" b="1"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914400"/>
            <a:ext cx="8915400" cy="5867400"/>
          </a:xfrm>
        </p:spPr>
        <p:txBody>
          <a:bodyPr>
            <a:normAutofit/>
          </a:bodyPr>
          <a:lstStyle/>
          <a:p>
            <a:pPr algn="just">
              <a:buFont typeface="Wingdings" panose="05000000000000000000" pitchFamily="2" charset="2"/>
              <a:buChar char="Ø"/>
            </a:pPr>
            <a:r>
              <a:rPr lang="en-US" dirty="0" smtClean="0">
                <a:latin typeface="Times New Roman" pitchFamily="18" charset="0"/>
                <a:cs typeface="Times New Roman" pitchFamily="18" charset="0"/>
              </a:rPr>
              <a:t>It is </a:t>
            </a:r>
            <a:r>
              <a:rPr lang="en-US" dirty="0">
                <a:latin typeface="Times New Roman" pitchFamily="18" charset="0"/>
                <a:cs typeface="Times New Roman" pitchFamily="18" charset="0"/>
              </a:rPr>
              <a:t>a wide-ranging concept, which covers all matters, which individually or collectively influence the quality of a product. </a:t>
            </a:r>
            <a:endParaRPr lang="en-US" dirty="0" smtClean="0">
              <a:latin typeface="Times New Roman" pitchFamily="18" charset="0"/>
              <a:cs typeface="Times New Roman" pitchFamily="18" charset="0"/>
            </a:endParaRPr>
          </a:p>
          <a:p>
            <a:pPr algn="just">
              <a:buFont typeface="Wingdings" panose="05000000000000000000" pitchFamily="2" charset="2"/>
              <a:buChar char="Ø"/>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the sum total of the </a:t>
            </a:r>
            <a:r>
              <a:rPr lang="en-US" dirty="0" smtClean="0">
                <a:latin typeface="Times New Roman" pitchFamily="18" charset="0"/>
                <a:cs typeface="Times New Roman" pitchFamily="18" charset="0"/>
              </a:rPr>
              <a:t>organized </a:t>
            </a:r>
            <a:r>
              <a:rPr lang="en-US" dirty="0">
                <a:latin typeface="Times New Roman" pitchFamily="18" charset="0"/>
                <a:cs typeface="Times New Roman" pitchFamily="18" charset="0"/>
              </a:rPr>
              <a:t>arrangements made with the objective of ensuring that medicinal products are of the quality required for their intended use. </a:t>
            </a:r>
            <a:endParaRPr lang="en-US" dirty="0" smtClean="0">
              <a:latin typeface="Times New Roman" pitchFamily="18" charset="0"/>
              <a:cs typeface="Times New Roman" pitchFamily="18" charset="0"/>
            </a:endParaRPr>
          </a:p>
          <a:p>
            <a:pPr algn="just">
              <a:buFont typeface="Wingdings" panose="05000000000000000000" pitchFamily="2" charset="2"/>
              <a:buChar char="Ø"/>
            </a:pPr>
            <a:r>
              <a:rPr lang="en-US" dirty="0" smtClean="0">
                <a:latin typeface="Times New Roman" pitchFamily="18" charset="0"/>
                <a:cs typeface="Times New Roman" pitchFamily="18" charset="0"/>
              </a:rPr>
              <a:t>It therefore </a:t>
            </a:r>
            <a:r>
              <a:rPr lang="en-US" dirty="0">
                <a:latin typeface="Times New Roman" pitchFamily="18" charset="0"/>
                <a:cs typeface="Times New Roman" pitchFamily="18" charset="0"/>
              </a:rPr>
              <a:t>incorporates </a:t>
            </a:r>
            <a:r>
              <a:rPr lang="en-US" dirty="0" smtClean="0">
                <a:latin typeface="Times New Roman" pitchFamily="18" charset="0"/>
                <a:cs typeface="Times New Roman" pitchFamily="18" charset="0"/>
              </a:rPr>
              <a:t>CGMP </a:t>
            </a:r>
            <a:r>
              <a:rPr lang="en-US" dirty="0">
                <a:latin typeface="Times New Roman" pitchFamily="18" charset="0"/>
                <a:cs typeface="Times New Roman" pitchFamily="18" charset="0"/>
              </a:rPr>
              <a:t>plus other factors outside the scope of this Guide. </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24</a:t>
            </a:fld>
            <a:endParaRPr lang="en-US"/>
          </a:p>
        </p:txBody>
      </p:sp>
    </p:spTree>
    <p:extLst>
      <p:ext uri="{BB962C8B-B14F-4D97-AF65-F5344CB8AC3E}">
        <p14:creationId xmlns:p14="http://schemas.microsoft.com/office/powerpoint/2010/main" val="68395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629400"/>
          </a:xfrm>
        </p:spPr>
        <p:txBody>
          <a:bodyPr>
            <a:normAutofit lnSpcReduction="10000"/>
          </a:bodyPr>
          <a:lstStyle/>
          <a:p>
            <a:pPr algn="just">
              <a:buFont typeface="Wingdings" panose="05000000000000000000" pitchFamily="2" charset="2"/>
              <a:buChar char="Ø"/>
            </a:pPr>
            <a:r>
              <a:rPr lang="en-US" dirty="0" smtClean="0">
                <a:solidFill>
                  <a:srgbClr val="FF0000"/>
                </a:solidFill>
                <a:latin typeface="Times New Roman" pitchFamily="18" charset="0"/>
                <a:cs typeface="Times New Roman" pitchFamily="18" charset="0"/>
              </a:rPr>
              <a:t>The system of QA appropriate for the manufacture of </a:t>
            </a:r>
            <a:r>
              <a:rPr lang="en-US" b="1" dirty="0" smtClean="0">
                <a:solidFill>
                  <a:srgbClr val="FF0000"/>
                </a:solidFill>
                <a:latin typeface="Times New Roman" pitchFamily="18" charset="0"/>
                <a:cs typeface="Times New Roman" pitchFamily="18" charset="0"/>
              </a:rPr>
              <a:t>medicinal products </a:t>
            </a:r>
            <a:r>
              <a:rPr lang="en-US" dirty="0" smtClean="0">
                <a:solidFill>
                  <a:srgbClr val="FF0000"/>
                </a:solidFill>
                <a:latin typeface="Times New Roman" pitchFamily="18" charset="0"/>
                <a:cs typeface="Times New Roman" pitchFamily="18" charset="0"/>
              </a:rPr>
              <a:t>should ensure that: </a:t>
            </a:r>
          </a:p>
          <a:p>
            <a:pPr marL="0" indent="0" algn="just">
              <a:buNone/>
            </a:pPr>
            <a:endParaRPr lang="en-US" sz="1200" dirty="0" smtClean="0">
              <a:latin typeface="Times New Roman" pitchFamily="18" charset="0"/>
              <a:cs typeface="Times New Roman" pitchFamily="18" charset="0"/>
            </a:endParaRPr>
          </a:p>
          <a:p>
            <a:pPr marL="971550" lvl="1" indent="-571500" algn="just">
              <a:buFont typeface="+mj-lt"/>
              <a:buAutoNum type="arabicPeriod"/>
            </a:pP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edicinal products (drugs) are designed and developed in a way that takes account of the requirements of CGMP.</a:t>
            </a:r>
          </a:p>
          <a:p>
            <a:pPr marL="971550" lvl="1" indent="-571500" algn="just">
              <a:buFont typeface="+mj-lt"/>
              <a:buAutoNum type="arabicPeriod"/>
            </a:pPr>
            <a:r>
              <a:rPr lang="en-US" dirty="0" smtClean="0">
                <a:latin typeface="Times New Roman" pitchFamily="18" charset="0"/>
                <a:cs typeface="Times New Roman" pitchFamily="18" charset="0"/>
              </a:rPr>
              <a:t>Production and control operations are clearly specified and CGMP adopted.</a:t>
            </a:r>
          </a:p>
          <a:p>
            <a:pPr marL="971550" lvl="1" indent="-571500" algn="just">
              <a:buFont typeface="+mj-lt"/>
              <a:buAutoNum type="arabicPeriod"/>
            </a:pPr>
            <a:r>
              <a:rPr lang="en-US" dirty="0">
                <a:latin typeface="Times New Roman" pitchFamily="18" charset="0"/>
                <a:cs typeface="Times New Roman" pitchFamily="18" charset="0"/>
              </a:rPr>
              <a:t>Managerial responsibilities are clearly specified.</a:t>
            </a:r>
          </a:p>
          <a:p>
            <a:pPr marL="971550" lvl="1" indent="-571500" algn="just">
              <a:buFont typeface="+mj-lt"/>
              <a:buAutoNum type="arabicPeriod"/>
            </a:pPr>
            <a:r>
              <a:rPr lang="en-US" dirty="0">
                <a:latin typeface="Times New Roman" pitchFamily="18" charset="0"/>
                <a:cs typeface="Times New Roman" pitchFamily="18" charset="0"/>
              </a:rPr>
              <a:t>Arrangements are made for the manufacture, supply and use of the correct starting and packaging materials.</a:t>
            </a:r>
          </a:p>
          <a:p>
            <a:pPr marL="971550" lvl="1" indent="-571500" algn="just">
              <a:buFont typeface="+mj-lt"/>
              <a:buAutoNum type="arabicPeriod"/>
            </a:pPr>
            <a:r>
              <a:rPr lang="en-US" dirty="0" smtClean="0">
                <a:latin typeface="Times New Roman" pitchFamily="18" charset="0"/>
                <a:cs typeface="Times New Roman" pitchFamily="18" charset="0"/>
              </a:rPr>
              <a:t>All necessary controls on intermediate products, and any other in-process controls and validations are carried out. </a:t>
            </a:r>
          </a:p>
        </p:txBody>
      </p:sp>
      <p:sp>
        <p:nvSpPr>
          <p:cNvPr id="2" name="Slide Number Placeholder 1"/>
          <p:cNvSpPr>
            <a:spLocks noGrp="1"/>
          </p:cNvSpPr>
          <p:nvPr>
            <p:ph type="sldNum" sz="quarter" idx="12"/>
          </p:nvPr>
        </p:nvSpPr>
        <p:spPr/>
        <p:txBody>
          <a:bodyPr/>
          <a:lstStyle/>
          <a:p>
            <a:fld id="{F3AB2667-EFC0-4FCF-8A0A-8405D69E09A2}" type="slidenum">
              <a:rPr lang="en-US" smtClean="0"/>
              <a:pPr/>
              <a:t>25</a:t>
            </a:fld>
            <a:endParaRPr lang="en-US"/>
          </a:p>
        </p:txBody>
      </p:sp>
    </p:spTree>
    <p:extLst>
      <p:ext uri="{BB962C8B-B14F-4D97-AF65-F5344CB8AC3E}">
        <p14:creationId xmlns:p14="http://schemas.microsoft.com/office/powerpoint/2010/main" val="343411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629400"/>
          </a:xfrm>
        </p:spPr>
        <p:txBody>
          <a:bodyPr>
            <a:normAutofit lnSpcReduction="10000"/>
          </a:bodyPr>
          <a:lstStyle/>
          <a:p>
            <a:pPr marL="971550" lvl="1" indent="-571500" algn="just">
              <a:buFont typeface="+mj-lt"/>
              <a:buAutoNum type="arabicPeriod" startAt="6"/>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finished product is correctly processed and checked, according to the defined </a:t>
            </a:r>
            <a:r>
              <a:rPr lang="en-US" dirty="0" smtClean="0">
                <a:latin typeface="Times New Roman" pitchFamily="18" charset="0"/>
                <a:cs typeface="Times New Roman" pitchFamily="18" charset="0"/>
              </a:rPr>
              <a:t>procedures.</a:t>
            </a:r>
          </a:p>
          <a:p>
            <a:pPr marL="971550" lvl="1" indent="-571500" algn="just">
              <a:buFont typeface="+mj-lt"/>
              <a:buAutoNum type="arabicPeriod" startAt="6"/>
            </a:pP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edicinal </a:t>
            </a:r>
            <a:r>
              <a:rPr lang="en-US" dirty="0">
                <a:latin typeface="Times New Roman" pitchFamily="18" charset="0"/>
                <a:cs typeface="Times New Roman" pitchFamily="18" charset="0"/>
              </a:rPr>
              <a:t>products are not sold or supplied before an </a:t>
            </a:r>
            <a:r>
              <a:rPr lang="en-US" u="sng" dirty="0">
                <a:latin typeface="Times New Roman" pitchFamily="18" charset="0"/>
                <a:cs typeface="Times New Roman" pitchFamily="18" charset="0"/>
              </a:rPr>
              <a:t>authorized person </a:t>
            </a:r>
            <a:r>
              <a:rPr lang="en-US" dirty="0">
                <a:latin typeface="Times New Roman" pitchFamily="18" charset="0"/>
                <a:cs typeface="Times New Roman" pitchFamily="18" charset="0"/>
              </a:rPr>
              <a:t>has certified that each production batch has been produced and controlled in accordance with the requirements of the marketing authorization and any other regulations relevant to the production, control and release of medicinal </a:t>
            </a:r>
            <a:r>
              <a:rPr lang="en-US" dirty="0" smtClean="0">
                <a:latin typeface="Times New Roman" pitchFamily="18" charset="0"/>
                <a:cs typeface="Times New Roman" pitchFamily="18" charset="0"/>
              </a:rPr>
              <a:t>products.</a:t>
            </a:r>
          </a:p>
          <a:p>
            <a:pPr marL="971550" lvl="1" indent="-571500" algn="just">
              <a:buFont typeface="+mj-lt"/>
              <a:buAutoNum type="arabicPeriod" startAt="6"/>
            </a:pPr>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atisfactory </a:t>
            </a:r>
            <a:r>
              <a:rPr lang="en-US" dirty="0">
                <a:latin typeface="Times New Roman" pitchFamily="18" charset="0"/>
                <a:cs typeface="Times New Roman" pitchFamily="18" charset="0"/>
              </a:rPr>
              <a:t>arrangements exist to ensure, as far as possible, that the medicinal products are stored, distributed and subsequently handled so that quality is maintained throughout their shelf </a:t>
            </a:r>
            <a:r>
              <a:rPr lang="en-US" dirty="0" smtClean="0">
                <a:latin typeface="Times New Roman" pitchFamily="18" charset="0"/>
                <a:cs typeface="Times New Roman" pitchFamily="18" charset="0"/>
              </a:rPr>
              <a:t>life.</a:t>
            </a:r>
          </a:p>
          <a:p>
            <a:pPr marL="971550" lvl="1" indent="-571500" algn="just">
              <a:buFont typeface="+mj-lt"/>
              <a:buAutoNum type="arabicPeriod" startAt="6"/>
            </a:pP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here </a:t>
            </a:r>
            <a:r>
              <a:rPr lang="en-US" dirty="0">
                <a:latin typeface="Times New Roman" pitchFamily="18" charset="0"/>
                <a:cs typeface="Times New Roman" pitchFamily="18" charset="0"/>
              </a:rPr>
              <a:t>is a procedure for self-inspection and/or quality audit, which regularly appraises the effectiveness and applicability of the quality assurance </a:t>
            </a:r>
            <a:r>
              <a:rPr lang="en-US" dirty="0" smtClean="0">
                <a:latin typeface="Times New Roman" pitchFamily="18" charset="0"/>
                <a:cs typeface="Times New Roman" pitchFamily="18" charset="0"/>
              </a:rPr>
              <a:t>system.</a:t>
            </a:r>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26</a:t>
            </a:fld>
            <a:endParaRPr lang="en-US"/>
          </a:p>
        </p:txBody>
      </p:sp>
    </p:spTree>
    <p:extLst>
      <p:ext uri="{BB962C8B-B14F-4D97-AF65-F5344CB8AC3E}">
        <p14:creationId xmlns:p14="http://schemas.microsoft.com/office/powerpoint/2010/main" val="413801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77200" cy="762000"/>
          </a:xfrm>
        </p:spPr>
        <p:txBody>
          <a:bodyPr/>
          <a:lstStyle/>
          <a:p>
            <a:r>
              <a:rPr lang="en-US" b="1" u="sng" dirty="0" smtClean="0">
                <a:solidFill>
                  <a:srgbClr val="FF0000"/>
                </a:solidFill>
                <a:latin typeface="Times New Roman" pitchFamily="18" charset="0"/>
                <a:cs typeface="Times New Roman" pitchFamily="18" charset="0"/>
              </a:rPr>
              <a:t>Quality Control </a:t>
            </a:r>
            <a:r>
              <a:rPr lang="en-US" b="1" dirty="0" smtClean="0">
                <a:solidFill>
                  <a:srgbClr val="FF0000"/>
                </a:solidFill>
                <a:latin typeface="Times New Roman" pitchFamily="18" charset="0"/>
                <a:cs typeface="Times New Roman" pitchFamily="18" charset="0"/>
              </a:rPr>
              <a:t>(QC) </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371600"/>
            <a:ext cx="8839200" cy="5334000"/>
          </a:xfrm>
        </p:spPr>
        <p:txBody>
          <a:bodyPr>
            <a:normAutofit/>
          </a:bodyPr>
          <a:lstStyle/>
          <a:p>
            <a:pPr algn="just">
              <a:buFont typeface="Wingdings" panose="05000000000000000000" pitchFamily="2" charset="2"/>
              <a:buChar char="Ø"/>
            </a:pPr>
            <a:r>
              <a:rPr lang="en-US" dirty="0" smtClean="0">
                <a:latin typeface="Times New Roman" pitchFamily="18" charset="0"/>
                <a:cs typeface="Times New Roman" pitchFamily="18" charset="0"/>
              </a:rPr>
              <a:t>QC is that part of </a:t>
            </a:r>
            <a:r>
              <a:rPr lang="en-US" dirty="0">
                <a:latin typeface="Times New Roman" pitchFamily="18" charset="0"/>
                <a:cs typeface="Times New Roman" pitchFamily="18" charset="0"/>
              </a:rPr>
              <a:t>C</a:t>
            </a:r>
            <a:r>
              <a:rPr lang="en-US" dirty="0" smtClean="0">
                <a:latin typeface="Times New Roman" pitchFamily="18" charset="0"/>
                <a:cs typeface="Times New Roman" pitchFamily="18" charset="0"/>
              </a:rPr>
              <a:t>GMP, which is concerned with sampling, specifications and testing, and with the organization, documentation and release procedures which ensure that the necessary and relevant tests are actually carried out and that materials are not released for use, nor products released for sale or supply, until their quality has been judged to be satisfactory.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27</a:t>
            </a:fld>
            <a:endParaRPr lang="en-US"/>
          </a:p>
        </p:txBody>
      </p:sp>
    </p:spTree>
    <p:extLst>
      <p:ext uri="{BB962C8B-B14F-4D97-AF65-F5344CB8AC3E}">
        <p14:creationId xmlns:p14="http://schemas.microsoft.com/office/powerpoint/2010/main" val="3437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p:spPr>
        <p:txBody>
          <a:bodyPr>
            <a:normAutofit fontScale="92500" lnSpcReduction="20000"/>
          </a:bodyPr>
          <a:lstStyle/>
          <a:p>
            <a:pPr marL="0" indent="0" algn="just">
              <a:buNone/>
            </a:pPr>
            <a:r>
              <a:rPr lang="en-US" b="1" u="sng" dirty="0" smtClean="0">
                <a:solidFill>
                  <a:srgbClr val="00B050"/>
                </a:solidFill>
                <a:latin typeface="Times New Roman" pitchFamily="18" charset="0"/>
                <a:cs typeface="Times New Roman" pitchFamily="18" charset="0"/>
              </a:rPr>
              <a:t>Quality control unit </a:t>
            </a:r>
            <a:r>
              <a:rPr lang="en-US" b="1" dirty="0" smtClean="0">
                <a:solidFill>
                  <a:srgbClr val="00B050"/>
                </a:solidFill>
                <a:latin typeface="Times New Roman" pitchFamily="18" charset="0"/>
                <a:cs typeface="Times New Roman" pitchFamily="18" charset="0"/>
              </a:rPr>
              <a:t>(QCU) </a:t>
            </a:r>
            <a:endParaRPr lang="en-US" dirty="0" smtClean="0">
              <a:solidFill>
                <a:srgbClr val="00B050"/>
              </a:solidFill>
              <a:latin typeface="Times New Roman" pitchFamily="18" charset="0"/>
              <a:cs typeface="Times New Roman" pitchFamily="18" charset="0"/>
            </a:endParaRPr>
          </a:p>
          <a:p>
            <a:pPr algn="just">
              <a:buFont typeface="Wingdings" panose="05000000000000000000" pitchFamily="2" charset="2"/>
              <a:buChar char="Ø"/>
            </a:pPr>
            <a:r>
              <a:rPr lang="en-US" dirty="0" smtClean="0">
                <a:latin typeface="Times New Roman" pitchFamily="18" charset="0"/>
                <a:cs typeface="Times New Roman" pitchFamily="18" charset="0"/>
              </a:rPr>
              <a:t>QCU refers to any person or organizational element designated by the firm to be responsible for the duties relating to quality control.</a:t>
            </a:r>
          </a:p>
          <a:p>
            <a:pPr marL="0" indent="0">
              <a:buNone/>
            </a:pPr>
            <a:endParaRPr lang="en-US" dirty="0" smtClean="0"/>
          </a:p>
          <a:p>
            <a:pPr marL="0" indent="0">
              <a:buNone/>
            </a:pPr>
            <a:r>
              <a:rPr lang="en-US" b="1" u="sng" dirty="0">
                <a:solidFill>
                  <a:srgbClr val="00B050"/>
                </a:solidFill>
                <a:latin typeface="Times New Roman" pitchFamily="18" charset="0"/>
                <a:cs typeface="Times New Roman" pitchFamily="18" charset="0"/>
              </a:rPr>
              <a:t>Responsibility of </a:t>
            </a:r>
            <a:r>
              <a:rPr lang="en-US" b="1" u="sng" dirty="0" smtClean="0">
                <a:solidFill>
                  <a:srgbClr val="00B050"/>
                </a:solidFill>
                <a:latin typeface="Times New Roman" pitchFamily="18" charset="0"/>
                <a:cs typeface="Times New Roman" pitchFamily="18" charset="0"/>
              </a:rPr>
              <a:t>QCU</a:t>
            </a:r>
          </a:p>
          <a:p>
            <a:pPr algn="just">
              <a:buFont typeface="Wingdings" panose="05000000000000000000" pitchFamily="2" charset="2"/>
              <a:buChar char="Ø"/>
            </a:pPr>
            <a:r>
              <a:rPr lang="en-US" dirty="0" smtClean="0">
                <a:latin typeface="Times New Roman" pitchFamily="18" charset="0"/>
                <a:cs typeface="Times New Roman" pitchFamily="18" charset="0"/>
              </a:rPr>
              <a:t>It has </a:t>
            </a:r>
            <a:r>
              <a:rPr lang="en-US" dirty="0">
                <a:latin typeface="Times New Roman" pitchFamily="18" charset="0"/>
                <a:cs typeface="Times New Roman" pitchFamily="18" charset="0"/>
              </a:rPr>
              <a:t>the responsibility and authority to </a:t>
            </a:r>
            <a:endParaRPr lang="en-US" dirty="0" smtClean="0">
              <a:latin typeface="Times New Roman" pitchFamily="18" charset="0"/>
              <a:cs typeface="Times New Roman" pitchFamily="18" charset="0"/>
            </a:endParaRPr>
          </a:p>
          <a:p>
            <a:pPr marL="914400" lvl="1" indent="-514350" algn="just">
              <a:buFont typeface="+mj-lt"/>
              <a:buAutoNum type="alphaLcPeriod"/>
            </a:pPr>
            <a:r>
              <a:rPr lang="en-US" dirty="0" smtClean="0">
                <a:latin typeface="Times New Roman" pitchFamily="18" charset="0"/>
                <a:cs typeface="Times New Roman" pitchFamily="18" charset="0"/>
              </a:rPr>
              <a:t>Approve </a:t>
            </a:r>
            <a:r>
              <a:rPr lang="en-US" dirty="0">
                <a:latin typeface="Times New Roman" pitchFamily="18" charset="0"/>
                <a:cs typeface="Times New Roman" pitchFamily="18" charset="0"/>
              </a:rPr>
              <a:t>or reject </a:t>
            </a:r>
            <a:endParaRPr lang="en-US" dirty="0" smtClean="0">
              <a:latin typeface="Times New Roman" pitchFamily="18" charset="0"/>
              <a:cs typeface="Times New Roman" pitchFamily="18" charset="0"/>
            </a:endParaRPr>
          </a:p>
          <a:p>
            <a:pPr marL="1314450" lvl="2" indent="-514350" algn="just">
              <a:buFont typeface="Wingdings" panose="05000000000000000000" pitchFamily="2" charset="2"/>
              <a:buChar char="ü"/>
            </a:pPr>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components, drug product containers, closures, in-process materials, packaging material, labeling, and drug </a:t>
            </a:r>
            <a:r>
              <a:rPr lang="en-US" dirty="0" smtClean="0">
                <a:latin typeface="Times New Roman" pitchFamily="18" charset="0"/>
                <a:cs typeface="Times New Roman" pitchFamily="18" charset="0"/>
              </a:rPr>
              <a:t>products.</a:t>
            </a:r>
          </a:p>
          <a:p>
            <a:pPr marL="1314450" lvl="2" indent="-514350" algn="just">
              <a:buFont typeface="Wingdings" panose="05000000000000000000" pitchFamily="2" charset="2"/>
              <a:buChar char="ü"/>
            </a:pPr>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procedures or specifications impacting on the identity, strength, quality, and purity of the drug product</a:t>
            </a:r>
            <a:r>
              <a:rPr lang="en-US" dirty="0" smtClean="0">
                <a:latin typeface="Times New Roman" pitchFamily="18" charset="0"/>
                <a:cs typeface="Times New Roman" pitchFamily="18" charset="0"/>
              </a:rPr>
              <a:t>.</a:t>
            </a:r>
          </a:p>
          <a:p>
            <a:pPr marL="1314450" lvl="2" indent="-514350" algn="just">
              <a:buFont typeface="Wingdings" panose="05000000000000000000" pitchFamily="2" charset="2"/>
              <a:buChar char="ü"/>
            </a:pPr>
            <a:r>
              <a:rPr lang="en-US" dirty="0" smtClean="0">
                <a:latin typeface="Times New Roman" pitchFamily="18" charset="0"/>
                <a:cs typeface="Times New Roman" pitchFamily="18" charset="0"/>
              </a:rPr>
              <a:t>Drug </a:t>
            </a:r>
            <a:r>
              <a:rPr lang="en-US" dirty="0">
                <a:latin typeface="Times New Roman" pitchFamily="18" charset="0"/>
                <a:cs typeface="Times New Roman" pitchFamily="18" charset="0"/>
              </a:rPr>
              <a:t>products manufactured, processed, packed, or held under contract by another </a:t>
            </a:r>
            <a:r>
              <a:rPr lang="en-US" dirty="0" smtClean="0">
                <a:latin typeface="Times New Roman" pitchFamily="18" charset="0"/>
                <a:cs typeface="Times New Roman" pitchFamily="18" charset="0"/>
              </a:rPr>
              <a:t>company.</a:t>
            </a:r>
            <a:endParaRPr lang="en-US" dirty="0">
              <a:latin typeface="Times New Roman" pitchFamily="18" charset="0"/>
              <a:cs typeface="Times New Roman" pitchFamily="18" charset="0"/>
            </a:endParaRPr>
          </a:p>
          <a:p>
            <a:pPr marL="914400" lvl="1" indent="-514350" algn="just">
              <a:buFont typeface="+mj-lt"/>
              <a:buAutoNum type="alphaLcPeriod"/>
            </a:pPr>
            <a:r>
              <a:rPr lang="en-US" dirty="0" smtClean="0">
                <a:latin typeface="Times New Roman" pitchFamily="18" charset="0"/>
                <a:cs typeface="Times New Roman" pitchFamily="18" charset="0"/>
              </a:rPr>
              <a:t>Review </a:t>
            </a:r>
            <a:r>
              <a:rPr lang="en-US" dirty="0">
                <a:latin typeface="Times New Roman" pitchFamily="18" charset="0"/>
                <a:cs typeface="Times New Roman" pitchFamily="18" charset="0"/>
              </a:rPr>
              <a:t>production records to assure that no errors have occurred or, if errors have occurred, that they have been fully investigated. </a:t>
            </a:r>
          </a:p>
        </p:txBody>
      </p:sp>
      <p:sp>
        <p:nvSpPr>
          <p:cNvPr id="2" name="Slide Number Placeholder 1"/>
          <p:cNvSpPr>
            <a:spLocks noGrp="1"/>
          </p:cNvSpPr>
          <p:nvPr>
            <p:ph type="sldNum" sz="quarter" idx="12"/>
          </p:nvPr>
        </p:nvSpPr>
        <p:spPr/>
        <p:txBody>
          <a:bodyPr/>
          <a:lstStyle/>
          <a:p>
            <a:fld id="{F3AB2667-EFC0-4FCF-8A0A-8405D69E09A2}" type="slidenum">
              <a:rPr lang="en-US" smtClean="0"/>
              <a:pPr/>
              <a:t>28</a:t>
            </a:fld>
            <a:endParaRPr lang="en-US"/>
          </a:p>
        </p:txBody>
      </p:sp>
    </p:spTree>
    <p:extLst>
      <p:ext uri="{BB962C8B-B14F-4D97-AF65-F5344CB8AC3E}">
        <p14:creationId xmlns:p14="http://schemas.microsoft.com/office/powerpoint/2010/main" val="182498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fontScale="92500" lnSpcReduction="20000"/>
          </a:bodyPr>
          <a:lstStyle/>
          <a:p>
            <a:pPr marL="457200" lvl="1" indent="-457200" algn="just">
              <a:buFont typeface="Wingdings" panose="05000000000000000000" pitchFamily="2" charset="2"/>
              <a:buChar char="Ø"/>
            </a:pPr>
            <a:r>
              <a:rPr lang="en-US" sz="3200" dirty="0">
                <a:latin typeface="Times New Roman" pitchFamily="18" charset="0"/>
                <a:cs typeface="Times New Roman" pitchFamily="18" charset="0"/>
              </a:rPr>
              <a:t>The responsibilities and procedures applicable to QCU must be in writing; such written procedures shall be followed</a:t>
            </a:r>
            <a:r>
              <a:rPr lang="en-US" sz="3200" dirty="0" smtClean="0">
                <a:latin typeface="Times New Roman" pitchFamily="18" charset="0"/>
                <a:cs typeface="Times New Roman" pitchFamily="18" charset="0"/>
              </a:rPr>
              <a:t>.</a:t>
            </a:r>
          </a:p>
          <a:p>
            <a:pPr marL="0" lvl="1" indent="0" algn="just">
              <a:buNone/>
            </a:pPr>
            <a:endParaRPr lang="en-US" sz="3200" dirty="0">
              <a:latin typeface="Times New Roman" pitchFamily="18" charset="0"/>
              <a:cs typeface="Times New Roman" pitchFamily="18" charset="0"/>
            </a:endParaRPr>
          </a:p>
          <a:p>
            <a:pPr algn="just">
              <a:buFont typeface="Wingdings" panose="05000000000000000000" pitchFamily="2" charset="2"/>
              <a:buChar char="Ø"/>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chief executive officer (CEO) or president of the QCU is considered the most responsible official and thereby becomes the most liable. Therefore he is subject to criminal prosecution should the organization be found to violate the FDA. The most serious of cases, that is, the intent to mislead the FDA.</a:t>
            </a:r>
          </a:p>
          <a:p>
            <a:pPr algn="just">
              <a:buFont typeface="Wingdings" panose="05000000000000000000" pitchFamily="2" charset="2"/>
              <a:buChar char="Ø"/>
            </a:pPr>
            <a:endParaRPr lang="en-US" dirty="0">
              <a:latin typeface="Times New Roman" pitchFamily="18" charset="0"/>
              <a:cs typeface="Times New Roman" pitchFamily="18" charset="0"/>
            </a:endParaRPr>
          </a:p>
          <a:p>
            <a:pPr algn="just">
              <a:buFont typeface="Wingdings" panose="05000000000000000000" pitchFamily="2" charset="2"/>
              <a:buChar char="Ø"/>
            </a:pPr>
            <a:r>
              <a:rPr lang="en-US" dirty="0">
                <a:latin typeface="Times New Roman" pitchFamily="18" charset="0"/>
                <a:cs typeface="Times New Roman" pitchFamily="18" charset="0"/>
              </a:rPr>
              <a:t>Hence it is important to the CEO to have a well qualified organization and an organizational structure that reinforces </a:t>
            </a:r>
            <a:r>
              <a:rPr lang="en-US" dirty="0" smtClean="0">
                <a:latin typeface="Times New Roman" pitchFamily="18" charset="0"/>
                <a:cs typeface="Times New Roman" pitchFamily="18" charset="0"/>
              </a:rPr>
              <a:t>quality.</a:t>
            </a:r>
            <a:endParaRPr lang="en-US" sz="32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F3AB2667-EFC0-4FCF-8A0A-8405D69E09A2}" type="slidenum">
              <a:rPr lang="en-US" smtClean="0"/>
              <a:pPr/>
              <a:t>29</a:t>
            </a:fld>
            <a:endParaRPr lang="en-US"/>
          </a:p>
        </p:txBody>
      </p:sp>
    </p:spTree>
    <p:extLst>
      <p:ext uri="{BB962C8B-B14F-4D97-AF65-F5344CB8AC3E}">
        <p14:creationId xmlns:p14="http://schemas.microsoft.com/office/powerpoint/2010/main" val="394597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914650"/>
          </a:xfrm>
        </p:spPr>
        <p:txBody>
          <a:bodyPr>
            <a:normAutofit fontScale="90000"/>
          </a:bodyPr>
          <a:lstStyle/>
          <a:p>
            <a:r>
              <a:rPr lang="en-GB" dirty="0"/>
              <a:t>PHT 436 </a:t>
            </a:r>
            <a:r>
              <a:rPr lang="en-GB" dirty="0" smtClean="0"/>
              <a:t/>
            </a:r>
            <a:br>
              <a:rPr lang="en-GB" dirty="0" smtClean="0"/>
            </a:br>
            <a:r>
              <a:rPr lang="en-US" b="1" dirty="0" smtClean="0">
                <a:latin typeface="Times New Roman" pitchFamily="18" charset="0"/>
                <a:cs typeface="Times New Roman" pitchFamily="18" charset="0"/>
              </a:rPr>
              <a:t>Good Manufacturing Practices and Quality Control</a:t>
            </a:r>
            <a:br>
              <a:rPr lang="en-US" b="1" dirty="0" smtClean="0">
                <a:latin typeface="Times New Roman" pitchFamily="18" charset="0"/>
                <a:cs typeface="Times New Roman" pitchFamily="18" charset="0"/>
              </a:rPr>
            </a:br>
            <a:r>
              <a:rPr lang="ar-SA" b="1" dirty="0">
                <a:latin typeface="Times New Roman" pitchFamily="18" charset="0"/>
                <a:cs typeface="Times New Roman" pitchFamily="18" charset="0"/>
              </a:rPr>
              <a:t>ممارسات التصنيع الجيدة ومراقبة الجودة</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792162"/>
          </a:xfrm>
        </p:spPr>
        <p:txBody>
          <a:bodyPr>
            <a:normAutofit/>
          </a:bodyPr>
          <a:lstStyle/>
          <a:p>
            <a:r>
              <a:rPr lang="en-US" b="1" u="sng" dirty="0" smtClean="0">
                <a:solidFill>
                  <a:srgbClr val="FF0000"/>
                </a:solidFill>
                <a:latin typeface="Times New Roman" pitchFamily="18" charset="0"/>
                <a:cs typeface="Times New Roman" pitchFamily="18" charset="0"/>
              </a:rPr>
              <a:t>The Basic Requirements of QC</a:t>
            </a:r>
            <a:endParaRPr lang="en-US" b="1"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1219200"/>
            <a:ext cx="8915400" cy="5486400"/>
          </a:xfrm>
        </p:spPr>
        <p:txBody>
          <a:bodyPr>
            <a:noAutofit/>
          </a:bodyPr>
          <a:lstStyle/>
          <a:p>
            <a:pPr marL="571500" indent="-571500" algn="just">
              <a:buFont typeface="+mj-lt"/>
              <a:buAutoNum type="romanLcPeriod"/>
            </a:pPr>
            <a:r>
              <a:rPr lang="en-US" sz="2400" dirty="0" smtClean="0">
                <a:latin typeface="Times New Roman" pitchFamily="18" charset="0"/>
                <a:cs typeface="Times New Roman" pitchFamily="18" charset="0"/>
              </a:rPr>
              <a:t>Adequate facilities, trained personnel and approved procedures are available for sampling, inspecting and testing starting materials, packaging materials, intermediate, bulk, and finished products, and where appropriate for monitoring environmental conditions for </a:t>
            </a:r>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GMP purposes; </a:t>
            </a:r>
          </a:p>
          <a:p>
            <a:pPr marL="571500" indent="-571500" algn="just">
              <a:buFont typeface="+mj-lt"/>
              <a:buAutoNum type="romanLcPeriod"/>
            </a:pPr>
            <a:r>
              <a:rPr lang="en-US" sz="2400" dirty="0">
                <a:latin typeface="Times New Roman" pitchFamily="18" charset="0"/>
                <a:cs typeface="Times New Roman" pitchFamily="18" charset="0"/>
              </a:rPr>
              <a:t>Samples of starting materials, packaging materials, intermediate products, bulk products and finished products are taken by personnel and by methods </a:t>
            </a:r>
            <a:r>
              <a:rPr lang="en-US" sz="2400" u="sng" dirty="0">
                <a:latin typeface="Times New Roman" pitchFamily="18" charset="0"/>
                <a:cs typeface="Times New Roman" pitchFamily="18" charset="0"/>
              </a:rPr>
              <a:t>approved</a:t>
            </a:r>
            <a:r>
              <a:rPr lang="en-US" sz="2400" dirty="0">
                <a:latin typeface="Times New Roman" pitchFamily="18" charset="0"/>
                <a:cs typeface="Times New Roman" pitchFamily="18" charset="0"/>
              </a:rPr>
              <a:t> by </a:t>
            </a:r>
            <a:r>
              <a:rPr lang="en-US" sz="2400" dirty="0" smtClean="0">
                <a:latin typeface="Times New Roman" pitchFamily="18" charset="0"/>
                <a:cs typeface="Times New Roman" pitchFamily="18" charset="0"/>
              </a:rPr>
              <a:t>QC.</a:t>
            </a:r>
            <a:endParaRPr lang="en-US" sz="2400" dirty="0">
              <a:latin typeface="Times New Roman" pitchFamily="18" charset="0"/>
              <a:cs typeface="Times New Roman" pitchFamily="18" charset="0"/>
            </a:endParaRPr>
          </a:p>
          <a:p>
            <a:pPr marL="571500" indent="-571500" algn="just">
              <a:buFont typeface="+mj-lt"/>
              <a:buAutoNum type="romanLcPeriod"/>
            </a:pPr>
            <a:r>
              <a:rPr lang="en-US" sz="2400" dirty="0" smtClean="0">
                <a:latin typeface="Times New Roman" pitchFamily="18" charset="0"/>
                <a:cs typeface="Times New Roman" pitchFamily="18" charset="0"/>
              </a:rPr>
              <a:t>Test </a:t>
            </a:r>
            <a:r>
              <a:rPr lang="en-US" sz="2400" dirty="0">
                <a:latin typeface="Times New Roman" pitchFamily="18" charset="0"/>
                <a:cs typeface="Times New Roman" pitchFamily="18" charset="0"/>
              </a:rPr>
              <a:t>methods are </a:t>
            </a:r>
            <a:r>
              <a:rPr lang="en-US" sz="2400" u="sng" dirty="0" smtClean="0">
                <a:latin typeface="Times New Roman" pitchFamily="18" charset="0"/>
                <a:cs typeface="Times New Roman" pitchFamily="18" charset="0"/>
              </a:rPr>
              <a:t>validated</a:t>
            </a:r>
            <a:r>
              <a:rPr lang="en-US" sz="2400" dirty="0" smtClean="0">
                <a:latin typeface="Times New Roman" pitchFamily="18" charset="0"/>
                <a:cs typeface="Times New Roman" pitchFamily="18" charset="0"/>
              </a:rPr>
              <a:t>.</a:t>
            </a:r>
          </a:p>
          <a:p>
            <a:pPr marL="571500" indent="-571500" algn="just">
              <a:buFont typeface="+mj-lt"/>
              <a:buAutoNum type="romanLcPeriod"/>
            </a:pPr>
            <a:r>
              <a:rPr lang="en-US" sz="2400" u="sng" dirty="0" smtClean="0">
                <a:latin typeface="Times New Roman" pitchFamily="18" charset="0"/>
                <a:cs typeface="Times New Roman" pitchFamily="18" charset="0"/>
              </a:rPr>
              <a:t>Records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are made, manually and/or by recording instruments, which demonstrate that all the required sampling, inspecting and testing procedures were actually carried out. Any deviations are fully recorded and </a:t>
            </a:r>
            <a:r>
              <a:rPr lang="en-US" sz="2400" dirty="0" smtClean="0">
                <a:latin typeface="Times New Roman" pitchFamily="18" charset="0"/>
                <a:cs typeface="Times New Roman" pitchFamily="18" charset="0"/>
              </a:rPr>
              <a:t>investigated.</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30</a:t>
            </a:fld>
            <a:endParaRPr lang="en-US"/>
          </a:p>
        </p:txBody>
      </p:sp>
    </p:spTree>
    <p:extLst>
      <p:ext uri="{BB962C8B-B14F-4D97-AF65-F5344CB8AC3E}">
        <p14:creationId xmlns:p14="http://schemas.microsoft.com/office/powerpoint/2010/main" val="83544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629400"/>
          </a:xfrm>
        </p:spPr>
        <p:txBody>
          <a:bodyPr>
            <a:noAutofit/>
          </a:bodyPr>
          <a:lstStyle/>
          <a:p>
            <a:pPr marL="571500" indent="-571500" algn="just">
              <a:buFont typeface="+mj-lt"/>
              <a:buAutoNum type="romanLcPeriod" startAt="5"/>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finished products contain active ingredients complying with the qualitative and quantitative composition of the marketing </a:t>
            </a:r>
            <a:r>
              <a:rPr lang="en-US" sz="2400" dirty="0" smtClean="0">
                <a:latin typeface="Times New Roman" pitchFamily="18" charset="0"/>
                <a:cs typeface="Times New Roman" pitchFamily="18" charset="0"/>
              </a:rPr>
              <a:t>authorization, </a:t>
            </a:r>
            <a:r>
              <a:rPr lang="en-US" sz="2400" dirty="0">
                <a:latin typeface="Times New Roman" pitchFamily="18" charset="0"/>
                <a:cs typeface="Times New Roman" pitchFamily="18" charset="0"/>
              </a:rPr>
              <a:t>are of the purity required, and are enclosed within their proper containers and correctly </a:t>
            </a:r>
            <a:r>
              <a:rPr lang="en-US" sz="2400" dirty="0" smtClean="0">
                <a:latin typeface="Times New Roman" pitchFamily="18" charset="0"/>
                <a:cs typeface="Times New Roman" pitchFamily="18" charset="0"/>
              </a:rPr>
              <a:t>labelled.</a:t>
            </a:r>
          </a:p>
          <a:p>
            <a:pPr marL="571500" indent="-571500" algn="just">
              <a:buFont typeface="+mj-lt"/>
              <a:buAutoNum type="romanLcPeriod" startAt="5"/>
            </a:pPr>
            <a:r>
              <a:rPr lang="en-US" sz="2400" dirty="0" smtClean="0">
                <a:latin typeface="Times New Roman" pitchFamily="18" charset="0"/>
                <a:cs typeface="Times New Roman" pitchFamily="18" charset="0"/>
              </a:rPr>
              <a:t>Records </a:t>
            </a:r>
            <a:r>
              <a:rPr lang="en-US" sz="2400" dirty="0">
                <a:latin typeface="Times New Roman" pitchFamily="18" charset="0"/>
                <a:cs typeface="Times New Roman" pitchFamily="18" charset="0"/>
              </a:rPr>
              <a:t>are made of the results of inspection and that testing of materials, intermediate, bulk, and finished products is formally assessed against specification. Product assessment includes a review and evaluation of relevant production documentation and an assessment of deviations from specified </a:t>
            </a:r>
            <a:r>
              <a:rPr lang="en-US" sz="2400" dirty="0" smtClean="0">
                <a:latin typeface="Times New Roman" pitchFamily="18" charset="0"/>
                <a:cs typeface="Times New Roman" pitchFamily="18" charset="0"/>
              </a:rPr>
              <a:t>procedures.</a:t>
            </a:r>
          </a:p>
          <a:p>
            <a:pPr marL="571500" indent="-571500" algn="just">
              <a:buFont typeface="+mj-lt"/>
              <a:buAutoNum type="romanLcPeriod" startAt="5"/>
            </a:pPr>
            <a:r>
              <a:rPr lang="en-US" sz="2400" dirty="0" smtClean="0">
                <a:latin typeface="Times New Roman" pitchFamily="18" charset="0"/>
                <a:cs typeface="Times New Roman" pitchFamily="18" charset="0"/>
              </a:rPr>
              <a:t>No </a:t>
            </a:r>
            <a:r>
              <a:rPr lang="en-US" sz="2400" dirty="0">
                <a:latin typeface="Times New Roman" pitchFamily="18" charset="0"/>
                <a:cs typeface="Times New Roman" pitchFamily="18" charset="0"/>
              </a:rPr>
              <a:t>batch of product is released for sale or supply prior to certification by an authorized person that it is in accordance with the requirements of the relevant </a:t>
            </a:r>
            <a:r>
              <a:rPr lang="en-US" sz="2400" dirty="0" smtClean="0">
                <a:latin typeface="Times New Roman" pitchFamily="18" charset="0"/>
                <a:cs typeface="Times New Roman" pitchFamily="18" charset="0"/>
              </a:rPr>
              <a:t>authorizations.</a:t>
            </a:r>
          </a:p>
          <a:p>
            <a:pPr marL="571500" indent="-571500" algn="just">
              <a:buFont typeface="+mj-lt"/>
              <a:buAutoNum type="romanLcPeriod" startAt="5"/>
            </a:pPr>
            <a:r>
              <a:rPr lang="en-US" sz="2400" dirty="0" smtClean="0">
                <a:latin typeface="Times New Roman" pitchFamily="18" charset="0"/>
                <a:cs typeface="Times New Roman" pitchFamily="18" charset="0"/>
              </a:rPr>
              <a:t>Sufficient </a:t>
            </a:r>
            <a:r>
              <a:rPr lang="en-US" sz="2400" dirty="0">
                <a:latin typeface="Times New Roman" pitchFamily="18" charset="0"/>
                <a:cs typeface="Times New Roman" pitchFamily="18" charset="0"/>
              </a:rPr>
              <a:t>reference samples of starting materials and products are retained to permit future examination of the product if necessary and that the product is retained in its final pack unless exceptionally large packs are </a:t>
            </a:r>
            <a:r>
              <a:rPr lang="en-US" sz="2400" dirty="0" smtClean="0">
                <a:latin typeface="Times New Roman" pitchFamily="18" charset="0"/>
                <a:cs typeface="Times New Roman" pitchFamily="18" charset="0"/>
              </a:rPr>
              <a:t>produced.</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F3AB2667-EFC0-4FCF-8A0A-8405D69E09A2}" type="slidenum">
              <a:rPr lang="en-US" smtClean="0"/>
              <a:pPr/>
              <a:t>31</a:t>
            </a:fld>
            <a:endParaRPr lang="en-US"/>
          </a:p>
        </p:txBody>
      </p:sp>
    </p:spTree>
    <p:extLst>
      <p:ext uri="{BB962C8B-B14F-4D97-AF65-F5344CB8AC3E}">
        <p14:creationId xmlns:p14="http://schemas.microsoft.com/office/powerpoint/2010/main" val="53228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0" y="152400"/>
            <a:ext cx="8229600" cy="533400"/>
          </a:xfrm>
        </p:spPr>
        <p:txBody>
          <a:bodyPr>
            <a:normAutofit fontScale="90000"/>
          </a:bodyPr>
          <a:lstStyle/>
          <a:p>
            <a:pPr algn="ctr"/>
            <a:r>
              <a:rPr lang="en-US" b="1" u="sng" dirty="0" smtClean="0">
                <a:solidFill>
                  <a:srgbClr val="FF0000"/>
                </a:solidFill>
              </a:rPr>
              <a:t> </a:t>
            </a:r>
            <a:r>
              <a:rPr lang="en-US" sz="4000" b="1" u="sng" dirty="0" smtClean="0">
                <a:solidFill>
                  <a:srgbClr val="FF0000"/>
                </a:solidFill>
                <a:latin typeface="Times New Roman" pitchFamily="18" charset="0"/>
                <a:cs typeface="Times New Roman" pitchFamily="18" charset="0"/>
              </a:rPr>
              <a:t>Product Quality Review </a:t>
            </a:r>
            <a:endParaRPr lang="en-US" sz="4000"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914400"/>
            <a:ext cx="8915400" cy="5791200"/>
          </a:xfrm>
        </p:spPr>
        <p:txBody>
          <a:bodyPr>
            <a:normAutofit fontScale="85000" lnSpcReduction="10000"/>
          </a:bodyPr>
          <a:lstStyle/>
          <a:p>
            <a:pPr algn="just">
              <a:buFont typeface="Wingdings" panose="05000000000000000000" pitchFamily="2" charset="2"/>
              <a:buChar char="Ø"/>
            </a:pPr>
            <a:r>
              <a:rPr lang="en-US" dirty="0" smtClean="0">
                <a:latin typeface="Times New Roman" pitchFamily="18" charset="0"/>
                <a:cs typeface="Times New Roman" pitchFamily="18" charset="0"/>
              </a:rPr>
              <a:t>Regular periodic or rolling quality reviews of all licensed medicinal products, including export  products, should be conducted with the objective of verifying the consistency of the existing process, the appropriateness of current specifications for both starting materials and finished product to highlight any trends and to identify product and process improvements.</a:t>
            </a:r>
          </a:p>
          <a:p>
            <a:pPr algn="just">
              <a:buFont typeface="Wingdings" panose="05000000000000000000" pitchFamily="2" charset="2"/>
              <a:buChar char="Ø"/>
            </a:pPr>
            <a:r>
              <a:rPr lang="en-US" dirty="0" smtClean="0">
                <a:latin typeface="Times New Roman" pitchFamily="18" charset="0"/>
                <a:cs typeface="Times New Roman" pitchFamily="18" charset="0"/>
              </a:rPr>
              <a:t>Such </a:t>
            </a:r>
            <a:r>
              <a:rPr lang="en-US" dirty="0">
                <a:latin typeface="Times New Roman" pitchFamily="18" charset="0"/>
                <a:cs typeface="Times New Roman" pitchFamily="18" charset="0"/>
              </a:rPr>
              <a:t>reviews should normally be conducted and documented </a:t>
            </a:r>
            <a:r>
              <a:rPr lang="en-US" u="sng" dirty="0">
                <a:latin typeface="Times New Roman" pitchFamily="18" charset="0"/>
                <a:cs typeface="Times New Roman" pitchFamily="18" charset="0"/>
              </a:rPr>
              <a:t>annually</a:t>
            </a:r>
            <a:r>
              <a:rPr lang="en-US" dirty="0">
                <a:latin typeface="Times New Roman" pitchFamily="18" charset="0"/>
                <a:cs typeface="Times New Roman" pitchFamily="18" charset="0"/>
              </a:rPr>
              <a:t>, taking into account previous reviews, and should include at </a:t>
            </a:r>
            <a:r>
              <a:rPr lang="en-US" dirty="0" smtClean="0">
                <a:latin typeface="Times New Roman" pitchFamily="18" charset="0"/>
                <a:cs typeface="Times New Roman" pitchFamily="18" charset="0"/>
              </a:rPr>
              <a:t>least a review of: </a:t>
            </a:r>
            <a:endParaRPr lang="en-US" dirty="0">
              <a:latin typeface="Times New Roman" pitchFamily="18" charset="0"/>
              <a:cs typeface="Times New Roman" pitchFamily="18" charset="0"/>
            </a:endParaRPr>
          </a:p>
          <a:p>
            <a:pPr marL="971550" lvl="1" indent="-571500" algn="just">
              <a:buFont typeface="+mj-lt"/>
              <a:buAutoNum type="arabicPeriod"/>
            </a:pPr>
            <a:r>
              <a:rPr lang="en-US" dirty="0" smtClean="0">
                <a:latin typeface="Times New Roman" pitchFamily="18" charset="0"/>
                <a:cs typeface="Times New Roman" pitchFamily="18" charset="0"/>
              </a:rPr>
              <a:t>Starting </a:t>
            </a:r>
            <a:r>
              <a:rPr lang="en-US" dirty="0">
                <a:latin typeface="Times New Roman" pitchFamily="18" charset="0"/>
                <a:cs typeface="Times New Roman" pitchFamily="18" charset="0"/>
              </a:rPr>
              <a:t>materials including packaging materials used in the product, especially those from new sources. </a:t>
            </a:r>
          </a:p>
          <a:p>
            <a:pPr marL="971550" lvl="1" indent="-571500" algn="just">
              <a:buFont typeface="+mj-lt"/>
              <a:buAutoNum type="arabicPeriod"/>
            </a:pPr>
            <a:r>
              <a:rPr lang="en-US" dirty="0" smtClean="0">
                <a:latin typeface="Times New Roman" pitchFamily="18" charset="0"/>
                <a:cs typeface="Times New Roman" pitchFamily="18" charset="0"/>
              </a:rPr>
              <a:t>Critical </a:t>
            </a:r>
            <a:r>
              <a:rPr lang="en-US" dirty="0">
                <a:latin typeface="Times New Roman" pitchFamily="18" charset="0"/>
                <a:cs typeface="Times New Roman" pitchFamily="18" charset="0"/>
              </a:rPr>
              <a:t>in-process controls and finished product results. </a:t>
            </a:r>
          </a:p>
          <a:p>
            <a:pPr marL="971550" lvl="1" indent="-571500" algn="just">
              <a:buFont typeface="+mj-lt"/>
              <a:buAutoNum type="arabicPeriod"/>
            </a:pPr>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batches that failed to meet established specification(s) and their investigation</a:t>
            </a:r>
            <a:r>
              <a:rPr lang="en-US"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F3AB2667-EFC0-4FCF-8A0A-8405D69E09A2}" type="slidenum">
              <a:rPr lang="en-US" smtClean="0"/>
              <a:pPr/>
              <a:t>32</a:t>
            </a:fld>
            <a:endParaRPr lang="en-US"/>
          </a:p>
        </p:txBody>
      </p:sp>
    </p:spTree>
    <p:extLst>
      <p:ext uri="{BB962C8B-B14F-4D97-AF65-F5344CB8AC3E}">
        <p14:creationId xmlns:p14="http://schemas.microsoft.com/office/powerpoint/2010/main" val="278723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8915400" cy="6019800"/>
          </a:xfrm>
        </p:spPr>
        <p:txBody>
          <a:bodyPr>
            <a:normAutofit fontScale="85000" lnSpcReduction="20000"/>
          </a:bodyPr>
          <a:lstStyle/>
          <a:p>
            <a:pPr marL="971550" lvl="1" indent="-571500" algn="just">
              <a:buFont typeface="+mj-lt"/>
              <a:buAutoNum type="arabicPeriod" startAt="4"/>
            </a:pPr>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significant deviations or non-conformances, their related investigations, and the effectiveness of resultant corrective and preventative actions </a:t>
            </a:r>
            <a:r>
              <a:rPr lang="en-US" dirty="0" smtClean="0">
                <a:latin typeface="Times New Roman" pitchFamily="18" charset="0"/>
                <a:cs typeface="Times New Roman" pitchFamily="18" charset="0"/>
              </a:rPr>
              <a:t>taken.</a:t>
            </a:r>
          </a:p>
          <a:p>
            <a:pPr marL="971550" lvl="1" indent="-571500" algn="just">
              <a:buFont typeface="+mj-lt"/>
              <a:buAutoNum type="arabicPeriod" startAt="4"/>
            </a:pPr>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changes carried out to the processes or analytical methods</a:t>
            </a:r>
            <a:r>
              <a:rPr lang="en-US" dirty="0" smtClean="0">
                <a:latin typeface="Times New Roman" pitchFamily="18" charset="0"/>
                <a:cs typeface="Times New Roman" pitchFamily="18" charset="0"/>
              </a:rPr>
              <a:t>.</a:t>
            </a:r>
          </a:p>
          <a:p>
            <a:pPr marL="971550" lvl="1" indent="-571500" algn="just">
              <a:buFont typeface="+mj-lt"/>
              <a:buAutoNum type="arabicPeriod" startAt="4"/>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results of the stability monitoring </a:t>
            </a:r>
            <a:r>
              <a:rPr lang="en-US" dirty="0" smtClean="0">
                <a:latin typeface="Times New Roman" pitchFamily="18" charset="0"/>
                <a:cs typeface="Times New Roman" pitchFamily="18" charset="0"/>
              </a:rPr>
              <a:t>program </a:t>
            </a:r>
            <a:r>
              <a:rPr lang="en-US" dirty="0">
                <a:latin typeface="Times New Roman" pitchFamily="18" charset="0"/>
                <a:cs typeface="Times New Roman" pitchFamily="18" charset="0"/>
              </a:rPr>
              <a:t>and any adverse </a:t>
            </a:r>
            <a:r>
              <a:rPr lang="en-US" dirty="0" smtClean="0">
                <a:latin typeface="Times New Roman" pitchFamily="18" charset="0"/>
                <a:cs typeface="Times New Roman" pitchFamily="18" charset="0"/>
              </a:rPr>
              <a:t>trends.</a:t>
            </a:r>
          </a:p>
          <a:p>
            <a:pPr marL="971550" lvl="1" indent="-571500" algn="just">
              <a:buFont typeface="+mj-lt"/>
              <a:buAutoNum type="arabicPeriod" startAt="4"/>
            </a:pPr>
            <a:r>
              <a:rPr lang="en-US" dirty="0">
                <a:latin typeface="Times New Roman" pitchFamily="18" charset="0"/>
                <a:cs typeface="Times New Roman" pitchFamily="18" charset="0"/>
              </a:rPr>
              <a:t>Marketing </a:t>
            </a:r>
            <a:r>
              <a:rPr lang="en-US" dirty="0" smtClean="0">
                <a:latin typeface="Times New Roman" pitchFamily="18" charset="0"/>
                <a:cs typeface="Times New Roman" pitchFamily="18" charset="0"/>
              </a:rPr>
              <a:t>authorization </a:t>
            </a:r>
            <a:r>
              <a:rPr lang="en-US" dirty="0">
                <a:latin typeface="Times New Roman" pitchFamily="18" charset="0"/>
                <a:cs typeface="Times New Roman" pitchFamily="18" charset="0"/>
              </a:rPr>
              <a:t>variations submitted/granted/ refused, including those for third country (export only) dossiers.</a:t>
            </a:r>
            <a:r>
              <a:rPr lang="en-US" dirty="0" smtClean="0">
                <a:latin typeface="Times New Roman" pitchFamily="18" charset="0"/>
                <a:cs typeface="Times New Roman" pitchFamily="18" charset="0"/>
              </a:rPr>
              <a:t> </a:t>
            </a:r>
          </a:p>
          <a:p>
            <a:pPr marL="971550" lvl="1" indent="-571500" algn="just">
              <a:buFont typeface="+mj-lt"/>
              <a:buAutoNum type="arabicPeriod" startAt="4"/>
            </a:pPr>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quality-related returns, complaints and recalls and the investigations performed at the time</a:t>
            </a:r>
            <a:r>
              <a:rPr lang="en-US" dirty="0" smtClean="0">
                <a:latin typeface="Times New Roman" pitchFamily="18" charset="0"/>
                <a:cs typeface="Times New Roman" pitchFamily="18" charset="0"/>
              </a:rPr>
              <a:t>.</a:t>
            </a:r>
          </a:p>
          <a:p>
            <a:pPr marL="971550" lvl="1" indent="-571500" algn="just">
              <a:buFont typeface="+mj-lt"/>
              <a:buAutoNum type="arabicPeriod" startAt="4"/>
            </a:pPr>
            <a:r>
              <a:rPr lang="en-US" dirty="0" smtClean="0">
                <a:latin typeface="Times New Roman" pitchFamily="18" charset="0"/>
                <a:cs typeface="Times New Roman" pitchFamily="18" charset="0"/>
              </a:rPr>
              <a:t>Adequacy </a:t>
            </a:r>
            <a:r>
              <a:rPr lang="en-US" dirty="0">
                <a:latin typeface="Times New Roman" pitchFamily="18" charset="0"/>
                <a:cs typeface="Times New Roman" pitchFamily="18" charset="0"/>
              </a:rPr>
              <a:t>of any other previous product process or equipment corrective </a:t>
            </a:r>
            <a:r>
              <a:rPr lang="en-US" dirty="0" smtClean="0">
                <a:latin typeface="Times New Roman" pitchFamily="18" charset="0"/>
                <a:cs typeface="Times New Roman" pitchFamily="18" charset="0"/>
              </a:rPr>
              <a:t>actions.</a:t>
            </a:r>
          </a:p>
          <a:p>
            <a:pPr marL="971550" lvl="1" indent="-571500" algn="just">
              <a:buFont typeface="+mj-lt"/>
              <a:buAutoNum type="arabicPeriod" startAt="4"/>
            </a:pPr>
            <a:r>
              <a:rPr lang="en-US" dirty="0" smtClean="0">
                <a:latin typeface="Times New Roman" pitchFamily="18" charset="0"/>
                <a:cs typeface="Times New Roman" pitchFamily="18" charset="0"/>
              </a:rPr>
              <a:t>Post-marketing commitments for </a:t>
            </a:r>
            <a:r>
              <a:rPr lang="en-US" dirty="0">
                <a:latin typeface="Times New Roman" pitchFamily="18" charset="0"/>
                <a:cs typeface="Times New Roman" pitchFamily="18" charset="0"/>
              </a:rPr>
              <a:t>new marketing </a:t>
            </a:r>
            <a:r>
              <a:rPr lang="en-US" dirty="0" smtClean="0">
                <a:latin typeface="Times New Roman" pitchFamily="18" charset="0"/>
                <a:cs typeface="Times New Roman" pitchFamily="18" charset="0"/>
              </a:rPr>
              <a:t>authorizations </a:t>
            </a:r>
            <a:r>
              <a:rPr lang="en-US" dirty="0">
                <a:latin typeface="Times New Roman" pitchFamily="18" charset="0"/>
                <a:cs typeface="Times New Roman" pitchFamily="18" charset="0"/>
              </a:rPr>
              <a:t>and variations to marketing </a:t>
            </a:r>
            <a:r>
              <a:rPr lang="en-US" dirty="0" smtClean="0">
                <a:latin typeface="Times New Roman" pitchFamily="18" charset="0"/>
                <a:cs typeface="Times New Roman" pitchFamily="18" charset="0"/>
              </a:rPr>
              <a:t>authorizations.</a:t>
            </a:r>
          </a:p>
          <a:p>
            <a:pPr marL="971550" lvl="1" indent="-571500" algn="just">
              <a:buFont typeface="+mj-lt"/>
              <a:buAutoNum type="arabicPeriod" startAt="4"/>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qualification status of relevant equipment and utilities, e.g. HVAC, water, compressed gases, etc. </a:t>
            </a:r>
            <a:endParaRPr lang="en-US" dirty="0" smtClean="0">
              <a:latin typeface="Times New Roman" pitchFamily="18" charset="0"/>
              <a:cs typeface="Times New Roman" pitchFamily="18" charset="0"/>
            </a:endParaRPr>
          </a:p>
          <a:p>
            <a:pPr marL="971550" lvl="1" indent="-571500" algn="just">
              <a:buFont typeface="+mj-lt"/>
              <a:buAutoNum type="arabicPeriod" startAt="4"/>
            </a:pPr>
            <a:r>
              <a:rPr lang="en-US" dirty="0" smtClean="0">
                <a:latin typeface="Times New Roman" pitchFamily="18" charset="0"/>
                <a:cs typeface="Times New Roman" pitchFamily="18" charset="0"/>
              </a:rPr>
              <a:t>Any </a:t>
            </a:r>
            <a:r>
              <a:rPr lang="en-US" dirty="0">
                <a:latin typeface="Times New Roman" pitchFamily="18" charset="0"/>
                <a:cs typeface="Times New Roman" pitchFamily="18" charset="0"/>
              </a:rPr>
              <a:t>contractual arrangements</a:t>
            </a:r>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33</a:t>
            </a:fld>
            <a:endParaRPr lang="en-US"/>
          </a:p>
        </p:txBody>
      </p:sp>
      <p:sp>
        <p:nvSpPr>
          <p:cNvPr id="4" name="Title 1"/>
          <p:cNvSpPr>
            <a:spLocks noGrp="1"/>
          </p:cNvSpPr>
          <p:nvPr>
            <p:ph type="title"/>
          </p:nvPr>
        </p:nvSpPr>
        <p:spPr>
          <a:xfrm>
            <a:off x="304800" y="0"/>
            <a:ext cx="8229600" cy="533400"/>
          </a:xfrm>
        </p:spPr>
        <p:txBody>
          <a:bodyPr>
            <a:normAutofit fontScale="90000"/>
          </a:bodyPr>
          <a:lstStyle/>
          <a:p>
            <a:pPr algn="ctr"/>
            <a:r>
              <a:rPr lang="en-US" b="1" u="sng" dirty="0" smtClean="0">
                <a:solidFill>
                  <a:srgbClr val="FF0000"/>
                </a:solidFill>
              </a:rPr>
              <a:t> </a:t>
            </a:r>
            <a:r>
              <a:rPr lang="en-US" sz="4000" b="1" u="sng" dirty="0" smtClean="0">
                <a:solidFill>
                  <a:srgbClr val="FF0000"/>
                </a:solidFill>
                <a:latin typeface="Times New Roman" pitchFamily="18" charset="0"/>
                <a:cs typeface="Times New Roman" pitchFamily="18" charset="0"/>
              </a:rPr>
              <a:t>Product quality review (cont.) </a:t>
            </a:r>
            <a:endParaRPr lang="en-US" sz="4000"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6222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p:spPr>
        <p:txBody>
          <a:bodyPr>
            <a:normAutofit/>
          </a:bodyPr>
          <a:lstStyle/>
          <a:p>
            <a:pPr algn="just">
              <a:buFont typeface="Wingdings" panose="05000000000000000000" pitchFamily="2" charset="2"/>
              <a:buChar char="Ø"/>
            </a:pPr>
            <a:r>
              <a:rPr lang="en-US" dirty="0" smtClean="0">
                <a:latin typeface="Times New Roman" pitchFamily="18" charset="0"/>
                <a:cs typeface="Times New Roman" pitchFamily="18" charset="0"/>
              </a:rPr>
              <a:t>The </a:t>
            </a:r>
            <a:r>
              <a:rPr lang="en-US" u="sng" dirty="0" smtClean="0">
                <a:latin typeface="Times New Roman" pitchFamily="18" charset="0"/>
                <a:cs typeface="Times New Roman" pitchFamily="18" charset="0"/>
              </a:rPr>
              <a:t>manufacturer and marketing authorization holder</a:t>
            </a:r>
            <a:r>
              <a:rPr lang="en-US" dirty="0" smtClean="0">
                <a:latin typeface="Times New Roman" pitchFamily="18" charset="0"/>
                <a:cs typeface="Times New Roman" pitchFamily="18" charset="0"/>
              </a:rPr>
              <a:t> should evaluate the results of this review and an assessment made of whether corrective and preventative action or any revalidation should be undertaken. </a:t>
            </a:r>
          </a:p>
          <a:p>
            <a:pPr algn="just">
              <a:buFont typeface="Wingdings" panose="05000000000000000000" pitchFamily="2" charset="2"/>
              <a:buChar char="Ø"/>
            </a:pPr>
            <a:r>
              <a:rPr lang="en-US" dirty="0" smtClean="0">
                <a:latin typeface="Times New Roman" pitchFamily="18" charset="0"/>
                <a:cs typeface="Times New Roman" pitchFamily="18" charset="0"/>
              </a:rPr>
              <a:t>Reasons for such corrective actions should be documented. Agreed corrective and preventative actions should be completed in a timely and effective manner. </a:t>
            </a:r>
          </a:p>
          <a:p>
            <a:pPr algn="just">
              <a:buFont typeface="Wingdings" panose="05000000000000000000" pitchFamily="2" charset="2"/>
              <a:buChar char="Ø"/>
            </a:pPr>
            <a:r>
              <a:rPr lang="en-US" dirty="0" smtClean="0">
                <a:latin typeface="Times New Roman" pitchFamily="18" charset="0"/>
                <a:cs typeface="Times New Roman" pitchFamily="18" charset="0"/>
              </a:rPr>
              <a:t>Quality reviews may be grouped by product type, e.g. solid dosage forms, liquid dosage forms, sterile products, etc. where scientifically justified.</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F3AB2667-EFC0-4FCF-8A0A-8405D69E09A2}" type="slidenum">
              <a:rPr lang="en-US" smtClean="0"/>
              <a:pPr/>
              <a:t>34</a:t>
            </a:fld>
            <a:endParaRPr lang="en-US"/>
          </a:p>
        </p:txBody>
      </p:sp>
    </p:spTree>
    <p:extLst>
      <p:ext uri="{BB962C8B-B14F-4D97-AF65-F5344CB8AC3E}">
        <p14:creationId xmlns:p14="http://schemas.microsoft.com/office/powerpoint/2010/main" val="90449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39762"/>
          </a:xfrm>
        </p:spPr>
        <p:txBody>
          <a:bodyPr>
            <a:normAutofit fontScale="90000"/>
          </a:bodyPr>
          <a:lstStyle/>
          <a:p>
            <a:pPr algn="ctr"/>
            <a:r>
              <a:rPr lang="en-US" sz="4000" b="1" u="sng" dirty="0" smtClean="0">
                <a:solidFill>
                  <a:srgbClr val="FF0000"/>
                </a:solidFill>
                <a:latin typeface="Times New Roman" pitchFamily="18" charset="0"/>
                <a:cs typeface="Times New Roman" pitchFamily="18" charset="0"/>
              </a:rPr>
              <a:t>Quality Risk Management</a:t>
            </a:r>
            <a:endParaRPr lang="en-US" sz="4000"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990600"/>
            <a:ext cx="8763000" cy="5791200"/>
          </a:xfrm>
        </p:spPr>
        <p:txBody>
          <a:bodyPr>
            <a:normAutofit fontScale="92500"/>
          </a:bodyPr>
          <a:lstStyle/>
          <a:p>
            <a:pPr algn="just">
              <a:buFont typeface="Wingdings" panose="05000000000000000000" pitchFamily="2" charset="2"/>
              <a:buChar char="Ø"/>
            </a:pPr>
            <a:r>
              <a:rPr lang="en-US" dirty="0" smtClean="0">
                <a:latin typeface="Times New Roman" pitchFamily="18" charset="0"/>
                <a:cs typeface="Times New Roman" pitchFamily="18" charset="0"/>
              </a:rPr>
              <a:t>It is a systematic process for the assessment, control, communication and review of risks to the quality of the medicinal product. </a:t>
            </a:r>
          </a:p>
          <a:p>
            <a:pPr algn="just">
              <a:buFont typeface="Wingdings" panose="05000000000000000000" pitchFamily="2" charset="2"/>
              <a:buChar char="Ø"/>
            </a:pPr>
            <a:r>
              <a:rPr lang="en-US" dirty="0" smtClean="0">
                <a:latin typeface="Times New Roman" pitchFamily="18" charset="0"/>
                <a:cs typeface="Times New Roman" pitchFamily="18" charset="0"/>
              </a:rPr>
              <a:t>It can be applied both proactively and retrospectively. </a:t>
            </a:r>
          </a:p>
          <a:p>
            <a:pPr algn="just">
              <a:buFont typeface="Wingdings" panose="05000000000000000000" pitchFamily="2" charset="2"/>
              <a:buChar char="Ø"/>
            </a:pPr>
            <a:r>
              <a:rPr lang="en-US" dirty="0">
                <a:latin typeface="Times New Roman" pitchFamily="18" charset="0"/>
                <a:cs typeface="Times New Roman" pitchFamily="18" charset="0"/>
              </a:rPr>
              <a:t>The quality risk management system should ensure that: </a:t>
            </a:r>
          </a:p>
          <a:p>
            <a:pPr lvl="1" algn="just">
              <a:buFont typeface="Wingdings" panose="05000000000000000000" pitchFamily="2" charset="2"/>
              <a:buChar char="ü"/>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evaluation of the risk to quality is based on scientific knowledge, experience with the process and ultimately links to the protection of the patient; </a:t>
            </a:r>
          </a:p>
          <a:p>
            <a:pPr lvl="1" algn="just">
              <a:buFont typeface="Wingdings" panose="05000000000000000000" pitchFamily="2" charset="2"/>
              <a:buChar char="ü"/>
            </a:pP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level of effort, formality and documentation of the quality risk management process is commensurate with the level of risk.</a:t>
            </a:r>
            <a:endParaRPr lang="en-US" dirty="0" smtClean="0">
              <a:latin typeface="Times New Roman" pitchFamily="18" charset="0"/>
              <a:cs typeface="Times New Roman" pitchFamily="18" charset="0"/>
            </a:endParaRPr>
          </a:p>
          <a:p>
            <a:pPr algn="just"/>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35</a:t>
            </a:fld>
            <a:endParaRPr lang="en-US"/>
          </a:p>
        </p:txBody>
      </p:sp>
    </p:spTree>
    <p:extLst>
      <p:ext uri="{BB962C8B-B14F-4D97-AF65-F5344CB8AC3E}">
        <p14:creationId xmlns:p14="http://schemas.microsoft.com/office/powerpoint/2010/main" val="170432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fld id="{F3AB2667-EFC0-4FCF-8A0A-8405D69E09A2}" type="slidenum">
              <a:rPr lang="en-US" smtClean="0"/>
              <a:pPr/>
              <a:t>36</a:t>
            </a:fld>
            <a:endParaRPr lang="en-US"/>
          </a:p>
        </p:txBody>
      </p:sp>
      <p:sp>
        <p:nvSpPr>
          <p:cNvPr id="7" name="Title 1"/>
          <p:cNvSpPr>
            <a:spLocks noGrp="1"/>
          </p:cNvSpPr>
          <p:nvPr>
            <p:ph type="ctrTitle"/>
          </p:nvPr>
        </p:nvSpPr>
        <p:spPr/>
        <p:txBody>
          <a:bodyPr>
            <a:normAutofit/>
          </a:bodyPr>
          <a:lstStyle/>
          <a:p>
            <a:r>
              <a:rPr lang="en-GB" b="1" dirty="0">
                <a:solidFill>
                  <a:srgbClr val="FF0000"/>
                </a:solidFill>
              </a:rPr>
              <a:t>What are </a:t>
            </a:r>
            <a:r>
              <a:rPr lang="en-GB" b="1" dirty="0" smtClean="0">
                <a:solidFill>
                  <a:srgbClr val="FF0000"/>
                </a:solidFill>
              </a:rPr>
              <a:t>CGMP?</a:t>
            </a:r>
            <a:endParaRPr lang="en-GB" dirty="0">
              <a:solidFill>
                <a:srgbClr val="FF0000"/>
              </a:solidFill>
            </a:endParaRPr>
          </a:p>
        </p:txBody>
      </p:sp>
    </p:spTree>
    <p:extLst>
      <p:ext uri="{BB962C8B-B14F-4D97-AF65-F5344CB8AC3E}">
        <p14:creationId xmlns:p14="http://schemas.microsoft.com/office/powerpoint/2010/main" val="2592343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www.youtube.com/watch?v=JHkGgFUuZwE</a:t>
            </a:r>
            <a:endParaRPr lang="en-US" dirty="0" smtClean="0"/>
          </a:p>
          <a:p>
            <a:endParaRPr lang="en-US" dirty="0"/>
          </a:p>
          <a:p>
            <a:r>
              <a:rPr lang="en-US" dirty="0">
                <a:hlinkClick r:id="rId3"/>
              </a:rPr>
              <a:t>https://</a:t>
            </a:r>
            <a:r>
              <a:rPr lang="en-US" dirty="0" smtClean="0">
                <a:hlinkClick r:id="rId3"/>
              </a:rPr>
              <a:t>www.youtube.com/watch?v=wv-77usj0rw</a:t>
            </a:r>
            <a:endParaRPr lang="en-US" dirty="0" smtClean="0"/>
          </a:p>
          <a:p>
            <a:endParaRPr lang="en-US" dirty="0"/>
          </a:p>
          <a:p>
            <a:r>
              <a:rPr lang="en-US" dirty="0">
                <a:hlinkClick r:id="rId4"/>
              </a:rPr>
              <a:t>https://</a:t>
            </a:r>
            <a:r>
              <a:rPr lang="en-US" dirty="0" smtClean="0">
                <a:hlinkClick r:id="rId4"/>
              </a:rPr>
              <a:t>www.youtube.com/watch?v=F-k2zHxt5Wo</a:t>
            </a:r>
            <a:endParaRPr lang="en-US" dirty="0" smtClean="0"/>
          </a:p>
          <a:p>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4</a:t>
            </a:fld>
            <a:endParaRPr lang="en-US"/>
          </a:p>
        </p:txBody>
      </p:sp>
    </p:spTree>
    <p:extLst>
      <p:ext uri="{BB962C8B-B14F-4D97-AF65-F5344CB8AC3E}">
        <p14:creationId xmlns:p14="http://schemas.microsoft.com/office/powerpoint/2010/main" val="1913991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8991600" cy="6019800"/>
          </a:xfrm>
        </p:spPr>
        <p:txBody>
          <a:bodyPr>
            <a:normAutofit fontScale="92500" lnSpcReduction="20000"/>
          </a:bodyPr>
          <a:lstStyle/>
          <a:p>
            <a:pPr>
              <a:buFont typeface="Wingdings" panose="05000000000000000000" pitchFamily="2" charset="2"/>
              <a:buChar char="Ø"/>
            </a:pPr>
            <a:r>
              <a:rPr lang="en-GB" dirty="0" smtClean="0"/>
              <a:t>Refer </a:t>
            </a:r>
            <a:r>
              <a:rPr lang="en-GB" dirty="0"/>
              <a:t>to the </a:t>
            </a:r>
            <a:r>
              <a:rPr lang="en-GB" dirty="0">
                <a:solidFill>
                  <a:srgbClr val="FF0000"/>
                </a:solidFill>
              </a:rPr>
              <a:t>Current Good Manufacturing Practice </a:t>
            </a:r>
            <a:r>
              <a:rPr lang="en-GB" dirty="0" smtClean="0">
                <a:solidFill>
                  <a:srgbClr val="FF0000"/>
                </a:solidFill>
              </a:rPr>
              <a:t>(CGMP) </a:t>
            </a:r>
            <a:r>
              <a:rPr lang="en-GB" dirty="0" smtClean="0"/>
              <a:t>regulations </a:t>
            </a:r>
            <a:r>
              <a:rPr lang="en-GB" dirty="0"/>
              <a:t>enforced by the US Food and Drug Administration (FDA</a:t>
            </a:r>
            <a:r>
              <a:rPr lang="en-GB" dirty="0" smtClean="0"/>
              <a:t>) by 1906. </a:t>
            </a:r>
          </a:p>
          <a:p>
            <a:pPr>
              <a:buFont typeface="Wingdings" panose="05000000000000000000" pitchFamily="2" charset="2"/>
              <a:buChar char="Ø"/>
            </a:pPr>
            <a:r>
              <a:rPr lang="en-GB" dirty="0"/>
              <a:t>P</a:t>
            </a:r>
            <a:r>
              <a:rPr lang="en-GB" dirty="0" smtClean="0"/>
              <a:t>rovide </a:t>
            </a:r>
            <a:r>
              <a:rPr lang="en-GB" dirty="0"/>
              <a:t>for systems that assure proper design, monitoring, and control of manufacturing processes and facilities. </a:t>
            </a:r>
            <a:endParaRPr lang="en-GB" dirty="0" smtClean="0"/>
          </a:p>
          <a:p>
            <a:pPr>
              <a:buFont typeface="Wingdings" panose="05000000000000000000" pitchFamily="2" charset="2"/>
              <a:buChar char="Ø"/>
            </a:pPr>
            <a:r>
              <a:rPr lang="en-GB" dirty="0" smtClean="0"/>
              <a:t>Adherence </a:t>
            </a:r>
            <a:r>
              <a:rPr lang="en-GB" dirty="0"/>
              <a:t>to the CGMP regulations assures the identity, strength, quality, and purity of drug products by requiring that manufacturers of medications adequately control manufacturing operations. </a:t>
            </a:r>
            <a:endParaRPr lang="en-GB" dirty="0" smtClean="0"/>
          </a:p>
          <a:p>
            <a:pPr>
              <a:buFont typeface="Wingdings" panose="05000000000000000000" pitchFamily="2" charset="2"/>
              <a:buChar char="Ø"/>
            </a:pPr>
            <a:r>
              <a:rPr lang="en-GB" dirty="0" smtClean="0"/>
              <a:t>The </a:t>
            </a:r>
            <a:r>
              <a:rPr lang="en-GB" dirty="0"/>
              <a:t>CGMP requirements were established to be </a:t>
            </a:r>
            <a:r>
              <a:rPr lang="en-GB" b="1" u="sng" dirty="0"/>
              <a:t>flexible</a:t>
            </a:r>
            <a:r>
              <a:rPr lang="en-GB" dirty="0"/>
              <a:t> in order to allow each manufacturer to decide individually how to best implement the necessary controls by using scientifically sound design, processing methods, and testing procedures. </a:t>
            </a:r>
          </a:p>
        </p:txBody>
      </p:sp>
      <p:sp>
        <p:nvSpPr>
          <p:cNvPr id="4" name="Title 1"/>
          <p:cNvSpPr>
            <a:spLocks noGrp="1"/>
          </p:cNvSpPr>
          <p:nvPr>
            <p:ph type="title"/>
          </p:nvPr>
        </p:nvSpPr>
        <p:spPr>
          <a:xfrm>
            <a:off x="1066800" y="152400"/>
            <a:ext cx="5486400" cy="487362"/>
          </a:xfrm>
        </p:spPr>
        <p:txBody>
          <a:bodyPr>
            <a:normAutofit fontScale="90000"/>
          </a:bodyPr>
          <a:lstStyle/>
          <a:p>
            <a:r>
              <a:rPr lang="en-GB" b="1" dirty="0">
                <a:solidFill>
                  <a:srgbClr val="FF0000"/>
                </a:solidFill>
              </a:rPr>
              <a:t>What are </a:t>
            </a:r>
            <a:r>
              <a:rPr lang="en-GB" b="1" dirty="0" smtClean="0">
                <a:solidFill>
                  <a:srgbClr val="FF0000"/>
                </a:solidFill>
              </a:rPr>
              <a:t>CGMP?</a:t>
            </a:r>
            <a:endParaRPr lang="en-GB" dirty="0">
              <a:solidFill>
                <a:srgbClr val="FF0000"/>
              </a:solidFill>
            </a:endParaRPr>
          </a:p>
        </p:txBody>
      </p:sp>
      <p:sp>
        <p:nvSpPr>
          <p:cNvPr id="2" name="Slide Number Placeholder 1"/>
          <p:cNvSpPr>
            <a:spLocks noGrp="1"/>
          </p:cNvSpPr>
          <p:nvPr>
            <p:ph type="sldNum" sz="quarter" idx="12"/>
          </p:nvPr>
        </p:nvSpPr>
        <p:spPr/>
        <p:txBody>
          <a:bodyPr/>
          <a:lstStyle/>
          <a:p>
            <a:fld id="{F3AB2667-EFC0-4FCF-8A0A-8405D69E09A2}" type="slidenum">
              <a:rPr lang="en-US" smtClean="0"/>
              <a:pPr/>
              <a:t>5</a:t>
            </a:fld>
            <a:endParaRPr lang="en-US"/>
          </a:p>
        </p:txBody>
      </p:sp>
    </p:spTree>
    <p:extLst>
      <p:ext uri="{BB962C8B-B14F-4D97-AF65-F5344CB8AC3E}">
        <p14:creationId xmlns:p14="http://schemas.microsoft.com/office/powerpoint/2010/main" val="386393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444952"/>
          </a:xfrm>
        </p:spPr>
        <p:txBody>
          <a:bodyPr>
            <a:normAutofit fontScale="85000" lnSpcReduction="10000"/>
          </a:bodyPr>
          <a:lstStyle/>
          <a:p>
            <a:pPr>
              <a:buFont typeface="Wingdings" panose="05000000000000000000" pitchFamily="2" charset="2"/>
              <a:buChar char="Ø"/>
            </a:pPr>
            <a:r>
              <a:rPr lang="en-GB" dirty="0" smtClean="0"/>
              <a:t>The </a:t>
            </a:r>
            <a:r>
              <a:rPr lang="en-GB" dirty="0"/>
              <a:t>flexibility in these regulations allows companies to use modern technologies and innovative approaches to achieve higher quality through continual improvement</a:t>
            </a:r>
            <a:r>
              <a:rPr lang="en-GB" dirty="0" smtClean="0"/>
              <a:t>.</a:t>
            </a:r>
          </a:p>
          <a:p>
            <a:pPr>
              <a:buFont typeface="Wingdings" panose="05000000000000000000" pitchFamily="2" charset="2"/>
              <a:buChar char="Ø"/>
            </a:pPr>
            <a:r>
              <a:rPr lang="en-GB" dirty="0"/>
              <a:t>Accordingly, the </a:t>
            </a:r>
            <a:r>
              <a:rPr lang="en-GB" dirty="0">
                <a:solidFill>
                  <a:srgbClr val="FF0000"/>
                </a:solidFill>
              </a:rPr>
              <a:t>"C"</a:t>
            </a:r>
            <a:r>
              <a:rPr lang="en-GB" dirty="0"/>
              <a:t> in CGMP stands for </a:t>
            </a:r>
            <a:r>
              <a:rPr lang="en-GB" dirty="0">
                <a:solidFill>
                  <a:srgbClr val="FF0000"/>
                </a:solidFill>
              </a:rPr>
              <a:t>"</a:t>
            </a:r>
            <a:r>
              <a:rPr lang="en-GB" dirty="0" smtClean="0">
                <a:solidFill>
                  <a:srgbClr val="FF0000"/>
                </a:solidFill>
              </a:rPr>
              <a:t>current" </a:t>
            </a:r>
            <a:r>
              <a:rPr lang="en-GB" dirty="0"/>
              <a:t>requiring companies to use technologies and systems that are up-to-date in order to comply with the regulations. </a:t>
            </a:r>
          </a:p>
          <a:p>
            <a:pPr>
              <a:buFont typeface="Wingdings" panose="05000000000000000000" pitchFamily="2" charset="2"/>
              <a:buChar char="Ø"/>
            </a:pPr>
            <a:r>
              <a:rPr lang="en-GB" dirty="0"/>
              <a:t>Systems and equipment that may have been "top-of-the-line" to prevent contamination, mix-ups, and errors 10 or 20 years ago may be less than adequate by today's standards.</a:t>
            </a:r>
          </a:p>
          <a:p>
            <a:pPr>
              <a:buFont typeface="Wingdings" panose="05000000000000000000" pitchFamily="2" charset="2"/>
              <a:buChar char="Ø"/>
            </a:pPr>
            <a:r>
              <a:rPr lang="en-GB" dirty="0"/>
              <a:t>It is important to note that </a:t>
            </a:r>
            <a:r>
              <a:rPr lang="en-GB" u="sng" dirty="0">
                <a:solidFill>
                  <a:srgbClr val="FF0000"/>
                </a:solidFill>
              </a:rPr>
              <a:t>CGMPs are minimum requirements</a:t>
            </a:r>
            <a:r>
              <a:rPr lang="en-GB" dirty="0"/>
              <a:t>. Many pharmaceutical manufacturers are already implementing comprehensive, modern quality systems and risk management approaches that exceed these minimum standards</a:t>
            </a:r>
            <a:r>
              <a:rPr lang="en-GB" dirty="0" smtClean="0"/>
              <a:t>.</a:t>
            </a:r>
            <a:endParaRPr lang="en-GB"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6</a:t>
            </a:fld>
            <a:endParaRPr lang="en-US"/>
          </a:p>
        </p:txBody>
      </p:sp>
    </p:spTree>
    <p:extLst>
      <p:ext uri="{BB962C8B-B14F-4D97-AF65-F5344CB8AC3E}">
        <p14:creationId xmlns:p14="http://schemas.microsoft.com/office/powerpoint/2010/main" val="160007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5973763"/>
          </a:xfrm>
        </p:spPr>
        <p:txBody>
          <a:bodyPr>
            <a:normAutofit fontScale="92500" lnSpcReduction="20000"/>
          </a:bodyPr>
          <a:lstStyle/>
          <a:p>
            <a:pPr algn="just">
              <a:buFont typeface="Wingdings" panose="05000000000000000000" pitchFamily="2" charset="2"/>
              <a:buChar char="Ø"/>
            </a:pPr>
            <a:r>
              <a:rPr lang="en-US" dirty="0" smtClean="0">
                <a:latin typeface="Times New Roman" pitchFamily="18" charset="0"/>
                <a:cs typeface="Times New Roman" pitchFamily="18" charset="0"/>
              </a:rPr>
              <a:t>GMP Regulations are established by the FDA </a:t>
            </a:r>
            <a:r>
              <a:rPr lang="en-US" dirty="0" smtClean="0">
                <a:solidFill>
                  <a:srgbClr val="FF0000"/>
                </a:solidFill>
                <a:latin typeface="Times New Roman" pitchFamily="18" charset="0"/>
                <a:cs typeface="Times New Roman" pitchFamily="18" charset="0"/>
              </a:rPr>
              <a:t>as a part </a:t>
            </a:r>
            <a:r>
              <a:rPr lang="en-US" dirty="0">
                <a:solidFill>
                  <a:srgbClr val="FF0000"/>
                </a:solidFill>
                <a:latin typeface="Times New Roman" pitchFamily="18" charset="0"/>
                <a:cs typeface="Times New Roman" pitchFamily="18" charset="0"/>
              </a:rPr>
              <a:t>of</a:t>
            </a:r>
            <a:r>
              <a:rPr lang="en-US" dirty="0">
                <a:latin typeface="Times New Roman" pitchFamily="18" charset="0"/>
                <a:cs typeface="Times New Roman" pitchFamily="18" charset="0"/>
              </a:rPr>
              <a:t> </a:t>
            </a:r>
            <a:r>
              <a:rPr lang="en-US" b="1" u="sng" dirty="0" smtClean="0">
                <a:latin typeface="Times New Roman" pitchFamily="18" charset="0"/>
                <a:cs typeface="Times New Roman" pitchFamily="18" charset="0"/>
              </a:rPr>
              <a:t>QA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which ensures that Medicinal products are consistently produced and controlled to the quality standards appropriate to their intended use and as required by the marketing authorisation or product specification</a:t>
            </a:r>
            <a:r>
              <a:rPr lang="en-US" dirty="0" smtClean="0">
                <a:latin typeface="Times New Roman" pitchFamily="18" charset="0"/>
                <a:cs typeface="Times New Roman" pitchFamily="18" charset="0"/>
              </a:rPr>
              <a:t>.</a:t>
            </a:r>
          </a:p>
          <a:p>
            <a:pPr marL="0" indent="0" algn="just">
              <a:buNone/>
            </a:pPr>
            <a:endParaRPr lang="en-US" dirty="0" smtClean="0">
              <a:latin typeface="Times New Roman" pitchFamily="18" charset="0"/>
              <a:cs typeface="Times New Roman" pitchFamily="18" charset="0"/>
            </a:endParaRPr>
          </a:p>
          <a:p>
            <a:pPr algn="just">
              <a:buFont typeface="Wingdings" panose="05000000000000000000" pitchFamily="2" charset="2"/>
              <a:buChar char="Ø"/>
            </a:pPr>
            <a:r>
              <a:rPr lang="en-US" dirty="0">
                <a:latin typeface="Times New Roman" pitchFamily="18" charset="0"/>
                <a:cs typeface="Times New Roman" pitchFamily="18" charset="0"/>
              </a:rPr>
              <a:t>In this way, it has a very wide-ranging concept concerned with both manufacturing and quality control procedures.</a:t>
            </a:r>
          </a:p>
          <a:p>
            <a:pPr algn="just">
              <a:buFont typeface="Wingdings" panose="05000000000000000000" pitchFamily="2" charset="2"/>
              <a:buChar char="Ø"/>
            </a:pPr>
            <a:endParaRPr lang="en-US" dirty="0">
              <a:latin typeface="Times New Roman" pitchFamily="18" charset="0"/>
              <a:cs typeface="Times New Roman" pitchFamily="18" charset="0"/>
            </a:endParaRPr>
          </a:p>
          <a:p>
            <a:pPr algn="just">
              <a:buFont typeface="Wingdings" panose="05000000000000000000" pitchFamily="2" charset="2"/>
              <a:buChar char="Ø"/>
            </a:pPr>
            <a:r>
              <a:rPr lang="en-US" dirty="0">
                <a:latin typeface="Times New Roman" pitchFamily="18" charset="0"/>
                <a:cs typeface="Times New Roman" pitchFamily="18" charset="0"/>
              </a:rPr>
              <a:t>C</a:t>
            </a:r>
            <a:r>
              <a:rPr lang="en-US" dirty="0" smtClean="0">
                <a:latin typeface="Times New Roman" pitchFamily="18" charset="0"/>
                <a:cs typeface="Times New Roman" pitchFamily="18" charset="0"/>
              </a:rPr>
              <a:t>GMP </a:t>
            </a:r>
            <a:r>
              <a:rPr lang="en-US" dirty="0">
                <a:latin typeface="Times New Roman" pitchFamily="18" charset="0"/>
                <a:cs typeface="Times New Roman" pitchFamily="18" charset="0"/>
              </a:rPr>
              <a:t>Regulations are generally set out as </a:t>
            </a:r>
            <a:r>
              <a:rPr lang="en-US" b="1" u="sng" dirty="0">
                <a:solidFill>
                  <a:srgbClr val="FF0000"/>
                </a:solidFill>
                <a:latin typeface="Times New Roman" pitchFamily="18" charset="0"/>
                <a:cs typeface="Times New Roman" pitchFamily="18" charset="0"/>
              </a:rPr>
              <a:t>guidelines</a:t>
            </a:r>
            <a:r>
              <a:rPr lang="en-US" dirty="0">
                <a:latin typeface="Times New Roman" pitchFamily="18" charset="0"/>
                <a:cs typeface="Times New Roman" pitchFamily="18" charset="0"/>
              </a:rPr>
              <a:t> rather than rules. These guidelines tell a manufacturer what is required. They rarely tell him how that requirements is to be achieved</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F3AB2667-EFC0-4FCF-8A0A-8405D69E09A2}"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AB2667-EFC0-4FCF-8A0A-8405D69E09A2}" type="slidenum">
              <a:rPr lang="en-US" smtClean="0"/>
              <a:pPr/>
              <a:t>8</a:t>
            </a:fld>
            <a:endParaRPr lang="en-US"/>
          </a:p>
        </p:txBody>
      </p:sp>
      <p:sp>
        <p:nvSpPr>
          <p:cNvPr id="5" name="Rectangle 4"/>
          <p:cNvSpPr/>
          <p:nvPr/>
        </p:nvSpPr>
        <p:spPr>
          <a:xfrm>
            <a:off x="457200" y="1021981"/>
            <a:ext cx="4339087" cy="5016758"/>
          </a:xfrm>
          <a:prstGeom prst="rect">
            <a:avLst/>
          </a:prstGeom>
        </p:spPr>
        <p:txBody>
          <a:bodyPr wrap="square">
            <a:spAutoFit/>
          </a:bodyPr>
          <a:lstStyle/>
          <a:p>
            <a:r>
              <a:rPr lang="en-US" sz="3200" dirty="0">
                <a:solidFill>
                  <a:schemeClr val="tx1">
                    <a:lumMod val="85000"/>
                    <a:lumOff val="15000"/>
                  </a:schemeClr>
                </a:solidFill>
                <a:latin typeface="Times New Roman" pitchFamily="18" charset="0"/>
                <a:ea typeface="+mj-ea"/>
                <a:cs typeface="Times New Roman" pitchFamily="18" charset="0"/>
              </a:rPr>
              <a:t>that part of Quality</a:t>
            </a:r>
          </a:p>
          <a:p>
            <a:r>
              <a:rPr lang="en-US" sz="3200" dirty="0">
                <a:solidFill>
                  <a:schemeClr val="tx1">
                    <a:lumMod val="85000"/>
                    <a:lumOff val="15000"/>
                  </a:schemeClr>
                </a:solidFill>
                <a:latin typeface="Times New Roman" pitchFamily="18" charset="0"/>
                <a:ea typeface="+mj-ea"/>
                <a:cs typeface="Times New Roman" pitchFamily="18" charset="0"/>
              </a:rPr>
              <a:t>Assurance which</a:t>
            </a:r>
          </a:p>
          <a:p>
            <a:r>
              <a:rPr lang="en-US" sz="3200" dirty="0">
                <a:solidFill>
                  <a:schemeClr val="tx1">
                    <a:lumMod val="85000"/>
                    <a:lumOff val="15000"/>
                  </a:schemeClr>
                </a:solidFill>
                <a:latin typeface="Times New Roman" pitchFamily="18" charset="0"/>
                <a:ea typeface="+mj-ea"/>
                <a:cs typeface="Times New Roman" pitchFamily="18" charset="0"/>
              </a:rPr>
              <a:t>ensures that products</a:t>
            </a:r>
          </a:p>
          <a:p>
            <a:r>
              <a:rPr lang="en-US" sz="3200" dirty="0">
                <a:solidFill>
                  <a:schemeClr val="tx1">
                    <a:lumMod val="85000"/>
                    <a:lumOff val="15000"/>
                  </a:schemeClr>
                </a:solidFill>
                <a:latin typeface="Times New Roman" pitchFamily="18" charset="0"/>
                <a:ea typeface="+mj-ea"/>
                <a:cs typeface="Times New Roman" pitchFamily="18" charset="0"/>
              </a:rPr>
              <a:t>are consistently</a:t>
            </a:r>
          </a:p>
          <a:p>
            <a:r>
              <a:rPr lang="en-US" sz="3200" dirty="0">
                <a:solidFill>
                  <a:schemeClr val="tx1">
                    <a:lumMod val="85000"/>
                    <a:lumOff val="15000"/>
                  </a:schemeClr>
                </a:solidFill>
                <a:latin typeface="Times New Roman" pitchFamily="18" charset="0"/>
                <a:ea typeface="+mj-ea"/>
                <a:cs typeface="Times New Roman" pitchFamily="18" charset="0"/>
              </a:rPr>
              <a:t>produced and controlled</a:t>
            </a:r>
          </a:p>
          <a:p>
            <a:r>
              <a:rPr lang="en-US" sz="3200" dirty="0">
                <a:solidFill>
                  <a:schemeClr val="tx1">
                    <a:lumMod val="85000"/>
                    <a:lumOff val="15000"/>
                  </a:schemeClr>
                </a:solidFill>
                <a:latin typeface="Times New Roman" pitchFamily="18" charset="0"/>
                <a:ea typeface="+mj-ea"/>
                <a:cs typeface="Times New Roman" pitchFamily="18" charset="0"/>
              </a:rPr>
              <a:t>to the quality standards</a:t>
            </a:r>
          </a:p>
          <a:p>
            <a:r>
              <a:rPr lang="en-US" sz="3200" dirty="0">
                <a:solidFill>
                  <a:schemeClr val="tx1">
                    <a:lumMod val="85000"/>
                    <a:lumOff val="15000"/>
                  </a:schemeClr>
                </a:solidFill>
                <a:latin typeface="Times New Roman" pitchFamily="18" charset="0"/>
                <a:ea typeface="+mj-ea"/>
                <a:cs typeface="Times New Roman" pitchFamily="18" charset="0"/>
              </a:rPr>
              <a:t>appropriate to their use.</a:t>
            </a:r>
          </a:p>
          <a:p>
            <a:r>
              <a:rPr lang="en-US" sz="3200" dirty="0">
                <a:solidFill>
                  <a:schemeClr val="tx1">
                    <a:lumMod val="85000"/>
                    <a:lumOff val="15000"/>
                  </a:schemeClr>
                </a:solidFill>
                <a:latin typeface="Times New Roman" pitchFamily="18" charset="0"/>
                <a:ea typeface="+mj-ea"/>
                <a:cs typeface="Times New Roman" pitchFamily="18" charset="0"/>
              </a:rPr>
              <a:t>GMP is an integral</a:t>
            </a:r>
          </a:p>
          <a:p>
            <a:r>
              <a:rPr lang="en-US" sz="3200" dirty="0">
                <a:solidFill>
                  <a:schemeClr val="tx1">
                    <a:lumMod val="85000"/>
                    <a:lumOff val="15000"/>
                  </a:schemeClr>
                </a:solidFill>
                <a:latin typeface="Times New Roman" pitchFamily="18" charset="0"/>
                <a:ea typeface="+mj-ea"/>
                <a:cs typeface="Times New Roman" pitchFamily="18" charset="0"/>
              </a:rPr>
              <a:t>part of Quality</a:t>
            </a:r>
          </a:p>
          <a:p>
            <a:r>
              <a:rPr lang="en-US" sz="3200" dirty="0">
                <a:solidFill>
                  <a:schemeClr val="tx1">
                    <a:lumMod val="85000"/>
                    <a:lumOff val="15000"/>
                  </a:schemeClr>
                </a:solidFill>
                <a:latin typeface="Times New Roman" pitchFamily="18" charset="0"/>
                <a:ea typeface="+mj-ea"/>
                <a:cs typeface="Times New Roman" pitchFamily="18" charset="0"/>
              </a:rPr>
              <a:t>Assurance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889" t="37082" r="8582" b="20414"/>
          <a:stretch/>
        </p:blipFill>
        <p:spPr bwMode="auto">
          <a:xfrm>
            <a:off x="4796287" y="1070864"/>
            <a:ext cx="4169439" cy="4064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064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629400"/>
          </a:xfrm>
        </p:spPr>
        <p:txBody>
          <a:bodyPr>
            <a:normAutofit fontScale="92500" lnSpcReduction="10000"/>
          </a:bodyPr>
          <a:lstStyle/>
          <a:p>
            <a:pPr algn="just">
              <a:buFont typeface="Wingdings" panose="05000000000000000000" pitchFamily="2" charset="2"/>
              <a:buChar char="Ø"/>
            </a:pPr>
            <a:r>
              <a:rPr lang="en-US" dirty="0" smtClean="0">
                <a:latin typeface="Times New Roman" pitchFamily="18" charset="0"/>
                <a:cs typeface="Times New Roman" pitchFamily="18" charset="0"/>
              </a:rPr>
              <a:t>The proposed CGMP regulations were established as a result of FDA findings from the </a:t>
            </a:r>
            <a:r>
              <a:rPr lang="en-US" b="1" u="sng" dirty="0" smtClean="0">
                <a:latin typeface="Times New Roman" pitchFamily="18" charset="0"/>
                <a:cs typeface="Times New Roman" pitchFamily="18" charset="0"/>
              </a:rPr>
              <a:t>firm</a:t>
            </a:r>
            <a:r>
              <a:rPr lang="en-US" dirty="0" smtClean="0">
                <a:latin typeface="Times New Roman" pitchFamily="18" charset="0"/>
                <a:cs typeface="Times New Roman" pitchFamily="18" charset="0"/>
              </a:rPr>
              <a:t> inspections. </a:t>
            </a:r>
            <a:r>
              <a:rPr lang="en-US" dirty="0" smtClean="0">
                <a:solidFill>
                  <a:srgbClr val="00B050"/>
                </a:solidFill>
                <a:latin typeface="Times New Roman" pitchFamily="18" charset="0"/>
                <a:cs typeface="Times New Roman" pitchFamily="18" charset="0"/>
              </a:rPr>
              <a:t>Some of the more significant observations during the inspections were:</a:t>
            </a:r>
          </a:p>
          <a:p>
            <a:pPr marL="914400" lvl="1" indent="-514350" algn="just">
              <a:buFont typeface="+mj-lt"/>
              <a:buAutoNum type="arabicPeriod"/>
            </a:pPr>
            <a:r>
              <a:rPr lang="en-US" dirty="0" smtClean="0">
                <a:solidFill>
                  <a:srgbClr val="FF0000"/>
                </a:solidFill>
                <a:latin typeface="Times New Roman" pitchFamily="18" charset="0"/>
                <a:cs typeface="Times New Roman" pitchFamily="18" charset="0"/>
              </a:rPr>
              <a:t>Procedures</a:t>
            </a:r>
            <a:r>
              <a:rPr lang="en-US" dirty="0" smtClean="0">
                <a:latin typeface="Times New Roman" pitchFamily="18" charset="0"/>
                <a:cs typeface="Times New Roman" pitchFamily="18" charset="0"/>
              </a:rPr>
              <a:t> were poorly conceived, carelessly executed, or inaccurately analyzed or reported.</a:t>
            </a:r>
          </a:p>
          <a:p>
            <a:pPr marL="914400" lvl="1" indent="-514350" algn="just">
              <a:buFont typeface="+mj-lt"/>
              <a:buAutoNum type="arabicPeriod"/>
            </a:pPr>
            <a:r>
              <a:rPr lang="en-US" dirty="0" smtClean="0">
                <a:solidFill>
                  <a:srgbClr val="FF0000"/>
                </a:solidFill>
                <a:latin typeface="Times New Roman" pitchFamily="18" charset="0"/>
                <a:cs typeface="Times New Roman" pitchFamily="18" charset="0"/>
              </a:rPr>
              <a:t>Technical personnel </a:t>
            </a:r>
            <a:r>
              <a:rPr lang="en-US" dirty="0" smtClean="0">
                <a:latin typeface="Times New Roman" pitchFamily="18" charset="0"/>
                <a:cs typeface="Times New Roman" pitchFamily="18" charset="0"/>
              </a:rPr>
              <a:t>were unaware of the importance of protocol adherence, accurate observations and accurate recordkeeping and record transcription.</a:t>
            </a:r>
          </a:p>
          <a:p>
            <a:pPr marL="914400" lvl="1" indent="-514350" algn="just">
              <a:buFont typeface="+mj-lt"/>
              <a:buAutoNum type="arabicPeriod"/>
            </a:pPr>
            <a:r>
              <a:rPr lang="en-US" dirty="0" smtClean="0">
                <a:solidFill>
                  <a:srgbClr val="FF0000"/>
                </a:solidFill>
              </a:rPr>
              <a:t>Management</a:t>
            </a:r>
            <a:r>
              <a:rPr lang="en-US" dirty="0" smtClean="0"/>
              <a:t> </a:t>
            </a:r>
            <a:r>
              <a:rPr lang="en-US" dirty="0"/>
              <a:t>did not assure critical review of data or proper supervision of  personnel.</a:t>
            </a:r>
          </a:p>
          <a:p>
            <a:pPr marL="914400" lvl="1" indent="-514350" algn="just">
              <a:buFont typeface="+mj-lt"/>
              <a:buAutoNum type="arabicPeriod"/>
            </a:pPr>
            <a:r>
              <a:rPr lang="en-US" dirty="0" smtClean="0">
                <a:solidFill>
                  <a:srgbClr val="FF0000"/>
                </a:solidFill>
              </a:rPr>
              <a:t>Studies</a:t>
            </a:r>
            <a:r>
              <a:rPr lang="en-US" dirty="0" smtClean="0"/>
              <a:t> </a:t>
            </a:r>
            <a:r>
              <a:rPr lang="en-US" dirty="0"/>
              <a:t>were impaired by protocol design that did not allow the evaluation of all available data.</a:t>
            </a:r>
          </a:p>
          <a:p>
            <a:pPr marL="914400" lvl="1" indent="-514350" algn="just">
              <a:buFont typeface="+mj-lt"/>
              <a:buAutoNum type="arabicPeriod"/>
            </a:pPr>
            <a:r>
              <a:rPr lang="en-US" dirty="0" smtClean="0"/>
              <a:t>Firms </a:t>
            </a:r>
            <a:r>
              <a:rPr lang="en-US" dirty="0"/>
              <a:t>failed to verify the </a:t>
            </a:r>
            <a:r>
              <a:rPr lang="en-US" dirty="0">
                <a:solidFill>
                  <a:srgbClr val="FF0000"/>
                </a:solidFill>
              </a:rPr>
              <a:t>accuracy and completeness </a:t>
            </a:r>
            <a:r>
              <a:rPr lang="en-US" dirty="0"/>
              <a:t>of scientific data in reports of different studies in a systematic manner before submission to </a:t>
            </a:r>
            <a:r>
              <a:rPr lang="en-US" dirty="0" smtClean="0"/>
              <a:t>FDA.  </a:t>
            </a:r>
            <a:endParaRPr lang="en-US" dirty="0"/>
          </a:p>
          <a:p>
            <a:pPr marL="0" indent="0" algn="just">
              <a:buNone/>
            </a:pP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F3AB2667-EFC0-4FCF-8A0A-8405D69E09A2}" type="slidenum">
              <a:rPr lang="en-US" smtClean="0"/>
              <a:pPr/>
              <a:t>9</a:t>
            </a:fld>
            <a:endParaRPr lang="en-US"/>
          </a:p>
        </p:txBody>
      </p:sp>
    </p:spTree>
    <p:extLst>
      <p:ext uri="{BB962C8B-B14F-4D97-AF65-F5344CB8AC3E}">
        <p14:creationId xmlns:p14="http://schemas.microsoft.com/office/powerpoint/2010/main" val="189823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1503</TotalTime>
  <Words>3422</Words>
  <Application>Microsoft Office PowerPoint</Application>
  <PresentationFormat>On-screen Show (4:3)</PresentationFormat>
  <Paragraphs>237</Paragraphs>
  <Slides>36</Slides>
  <Notes>0</Notes>
  <HiddenSlides>5</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Rules</vt:lpstr>
      <vt:lpstr>PHT 436  Good Manufacturing Practices and Quality Control ممارسات التصنيع الجيدة ومراقبة الجودة  </vt:lpstr>
      <vt:lpstr>PowerPoint Presentation</vt:lpstr>
      <vt:lpstr>What are CGMP?</vt:lpstr>
      <vt:lpstr>PowerPoint Presentation</vt:lpstr>
      <vt:lpstr>PowerPoint Presentation</vt:lpstr>
      <vt:lpstr>PowerPoint Presentation</vt:lpstr>
      <vt:lpstr>PowerPoint Presentation</vt:lpstr>
      <vt:lpstr>Code of Federal Regulations</vt:lpstr>
      <vt:lpstr>Sec. 210.1 Status of current good manufacturing practice regulations. </vt:lpstr>
      <vt:lpstr>PowerPoint Presentation</vt:lpstr>
      <vt:lpstr>Sec. 210.2 Applicability of current good manufacturing practice regulations. </vt:lpstr>
      <vt:lpstr>PowerPoint Presentation</vt:lpstr>
      <vt:lpstr> Basic requirements for GMP regulations </vt:lpstr>
      <vt:lpstr>PowerPoint Presentation</vt:lpstr>
      <vt:lpstr>Absence of GMP results in</vt:lpstr>
      <vt:lpstr>Applicability of GMPs</vt:lpstr>
      <vt:lpstr>Part 211: Current CGMP for finished pharmaceuticals </vt:lpstr>
      <vt:lpstr>Subpart A-General Provisions</vt:lpstr>
      <vt:lpstr>Principle Good Manufacturing Practices </vt:lpstr>
      <vt:lpstr>PowerPoint Presentation</vt:lpstr>
      <vt:lpstr>PowerPoint Presentation</vt:lpstr>
      <vt:lpstr>Quality Assurance (QA) </vt:lpstr>
      <vt:lpstr>PowerPoint Presentation</vt:lpstr>
      <vt:lpstr>PowerPoint Presentation</vt:lpstr>
      <vt:lpstr>Quality Control (QC) </vt:lpstr>
      <vt:lpstr>PowerPoint Presentation</vt:lpstr>
      <vt:lpstr>PowerPoint Presentation</vt:lpstr>
      <vt:lpstr>The Basic Requirements of QC</vt:lpstr>
      <vt:lpstr>PowerPoint Presentation</vt:lpstr>
      <vt:lpstr> Product Quality Review </vt:lpstr>
      <vt:lpstr> Product quality review (cont.) </vt:lpstr>
      <vt:lpstr>PowerPoint Presentation</vt:lpstr>
      <vt:lpstr>Quality Risk Management</vt:lpstr>
      <vt:lpstr>What are CGMP?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kelkhodairy</dc:creator>
  <cp:lastModifiedBy>k</cp:lastModifiedBy>
  <cp:revision>139</cp:revision>
  <dcterms:created xsi:type="dcterms:W3CDTF">2013-01-27T05:20:50Z</dcterms:created>
  <dcterms:modified xsi:type="dcterms:W3CDTF">2016-09-26T22:41:41Z</dcterms:modified>
</cp:coreProperties>
</file>