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Lst>
  <p:notesMasterIdLst>
    <p:notesMasterId r:id="rId41"/>
  </p:notesMasterIdLst>
  <p:handoutMasterIdLst>
    <p:handoutMasterId r:id="rId42"/>
  </p:handoutMasterIdLst>
  <p:sldIdLst>
    <p:sldId id="448" r:id="rId3"/>
    <p:sldId id="449" r:id="rId4"/>
    <p:sldId id="450" r:id="rId5"/>
    <p:sldId id="421" r:id="rId6"/>
    <p:sldId id="422" r:id="rId7"/>
    <p:sldId id="455" r:id="rId8"/>
    <p:sldId id="423" r:id="rId9"/>
    <p:sldId id="456" r:id="rId10"/>
    <p:sldId id="424" r:id="rId11"/>
    <p:sldId id="457" r:id="rId12"/>
    <p:sldId id="425" r:id="rId13"/>
    <p:sldId id="426" r:id="rId14"/>
    <p:sldId id="427" r:id="rId15"/>
    <p:sldId id="428" r:id="rId16"/>
    <p:sldId id="429" r:id="rId17"/>
    <p:sldId id="458"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51" r:id="rId35"/>
    <p:sldId id="459" r:id="rId36"/>
    <p:sldId id="453" r:id="rId37"/>
    <p:sldId id="452" r:id="rId38"/>
    <p:sldId id="447" r:id="rId39"/>
    <p:sldId id="45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94660"/>
  </p:normalViewPr>
  <p:slideViewPr>
    <p:cSldViewPr>
      <p:cViewPr>
        <p:scale>
          <a:sx n="60" d="100"/>
          <a:sy n="60" d="100"/>
        </p:scale>
        <p:origin x="-1764" y="-5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F3A20D-A9EF-4DF3-9F67-02469D3F30D3}" type="datetimeFigureOut">
              <a:rPr lang="en-US" smtClean="0"/>
              <a:pPr/>
              <a:t>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AD9F93-5085-4627-9403-786D7DA7D377}" type="slidenum">
              <a:rPr lang="en-US" smtClean="0"/>
              <a:pPr/>
              <a:t>‹#›</a:t>
            </a:fld>
            <a:endParaRPr lang="en-US"/>
          </a:p>
        </p:txBody>
      </p:sp>
    </p:spTree>
    <p:extLst>
      <p:ext uri="{BB962C8B-B14F-4D97-AF65-F5344CB8AC3E}">
        <p14:creationId xmlns:p14="http://schemas.microsoft.com/office/powerpoint/2010/main" val="350973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EFA43-3D2F-4477-90BE-956148CBE8E2}" type="datetimeFigureOut">
              <a:rPr lang="en-US" smtClean="0"/>
              <a:t>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2D217-AE22-4CEB-8A37-9AE52FED3DFD}" type="slidenum">
              <a:rPr lang="en-US" smtClean="0"/>
              <a:t>‹#›</a:t>
            </a:fld>
            <a:endParaRPr lang="en-US"/>
          </a:p>
        </p:txBody>
      </p:sp>
    </p:spTree>
    <p:extLst>
      <p:ext uri="{BB962C8B-B14F-4D97-AF65-F5344CB8AC3E}">
        <p14:creationId xmlns:p14="http://schemas.microsoft.com/office/powerpoint/2010/main" val="185021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4268E3-FD8C-449E-A256-FCD06BB86F4D}" type="datetime1">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F6345-3103-4493-A8A0-B169FF12E187}" type="datetime1">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ED8B8-E310-4F55-B1E6-A00F5C7D351B}" type="datetime1">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2C2D84-77CA-439D-A105-4D1C83DA0DAF}" type="datetime1">
              <a:rPr lang="en-US" smtClean="0">
                <a:solidFill>
                  <a:srgbClr val="073E87"/>
                </a:solidFill>
              </a:rPr>
              <a:t>2/3/2016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867326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5DF97-66CA-4150-B8A7-DA8FC96B2C51}" type="datetime1">
              <a:rPr lang="en-US" smtClean="0">
                <a:solidFill>
                  <a:srgbClr val="073E87"/>
                </a:solidFill>
              </a:rPr>
              <a:t>2/3/2016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768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B65C7C-C4BF-4B7D-9070-4C5BBD3E808C}" type="datetime1">
              <a:rPr lang="en-US" smtClean="0">
                <a:solidFill>
                  <a:srgbClr val="073E87"/>
                </a:solidFill>
              </a:rPr>
              <a:t>2/3/2016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297058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A8B97AC-526D-4627-9C02-15D80001A8F9}" type="datetime1">
              <a:rPr lang="en-US" smtClean="0">
                <a:solidFill>
                  <a:srgbClr val="073E87"/>
                </a:solidFill>
              </a:rPr>
              <a:t>2/3/2016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3495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C284A-0B25-4B31-B596-6755759F648E}" type="datetime1">
              <a:rPr lang="en-US" smtClean="0">
                <a:solidFill>
                  <a:srgbClr val="073E87"/>
                </a:solidFill>
              </a:rPr>
              <a:t>2/3/2016</a:t>
            </a:fld>
            <a:endParaRPr lang="en-GB">
              <a:solidFill>
                <a:srgbClr val="073E87"/>
              </a:solidFill>
            </a:endParaRPr>
          </a:p>
        </p:txBody>
      </p:sp>
      <p:sp>
        <p:nvSpPr>
          <p:cNvPr id="8" name="Footer Placeholder 7"/>
          <p:cNvSpPr>
            <a:spLocks noGrp="1"/>
          </p:cNvSpPr>
          <p:nvPr>
            <p:ph type="ftr" sz="quarter" idx="11"/>
          </p:nvPr>
        </p:nvSpPr>
        <p:spPr/>
        <p:txBody>
          <a:bodyPr/>
          <a:lstStyle/>
          <a:p>
            <a:endParaRPr lang="en-GB">
              <a:solidFill>
                <a:srgbClr val="073E87"/>
              </a:solidFill>
            </a:endParaRPr>
          </a:p>
        </p:txBody>
      </p:sp>
      <p:sp>
        <p:nvSpPr>
          <p:cNvPr id="9" name="Slide Number Placeholder 8"/>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745383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6631E-F74E-4C1B-9BC7-151688229525}" type="datetime1">
              <a:rPr lang="en-US" smtClean="0">
                <a:solidFill>
                  <a:srgbClr val="073E87"/>
                </a:solidFill>
              </a:rPr>
              <a:t>2/3/2016</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30637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A7C07E61-09CA-4234-92FF-4EE373A7B02F}" type="datetime1">
              <a:rPr lang="en-US" smtClean="0">
                <a:solidFill>
                  <a:srgbClr val="073E87"/>
                </a:solidFill>
              </a:rPr>
              <a:t>2/3/2016</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900693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BE86BCC4-9F35-43B3-A59B-B282380DB4A6}" type="datetime1">
              <a:rPr lang="en-US" smtClean="0">
                <a:solidFill>
                  <a:srgbClr val="073E87"/>
                </a:solidFill>
              </a:rPr>
              <a:t>2/3/2016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96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3B8334-2EC6-47A3-A621-1E357B5923C1}" type="datetime1">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9792E6-83D4-4456-8E5F-1084920E0F10}" type="datetime1">
              <a:rPr lang="en-US" smtClean="0">
                <a:solidFill>
                  <a:srgbClr val="073E87"/>
                </a:solidFill>
              </a:rPr>
              <a:t>2/3/2016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56795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F8E59-D330-4BF4-AB1C-843F342D8DEE}" type="datetime1">
              <a:rPr lang="en-US" smtClean="0">
                <a:solidFill>
                  <a:srgbClr val="073E87"/>
                </a:solidFill>
              </a:rPr>
              <a:t>2/3/2016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786283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D023C28E-B975-4AB1-B236-8D33025BCB35}" type="datetime1">
              <a:rPr lang="en-US" smtClean="0">
                <a:solidFill>
                  <a:srgbClr val="073E87"/>
                </a:solidFill>
              </a:rPr>
              <a:t>2/3/2016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6090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96F31-1EE7-4596-BA61-36CFB33F2728}" type="datetime1">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FBB705-8A1B-4CC7-8F74-A67DA6D08BEA}" type="datetime1">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950A1F-3EAF-4146-AC54-EF96BFDEC7AF}" type="datetime1">
              <a:rPr lang="en-US" smtClean="0"/>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8F689E-0AE1-45B2-A9F1-851743A69ADC}" type="datetime1">
              <a:rPr lang="en-US" smtClean="0"/>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CF0D3-5053-4013-B49B-71591005C218}" type="datetime1">
              <a:rPr lang="en-US" smtClean="0"/>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28B8A-0317-43BD-B570-C29B893ABCF6}" type="datetime1">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A3667-55F9-4908-B356-F7C7C58C40DD}" type="datetime1">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001B0-93B8-4486-84E4-5EBFCDCC1239}" type="datetime1">
              <a:rPr lang="en-US" smtClean="0"/>
              <a:t>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B2667-EFC0-4FCF-8A0A-8405D69E0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F441C3F-31E9-4636-8A74-550A613FE2CB}" type="datetime1">
              <a:rPr lang="en-US" smtClean="0">
                <a:solidFill>
                  <a:srgbClr val="073E87"/>
                </a:solidFill>
              </a:rPr>
              <a:t>2/3/2016</a:t>
            </a:fld>
            <a:endParaRPr lang="en-GB">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32862A4-913E-424D-A348-9DDAD10AD131}" type="slidenum">
              <a:rPr lang="en-GB" smtClean="0">
                <a:solidFill>
                  <a:srgbClr val="073E87"/>
                </a:solidFill>
              </a:rPr>
              <a:pPr/>
              <a:t>‹#›</a:t>
            </a:fld>
            <a:endParaRPr lang="en-GB">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633531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Pharmaceutical Quality Control &amp; </a:t>
            </a:r>
            <a:r>
              <a:rPr lang="en-GB" b="1" dirty="0">
                <a:solidFill>
                  <a:schemeClr val="tx1">
                    <a:lumMod val="95000"/>
                    <a:lumOff val="5000"/>
                  </a:schemeClr>
                </a:solidFill>
              </a:rPr>
              <a:t>current Good Manufacturing Practice</a:t>
            </a:r>
            <a:endParaRPr lang="en-GB" dirty="0"/>
          </a:p>
        </p:txBody>
      </p:sp>
      <p:sp>
        <p:nvSpPr>
          <p:cNvPr id="3" name="Subtitle 2"/>
          <p:cNvSpPr>
            <a:spLocks noGrp="1"/>
          </p:cNvSpPr>
          <p:nvPr>
            <p:ph type="subTitle" idx="1"/>
          </p:nvPr>
        </p:nvSpPr>
        <p:spPr>
          <a:xfrm>
            <a:off x="1403648" y="3573016"/>
            <a:ext cx="6400800" cy="1473200"/>
          </a:xfrm>
        </p:spPr>
        <p:txBody>
          <a:bodyPr/>
          <a:lstStyle/>
          <a:p>
            <a:r>
              <a:rPr lang="en-GB" sz="4000" b="1" dirty="0">
                <a:solidFill>
                  <a:srgbClr val="FF0000"/>
                </a:solidFill>
              </a:rPr>
              <a:t>PHT 436</a:t>
            </a:r>
          </a:p>
          <a:p>
            <a:r>
              <a:rPr lang="en-GB" sz="4000" b="1" dirty="0">
                <a:solidFill>
                  <a:srgbClr val="7030A0"/>
                </a:solidFill>
              </a:rPr>
              <a:t>Lecture </a:t>
            </a:r>
            <a:r>
              <a:rPr lang="en-GB" sz="4000" b="1" dirty="0" smtClean="0">
                <a:solidFill>
                  <a:srgbClr val="7030A0"/>
                </a:solidFill>
              </a:rPr>
              <a:t>7</a:t>
            </a:r>
            <a:endParaRPr lang="en-GB" sz="4000" b="1" dirty="0">
              <a:solidFill>
                <a:srgbClr val="7030A0"/>
              </a:solidFill>
            </a:endParaRPr>
          </a:p>
          <a:p>
            <a:endParaRPr lang="en-GB" dirty="0"/>
          </a:p>
        </p:txBody>
      </p:sp>
      <p:sp>
        <p:nvSpPr>
          <p:cNvPr id="4" name="Slide Number Placeholder 3"/>
          <p:cNvSpPr>
            <a:spLocks noGrp="1"/>
          </p:cNvSpPr>
          <p:nvPr>
            <p:ph type="sldNum" sz="quarter" idx="12"/>
          </p:nvPr>
        </p:nvSpPr>
        <p:spPr/>
        <p:txBody>
          <a:bodyPr/>
          <a:lstStyle/>
          <a:p>
            <a:fld id="{432862A4-913E-424D-A348-9DDAD10AD131}" type="slidenum">
              <a:rPr lang="en-GB" smtClean="0">
                <a:solidFill>
                  <a:srgbClr val="073E87"/>
                </a:solidFill>
              </a:rPr>
              <a:pPr/>
              <a:t>1</a:t>
            </a:fld>
            <a:endParaRPr lang="en-GB">
              <a:solidFill>
                <a:srgbClr val="073E87"/>
              </a:solidFill>
            </a:endParaRPr>
          </a:p>
        </p:txBody>
      </p:sp>
    </p:spTree>
    <p:extLst>
      <p:ext uri="{BB962C8B-B14F-4D97-AF65-F5344CB8AC3E}">
        <p14:creationId xmlns:p14="http://schemas.microsoft.com/office/powerpoint/2010/main" val="324524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57200" y="228600"/>
            <a:ext cx="4343400" cy="6248400"/>
          </a:xfrm>
        </p:spPr>
        <p:txBody>
          <a:bodyPr>
            <a:normAutofit/>
          </a:bodyPr>
          <a:lstStyle/>
          <a:p>
            <a:pPr lvl="0" algn="just"/>
            <a:r>
              <a:rPr lang="en-US" sz="2800" b="1" dirty="0"/>
              <a:t>Availability of process controls:</a:t>
            </a:r>
          </a:p>
          <a:p>
            <a:pPr marL="914400" lvl="1" indent="-457200" algn="just">
              <a:buFont typeface="Arial" pitchFamily="34" charset="0"/>
              <a:buChar char="•"/>
            </a:pPr>
            <a:r>
              <a:rPr lang="en-US" sz="2600" dirty="0"/>
              <a:t>E.g. automatic weight adjustment on tablet presses.</a:t>
            </a:r>
          </a:p>
          <a:p>
            <a:pPr marL="914400" lvl="1" indent="-457200" algn="just">
              <a:buFont typeface="Arial" pitchFamily="34" charset="0"/>
              <a:buChar char="•"/>
            </a:pPr>
            <a:r>
              <a:rPr lang="en-US" sz="2600" dirty="0"/>
              <a:t>E.g. temperature recorders on </a:t>
            </a:r>
            <a:r>
              <a:rPr lang="en-US" sz="2600" dirty="0" smtClean="0"/>
              <a:t>ovens.</a:t>
            </a:r>
          </a:p>
          <a:p>
            <a:pPr algn="just"/>
            <a:r>
              <a:rPr lang="en-US" sz="2800" dirty="0" smtClean="0"/>
              <a:t>Although </a:t>
            </a:r>
            <a:r>
              <a:rPr lang="en-US" sz="2800" dirty="0"/>
              <a:t>initially more expensive they could prove to be very economic overall by providing more consistent product quality and better records.</a:t>
            </a:r>
          </a:p>
          <a:p>
            <a:endParaRPr lang="en-US" sz="2600" dirty="0"/>
          </a:p>
          <a:p>
            <a:endParaRPr lang="en-US" sz="2600"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10</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57"/>
          <a:stretch/>
        </p:blipFill>
        <p:spPr>
          <a:xfrm>
            <a:off x="5410200" y="152400"/>
            <a:ext cx="3581400" cy="6172200"/>
          </a:xfrm>
          <a:prstGeom prst="rect">
            <a:avLst/>
          </a:prstGeom>
        </p:spPr>
      </p:pic>
    </p:spTree>
    <p:extLst>
      <p:ext uri="{BB962C8B-B14F-4D97-AF65-F5344CB8AC3E}">
        <p14:creationId xmlns:p14="http://schemas.microsoft.com/office/powerpoint/2010/main" val="332895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248400"/>
          </a:xfrm>
        </p:spPr>
        <p:txBody>
          <a:bodyPr>
            <a:normAutofit fontScale="92500" lnSpcReduction="10000"/>
          </a:bodyPr>
          <a:lstStyle/>
          <a:p>
            <a:pPr lvl="0" algn="just"/>
            <a:r>
              <a:rPr lang="en-US" dirty="0"/>
              <a:t>New equipment should not be used for commercial production until it has been qualified and the process in which it is to be used has been </a:t>
            </a:r>
            <a:r>
              <a:rPr lang="en-US" dirty="0" smtClean="0"/>
              <a:t>validated</a:t>
            </a:r>
          </a:p>
          <a:p>
            <a:pPr lvl="1" algn="just"/>
            <a:r>
              <a:rPr lang="en-US" dirty="0" smtClean="0"/>
              <a:t> </a:t>
            </a:r>
            <a:r>
              <a:rPr lang="en-US" dirty="0"/>
              <a:t>this applies equally to laboratory and other test equipment.</a:t>
            </a:r>
          </a:p>
          <a:p>
            <a:pPr algn="just">
              <a:buNone/>
            </a:pPr>
            <a:r>
              <a:rPr lang="en-US" dirty="0"/>
              <a:t> </a:t>
            </a:r>
          </a:p>
          <a:p>
            <a:pPr lvl="0" algn="just"/>
            <a:r>
              <a:rPr lang="en-US" dirty="0"/>
              <a:t>Equipment must be not disseminate dust to </a:t>
            </a:r>
            <a:r>
              <a:rPr lang="en-US" dirty="0" smtClean="0"/>
              <a:t>prevent:</a:t>
            </a:r>
          </a:p>
          <a:p>
            <a:pPr lvl="1" algn="just"/>
            <a:r>
              <a:rPr lang="en-US" dirty="0" smtClean="0"/>
              <a:t> </a:t>
            </a:r>
            <a:r>
              <a:rPr lang="en-US" dirty="0"/>
              <a:t>the potential for contaminating other </a:t>
            </a:r>
            <a:r>
              <a:rPr lang="en-US" dirty="0" smtClean="0"/>
              <a:t>products, </a:t>
            </a:r>
          </a:p>
          <a:p>
            <a:pPr lvl="1" algn="just"/>
            <a:r>
              <a:rPr lang="en-US" dirty="0" smtClean="0"/>
              <a:t>or </a:t>
            </a:r>
            <a:r>
              <a:rPr lang="en-US" dirty="0"/>
              <a:t>making it necessary for operators to wear additional protective </a:t>
            </a:r>
            <a:r>
              <a:rPr lang="en-US" dirty="0" smtClean="0"/>
              <a:t>clothing, </a:t>
            </a:r>
          </a:p>
          <a:p>
            <a:pPr lvl="1" algn="just"/>
            <a:r>
              <a:rPr lang="en-US" dirty="0" smtClean="0"/>
              <a:t>and </a:t>
            </a:r>
            <a:r>
              <a:rPr lang="en-US" dirty="0"/>
              <a:t>facilitates to be cleaned more frequently.</a:t>
            </a:r>
          </a:p>
          <a:p>
            <a:pPr algn="just">
              <a:buNone/>
            </a:pPr>
            <a:r>
              <a:rPr lang="en-US" dirty="0"/>
              <a:t> </a:t>
            </a:r>
          </a:p>
          <a:p>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11</a:t>
            </a:fld>
            <a:endParaRPr lang="en-US"/>
          </a:p>
        </p:txBody>
      </p:sp>
    </p:spTree>
    <p:extLst>
      <p:ext uri="{BB962C8B-B14F-4D97-AF65-F5344CB8AC3E}">
        <p14:creationId xmlns:p14="http://schemas.microsoft.com/office/powerpoint/2010/main" val="283505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a:bodyPr>
          <a:lstStyle/>
          <a:p>
            <a:pPr lvl="0" algn="just"/>
            <a:r>
              <a:rPr lang="en-US" dirty="0"/>
              <a:t>The possible impact of noise and energy use and dissipation should be considered.</a:t>
            </a:r>
          </a:p>
          <a:p>
            <a:pPr algn="just">
              <a:buNone/>
            </a:pPr>
            <a:r>
              <a:rPr lang="en-US" dirty="0"/>
              <a:t> </a:t>
            </a:r>
          </a:p>
          <a:p>
            <a:pPr lvl="0" algn="just"/>
            <a:r>
              <a:rPr lang="en-US" dirty="0"/>
              <a:t>The equipment may be designed for easy cleaning, particularly if it is will be used for more than one product.</a:t>
            </a:r>
          </a:p>
          <a:p>
            <a:pPr algn="just">
              <a:buNone/>
            </a:pPr>
            <a:r>
              <a:rPr lang="en-US" dirty="0"/>
              <a:t> </a:t>
            </a:r>
          </a:p>
          <a:p>
            <a:pPr lvl="0" algn="just"/>
            <a:r>
              <a:rPr lang="en-US" dirty="0"/>
              <a:t>The equipment should be made easy to inspect and possibly to take </a:t>
            </a:r>
            <a:r>
              <a:rPr lang="en-US" dirty="0" smtClean="0"/>
              <a:t>apart.</a:t>
            </a:r>
            <a:endParaRPr lang="en-US" dirty="0"/>
          </a:p>
          <a:p>
            <a:pPr algn="just">
              <a:buNone/>
            </a:pPr>
            <a:r>
              <a:rPr lang="en-US" dirty="0"/>
              <a:t> </a:t>
            </a:r>
          </a:p>
          <a:p>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12</a:t>
            </a:fld>
            <a:endParaRPr lang="en-US"/>
          </a:p>
        </p:txBody>
      </p:sp>
    </p:spTree>
    <p:extLst>
      <p:ext uri="{BB962C8B-B14F-4D97-AF65-F5344CB8AC3E}">
        <p14:creationId xmlns:p14="http://schemas.microsoft.com/office/powerpoint/2010/main" val="406805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791200"/>
          </a:xfrm>
        </p:spPr>
        <p:txBody>
          <a:bodyPr>
            <a:normAutofit/>
          </a:bodyPr>
          <a:lstStyle/>
          <a:p>
            <a:pPr algn="just"/>
            <a:r>
              <a:rPr lang="en-US" dirty="0" smtClean="0"/>
              <a:t>Balances and measuring equipment of an appropriate range and precision should be: </a:t>
            </a:r>
          </a:p>
          <a:p>
            <a:pPr lvl="1" algn="just"/>
            <a:r>
              <a:rPr lang="en-US" dirty="0" smtClean="0"/>
              <a:t>available for production and control operations. </a:t>
            </a:r>
          </a:p>
          <a:p>
            <a:pPr lvl="1" algn="just"/>
            <a:r>
              <a:rPr lang="en-US" dirty="0" smtClean="0"/>
              <a:t>calibrated and checked at defined intervals by appropriate methods. </a:t>
            </a:r>
          </a:p>
          <a:p>
            <a:pPr lvl="1" algn="just"/>
            <a:r>
              <a:rPr lang="en-US" dirty="0" smtClean="0"/>
              <a:t>Adequate records of such tests should be maintained. </a:t>
            </a:r>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13</a:t>
            </a:fld>
            <a:endParaRPr lang="en-US"/>
          </a:p>
        </p:txBody>
      </p:sp>
    </p:spTree>
    <p:extLst>
      <p:ext uri="{BB962C8B-B14F-4D97-AF65-F5344CB8AC3E}">
        <p14:creationId xmlns:p14="http://schemas.microsoft.com/office/powerpoint/2010/main" val="143898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u="sng" dirty="0" smtClean="0">
                <a:latin typeface="Times New Roman" pitchFamily="18" charset="0"/>
                <a:cs typeface="Times New Roman" pitchFamily="18" charset="0"/>
              </a:rPr>
              <a:t>Sec. 211.65. Equipment Construction</a:t>
            </a:r>
            <a:r>
              <a:rPr lang="en-US" u="sng" dirty="0" smtClean="0">
                <a:latin typeface="Times New Roman" pitchFamily="18" charset="0"/>
                <a:cs typeface="Times New Roman" pitchFamily="18" charset="0"/>
              </a:rPr>
              <a:t/>
            </a:r>
            <a:br>
              <a:rPr lang="en-US" u="sng" dirty="0" smtClean="0">
                <a:latin typeface="Times New Roman" pitchFamily="18" charset="0"/>
                <a:cs typeface="Times New Roman" pitchFamily="18" charset="0"/>
              </a:rPr>
            </a:br>
            <a:endParaRPr lang="en-US" u="sng"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514350" indent="-514350" algn="just">
              <a:buFont typeface="+mj-lt"/>
              <a:buAutoNum type="alphaLcParenR"/>
            </a:pPr>
            <a:r>
              <a:rPr lang="en-US" b="1" dirty="0" smtClean="0">
                <a:solidFill>
                  <a:srgbClr val="0070C0"/>
                </a:solidFill>
              </a:rPr>
              <a:t>Equipment </a:t>
            </a:r>
            <a:r>
              <a:rPr lang="en-US" b="1" dirty="0">
                <a:solidFill>
                  <a:srgbClr val="0070C0"/>
                </a:solidFill>
              </a:rPr>
              <a:t>shall be constructed so that surfaces that contact components, in-process materials, or drug products shall not be reactive, additive, or absorptive so as to alter the safety, identity, strength, quality, or purity of the drug product beyond the official or other established </a:t>
            </a:r>
            <a:r>
              <a:rPr lang="en-US" b="1" dirty="0" smtClean="0">
                <a:solidFill>
                  <a:srgbClr val="0070C0"/>
                </a:solidFill>
              </a:rPr>
              <a:t>requirements.</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14</a:t>
            </a:fld>
            <a:endParaRPr lang="en-US"/>
          </a:p>
        </p:txBody>
      </p:sp>
    </p:spTree>
    <p:extLst>
      <p:ext uri="{BB962C8B-B14F-4D97-AF65-F5344CB8AC3E}">
        <p14:creationId xmlns:p14="http://schemas.microsoft.com/office/powerpoint/2010/main" val="74932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553200"/>
          </a:xfrm>
        </p:spPr>
        <p:txBody>
          <a:bodyPr>
            <a:noAutofit/>
          </a:bodyPr>
          <a:lstStyle/>
          <a:p>
            <a:pPr lvl="0" algn="just"/>
            <a:r>
              <a:rPr lang="en-US" sz="2200" b="1" dirty="0">
                <a:solidFill>
                  <a:srgbClr val="00B050"/>
                </a:solidFill>
              </a:rPr>
              <a:t>Compatibility </a:t>
            </a:r>
            <a:r>
              <a:rPr lang="en-US" sz="2200" b="1" dirty="0" smtClean="0">
                <a:solidFill>
                  <a:srgbClr val="00B050"/>
                </a:solidFill>
              </a:rPr>
              <a:t>of the </a:t>
            </a:r>
            <a:r>
              <a:rPr lang="en-US" sz="2200" b="1" dirty="0">
                <a:solidFill>
                  <a:srgbClr val="00B050"/>
                </a:solidFill>
              </a:rPr>
              <a:t>materials of construction of the equipment </a:t>
            </a:r>
            <a:r>
              <a:rPr lang="en-US" sz="2200" b="1" dirty="0" smtClean="0">
                <a:solidFill>
                  <a:srgbClr val="00B050"/>
                </a:solidFill>
              </a:rPr>
              <a:t>means </a:t>
            </a:r>
            <a:r>
              <a:rPr lang="en-US" sz="2200" dirty="0"/>
              <a:t>that the product neither absorbs anything from the equipment nor reacts with it.</a:t>
            </a:r>
          </a:p>
          <a:p>
            <a:pPr marL="0" lvl="0" indent="0" algn="just">
              <a:buNone/>
            </a:pPr>
            <a:endParaRPr lang="en-US" sz="2200" b="1" dirty="0" smtClean="0">
              <a:solidFill>
                <a:srgbClr val="00B050"/>
              </a:solidFill>
            </a:endParaRPr>
          </a:p>
          <a:p>
            <a:pPr lvl="0" algn="just"/>
            <a:r>
              <a:rPr lang="en-US" sz="2200" b="1" dirty="0" smtClean="0">
                <a:solidFill>
                  <a:srgbClr val="00B050"/>
                </a:solidFill>
              </a:rPr>
              <a:t>The </a:t>
            </a:r>
            <a:r>
              <a:rPr lang="en-US" sz="2200" b="1" dirty="0">
                <a:solidFill>
                  <a:srgbClr val="00B050"/>
                </a:solidFill>
              </a:rPr>
              <a:t>materials of construction of the equipment </a:t>
            </a:r>
            <a:r>
              <a:rPr lang="en-US" sz="2200" dirty="0"/>
              <a:t>must be appropriate, particularly in the parts that come into contact with the product</a:t>
            </a:r>
            <a:r>
              <a:rPr lang="en-US" sz="2200" dirty="0" smtClean="0"/>
              <a:t>.</a:t>
            </a:r>
            <a:endParaRPr lang="en-US" sz="2200" dirty="0"/>
          </a:p>
          <a:p>
            <a:pPr lvl="1" algn="just"/>
            <a:r>
              <a:rPr lang="en-US" sz="2200" dirty="0"/>
              <a:t>High quality stainless steel and glass are materials of choice. </a:t>
            </a:r>
            <a:endParaRPr lang="en-US" sz="2200" dirty="0" smtClean="0"/>
          </a:p>
          <a:p>
            <a:pPr lvl="1" algn="just"/>
            <a:r>
              <a:rPr lang="en-US" sz="2200" dirty="0" smtClean="0"/>
              <a:t>However </a:t>
            </a:r>
            <a:r>
              <a:rPr lang="en-US" sz="2200" dirty="0"/>
              <a:t>Stainless steel is not totally inert and care should be exercised in choosing the grade- note that distilled water is very corrosive and requires 316 grade, which should be passivated, usually with 15-38% nitric acid.</a:t>
            </a:r>
          </a:p>
          <a:p>
            <a:pPr algn="just">
              <a:buNone/>
            </a:pPr>
            <a:r>
              <a:rPr lang="en-US" sz="2200" dirty="0"/>
              <a:t> </a:t>
            </a:r>
          </a:p>
          <a:p>
            <a:pPr algn="just">
              <a:buNone/>
            </a:pPr>
            <a:r>
              <a:rPr lang="en-US" sz="2200" dirty="0"/>
              <a:t> </a:t>
            </a:r>
          </a:p>
          <a:p>
            <a:pPr lvl="0" algn="just"/>
            <a:endParaRPr lang="en-US" sz="2200" dirty="0"/>
          </a:p>
          <a:p>
            <a:endParaRPr lang="en-US" sz="2200"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15</a:t>
            </a:fld>
            <a:endParaRPr lang="en-US"/>
          </a:p>
        </p:txBody>
      </p:sp>
    </p:spTree>
    <p:extLst>
      <p:ext uri="{BB962C8B-B14F-4D97-AF65-F5344CB8AC3E}">
        <p14:creationId xmlns:p14="http://schemas.microsoft.com/office/powerpoint/2010/main" val="1997676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6063"/>
            <a:ext cx="8229600" cy="1887538"/>
          </a:xfrm>
        </p:spPr>
        <p:txBody>
          <a:bodyPr>
            <a:noAutofit/>
          </a:bodyPr>
          <a:lstStyle/>
          <a:p>
            <a:pPr lvl="0" algn="just"/>
            <a:r>
              <a:rPr lang="en-US" sz="2600" b="1" dirty="0">
                <a:solidFill>
                  <a:srgbClr val="00B050"/>
                </a:solidFill>
              </a:rPr>
              <a:t>The materials of construction should also be good enough to resist the effect of the machine operation. </a:t>
            </a:r>
          </a:p>
          <a:p>
            <a:pPr lvl="1" algn="just"/>
            <a:r>
              <a:rPr lang="en-US" sz="2600" dirty="0"/>
              <a:t>If the machine uses a scraper blade, for example, this should not cause damage to the surfaces being scraped nor should the blade be damaged.</a:t>
            </a:r>
          </a:p>
          <a:p>
            <a:endParaRPr lang="en-US" sz="2600"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16</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95600"/>
            <a:ext cx="466725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26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solidFill>
                  <a:srgbClr val="FF0000"/>
                </a:solidFill>
                <a:latin typeface="+mn-lt"/>
                <a:cs typeface="Times New Roman" pitchFamily="18" charset="0"/>
              </a:rPr>
              <a:t>Potential interactions will include:</a:t>
            </a:r>
            <a:br>
              <a:rPr lang="en-US" b="1" dirty="0" smtClean="0">
                <a:solidFill>
                  <a:srgbClr val="FF0000"/>
                </a:solidFill>
                <a:latin typeface="+mn-lt"/>
                <a:cs typeface="Times New Roman" pitchFamily="18" charset="0"/>
              </a:rPr>
            </a:br>
            <a:endParaRPr lang="en-US" b="1" dirty="0">
              <a:solidFill>
                <a:srgbClr val="FF0000"/>
              </a:solidFill>
              <a:latin typeface="+mn-lt"/>
              <a:cs typeface="Times New Roman" pitchFamily="18" charset="0"/>
            </a:endParaRPr>
          </a:p>
        </p:txBody>
      </p:sp>
      <p:sp>
        <p:nvSpPr>
          <p:cNvPr id="3" name="Content Placeholder 2"/>
          <p:cNvSpPr>
            <a:spLocks noGrp="1"/>
          </p:cNvSpPr>
          <p:nvPr>
            <p:ph sz="quarter" idx="1"/>
          </p:nvPr>
        </p:nvSpPr>
        <p:spPr/>
        <p:txBody>
          <a:bodyPr/>
          <a:lstStyle/>
          <a:p>
            <a:pPr lvl="0" algn="just"/>
            <a:r>
              <a:rPr lang="en-US" dirty="0"/>
              <a:t>Introduction of unacceptable extractives from the equipment into the </a:t>
            </a:r>
            <a:r>
              <a:rPr lang="en-US" dirty="0" smtClean="0"/>
              <a:t>product.</a:t>
            </a:r>
            <a:endParaRPr lang="en-US" dirty="0"/>
          </a:p>
          <a:p>
            <a:pPr lvl="0" algn="just"/>
            <a:r>
              <a:rPr lang="en-US" dirty="0"/>
              <a:t>Alteration of the physical or chemical properties of the </a:t>
            </a:r>
            <a:r>
              <a:rPr lang="en-US" dirty="0" smtClean="0"/>
              <a:t>product.</a:t>
            </a:r>
            <a:endParaRPr lang="en-US" dirty="0"/>
          </a:p>
          <a:p>
            <a:pPr algn="just"/>
            <a:r>
              <a:rPr lang="en-US" dirty="0"/>
              <a:t>Introduction of particulates from abrasion of </a:t>
            </a:r>
            <a:r>
              <a:rPr lang="en-US" dirty="0" smtClean="0"/>
              <a:t>surfaces.</a:t>
            </a:r>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17</a:t>
            </a:fld>
            <a:endParaRPr lang="en-US"/>
          </a:p>
        </p:txBody>
      </p:sp>
    </p:spTree>
    <p:extLst>
      <p:ext uri="{BB962C8B-B14F-4D97-AF65-F5344CB8AC3E}">
        <p14:creationId xmlns:p14="http://schemas.microsoft.com/office/powerpoint/2010/main" val="95399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latin typeface="Times New Roman" pitchFamily="18" charset="0"/>
                <a:cs typeface="Times New Roman" pitchFamily="18" charset="0"/>
              </a:rPr>
              <a:t>Sec. 211.65. Equipment</a:t>
            </a:r>
            <a:r>
              <a:rPr lang="en-US" u="sng"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Construction</a:t>
            </a:r>
            <a:endParaRPr lang="en-US" b="1" u="sng"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0" lvl="0" indent="0" algn="just">
              <a:buNone/>
            </a:pPr>
            <a:r>
              <a:rPr lang="en-US" b="1" dirty="0" smtClean="0">
                <a:solidFill>
                  <a:srgbClr val="0070C0"/>
                </a:solidFill>
              </a:rPr>
              <a:t>b) Any </a:t>
            </a:r>
            <a:r>
              <a:rPr lang="en-US" b="1" dirty="0">
                <a:solidFill>
                  <a:srgbClr val="0070C0"/>
                </a:solidFill>
              </a:rPr>
              <a:t>substances required for operation, such </a:t>
            </a:r>
            <a:r>
              <a:rPr lang="en-US" b="1" u="sng" dirty="0">
                <a:solidFill>
                  <a:srgbClr val="0070C0"/>
                </a:solidFill>
              </a:rPr>
              <a:t>lubricants or coolants</a:t>
            </a:r>
            <a:r>
              <a:rPr lang="en-US" b="1" dirty="0">
                <a:solidFill>
                  <a:srgbClr val="0070C0"/>
                </a:solidFill>
              </a:rPr>
              <a:t>, shall not come into contact with components, drug product containers, closures, in-process materials, or drug products so as to alter the safety, identity, strength, quality, or purity of the drug product beyond the official or other established requirements.</a:t>
            </a:r>
            <a:endParaRPr lang="en-US" dirty="0">
              <a:solidFill>
                <a:srgbClr val="0070C0"/>
              </a:solidFill>
            </a:endParaRPr>
          </a:p>
          <a:p>
            <a:endParaRPr lang="en-US" dirty="0">
              <a:solidFill>
                <a:srgbClr val="0070C0"/>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18</a:t>
            </a:fld>
            <a:endParaRPr lang="en-US"/>
          </a:p>
        </p:txBody>
      </p:sp>
    </p:spTree>
    <p:extLst>
      <p:ext uri="{BB962C8B-B14F-4D97-AF65-F5344CB8AC3E}">
        <p14:creationId xmlns:p14="http://schemas.microsoft.com/office/powerpoint/2010/main" val="127884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latin typeface="+mn-lt"/>
                <a:cs typeface="Times New Roman" pitchFamily="18" charset="0"/>
              </a:rPr>
              <a:t>Discussion</a:t>
            </a:r>
            <a:r>
              <a:rPr lang="en-US" sz="3600" b="1" dirty="0" smtClean="0">
                <a:solidFill>
                  <a:srgbClr val="FF0000"/>
                </a:solidFill>
                <a:latin typeface="+mn-lt"/>
              </a:rPr>
              <a:t> </a:t>
            </a:r>
            <a:endParaRPr lang="en-US" sz="3600" b="1" dirty="0">
              <a:solidFill>
                <a:srgbClr val="FF0000"/>
              </a:solidFill>
              <a:latin typeface="+mn-lt"/>
            </a:endParaRPr>
          </a:p>
        </p:txBody>
      </p:sp>
      <p:sp>
        <p:nvSpPr>
          <p:cNvPr id="3" name="Content Placeholder 2"/>
          <p:cNvSpPr>
            <a:spLocks noGrp="1"/>
          </p:cNvSpPr>
          <p:nvPr>
            <p:ph sz="quarter" idx="1"/>
          </p:nvPr>
        </p:nvSpPr>
        <p:spPr>
          <a:xfrm>
            <a:off x="457200" y="1295400"/>
            <a:ext cx="8229600" cy="4830763"/>
          </a:xfrm>
        </p:spPr>
        <p:txBody>
          <a:bodyPr>
            <a:normAutofit fontScale="77500" lnSpcReduction="20000"/>
          </a:bodyPr>
          <a:lstStyle/>
          <a:p>
            <a:pPr lvl="0" algn="just"/>
            <a:r>
              <a:rPr lang="en-US" dirty="0"/>
              <a:t>This requirement affects the design, construction and placement of manufacturing equipment.</a:t>
            </a:r>
          </a:p>
          <a:p>
            <a:pPr algn="just">
              <a:buNone/>
            </a:pPr>
            <a:r>
              <a:rPr lang="en-US" dirty="0"/>
              <a:t> </a:t>
            </a:r>
          </a:p>
          <a:p>
            <a:pPr lvl="0" algn="just"/>
            <a:r>
              <a:rPr lang="en-US" dirty="0"/>
              <a:t>Motors, drive belts, gears, and other potential sources of lubricant contamination should be located away from vessel or package openings that could result in product contamination.</a:t>
            </a:r>
          </a:p>
          <a:p>
            <a:pPr algn="just">
              <a:buNone/>
            </a:pPr>
            <a:r>
              <a:rPr lang="en-US" dirty="0"/>
              <a:t> </a:t>
            </a:r>
          </a:p>
          <a:p>
            <a:pPr lvl="0" algn="just"/>
            <a:r>
              <a:rPr lang="en-US" dirty="0"/>
              <a:t>For equipment such as mixers and tablet and encapsulating machines, lubrication needs to be controlled and monitored.</a:t>
            </a:r>
          </a:p>
          <a:p>
            <a:pPr algn="just">
              <a:buNone/>
            </a:pPr>
            <a:r>
              <a:rPr lang="en-US" dirty="0"/>
              <a:t> </a:t>
            </a:r>
          </a:p>
          <a:p>
            <a:pPr lvl="0" algn="just"/>
            <a:r>
              <a:rPr lang="en-US" dirty="0"/>
              <a:t>Buildup of lubricant and powdered product should be regularly removed and lubricants should be of food grade.</a:t>
            </a:r>
          </a:p>
          <a:p>
            <a:pPr algn="just"/>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19</a:t>
            </a:fld>
            <a:endParaRPr lang="en-US"/>
          </a:p>
        </p:txBody>
      </p:sp>
    </p:spTree>
    <p:extLst>
      <p:ext uri="{BB962C8B-B14F-4D97-AF65-F5344CB8AC3E}">
        <p14:creationId xmlns:p14="http://schemas.microsoft.com/office/powerpoint/2010/main" val="3195912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a:bodyPr>
          <a:lstStyle/>
          <a:p>
            <a:pPr algn="ctr"/>
            <a:r>
              <a:rPr lang="en-US" b="1" dirty="0" smtClean="0">
                <a:latin typeface="Times New Roman" pitchFamily="18" charset="0"/>
                <a:cs typeface="Times New Roman" pitchFamily="18" charset="0"/>
              </a:rPr>
              <a:t>Good Manufacturing Practices Regulations</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a:xfrm>
            <a:off x="1447800" y="1790700"/>
            <a:ext cx="6400800" cy="1752600"/>
          </a:xfrm>
        </p:spPr>
        <p:txBody>
          <a:bodyPr>
            <a:normAutofit/>
          </a:bodyPr>
          <a:lstStyle/>
          <a:p>
            <a:r>
              <a:rPr lang="en-US" sz="4000" b="1" dirty="0" smtClean="0">
                <a:latin typeface="Times New Roman" pitchFamily="18" charset="0"/>
                <a:cs typeface="Times New Roman" pitchFamily="18" charset="0"/>
              </a:rPr>
              <a:t>Subpart D : Equipment</a:t>
            </a:r>
            <a:endParaRPr lang="en-US" sz="40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2</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669628"/>
            <a:ext cx="3962400" cy="3962400"/>
          </a:xfrm>
          <a:prstGeom prst="rect">
            <a:avLst/>
          </a:prstGeom>
        </p:spPr>
      </p:pic>
    </p:spTree>
    <p:extLst>
      <p:ext uri="{BB962C8B-B14F-4D97-AF65-F5344CB8AC3E}">
        <p14:creationId xmlns:p14="http://schemas.microsoft.com/office/powerpoint/2010/main" val="1591012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
            <a:ext cx="8915400" cy="6858000"/>
          </a:xfrm>
        </p:spPr>
        <p:txBody>
          <a:bodyPr>
            <a:normAutofit lnSpcReduction="10000"/>
          </a:bodyPr>
          <a:lstStyle/>
          <a:p>
            <a:pPr lvl="0" algn="just"/>
            <a:r>
              <a:rPr lang="en-US" dirty="0"/>
              <a:t>Gaskets and other connecting surfaces should be monitored to ensure they don’t break down, thereby allowing environmental contamination or gasket particles into the product</a:t>
            </a:r>
            <a:r>
              <a:rPr lang="en-US" dirty="0" smtClean="0"/>
              <a:t>.</a:t>
            </a:r>
          </a:p>
          <a:p>
            <a:pPr lvl="0" algn="just"/>
            <a:endParaRPr lang="en-US" dirty="0"/>
          </a:p>
          <a:p>
            <a:pPr lvl="0" algn="just"/>
            <a:endParaRPr lang="en-US" dirty="0" smtClean="0"/>
          </a:p>
          <a:p>
            <a:pPr lvl="0" algn="just"/>
            <a:endParaRPr lang="en-US" dirty="0"/>
          </a:p>
          <a:p>
            <a:pPr lvl="0" algn="just"/>
            <a:r>
              <a:rPr lang="en-US" dirty="0" smtClean="0"/>
              <a:t>A  </a:t>
            </a:r>
            <a:r>
              <a:rPr lang="en-US" dirty="0"/>
              <a:t>frequent source of black specks in tablets is excessive lubrication of punches and dies on tablet compression machines or insufficient lubrication.</a:t>
            </a:r>
          </a:p>
          <a:p>
            <a:pPr lvl="0" algn="just"/>
            <a:r>
              <a:rPr lang="en-US" dirty="0" smtClean="0"/>
              <a:t>Grey </a:t>
            </a:r>
            <a:r>
              <a:rPr lang="en-US" dirty="0"/>
              <a:t>contamination of creams or ointments can come from bearings or plastics scraper blades that are incorrectly adjusted.</a:t>
            </a:r>
          </a:p>
          <a:p>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20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069" y="1371600"/>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963" y="1828800"/>
            <a:ext cx="2814637" cy="1524000"/>
          </a:xfrm>
          <a:prstGeom prst="rect">
            <a:avLst/>
          </a:prstGeom>
        </p:spPr>
      </p:pic>
    </p:spTree>
    <p:extLst>
      <p:ext uri="{BB962C8B-B14F-4D97-AF65-F5344CB8AC3E}">
        <p14:creationId xmlns:p14="http://schemas.microsoft.com/office/powerpoint/2010/main" val="194172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pPr algn="l"/>
            <a:r>
              <a:rPr lang="en-US" sz="3200" b="1" u="sng" dirty="0" smtClean="0">
                <a:latin typeface="+mn-lt"/>
                <a:cs typeface="Times New Roman" pitchFamily="18" charset="0"/>
              </a:rPr>
              <a:t/>
            </a:r>
            <a:br>
              <a:rPr lang="en-US" sz="3200" b="1" u="sng" dirty="0" smtClean="0">
                <a:latin typeface="+mn-lt"/>
                <a:cs typeface="Times New Roman" pitchFamily="18" charset="0"/>
              </a:rPr>
            </a:br>
            <a:r>
              <a:rPr lang="en-US" sz="3200" b="1" u="sng" dirty="0" smtClean="0">
                <a:latin typeface="+mn-lt"/>
                <a:cs typeface="Times New Roman" pitchFamily="18" charset="0"/>
              </a:rPr>
              <a:t>Sec. 211.67. Equipment </a:t>
            </a:r>
            <a:r>
              <a:rPr lang="en-US" sz="3200" b="1" u="sng" dirty="0">
                <a:latin typeface="+mn-lt"/>
                <a:cs typeface="Times New Roman" pitchFamily="18" charset="0"/>
              </a:rPr>
              <a:t>Cleaning and </a:t>
            </a:r>
            <a:r>
              <a:rPr lang="en-US" sz="3200" b="1" u="sng" dirty="0" smtClean="0">
                <a:latin typeface="+mn-lt"/>
                <a:cs typeface="Times New Roman" pitchFamily="18" charset="0"/>
              </a:rPr>
              <a:t>Maintenance</a:t>
            </a:r>
            <a:r>
              <a:rPr lang="en-US" sz="3200" u="sng" dirty="0">
                <a:latin typeface="+mn-lt"/>
                <a:cs typeface="Times New Roman" pitchFamily="18" charset="0"/>
              </a:rPr>
              <a:t/>
            </a:r>
            <a:br>
              <a:rPr lang="en-US" sz="3200" u="sng" dirty="0">
                <a:latin typeface="+mn-lt"/>
                <a:cs typeface="Times New Roman" pitchFamily="18" charset="0"/>
              </a:rPr>
            </a:br>
            <a:endParaRPr lang="en-US" sz="3200" u="sng" dirty="0">
              <a:latin typeface="+mn-lt"/>
              <a:cs typeface="Times New Roman" pitchFamily="18" charset="0"/>
            </a:endParaRPr>
          </a:p>
        </p:txBody>
      </p:sp>
      <p:sp>
        <p:nvSpPr>
          <p:cNvPr id="3" name="Content Placeholder 2"/>
          <p:cNvSpPr>
            <a:spLocks noGrp="1"/>
          </p:cNvSpPr>
          <p:nvPr>
            <p:ph sz="quarter" idx="1"/>
          </p:nvPr>
        </p:nvSpPr>
        <p:spPr/>
        <p:txBody>
          <a:bodyPr/>
          <a:lstStyle/>
          <a:p>
            <a:pPr marL="0" lvl="0" indent="0" algn="just">
              <a:buNone/>
            </a:pPr>
            <a:r>
              <a:rPr lang="en-US" b="1" dirty="0" smtClean="0">
                <a:solidFill>
                  <a:srgbClr val="0070C0"/>
                </a:solidFill>
              </a:rPr>
              <a:t>a) Equipment </a:t>
            </a:r>
            <a:r>
              <a:rPr lang="en-US" b="1" dirty="0">
                <a:solidFill>
                  <a:srgbClr val="0070C0"/>
                </a:solidFill>
              </a:rPr>
              <a:t>and utensils shall be cleaned, maintained and sanitized at </a:t>
            </a:r>
            <a:r>
              <a:rPr lang="en-US" b="1" u="sng" dirty="0">
                <a:solidFill>
                  <a:srgbClr val="0070C0"/>
                </a:solidFill>
              </a:rPr>
              <a:t>appropriate intervals</a:t>
            </a:r>
            <a:r>
              <a:rPr lang="en-US" b="1" dirty="0">
                <a:solidFill>
                  <a:srgbClr val="0070C0"/>
                </a:solidFill>
              </a:rPr>
              <a:t> to prevent malfunctions or contamination that would alter the safety, identity, strength, quality, or purity of the drug product beyond the official or other established requirements.</a:t>
            </a:r>
            <a:endParaRPr lang="en-US" dirty="0">
              <a:solidFill>
                <a:srgbClr val="0070C0"/>
              </a:solidFill>
            </a:endParaRPr>
          </a:p>
          <a:p>
            <a:endParaRPr lang="en-US" dirty="0">
              <a:solidFill>
                <a:srgbClr val="0070C0"/>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21</a:t>
            </a:fld>
            <a:endParaRPr lang="en-US"/>
          </a:p>
        </p:txBody>
      </p:sp>
    </p:spTree>
    <p:extLst>
      <p:ext uri="{BB962C8B-B14F-4D97-AF65-F5344CB8AC3E}">
        <p14:creationId xmlns:p14="http://schemas.microsoft.com/office/powerpoint/2010/main" val="114825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marL="0" lvl="0" indent="0" algn="just">
              <a:buNone/>
            </a:pPr>
            <a:r>
              <a:rPr lang="en-US" b="1" dirty="0" smtClean="0">
                <a:solidFill>
                  <a:srgbClr val="0070C0"/>
                </a:solidFill>
              </a:rPr>
              <a:t>b) </a:t>
            </a:r>
            <a:r>
              <a:rPr lang="en-US" b="1" u="sng" dirty="0" smtClean="0">
                <a:solidFill>
                  <a:srgbClr val="0070C0"/>
                </a:solidFill>
              </a:rPr>
              <a:t>Written </a:t>
            </a:r>
            <a:r>
              <a:rPr lang="en-US" b="1" u="sng" dirty="0">
                <a:solidFill>
                  <a:srgbClr val="0070C0"/>
                </a:solidFill>
              </a:rPr>
              <a:t>procedures </a:t>
            </a:r>
            <a:r>
              <a:rPr lang="en-US" b="1" dirty="0">
                <a:solidFill>
                  <a:srgbClr val="0070C0"/>
                </a:solidFill>
              </a:rPr>
              <a:t>shall be established and followed for cleaning and maintenance of equipment, including utensils, used in the manufacture, processing, packing, or holding of a drug product. </a:t>
            </a:r>
            <a:endParaRPr lang="en-US" b="1" dirty="0" smtClean="0">
              <a:solidFill>
                <a:srgbClr val="0070C0"/>
              </a:solidFill>
            </a:endParaRPr>
          </a:p>
          <a:p>
            <a:pPr lvl="0" algn="just"/>
            <a:r>
              <a:rPr lang="en-US" b="1" dirty="0" smtClean="0">
                <a:solidFill>
                  <a:srgbClr val="0070C0"/>
                </a:solidFill>
              </a:rPr>
              <a:t>These </a:t>
            </a:r>
            <a:r>
              <a:rPr lang="en-US" b="1" dirty="0">
                <a:solidFill>
                  <a:srgbClr val="0070C0"/>
                </a:solidFill>
              </a:rPr>
              <a:t>procedures shall include the following</a:t>
            </a:r>
            <a:r>
              <a:rPr lang="en-US" b="1" dirty="0" smtClean="0">
                <a:solidFill>
                  <a:srgbClr val="0070C0"/>
                </a:solidFill>
              </a:rPr>
              <a:t>:</a:t>
            </a:r>
          </a:p>
          <a:p>
            <a:pPr algn="just">
              <a:buNone/>
            </a:pPr>
            <a:r>
              <a:rPr lang="en-US" b="1" dirty="0">
                <a:solidFill>
                  <a:srgbClr val="0070C0"/>
                </a:solidFill>
              </a:rPr>
              <a:t> </a:t>
            </a:r>
            <a:r>
              <a:rPr lang="en-US" b="1" dirty="0" smtClean="0">
                <a:solidFill>
                  <a:srgbClr val="0070C0"/>
                </a:solidFill>
              </a:rPr>
              <a:t>  1-Assignment </a:t>
            </a:r>
            <a:r>
              <a:rPr lang="en-US" b="1" dirty="0">
                <a:solidFill>
                  <a:srgbClr val="0070C0"/>
                </a:solidFill>
              </a:rPr>
              <a:t>of </a:t>
            </a:r>
            <a:r>
              <a:rPr lang="en-US" b="1" u="sng" dirty="0">
                <a:solidFill>
                  <a:srgbClr val="0070C0"/>
                </a:solidFill>
              </a:rPr>
              <a:t>responsibility</a:t>
            </a:r>
            <a:r>
              <a:rPr lang="en-US" b="1" dirty="0">
                <a:solidFill>
                  <a:srgbClr val="0070C0"/>
                </a:solidFill>
              </a:rPr>
              <a:t> for cleaning and maintaining equipment.</a:t>
            </a:r>
            <a:endParaRPr lang="en-US" dirty="0">
              <a:solidFill>
                <a:srgbClr val="0070C0"/>
              </a:solidFill>
            </a:endParaRPr>
          </a:p>
          <a:p>
            <a:pPr lvl="0" algn="just">
              <a:buNone/>
            </a:pPr>
            <a:r>
              <a:rPr lang="en-US" b="1" dirty="0" smtClean="0">
                <a:solidFill>
                  <a:srgbClr val="0070C0"/>
                </a:solidFill>
              </a:rPr>
              <a:t>   2-Maintenance </a:t>
            </a:r>
            <a:r>
              <a:rPr lang="en-US" b="1" dirty="0">
                <a:solidFill>
                  <a:srgbClr val="0070C0"/>
                </a:solidFill>
              </a:rPr>
              <a:t>and cleaning </a:t>
            </a:r>
            <a:r>
              <a:rPr lang="en-US" b="1" u="sng" dirty="0">
                <a:solidFill>
                  <a:srgbClr val="0070C0"/>
                </a:solidFill>
              </a:rPr>
              <a:t>schedules</a:t>
            </a:r>
            <a:r>
              <a:rPr lang="en-US" b="1" dirty="0">
                <a:solidFill>
                  <a:srgbClr val="0070C0"/>
                </a:solidFill>
              </a:rPr>
              <a:t>, including, </a:t>
            </a:r>
            <a:r>
              <a:rPr lang="en-US" b="1" dirty="0" smtClean="0">
                <a:solidFill>
                  <a:srgbClr val="0070C0"/>
                </a:solidFill>
              </a:rPr>
              <a:t> </a:t>
            </a:r>
            <a:r>
              <a:rPr lang="en-US" b="1" dirty="0">
                <a:solidFill>
                  <a:srgbClr val="0070C0"/>
                </a:solidFill>
              </a:rPr>
              <a:t>appropriate, sanitizing schedules.</a:t>
            </a:r>
            <a:endParaRPr lang="en-US" dirty="0">
              <a:solidFill>
                <a:srgbClr val="0070C0"/>
              </a:solidFill>
            </a:endParaRPr>
          </a:p>
          <a:p>
            <a:endParaRPr lang="en-US" dirty="0">
              <a:solidFill>
                <a:srgbClr val="0070C0"/>
              </a:solidFill>
            </a:endParaRPr>
          </a:p>
        </p:txBody>
      </p:sp>
      <p:sp>
        <p:nvSpPr>
          <p:cNvPr id="2" name="Slide Number Placeholder 1"/>
          <p:cNvSpPr>
            <a:spLocks noGrp="1"/>
          </p:cNvSpPr>
          <p:nvPr>
            <p:ph type="sldNum" sz="quarter" idx="12"/>
          </p:nvPr>
        </p:nvSpPr>
        <p:spPr/>
        <p:txBody>
          <a:bodyPr/>
          <a:lstStyle/>
          <a:p>
            <a:fld id="{F3AB2667-EFC0-4FCF-8A0A-8405D69E09A2}" type="slidenum">
              <a:rPr lang="en-US" smtClean="0"/>
              <a:pPr/>
              <a:t>22</a:t>
            </a:fld>
            <a:endParaRPr lang="en-US"/>
          </a:p>
        </p:txBody>
      </p:sp>
    </p:spTree>
    <p:extLst>
      <p:ext uri="{BB962C8B-B14F-4D97-AF65-F5344CB8AC3E}">
        <p14:creationId xmlns:p14="http://schemas.microsoft.com/office/powerpoint/2010/main" val="3873094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fontScale="92500" lnSpcReduction="20000"/>
          </a:bodyPr>
          <a:lstStyle/>
          <a:p>
            <a:pPr marL="514350" indent="-514350" algn="just">
              <a:buFont typeface="+mj-lt"/>
              <a:buAutoNum type="arabicPeriod" startAt="3"/>
            </a:pPr>
            <a:r>
              <a:rPr lang="en-US" b="1" dirty="0" smtClean="0">
                <a:solidFill>
                  <a:srgbClr val="0070C0"/>
                </a:solidFill>
              </a:rPr>
              <a:t>A </a:t>
            </a:r>
            <a:r>
              <a:rPr lang="en-US" b="1" u="sng" dirty="0">
                <a:solidFill>
                  <a:srgbClr val="0070C0"/>
                </a:solidFill>
              </a:rPr>
              <a:t>description</a:t>
            </a:r>
            <a:r>
              <a:rPr lang="en-US" b="1" dirty="0">
                <a:solidFill>
                  <a:srgbClr val="0070C0"/>
                </a:solidFill>
              </a:rPr>
              <a:t> in sufficient detail of the methods, equipment, and materials used in cleaning and maintenance operations and the methods of disassembling and reassembling equipment as necessary to assure proper cleaning and </a:t>
            </a:r>
            <a:r>
              <a:rPr lang="en-US" b="1" dirty="0" smtClean="0">
                <a:solidFill>
                  <a:srgbClr val="0070C0"/>
                </a:solidFill>
              </a:rPr>
              <a:t>maintenance.</a:t>
            </a:r>
            <a:endParaRPr lang="en-US" dirty="0" smtClean="0">
              <a:solidFill>
                <a:srgbClr val="0070C0"/>
              </a:solidFill>
            </a:endParaRPr>
          </a:p>
          <a:p>
            <a:pPr marL="514350" indent="-514350" algn="just">
              <a:buFont typeface="+mj-lt"/>
              <a:buAutoNum type="arabicPeriod" startAt="3"/>
            </a:pPr>
            <a:r>
              <a:rPr lang="en-US" b="1" u="sng" dirty="0" smtClean="0">
                <a:solidFill>
                  <a:srgbClr val="0070C0"/>
                </a:solidFill>
              </a:rPr>
              <a:t>Removal</a:t>
            </a:r>
            <a:r>
              <a:rPr lang="en-US" b="1" dirty="0" smtClean="0">
                <a:solidFill>
                  <a:srgbClr val="0070C0"/>
                </a:solidFill>
              </a:rPr>
              <a:t> or obliteration of previous batch identification.</a:t>
            </a:r>
            <a:endParaRPr lang="en-US" dirty="0">
              <a:solidFill>
                <a:srgbClr val="0070C0"/>
              </a:solidFill>
            </a:endParaRPr>
          </a:p>
          <a:p>
            <a:pPr marL="514350" indent="-514350" algn="just">
              <a:buFont typeface="+mj-lt"/>
              <a:buAutoNum type="arabicPeriod" startAt="3"/>
            </a:pPr>
            <a:r>
              <a:rPr lang="en-US" b="1" u="sng" dirty="0" smtClean="0">
                <a:solidFill>
                  <a:srgbClr val="0070C0"/>
                </a:solidFill>
              </a:rPr>
              <a:t>Protection</a:t>
            </a:r>
            <a:r>
              <a:rPr lang="en-US" b="1" dirty="0" smtClean="0">
                <a:solidFill>
                  <a:srgbClr val="0070C0"/>
                </a:solidFill>
              </a:rPr>
              <a:t> of clean equipment from contamination prior to use.</a:t>
            </a:r>
            <a:endParaRPr lang="en-US" dirty="0">
              <a:solidFill>
                <a:srgbClr val="0070C0"/>
              </a:solidFill>
            </a:endParaRPr>
          </a:p>
          <a:p>
            <a:pPr marL="514350" indent="-514350" algn="just">
              <a:buFont typeface="+mj-lt"/>
              <a:buAutoNum type="arabicPeriod" startAt="3"/>
            </a:pPr>
            <a:r>
              <a:rPr lang="en-US" b="1" u="sng" dirty="0" smtClean="0">
                <a:solidFill>
                  <a:srgbClr val="0070C0"/>
                </a:solidFill>
              </a:rPr>
              <a:t>Inspection</a:t>
            </a:r>
            <a:r>
              <a:rPr lang="en-US" b="1" dirty="0" smtClean="0">
                <a:solidFill>
                  <a:srgbClr val="0070C0"/>
                </a:solidFill>
              </a:rPr>
              <a:t> of equipment for cleanliness immediately before use.</a:t>
            </a:r>
            <a:endParaRPr lang="en-US" dirty="0">
              <a:solidFill>
                <a:srgbClr val="0070C0"/>
              </a:solidFill>
            </a:endParaRPr>
          </a:p>
          <a:p>
            <a:pPr marL="0" indent="0" algn="just">
              <a:buNone/>
            </a:pPr>
            <a:r>
              <a:rPr lang="en-US" b="1" dirty="0" smtClean="0">
                <a:solidFill>
                  <a:srgbClr val="0070C0"/>
                </a:solidFill>
              </a:rPr>
              <a:t>c) </a:t>
            </a:r>
            <a:r>
              <a:rPr lang="en-US" b="1" u="sng" dirty="0" smtClean="0">
                <a:solidFill>
                  <a:srgbClr val="0070C0"/>
                </a:solidFill>
              </a:rPr>
              <a:t>Records </a:t>
            </a:r>
            <a:r>
              <a:rPr lang="en-US" b="1" dirty="0" smtClean="0">
                <a:solidFill>
                  <a:srgbClr val="0070C0"/>
                </a:solidFill>
              </a:rPr>
              <a:t>shall be kept of maintenance, cleaning, sanitizing and inspection.</a:t>
            </a:r>
            <a:endParaRPr lang="en-US" dirty="0" smtClean="0">
              <a:solidFill>
                <a:srgbClr val="0070C0"/>
              </a:solidFill>
            </a:endParaRPr>
          </a:p>
          <a:p>
            <a:pPr algn="just"/>
            <a:endParaRPr lang="en-US" dirty="0" smtClean="0">
              <a:solidFill>
                <a:srgbClr val="0070C0"/>
              </a:solidFill>
            </a:endParaRPr>
          </a:p>
          <a:p>
            <a:endParaRPr lang="en-US" dirty="0">
              <a:solidFill>
                <a:srgbClr val="0070C0"/>
              </a:solidFill>
            </a:endParaRPr>
          </a:p>
        </p:txBody>
      </p:sp>
      <p:sp>
        <p:nvSpPr>
          <p:cNvPr id="2" name="Slide Number Placeholder 1"/>
          <p:cNvSpPr>
            <a:spLocks noGrp="1"/>
          </p:cNvSpPr>
          <p:nvPr>
            <p:ph type="sldNum" sz="quarter" idx="12"/>
          </p:nvPr>
        </p:nvSpPr>
        <p:spPr/>
        <p:txBody>
          <a:bodyPr/>
          <a:lstStyle/>
          <a:p>
            <a:fld id="{F3AB2667-EFC0-4FCF-8A0A-8405D69E09A2}" type="slidenum">
              <a:rPr lang="en-US" smtClean="0"/>
              <a:pPr/>
              <a:t>23</a:t>
            </a:fld>
            <a:endParaRPr lang="en-US"/>
          </a:p>
        </p:txBody>
      </p:sp>
    </p:spTree>
    <p:extLst>
      <p:ext uri="{BB962C8B-B14F-4D97-AF65-F5344CB8AC3E}">
        <p14:creationId xmlns:p14="http://schemas.microsoft.com/office/powerpoint/2010/main" val="268138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6019800"/>
          </a:xfrm>
        </p:spPr>
        <p:txBody>
          <a:bodyPr>
            <a:normAutofit fontScale="85000" lnSpcReduction="10000"/>
          </a:bodyPr>
          <a:lstStyle/>
          <a:p>
            <a:pPr lvl="0" algn="just"/>
            <a:r>
              <a:rPr lang="en-US" dirty="0"/>
              <a:t>Inadequate cleaning or maintenance may cause equipment to </a:t>
            </a:r>
            <a:r>
              <a:rPr lang="en-US" u="sng" dirty="0"/>
              <a:t>malfunction or break down </a:t>
            </a:r>
            <a:r>
              <a:rPr lang="en-US" dirty="0"/>
              <a:t>and that this could have an adverse effect on the process or product. </a:t>
            </a:r>
            <a:endParaRPr lang="en-US" dirty="0" smtClean="0"/>
          </a:p>
          <a:p>
            <a:pPr lvl="1" algn="just"/>
            <a:r>
              <a:rPr lang="en-US" dirty="0" smtClean="0"/>
              <a:t>For </a:t>
            </a:r>
            <a:r>
              <a:rPr lang="en-US" dirty="0"/>
              <a:t>example, if a process required  stirring for 30 minutes at 60 C˚ and the stirrer broke down, it is likely that the exposure to heat could exceed 30 minutes by the time the stirrer was repaired or replaced.</a:t>
            </a:r>
          </a:p>
          <a:p>
            <a:pPr algn="just">
              <a:buNone/>
            </a:pPr>
            <a:r>
              <a:rPr lang="en-US" dirty="0"/>
              <a:t> </a:t>
            </a:r>
          </a:p>
          <a:p>
            <a:pPr lvl="0" algn="just"/>
            <a:r>
              <a:rPr lang="en-US" u="sng" dirty="0"/>
              <a:t>Ease</a:t>
            </a:r>
            <a:r>
              <a:rPr lang="en-US" dirty="0"/>
              <a:t> of maintenance should be one of the criteria considered when selecting equipment.</a:t>
            </a:r>
          </a:p>
          <a:p>
            <a:pPr algn="just">
              <a:buNone/>
            </a:pPr>
            <a:r>
              <a:rPr lang="en-US" dirty="0"/>
              <a:t> </a:t>
            </a:r>
          </a:p>
          <a:p>
            <a:pPr lvl="0" algn="just"/>
            <a:r>
              <a:rPr lang="en-US" dirty="0"/>
              <a:t>Part of the purchasing specification should be for </a:t>
            </a:r>
            <a:r>
              <a:rPr lang="en-US" u="sng" dirty="0"/>
              <a:t>maintenance requirements, spare parts</a:t>
            </a:r>
            <a:r>
              <a:rPr lang="en-US" dirty="0"/>
              <a:t> lists and any special tools </a:t>
            </a:r>
            <a:r>
              <a:rPr lang="en-US" dirty="0" smtClean="0"/>
              <a:t>needed.</a:t>
            </a:r>
            <a:endParaRPr lang="en-US" dirty="0"/>
          </a:p>
          <a:p>
            <a:pPr algn="just">
              <a:buNone/>
            </a:pPr>
            <a:r>
              <a:rPr lang="en-US" dirty="0"/>
              <a:t> </a:t>
            </a:r>
          </a:p>
          <a:p>
            <a:pPr algn="just"/>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24</a:t>
            </a:fld>
            <a:endParaRPr lang="en-US"/>
          </a:p>
        </p:txBody>
      </p:sp>
    </p:spTree>
    <p:extLst>
      <p:ext uri="{BB962C8B-B14F-4D97-AF65-F5344CB8AC3E}">
        <p14:creationId xmlns:p14="http://schemas.microsoft.com/office/powerpoint/2010/main" val="4042216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553200"/>
          </a:xfrm>
          <a:noFill/>
        </p:spPr>
        <p:txBody>
          <a:bodyPr>
            <a:normAutofit fontScale="85000" lnSpcReduction="20000"/>
          </a:bodyPr>
          <a:lstStyle/>
          <a:p>
            <a:pPr lvl="0" algn="just"/>
            <a:r>
              <a:rPr lang="en-US" dirty="0"/>
              <a:t>It is important that the maintenance </a:t>
            </a:r>
            <a:r>
              <a:rPr lang="en-US" dirty="0" smtClean="0"/>
              <a:t>instructions </a:t>
            </a:r>
            <a:r>
              <a:rPr lang="en-US" dirty="0"/>
              <a:t>are written in the </a:t>
            </a:r>
            <a:r>
              <a:rPr lang="en-US" u="sng" dirty="0"/>
              <a:t>local language </a:t>
            </a:r>
            <a:r>
              <a:rPr lang="en-US" dirty="0"/>
              <a:t>so that they can be read by the mechanics.</a:t>
            </a:r>
          </a:p>
          <a:p>
            <a:pPr algn="just">
              <a:buNone/>
            </a:pPr>
            <a:r>
              <a:rPr lang="en-US" dirty="0"/>
              <a:t> </a:t>
            </a:r>
          </a:p>
          <a:p>
            <a:pPr lvl="0" algn="just"/>
            <a:r>
              <a:rPr lang="en-US" dirty="0"/>
              <a:t>The equipment must be </a:t>
            </a:r>
            <a:r>
              <a:rPr lang="en-US" u="sng" dirty="0"/>
              <a:t>correctly labeled </a:t>
            </a:r>
            <a:r>
              <a:rPr lang="en-US" dirty="0"/>
              <a:t>at all times. This will show whether it is clean or dirty and whether dry or wet.</a:t>
            </a:r>
          </a:p>
          <a:p>
            <a:pPr algn="just">
              <a:buNone/>
            </a:pPr>
            <a:r>
              <a:rPr lang="en-US" dirty="0"/>
              <a:t> </a:t>
            </a:r>
          </a:p>
          <a:p>
            <a:pPr lvl="0" algn="just"/>
            <a:r>
              <a:rPr lang="en-US" dirty="0"/>
              <a:t>If equipment becomes </a:t>
            </a:r>
            <a:r>
              <a:rPr lang="en-US" u="sng" dirty="0"/>
              <a:t>defective</a:t>
            </a:r>
            <a:r>
              <a:rPr lang="en-US" dirty="0"/>
              <a:t> for any reason, this must be clear from the </a:t>
            </a:r>
            <a:r>
              <a:rPr lang="en-US" u="sng" dirty="0"/>
              <a:t>status label</a:t>
            </a:r>
            <a:r>
              <a:rPr lang="en-US" dirty="0"/>
              <a:t>, even if the equipment cannot be removed from the area. This will ensure that faulty equipment will not be used even by mistake</a:t>
            </a:r>
            <a:r>
              <a:rPr lang="en-US" dirty="0" smtClean="0"/>
              <a:t>.</a:t>
            </a:r>
          </a:p>
          <a:p>
            <a:pPr lvl="0" algn="just"/>
            <a:endParaRPr lang="en-US" dirty="0" smtClean="0"/>
          </a:p>
          <a:p>
            <a:pPr algn="just"/>
            <a:r>
              <a:rPr lang="en-US" dirty="0"/>
              <a:t>Where equipment is part of an in-line process and it is defective, then its connection to other machines in the line should be broken.</a:t>
            </a:r>
          </a:p>
          <a:p>
            <a:pPr lvl="0" algn="just"/>
            <a:endParaRPr lang="en-US" dirty="0"/>
          </a:p>
          <a:p>
            <a:pPr marL="0" indent="0" algn="just">
              <a:buNone/>
            </a:pPr>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25</a:t>
            </a:fld>
            <a:endParaRPr lang="en-US"/>
          </a:p>
        </p:txBody>
      </p:sp>
    </p:spTree>
    <p:extLst>
      <p:ext uri="{BB962C8B-B14F-4D97-AF65-F5344CB8AC3E}">
        <p14:creationId xmlns:p14="http://schemas.microsoft.com/office/powerpoint/2010/main" val="4272722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248400"/>
          </a:xfrm>
        </p:spPr>
        <p:txBody>
          <a:bodyPr>
            <a:normAutofit lnSpcReduction="10000"/>
          </a:bodyPr>
          <a:lstStyle/>
          <a:p>
            <a:pPr lvl="0" algn="just"/>
            <a:endParaRPr lang="en-US" dirty="0"/>
          </a:p>
          <a:p>
            <a:pPr lvl="0" algn="just"/>
            <a:r>
              <a:rPr lang="en-US" dirty="0" smtClean="0"/>
              <a:t>The </a:t>
            </a:r>
            <a:r>
              <a:rPr lang="en-US" u="sng" dirty="0"/>
              <a:t>methods</a:t>
            </a:r>
            <a:r>
              <a:rPr lang="en-US" dirty="0"/>
              <a:t> used for cleaning and sanitation should be supported by appropriate </a:t>
            </a:r>
            <a:r>
              <a:rPr lang="en-US" u="sng" dirty="0"/>
              <a:t>validation</a:t>
            </a:r>
            <a:r>
              <a:rPr lang="en-US" dirty="0"/>
              <a:t>. This will confirm that the procedures do effectively remove the previous materials or reduce them to acceptable levels.</a:t>
            </a:r>
          </a:p>
          <a:p>
            <a:pPr algn="just">
              <a:buNone/>
            </a:pPr>
            <a:r>
              <a:rPr lang="en-US" dirty="0"/>
              <a:t> </a:t>
            </a:r>
          </a:p>
          <a:p>
            <a:pPr lvl="0" algn="just"/>
            <a:r>
              <a:rPr lang="en-US" dirty="0"/>
              <a:t>The importance of cleaning was further emphasized by the publication of the FDA Guide of Inspection of Validation of Cleaning Procedures.</a:t>
            </a:r>
          </a:p>
          <a:p>
            <a:pPr algn="just">
              <a:buNone/>
            </a:pPr>
            <a:r>
              <a:rPr lang="en-US" dirty="0"/>
              <a:t> </a:t>
            </a:r>
          </a:p>
          <a:p>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26</a:t>
            </a:fld>
            <a:endParaRPr lang="en-US"/>
          </a:p>
        </p:txBody>
      </p:sp>
    </p:spTree>
    <p:extLst>
      <p:ext uri="{BB962C8B-B14F-4D97-AF65-F5344CB8AC3E}">
        <p14:creationId xmlns:p14="http://schemas.microsoft.com/office/powerpoint/2010/main" val="1254407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noAutofit/>
          </a:bodyPr>
          <a:lstStyle/>
          <a:p>
            <a:pPr lvl="0"/>
            <a:r>
              <a:rPr lang="en-US" sz="2800" b="1" dirty="0" smtClean="0">
                <a:solidFill>
                  <a:srgbClr val="FF0000"/>
                </a:solidFill>
                <a:latin typeface="+mn-lt"/>
              </a:rPr>
              <a:t/>
            </a:r>
            <a:br>
              <a:rPr lang="en-US" sz="2800" b="1" dirty="0" smtClean="0">
                <a:solidFill>
                  <a:srgbClr val="FF0000"/>
                </a:solidFill>
                <a:latin typeface="+mn-lt"/>
              </a:rPr>
            </a:br>
            <a:r>
              <a:rPr lang="en-US" sz="2800" b="1" dirty="0" smtClean="0">
                <a:solidFill>
                  <a:srgbClr val="FF0000"/>
                </a:solidFill>
                <a:latin typeface="+mn-lt"/>
                <a:cs typeface="Times New Roman" pitchFamily="18" charset="0"/>
              </a:rPr>
              <a:t>Sampling methods to evaluate the degree of cleanliness</a:t>
            </a:r>
            <a:br>
              <a:rPr lang="en-US" sz="2800" b="1" dirty="0" smtClean="0">
                <a:solidFill>
                  <a:srgbClr val="FF0000"/>
                </a:solidFill>
                <a:latin typeface="+mn-lt"/>
                <a:cs typeface="Times New Roman" pitchFamily="18" charset="0"/>
              </a:rPr>
            </a:br>
            <a:r>
              <a:rPr lang="en-US" sz="2800" b="1" dirty="0" smtClean="0">
                <a:solidFill>
                  <a:srgbClr val="FF0000"/>
                </a:solidFill>
                <a:latin typeface="+mn-lt"/>
                <a:cs typeface="Times New Roman" pitchFamily="18" charset="0"/>
              </a:rPr>
              <a:t>regarding equipment </a:t>
            </a:r>
            <a:r>
              <a:rPr lang="en-US" sz="2800" b="1" dirty="0" smtClean="0">
                <a:solidFill>
                  <a:srgbClr val="FF0000"/>
                </a:solidFill>
                <a:latin typeface="+mn-lt"/>
              </a:rPr>
              <a:t/>
            </a:r>
            <a:br>
              <a:rPr lang="en-US" sz="2800" b="1" dirty="0" smtClean="0">
                <a:solidFill>
                  <a:srgbClr val="FF0000"/>
                </a:solidFill>
                <a:latin typeface="+mn-lt"/>
              </a:rPr>
            </a:br>
            <a:endParaRPr lang="en-US" sz="2800" b="1" dirty="0">
              <a:solidFill>
                <a:srgbClr val="FF0000"/>
              </a:solidFill>
              <a:latin typeface="+mn-lt"/>
            </a:endParaRPr>
          </a:p>
        </p:txBody>
      </p:sp>
      <p:sp>
        <p:nvSpPr>
          <p:cNvPr id="3" name="Content Placeholder 2"/>
          <p:cNvSpPr>
            <a:spLocks noGrp="1"/>
          </p:cNvSpPr>
          <p:nvPr>
            <p:ph sz="quarter" idx="1"/>
          </p:nvPr>
        </p:nvSpPr>
        <p:spPr>
          <a:xfrm>
            <a:off x="457200" y="990600"/>
            <a:ext cx="8229600" cy="5715000"/>
          </a:xfrm>
        </p:spPr>
        <p:txBody>
          <a:bodyPr>
            <a:normAutofit fontScale="85000" lnSpcReduction="20000"/>
          </a:bodyPr>
          <a:lstStyle/>
          <a:p>
            <a:pPr marL="514350" lvl="0" indent="-514350" algn="just">
              <a:buAutoNum type="arabicParenR"/>
            </a:pPr>
            <a:r>
              <a:rPr lang="en-US" b="1" dirty="0" smtClean="0">
                <a:solidFill>
                  <a:srgbClr val="00B050"/>
                </a:solidFill>
              </a:rPr>
              <a:t>Swab testing of measured area of surface</a:t>
            </a:r>
            <a:r>
              <a:rPr lang="en-US" dirty="0" smtClean="0">
                <a:solidFill>
                  <a:srgbClr val="00B050"/>
                </a:solidFill>
              </a:rPr>
              <a:t>. </a:t>
            </a:r>
          </a:p>
          <a:p>
            <a:pPr marL="857250" lvl="1" indent="-457200" algn="just"/>
            <a:r>
              <a:rPr lang="en-US" dirty="0" smtClean="0"/>
              <a:t>Swab Then the  swab </a:t>
            </a:r>
            <a:r>
              <a:rPr lang="en-US" dirty="0"/>
              <a:t>extracted with an appropriate solvent of extractive quantified. </a:t>
            </a:r>
            <a:endParaRPr lang="en-US" dirty="0" smtClean="0"/>
          </a:p>
          <a:p>
            <a:pPr marL="857250" lvl="1" indent="-457200" algn="just"/>
            <a:r>
              <a:rPr lang="en-US" dirty="0" smtClean="0"/>
              <a:t>Extrapolation </a:t>
            </a:r>
            <a:r>
              <a:rPr lang="en-US" dirty="0"/>
              <a:t>of the amount of residue obtained from the swab to the total surface area of the equipment </a:t>
            </a:r>
            <a:endParaRPr lang="en-US" dirty="0" smtClean="0"/>
          </a:p>
          <a:p>
            <a:pPr marL="857250" lvl="1" indent="-457200" algn="just"/>
            <a:r>
              <a:rPr lang="en-US" dirty="0" smtClean="0"/>
              <a:t>It provides </a:t>
            </a:r>
            <a:r>
              <a:rPr lang="en-US" dirty="0"/>
              <a:t>a measure of the total residue which is potentially capable of being transferred to the next product</a:t>
            </a:r>
            <a:r>
              <a:rPr lang="en-US" dirty="0" smtClean="0"/>
              <a:t>.</a:t>
            </a:r>
          </a:p>
          <a:p>
            <a:pPr marL="0" lvl="0" indent="0" algn="just">
              <a:buNone/>
            </a:pPr>
            <a:r>
              <a:rPr lang="en-US" dirty="0"/>
              <a:t> </a:t>
            </a:r>
          </a:p>
          <a:p>
            <a:pPr lvl="0" algn="just"/>
            <a:r>
              <a:rPr lang="en-US" b="1" u="sng" dirty="0">
                <a:solidFill>
                  <a:srgbClr val="002060"/>
                </a:solidFill>
              </a:rPr>
              <a:t>An advantage </a:t>
            </a:r>
            <a:r>
              <a:rPr lang="en-US" dirty="0"/>
              <a:t>of this method is that areas that are hard to clean may be swabbed provided they are accessible.</a:t>
            </a:r>
          </a:p>
          <a:p>
            <a:pPr marL="0" indent="0" algn="just">
              <a:buNone/>
            </a:pPr>
            <a:endParaRPr lang="en-US" dirty="0"/>
          </a:p>
          <a:p>
            <a:pPr lvl="0" algn="just"/>
            <a:r>
              <a:rPr lang="en-US" b="1" u="sng" dirty="0">
                <a:solidFill>
                  <a:srgbClr val="002060"/>
                </a:solidFill>
              </a:rPr>
              <a:t>One disadvantage </a:t>
            </a:r>
            <a:r>
              <a:rPr lang="en-US" dirty="0"/>
              <a:t>is that some areas may not be accessible.</a:t>
            </a:r>
          </a:p>
          <a:p>
            <a:pPr marL="0" indent="0" algn="just">
              <a:buNone/>
            </a:pPr>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27</a:t>
            </a:fld>
            <a:endParaRPr lang="en-US"/>
          </a:p>
        </p:txBody>
      </p:sp>
    </p:spTree>
    <p:extLst>
      <p:ext uri="{BB962C8B-B14F-4D97-AF65-F5344CB8AC3E}">
        <p14:creationId xmlns:p14="http://schemas.microsoft.com/office/powerpoint/2010/main" val="2244578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248400"/>
          </a:xfrm>
        </p:spPr>
        <p:txBody>
          <a:bodyPr>
            <a:normAutofit fontScale="92500"/>
          </a:bodyPr>
          <a:lstStyle/>
          <a:p>
            <a:pPr marL="0" lvl="0" indent="0" algn="just">
              <a:buNone/>
            </a:pPr>
            <a:r>
              <a:rPr lang="en-US" b="1" dirty="0" smtClean="0">
                <a:solidFill>
                  <a:srgbClr val="00B050"/>
                </a:solidFill>
              </a:rPr>
              <a:t>2) Solvent </a:t>
            </a:r>
            <a:r>
              <a:rPr lang="en-US" b="1" dirty="0">
                <a:solidFill>
                  <a:srgbClr val="00B050"/>
                </a:solidFill>
              </a:rPr>
              <a:t>rinse:</a:t>
            </a:r>
            <a:r>
              <a:rPr lang="en-US" dirty="0">
                <a:solidFill>
                  <a:srgbClr val="00B050"/>
                </a:solidFill>
              </a:rPr>
              <a:t> </a:t>
            </a:r>
            <a:endParaRPr lang="en-US" dirty="0" smtClean="0">
              <a:solidFill>
                <a:srgbClr val="00B050"/>
              </a:solidFill>
            </a:endParaRPr>
          </a:p>
          <a:p>
            <a:pPr marL="857250" lvl="1" indent="-457200" algn="just"/>
            <a:r>
              <a:rPr lang="en-US" dirty="0" smtClean="0"/>
              <a:t>After </a:t>
            </a:r>
            <a:r>
              <a:rPr lang="en-US" dirty="0"/>
              <a:t>cleaning, the entire equipment surfaces are flushed or rinsed with a solvent in which the materials being evaluated are soluble</a:t>
            </a:r>
            <a:r>
              <a:rPr lang="en-US" dirty="0" smtClean="0"/>
              <a:t>.</a:t>
            </a:r>
          </a:p>
          <a:p>
            <a:pPr marL="857250" lvl="1" indent="-457200" algn="just"/>
            <a:r>
              <a:rPr lang="en-US" dirty="0" smtClean="0"/>
              <a:t> </a:t>
            </a:r>
            <a:r>
              <a:rPr lang="en-US" dirty="0"/>
              <a:t>By calculating the amount of solvent likely to be left in the equipment, which may later evaporate, it is possible to calculate residue </a:t>
            </a:r>
            <a:r>
              <a:rPr lang="en-US" dirty="0" smtClean="0"/>
              <a:t>level.</a:t>
            </a:r>
            <a:endParaRPr lang="en-US" dirty="0"/>
          </a:p>
          <a:p>
            <a:pPr lvl="0" algn="just"/>
            <a:r>
              <a:rPr lang="en-US" b="1" u="sng" dirty="0">
                <a:solidFill>
                  <a:srgbClr val="002060"/>
                </a:solidFill>
              </a:rPr>
              <a:t>Advantage:</a:t>
            </a:r>
            <a:r>
              <a:rPr lang="en-US" dirty="0"/>
              <a:t> it can be used for difficult-to-reach equipment parts such as valves and pipe-work. </a:t>
            </a:r>
          </a:p>
          <a:p>
            <a:pPr marL="0" indent="0" algn="just">
              <a:buNone/>
            </a:pPr>
            <a:endParaRPr lang="en-US" dirty="0"/>
          </a:p>
          <a:p>
            <a:pPr lvl="0" algn="just"/>
            <a:r>
              <a:rPr lang="en-US" dirty="0"/>
              <a:t>It is important to demonstrate that residual materials are not adsorbed onto surfaces thereby giving a low value.</a:t>
            </a:r>
          </a:p>
          <a:p>
            <a:pPr algn="just"/>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28</a:t>
            </a:fld>
            <a:endParaRPr lang="en-US"/>
          </a:p>
        </p:txBody>
      </p:sp>
    </p:spTree>
    <p:extLst>
      <p:ext uri="{BB962C8B-B14F-4D97-AF65-F5344CB8AC3E}">
        <p14:creationId xmlns:p14="http://schemas.microsoft.com/office/powerpoint/2010/main" val="2762711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324600"/>
          </a:xfrm>
        </p:spPr>
        <p:txBody>
          <a:bodyPr>
            <a:normAutofit fontScale="85000" lnSpcReduction="20000"/>
          </a:bodyPr>
          <a:lstStyle/>
          <a:p>
            <a:pPr marL="0" lvl="0" indent="0" algn="just">
              <a:buNone/>
            </a:pPr>
            <a:r>
              <a:rPr lang="en-US" b="1" dirty="0" smtClean="0">
                <a:solidFill>
                  <a:srgbClr val="00B050"/>
                </a:solidFill>
              </a:rPr>
              <a:t>3) Placebo </a:t>
            </a:r>
            <a:r>
              <a:rPr lang="en-US" b="1" dirty="0">
                <a:solidFill>
                  <a:srgbClr val="00B050"/>
                </a:solidFill>
              </a:rPr>
              <a:t>flush: </a:t>
            </a:r>
            <a:endParaRPr lang="en-US" b="1" dirty="0" smtClean="0">
              <a:solidFill>
                <a:srgbClr val="00B050"/>
              </a:solidFill>
            </a:endParaRPr>
          </a:p>
          <a:p>
            <a:pPr marL="457200" indent="-457200" algn="just"/>
            <a:r>
              <a:rPr lang="en-US" dirty="0" smtClean="0"/>
              <a:t>For </a:t>
            </a:r>
            <a:r>
              <a:rPr lang="en-US" dirty="0"/>
              <a:t>solid dosage processing it may be possible to flush the equipment system with placebo or excipient material such as lactose. </a:t>
            </a:r>
            <a:endParaRPr lang="en-US" dirty="0" smtClean="0"/>
          </a:p>
          <a:p>
            <a:pPr marL="457200" indent="-457200" algn="just"/>
            <a:r>
              <a:rPr lang="en-US" dirty="0" smtClean="0"/>
              <a:t>Testing </a:t>
            </a:r>
            <a:r>
              <a:rPr lang="en-US" dirty="0"/>
              <a:t>of the placebo for residues of the previous product will provide the required data.</a:t>
            </a:r>
          </a:p>
          <a:p>
            <a:pPr marL="0" indent="0" algn="just">
              <a:buNone/>
            </a:pPr>
            <a:r>
              <a:rPr lang="en-US" b="1" dirty="0" smtClean="0">
                <a:solidFill>
                  <a:srgbClr val="00B050"/>
                </a:solidFill>
              </a:rPr>
              <a:t>4) Evaluation </a:t>
            </a:r>
            <a:r>
              <a:rPr lang="en-US" b="1" dirty="0">
                <a:solidFill>
                  <a:srgbClr val="00B050"/>
                </a:solidFill>
              </a:rPr>
              <a:t>of next product</a:t>
            </a:r>
            <a:r>
              <a:rPr lang="en-US" b="1" dirty="0" smtClean="0">
                <a:solidFill>
                  <a:srgbClr val="00B050"/>
                </a:solidFill>
              </a:rPr>
              <a:t>:</a:t>
            </a:r>
          </a:p>
          <a:p>
            <a:pPr algn="just"/>
            <a:r>
              <a:rPr lang="en-US" dirty="0" smtClean="0"/>
              <a:t>In </a:t>
            </a:r>
            <a:r>
              <a:rPr lang="en-US" dirty="0"/>
              <a:t>theory this is possibly the most meaningful way to evaluate carryover. </a:t>
            </a:r>
            <a:endParaRPr lang="en-US" dirty="0" smtClean="0"/>
          </a:p>
          <a:p>
            <a:pPr algn="just"/>
            <a:r>
              <a:rPr lang="en-US" dirty="0" smtClean="0"/>
              <a:t>However</a:t>
            </a:r>
            <a:r>
              <a:rPr lang="en-US" dirty="0"/>
              <a:t>, the analytical methodology to detect traces of product A </a:t>
            </a:r>
            <a:r>
              <a:rPr lang="en-US" dirty="0" smtClean="0"/>
              <a:t>in</a:t>
            </a:r>
            <a:r>
              <a:rPr lang="en-US" dirty="0"/>
              <a:t> product B is </a:t>
            </a:r>
            <a:r>
              <a:rPr lang="en-US" u="sng" dirty="0"/>
              <a:t>complex</a:t>
            </a:r>
            <a:r>
              <a:rPr lang="en-US" dirty="0"/>
              <a:t>, especially if every combination of A and B needs to be evaluated and validated. </a:t>
            </a:r>
            <a:endParaRPr lang="en-US" dirty="0" smtClean="0"/>
          </a:p>
          <a:p>
            <a:pPr algn="just"/>
            <a:r>
              <a:rPr lang="en-US" dirty="0" smtClean="0"/>
              <a:t>The </a:t>
            </a:r>
            <a:r>
              <a:rPr lang="en-US" dirty="0"/>
              <a:t>carryover may not be homogeneous</a:t>
            </a:r>
            <a:r>
              <a:rPr lang="en-US" dirty="0" smtClean="0"/>
              <a:t>.</a:t>
            </a:r>
          </a:p>
          <a:p>
            <a:pPr marL="0" lvl="0" indent="0" algn="just">
              <a:buNone/>
            </a:pPr>
            <a:r>
              <a:rPr lang="en-US" b="1" dirty="0">
                <a:solidFill>
                  <a:srgbClr val="00B050"/>
                </a:solidFill>
                <a:cs typeface="Times New Roman" pitchFamily="18" charset="0"/>
              </a:rPr>
              <a:t>5) Visual examination</a:t>
            </a:r>
            <a:r>
              <a:rPr lang="en-US" b="1" dirty="0">
                <a:solidFill>
                  <a:srgbClr val="00B050"/>
                </a:solidFill>
              </a:rPr>
              <a:t>:</a:t>
            </a:r>
            <a:r>
              <a:rPr lang="en-US" dirty="0">
                <a:solidFill>
                  <a:srgbClr val="00B050"/>
                </a:solidFill>
              </a:rPr>
              <a:t> </a:t>
            </a:r>
          </a:p>
          <a:p>
            <a:pPr algn="just"/>
            <a:r>
              <a:rPr lang="en-US" dirty="0"/>
              <a:t>Should always be performed.</a:t>
            </a:r>
          </a:p>
          <a:p>
            <a:pPr marL="0" indent="0" algn="just">
              <a:buNone/>
            </a:pPr>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29</a:t>
            </a:fld>
            <a:endParaRPr lang="en-US"/>
          </a:p>
        </p:txBody>
      </p:sp>
    </p:spTree>
    <p:extLst>
      <p:ext uri="{BB962C8B-B14F-4D97-AF65-F5344CB8AC3E}">
        <p14:creationId xmlns:p14="http://schemas.microsoft.com/office/powerpoint/2010/main" val="171701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latin typeface="+mn-lt"/>
                <a:cs typeface="Times New Roman" pitchFamily="18" charset="0"/>
              </a:rPr>
              <a:t>Subpart D : </a:t>
            </a:r>
            <a:r>
              <a:rPr lang="en-US" b="1" u="sng" dirty="0" smtClean="0">
                <a:latin typeface="+mn-lt"/>
                <a:cs typeface="Times New Roman" pitchFamily="18" charset="0"/>
              </a:rPr>
              <a:t>Equipment</a:t>
            </a:r>
            <a:endParaRPr lang="en-US" u="sng" dirty="0">
              <a:latin typeface="+mn-lt"/>
            </a:endParaRPr>
          </a:p>
        </p:txBody>
      </p:sp>
      <p:sp>
        <p:nvSpPr>
          <p:cNvPr id="3" name="Content Placeholder 2"/>
          <p:cNvSpPr>
            <a:spLocks noGrp="1"/>
          </p:cNvSpPr>
          <p:nvPr>
            <p:ph idx="1"/>
          </p:nvPr>
        </p:nvSpPr>
        <p:spPr/>
        <p:txBody>
          <a:bodyPr>
            <a:noAutofit/>
          </a:bodyPr>
          <a:lstStyle/>
          <a:p>
            <a:r>
              <a:rPr lang="en-US" sz="2800" b="1" dirty="0" smtClean="0">
                <a:solidFill>
                  <a:srgbClr val="0070C0"/>
                </a:solidFill>
                <a:cs typeface="Times New Roman" pitchFamily="18" charset="0"/>
              </a:rPr>
              <a:t>Sec. 211.63. Equipment design, size, and  location</a:t>
            </a:r>
          </a:p>
          <a:p>
            <a:r>
              <a:rPr lang="en-US" sz="2800" b="1" dirty="0" smtClean="0">
                <a:solidFill>
                  <a:srgbClr val="0070C0"/>
                </a:solidFill>
                <a:cs typeface="Times New Roman" pitchFamily="18" charset="0"/>
              </a:rPr>
              <a:t>Sec.211.65. Equipment Construction</a:t>
            </a:r>
          </a:p>
          <a:p>
            <a:r>
              <a:rPr lang="en-US" sz="2800" b="1" dirty="0" smtClean="0">
                <a:solidFill>
                  <a:srgbClr val="0070C0"/>
                </a:solidFill>
                <a:cs typeface="Times New Roman" pitchFamily="18" charset="0"/>
              </a:rPr>
              <a:t>Sec. 211.67. Equipment </a:t>
            </a:r>
            <a:r>
              <a:rPr lang="en-US" sz="2800" b="1" dirty="0">
                <a:solidFill>
                  <a:srgbClr val="0070C0"/>
                </a:solidFill>
                <a:cs typeface="Times New Roman" pitchFamily="18" charset="0"/>
              </a:rPr>
              <a:t>Cleaning and </a:t>
            </a:r>
            <a:r>
              <a:rPr lang="en-US" sz="2800" b="1" dirty="0" smtClean="0">
                <a:solidFill>
                  <a:srgbClr val="0070C0"/>
                </a:solidFill>
                <a:cs typeface="Times New Roman" pitchFamily="18" charset="0"/>
              </a:rPr>
              <a:t>Maintenance</a:t>
            </a:r>
          </a:p>
          <a:p>
            <a:r>
              <a:rPr lang="en-US" sz="2800" b="1" dirty="0" smtClean="0">
                <a:solidFill>
                  <a:srgbClr val="0070C0"/>
                </a:solidFill>
                <a:cs typeface="Times New Roman" pitchFamily="18" charset="0"/>
              </a:rPr>
              <a:t>Sec. 211.68. Automatic, mechanical, and electronic equipment.</a:t>
            </a:r>
          </a:p>
          <a:p>
            <a:r>
              <a:rPr lang="en-US" sz="2800" b="1" dirty="0" smtClean="0">
                <a:solidFill>
                  <a:srgbClr val="0070C0"/>
                </a:solidFill>
              </a:rPr>
              <a:t>Sec. 211. 72. Filters.</a:t>
            </a:r>
            <a:endParaRPr lang="en-US" sz="2800" dirty="0">
              <a:solidFill>
                <a:srgbClr val="0070C0"/>
              </a:solidFill>
            </a:endParaRPr>
          </a:p>
          <a:p>
            <a:pPr marL="0" indent="0">
              <a:buNone/>
            </a:pPr>
            <a:r>
              <a:rPr lang="en-US" sz="2800" dirty="0">
                <a:solidFill>
                  <a:srgbClr val="0070C0"/>
                </a:solidFill>
                <a:cs typeface="Times New Roman" pitchFamily="18" charset="0"/>
              </a:rPr>
              <a:t/>
            </a:r>
            <a:br>
              <a:rPr lang="en-US" sz="2800" dirty="0">
                <a:solidFill>
                  <a:srgbClr val="0070C0"/>
                </a:solidFill>
                <a:cs typeface="Times New Roman" pitchFamily="18" charset="0"/>
              </a:rPr>
            </a:br>
            <a:r>
              <a:rPr lang="en-US" sz="2800" dirty="0">
                <a:solidFill>
                  <a:srgbClr val="0070C0"/>
                </a:solidFill>
                <a:cs typeface="Times New Roman" pitchFamily="18" charset="0"/>
              </a:rPr>
              <a:t/>
            </a:r>
            <a:br>
              <a:rPr lang="en-US" sz="2800" dirty="0">
                <a:solidFill>
                  <a:srgbClr val="0070C0"/>
                </a:solidFill>
                <a:cs typeface="Times New Roman" pitchFamily="18" charset="0"/>
              </a:rPr>
            </a:br>
            <a:r>
              <a:rPr lang="en-US" sz="2800" b="1" dirty="0" smtClean="0">
                <a:solidFill>
                  <a:srgbClr val="0070C0"/>
                </a:solidFill>
                <a:cs typeface="Times New Roman" pitchFamily="18" charset="0"/>
              </a:rPr>
              <a:t> </a:t>
            </a:r>
            <a:r>
              <a:rPr lang="en-US" sz="2800" dirty="0">
                <a:solidFill>
                  <a:srgbClr val="0070C0"/>
                </a:solidFill>
                <a:cs typeface="Times New Roman" pitchFamily="18" charset="0"/>
              </a:rPr>
              <a:t/>
            </a:r>
            <a:br>
              <a:rPr lang="en-US" sz="2800" dirty="0">
                <a:solidFill>
                  <a:srgbClr val="0070C0"/>
                </a:solidFill>
                <a:cs typeface="Times New Roman" pitchFamily="18" charset="0"/>
              </a:rPr>
            </a:br>
            <a:endParaRPr lang="en-US" sz="2800" dirty="0">
              <a:solidFill>
                <a:srgbClr val="0070C0"/>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3</a:t>
            </a:fld>
            <a:endParaRPr lang="en-US"/>
          </a:p>
        </p:txBody>
      </p:sp>
    </p:spTree>
    <p:extLst>
      <p:ext uri="{BB962C8B-B14F-4D97-AF65-F5344CB8AC3E}">
        <p14:creationId xmlns:p14="http://schemas.microsoft.com/office/powerpoint/2010/main" val="3031933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8229600" cy="6477000"/>
          </a:xfrm>
        </p:spPr>
        <p:txBody>
          <a:bodyPr>
            <a:normAutofit fontScale="85000" lnSpcReduction="20000"/>
          </a:bodyPr>
          <a:lstStyle/>
          <a:p>
            <a:pPr marL="0" indent="0" algn="just">
              <a:buNone/>
            </a:pPr>
            <a:r>
              <a:rPr lang="en-US" dirty="0"/>
              <a:t> </a:t>
            </a:r>
            <a:r>
              <a:rPr lang="en-US" dirty="0" smtClean="0"/>
              <a:t>Once </a:t>
            </a:r>
            <a:r>
              <a:rPr lang="en-US" dirty="0"/>
              <a:t>equipment has been cleaned it is necessary that it remains clean </a:t>
            </a:r>
            <a:r>
              <a:rPr lang="en-US" dirty="0" smtClean="0"/>
              <a:t>until use. </a:t>
            </a:r>
          </a:p>
          <a:p>
            <a:pPr lvl="1" algn="just"/>
            <a:r>
              <a:rPr lang="en-US" dirty="0" smtClean="0"/>
              <a:t>This </a:t>
            </a:r>
            <a:r>
              <a:rPr lang="en-US" dirty="0"/>
              <a:t>may require some degree of protection or </a:t>
            </a:r>
            <a:r>
              <a:rPr lang="en-US" dirty="0" smtClean="0"/>
              <a:t>covering</a:t>
            </a:r>
          </a:p>
          <a:p>
            <a:pPr lvl="1" algn="just"/>
            <a:r>
              <a:rPr lang="en-US" dirty="0" smtClean="0"/>
              <a:t> </a:t>
            </a:r>
            <a:r>
              <a:rPr lang="en-US" dirty="0"/>
              <a:t>plus an inspection immediately prior to use.</a:t>
            </a:r>
          </a:p>
          <a:p>
            <a:pPr marL="0" indent="0" algn="just">
              <a:buNone/>
            </a:pPr>
            <a:r>
              <a:rPr lang="en-US" dirty="0"/>
              <a:t> </a:t>
            </a:r>
          </a:p>
          <a:p>
            <a:pPr lvl="0" algn="just"/>
            <a:r>
              <a:rPr lang="en-US" dirty="0"/>
              <a:t>Batch records should include a note of this inspection which is both a check of the status labeling, confirming that equipment has been cleaned and visual check that it looks clean. </a:t>
            </a:r>
          </a:p>
          <a:p>
            <a:pPr marL="0" indent="0" algn="just">
              <a:buNone/>
            </a:pPr>
            <a:endParaRPr lang="en-US" dirty="0"/>
          </a:p>
          <a:p>
            <a:pPr lvl="0" algn="just"/>
            <a:r>
              <a:rPr lang="en-US" dirty="0"/>
              <a:t>To eliminate the need for these confirmatory checks it has been suggested that cleaning and sanitation should be delayed until immediately prior to the next production run</a:t>
            </a:r>
            <a:r>
              <a:rPr lang="en-US" dirty="0" smtClean="0"/>
              <a:t>.</a:t>
            </a:r>
          </a:p>
          <a:p>
            <a:pPr lvl="1" algn="just"/>
            <a:r>
              <a:rPr lang="en-US" dirty="0"/>
              <a:t> </a:t>
            </a:r>
            <a:r>
              <a:rPr lang="en-US" b="1" u="sng" dirty="0">
                <a:solidFill>
                  <a:srgbClr val="FF0000"/>
                </a:solidFill>
              </a:rPr>
              <a:t>This is unacceptable </a:t>
            </a:r>
            <a:r>
              <a:rPr lang="en-US" dirty="0"/>
              <a:t>since it could be more difficult to remove caked-on material than fresh material, also microbial growth in the presence of organic material is likely to be accelerated.</a:t>
            </a:r>
          </a:p>
          <a:p>
            <a:pPr marL="0" indent="0" algn="just">
              <a:buNone/>
            </a:pPr>
            <a:endParaRPr lang="en-US" dirty="0"/>
          </a:p>
          <a:p>
            <a:pPr algn="just"/>
            <a:endParaRPr lang="en-US" dirty="0"/>
          </a:p>
          <a:p>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30</a:t>
            </a:fld>
            <a:endParaRPr lang="en-US"/>
          </a:p>
        </p:txBody>
      </p:sp>
    </p:spTree>
    <p:extLst>
      <p:ext uri="{BB962C8B-B14F-4D97-AF65-F5344CB8AC3E}">
        <p14:creationId xmlns:p14="http://schemas.microsoft.com/office/powerpoint/2010/main" val="3059741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324600"/>
          </a:xfrm>
        </p:spPr>
        <p:txBody>
          <a:bodyPr>
            <a:normAutofit fontScale="92500" lnSpcReduction="20000"/>
          </a:bodyPr>
          <a:lstStyle/>
          <a:p>
            <a:pPr lvl="0" algn="just"/>
            <a:r>
              <a:rPr lang="en-US" dirty="0" smtClean="0"/>
              <a:t>Where </a:t>
            </a:r>
            <a:r>
              <a:rPr lang="en-US" dirty="0"/>
              <a:t>microbial cleanliness is important damp equipment should not be left for any significant length of time before use, it may need to be dried or rinsed prior to use.</a:t>
            </a:r>
          </a:p>
          <a:p>
            <a:pPr marL="0" indent="0" algn="just">
              <a:buNone/>
            </a:pPr>
            <a:endParaRPr lang="en-US" dirty="0"/>
          </a:p>
          <a:p>
            <a:pPr lvl="0" algn="just"/>
            <a:r>
              <a:rPr lang="en-US" dirty="0"/>
              <a:t>Where  appropriate clean-in-place techniques may be applied; these have the advantage of not requiring the time consuming stages of disassembly and reassembly. </a:t>
            </a:r>
            <a:endParaRPr lang="en-US" dirty="0" smtClean="0"/>
          </a:p>
          <a:p>
            <a:pPr lvl="1" algn="just"/>
            <a:r>
              <a:rPr lang="en-US" dirty="0" smtClean="0"/>
              <a:t>The </a:t>
            </a:r>
            <a:r>
              <a:rPr lang="en-US" dirty="0"/>
              <a:t>method has especial applicability to pipelines and can be adapted to sterilize in place</a:t>
            </a:r>
            <a:r>
              <a:rPr lang="en-US" dirty="0" smtClean="0"/>
              <a:t>.</a:t>
            </a:r>
          </a:p>
          <a:p>
            <a:pPr marL="0" lvl="0" indent="0" algn="just">
              <a:buNone/>
            </a:pPr>
            <a:endParaRPr lang="en-US" dirty="0" smtClean="0"/>
          </a:p>
          <a:p>
            <a:pPr algn="just"/>
            <a:r>
              <a:rPr lang="en-US" dirty="0"/>
              <a:t>Where </a:t>
            </a:r>
            <a:r>
              <a:rPr lang="en-US" u="sng" dirty="0" err="1"/>
              <a:t>dedusting</a:t>
            </a:r>
            <a:r>
              <a:rPr lang="en-US" dirty="0"/>
              <a:t> procedures are utilized, these should involve </a:t>
            </a:r>
            <a:r>
              <a:rPr lang="en-US" u="sng" dirty="0"/>
              <a:t>vacuum</a:t>
            </a:r>
            <a:r>
              <a:rPr lang="en-US" dirty="0"/>
              <a:t> rather than pressure; the latter simply spreads contamination.</a:t>
            </a:r>
          </a:p>
          <a:p>
            <a:pPr marL="0" indent="0">
              <a:buNone/>
            </a:pPr>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31</a:t>
            </a:fld>
            <a:endParaRPr lang="en-US"/>
          </a:p>
        </p:txBody>
      </p:sp>
    </p:spTree>
    <p:extLst>
      <p:ext uri="{BB962C8B-B14F-4D97-AF65-F5344CB8AC3E}">
        <p14:creationId xmlns:p14="http://schemas.microsoft.com/office/powerpoint/2010/main" val="3617974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324600"/>
          </a:xfrm>
        </p:spPr>
        <p:txBody>
          <a:bodyPr>
            <a:normAutofit lnSpcReduction="10000"/>
          </a:bodyPr>
          <a:lstStyle/>
          <a:p>
            <a:pPr algn="just"/>
            <a:r>
              <a:rPr lang="en-US" dirty="0"/>
              <a:t> </a:t>
            </a:r>
            <a:r>
              <a:rPr lang="en-US" dirty="0" smtClean="0"/>
              <a:t>The </a:t>
            </a:r>
            <a:r>
              <a:rPr lang="en-US" dirty="0"/>
              <a:t>main emphasis for maintenance programs </a:t>
            </a:r>
            <a:r>
              <a:rPr lang="en-US" dirty="0" smtClean="0"/>
              <a:t>is:</a:t>
            </a:r>
          </a:p>
          <a:p>
            <a:pPr lvl="1" algn="just"/>
            <a:r>
              <a:rPr lang="en-US" dirty="0" smtClean="0"/>
              <a:t>to </a:t>
            </a:r>
            <a:r>
              <a:rPr lang="en-US" dirty="0"/>
              <a:t>minimize the potential for breakdowns </a:t>
            </a:r>
            <a:endParaRPr lang="en-US" dirty="0" smtClean="0"/>
          </a:p>
          <a:p>
            <a:pPr lvl="1" algn="just"/>
            <a:r>
              <a:rPr lang="en-US" dirty="0" smtClean="0"/>
              <a:t>to </a:t>
            </a:r>
            <a:r>
              <a:rPr lang="en-US" dirty="0"/>
              <a:t>optimize production cycle times.</a:t>
            </a:r>
          </a:p>
          <a:p>
            <a:pPr algn="just">
              <a:buNone/>
            </a:pPr>
            <a:r>
              <a:rPr lang="en-US" dirty="0"/>
              <a:t> </a:t>
            </a:r>
          </a:p>
          <a:p>
            <a:pPr lvl="0" algn="just"/>
            <a:r>
              <a:rPr lang="en-US" u="sng" dirty="0"/>
              <a:t>Poor maintenance can also result </a:t>
            </a:r>
            <a:r>
              <a:rPr lang="en-US" u="sng" dirty="0" smtClean="0"/>
              <a:t>in:</a:t>
            </a:r>
          </a:p>
          <a:p>
            <a:pPr lvl="1" algn="just"/>
            <a:r>
              <a:rPr lang="en-US" dirty="0" smtClean="0"/>
              <a:t>equipment </a:t>
            </a:r>
            <a:r>
              <a:rPr lang="en-US" dirty="0"/>
              <a:t>not functioning as intended, with consequent impact on processing and quality. </a:t>
            </a:r>
          </a:p>
          <a:p>
            <a:pPr lvl="1" algn="just"/>
            <a:r>
              <a:rPr lang="en-US" dirty="0" smtClean="0"/>
              <a:t>Also </a:t>
            </a:r>
            <a:r>
              <a:rPr lang="en-US" dirty="0"/>
              <a:t>can enhance the potential for lubricant leakage, wear on bearings and other equipment components, which could disgorge metal into the product and difficult-to-remove buildup of residues, which could later dislodge.</a:t>
            </a:r>
          </a:p>
          <a:p>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32</a:t>
            </a:fld>
            <a:endParaRPr lang="en-US"/>
          </a:p>
        </p:txBody>
      </p:sp>
    </p:spTree>
    <p:extLst>
      <p:ext uri="{BB962C8B-B14F-4D97-AF65-F5344CB8AC3E}">
        <p14:creationId xmlns:p14="http://schemas.microsoft.com/office/powerpoint/2010/main" val="1664728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868362"/>
          </a:xfrm>
        </p:spPr>
        <p:txBody>
          <a:bodyPr>
            <a:noAutofit/>
          </a:bodyPr>
          <a:lstStyle/>
          <a:p>
            <a:pPr algn="l"/>
            <a:r>
              <a:rPr lang="en-US" sz="3200" b="1" u="sng" dirty="0">
                <a:cs typeface="Times New Roman" pitchFamily="18" charset="0"/>
              </a:rPr>
              <a:t>Sec. 211.68. Automatic, mechanical, and electronic </a:t>
            </a:r>
            <a:r>
              <a:rPr lang="en-US" sz="3200" b="1" u="sng" dirty="0" smtClean="0">
                <a:cs typeface="Times New Roman" pitchFamily="18" charset="0"/>
              </a:rPr>
              <a:t>equipment</a:t>
            </a:r>
            <a:r>
              <a:rPr lang="en-US" sz="3200" b="1" u="sng" dirty="0">
                <a:cs typeface="Times New Roman" pitchFamily="18" charset="0"/>
              </a:rPr>
              <a:t/>
            </a:r>
            <a:br>
              <a:rPr lang="en-US" sz="3200" b="1" u="sng" dirty="0">
                <a:cs typeface="Times New Roman" pitchFamily="18" charset="0"/>
              </a:rPr>
            </a:br>
            <a:endParaRPr lang="en-US" sz="3200" u="sng" dirty="0"/>
          </a:p>
        </p:txBody>
      </p:sp>
      <p:sp>
        <p:nvSpPr>
          <p:cNvPr id="3" name="Content Placeholder 2"/>
          <p:cNvSpPr>
            <a:spLocks noGrp="1"/>
          </p:cNvSpPr>
          <p:nvPr>
            <p:ph idx="1"/>
          </p:nvPr>
        </p:nvSpPr>
        <p:spPr>
          <a:xfrm>
            <a:off x="228600" y="990600"/>
            <a:ext cx="8763000" cy="5867400"/>
          </a:xfrm>
        </p:spPr>
        <p:txBody>
          <a:bodyPr>
            <a:normAutofit/>
          </a:bodyPr>
          <a:lstStyle/>
          <a:p>
            <a:pPr marL="514350" indent="-514350">
              <a:buAutoNum type="alphaLcParenBoth"/>
            </a:pPr>
            <a:r>
              <a:rPr lang="en-US" dirty="0" smtClean="0">
                <a:solidFill>
                  <a:srgbClr val="0070C0"/>
                </a:solidFill>
              </a:rPr>
              <a:t>Automatic</a:t>
            </a:r>
            <a:r>
              <a:rPr lang="en-US" dirty="0">
                <a:solidFill>
                  <a:srgbClr val="0070C0"/>
                </a:solidFill>
              </a:rPr>
              <a:t>, mechanical, or electronic equipment or other types of equipment, including computers, or related systems that will perform a function satisfactorily, may be used in the manufacture, processing, packing, and holding of a drug product. </a:t>
            </a:r>
            <a:endParaRPr lang="en-US" dirty="0" smtClean="0">
              <a:solidFill>
                <a:srgbClr val="0070C0"/>
              </a:solidFill>
            </a:endParaRPr>
          </a:p>
          <a:p>
            <a:pPr marL="914400" lvl="1" indent="-514350">
              <a:buFont typeface="Wingdings" pitchFamily="2" charset="2"/>
              <a:buChar char="Ø"/>
            </a:pPr>
            <a:r>
              <a:rPr lang="en-US" dirty="0" smtClean="0">
                <a:solidFill>
                  <a:srgbClr val="0070C0"/>
                </a:solidFill>
              </a:rPr>
              <a:t>If </a:t>
            </a:r>
            <a:r>
              <a:rPr lang="en-US" dirty="0">
                <a:solidFill>
                  <a:srgbClr val="0070C0"/>
                </a:solidFill>
              </a:rPr>
              <a:t>such equipment is so used, it shall be routinely </a:t>
            </a:r>
            <a:r>
              <a:rPr lang="en-US" u="sng" dirty="0">
                <a:solidFill>
                  <a:srgbClr val="0070C0"/>
                </a:solidFill>
              </a:rPr>
              <a:t>calibrated, inspected, or checked </a:t>
            </a:r>
            <a:r>
              <a:rPr lang="en-US" dirty="0">
                <a:solidFill>
                  <a:srgbClr val="0070C0"/>
                </a:solidFill>
              </a:rPr>
              <a:t>according to a written program designed to assure proper performance</a:t>
            </a:r>
            <a:r>
              <a:rPr lang="en-US" dirty="0" smtClean="0">
                <a:solidFill>
                  <a:srgbClr val="0070C0"/>
                </a:solidFill>
              </a:rPr>
              <a:t>.</a:t>
            </a:r>
          </a:p>
          <a:p>
            <a:pPr marL="914400" lvl="1" indent="-514350">
              <a:buFont typeface="Wingdings" pitchFamily="2" charset="2"/>
              <a:buChar char="Ø"/>
            </a:pPr>
            <a:r>
              <a:rPr lang="en-US" u="sng" dirty="0" smtClean="0">
                <a:solidFill>
                  <a:srgbClr val="0070C0"/>
                </a:solidFill>
              </a:rPr>
              <a:t>Written </a:t>
            </a:r>
            <a:r>
              <a:rPr lang="en-US" u="sng" dirty="0">
                <a:solidFill>
                  <a:srgbClr val="0070C0"/>
                </a:solidFill>
              </a:rPr>
              <a:t>records </a:t>
            </a:r>
            <a:r>
              <a:rPr lang="en-US" dirty="0">
                <a:solidFill>
                  <a:srgbClr val="0070C0"/>
                </a:solidFill>
              </a:rPr>
              <a:t>of those calibration checks and inspections shall be maintained.</a:t>
            </a:r>
          </a:p>
          <a:p>
            <a:endParaRPr lang="en-US" dirty="0">
              <a:solidFill>
                <a:srgbClr val="0070C0"/>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33</a:t>
            </a:fld>
            <a:endParaRPr lang="en-US"/>
          </a:p>
        </p:txBody>
      </p:sp>
    </p:spTree>
    <p:extLst>
      <p:ext uri="{BB962C8B-B14F-4D97-AF65-F5344CB8AC3E}">
        <p14:creationId xmlns:p14="http://schemas.microsoft.com/office/powerpoint/2010/main" val="3462676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dirty="0">
                <a:solidFill>
                  <a:srgbClr val="0070C0"/>
                </a:solidFill>
              </a:rPr>
              <a:t>(b) </a:t>
            </a:r>
            <a:r>
              <a:rPr lang="en-US" u="sng" dirty="0">
                <a:solidFill>
                  <a:srgbClr val="0070C0"/>
                </a:solidFill>
              </a:rPr>
              <a:t>Appropriate controls </a:t>
            </a:r>
            <a:r>
              <a:rPr lang="en-US" dirty="0">
                <a:solidFill>
                  <a:srgbClr val="0070C0"/>
                </a:solidFill>
              </a:rPr>
              <a:t>shall be exercised over computer or related systems to assure that changes in master production and control records or other records are instituted only by authorized personnel. </a:t>
            </a:r>
          </a:p>
          <a:p>
            <a:r>
              <a:rPr lang="en-US" dirty="0">
                <a:solidFill>
                  <a:srgbClr val="0070C0"/>
                </a:solidFill>
              </a:rPr>
              <a:t>Input to and output from the computer or related system of formulas or other records or data shall be checked for accuracy. </a:t>
            </a:r>
          </a:p>
          <a:p>
            <a:r>
              <a:rPr lang="en-US" u="sng" dirty="0">
                <a:solidFill>
                  <a:srgbClr val="0070C0"/>
                </a:solidFill>
              </a:rPr>
              <a:t>The degree and frequency of input/output verification </a:t>
            </a:r>
            <a:r>
              <a:rPr lang="en-US" dirty="0">
                <a:solidFill>
                  <a:srgbClr val="0070C0"/>
                </a:solidFill>
              </a:rPr>
              <a:t>shall be based on the complexity and reliability of the computer or related system.</a:t>
            </a:r>
          </a:p>
          <a:p>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34</a:t>
            </a:fld>
            <a:endParaRPr lang="en-US"/>
          </a:p>
        </p:txBody>
      </p:sp>
    </p:spTree>
    <p:extLst>
      <p:ext uri="{BB962C8B-B14F-4D97-AF65-F5344CB8AC3E}">
        <p14:creationId xmlns:p14="http://schemas.microsoft.com/office/powerpoint/2010/main" val="193763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599"/>
          </a:xfrm>
        </p:spPr>
        <p:txBody>
          <a:bodyPr>
            <a:normAutofit/>
          </a:bodyPr>
          <a:lstStyle/>
          <a:p>
            <a:pPr marL="0" indent="0">
              <a:buNone/>
            </a:pPr>
            <a:r>
              <a:rPr lang="en-US" u="sng" dirty="0" smtClean="0">
                <a:solidFill>
                  <a:srgbClr val="0070C0"/>
                </a:solidFill>
              </a:rPr>
              <a:t>A </a:t>
            </a:r>
            <a:r>
              <a:rPr lang="en-US" u="sng" dirty="0">
                <a:solidFill>
                  <a:srgbClr val="0070C0"/>
                </a:solidFill>
              </a:rPr>
              <a:t>backup file of data </a:t>
            </a:r>
            <a:r>
              <a:rPr lang="en-US" dirty="0">
                <a:solidFill>
                  <a:srgbClr val="0070C0"/>
                </a:solidFill>
              </a:rPr>
              <a:t>entered into the computer or related system shall be maintained. </a:t>
            </a:r>
          </a:p>
          <a:p>
            <a:pPr lvl="1"/>
            <a:r>
              <a:rPr lang="en-US" dirty="0">
                <a:solidFill>
                  <a:srgbClr val="0070C0"/>
                </a:solidFill>
              </a:rPr>
              <a:t>except where certain data, such as calculations performed in connection with laboratory analysis, are eliminated by computerization or other automated processes. </a:t>
            </a:r>
          </a:p>
          <a:p>
            <a:pPr lvl="1"/>
            <a:r>
              <a:rPr lang="en-US" dirty="0">
                <a:solidFill>
                  <a:srgbClr val="0070C0"/>
                </a:solidFill>
              </a:rPr>
              <a:t>In such instances a written record of the program shall be maintained along with appropriate validation data. </a:t>
            </a:r>
          </a:p>
          <a:p>
            <a:pPr lvl="1"/>
            <a:r>
              <a:rPr lang="en-US" dirty="0">
                <a:solidFill>
                  <a:srgbClr val="0070C0"/>
                </a:solidFill>
              </a:rPr>
              <a:t>Hard copy or alternative systems, such as duplicates, tapes, or microfilm, designed to assure that backup data are exact and complete and that it is secure from alteration, inadvertent erasures, or loss shall be maintained.</a:t>
            </a:r>
          </a:p>
          <a:p>
            <a:pPr marL="0" indent="0">
              <a:buNone/>
            </a:pPr>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35</a:t>
            </a:fld>
            <a:endParaRPr lang="en-US"/>
          </a:p>
        </p:txBody>
      </p:sp>
    </p:spTree>
    <p:extLst>
      <p:ext uri="{BB962C8B-B14F-4D97-AF65-F5344CB8AC3E}">
        <p14:creationId xmlns:p14="http://schemas.microsoft.com/office/powerpoint/2010/main" val="3252519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rmAutofit/>
          </a:bodyPr>
          <a:lstStyle/>
          <a:p>
            <a:pPr marL="0" indent="0" algn="just">
              <a:buNone/>
            </a:pPr>
            <a:endParaRPr lang="en-US" dirty="0">
              <a:solidFill>
                <a:srgbClr val="0070C0"/>
              </a:solidFill>
            </a:endParaRPr>
          </a:p>
          <a:p>
            <a:pPr marL="0" indent="0" algn="just">
              <a:buNone/>
            </a:pPr>
            <a:r>
              <a:rPr lang="en-US" dirty="0">
                <a:solidFill>
                  <a:srgbClr val="0070C0"/>
                </a:solidFill>
              </a:rPr>
              <a:t>(c) Such automated equipment used for performance of operations addressed </a:t>
            </a:r>
            <a:r>
              <a:rPr lang="en-US" dirty="0" smtClean="0">
                <a:solidFill>
                  <a:srgbClr val="0070C0"/>
                </a:solidFill>
              </a:rPr>
              <a:t>by:</a:t>
            </a:r>
          </a:p>
          <a:p>
            <a:pPr marL="0" indent="0" algn="just">
              <a:buNone/>
            </a:pPr>
            <a:r>
              <a:rPr lang="en-US" dirty="0" smtClean="0">
                <a:solidFill>
                  <a:srgbClr val="0070C0"/>
                </a:solidFill>
              </a:rPr>
              <a:t> </a:t>
            </a:r>
            <a:r>
              <a:rPr lang="en-US" dirty="0">
                <a:solidFill>
                  <a:srgbClr val="0070C0"/>
                </a:solidFill>
              </a:rPr>
              <a:t>211.101(c) or (d), 211.103, 211.182, or 211.188(b)(11) </a:t>
            </a:r>
            <a:endParaRPr lang="en-US" dirty="0" smtClean="0">
              <a:solidFill>
                <a:srgbClr val="0070C0"/>
              </a:solidFill>
            </a:endParaRPr>
          </a:p>
          <a:p>
            <a:pPr marL="857250" lvl="1" indent="-457200" algn="just">
              <a:buFont typeface="Wingdings" pitchFamily="2" charset="2"/>
              <a:buChar char="Ø"/>
            </a:pPr>
            <a:r>
              <a:rPr lang="en-US" dirty="0" smtClean="0">
                <a:solidFill>
                  <a:srgbClr val="0070C0"/>
                </a:solidFill>
              </a:rPr>
              <a:t>can </a:t>
            </a:r>
            <a:r>
              <a:rPr lang="en-US" dirty="0">
                <a:solidFill>
                  <a:srgbClr val="0070C0"/>
                </a:solidFill>
              </a:rPr>
              <a:t>satisfy the requirements included in those sections relating to the performance of an operation by one person and checking by another person if such equipment is used in conformity with this section, and one person checks that the equipment properly performed the operation.</a:t>
            </a:r>
          </a:p>
          <a:p>
            <a:pPr algn="just"/>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36</a:t>
            </a:fld>
            <a:endParaRPr lang="en-US"/>
          </a:p>
        </p:txBody>
      </p:sp>
    </p:spTree>
    <p:extLst>
      <p:ext uri="{BB962C8B-B14F-4D97-AF65-F5344CB8AC3E}">
        <p14:creationId xmlns:p14="http://schemas.microsoft.com/office/powerpoint/2010/main" val="670553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160"/>
            <a:ext cx="8229600" cy="828040"/>
          </a:xfrm>
        </p:spPr>
        <p:txBody>
          <a:bodyPr>
            <a:normAutofit/>
          </a:bodyPr>
          <a:lstStyle/>
          <a:p>
            <a:r>
              <a:rPr lang="en-US" b="1" u="sng" dirty="0" smtClean="0"/>
              <a:t>Sec. 211. 72 Filters</a:t>
            </a:r>
            <a:endParaRPr lang="en-US" u="sng" dirty="0"/>
          </a:p>
        </p:txBody>
      </p:sp>
      <p:sp>
        <p:nvSpPr>
          <p:cNvPr id="3" name="Content Placeholder 2"/>
          <p:cNvSpPr>
            <a:spLocks noGrp="1"/>
          </p:cNvSpPr>
          <p:nvPr>
            <p:ph sz="quarter" idx="1"/>
          </p:nvPr>
        </p:nvSpPr>
        <p:spPr>
          <a:xfrm>
            <a:off x="457200" y="762000"/>
            <a:ext cx="8229600" cy="5562600"/>
          </a:xfrm>
        </p:spPr>
        <p:txBody>
          <a:bodyPr>
            <a:normAutofit/>
          </a:bodyPr>
          <a:lstStyle/>
          <a:p>
            <a:pPr lvl="0" algn="just"/>
            <a:r>
              <a:rPr lang="en-US" sz="2800" dirty="0" smtClean="0">
                <a:solidFill>
                  <a:srgbClr val="0070C0"/>
                </a:solidFill>
              </a:rPr>
              <a:t>Filters </a:t>
            </a:r>
            <a:r>
              <a:rPr lang="en-US" sz="2800" dirty="0">
                <a:solidFill>
                  <a:srgbClr val="0070C0"/>
                </a:solidFill>
              </a:rPr>
              <a:t>for liquid </a:t>
            </a:r>
            <a:r>
              <a:rPr lang="en-US" sz="2800" dirty="0" smtClean="0">
                <a:solidFill>
                  <a:srgbClr val="0070C0"/>
                </a:solidFill>
              </a:rPr>
              <a:t>filtration </a:t>
            </a:r>
            <a:r>
              <a:rPr lang="en-US" sz="2800" dirty="0">
                <a:solidFill>
                  <a:srgbClr val="0070C0"/>
                </a:solidFill>
              </a:rPr>
              <a:t>used in the manufacture, processing, or packing of injectable drug products intended for human use </a:t>
            </a:r>
            <a:r>
              <a:rPr lang="en-US" sz="2800" u="sng" dirty="0">
                <a:solidFill>
                  <a:srgbClr val="0070C0"/>
                </a:solidFill>
              </a:rPr>
              <a:t>shall not release fibers </a:t>
            </a:r>
            <a:r>
              <a:rPr lang="en-US" sz="2800" dirty="0">
                <a:solidFill>
                  <a:srgbClr val="0070C0"/>
                </a:solidFill>
              </a:rPr>
              <a:t>into such products</a:t>
            </a:r>
            <a:r>
              <a:rPr lang="en-US" sz="2800" dirty="0" smtClean="0">
                <a:solidFill>
                  <a:srgbClr val="0070C0"/>
                </a:solidFill>
              </a:rPr>
              <a:t>.</a:t>
            </a:r>
          </a:p>
          <a:p>
            <a:pPr marL="0" lvl="0" indent="0" algn="just">
              <a:buNone/>
            </a:pPr>
            <a:endParaRPr lang="en-US" sz="2800" dirty="0">
              <a:solidFill>
                <a:srgbClr val="0070C0"/>
              </a:solidFill>
            </a:endParaRPr>
          </a:p>
          <a:p>
            <a:pPr lvl="0" algn="just"/>
            <a:r>
              <a:rPr lang="en-US" sz="2800" dirty="0">
                <a:solidFill>
                  <a:srgbClr val="0070C0"/>
                </a:solidFill>
              </a:rPr>
              <a:t>If use of a fiber releasing filter is necessary, an additional </a:t>
            </a:r>
            <a:r>
              <a:rPr lang="en-US" sz="2800" u="sng" dirty="0">
                <a:solidFill>
                  <a:srgbClr val="0070C0"/>
                </a:solidFill>
              </a:rPr>
              <a:t>non-fiber releasing filter of 0.22 micron </a:t>
            </a:r>
            <a:r>
              <a:rPr lang="en-US" sz="2800" dirty="0">
                <a:solidFill>
                  <a:srgbClr val="0070C0"/>
                </a:solidFill>
              </a:rPr>
              <a:t>maximum mean porosity shall subsequently be used to reduce the content of particles in the injectable drug product</a:t>
            </a:r>
            <a:r>
              <a:rPr lang="en-US" sz="2800" dirty="0" smtClean="0">
                <a:solidFill>
                  <a:srgbClr val="0070C0"/>
                </a:solidFill>
              </a:rPr>
              <a:t>.</a:t>
            </a:r>
          </a:p>
          <a:p>
            <a:pPr marL="0" lvl="0" indent="0" algn="just">
              <a:buNone/>
            </a:pPr>
            <a:endParaRPr lang="en-US" sz="2800" dirty="0" smtClean="0">
              <a:solidFill>
                <a:srgbClr val="0070C0"/>
              </a:solidFill>
            </a:endParaRPr>
          </a:p>
          <a:p>
            <a:pPr lvl="0" algn="just"/>
            <a:r>
              <a:rPr lang="en-US" sz="2800" dirty="0" smtClean="0">
                <a:solidFill>
                  <a:srgbClr val="0070C0"/>
                </a:solidFill>
              </a:rPr>
              <a:t>The use of an </a:t>
            </a:r>
            <a:r>
              <a:rPr lang="en-US" sz="2800" u="sng" dirty="0" smtClean="0">
                <a:solidFill>
                  <a:srgbClr val="0070C0"/>
                </a:solidFill>
              </a:rPr>
              <a:t>asbestos-containing</a:t>
            </a:r>
            <a:r>
              <a:rPr lang="en-US" sz="2800" dirty="0" smtClean="0">
                <a:solidFill>
                  <a:srgbClr val="0070C0"/>
                </a:solidFill>
              </a:rPr>
              <a:t> filter is prohibited.</a:t>
            </a:r>
          </a:p>
          <a:p>
            <a:pPr lvl="0" algn="just"/>
            <a:endParaRPr lang="en-US" sz="2800" dirty="0">
              <a:solidFill>
                <a:srgbClr val="0070C0"/>
              </a:solidFill>
            </a:endParaRPr>
          </a:p>
          <a:p>
            <a:pPr marL="0" lvl="0" indent="0" algn="just">
              <a:buNone/>
            </a:pPr>
            <a:endParaRPr lang="en-US" sz="2800" dirty="0">
              <a:solidFill>
                <a:srgbClr val="0070C0"/>
              </a:solidFill>
            </a:endParaRPr>
          </a:p>
          <a:p>
            <a:endParaRPr lang="en-US" sz="2800" dirty="0">
              <a:solidFill>
                <a:srgbClr val="0070C0"/>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37</a:t>
            </a:fld>
            <a:endParaRPr lang="en-US"/>
          </a:p>
        </p:txBody>
      </p:sp>
    </p:spTree>
    <p:extLst>
      <p:ext uri="{BB962C8B-B14F-4D97-AF65-F5344CB8AC3E}">
        <p14:creationId xmlns:p14="http://schemas.microsoft.com/office/powerpoint/2010/main" val="2658139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914400"/>
            <a:ext cx="7117180" cy="4853580"/>
          </a:xfrm>
        </p:spPr>
        <p:txBody>
          <a:bodyPr>
            <a:normAutofit fontScale="90000"/>
          </a:bodyPr>
          <a:lstStyle/>
          <a:p>
            <a:r>
              <a:rPr lang="en-US" sz="4400" b="1" dirty="0" smtClean="0"/>
              <a:t/>
            </a:r>
            <a:br>
              <a:rPr lang="en-US" sz="4400" b="1" dirty="0" smtClean="0"/>
            </a:br>
            <a:r>
              <a:rPr lang="en-US" sz="4400" b="1" dirty="0"/>
              <a:t/>
            </a:r>
            <a:br>
              <a:rPr lang="en-US" sz="4400" b="1" dirty="0"/>
            </a:br>
            <a:r>
              <a:rPr lang="en-US" sz="4400" b="1" dirty="0" smtClean="0"/>
              <a:t/>
            </a:r>
            <a:br>
              <a:rPr lang="en-US" sz="4400" b="1" dirty="0" smtClean="0"/>
            </a:br>
            <a:r>
              <a:rPr lang="en-US" sz="4400" b="1" dirty="0" smtClean="0"/>
              <a:t>The </a:t>
            </a:r>
            <a:r>
              <a:rPr lang="en-US" sz="4400" b="1" dirty="0"/>
              <a:t>midterm exam will be from lecture 1 to lecture 6</a:t>
            </a:r>
            <a:r>
              <a:rPr lang="en-US" sz="4400" b="1" dirty="0" smtClean="0"/>
              <a:t>.</a:t>
            </a:r>
            <a:br>
              <a:rPr lang="en-US" sz="4400" b="1" dirty="0" smtClean="0"/>
            </a:br>
            <a:r>
              <a:rPr lang="en-US" sz="4400" b="1" dirty="0"/>
              <a:t/>
            </a:r>
            <a:br>
              <a:rPr lang="en-US" sz="4400" b="1" dirty="0"/>
            </a:br>
            <a:r>
              <a:rPr lang="en-US" sz="4400" b="1" dirty="0" smtClean="0"/>
              <a:t>Tuesday 14/5/1437</a:t>
            </a:r>
            <a:br>
              <a:rPr lang="en-US" sz="4400" b="1" dirty="0" smtClean="0"/>
            </a:br>
            <a:r>
              <a:rPr lang="en-US" sz="4400" b="1" dirty="0" smtClean="0"/>
              <a:t>10:00 – 10:50 am</a:t>
            </a:r>
            <a:r>
              <a:rPr lang="en-US" sz="4400" b="1" dirty="0"/>
              <a:t/>
            </a:r>
            <a:br>
              <a:rPr lang="en-US" sz="4400" b="1" dirty="0"/>
            </a:br>
            <a:endParaRPr lang="en-US" sz="4400" b="1"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38</a:t>
            </a:fld>
            <a:endParaRPr lang="en-US"/>
          </a:p>
        </p:txBody>
      </p:sp>
    </p:spTree>
    <p:extLst>
      <p:ext uri="{BB962C8B-B14F-4D97-AF65-F5344CB8AC3E}">
        <p14:creationId xmlns:p14="http://schemas.microsoft.com/office/powerpoint/2010/main" val="299852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Autofit/>
          </a:bodyPr>
          <a:lstStyle/>
          <a:p>
            <a:pPr algn="l"/>
            <a:r>
              <a:rPr lang="en-US" sz="3200" b="1" dirty="0" smtClean="0">
                <a:latin typeface="+mn-lt"/>
                <a:cs typeface="Times New Roman" pitchFamily="18" charset="0"/>
              </a:rPr>
              <a:t/>
            </a:r>
            <a:br>
              <a:rPr lang="en-US" sz="3200" b="1" dirty="0" smtClean="0">
                <a:latin typeface="+mn-lt"/>
                <a:cs typeface="Times New Roman" pitchFamily="18" charset="0"/>
              </a:rPr>
            </a:br>
            <a:r>
              <a:rPr lang="en-US" sz="3200" b="1" dirty="0" smtClean="0">
                <a:latin typeface="+mn-lt"/>
                <a:cs typeface="Times New Roman" pitchFamily="18" charset="0"/>
              </a:rPr>
              <a:t/>
            </a:r>
            <a:br>
              <a:rPr lang="en-US" sz="3200" b="1" dirty="0" smtClean="0">
                <a:latin typeface="+mn-lt"/>
                <a:cs typeface="Times New Roman" pitchFamily="18" charset="0"/>
              </a:rPr>
            </a:br>
            <a:r>
              <a:rPr lang="en-US" sz="3200" b="1" dirty="0" smtClean="0">
                <a:latin typeface="+mn-lt"/>
                <a:cs typeface="Times New Roman" pitchFamily="18" charset="0"/>
              </a:rPr>
              <a:t/>
            </a:r>
            <a:br>
              <a:rPr lang="en-US" sz="3200" b="1" dirty="0" smtClean="0">
                <a:latin typeface="+mn-lt"/>
                <a:cs typeface="Times New Roman" pitchFamily="18" charset="0"/>
              </a:rPr>
            </a:br>
            <a:r>
              <a:rPr lang="en-US" sz="3200" b="1" dirty="0" smtClean="0">
                <a:latin typeface="+mn-lt"/>
                <a:cs typeface="Times New Roman" pitchFamily="18" charset="0"/>
              </a:rPr>
              <a:t/>
            </a:r>
            <a:br>
              <a:rPr lang="en-US" sz="3200" b="1" dirty="0" smtClean="0">
                <a:latin typeface="+mn-lt"/>
                <a:cs typeface="Times New Roman" pitchFamily="18" charset="0"/>
              </a:rPr>
            </a:br>
            <a:r>
              <a:rPr lang="en-US" sz="3200" b="1" dirty="0" smtClean="0">
                <a:latin typeface="+mn-lt"/>
                <a:cs typeface="Times New Roman" pitchFamily="18" charset="0"/>
              </a:rPr>
              <a:t/>
            </a:r>
            <a:br>
              <a:rPr lang="en-US" sz="3200" b="1" dirty="0" smtClean="0">
                <a:latin typeface="+mn-lt"/>
                <a:cs typeface="Times New Roman" pitchFamily="18" charset="0"/>
              </a:rPr>
            </a:br>
            <a:r>
              <a:rPr lang="en-US" sz="3200" b="1" dirty="0" smtClean="0">
                <a:latin typeface="+mn-lt"/>
                <a:cs typeface="Times New Roman" pitchFamily="18" charset="0"/>
              </a:rPr>
              <a:t/>
            </a:r>
            <a:br>
              <a:rPr lang="en-US" sz="3200" b="1" dirty="0" smtClean="0">
                <a:latin typeface="+mn-lt"/>
                <a:cs typeface="Times New Roman" pitchFamily="18" charset="0"/>
              </a:rPr>
            </a:br>
            <a:r>
              <a:rPr lang="en-US" sz="3200" b="1" dirty="0" smtClean="0">
                <a:latin typeface="+mn-lt"/>
                <a:cs typeface="Times New Roman" pitchFamily="18" charset="0"/>
              </a:rPr>
              <a:t> </a:t>
            </a:r>
            <a:br>
              <a:rPr lang="en-US" sz="3200" b="1" dirty="0" smtClean="0">
                <a:latin typeface="+mn-lt"/>
                <a:cs typeface="Times New Roman" pitchFamily="18" charset="0"/>
              </a:rPr>
            </a:br>
            <a:r>
              <a:rPr lang="en-US" sz="3200" b="1" dirty="0" smtClean="0">
                <a:latin typeface="+mn-lt"/>
                <a:cs typeface="Times New Roman" pitchFamily="18" charset="0"/>
              </a:rPr>
              <a:t/>
            </a:r>
            <a:br>
              <a:rPr lang="en-US" sz="3200" b="1" dirty="0" smtClean="0">
                <a:latin typeface="+mn-lt"/>
                <a:cs typeface="Times New Roman" pitchFamily="18" charset="0"/>
              </a:rPr>
            </a:br>
            <a:r>
              <a:rPr lang="en-US" sz="3200" b="1" u="sng" dirty="0" smtClean="0">
                <a:latin typeface="+mn-lt"/>
                <a:cs typeface="Times New Roman" pitchFamily="18" charset="0"/>
              </a:rPr>
              <a:t>Sec</a:t>
            </a:r>
            <a:r>
              <a:rPr lang="en-US" sz="3200" b="1" u="sng" dirty="0">
                <a:latin typeface="+mn-lt"/>
                <a:cs typeface="Times New Roman" pitchFamily="18" charset="0"/>
              </a:rPr>
              <a:t>. 211.63. Equipment design, size, and  location</a:t>
            </a:r>
            <a:br>
              <a:rPr lang="en-US" sz="3200" b="1" u="sng" dirty="0">
                <a:latin typeface="+mn-lt"/>
                <a:cs typeface="Times New Roman" pitchFamily="18" charset="0"/>
              </a:rPr>
            </a:br>
            <a:r>
              <a:rPr lang="en-US" sz="3200" b="1" u="sng" dirty="0" smtClean="0">
                <a:latin typeface="+mn-lt"/>
                <a:cs typeface="Times New Roman" pitchFamily="18" charset="0"/>
              </a:rPr>
              <a:t/>
            </a:r>
            <a:br>
              <a:rPr lang="en-US" sz="3200" b="1" u="sng" dirty="0" smtClean="0">
                <a:latin typeface="+mn-lt"/>
                <a:cs typeface="Times New Roman" pitchFamily="18" charset="0"/>
              </a:rPr>
            </a:br>
            <a:r>
              <a:rPr lang="en-US" sz="3200" b="1" dirty="0" smtClean="0">
                <a:latin typeface="+mn-lt"/>
                <a:cs typeface="Times New Roman" pitchFamily="18" charset="0"/>
              </a:rPr>
              <a:t/>
            </a:r>
            <a:br>
              <a:rPr lang="en-US" sz="3200" b="1" dirty="0" smtClean="0">
                <a:latin typeface="+mn-lt"/>
                <a:cs typeface="Times New Roman" pitchFamily="18" charset="0"/>
              </a:rPr>
            </a:br>
            <a:r>
              <a:rPr lang="ar-SA" sz="3200" b="1" dirty="0" smtClean="0">
                <a:latin typeface="+mn-lt"/>
                <a:cs typeface="Times New Roman" pitchFamily="18" charset="0"/>
              </a:rPr>
              <a:t/>
            </a:r>
            <a:br>
              <a:rPr lang="ar-SA" sz="3200" b="1" dirty="0" smtClean="0">
                <a:latin typeface="+mn-lt"/>
                <a:cs typeface="Times New Roman" pitchFamily="18" charset="0"/>
              </a:rPr>
            </a:br>
            <a:r>
              <a:rPr lang="ar-SA" sz="3200" b="1" dirty="0" smtClean="0">
                <a:latin typeface="+mn-lt"/>
                <a:cs typeface="Times New Roman" pitchFamily="18" charset="0"/>
              </a:rPr>
              <a:t/>
            </a:r>
            <a:br>
              <a:rPr lang="ar-SA" sz="3200" b="1" dirty="0" smtClean="0">
                <a:latin typeface="+mn-lt"/>
                <a:cs typeface="Times New Roman" pitchFamily="18" charset="0"/>
              </a:rPr>
            </a:br>
            <a:r>
              <a:rPr lang="ar-SA" sz="3200" b="1" dirty="0" smtClean="0">
                <a:latin typeface="+mn-lt"/>
                <a:cs typeface="Times New Roman" pitchFamily="18" charset="0"/>
              </a:rPr>
              <a:t/>
            </a:r>
            <a:br>
              <a:rPr lang="ar-SA" sz="3200" b="1" dirty="0" smtClean="0">
                <a:latin typeface="+mn-lt"/>
                <a:cs typeface="Times New Roman" pitchFamily="18" charset="0"/>
              </a:rPr>
            </a:br>
            <a:r>
              <a:rPr lang="en-US" sz="3200" b="1" dirty="0" smtClean="0">
                <a:latin typeface="+mn-lt"/>
                <a:cs typeface="Times New Roman" pitchFamily="18" charset="0"/>
              </a:rPr>
              <a:t/>
            </a:r>
            <a:br>
              <a:rPr lang="en-US" sz="3200" b="1" dirty="0" smtClean="0">
                <a:latin typeface="+mn-lt"/>
                <a:cs typeface="Times New Roman" pitchFamily="18" charset="0"/>
              </a:rPr>
            </a:br>
            <a:r>
              <a:rPr lang="en-US" sz="3200" dirty="0" smtClean="0">
                <a:latin typeface="+mn-lt"/>
                <a:cs typeface="Times New Roman" pitchFamily="18" charset="0"/>
              </a:rPr>
              <a:t/>
            </a:r>
            <a:br>
              <a:rPr lang="en-US" sz="3200" dirty="0" smtClean="0">
                <a:latin typeface="+mn-lt"/>
                <a:cs typeface="Times New Roman" pitchFamily="18" charset="0"/>
              </a:rPr>
            </a:br>
            <a:endParaRPr lang="en-US" sz="3200" dirty="0">
              <a:latin typeface="+mn-lt"/>
              <a:cs typeface="Times New Roman" pitchFamily="18" charset="0"/>
            </a:endParaRPr>
          </a:p>
        </p:txBody>
      </p:sp>
      <p:sp>
        <p:nvSpPr>
          <p:cNvPr id="3" name="Content Placeholder 2"/>
          <p:cNvSpPr>
            <a:spLocks noGrp="1"/>
          </p:cNvSpPr>
          <p:nvPr>
            <p:ph sz="quarter" idx="1"/>
          </p:nvPr>
        </p:nvSpPr>
        <p:spPr>
          <a:xfrm>
            <a:off x="381000" y="1143000"/>
            <a:ext cx="8229600" cy="4525963"/>
          </a:xfrm>
        </p:spPr>
        <p:txBody>
          <a:bodyPr/>
          <a:lstStyle/>
          <a:p>
            <a:pPr marL="0" indent="0" algn="just">
              <a:buNone/>
            </a:pPr>
            <a:r>
              <a:rPr lang="en-US" b="1" dirty="0" smtClean="0">
                <a:solidFill>
                  <a:srgbClr val="0070C0"/>
                </a:solidFill>
              </a:rPr>
              <a:t>Equipment </a:t>
            </a:r>
            <a:r>
              <a:rPr lang="en-US" b="1" dirty="0">
                <a:solidFill>
                  <a:srgbClr val="0070C0"/>
                </a:solidFill>
              </a:rPr>
              <a:t>used in the manufacture, processing, packing, or holding of a drug product shall be of </a:t>
            </a:r>
            <a:r>
              <a:rPr lang="en-US" b="1" u="sng" dirty="0">
                <a:solidFill>
                  <a:srgbClr val="0070C0"/>
                </a:solidFill>
              </a:rPr>
              <a:t>appropriate design</a:t>
            </a:r>
            <a:r>
              <a:rPr lang="en-US" b="1" dirty="0">
                <a:solidFill>
                  <a:srgbClr val="0070C0"/>
                </a:solidFill>
              </a:rPr>
              <a:t>, </a:t>
            </a:r>
            <a:r>
              <a:rPr lang="en-US" b="1" u="sng" dirty="0">
                <a:solidFill>
                  <a:srgbClr val="0070C0"/>
                </a:solidFill>
              </a:rPr>
              <a:t>adequate size</a:t>
            </a:r>
            <a:r>
              <a:rPr lang="en-US" b="1" dirty="0">
                <a:solidFill>
                  <a:srgbClr val="0070C0"/>
                </a:solidFill>
              </a:rPr>
              <a:t>, and </a:t>
            </a:r>
            <a:r>
              <a:rPr lang="en-US" b="1" u="sng" dirty="0">
                <a:solidFill>
                  <a:srgbClr val="0070C0"/>
                </a:solidFill>
              </a:rPr>
              <a:t>suitably located </a:t>
            </a:r>
            <a:r>
              <a:rPr lang="en-US" b="1" dirty="0">
                <a:solidFill>
                  <a:srgbClr val="0070C0"/>
                </a:solidFill>
              </a:rPr>
              <a:t>to facilitate operations for its intended use and for its cleaning and maintenance.</a:t>
            </a:r>
            <a:endParaRPr lang="en-US" dirty="0">
              <a:solidFill>
                <a:srgbClr val="0070C0"/>
              </a:solidFill>
            </a:endParaRPr>
          </a:p>
          <a:p>
            <a:pPr>
              <a:buNone/>
            </a:pPr>
            <a:endParaRPr lang="en-US" dirty="0">
              <a:solidFill>
                <a:srgbClr val="0070C0"/>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4</a:t>
            </a:fld>
            <a:endParaRPr lang="en-US"/>
          </a:p>
        </p:txBody>
      </p:sp>
    </p:spTree>
    <p:extLst>
      <p:ext uri="{BB962C8B-B14F-4D97-AF65-F5344CB8AC3E}">
        <p14:creationId xmlns:p14="http://schemas.microsoft.com/office/powerpoint/2010/main" val="307923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u="sng" dirty="0" smtClean="0">
                <a:solidFill>
                  <a:srgbClr val="FF0000"/>
                </a:solidFill>
              </a:rPr>
              <a:t>Discussion</a:t>
            </a:r>
            <a:endParaRPr lang="en-US" u="sng" dirty="0">
              <a:solidFill>
                <a:srgbClr val="FF0000"/>
              </a:solidFill>
            </a:endParaRPr>
          </a:p>
        </p:txBody>
      </p:sp>
      <p:sp>
        <p:nvSpPr>
          <p:cNvPr id="3" name="Content Placeholder 2"/>
          <p:cNvSpPr>
            <a:spLocks noGrp="1"/>
          </p:cNvSpPr>
          <p:nvPr>
            <p:ph sz="quarter" idx="1"/>
          </p:nvPr>
        </p:nvSpPr>
        <p:spPr>
          <a:xfrm>
            <a:off x="457200" y="685800"/>
            <a:ext cx="8229600" cy="6172200"/>
          </a:xfrm>
        </p:spPr>
        <p:txBody>
          <a:bodyPr>
            <a:normAutofit/>
          </a:bodyPr>
          <a:lstStyle/>
          <a:p>
            <a:pPr lvl="0" algn="just"/>
            <a:r>
              <a:rPr lang="en-US" dirty="0"/>
              <a:t>Production equipment must be appropriately </a:t>
            </a:r>
            <a:r>
              <a:rPr lang="en-US" u="sng" dirty="0"/>
              <a:t>designed </a:t>
            </a:r>
            <a:r>
              <a:rPr lang="en-US" dirty="0"/>
              <a:t>for the job that it will carry out. </a:t>
            </a:r>
            <a:endParaRPr lang="en-US" dirty="0" smtClean="0"/>
          </a:p>
          <a:p>
            <a:pPr lvl="1" algn="just"/>
            <a:r>
              <a:rPr lang="en-US" sz="3000" dirty="0" smtClean="0"/>
              <a:t>For </a:t>
            </a:r>
            <a:r>
              <a:rPr lang="en-US" sz="3000" dirty="0"/>
              <a:t>example, using the liquid filling equipment to fill larger or smaller volumes than specified could lead to inaccurate volumes being dispensed</a:t>
            </a:r>
            <a:r>
              <a:rPr lang="en-US" sz="3000"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462890"/>
            <a:ext cx="2057400" cy="281294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4091432"/>
            <a:ext cx="3276600" cy="2184400"/>
          </a:xfrm>
          <a:prstGeom prst="rect">
            <a:avLst/>
          </a:prstGeom>
        </p:spPr>
      </p:pic>
    </p:spTree>
    <p:extLst>
      <p:ext uri="{BB962C8B-B14F-4D97-AF65-F5344CB8AC3E}">
        <p14:creationId xmlns:p14="http://schemas.microsoft.com/office/powerpoint/2010/main" val="228982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172200"/>
          </a:xfrm>
        </p:spPr>
        <p:txBody>
          <a:bodyPr/>
          <a:lstStyle/>
          <a:p>
            <a:pPr lvl="0" algn="just"/>
            <a:r>
              <a:rPr lang="en-US" dirty="0"/>
              <a:t>The </a:t>
            </a:r>
            <a:r>
              <a:rPr lang="en-US" u="sng" dirty="0"/>
              <a:t>size</a:t>
            </a:r>
            <a:r>
              <a:rPr lang="en-US" dirty="0"/>
              <a:t> of batch to be processed in a particular piece of equipment should be well within its </a:t>
            </a:r>
            <a:r>
              <a:rPr lang="en-US" u="sng" dirty="0"/>
              <a:t>capacity</a:t>
            </a:r>
            <a:r>
              <a:rPr lang="en-US" dirty="0"/>
              <a:t>. </a:t>
            </a:r>
          </a:p>
          <a:p>
            <a:pPr lvl="0" algn="just"/>
            <a:r>
              <a:rPr lang="en-US" u="sng" dirty="0"/>
              <a:t>Allowance</a:t>
            </a:r>
            <a:r>
              <a:rPr lang="en-US" dirty="0"/>
              <a:t> should be provided for heat expansion, entrapped air, turbulence and other factors that affect the required volume or other characteristics of the equipment. </a:t>
            </a:r>
          </a:p>
          <a:p>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6</a:t>
            </a:fld>
            <a:endParaRPr lang="en-US"/>
          </a:p>
        </p:txBody>
      </p:sp>
    </p:spTree>
    <p:extLst>
      <p:ext uri="{BB962C8B-B14F-4D97-AF65-F5344CB8AC3E}">
        <p14:creationId xmlns:p14="http://schemas.microsoft.com/office/powerpoint/2010/main" val="407381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2895600"/>
          </a:xfrm>
        </p:spPr>
        <p:txBody>
          <a:bodyPr>
            <a:normAutofit fontScale="92500" lnSpcReduction="20000"/>
          </a:bodyPr>
          <a:lstStyle/>
          <a:p>
            <a:pPr lvl="0" algn="just"/>
            <a:r>
              <a:rPr lang="en-US" dirty="0"/>
              <a:t>Equipment should be operated in such a way that any quality problems are spotted as quickly as possible. </a:t>
            </a:r>
            <a:endParaRPr lang="en-US" dirty="0" smtClean="0"/>
          </a:p>
          <a:p>
            <a:pPr lvl="1" algn="just"/>
            <a:r>
              <a:rPr lang="en-US" dirty="0" smtClean="0"/>
              <a:t>For </a:t>
            </a:r>
            <a:r>
              <a:rPr lang="en-US" dirty="0"/>
              <a:t>example, </a:t>
            </a:r>
            <a:r>
              <a:rPr lang="en-US" b="1" dirty="0">
                <a:solidFill>
                  <a:srgbClr val="7030A0"/>
                </a:solidFill>
              </a:rPr>
              <a:t>compression machines </a:t>
            </a:r>
            <a:r>
              <a:rPr lang="en-US" dirty="0"/>
              <a:t>are a common source of problems, particularly at start up and shut down. As the speed changes, the weight of the tablet changes accordingly and out of specification tablets may be produced</a:t>
            </a:r>
            <a:r>
              <a:rPr lang="en-US" dirty="0" smtClean="0"/>
              <a:t>.</a:t>
            </a:r>
            <a:endParaRPr lang="en-US" dirty="0"/>
          </a:p>
          <a:p>
            <a:endParaRPr lang="en-US" dirty="0"/>
          </a:p>
        </p:txBody>
      </p:sp>
      <p:sp>
        <p:nvSpPr>
          <p:cNvPr id="2" name="Slide Number Placeholder 1"/>
          <p:cNvSpPr>
            <a:spLocks noGrp="1"/>
          </p:cNvSpPr>
          <p:nvPr>
            <p:ph type="sldNum" sz="quarter" idx="12"/>
          </p:nvPr>
        </p:nvSpPr>
        <p:spPr/>
        <p:txBody>
          <a:bodyPr/>
          <a:lstStyle/>
          <a:p>
            <a:fld id="{F3AB2667-EFC0-4FCF-8A0A-8405D69E09A2}" type="slidenum">
              <a:rPr lang="en-US" smtClean="0"/>
              <a:pPr/>
              <a:t>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200400"/>
            <a:ext cx="4572000" cy="3429000"/>
          </a:xfrm>
          <a:prstGeom prst="rect">
            <a:avLst/>
          </a:prstGeom>
        </p:spPr>
      </p:pic>
    </p:spTree>
    <p:extLst>
      <p:ext uri="{BB962C8B-B14F-4D97-AF65-F5344CB8AC3E}">
        <p14:creationId xmlns:p14="http://schemas.microsoft.com/office/powerpoint/2010/main" val="69376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3581399"/>
          </a:xfrm>
        </p:spPr>
        <p:txBody>
          <a:bodyPr/>
          <a:lstStyle/>
          <a:p>
            <a:pPr lvl="0" algn="just"/>
            <a:r>
              <a:rPr lang="en-US" dirty="0"/>
              <a:t>Equipment should be </a:t>
            </a:r>
            <a:r>
              <a:rPr lang="en-US" u="sng" dirty="0"/>
              <a:t>located</a:t>
            </a:r>
            <a:r>
              <a:rPr lang="en-US" dirty="0"/>
              <a:t> to provide the best possible materials flow to secure efficiency and to prevent mix-up and contamination of product.</a:t>
            </a:r>
          </a:p>
          <a:p>
            <a:pPr lvl="1" algn="just"/>
            <a:r>
              <a:rPr lang="en-US" dirty="0"/>
              <a:t>Such problems are particularly found in </a:t>
            </a:r>
            <a:r>
              <a:rPr lang="en-US" dirty="0">
                <a:solidFill>
                  <a:srgbClr val="7030A0"/>
                </a:solidFill>
              </a:rPr>
              <a:t>packaging machines</a:t>
            </a:r>
            <a:r>
              <a:rPr lang="en-US" dirty="0"/>
              <a:t> and in </a:t>
            </a:r>
            <a:r>
              <a:rPr lang="en-US" dirty="0">
                <a:solidFill>
                  <a:srgbClr val="7030A0"/>
                </a:solidFill>
              </a:rPr>
              <a:t>tablet compression machines</a:t>
            </a:r>
            <a:r>
              <a:rPr lang="en-US" dirty="0"/>
              <a:t>, respectively</a:t>
            </a:r>
            <a:r>
              <a:rPr lang="en-US" dirty="0" smtClean="0"/>
              <a:t>.</a:t>
            </a:r>
          </a:p>
          <a:p>
            <a:pPr lvl="1" algn="just"/>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3772" y="3869498"/>
            <a:ext cx="1676400" cy="2514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869498"/>
            <a:ext cx="3733800" cy="2455102"/>
          </a:xfrm>
          <a:prstGeom prst="rect">
            <a:avLst/>
          </a:prstGeom>
        </p:spPr>
      </p:pic>
    </p:spTree>
    <p:extLst>
      <p:ext uri="{BB962C8B-B14F-4D97-AF65-F5344CB8AC3E}">
        <p14:creationId xmlns:p14="http://schemas.microsoft.com/office/powerpoint/2010/main" val="240876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6000"/>
          </a:xfrm>
        </p:spPr>
        <p:txBody>
          <a:bodyPr>
            <a:normAutofit/>
          </a:bodyPr>
          <a:lstStyle/>
          <a:p>
            <a:pPr lvl="0" algn="just"/>
            <a:r>
              <a:rPr lang="en-US" dirty="0"/>
              <a:t>All equipment should be appropriately identified, usually with </a:t>
            </a:r>
            <a:r>
              <a:rPr lang="en-US" b="1" u="sng" dirty="0"/>
              <a:t>a unique number</a:t>
            </a:r>
            <a:r>
              <a:rPr lang="en-US" dirty="0"/>
              <a:t>, to allow reference in maintenance programs and in batch records.</a:t>
            </a:r>
          </a:p>
          <a:p>
            <a:pPr algn="just">
              <a:buNone/>
            </a:pPr>
            <a:r>
              <a:rPr lang="en-US" dirty="0"/>
              <a:t> </a:t>
            </a:r>
          </a:p>
          <a:p>
            <a:endParaRPr lang="en-US" dirty="0"/>
          </a:p>
        </p:txBody>
      </p:sp>
      <p:sp>
        <p:nvSpPr>
          <p:cNvPr id="5" name="Slide Number Placeholder 4"/>
          <p:cNvSpPr>
            <a:spLocks noGrp="1"/>
          </p:cNvSpPr>
          <p:nvPr>
            <p:ph type="sldNum" sz="quarter" idx="12"/>
          </p:nvPr>
        </p:nvSpPr>
        <p:spPr/>
        <p:txBody>
          <a:bodyPr/>
          <a:lstStyle/>
          <a:p>
            <a:fld id="{F3AB2667-EFC0-4FCF-8A0A-8405D69E09A2}" type="slidenum">
              <a:rPr lang="en-US" smtClean="0"/>
              <a:pPr/>
              <a:t>9</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30517"/>
            <a:ext cx="4419600" cy="43053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321925"/>
            <a:ext cx="3787445" cy="2522483"/>
          </a:xfrm>
          <a:prstGeom prst="rect">
            <a:avLst/>
          </a:prstGeom>
        </p:spPr>
      </p:pic>
    </p:spTree>
    <p:extLst>
      <p:ext uri="{BB962C8B-B14F-4D97-AF65-F5344CB8AC3E}">
        <p14:creationId xmlns:p14="http://schemas.microsoft.com/office/powerpoint/2010/main" val="271348644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TotalTime>
  <Words>1969</Words>
  <Application>Microsoft Office PowerPoint</Application>
  <PresentationFormat>On-screen Show (4:3)</PresentationFormat>
  <Paragraphs>215</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Waveform</vt:lpstr>
      <vt:lpstr>Pharmaceutical Quality Control &amp; current Good Manufacturing Practice</vt:lpstr>
      <vt:lpstr>Good Manufacturing Practices Regulations</vt:lpstr>
      <vt:lpstr>Subpart D : Equipment</vt:lpstr>
      <vt:lpstr>         Sec. 211.63. Equipment design, size, and  location        </vt:lpstr>
      <vt:lpstr>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Sec. 211.65. Equipment Construction </vt:lpstr>
      <vt:lpstr>PowerPoint Presentation</vt:lpstr>
      <vt:lpstr>PowerPoint Presentation</vt:lpstr>
      <vt:lpstr>Potential interactions will include: </vt:lpstr>
      <vt:lpstr>Sec. 211.65. Equipment Construction</vt:lpstr>
      <vt:lpstr>Discussion </vt:lpstr>
      <vt:lpstr>PowerPoint Presentation</vt:lpstr>
      <vt:lpstr> Sec. 211.67. Equipment Cleaning and Maintenance </vt:lpstr>
      <vt:lpstr>PowerPoint Presentation</vt:lpstr>
      <vt:lpstr>PowerPoint Presentation</vt:lpstr>
      <vt:lpstr>PowerPoint Presentation</vt:lpstr>
      <vt:lpstr>PowerPoint Presentation</vt:lpstr>
      <vt:lpstr>PowerPoint Presentation</vt:lpstr>
      <vt:lpstr> Sampling methods to evaluate the degree of cleanliness regarding equipment  </vt:lpstr>
      <vt:lpstr>PowerPoint Presentation</vt:lpstr>
      <vt:lpstr>PowerPoint Presentation</vt:lpstr>
      <vt:lpstr>PowerPoint Presentation</vt:lpstr>
      <vt:lpstr>PowerPoint Presentation</vt:lpstr>
      <vt:lpstr>PowerPoint Presentation</vt:lpstr>
      <vt:lpstr>Sec. 211.68. Automatic, mechanical, and electronic equipment </vt:lpstr>
      <vt:lpstr>PowerPoint Presentation</vt:lpstr>
      <vt:lpstr>PowerPoint Presentation</vt:lpstr>
      <vt:lpstr>PowerPoint Presentation</vt:lpstr>
      <vt:lpstr>Sec. 211. 72 Filters</vt:lpstr>
      <vt:lpstr>   The midterm exam will be from lecture 1 to lecture 6.  Tuesday 14/5/1437 10:00 – 10:50 am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kelkhodairy</dc:creator>
  <cp:lastModifiedBy>Iman M. Alfagih</cp:lastModifiedBy>
  <cp:revision>85</cp:revision>
  <dcterms:created xsi:type="dcterms:W3CDTF">2013-01-27T05:20:50Z</dcterms:created>
  <dcterms:modified xsi:type="dcterms:W3CDTF">2016-02-03T08:38:38Z</dcterms:modified>
</cp:coreProperties>
</file>