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1"/>
  </p:notesMasterIdLst>
  <p:sldIdLst>
    <p:sldId id="278" r:id="rId4"/>
    <p:sldId id="279" r:id="rId5"/>
    <p:sldId id="268" r:id="rId6"/>
    <p:sldId id="269" r:id="rId7"/>
    <p:sldId id="281" r:id="rId8"/>
    <p:sldId id="270" r:id="rId9"/>
    <p:sldId id="271" r:id="rId10"/>
    <p:sldId id="272" r:id="rId11"/>
    <p:sldId id="275" r:id="rId12"/>
    <p:sldId id="276" r:id="rId13"/>
    <p:sldId id="277" r:id="rId14"/>
    <p:sldId id="273" r:id="rId15"/>
    <p:sldId id="274" r:id="rId16"/>
    <p:sldId id="263" r:id="rId17"/>
    <p:sldId id="264" r:id="rId18"/>
    <p:sldId id="265" r:id="rId19"/>
    <p:sldId id="266" r:id="rId20"/>
    <p:sldId id="282" r:id="rId21"/>
    <p:sldId id="262" r:id="rId22"/>
    <p:sldId id="267" r:id="rId23"/>
    <p:sldId id="261" r:id="rId24"/>
    <p:sldId id="260" r:id="rId25"/>
    <p:sldId id="259" r:id="rId26"/>
    <p:sldId id="258" r:id="rId27"/>
    <p:sldId id="257" r:id="rId28"/>
    <p:sldId id="280" r:id="rId29"/>
    <p:sldId id="25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CDC95-1E03-4B06-B2D9-B74FB6686416}" type="datetimeFigureOut">
              <a:rPr lang="en-GB" smtClean="0"/>
              <a:t>02/02/2016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A2DDF-4E3D-4879-B03F-F3241BE5791E}" type="slidenum">
              <a:rPr lang="en-GB" smtClean="0"/>
              <a:t>‹#›</a:t>
            </a:fld>
            <a:endParaRPr lang="en-GB"/>
          </a:p>
        </p:txBody>
      </p:sp>
    </p:spTree>
    <p:extLst>
      <p:ext uri="{BB962C8B-B14F-4D97-AF65-F5344CB8AC3E}">
        <p14:creationId xmlns:p14="http://schemas.microsoft.com/office/powerpoint/2010/main" val="69665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8160B3-2165-4547-A903-C96E5B53C95A}" type="datetime1">
              <a:rPr lang="en-GB" smtClean="0">
                <a:solidFill>
                  <a:prstClr val="black">
                    <a:tint val="75000"/>
                  </a:prstClr>
                </a:solidFill>
              </a:rPr>
              <a:t>02/02/2016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026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7BB2A4-9FBF-4783-BADE-906D49965AA1}" type="datetime1">
              <a:rPr lang="en-GB" smtClean="0">
                <a:solidFill>
                  <a:prstClr val="black">
                    <a:tint val="75000"/>
                  </a:prstClr>
                </a:solidFill>
              </a:rPr>
              <a:t>02/02/2016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974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FA7A73-AF8D-418A-92C6-543E266DE445}" type="datetime1">
              <a:rPr lang="en-GB" smtClean="0">
                <a:solidFill>
                  <a:prstClr val="black">
                    <a:tint val="75000"/>
                  </a:prstClr>
                </a:solidFill>
              </a:rPr>
              <a:t>02/02/2016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1969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6C63F8-1F45-4A7C-921F-A4F16D2BBE3F}" type="datetime1">
              <a:rPr lang="en-GB" smtClean="0">
                <a:solidFill>
                  <a:srgbClr val="073E87"/>
                </a:solidFill>
              </a:rPr>
              <a:t>02/02/2016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4133294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0E3647-DA9E-483D-A3CE-F5436F7272CB}" type="datetime1">
              <a:rPr lang="en-GB" smtClean="0">
                <a:solidFill>
                  <a:srgbClr val="073E87"/>
                </a:solidFill>
              </a:rPr>
              <a:t>02/02/2016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357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D0D650-961B-4389-A6DB-92784B77968E}" type="datetime1">
              <a:rPr lang="en-GB" smtClean="0">
                <a:solidFill>
                  <a:srgbClr val="073E87"/>
                </a:solidFill>
              </a:rPr>
              <a:t>02/02/2016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995229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F0F17EF-93AD-40C6-925E-72FB839B3D43}" type="datetime1">
              <a:rPr lang="en-GB" smtClean="0">
                <a:solidFill>
                  <a:srgbClr val="073E87"/>
                </a:solidFill>
              </a:rPr>
              <a:t>02/02/2016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713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04CC81-F56F-40C9-A099-A28E9CDA158E}" type="datetime1">
              <a:rPr lang="en-GB" smtClean="0">
                <a:solidFill>
                  <a:srgbClr val="073E87"/>
                </a:solidFill>
              </a:rPr>
              <a:t>02/02/2016</a:t>
            </a:fld>
            <a:endParaRPr lang="en-GB">
              <a:solidFill>
                <a:srgbClr val="073E87"/>
              </a:solidFill>
            </a:endParaRPr>
          </a:p>
        </p:txBody>
      </p:sp>
      <p:sp>
        <p:nvSpPr>
          <p:cNvPr id="8" name="Footer Placeholder 7"/>
          <p:cNvSpPr>
            <a:spLocks noGrp="1"/>
          </p:cNvSpPr>
          <p:nvPr>
            <p:ph type="ftr" sz="quarter" idx="11"/>
          </p:nvPr>
        </p:nvSpPr>
        <p:spPr/>
        <p:txBody>
          <a:bodyPr/>
          <a:lstStyle/>
          <a:p>
            <a:endParaRPr lang="en-GB">
              <a:solidFill>
                <a:srgbClr val="073E87"/>
              </a:solidFill>
            </a:endParaRPr>
          </a:p>
        </p:txBody>
      </p:sp>
      <p:sp>
        <p:nvSpPr>
          <p:cNvPr id="9" name="Slide Number Placeholder 8"/>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919293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082764-95A9-4A78-A275-D5AF357D3673}" type="datetime1">
              <a:rPr lang="en-GB" smtClean="0">
                <a:solidFill>
                  <a:srgbClr val="073E87"/>
                </a:solidFill>
              </a:rPr>
              <a:t>02/02/2016</a:t>
            </a:fld>
            <a:endParaRPr lang="en-GB">
              <a:solidFill>
                <a:srgbClr val="073E87"/>
              </a:solidFill>
            </a:endParaRPr>
          </a:p>
        </p:txBody>
      </p:sp>
      <p:sp>
        <p:nvSpPr>
          <p:cNvPr id="4" name="Footer Placeholder 3"/>
          <p:cNvSpPr>
            <a:spLocks noGrp="1"/>
          </p:cNvSpPr>
          <p:nvPr>
            <p:ph type="ftr" sz="quarter" idx="11"/>
          </p:nvPr>
        </p:nvSpPr>
        <p:spPr/>
        <p:txBody>
          <a:bodyPr/>
          <a:lstStyle/>
          <a:p>
            <a:endParaRPr lang="en-GB">
              <a:solidFill>
                <a:srgbClr val="073E87"/>
              </a:solidFill>
            </a:endParaRPr>
          </a:p>
        </p:txBody>
      </p:sp>
      <p:sp>
        <p:nvSpPr>
          <p:cNvPr id="5" name="Slide Number Placeholder 4"/>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664807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27700BDB-F7C2-4279-A6FA-5A64765C75D9}" type="datetime1">
              <a:rPr lang="en-GB" smtClean="0">
                <a:solidFill>
                  <a:srgbClr val="073E87"/>
                </a:solidFill>
              </a:rPr>
              <a:t>02/02/2016</a:t>
            </a:fld>
            <a:endParaRPr lang="en-GB">
              <a:solidFill>
                <a:srgbClr val="073E87"/>
              </a:solidFill>
            </a:endParaRPr>
          </a:p>
        </p:txBody>
      </p:sp>
      <p:sp>
        <p:nvSpPr>
          <p:cNvPr id="3" name="Footer Placeholder 2"/>
          <p:cNvSpPr>
            <a:spLocks noGrp="1"/>
          </p:cNvSpPr>
          <p:nvPr>
            <p:ph type="ftr" sz="quarter" idx="11"/>
          </p:nvPr>
        </p:nvSpPr>
        <p:spPr/>
        <p:txBody>
          <a:bodyPr/>
          <a:lstStyle/>
          <a:p>
            <a:endParaRPr lang="en-GB">
              <a:solidFill>
                <a:srgbClr val="073E87"/>
              </a:solidFill>
            </a:endParaRPr>
          </a:p>
        </p:txBody>
      </p:sp>
      <p:sp>
        <p:nvSpPr>
          <p:cNvPr id="4" name="Slide Number Placeholder 3"/>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095678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3F99671-2A4B-43EC-BB39-F238E8D1DB18}" type="datetime1">
              <a:rPr lang="en-GB" smtClean="0">
                <a:solidFill>
                  <a:srgbClr val="073E87"/>
                </a:solidFill>
              </a:rPr>
              <a:t>02/02/2016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776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542CC5-A2BE-473F-8DD3-8D37A1076A45}" type="datetime1">
              <a:rPr lang="en-GB" smtClean="0">
                <a:solidFill>
                  <a:prstClr val="black">
                    <a:tint val="75000"/>
                  </a:prstClr>
                </a:solidFill>
              </a:rPr>
              <a:t>02/02/2016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9462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6CBC1-0543-4A84-A151-1D2AD5E1389F}" type="datetime1">
              <a:rPr lang="en-GB" smtClean="0">
                <a:solidFill>
                  <a:srgbClr val="073E87"/>
                </a:solidFill>
              </a:rPr>
              <a:t>02/02/2016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781340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B40B8-A795-475A-ABB5-D2DDCCC92087}" type="datetime1">
              <a:rPr lang="en-GB" smtClean="0">
                <a:solidFill>
                  <a:srgbClr val="073E87"/>
                </a:solidFill>
              </a:rPr>
              <a:t>02/02/2016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904202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2A71193E-D651-49B7-B225-F0C94B026D2A}" type="datetime1">
              <a:rPr lang="en-GB" smtClean="0">
                <a:solidFill>
                  <a:srgbClr val="073E87"/>
                </a:solidFill>
              </a:rPr>
              <a:t>02/02/2016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4067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DB527D-FDBC-4127-A510-AE553754CC60}" type="datetime1">
              <a:rPr lang="en-GB" smtClean="0">
                <a:solidFill>
                  <a:prstClr val="black">
                    <a:tint val="75000"/>
                  </a:prstClr>
                </a:solidFill>
              </a:rPr>
              <a:t>02/02/2016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964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155E8B-CFBE-430F-B1DF-6CA8E15103EE}" type="datetime1">
              <a:rPr lang="en-GB" smtClean="0">
                <a:solidFill>
                  <a:prstClr val="black">
                    <a:tint val="75000"/>
                  </a:prstClr>
                </a:solidFill>
              </a:rPr>
              <a:t>02/02/2016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791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FC91B0-C845-4F11-8F7D-9FAFF4D86373}" type="datetime1">
              <a:rPr lang="en-GB" smtClean="0">
                <a:solidFill>
                  <a:prstClr val="black">
                    <a:tint val="75000"/>
                  </a:prstClr>
                </a:solidFill>
              </a:rPr>
              <a:t>02/02/2016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728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9A9CAB-47EB-45E4-9E2B-A3F23615F67B}" type="datetime1">
              <a:rPr lang="en-GB" smtClean="0">
                <a:solidFill>
                  <a:prstClr val="black">
                    <a:tint val="75000"/>
                  </a:prstClr>
                </a:solidFill>
              </a:rPr>
              <a:t>02/02/2016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953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5BF877-67D4-4C48-B8DA-0CA8250905A9}" type="datetime1">
              <a:rPr lang="en-GB" smtClean="0">
                <a:solidFill>
                  <a:prstClr val="black">
                    <a:tint val="75000"/>
                  </a:prstClr>
                </a:solidFill>
              </a:rPr>
              <a:t>02/02/2016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05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7AEF93-823C-4252-AF17-F5FE0580662F}" type="datetime1">
              <a:rPr lang="en-GB" smtClean="0">
                <a:solidFill>
                  <a:prstClr val="black">
                    <a:tint val="75000"/>
                  </a:prstClr>
                </a:solidFill>
              </a:rPr>
              <a:t>02/02/2016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640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8EB78-3EC3-4EAE-B5B7-40CC3B06A847}" type="datetime1">
              <a:rPr lang="en-GB" smtClean="0">
                <a:solidFill>
                  <a:prstClr val="black">
                    <a:tint val="75000"/>
                  </a:prstClr>
                </a:solidFill>
              </a:rPr>
              <a:t>02/02/2016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13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A36A5-3A83-49C5-9CF6-0D80DE918FBA}" type="datetime1">
              <a:rPr lang="en-GB" smtClean="0">
                <a:solidFill>
                  <a:prstClr val="black">
                    <a:tint val="75000"/>
                  </a:prstClr>
                </a:solidFill>
              </a:rPr>
              <a:t>02/02/2016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6062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06FCF-48A8-4A93-B92C-13D0CB61D585}" type="datetime1">
              <a:rPr lang="en-GB" smtClean="0">
                <a:solidFill>
                  <a:prstClr val="black">
                    <a:tint val="75000"/>
                  </a:prstClr>
                </a:solidFill>
              </a:rPr>
              <a:t>02/02/2016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810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1192F-A68F-4B4A-8DE2-188D57A05883}" type="datetime1">
              <a:rPr lang="en-GB" smtClean="0">
                <a:solidFill>
                  <a:prstClr val="black">
                    <a:tint val="75000"/>
                  </a:prstClr>
                </a:solidFill>
              </a:rPr>
              <a:t>02/02/2016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48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EA61A-1A00-4A22-8810-A25F7EF7D339}" type="datetime1">
              <a:rPr lang="en-GB" smtClean="0">
                <a:solidFill>
                  <a:prstClr val="black">
                    <a:tint val="75000"/>
                  </a:prstClr>
                </a:solidFill>
              </a:rPr>
              <a:t>02/02/2016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29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BD4F-ABB4-4C2B-A8CE-04148EBE72D4}" type="datetime1">
              <a:rPr lang="en-GB" smtClean="0">
                <a:solidFill>
                  <a:prstClr val="black">
                    <a:tint val="75000"/>
                  </a:prstClr>
                </a:solidFill>
              </a:rPr>
              <a:t>02/02/2016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73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E693EC-218D-484E-80ED-B2E10088927A}" type="datetime1">
              <a:rPr lang="en-GB" smtClean="0">
                <a:solidFill>
                  <a:prstClr val="black">
                    <a:tint val="75000"/>
                  </a:prstClr>
                </a:solidFill>
              </a:rPr>
              <a:t>02/02/2016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873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5180209-0A1A-42A2-B5CE-AA9AD964201F}" type="datetime1">
              <a:rPr lang="en-GB" smtClean="0">
                <a:solidFill>
                  <a:prstClr val="black">
                    <a:tint val="75000"/>
                  </a:prstClr>
                </a:solidFill>
              </a:rPr>
              <a:t>02/02/2016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034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DD4051-BD50-43B7-9C24-587A2C56453C}" type="datetime1">
              <a:rPr lang="en-GB" smtClean="0">
                <a:solidFill>
                  <a:prstClr val="black">
                    <a:tint val="75000"/>
                  </a:prstClr>
                </a:solidFill>
              </a:rPr>
              <a:t>02/02/2016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391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5F774-C167-45D4-80D7-F65EFB5FAEC0}" type="datetime1">
              <a:rPr lang="en-GB" smtClean="0">
                <a:solidFill>
                  <a:prstClr val="black">
                    <a:tint val="75000"/>
                  </a:prstClr>
                </a:solidFill>
              </a:rPr>
              <a:t>02/02/2016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3861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3EF5A-218B-4F77-9ED3-EAF43B5AE48F}" type="datetime1">
              <a:rPr lang="en-GB" smtClean="0">
                <a:solidFill>
                  <a:prstClr val="black">
                    <a:tint val="75000"/>
                  </a:prstClr>
                </a:solidFill>
              </a:rPr>
              <a:t>02/02/2016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426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A5BA0-87D8-4203-B0C6-C992CD2C3ED0}" type="datetime1">
              <a:rPr lang="en-GB" smtClean="0">
                <a:solidFill>
                  <a:prstClr val="black">
                    <a:tint val="75000"/>
                  </a:prstClr>
                </a:solidFill>
              </a:rPr>
              <a:t>02/02/2016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2441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80DE7-3463-45A6-B2FD-263B467A429D}" type="datetime1">
              <a:rPr lang="en-GB" smtClean="0">
                <a:solidFill>
                  <a:prstClr val="black">
                    <a:tint val="75000"/>
                  </a:prstClr>
                </a:solidFill>
              </a:rPr>
              <a:t>02/02/2016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862A4-913E-424D-A348-9DDAD10AD1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4505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8F037DC-9C4E-4736-B9C1-805754AA8585}" type="datetime1">
              <a:rPr lang="en-GB" smtClean="0">
                <a:solidFill>
                  <a:srgbClr val="073E87"/>
                </a:solidFill>
              </a:rPr>
              <a:t>02/02/2016</a:t>
            </a:fld>
            <a:endParaRPr lang="en-GB">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32862A4-913E-424D-A348-9DDAD10AD131}" type="slidenum">
              <a:rPr lang="en-GB" smtClean="0">
                <a:solidFill>
                  <a:srgbClr val="073E87"/>
                </a:solidFill>
              </a:rPr>
              <a:pPr/>
              <a:t>‹#›</a:t>
            </a:fld>
            <a:endParaRPr lang="en-GB">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7181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F3E01-C6E0-4581-B369-6803702741B9}" type="datetime1">
              <a:rPr lang="en-GB" smtClean="0">
                <a:solidFill>
                  <a:prstClr val="black">
                    <a:tint val="75000"/>
                  </a:prstClr>
                </a:solidFill>
              </a:rPr>
              <a:t>02/02/2016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B2667-EFC0-4FCF-8A0A-8405D69E09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0243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Pharmaceutical Quality Control &amp; </a:t>
            </a:r>
            <a:r>
              <a:rPr lang="en-GB" b="1" dirty="0">
                <a:solidFill>
                  <a:schemeClr val="tx1">
                    <a:lumMod val="95000"/>
                    <a:lumOff val="5000"/>
                  </a:schemeClr>
                </a:solidFill>
              </a:rPr>
              <a:t>current Good Manufacturing Practice</a:t>
            </a:r>
            <a:endParaRPr lang="en-GB" dirty="0"/>
          </a:p>
        </p:txBody>
      </p:sp>
      <p:sp>
        <p:nvSpPr>
          <p:cNvPr id="3" name="Subtitle 2"/>
          <p:cNvSpPr>
            <a:spLocks noGrp="1"/>
          </p:cNvSpPr>
          <p:nvPr>
            <p:ph type="subTitle" idx="1"/>
          </p:nvPr>
        </p:nvSpPr>
        <p:spPr>
          <a:xfrm>
            <a:off x="1403648" y="3573016"/>
            <a:ext cx="6400800" cy="1473200"/>
          </a:xfrm>
        </p:spPr>
        <p:txBody>
          <a:bodyPr/>
          <a:lstStyle/>
          <a:p>
            <a:r>
              <a:rPr lang="en-GB" sz="4000" b="1" dirty="0">
                <a:solidFill>
                  <a:srgbClr val="FF0000"/>
                </a:solidFill>
              </a:rPr>
              <a:t>PHT 436</a:t>
            </a:r>
          </a:p>
          <a:p>
            <a:r>
              <a:rPr lang="en-GB" sz="4000" b="1" dirty="0">
                <a:solidFill>
                  <a:srgbClr val="7030A0"/>
                </a:solidFill>
              </a:rPr>
              <a:t>Lecture </a:t>
            </a:r>
            <a:r>
              <a:rPr lang="en-GB" sz="4000" b="1" dirty="0" smtClean="0">
                <a:solidFill>
                  <a:srgbClr val="7030A0"/>
                </a:solidFill>
              </a:rPr>
              <a:t>6</a:t>
            </a:r>
            <a:endParaRPr lang="en-GB" sz="4000" b="1" dirty="0">
              <a:solidFill>
                <a:srgbClr val="7030A0"/>
              </a:solidFill>
            </a:endParaRPr>
          </a:p>
          <a:p>
            <a:endParaRPr lang="en-GB" dirty="0"/>
          </a:p>
        </p:txBody>
      </p:sp>
      <p:sp>
        <p:nvSpPr>
          <p:cNvPr id="4" name="Slide Number Placeholder 3"/>
          <p:cNvSpPr>
            <a:spLocks noGrp="1"/>
          </p:cNvSpPr>
          <p:nvPr>
            <p:ph type="sldNum" sz="quarter" idx="12"/>
          </p:nvPr>
        </p:nvSpPr>
        <p:spPr/>
        <p:txBody>
          <a:bodyPr/>
          <a:lstStyle/>
          <a:p>
            <a:fld id="{432862A4-913E-424D-A348-9DDAD10AD131}" type="slidenum">
              <a:rPr lang="en-GB" smtClean="0">
                <a:solidFill>
                  <a:srgbClr val="073E87"/>
                </a:solidFill>
              </a:rPr>
              <a:pPr/>
              <a:t>1</a:t>
            </a:fld>
            <a:endParaRPr lang="en-GB">
              <a:solidFill>
                <a:srgbClr val="073E87"/>
              </a:solidFill>
            </a:endParaRPr>
          </a:p>
        </p:txBody>
      </p:sp>
    </p:spTree>
    <p:extLst>
      <p:ext uri="{BB962C8B-B14F-4D97-AF65-F5344CB8AC3E}">
        <p14:creationId xmlns:p14="http://schemas.microsoft.com/office/powerpoint/2010/main" val="1277889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715000"/>
          </a:xfrm>
        </p:spPr>
        <p:txBody>
          <a:bodyPr>
            <a:normAutofit lnSpcReduction="10000"/>
          </a:bodyPr>
          <a:lstStyle/>
          <a:p>
            <a:pPr marL="457200" lvl="0" indent="-457200" algn="just">
              <a:lnSpc>
                <a:spcPct val="115000"/>
              </a:lnSpc>
              <a:spcBef>
                <a:spcPts val="0"/>
              </a:spcBef>
              <a:spcAft>
                <a:spcPts val="1000"/>
              </a:spcAft>
              <a:buFont typeface="+mj-lt"/>
              <a:buAutoNum type="arabicPeriod"/>
            </a:pPr>
            <a:r>
              <a:rPr lang="en-US" sz="2400" b="1" u="sng" dirty="0" smtClean="0">
                <a:ea typeface="Calibri"/>
                <a:cs typeface="Arial"/>
              </a:rPr>
              <a:t>Placement of air inlet and outlet ports: </a:t>
            </a:r>
            <a:r>
              <a:rPr lang="en-US" sz="2400" dirty="0" smtClean="0">
                <a:ea typeface="Calibri"/>
                <a:cs typeface="Arial"/>
              </a:rPr>
              <a:t>These should sited to minimize the entry of airborne particulates or odors from the surrounding areas. Outlets should not be sited near inlets.</a:t>
            </a:r>
          </a:p>
          <a:p>
            <a:pPr marL="457200" lvl="0" indent="-457200" algn="just">
              <a:lnSpc>
                <a:spcPct val="115000"/>
              </a:lnSpc>
              <a:spcBef>
                <a:spcPts val="0"/>
              </a:spcBef>
              <a:spcAft>
                <a:spcPts val="1000"/>
              </a:spcAft>
              <a:buFont typeface="+mj-lt"/>
              <a:buAutoNum type="arabicPeriod"/>
            </a:pPr>
            <a:r>
              <a:rPr lang="en-US" sz="2400" b="1" u="sng" dirty="0" smtClean="0">
                <a:ea typeface="Calibri"/>
              </a:rPr>
              <a:t>Where recirculation of air is acceptable</a:t>
            </a:r>
            <a:r>
              <a:rPr lang="en-US" sz="2400" dirty="0" smtClean="0">
                <a:ea typeface="Calibri"/>
              </a:rPr>
              <a:t>, </a:t>
            </a:r>
          </a:p>
          <a:p>
            <a:pPr marL="857250" lvl="1" indent="-457200" algn="just">
              <a:lnSpc>
                <a:spcPct val="115000"/>
              </a:lnSpc>
              <a:spcBef>
                <a:spcPts val="0"/>
              </a:spcBef>
              <a:spcAft>
                <a:spcPts val="1000"/>
              </a:spcAft>
            </a:pPr>
            <a:r>
              <a:rPr lang="en-US" sz="2000" dirty="0" smtClean="0">
                <a:ea typeface="Calibri"/>
              </a:rPr>
              <a:t>Adequate precautions must be taken to ensure that particulates from a </a:t>
            </a:r>
            <a:r>
              <a:rPr lang="en-US" sz="2000" u="sng" dirty="0" smtClean="0">
                <a:ea typeface="Calibri"/>
              </a:rPr>
              <a:t>processing area are removed</a:t>
            </a:r>
            <a:r>
              <a:rPr lang="en-US" sz="2000" dirty="0" smtClean="0">
                <a:ea typeface="Calibri"/>
              </a:rPr>
              <a:t>. </a:t>
            </a:r>
          </a:p>
          <a:p>
            <a:pPr marL="857250" lvl="1" indent="-457200" algn="just">
              <a:lnSpc>
                <a:spcPct val="115000"/>
              </a:lnSpc>
              <a:spcBef>
                <a:spcPts val="0"/>
              </a:spcBef>
              <a:spcAft>
                <a:spcPts val="1000"/>
              </a:spcAft>
            </a:pPr>
            <a:r>
              <a:rPr lang="en-US" sz="2000" dirty="0" smtClean="0">
                <a:ea typeface="Calibri"/>
              </a:rPr>
              <a:t>This will require an alarm system or an automatic cutoff in the event that a filter develops a hole. </a:t>
            </a:r>
          </a:p>
          <a:p>
            <a:pPr marL="857250" lvl="1" indent="-457200" algn="just">
              <a:lnSpc>
                <a:spcPct val="115000"/>
              </a:lnSpc>
              <a:spcBef>
                <a:spcPts val="0"/>
              </a:spcBef>
              <a:spcAft>
                <a:spcPts val="1000"/>
              </a:spcAft>
            </a:pPr>
            <a:r>
              <a:rPr lang="en-US" sz="2000" dirty="0" smtClean="0">
                <a:ea typeface="Calibri"/>
              </a:rPr>
              <a:t>Dust extraction system should be provided, where appropriate, to further minimize this potential problem.</a:t>
            </a:r>
          </a:p>
          <a:p>
            <a:pPr marL="457200" lvl="0" indent="-457200" algn="just">
              <a:lnSpc>
                <a:spcPct val="115000"/>
              </a:lnSpc>
              <a:spcBef>
                <a:spcPts val="0"/>
              </a:spcBef>
              <a:spcAft>
                <a:spcPts val="1000"/>
              </a:spcAft>
              <a:buFont typeface="+mj-lt"/>
              <a:buAutoNum type="arabicPeriod"/>
            </a:pPr>
            <a:r>
              <a:rPr lang="en-US" sz="2400" dirty="0" smtClean="0">
                <a:ea typeface="Calibri"/>
                <a:cs typeface="Arial"/>
              </a:rPr>
              <a:t>The </a:t>
            </a:r>
            <a:r>
              <a:rPr lang="en-US" sz="2400" dirty="0">
                <a:ea typeface="Calibri"/>
                <a:cs typeface="Arial"/>
              </a:rPr>
              <a:t>degree of </a:t>
            </a:r>
            <a:r>
              <a:rPr lang="en-US" sz="2400" b="1" u="sng" dirty="0">
                <a:ea typeface="Calibri"/>
                <a:cs typeface="Arial"/>
              </a:rPr>
              <a:t>filtration</a:t>
            </a:r>
            <a:r>
              <a:rPr lang="en-US" sz="2400" b="1" dirty="0">
                <a:ea typeface="Calibri"/>
                <a:cs typeface="Arial"/>
              </a:rPr>
              <a:t> </a:t>
            </a:r>
            <a:r>
              <a:rPr lang="en-US" sz="2400" dirty="0">
                <a:ea typeface="Calibri"/>
                <a:cs typeface="Arial"/>
              </a:rPr>
              <a:t>and the </a:t>
            </a:r>
            <a:r>
              <a:rPr lang="en-US" sz="2400" b="1" u="sng" dirty="0">
                <a:ea typeface="Calibri"/>
                <a:cs typeface="Arial"/>
              </a:rPr>
              <a:t>air volume</a:t>
            </a:r>
            <a:r>
              <a:rPr lang="en-US" sz="2400" dirty="0">
                <a:ea typeface="Calibri"/>
                <a:cs typeface="Arial"/>
              </a:rPr>
              <a:t> should be matched to the operations involved.</a:t>
            </a:r>
          </a:p>
          <a:p>
            <a:pPr>
              <a:buNone/>
            </a:pPr>
            <a:endParaRPr lang="en-US" sz="2400" dirty="0"/>
          </a:p>
        </p:txBody>
      </p:sp>
      <p:sp>
        <p:nvSpPr>
          <p:cNvPr id="3" name="Title 2"/>
          <p:cNvSpPr>
            <a:spLocks noGrp="1"/>
          </p:cNvSpPr>
          <p:nvPr>
            <p:ph type="title"/>
          </p:nvPr>
        </p:nvSpPr>
        <p:spPr>
          <a:xfrm>
            <a:off x="457200" y="274638"/>
            <a:ext cx="8229600" cy="639762"/>
          </a:xfrm>
        </p:spPr>
        <p:txBody>
          <a:bodyPr>
            <a:noAutofit/>
          </a:bodyPr>
          <a:lstStyle/>
          <a:p>
            <a:pPr algn="l"/>
            <a:r>
              <a:rPr lang="en-US" sz="3000" b="1" dirty="0" smtClean="0">
                <a:solidFill>
                  <a:srgbClr val="FF0000"/>
                </a:solidFill>
                <a:latin typeface="+mn-lt"/>
                <a:cs typeface="Times New Roman" pitchFamily="18" charset="0"/>
              </a:rPr>
              <a:t>Air handling systems should consider the following factors:</a:t>
            </a:r>
            <a:endParaRPr lang="en-US" sz="3000" b="1" dirty="0">
              <a:solidFill>
                <a:srgbClr val="FF0000"/>
              </a:solidFill>
              <a:latin typeface="+mn-lt"/>
              <a:cs typeface="Times New Roman" pitchFamily="18" charset="0"/>
            </a:endParaRPr>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10</a:t>
            </a:fld>
            <a:endParaRPr lang="en-GB">
              <a:solidFill>
                <a:prstClr val="black">
                  <a:tint val="75000"/>
                </a:prstClr>
              </a:solidFill>
            </a:endParaRPr>
          </a:p>
        </p:txBody>
      </p:sp>
    </p:spTree>
    <p:extLst>
      <p:ext uri="{BB962C8B-B14F-4D97-AF65-F5344CB8AC3E}">
        <p14:creationId xmlns:p14="http://schemas.microsoft.com/office/powerpoint/2010/main" val="4062453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400800"/>
          </a:xfrm>
        </p:spPr>
        <p:txBody>
          <a:bodyPr>
            <a:noAutofit/>
          </a:bodyPr>
          <a:lstStyle/>
          <a:p>
            <a:pPr marL="457200" lvl="0" indent="-457200" algn="just">
              <a:lnSpc>
                <a:spcPct val="115000"/>
              </a:lnSpc>
              <a:spcBef>
                <a:spcPts val="0"/>
              </a:spcBef>
              <a:buFont typeface="+mj-lt"/>
              <a:buAutoNum type="arabicPeriod" startAt="4"/>
            </a:pPr>
            <a:r>
              <a:rPr lang="en-US" sz="2600" b="1" u="sng" dirty="0" smtClean="0">
                <a:ea typeface="Calibri"/>
                <a:cs typeface="Arial"/>
              </a:rPr>
              <a:t>Temperature and humidity conditions </a:t>
            </a:r>
            <a:r>
              <a:rPr lang="en-US" sz="2600" dirty="0" smtClean="0">
                <a:ea typeface="Calibri"/>
                <a:cs typeface="Arial"/>
              </a:rPr>
              <a:t>should provide personnel comfort- which will enhance employee performance.</a:t>
            </a:r>
          </a:p>
          <a:p>
            <a:pPr marL="457200" lvl="0" indent="-457200" algn="just">
              <a:lnSpc>
                <a:spcPct val="115000"/>
              </a:lnSpc>
              <a:spcBef>
                <a:spcPts val="0"/>
              </a:spcBef>
              <a:buFont typeface="+mj-lt"/>
              <a:buAutoNum type="arabicPeriod" startAt="4"/>
            </a:pPr>
            <a:r>
              <a:rPr lang="en-US" sz="2600" dirty="0" smtClean="0">
                <a:ea typeface="Calibri"/>
                <a:cs typeface="Arial"/>
              </a:rPr>
              <a:t>Where </a:t>
            </a:r>
            <a:r>
              <a:rPr lang="en-US" sz="2600" b="1" u="sng" dirty="0" smtClean="0">
                <a:ea typeface="Calibri"/>
                <a:cs typeface="Arial"/>
              </a:rPr>
              <a:t>differential pressures</a:t>
            </a:r>
            <a:r>
              <a:rPr lang="en-US" sz="2600" dirty="0" smtClean="0">
                <a:ea typeface="Calibri"/>
                <a:cs typeface="Arial"/>
              </a:rPr>
              <a:t> are required between adjacent areas, suitable monitoring equipment must be provided. </a:t>
            </a:r>
          </a:p>
          <a:p>
            <a:pPr marL="857250" lvl="1" indent="-457200" algn="just">
              <a:lnSpc>
                <a:spcPct val="115000"/>
              </a:lnSpc>
              <a:spcBef>
                <a:spcPts val="0"/>
              </a:spcBef>
              <a:buFont typeface="Wingdings" pitchFamily="2" charset="2"/>
              <a:buChar char="Ø"/>
            </a:pPr>
            <a:r>
              <a:rPr lang="en-US" sz="2600" dirty="0" smtClean="0">
                <a:ea typeface="Calibri"/>
                <a:cs typeface="Arial"/>
              </a:rPr>
              <a:t>E.g. solids manufacturing areas are usually maintained at a negative pressure in relation to adjacent rooms and corridors in order to minimize the possibility of dust migration to these other areas. Air usually enters room near the ceiling and leaves from the opposite side near the floor.</a:t>
            </a:r>
          </a:p>
          <a:p>
            <a:pPr marL="457200" lvl="0" indent="-457200" algn="just">
              <a:lnSpc>
                <a:spcPct val="115000"/>
              </a:lnSpc>
              <a:spcBef>
                <a:spcPts val="0"/>
              </a:spcBef>
              <a:buFont typeface="+mj-lt"/>
              <a:buAutoNum type="arabicPeriod" startAt="4"/>
            </a:pPr>
            <a:r>
              <a:rPr lang="en-US" sz="2600" dirty="0" smtClean="0">
                <a:ea typeface="Calibri"/>
              </a:rPr>
              <a:t>Handling of </a:t>
            </a:r>
            <a:r>
              <a:rPr lang="en-US" sz="2600" b="1" u="sng" dirty="0" smtClean="0">
                <a:ea typeface="Calibri"/>
              </a:rPr>
              <a:t>penicillin products</a:t>
            </a:r>
            <a:r>
              <a:rPr lang="en-US" sz="2600" dirty="0" smtClean="0">
                <a:ea typeface="Calibri"/>
              </a:rPr>
              <a:t> must have separate air handling systems</a:t>
            </a:r>
            <a:endParaRPr lang="en-US" sz="2600" dirty="0"/>
          </a:p>
        </p:txBody>
      </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11</a:t>
            </a:fld>
            <a:endParaRPr lang="en-GB">
              <a:solidFill>
                <a:prstClr val="black">
                  <a:tint val="75000"/>
                </a:prstClr>
              </a:solidFill>
            </a:endParaRPr>
          </a:p>
        </p:txBody>
      </p:sp>
    </p:spTree>
    <p:extLst>
      <p:ext uri="{BB962C8B-B14F-4D97-AF65-F5344CB8AC3E}">
        <p14:creationId xmlns:p14="http://schemas.microsoft.com/office/powerpoint/2010/main" val="3081579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77552"/>
          </a:xfrm>
        </p:spPr>
        <p:txBody>
          <a:bodyPr>
            <a:normAutofit fontScale="90000"/>
          </a:bodyPr>
          <a:lstStyle/>
          <a:p>
            <a:r>
              <a:rPr lang="en-GB" b="1" u="sng" dirty="0"/>
              <a:t>Sec. 211.48 Plumbing</a:t>
            </a:r>
          </a:p>
        </p:txBody>
      </p:sp>
      <p:sp>
        <p:nvSpPr>
          <p:cNvPr id="3" name="Content Placeholder 2"/>
          <p:cNvSpPr>
            <a:spLocks noGrp="1"/>
          </p:cNvSpPr>
          <p:nvPr>
            <p:ph idx="1"/>
          </p:nvPr>
        </p:nvSpPr>
        <p:spPr>
          <a:xfrm>
            <a:off x="304800" y="914400"/>
            <a:ext cx="8610600" cy="5562600"/>
          </a:xfrm>
        </p:spPr>
        <p:txBody>
          <a:bodyPr>
            <a:normAutofit fontScale="92500" lnSpcReduction="20000"/>
          </a:bodyPr>
          <a:lstStyle/>
          <a:p>
            <a:pPr marL="514350" indent="-514350">
              <a:buFont typeface="+mj-lt"/>
              <a:buAutoNum type="alphaLcPeriod"/>
            </a:pPr>
            <a:r>
              <a:rPr lang="en-GB" b="1" u="sng" dirty="0" smtClean="0">
                <a:solidFill>
                  <a:schemeClr val="tx2">
                    <a:lumMod val="60000"/>
                    <a:lumOff val="40000"/>
                  </a:schemeClr>
                </a:solidFill>
              </a:rPr>
              <a:t>Potable </a:t>
            </a:r>
            <a:r>
              <a:rPr lang="en-GB" b="1" u="sng" dirty="0">
                <a:solidFill>
                  <a:schemeClr val="tx2">
                    <a:lumMod val="60000"/>
                    <a:lumOff val="40000"/>
                  </a:schemeClr>
                </a:solidFill>
              </a:rPr>
              <a:t>water </a:t>
            </a:r>
            <a:r>
              <a:rPr lang="en-GB" dirty="0">
                <a:solidFill>
                  <a:schemeClr val="tx2">
                    <a:lumMod val="60000"/>
                    <a:lumOff val="40000"/>
                  </a:schemeClr>
                </a:solidFill>
              </a:rPr>
              <a:t>shall be supplied under continuous positive pressure in a plumbing system free of defects that could contribute contamination to any drug product. </a:t>
            </a:r>
            <a:endParaRPr lang="en-GB" dirty="0" smtClean="0">
              <a:solidFill>
                <a:schemeClr val="tx2">
                  <a:lumMod val="60000"/>
                  <a:lumOff val="40000"/>
                </a:schemeClr>
              </a:solidFill>
            </a:endParaRPr>
          </a:p>
          <a:p>
            <a:pPr marL="914400" lvl="1" indent="-514350">
              <a:buFont typeface="Wingdings" pitchFamily="2" charset="2"/>
              <a:buChar char="Ø"/>
            </a:pPr>
            <a:r>
              <a:rPr lang="en-GB" dirty="0" smtClean="0">
                <a:solidFill>
                  <a:schemeClr val="tx2">
                    <a:lumMod val="60000"/>
                    <a:lumOff val="40000"/>
                  </a:schemeClr>
                </a:solidFill>
              </a:rPr>
              <a:t>Potable </a:t>
            </a:r>
            <a:r>
              <a:rPr lang="en-GB" dirty="0">
                <a:solidFill>
                  <a:schemeClr val="tx2">
                    <a:lumMod val="60000"/>
                    <a:lumOff val="40000"/>
                  </a:schemeClr>
                </a:solidFill>
              </a:rPr>
              <a:t>water shall meet the standards prescribed in the </a:t>
            </a:r>
            <a:r>
              <a:rPr lang="en-GB" b="1" dirty="0">
                <a:solidFill>
                  <a:schemeClr val="tx2">
                    <a:lumMod val="60000"/>
                    <a:lumOff val="40000"/>
                  </a:schemeClr>
                </a:solidFill>
              </a:rPr>
              <a:t>Environmental Protection Agency's Primary Drinking Water Regulations </a:t>
            </a:r>
            <a:r>
              <a:rPr lang="en-GB" dirty="0">
                <a:solidFill>
                  <a:schemeClr val="tx2">
                    <a:lumMod val="60000"/>
                    <a:lumOff val="40000"/>
                  </a:schemeClr>
                </a:solidFill>
              </a:rPr>
              <a:t>set forth in 40 CFR part 141. </a:t>
            </a:r>
            <a:endParaRPr lang="en-GB" dirty="0" smtClean="0">
              <a:solidFill>
                <a:schemeClr val="tx2">
                  <a:lumMod val="60000"/>
                  <a:lumOff val="40000"/>
                </a:schemeClr>
              </a:solidFill>
            </a:endParaRPr>
          </a:p>
          <a:p>
            <a:pPr marL="914400" lvl="1" indent="-514350">
              <a:buFont typeface="Wingdings" pitchFamily="2" charset="2"/>
              <a:buChar char="Ø"/>
            </a:pPr>
            <a:r>
              <a:rPr lang="en-GB" dirty="0" smtClean="0">
                <a:solidFill>
                  <a:schemeClr val="tx2">
                    <a:lumMod val="60000"/>
                    <a:lumOff val="40000"/>
                  </a:schemeClr>
                </a:solidFill>
              </a:rPr>
              <a:t>Water </a:t>
            </a:r>
            <a:r>
              <a:rPr lang="en-GB" dirty="0">
                <a:solidFill>
                  <a:schemeClr val="tx2">
                    <a:lumMod val="60000"/>
                    <a:lumOff val="40000"/>
                  </a:schemeClr>
                </a:solidFill>
              </a:rPr>
              <a:t>not meeting such standards shall not be permitted in the potable water </a:t>
            </a:r>
            <a:r>
              <a:rPr lang="en-GB" dirty="0" smtClean="0">
                <a:solidFill>
                  <a:schemeClr val="tx2">
                    <a:lumMod val="60000"/>
                    <a:lumOff val="40000"/>
                  </a:schemeClr>
                </a:solidFill>
              </a:rPr>
              <a:t>system.</a:t>
            </a:r>
          </a:p>
          <a:p>
            <a:pPr marL="514350" indent="-514350">
              <a:buFont typeface="+mj-lt"/>
              <a:buAutoNum type="alphaLcPeriod"/>
            </a:pPr>
            <a:r>
              <a:rPr lang="en-GB" b="1" u="sng" dirty="0" smtClean="0">
                <a:solidFill>
                  <a:schemeClr val="tx2">
                    <a:lumMod val="60000"/>
                    <a:lumOff val="40000"/>
                  </a:schemeClr>
                </a:solidFill>
              </a:rPr>
              <a:t>Drains</a:t>
            </a:r>
            <a:r>
              <a:rPr lang="en-GB" dirty="0" smtClean="0">
                <a:solidFill>
                  <a:schemeClr val="tx2">
                    <a:lumMod val="60000"/>
                    <a:lumOff val="40000"/>
                  </a:schemeClr>
                </a:solidFill>
              </a:rPr>
              <a:t> </a:t>
            </a:r>
            <a:r>
              <a:rPr lang="en-GB" dirty="0">
                <a:solidFill>
                  <a:schemeClr val="tx2">
                    <a:lumMod val="60000"/>
                    <a:lumOff val="40000"/>
                  </a:schemeClr>
                </a:solidFill>
              </a:rPr>
              <a:t>shall be of adequate size and, where connected directly to a sewer, shall be provided with an air break or other mechanical device to prevent back-</a:t>
            </a:r>
            <a:r>
              <a:rPr lang="en-GB" dirty="0" err="1">
                <a:solidFill>
                  <a:schemeClr val="tx2">
                    <a:lumMod val="60000"/>
                    <a:lumOff val="40000"/>
                  </a:schemeClr>
                </a:solidFill>
              </a:rPr>
              <a:t>siphonage</a:t>
            </a:r>
            <a:endParaRPr lang="en-GB" dirty="0">
              <a:solidFill>
                <a:schemeClr val="tx2">
                  <a:lumMod val="60000"/>
                  <a:lumOff val="40000"/>
                </a:schemeClr>
              </a:solidFill>
            </a:endParaRPr>
          </a:p>
          <a:p>
            <a:endParaRPr lang="en-GB" dirty="0">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12</a:t>
            </a:fld>
            <a:endParaRPr lang="en-GB">
              <a:solidFill>
                <a:prstClr val="black">
                  <a:tint val="75000"/>
                </a:prstClr>
              </a:solidFill>
            </a:endParaRPr>
          </a:p>
        </p:txBody>
      </p:sp>
    </p:spTree>
    <p:extLst>
      <p:ext uri="{BB962C8B-B14F-4D97-AF65-F5344CB8AC3E}">
        <p14:creationId xmlns:p14="http://schemas.microsoft.com/office/powerpoint/2010/main" val="2438895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9067800" cy="6781800"/>
          </a:xfrm>
        </p:spPr>
        <p:txBody>
          <a:bodyPr>
            <a:normAutofit lnSpcReduction="10000"/>
          </a:bodyPr>
          <a:lstStyle/>
          <a:p>
            <a:pPr lvl="0" algn="just">
              <a:lnSpc>
                <a:spcPct val="115000"/>
              </a:lnSpc>
              <a:spcBef>
                <a:spcPts val="0"/>
              </a:spcBef>
              <a:buSzPts val="1400"/>
              <a:buFont typeface="Times New Roman"/>
              <a:buChar char="-"/>
            </a:pPr>
            <a:r>
              <a:rPr lang="en-US" sz="2800" b="1" u="sng" dirty="0">
                <a:solidFill>
                  <a:srgbClr val="00B050"/>
                </a:solidFill>
                <a:ea typeface="Calibri"/>
                <a:cs typeface="Arial"/>
              </a:rPr>
              <a:t>P</a:t>
            </a:r>
            <a:r>
              <a:rPr lang="en-US" sz="2800" b="1" u="sng" dirty="0" smtClean="0">
                <a:solidFill>
                  <a:srgbClr val="00B050"/>
                </a:solidFill>
                <a:ea typeface="Calibri"/>
                <a:cs typeface="Arial"/>
              </a:rPr>
              <a:t>otable </a:t>
            </a:r>
            <a:r>
              <a:rPr lang="en-US" sz="2800" b="1" u="sng" dirty="0">
                <a:solidFill>
                  <a:srgbClr val="00B050"/>
                </a:solidFill>
                <a:ea typeface="Calibri"/>
                <a:cs typeface="Arial"/>
              </a:rPr>
              <a:t>water </a:t>
            </a:r>
            <a:endParaRPr lang="en-US" sz="2800" b="1" u="sng" dirty="0" smtClean="0">
              <a:solidFill>
                <a:srgbClr val="00B050"/>
              </a:solidFill>
              <a:ea typeface="Calibri"/>
              <a:cs typeface="Arial"/>
            </a:endParaRPr>
          </a:p>
          <a:p>
            <a:pPr lvl="1" algn="just">
              <a:lnSpc>
                <a:spcPct val="115000"/>
              </a:lnSpc>
              <a:spcBef>
                <a:spcPts val="0"/>
              </a:spcBef>
              <a:buSzPts val="1400"/>
              <a:buFont typeface="Times New Roman"/>
              <a:buChar char="-"/>
            </a:pPr>
            <a:r>
              <a:rPr lang="en-US" dirty="0" smtClean="0">
                <a:ea typeface="Calibri"/>
                <a:cs typeface="Arial"/>
              </a:rPr>
              <a:t>can lose quality in transmission through the public piping system and, of course, through the manufacturer’s system. The manufacturer will test potable water periodically.</a:t>
            </a:r>
          </a:p>
          <a:p>
            <a:pPr lvl="1" indent="-342900" algn="just">
              <a:lnSpc>
                <a:spcPct val="115000"/>
              </a:lnSpc>
              <a:spcBef>
                <a:spcPts val="0"/>
              </a:spcBef>
              <a:buSzPts val="1400"/>
              <a:buFont typeface="Times New Roman"/>
              <a:buChar char="-"/>
            </a:pPr>
            <a:r>
              <a:rPr lang="en-US" dirty="0" smtClean="0">
                <a:ea typeface="Calibri"/>
                <a:cs typeface="Arial"/>
              </a:rPr>
              <a:t>Where it is necessary to provide on-site potable water storage, an automatic chlorination system should be installed, usually at 2-3 ppm.</a:t>
            </a:r>
          </a:p>
          <a:p>
            <a:pPr marL="342900" lvl="0" indent="-342900" algn="just">
              <a:lnSpc>
                <a:spcPct val="115000"/>
              </a:lnSpc>
              <a:spcBef>
                <a:spcPts val="0"/>
              </a:spcBef>
              <a:buSzPts val="1400"/>
              <a:buFont typeface="Times New Roman"/>
              <a:buChar char="-"/>
            </a:pPr>
            <a:r>
              <a:rPr lang="en-US" sz="2800" b="1" u="sng" dirty="0" smtClean="0">
                <a:solidFill>
                  <a:srgbClr val="00B050"/>
                </a:solidFill>
                <a:ea typeface="Calibri"/>
                <a:cs typeface="Arial"/>
              </a:rPr>
              <a:t>Drains</a:t>
            </a:r>
          </a:p>
          <a:p>
            <a:pPr lvl="1" indent="-342900" algn="just">
              <a:lnSpc>
                <a:spcPct val="115000"/>
              </a:lnSpc>
              <a:spcBef>
                <a:spcPts val="0"/>
              </a:spcBef>
              <a:buSzPts val="1400"/>
              <a:buFont typeface="Times New Roman"/>
              <a:buChar char="-"/>
            </a:pPr>
            <a:r>
              <a:rPr lang="en-US" dirty="0" smtClean="0">
                <a:ea typeface="Calibri"/>
                <a:cs typeface="Arial"/>
              </a:rPr>
              <a:t>particularly those in production areas, can be a potential source of microbial hazard therefore there must be an air break between drain and sewer to prevent back-</a:t>
            </a:r>
            <a:r>
              <a:rPr lang="en-US" dirty="0" err="1" smtClean="0">
                <a:ea typeface="Calibri"/>
                <a:cs typeface="Arial"/>
              </a:rPr>
              <a:t>siphonage</a:t>
            </a:r>
            <a:r>
              <a:rPr lang="en-US" dirty="0" smtClean="0">
                <a:ea typeface="Calibri"/>
                <a:cs typeface="Arial"/>
              </a:rPr>
              <a:t>.</a:t>
            </a:r>
            <a:endParaRPr lang="en-US" dirty="0">
              <a:ea typeface="Calibri"/>
              <a:cs typeface="Arial"/>
            </a:endParaRPr>
          </a:p>
          <a:p>
            <a:pPr lvl="1" indent="-342900" algn="just">
              <a:lnSpc>
                <a:spcPct val="115000"/>
              </a:lnSpc>
              <a:spcBef>
                <a:spcPts val="0"/>
              </a:spcBef>
              <a:buSzPts val="1400"/>
              <a:buFont typeface="Times New Roman"/>
              <a:buChar char="-"/>
            </a:pPr>
            <a:r>
              <a:rPr lang="en-US" dirty="0" smtClean="0">
                <a:ea typeface="Calibri"/>
                <a:cs typeface="Arial"/>
              </a:rPr>
              <a:t>Drains should also be regularly disinfected.</a:t>
            </a:r>
          </a:p>
          <a:p>
            <a:endParaRPr lang="en-US" dirty="0"/>
          </a:p>
        </p:txBody>
      </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13</a:t>
            </a:fld>
            <a:endParaRPr lang="en-GB">
              <a:solidFill>
                <a:prstClr val="black">
                  <a:tint val="75000"/>
                </a:prstClr>
              </a:solidFill>
            </a:endParaRPr>
          </a:p>
        </p:txBody>
      </p:sp>
    </p:spTree>
    <p:extLst>
      <p:ext uri="{BB962C8B-B14F-4D97-AF65-F5344CB8AC3E}">
        <p14:creationId xmlns:p14="http://schemas.microsoft.com/office/powerpoint/2010/main" val="487749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GB" sz="3600" b="1" u="sng" dirty="0"/>
              <a:t>Sec. 211.52 Washing and toilet facilities</a:t>
            </a:r>
          </a:p>
        </p:txBody>
      </p:sp>
      <p:sp>
        <p:nvSpPr>
          <p:cNvPr id="3" name="Content Placeholder 2"/>
          <p:cNvSpPr>
            <a:spLocks noGrp="1"/>
          </p:cNvSpPr>
          <p:nvPr>
            <p:ph idx="1"/>
          </p:nvPr>
        </p:nvSpPr>
        <p:spPr>
          <a:xfrm>
            <a:off x="457200" y="1066800"/>
            <a:ext cx="8534400" cy="5059363"/>
          </a:xfrm>
        </p:spPr>
        <p:txBody>
          <a:bodyPr/>
          <a:lstStyle/>
          <a:p>
            <a:r>
              <a:rPr lang="en-GB" dirty="0">
                <a:solidFill>
                  <a:srgbClr val="0070C0"/>
                </a:solidFill>
              </a:rPr>
              <a:t>Adequate washing facilities shall be provided, including hot and cold water, soap or detergent, air driers or single-service towels, and clean toilet facilities easily </a:t>
            </a:r>
            <a:r>
              <a:rPr lang="en-GB" dirty="0" smtClean="0">
                <a:solidFill>
                  <a:srgbClr val="0070C0"/>
                </a:solidFill>
              </a:rPr>
              <a:t>accessible </a:t>
            </a:r>
            <a:r>
              <a:rPr lang="en-GB" dirty="0">
                <a:solidFill>
                  <a:srgbClr val="0070C0"/>
                </a:solidFill>
              </a:rPr>
              <a:t>to working </a:t>
            </a:r>
            <a:r>
              <a:rPr lang="en-GB" dirty="0" smtClean="0">
                <a:solidFill>
                  <a:srgbClr val="0070C0"/>
                </a:solidFill>
              </a:rPr>
              <a:t>areas.</a:t>
            </a:r>
          </a:p>
          <a:p>
            <a:endParaRPr lang="en-GB" dirty="0">
              <a:solidFill>
                <a:srgbClr val="0070C0"/>
              </a:solidFill>
            </a:endParaRPr>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14</a:t>
            </a:fld>
            <a:endParaRPr lang="en-GB">
              <a:solidFill>
                <a:prstClr val="black">
                  <a:tint val="75000"/>
                </a:prstClr>
              </a:solidFill>
            </a:endParaRPr>
          </a:p>
        </p:txBody>
      </p:sp>
    </p:spTree>
    <p:extLst>
      <p:ext uri="{BB962C8B-B14F-4D97-AF65-F5344CB8AC3E}">
        <p14:creationId xmlns:p14="http://schemas.microsoft.com/office/powerpoint/2010/main" val="2005587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202928"/>
            <a:ext cx="6982896" cy="6274071"/>
          </a:xfrm>
        </p:spPr>
        <p:txBody>
          <a:bodyPr>
            <a:noAutofit/>
          </a:bodyPr>
          <a:lstStyle/>
          <a:p>
            <a:pPr marL="342900" lvl="0" indent="-342900" algn="just">
              <a:lnSpc>
                <a:spcPct val="115000"/>
              </a:lnSpc>
              <a:spcBef>
                <a:spcPts val="0"/>
              </a:spcBef>
              <a:buSzPts val="1400"/>
              <a:buFont typeface="Times New Roman"/>
              <a:buChar char="-"/>
            </a:pPr>
            <a:r>
              <a:rPr lang="en-US" sz="2400" dirty="0" smtClean="0">
                <a:ea typeface="Calibri"/>
                <a:cs typeface="Arial"/>
              </a:rPr>
              <a:t>Toilet rooms are required to be separate for each sex.</a:t>
            </a:r>
          </a:p>
          <a:p>
            <a:pPr marL="342900" lvl="0" indent="-342900" algn="just">
              <a:lnSpc>
                <a:spcPct val="115000"/>
              </a:lnSpc>
              <a:spcBef>
                <a:spcPts val="0"/>
              </a:spcBef>
              <a:buSzPts val="1400"/>
              <a:buFont typeface="Times New Roman"/>
              <a:buChar char="-"/>
            </a:pPr>
            <a:endParaRPr lang="en-US" sz="2400" dirty="0" smtClean="0">
              <a:ea typeface="Calibri"/>
              <a:cs typeface="Arial"/>
            </a:endParaRPr>
          </a:p>
          <a:p>
            <a:pPr marL="342900" lvl="0" indent="-342900" algn="just">
              <a:lnSpc>
                <a:spcPct val="115000"/>
              </a:lnSpc>
              <a:spcBef>
                <a:spcPts val="0"/>
              </a:spcBef>
              <a:buSzPts val="1400"/>
              <a:buFont typeface="Times New Roman"/>
              <a:buChar char="-"/>
            </a:pPr>
            <a:endParaRPr lang="en-US" sz="2400" dirty="0">
              <a:ea typeface="Calibri"/>
              <a:cs typeface="Arial"/>
            </a:endParaRPr>
          </a:p>
          <a:p>
            <a:pPr marL="342900" lvl="0" indent="-342900" algn="just">
              <a:lnSpc>
                <a:spcPct val="115000"/>
              </a:lnSpc>
              <a:spcBef>
                <a:spcPts val="0"/>
              </a:spcBef>
              <a:buSzPts val="1400"/>
              <a:buFont typeface="Times New Roman"/>
              <a:buChar char="-"/>
            </a:pPr>
            <a:r>
              <a:rPr lang="en-US" sz="2400" dirty="0" smtClean="0">
                <a:ea typeface="Calibri"/>
                <a:cs typeface="Arial"/>
              </a:rPr>
              <a:t>except where individual </a:t>
            </a:r>
            <a:r>
              <a:rPr lang="en-US" sz="2400" u="sng" dirty="0" smtClean="0">
                <a:ea typeface="Calibri"/>
                <a:cs typeface="Arial"/>
              </a:rPr>
              <a:t>locked toilet rooms</a:t>
            </a:r>
            <a:r>
              <a:rPr lang="en-US" sz="2400" dirty="0" smtClean="0">
                <a:ea typeface="Calibri"/>
                <a:cs typeface="Arial"/>
              </a:rPr>
              <a:t> are available.</a:t>
            </a:r>
          </a:p>
          <a:p>
            <a:pPr marL="342900" lvl="0" indent="-342900" algn="just">
              <a:lnSpc>
                <a:spcPct val="115000"/>
              </a:lnSpc>
              <a:spcBef>
                <a:spcPts val="0"/>
              </a:spcBef>
              <a:buSzPts val="1400"/>
              <a:buFont typeface="Times New Roman"/>
              <a:buChar char="-"/>
            </a:pPr>
            <a:endParaRPr lang="en-US" sz="2400" dirty="0" smtClean="0">
              <a:ea typeface="Calibri"/>
              <a:cs typeface="Arial"/>
            </a:endParaRPr>
          </a:p>
          <a:p>
            <a:pPr marL="342900" lvl="0" indent="-342900" algn="just">
              <a:lnSpc>
                <a:spcPct val="115000"/>
              </a:lnSpc>
              <a:spcBef>
                <a:spcPts val="0"/>
              </a:spcBef>
              <a:buSzPts val="1400"/>
              <a:buFont typeface="Times New Roman"/>
              <a:buChar char="-"/>
            </a:pPr>
            <a:r>
              <a:rPr lang="en-US" sz="2400" dirty="0">
                <a:ea typeface="Calibri"/>
                <a:cs typeface="Arial"/>
              </a:rPr>
              <a:t>D</a:t>
            </a:r>
            <a:r>
              <a:rPr lang="en-US" sz="2400" dirty="0" smtClean="0">
                <a:ea typeface="Calibri"/>
                <a:cs typeface="Arial"/>
              </a:rPr>
              <a:t>efine the minimum number of </a:t>
            </a:r>
            <a:r>
              <a:rPr lang="en-US" sz="2400" u="sng" dirty="0" smtClean="0">
                <a:ea typeface="Calibri"/>
                <a:cs typeface="Arial"/>
              </a:rPr>
              <a:t>water closets</a:t>
            </a:r>
            <a:r>
              <a:rPr lang="en-US" sz="2400" dirty="0" smtClean="0">
                <a:ea typeface="Calibri"/>
                <a:cs typeface="Arial"/>
              </a:rPr>
              <a:t> based on the number of users.</a:t>
            </a:r>
          </a:p>
          <a:p>
            <a:pPr marL="342900" lvl="0" indent="-342900" algn="just">
              <a:lnSpc>
                <a:spcPct val="115000"/>
              </a:lnSpc>
              <a:spcBef>
                <a:spcPts val="0"/>
              </a:spcBef>
              <a:buSzPts val="1400"/>
              <a:buFont typeface="Times New Roman"/>
              <a:buChar char="-"/>
            </a:pPr>
            <a:endParaRPr lang="en-US" sz="2400" dirty="0">
              <a:ea typeface="Calibri"/>
              <a:cs typeface="Arial"/>
            </a:endParaRPr>
          </a:p>
          <a:p>
            <a:pPr marL="342900" lvl="0" indent="-342900" algn="just">
              <a:lnSpc>
                <a:spcPct val="115000"/>
              </a:lnSpc>
              <a:spcBef>
                <a:spcPts val="0"/>
              </a:spcBef>
              <a:buSzPts val="1400"/>
              <a:buFont typeface="Times New Roman"/>
              <a:buChar char="-"/>
            </a:pPr>
            <a:r>
              <a:rPr lang="en-US" sz="2400" dirty="0" smtClean="0">
                <a:ea typeface="Calibri"/>
                <a:cs typeface="Arial"/>
              </a:rPr>
              <a:t>Conveniently </a:t>
            </a:r>
            <a:r>
              <a:rPr lang="en-US" sz="2400" dirty="0">
                <a:ea typeface="Calibri"/>
                <a:cs typeface="Arial"/>
              </a:rPr>
              <a:t>located to all </a:t>
            </a:r>
            <a:r>
              <a:rPr lang="en-US" sz="2400" dirty="0" smtClean="0">
                <a:ea typeface="Calibri"/>
                <a:cs typeface="Arial"/>
              </a:rPr>
              <a:t>areas.</a:t>
            </a:r>
          </a:p>
          <a:p>
            <a:pPr marL="342900" lvl="0" indent="-342900" algn="just">
              <a:lnSpc>
                <a:spcPct val="115000"/>
              </a:lnSpc>
              <a:spcBef>
                <a:spcPts val="0"/>
              </a:spcBef>
              <a:buSzPts val="1400"/>
              <a:buFont typeface="Times New Roman"/>
              <a:buChar char="-"/>
            </a:pPr>
            <a:r>
              <a:rPr lang="en-US" sz="2400" dirty="0" smtClean="0">
                <a:ea typeface="Calibri"/>
                <a:cs typeface="Arial"/>
              </a:rPr>
              <a:t>Hot </a:t>
            </a:r>
            <a:r>
              <a:rPr lang="en-US" sz="2400" dirty="0">
                <a:ea typeface="Calibri"/>
                <a:cs typeface="Arial"/>
              </a:rPr>
              <a:t>shower facilities are </a:t>
            </a:r>
            <a:r>
              <a:rPr lang="en-US" sz="2400" dirty="0" smtClean="0">
                <a:ea typeface="Calibri"/>
                <a:cs typeface="Arial"/>
              </a:rPr>
              <a:t>provided.</a:t>
            </a:r>
          </a:p>
          <a:p>
            <a:pPr marL="342900" lvl="0" indent="-342900" algn="just">
              <a:lnSpc>
                <a:spcPct val="115000"/>
              </a:lnSpc>
              <a:spcBef>
                <a:spcPts val="0"/>
              </a:spcBef>
              <a:buSzPts val="1400"/>
              <a:buFont typeface="Times New Roman"/>
              <a:buChar char="-"/>
            </a:pPr>
            <a:r>
              <a:rPr lang="en-US" sz="2400" dirty="0" smtClean="0">
                <a:ea typeface="Calibri"/>
                <a:cs typeface="Arial"/>
              </a:rPr>
              <a:t>Disinfectant </a:t>
            </a:r>
            <a:r>
              <a:rPr lang="en-US" sz="2400" dirty="0">
                <a:ea typeface="Calibri"/>
                <a:cs typeface="Arial"/>
              </a:rPr>
              <a:t>soaps are </a:t>
            </a:r>
            <a:r>
              <a:rPr lang="en-US" sz="2400" dirty="0" smtClean="0">
                <a:ea typeface="Calibri"/>
                <a:cs typeface="Arial"/>
              </a:rPr>
              <a:t>utilized.</a:t>
            </a:r>
          </a:p>
          <a:p>
            <a:pPr marL="342900" lvl="0" indent="-342900" algn="just">
              <a:lnSpc>
                <a:spcPct val="115000"/>
              </a:lnSpc>
              <a:spcBef>
                <a:spcPts val="0"/>
              </a:spcBef>
              <a:buSzPts val="1400"/>
              <a:buFont typeface="Times New Roman"/>
              <a:buChar char="-"/>
            </a:pPr>
            <a:r>
              <a:rPr lang="en-US" sz="2400" dirty="0" smtClean="0">
                <a:ea typeface="Calibri"/>
                <a:cs typeface="Arial"/>
              </a:rPr>
              <a:t>Adequate </a:t>
            </a:r>
            <a:r>
              <a:rPr lang="en-US" sz="2400" dirty="0">
                <a:ea typeface="Calibri"/>
                <a:cs typeface="Arial"/>
              </a:rPr>
              <a:t>ash and waste receptacles are provided</a:t>
            </a:r>
            <a:r>
              <a:rPr lang="en-US" sz="2400" dirty="0" smtClean="0">
                <a:ea typeface="Calibri"/>
                <a:cs typeface="Arial"/>
              </a:rPr>
              <a:t>.</a:t>
            </a:r>
            <a:endParaRPr lang="en-US" sz="2400" dirty="0">
              <a:ea typeface="Calibri"/>
              <a:cs typeface="Arial"/>
            </a:endParaRPr>
          </a:p>
        </p:txBody>
      </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15</a:t>
            </a:fld>
            <a:endParaRPr lang="en-GB">
              <a:solidFill>
                <a:prstClr val="black">
                  <a:tint val="75000"/>
                </a:prst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8055" y="3136629"/>
            <a:ext cx="914400" cy="103318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309045"/>
            <a:ext cx="1218042" cy="109733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7696" y="1373722"/>
            <a:ext cx="1730250" cy="1730250"/>
          </a:xfrm>
          <a:prstGeom prst="rect">
            <a:avLst/>
          </a:prstGeom>
        </p:spPr>
      </p:pic>
    </p:spTree>
    <p:extLst>
      <p:ext uri="{BB962C8B-B14F-4D97-AF65-F5344CB8AC3E}">
        <p14:creationId xmlns:p14="http://schemas.microsoft.com/office/powerpoint/2010/main" val="360677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477000"/>
          </a:xfrm>
        </p:spPr>
        <p:txBody>
          <a:bodyPr>
            <a:normAutofit/>
          </a:bodyPr>
          <a:lstStyle/>
          <a:p>
            <a:pPr algn="just">
              <a:lnSpc>
                <a:spcPct val="115000"/>
              </a:lnSpc>
              <a:spcBef>
                <a:spcPts val="0"/>
              </a:spcBef>
            </a:pPr>
            <a:r>
              <a:rPr lang="en-US" sz="2800" dirty="0" smtClean="0">
                <a:ea typeface="Calibri"/>
                <a:cs typeface="Arial"/>
              </a:rPr>
              <a:t>Periodic cleaning of the area during each shift with </a:t>
            </a:r>
            <a:r>
              <a:rPr lang="en-US" sz="2800" u="sng" dirty="0" smtClean="0">
                <a:ea typeface="Calibri"/>
                <a:cs typeface="Arial"/>
              </a:rPr>
              <a:t>logging</a:t>
            </a:r>
            <a:r>
              <a:rPr lang="en-US" sz="2800" dirty="0" smtClean="0">
                <a:ea typeface="Calibri"/>
                <a:cs typeface="Arial"/>
              </a:rPr>
              <a:t> of times and conditions is mandatory.</a:t>
            </a:r>
            <a:endParaRPr lang="en-US" sz="2000" dirty="0" smtClean="0">
              <a:ea typeface="Calibri"/>
              <a:cs typeface="Arial"/>
            </a:endParaRPr>
          </a:p>
          <a:p>
            <a:pPr algn="just">
              <a:lnSpc>
                <a:spcPct val="115000"/>
              </a:lnSpc>
              <a:spcBef>
                <a:spcPts val="0"/>
              </a:spcBef>
            </a:pPr>
            <a:r>
              <a:rPr lang="en-US" sz="2800" dirty="0" smtClean="0">
                <a:ea typeface="Calibri"/>
                <a:cs typeface="Arial"/>
              </a:rPr>
              <a:t>Complete cleaning with cleansing and disinfectant agents daily.</a:t>
            </a:r>
          </a:p>
          <a:p>
            <a:pPr algn="just">
              <a:lnSpc>
                <a:spcPct val="115000"/>
              </a:lnSpc>
              <a:spcBef>
                <a:spcPts val="0"/>
              </a:spcBef>
            </a:pPr>
            <a:r>
              <a:rPr lang="en-US" sz="2800" dirty="0" smtClean="0">
                <a:ea typeface="Calibri"/>
                <a:cs typeface="Arial"/>
              </a:rPr>
              <a:t> </a:t>
            </a:r>
            <a:r>
              <a:rPr lang="en-US" sz="2800" u="sng" dirty="0" smtClean="0">
                <a:ea typeface="Calibri"/>
                <a:cs typeface="Arial"/>
              </a:rPr>
              <a:t>Follow-up</a:t>
            </a:r>
            <a:r>
              <a:rPr lang="en-US" sz="2800" dirty="0" smtClean="0">
                <a:ea typeface="Calibri"/>
                <a:cs typeface="Arial"/>
              </a:rPr>
              <a:t> inspection by supervisory personnel is logged.</a:t>
            </a:r>
            <a:endParaRPr lang="en-US" sz="2000" dirty="0" smtClean="0">
              <a:ea typeface="Calibri"/>
              <a:cs typeface="Arial"/>
            </a:endParaRPr>
          </a:p>
          <a:p>
            <a:pPr algn="just">
              <a:lnSpc>
                <a:spcPct val="115000"/>
              </a:lnSpc>
              <a:spcBef>
                <a:spcPts val="0"/>
              </a:spcBef>
              <a:spcAft>
                <a:spcPts val="1000"/>
              </a:spcAft>
            </a:pPr>
            <a:r>
              <a:rPr lang="en-US" sz="2800" dirty="0" smtClean="0">
                <a:ea typeface="Calibri"/>
                <a:cs typeface="Arial"/>
              </a:rPr>
              <a:t>Areas separated from all aseptic spaces by an </a:t>
            </a:r>
            <a:r>
              <a:rPr lang="en-US" sz="2800" b="1" u="sng" dirty="0" smtClean="0">
                <a:ea typeface="Calibri"/>
                <a:cs typeface="Arial"/>
              </a:rPr>
              <a:t>air lock</a:t>
            </a:r>
            <a:r>
              <a:rPr lang="en-US" sz="2800" dirty="0" smtClean="0">
                <a:ea typeface="Calibri"/>
                <a:cs typeface="Arial"/>
              </a:rPr>
              <a:t>.</a:t>
            </a:r>
            <a:endParaRPr lang="en-US" sz="2000" dirty="0" smtClean="0">
              <a:ea typeface="Calibri"/>
              <a:cs typeface="Arial"/>
            </a:endParaRPr>
          </a:p>
          <a:p>
            <a:pPr marL="0" indent="0">
              <a:buNone/>
            </a:pPr>
            <a:endParaRPr lang="en-US" dirty="0"/>
          </a:p>
        </p:txBody>
      </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16</a:t>
            </a:fld>
            <a:endParaRPr lang="en-GB">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733800"/>
            <a:ext cx="4876800" cy="3047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028493"/>
            <a:ext cx="1828800" cy="2458679"/>
          </a:xfrm>
          <a:prstGeom prst="rect">
            <a:avLst/>
          </a:prstGeom>
        </p:spPr>
      </p:pic>
    </p:spTree>
    <p:extLst>
      <p:ext uri="{BB962C8B-B14F-4D97-AF65-F5344CB8AC3E}">
        <p14:creationId xmlns:p14="http://schemas.microsoft.com/office/powerpoint/2010/main" val="3640585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41514"/>
            <a:ext cx="8229600" cy="411162"/>
          </a:xfrm>
        </p:spPr>
        <p:txBody>
          <a:bodyPr>
            <a:noAutofit/>
          </a:bodyPr>
          <a:lstStyle/>
          <a:p>
            <a:pPr algn="l"/>
            <a:r>
              <a:rPr lang="en-US" sz="3200" b="1" dirty="0" smtClean="0">
                <a:solidFill>
                  <a:srgbClr val="FF0000"/>
                </a:solidFill>
                <a:latin typeface="+mn-lt"/>
                <a:ea typeface="Calibri"/>
                <a:cs typeface="Arial"/>
              </a:rPr>
              <a:t>Eating facilities</a:t>
            </a:r>
            <a:endParaRPr lang="en-US" sz="3200" b="1" dirty="0">
              <a:solidFill>
                <a:srgbClr val="FF0000"/>
              </a:solidFill>
              <a:latin typeface="+mn-lt"/>
            </a:endParaRPr>
          </a:p>
        </p:txBody>
      </p:sp>
      <p:sp>
        <p:nvSpPr>
          <p:cNvPr id="2" name="Content Placeholder 1"/>
          <p:cNvSpPr>
            <a:spLocks noGrp="1"/>
          </p:cNvSpPr>
          <p:nvPr>
            <p:ph sz="half" idx="1"/>
          </p:nvPr>
        </p:nvSpPr>
        <p:spPr>
          <a:xfrm>
            <a:off x="457200" y="609600"/>
            <a:ext cx="6187880" cy="5867400"/>
          </a:xfrm>
        </p:spPr>
        <p:txBody>
          <a:bodyPr>
            <a:noAutofit/>
          </a:bodyPr>
          <a:lstStyle/>
          <a:p>
            <a:pPr algn="just">
              <a:lnSpc>
                <a:spcPct val="115000"/>
              </a:lnSpc>
              <a:spcBef>
                <a:spcPts val="0"/>
              </a:spcBef>
            </a:pPr>
            <a:r>
              <a:rPr lang="en-US" sz="2400" dirty="0">
                <a:ea typeface="Calibri"/>
                <a:cs typeface="Arial"/>
              </a:rPr>
              <a:t>For </a:t>
            </a:r>
            <a:r>
              <a:rPr lang="en-US" sz="2400" u="sng" dirty="0">
                <a:ea typeface="Calibri"/>
                <a:cs typeface="Arial"/>
              </a:rPr>
              <a:t>production and materials processing areas </a:t>
            </a:r>
            <a:r>
              <a:rPr lang="en-US" sz="2400" dirty="0">
                <a:ea typeface="Calibri"/>
                <a:cs typeface="Arial"/>
              </a:rPr>
              <a:t>drinking, eating, smoking, tobacco chewing, and expectoration are </a:t>
            </a:r>
            <a:r>
              <a:rPr lang="en-US" sz="2400" b="1" u="sng" dirty="0">
                <a:ea typeface="Calibri"/>
                <a:cs typeface="Arial"/>
              </a:rPr>
              <a:t>prohibited</a:t>
            </a:r>
            <a:r>
              <a:rPr lang="en-US" sz="2400" dirty="0" smtClean="0">
                <a:ea typeface="Calibri"/>
                <a:cs typeface="Arial"/>
              </a:rPr>
              <a:t>.</a:t>
            </a:r>
          </a:p>
          <a:p>
            <a:pPr algn="just">
              <a:lnSpc>
                <a:spcPct val="115000"/>
              </a:lnSpc>
              <a:spcBef>
                <a:spcPts val="0"/>
              </a:spcBef>
            </a:pPr>
            <a:r>
              <a:rPr lang="en-US" sz="2400" dirty="0" smtClean="0">
                <a:ea typeface="Calibri"/>
                <a:cs typeface="Arial"/>
              </a:rPr>
              <a:t>Eating and drinking are permitted only in </a:t>
            </a:r>
            <a:r>
              <a:rPr lang="en-US" sz="2400" u="sng" dirty="0" smtClean="0">
                <a:ea typeface="Calibri"/>
                <a:cs typeface="Arial"/>
              </a:rPr>
              <a:t>separate eating facilities </a:t>
            </a:r>
            <a:r>
              <a:rPr lang="en-US" sz="2400" dirty="0" smtClean="0">
                <a:ea typeface="Calibri"/>
                <a:cs typeface="Arial"/>
              </a:rPr>
              <a:t>well segregated from all production areas. </a:t>
            </a:r>
            <a:r>
              <a:rPr lang="en-US" sz="2400" dirty="0">
                <a:ea typeface="Calibri"/>
              </a:rPr>
              <a:t>E.g. Cafeterias serving hot meals are ideal</a:t>
            </a:r>
            <a:r>
              <a:rPr lang="en-US" sz="2400" dirty="0" smtClean="0">
                <a:ea typeface="Calibri"/>
              </a:rPr>
              <a:t>.</a:t>
            </a:r>
            <a:endParaRPr lang="en-US" sz="2400" dirty="0" smtClean="0">
              <a:ea typeface="Calibri"/>
              <a:cs typeface="Arial"/>
            </a:endParaRPr>
          </a:p>
          <a:p>
            <a:pPr algn="just">
              <a:lnSpc>
                <a:spcPct val="115000"/>
              </a:lnSpc>
              <a:spcBef>
                <a:spcPts val="0"/>
              </a:spcBef>
            </a:pPr>
            <a:r>
              <a:rPr lang="en-US" sz="2400" dirty="0" smtClean="0">
                <a:ea typeface="Calibri"/>
                <a:cs typeface="Arial"/>
              </a:rPr>
              <a:t>Smoking is permitted only where an adequate disposal device is provided and apart from production areas.</a:t>
            </a:r>
          </a:p>
          <a:p>
            <a:pPr marL="0" indent="0" algn="just">
              <a:lnSpc>
                <a:spcPct val="115000"/>
              </a:lnSpc>
              <a:spcBef>
                <a:spcPts val="0"/>
              </a:spcBef>
              <a:buNone/>
            </a:pPr>
            <a:endParaRPr lang="en-US" sz="2400" dirty="0" smtClean="0">
              <a:ea typeface="Calibri"/>
              <a:cs typeface="Arial"/>
            </a:endParaRPr>
          </a:p>
          <a:p>
            <a:pPr lvl="0" algn="just">
              <a:lnSpc>
                <a:spcPct val="115000"/>
              </a:lnSpc>
              <a:spcBef>
                <a:spcPts val="0"/>
              </a:spcBef>
            </a:pPr>
            <a:r>
              <a:rPr lang="en-US" sz="2400" dirty="0">
                <a:ea typeface="Calibri"/>
                <a:cs typeface="Arial"/>
              </a:rPr>
              <a:t>Foods and beverages for meals and breaks may be </a:t>
            </a:r>
            <a:r>
              <a:rPr lang="en-US" sz="2400" u="sng" dirty="0">
                <a:ea typeface="Calibri"/>
                <a:cs typeface="Arial"/>
              </a:rPr>
              <a:t>stored only in lockers </a:t>
            </a:r>
            <a:r>
              <a:rPr lang="en-US" sz="2400" dirty="0">
                <a:ea typeface="Calibri"/>
                <a:cs typeface="Arial"/>
              </a:rPr>
              <a:t>and then removed to a separate eating area</a:t>
            </a:r>
            <a:r>
              <a:rPr lang="en-US" sz="2400" dirty="0" smtClean="0">
                <a:ea typeface="Calibri"/>
                <a:cs typeface="Arial"/>
              </a:rPr>
              <a:t>.</a:t>
            </a:r>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17</a:t>
            </a:fld>
            <a:endParaRPr lang="en-GB">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4045" y="381000"/>
            <a:ext cx="2121483" cy="159824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5659" y="2055447"/>
            <a:ext cx="2235941" cy="129735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2775" y="3657599"/>
            <a:ext cx="1724025" cy="100680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5080" y="5001036"/>
            <a:ext cx="2350697" cy="1567132"/>
          </a:xfrm>
          <a:prstGeom prst="rect">
            <a:avLst/>
          </a:prstGeom>
        </p:spPr>
      </p:pic>
    </p:spTree>
    <p:extLst>
      <p:ext uri="{BB962C8B-B14F-4D97-AF65-F5344CB8AC3E}">
        <p14:creationId xmlns:p14="http://schemas.microsoft.com/office/powerpoint/2010/main" val="162520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5867400"/>
          </a:xfrm>
        </p:spPr>
        <p:txBody>
          <a:bodyPr/>
          <a:lstStyle/>
          <a:p>
            <a:pPr algn="just">
              <a:lnSpc>
                <a:spcPct val="115000"/>
              </a:lnSpc>
              <a:spcBef>
                <a:spcPts val="0"/>
              </a:spcBef>
            </a:pPr>
            <a:r>
              <a:rPr lang="en-US" dirty="0">
                <a:ea typeface="Calibri"/>
                <a:cs typeface="Arial"/>
              </a:rPr>
              <a:t>Prominent signs indicating these rules are posted at entrances to production areas</a:t>
            </a:r>
            <a:r>
              <a:rPr lang="en-US" dirty="0" smtClean="0">
                <a:ea typeface="Calibri"/>
                <a:cs typeface="Arial"/>
              </a:rPr>
              <a:t>.</a:t>
            </a:r>
          </a:p>
          <a:p>
            <a:pPr marL="0" indent="0" algn="just">
              <a:lnSpc>
                <a:spcPct val="115000"/>
              </a:lnSpc>
              <a:spcBef>
                <a:spcPts val="0"/>
              </a:spcBef>
              <a:buNone/>
            </a:pPr>
            <a:endParaRPr lang="en-US" dirty="0">
              <a:ea typeface="Calibri"/>
              <a:cs typeface="Arial"/>
            </a:endParaRPr>
          </a:p>
          <a:p>
            <a:pPr algn="just">
              <a:lnSpc>
                <a:spcPct val="115000"/>
              </a:lnSpc>
              <a:spcBef>
                <a:spcPts val="0"/>
              </a:spcBef>
              <a:spcAft>
                <a:spcPts val="1000"/>
              </a:spcAft>
            </a:pPr>
            <a:r>
              <a:rPr lang="en-US" dirty="0">
                <a:ea typeface="Calibri"/>
                <a:cs typeface="Arial"/>
              </a:rPr>
              <a:t>Enforcement procedures against violators are taken by management</a:t>
            </a:r>
            <a:r>
              <a:rPr lang="en-US" dirty="0" smtClean="0">
                <a:ea typeface="Calibri"/>
                <a:cs typeface="Arial"/>
              </a:rPr>
              <a:t>.</a:t>
            </a:r>
          </a:p>
          <a:p>
            <a:pPr marL="0" indent="0" algn="just">
              <a:lnSpc>
                <a:spcPct val="115000"/>
              </a:lnSpc>
              <a:spcBef>
                <a:spcPts val="0"/>
              </a:spcBef>
              <a:spcAft>
                <a:spcPts val="1000"/>
              </a:spcAft>
              <a:buNone/>
            </a:pPr>
            <a:endParaRPr lang="en-US" dirty="0">
              <a:ea typeface="Calibri"/>
              <a:cs typeface="Arial"/>
            </a:endParaRPr>
          </a:p>
          <a:p>
            <a:pPr marL="0" indent="0">
              <a:buNone/>
            </a:pPr>
            <a:endParaRPr lang="en-US" dirty="0"/>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18</a:t>
            </a:fld>
            <a:endParaRPr lang="en-GB">
              <a:solidFill>
                <a:prstClr val="black">
                  <a:tint val="75000"/>
                </a:prstClr>
              </a:solidFill>
            </a:endParaRPr>
          </a:p>
        </p:txBody>
      </p:sp>
    </p:spTree>
    <p:extLst>
      <p:ext uri="{BB962C8B-B14F-4D97-AF65-F5344CB8AC3E}">
        <p14:creationId xmlns:p14="http://schemas.microsoft.com/office/powerpoint/2010/main" val="159256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688"/>
            <a:ext cx="8229600" cy="715488"/>
          </a:xfrm>
        </p:spPr>
        <p:txBody>
          <a:bodyPr>
            <a:normAutofit/>
          </a:bodyPr>
          <a:lstStyle/>
          <a:p>
            <a:r>
              <a:rPr lang="en-GB" sz="3600" b="1" u="sng" dirty="0"/>
              <a:t>Sec. 211.56 Sanitation</a:t>
            </a:r>
          </a:p>
        </p:txBody>
      </p:sp>
      <p:sp>
        <p:nvSpPr>
          <p:cNvPr id="3" name="Content Placeholder 2"/>
          <p:cNvSpPr>
            <a:spLocks noGrp="1"/>
          </p:cNvSpPr>
          <p:nvPr>
            <p:ph idx="1"/>
          </p:nvPr>
        </p:nvSpPr>
        <p:spPr>
          <a:xfrm>
            <a:off x="152400" y="685800"/>
            <a:ext cx="8915400" cy="6019800"/>
          </a:xfrm>
        </p:spPr>
        <p:txBody>
          <a:bodyPr>
            <a:normAutofit fontScale="92500" lnSpcReduction="10000"/>
          </a:bodyPr>
          <a:lstStyle/>
          <a:p>
            <a:pPr marL="514350" indent="-514350">
              <a:buFont typeface="+mj-lt"/>
              <a:buAutoNum type="alphaLcPeriod"/>
            </a:pPr>
            <a:r>
              <a:rPr lang="en-GB" dirty="0" smtClean="0">
                <a:solidFill>
                  <a:srgbClr val="0070C0"/>
                </a:solidFill>
              </a:rPr>
              <a:t>Any </a:t>
            </a:r>
            <a:r>
              <a:rPr lang="en-GB" dirty="0">
                <a:solidFill>
                  <a:srgbClr val="0070C0"/>
                </a:solidFill>
              </a:rPr>
              <a:t>building used in the manufacture, processing, packing, or holding of a drug product shall be </a:t>
            </a:r>
            <a:r>
              <a:rPr lang="en-GB" u="sng" dirty="0">
                <a:solidFill>
                  <a:srgbClr val="0070C0"/>
                </a:solidFill>
              </a:rPr>
              <a:t>maintained in a clean and sanitary condition</a:t>
            </a:r>
            <a:r>
              <a:rPr lang="en-GB" dirty="0">
                <a:solidFill>
                  <a:srgbClr val="0070C0"/>
                </a:solidFill>
              </a:rPr>
              <a:t>, Any such building shall be free of infestation by rodents, birds, insects, and other vermin (other than laboratory animals). Trash and organic waste matter shall be held and disposed of in a timely and sanitary manner</a:t>
            </a:r>
            <a:r>
              <a:rPr lang="en-GB" dirty="0" smtClean="0">
                <a:solidFill>
                  <a:srgbClr val="0070C0"/>
                </a:solidFill>
              </a:rPr>
              <a:t>.</a:t>
            </a:r>
          </a:p>
          <a:p>
            <a:pPr marL="514350" indent="-514350">
              <a:buFont typeface="+mj-lt"/>
              <a:buAutoNum type="alphaLcPeriod"/>
            </a:pPr>
            <a:r>
              <a:rPr lang="en-GB" dirty="0" smtClean="0">
                <a:solidFill>
                  <a:srgbClr val="0070C0"/>
                </a:solidFill>
              </a:rPr>
              <a:t> </a:t>
            </a:r>
            <a:r>
              <a:rPr lang="en-GB" dirty="0">
                <a:solidFill>
                  <a:srgbClr val="0070C0"/>
                </a:solidFill>
              </a:rPr>
              <a:t>There shall be </a:t>
            </a:r>
            <a:r>
              <a:rPr lang="en-GB" u="sng" dirty="0">
                <a:solidFill>
                  <a:srgbClr val="0070C0"/>
                </a:solidFill>
              </a:rPr>
              <a:t>written procedures assigning responsibility for sanitation </a:t>
            </a:r>
            <a:r>
              <a:rPr lang="en-GB" dirty="0">
                <a:solidFill>
                  <a:srgbClr val="0070C0"/>
                </a:solidFill>
              </a:rPr>
              <a:t>and describing in sufficient detail the cleaning schedules, methods, equipment, and materials to be used in cleaning the buildings and facilities; such written procedures shall be </a:t>
            </a:r>
            <a:r>
              <a:rPr lang="en-GB" dirty="0" smtClean="0">
                <a:solidFill>
                  <a:srgbClr val="0070C0"/>
                </a:solidFill>
              </a:rPr>
              <a:t>followed.</a:t>
            </a:r>
          </a:p>
          <a:p>
            <a:endParaRPr lang="en-GB" dirty="0">
              <a:solidFill>
                <a:srgbClr val="0070C0"/>
              </a:solidFill>
            </a:endParaRPr>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19</a:t>
            </a:fld>
            <a:endParaRPr lang="en-GB">
              <a:solidFill>
                <a:prstClr val="black">
                  <a:tint val="75000"/>
                </a:prstClr>
              </a:solidFill>
            </a:endParaRPr>
          </a:p>
        </p:txBody>
      </p:sp>
    </p:spTree>
    <p:extLst>
      <p:ext uri="{BB962C8B-B14F-4D97-AF65-F5344CB8AC3E}">
        <p14:creationId xmlns:p14="http://schemas.microsoft.com/office/powerpoint/2010/main" val="348718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b="1" dirty="0" smtClean="0">
                <a:latin typeface="Times New Roman" pitchFamily="18" charset="0"/>
                <a:cs typeface="Times New Roman" pitchFamily="18" charset="0"/>
              </a:rPr>
              <a:t>Good Manufacturing Practices Regulations</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fontScale="92500" lnSpcReduction="10000"/>
          </a:bodyPr>
          <a:lstStyle/>
          <a:p>
            <a:r>
              <a:rPr lang="en-US" sz="4000" b="1" dirty="0" smtClean="0">
                <a:latin typeface="Times New Roman" pitchFamily="18" charset="0"/>
                <a:cs typeface="Times New Roman" pitchFamily="18" charset="0"/>
              </a:rPr>
              <a:t>Subpart C: Building and Facilities</a:t>
            </a:r>
          </a:p>
          <a:p>
            <a:r>
              <a:rPr lang="en-US" sz="4000" b="1" dirty="0" smtClean="0">
                <a:solidFill>
                  <a:srgbClr val="FF0000"/>
                </a:solidFill>
                <a:latin typeface="Times New Roman" pitchFamily="18" charset="0"/>
                <a:cs typeface="Times New Roman" pitchFamily="18" charset="0"/>
              </a:rPr>
              <a:t>Continue</a:t>
            </a:r>
            <a:endParaRPr lang="en-US" sz="4000"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4132040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20000"/>
          </a:bodyPr>
          <a:lstStyle/>
          <a:p>
            <a:pPr marL="0" indent="0">
              <a:buNone/>
            </a:pPr>
            <a:r>
              <a:rPr lang="en-GB" dirty="0" smtClean="0">
                <a:solidFill>
                  <a:srgbClr val="0070C0"/>
                </a:solidFill>
              </a:rPr>
              <a:t>c. There </a:t>
            </a:r>
            <a:r>
              <a:rPr lang="en-GB" dirty="0">
                <a:solidFill>
                  <a:srgbClr val="0070C0"/>
                </a:solidFill>
              </a:rPr>
              <a:t>shall be </a:t>
            </a:r>
            <a:r>
              <a:rPr lang="en-GB" u="sng" dirty="0">
                <a:solidFill>
                  <a:srgbClr val="0070C0"/>
                </a:solidFill>
              </a:rPr>
              <a:t>written procedures for use of suitable </a:t>
            </a:r>
            <a:r>
              <a:rPr lang="en-GB" dirty="0">
                <a:solidFill>
                  <a:srgbClr val="0070C0"/>
                </a:solidFill>
              </a:rPr>
              <a:t>rodenticides, insecticides, fungicides, fumigating agents, and cleaning and sanitizing agents. </a:t>
            </a:r>
            <a:endParaRPr lang="en-GB" dirty="0" smtClean="0">
              <a:solidFill>
                <a:srgbClr val="0070C0"/>
              </a:solidFill>
            </a:endParaRPr>
          </a:p>
          <a:p>
            <a:r>
              <a:rPr lang="en-GB" dirty="0" smtClean="0">
                <a:solidFill>
                  <a:srgbClr val="0070C0"/>
                </a:solidFill>
              </a:rPr>
              <a:t>Such </a:t>
            </a:r>
            <a:r>
              <a:rPr lang="en-GB" u="sng" dirty="0">
                <a:solidFill>
                  <a:srgbClr val="0070C0"/>
                </a:solidFill>
              </a:rPr>
              <a:t>written procedures </a:t>
            </a:r>
            <a:r>
              <a:rPr lang="en-GB" dirty="0">
                <a:solidFill>
                  <a:srgbClr val="0070C0"/>
                </a:solidFill>
              </a:rPr>
              <a:t>shall be </a:t>
            </a:r>
            <a:r>
              <a:rPr lang="en-GB" b="1" dirty="0">
                <a:solidFill>
                  <a:srgbClr val="0070C0"/>
                </a:solidFill>
              </a:rPr>
              <a:t>designed</a:t>
            </a:r>
            <a:r>
              <a:rPr lang="en-GB" dirty="0">
                <a:solidFill>
                  <a:srgbClr val="0070C0"/>
                </a:solidFill>
              </a:rPr>
              <a:t> to prevent the contamination of equipment, components, drug product containers, closures, packaging, </a:t>
            </a:r>
            <a:r>
              <a:rPr lang="en-GB" dirty="0" smtClean="0">
                <a:solidFill>
                  <a:srgbClr val="0070C0"/>
                </a:solidFill>
              </a:rPr>
              <a:t>labelling </a:t>
            </a:r>
            <a:r>
              <a:rPr lang="en-GB" dirty="0">
                <a:solidFill>
                  <a:srgbClr val="0070C0"/>
                </a:solidFill>
              </a:rPr>
              <a:t>materials, or drug products and shall be followed. </a:t>
            </a:r>
            <a:endParaRPr lang="en-GB" dirty="0" smtClean="0">
              <a:solidFill>
                <a:srgbClr val="0070C0"/>
              </a:solidFill>
            </a:endParaRPr>
          </a:p>
          <a:p>
            <a:r>
              <a:rPr lang="en-GB" dirty="0" smtClean="0">
                <a:solidFill>
                  <a:srgbClr val="0070C0"/>
                </a:solidFill>
              </a:rPr>
              <a:t>Rodenticides</a:t>
            </a:r>
            <a:r>
              <a:rPr lang="en-GB" dirty="0">
                <a:solidFill>
                  <a:srgbClr val="0070C0"/>
                </a:solidFill>
              </a:rPr>
              <a:t>, insecticides, and fungicides shall not be used unless </a:t>
            </a:r>
            <a:r>
              <a:rPr lang="en-GB" u="sng" dirty="0">
                <a:solidFill>
                  <a:srgbClr val="0070C0"/>
                </a:solidFill>
              </a:rPr>
              <a:t>registered</a:t>
            </a:r>
            <a:r>
              <a:rPr lang="en-GB" dirty="0">
                <a:solidFill>
                  <a:srgbClr val="0070C0"/>
                </a:solidFill>
              </a:rPr>
              <a:t> and </a:t>
            </a:r>
            <a:r>
              <a:rPr lang="en-GB" u="sng" dirty="0">
                <a:solidFill>
                  <a:srgbClr val="0070C0"/>
                </a:solidFill>
              </a:rPr>
              <a:t>used in accordance with the Federal</a:t>
            </a:r>
            <a:r>
              <a:rPr lang="en-GB" dirty="0">
                <a:solidFill>
                  <a:srgbClr val="0070C0"/>
                </a:solidFill>
              </a:rPr>
              <a:t> Insecticide, Fungicide, and Rodenticide Act (7 U.S.C. 135</a:t>
            </a:r>
            <a:r>
              <a:rPr lang="en-GB" dirty="0" smtClean="0">
                <a:solidFill>
                  <a:srgbClr val="0070C0"/>
                </a:solidFill>
              </a:rPr>
              <a:t>).</a:t>
            </a:r>
          </a:p>
          <a:p>
            <a:pPr marL="0" indent="0">
              <a:buNone/>
            </a:pPr>
            <a:endParaRPr lang="en-GB" dirty="0" smtClean="0">
              <a:solidFill>
                <a:srgbClr val="0070C0"/>
              </a:solidFill>
            </a:endParaRPr>
          </a:p>
          <a:p>
            <a:pPr marL="0" indent="0">
              <a:buNone/>
            </a:pPr>
            <a:r>
              <a:rPr lang="en-GB" dirty="0" smtClean="0">
                <a:solidFill>
                  <a:srgbClr val="0070C0"/>
                </a:solidFill>
              </a:rPr>
              <a:t>d. Sanitation </a:t>
            </a:r>
            <a:r>
              <a:rPr lang="en-GB" dirty="0">
                <a:solidFill>
                  <a:srgbClr val="0070C0"/>
                </a:solidFill>
              </a:rPr>
              <a:t>procedures shall </a:t>
            </a:r>
            <a:r>
              <a:rPr lang="en-GB" u="sng" dirty="0">
                <a:solidFill>
                  <a:srgbClr val="0070C0"/>
                </a:solidFill>
              </a:rPr>
              <a:t>apply to work performed by contractors </a:t>
            </a:r>
            <a:r>
              <a:rPr lang="en-GB" dirty="0">
                <a:solidFill>
                  <a:srgbClr val="0070C0"/>
                </a:solidFill>
              </a:rPr>
              <a:t>or temporary employees as well as work performed by full-time employees during the ordinary course of operations</a:t>
            </a:r>
          </a:p>
          <a:p>
            <a:endParaRPr lang="en-US" dirty="0"/>
          </a:p>
        </p:txBody>
      </p:sp>
      <p:sp>
        <p:nvSpPr>
          <p:cNvPr id="2" name="Slide Number Placeholder 1"/>
          <p:cNvSpPr>
            <a:spLocks noGrp="1"/>
          </p:cNvSpPr>
          <p:nvPr>
            <p:ph type="sldNum" sz="quarter" idx="12"/>
          </p:nvPr>
        </p:nvSpPr>
        <p:spPr/>
        <p:txBody>
          <a:bodyPr/>
          <a:lstStyle/>
          <a:p>
            <a:fld id="{432862A4-913E-424D-A348-9DDAD10AD131}" type="slidenum">
              <a:rPr lang="en-GB" smtClean="0">
                <a:solidFill>
                  <a:prstClr val="black">
                    <a:tint val="75000"/>
                  </a:prstClr>
                </a:solidFill>
              </a:rPr>
              <a:pPr/>
              <a:t>20</a:t>
            </a:fld>
            <a:endParaRPr lang="en-GB">
              <a:solidFill>
                <a:prstClr val="black">
                  <a:tint val="75000"/>
                </a:prstClr>
              </a:solidFill>
            </a:endParaRPr>
          </a:p>
        </p:txBody>
      </p:sp>
    </p:spTree>
    <p:extLst>
      <p:ext uri="{BB962C8B-B14F-4D97-AF65-F5344CB8AC3E}">
        <p14:creationId xmlns:p14="http://schemas.microsoft.com/office/powerpoint/2010/main" val="742880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553200"/>
          </a:xfrm>
        </p:spPr>
        <p:txBody>
          <a:bodyPr>
            <a:normAutofit/>
          </a:bodyPr>
          <a:lstStyle/>
          <a:p>
            <a:pPr marL="0" marR="0" algn="just">
              <a:lnSpc>
                <a:spcPct val="115000"/>
              </a:lnSpc>
              <a:spcBef>
                <a:spcPts val="0"/>
              </a:spcBef>
              <a:spcAft>
                <a:spcPts val="1000"/>
              </a:spcAft>
            </a:pPr>
            <a:r>
              <a:rPr lang="en-US" sz="2400" dirty="0" smtClean="0">
                <a:ea typeface="Calibri"/>
                <a:cs typeface="Arial"/>
              </a:rPr>
              <a:t>Cleaning and sanitation programs should be adjusted to meet the specific needs of each facility.</a:t>
            </a:r>
          </a:p>
          <a:p>
            <a:pPr marL="0" marR="0" algn="just">
              <a:lnSpc>
                <a:spcPct val="115000"/>
              </a:lnSpc>
              <a:spcBef>
                <a:spcPts val="0"/>
              </a:spcBef>
              <a:spcAft>
                <a:spcPts val="1000"/>
              </a:spcAft>
            </a:pPr>
            <a:r>
              <a:rPr lang="en-US" sz="2400" dirty="0" smtClean="0">
                <a:ea typeface="Calibri"/>
                <a:cs typeface="Arial"/>
              </a:rPr>
              <a:t>In addition to cleaning of floors, walls and ceilings, there should be attention to </a:t>
            </a:r>
            <a:r>
              <a:rPr lang="en-US" sz="2400" u="sng" dirty="0" smtClean="0">
                <a:ea typeface="Calibri"/>
                <a:cs typeface="Arial"/>
              </a:rPr>
              <a:t>dust extraction and air input systems</a:t>
            </a:r>
            <a:r>
              <a:rPr lang="en-US" sz="2400" dirty="0" smtClean="0">
                <a:ea typeface="Calibri"/>
                <a:cs typeface="Arial"/>
              </a:rPr>
              <a:t>.</a:t>
            </a:r>
          </a:p>
          <a:p>
            <a:pPr marL="0" marR="0" algn="just">
              <a:lnSpc>
                <a:spcPct val="115000"/>
              </a:lnSpc>
              <a:spcBef>
                <a:spcPts val="0"/>
              </a:spcBef>
              <a:spcAft>
                <a:spcPts val="1000"/>
              </a:spcAft>
            </a:pPr>
            <a:r>
              <a:rPr lang="en-US" sz="2400" dirty="0" smtClean="0">
                <a:ea typeface="Calibri"/>
                <a:cs typeface="Arial"/>
              </a:rPr>
              <a:t>Duct work, especially for dust extraction systems, can come a potential </a:t>
            </a:r>
            <a:r>
              <a:rPr lang="en-US" sz="2400" b="1" u="sng" dirty="0" smtClean="0">
                <a:solidFill>
                  <a:srgbClr val="FFC000"/>
                </a:solidFill>
                <a:ea typeface="Calibri"/>
                <a:cs typeface="Arial"/>
              </a:rPr>
              <a:t>explosion hazard </a:t>
            </a:r>
            <a:r>
              <a:rPr lang="en-US" sz="2400" dirty="0" smtClean="0">
                <a:ea typeface="Calibri"/>
                <a:cs typeface="Arial"/>
              </a:rPr>
              <a:t>if dust is allowed to accumulate.</a:t>
            </a:r>
          </a:p>
          <a:p>
            <a:pPr marL="0" marR="0" algn="just">
              <a:lnSpc>
                <a:spcPct val="115000"/>
              </a:lnSpc>
              <a:spcBef>
                <a:spcPts val="0"/>
              </a:spcBef>
              <a:spcAft>
                <a:spcPts val="1000"/>
              </a:spcAft>
            </a:pPr>
            <a:r>
              <a:rPr lang="en-US" sz="2400" dirty="0" smtClean="0">
                <a:ea typeface="Calibri"/>
                <a:cs typeface="Arial"/>
              </a:rPr>
              <a:t>Cleaning procedures should be </a:t>
            </a:r>
            <a:r>
              <a:rPr lang="en-US" sz="2400" u="sng" dirty="0" smtClean="0">
                <a:ea typeface="Calibri"/>
                <a:cs typeface="Arial"/>
              </a:rPr>
              <a:t>written</a:t>
            </a:r>
            <a:r>
              <a:rPr lang="en-US" sz="2400" dirty="0" smtClean="0">
                <a:ea typeface="Calibri"/>
                <a:cs typeface="Arial"/>
              </a:rPr>
              <a:t> in sufficient detail with respect to materials, equipment, process and frequency that they are unambiguous. </a:t>
            </a:r>
          </a:p>
          <a:p>
            <a:pPr marL="0" indent="0">
              <a:buNone/>
            </a:pPr>
            <a:endParaRPr lang="en-US" sz="2400" dirty="0"/>
          </a:p>
        </p:txBody>
      </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21</a:t>
            </a:fld>
            <a:endParaRPr lang="en-GB">
              <a:solidFill>
                <a:prstClr val="black">
                  <a:tint val="75000"/>
                </a:prst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343400"/>
            <a:ext cx="1676400" cy="2235200"/>
          </a:xfrm>
          <a:prstGeom prst="rect">
            <a:avLst/>
          </a:prstGeom>
        </p:spPr>
      </p:pic>
    </p:spTree>
    <p:extLst>
      <p:ext uri="{BB962C8B-B14F-4D97-AF65-F5344CB8AC3E}">
        <p14:creationId xmlns:p14="http://schemas.microsoft.com/office/powerpoint/2010/main" val="3136094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400800"/>
          </a:xfrm>
        </p:spPr>
        <p:txBody>
          <a:bodyPr>
            <a:normAutofit/>
          </a:bodyPr>
          <a:lstStyle/>
          <a:p>
            <a:pPr marL="0" algn="just">
              <a:lnSpc>
                <a:spcPct val="115000"/>
              </a:lnSpc>
              <a:spcBef>
                <a:spcPts val="0"/>
              </a:spcBef>
              <a:spcAft>
                <a:spcPts val="1000"/>
              </a:spcAft>
            </a:pPr>
            <a:r>
              <a:rPr lang="en-US" sz="2400" dirty="0">
                <a:ea typeface="Calibri"/>
                <a:cs typeface="Arial"/>
              </a:rPr>
              <a:t>The total elimination of rodents, birds and insects is virtually impossible and the regulations do refer to freedom from infestation. </a:t>
            </a:r>
            <a:endParaRPr lang="en-US" sz="2400" dirty="0" smtClean="0">
              <a:ea typeface="Calibri"/>
              <a:cs typeface="Arial"/>
            </a:endParaRPr>
          </a:p>
          <a:p>
            <a:pPr marL="0" marR="0" algn="just">
              <a:lnSpc>
                <a:spcPct val="115000"/>
              </a:lnSpc>
              <a:spcBef>
                <a:spcPts val="0"/>
              </a:spcBef>
              <a:spcAft>
                <a:spcPts val="1000"/>
              </a:spcAft>
            </a:pPr>
            <a:r>
              <a:rPr lang="en-US" sz="2400" dirty="0" smtClean="0">
                <a:ea typeface="Calibri"/>
                <a:cs typeface="Arial"/>
              </a:rPr>
              <a:t>The use of rodenticides, fungicides, fumigating agents, and other techniques should be combined with good </a:t>
            </a:r>
            <a:r>
              <a:rPr lang="en-US" sz="2400" u="sng" dirty="0" smtClean="0">
                <a:ea typeface="Calibri"/>
                <a:cs typeface="Arial"/>
              </a:rPr>
              <a:t>hygienic practices.</a:t>
            </a:r>
          </a:p>
          <a:p>
            <a:pPr marL="0" marR="0" algn="just">
              <a:lnSpc>
                <a:spcPct val="115000"/>
              </a:lnSpc>
              <a:spcBef>
                <a:spcPts val="0"/>
              </a:spcBef>
              <a:spcAft>
                <a:spcPts val="1000"/>
              </a:spcAft>
            </a:pPr>
            <a:r>
              <a:rPr lang="en-US" sz="2400" dirty="0" smtClean="0">
                <a:ea typeface="Calibri"/>
                <a:cs typeface="Arial"/>
              </a:rPr>
              <a:t>Spilled materials, such as sugar, that might attract creatures should immediately </a:t>
            </a:r>
            <a:r>
              <a:rPr lang="en-US" sz="2400" u="sng" dirty="0" smtClean="0">
                <a:ea typeface="Calibri"/>
                <a:cs typeface="Arial"/>
              </a:rPr>
              <a:t>be eliminated</a:t>
            </a:r>
            <a:r>
              <a:rPr lang="en-US" sz="2400" dirty="0" smtClean="0">
                <a:ea typeface="Calibri"/>
                <a:cs typeface="Arial"/>
              </a:rPr>
              <a:t>.</a:t>
            </a:r>
          </a:p>
          <a:p>
            <a:pPr marL="0" marR="0" algn="just">
              <a:lnSpc>
                <a:spcPct val="115000"/>
              </a:lnSpc>
              <a:spcBef>
                <a:spcPts val="0"/>
              </a:spcBef>
              <a:spcAft>
                <a:spcPts val="1000"/>
              </a:spcAft>
            </a:pPr>
            <a:r>
              <a:rPr lang="en-US" sz="2400" dirty="0" smtClean="0">
                <a:ea typeface="Calibri"/>
                <a:cs typeface="Arial"/>
              </a:rPr>
              <a:t>Holes in buildings that could provide additional means of access should be </a:t>
            </a:r>
            <a:r>
              <a:rPr lang="en-US" sz="2400" u="sng" dirty="0" smtClean="0">
                <a:ea typeface="Calibri"/>
                <a:cs typeface="Arial"/>
              </a:rPr>
              <a:t>blocked</a:t>
            </a:r>
            <a:r>
              <a:rPr lang="en-US" sz="2400" dirty="0" smtClean="0">
                <a:ea typeface="Calibri"/>
                <a:cs typeface="Arial"/>
              </a:rPr>
              <a:t>.</a:t>
            </a:r>
          </a:p>
          <a:p>
            <a:pPr marL="0" indent="0">
              <a:buNone/>
            </a:pPr>
            <a:endParaRPr lang="en-US" sz="2400" dirty="0"/>
          </a:p>
        </p:txBody>
      </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22</a:t>
            </a:fld>
            <a:endParaRPr lang="en-GB">
              <a:solidFill>
                <a:prstClr val="black">
                  <a:tint val="75000"/>
                </a:prstClr>
              </a:solidFill>
            </a:endParaRPr>
          </a:p>
        </p:txBody>
      </p:sp>
      <p:pic>
        <p:nvPicPr>
          <p:cNvPr id="1026" name="Picture 2" descr="http://www.oxfordlearnersdictionaries.com/media/american_english/fullsize/r/rod/roden/roden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622838"/>
            <a:ext cx="2667000" cy="207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70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973763"/>
          </a:xfrm>
        </p:spPr>
        <p:txBody>
          <a:bodyPr>
            <a:normAutofit/>
          </a:bodyPr>
          <a:lstStyle/>
          <a:p>
            <a:pPr marL="0" marR="0" algn="just">
              <a:lnSpc>
                <a:spcPct val="115000"/>
              </a:lnSpc>
              <a:spcBef>
                <a:spcPts val="0"/>
              </a:spcBef>
              <a:spcAft>
                <a:spcPts val="1000"/>
              </a:spcAft>
            </a:pPr>
            <a:r>
              <a:rPr lang="en-US" sz="2400" dirty="0">
                <a:ea typeface="Calibri"/>
                <a:cs typeface="Arial"/>
              </a:rPr>
              <a:t>Where traps and other lethal techniques are used, there should be frequent examination and removal of corpses, which could in time become a source of further contamination.</a:t>
            </a:r>
          </a:p>
          <a:p>
            <a:pPr marL="0" marR="0" algn="just">
              <a:lnSpc>
                <a:spcPct val="115000"/>
              </a:lnSpc>
              <a:spcBef>
                <a:spcPts val="0"/>
              </a:spcBef>
              <a:spcAft>
                <a:spcPts val="1000"/>
              </a:spcAft>
            </a:pPr>
            <a:r>
              <a:rPr lang="en-US" sz="2400" dirty="0">
                <a:ea typeface="Calibri"/>
                <a:cs typeface="Arial"/>
              </a:rPr>
              <a:t>If these traps consistently </a:t>
            </a:r>
            <a:r>
              <a:rPr lang="en-US" sz="2400" u="sng" dirty="0">
                <a:ea typeface="Calibri"/>
                <a:cs typeface="Arial"/>
              </a:rPr>
              <a:t>yield results</a:t>
            </a:r>
            <a:r>
              <a:rPr lang="en-US" sz="2400" dirty="0">
                <a:ea typeface="Calibri"/>
                <a:cs typeface="Arial"/>
              </a:rPr>
              <a:t>, attempts should be made to identify and eliminate the </a:t>
            </a:r>
            <a:r>
              <a:rPr lang="en-US" sz="2400" u="sng" dirty="0">
                <a:ea typeface="Calibri"/>
                <a:cs typeface="Arial"/>
              </a:rPr>
              <a:t>source</a:t>
            </a:r>
            <a:r>
              <a:rPr lang="en-US" sz="2400" dirty="0">
                <a:ea typeface="Calibri"/>
                <a:cs typeface="Arial"/>
              </a:rPr>
              <a:t> of the problem</a:t>
            </a:r>
            <a:r>
              <a:rPr lang="en-US" sz="2400" dirty="0" smtClean="0">
                <a:ea typeface="Calibri"/>
                <a:cs typeface="Arial"/>
              </a:rPr>
              <a:t>.</a:t>
            </a:r>
          </a:p>
          <a:p>
            <a:pPr marL="0" marR="0" algn="just">
              <a:lnSpc>
                <a:spcPct val="115000"/>
              </a:lnSpc>
              <a:spcBef>
                <a:spcPts val="0"/>
              </a:spcBef>
              <a:spcAft>
                <a:spcPts val="1000"/>
              </a:spcAft>
            </a:pPr>
            <a:r>
              <a:rPr lang="en-US" sz="2400" dirty="0" smtClean="0">
                <a:ea typeface="Calibri"/>
                <a:cs typeface="Arial"/>
              </a:rPr>
              <a:t>Frequently rodenticide and other treatments are </a:t>
            </a:r>
            <a:r>
              <a:rPr lang="en-US" sz="2400" u="sng" dirty="0" smtClean="0">
                <a:ea typeface="Calibri"/>
                <a:cs typeface="Arial"/>
              </a:rPr>
              <a:t>contracted out . </a:t>
            </a:r>
          </a:p>
          <a:p>
            <a:pPr marL="0" marR="0" algn="just">
              <a:lnSpc>
                <a:spcPct val="115000"/>
              </a:lnSpc>
              <a:spcBef>
                <a:spcPts val="0"/>
              </a:spcBef>
              <a:spcAft>
                <a:spcPts val="1000"/>
              </a:spcAft>
            </a:pPr>
            <a:r>
              <a:rPr lang="en-US" sz="2400" dirty="0" smtClean="0">
                <a:ea typeface="Calibri"/>
                <a:cs typeface="Arial"/>
              </a:rPr>
              <a:t>As with any contracted service, the company must assure that the procedures used are viable, achieve the desired results, and that they are followed.</a:t>
            </a:r>
          </a:p>
          <a:p>
            <a:pPr marL="0" marR="0" indent="0" algn="just">
              <a:lnSpc>
                <a:spcPct val="115000"/>
              </a:lnSpc>
              <a:spcBef>
                <a:spcPts val="0"/>
              </a:spcBef>
              <a:spcAft>
                <a:spcPts val="1000"/>
              </a:spcAft>
              <a:buNone/>
            </a:pPr>
            <a:endParaRPr lang="en-US" sz="2400" dirty="0" smtClean="0">
              <a:ea typeface="Calibri"/>
              <a:cs typeface="Arial"/>
            </a:endParaRPr>
          </a:p>
          <a:p>
            <a:endParaRPr lang="en-US" sz="2400" dirty="0"/>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23</a:t>
            </a:fld>
            <a:endParaRPr lang="en-GB">
              <a:solidFill>
                <a:prstClr val="black">
                  <a:tint val="75000"/>
                </a:prstClr>
              </a:solidFill>
            </a:endParaRPr>
          </a:p>
        </p:txBody>
      </p:sp>
    </p:spTree>
    <p:extLst>
      <p:ext uri="{BB962C8B-B14F-4D97-AF65-F5344CB8AC3E}">
        <p14:creationId xmlns:p14="http://schemas.microsoft.com/office/powerpoint/2010/main" val="1787005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pPr algn="l"/>
            <a:r>
              <a:rPr lang="en-GB" b="1" u="sng" dirty="0"/>
              <a:t>Sec. 211.58 Maintenance</a:t>
            </a:r>
          </a:p>
        </p:txBody>
      </p:sp>
      <p:sp>
        <p:nvSpPr>
          <p:cNvPr id="3" name="Content Placeholder 2"/>
          <p:cNvSpPr>
            <a:spLocks noGrp="1"/>
          </p:cNvSpPr>
          <p:nvPr>
            <p:ph idx="1"/>
          </p:nvPr>
        </p:nvSpPr>
        <p:spPr>
          <a:xfrm>
            <a:off x="457200" y="914400"/>
            <a:ext cx="8458200" cy="5638800"/>
          </a:xfrm>
        </p:spPr>
        <p:txBody>
          <a:bodyPr/>
          <a:lstStyle/>
          <a:p>
            <a:pPr marL="0" indent="0">
              <a:buNone/>
            </a:pPr>
            <a:r>
              <a:rPr lang="en-GB" b="1" dirty="0">
                <a:solidFill>
                  <a:srgbClr val="0070C0"/>
                </a:solidFill>
              </a:rPr>
              <a:t>Any building used in the manufacture, processing, packing, or holding of a drug product shall be maintained in a good state of </a:t>
            </a:r>
            <a:r>
              <a:rPr lang="en-GB" b="1" dirty="0" smtClean="0">
                <a:solidFill>
                  <a:srgbClr val="0070C0"/>
                </a:solidFill>
              </a:rPr>
              <a:t>repair.</a:t>
            </a:r>
            <a:endParaRPr lang="en-GB" b="1" dirty="0">
              <a:solidFill>
                <a:srgbClr val="0070C0"/>
              </a:solidFill>
            </a:endParaRPr>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24</a:t>
            </a:fld>
            <a:endParaRPr lang="en-GB">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743200"/>
            <a:ext cx="3795713" cy="3411337"/>
          </a:xfrm>
          <a:prstGeom prst="rect">
            <a:avLst/>
          </a:prstGeom>
        </p:spPr>
      </p:pic>
    </p:spTree>
    <p:extLst>
      <p:ext uri="{BB962C8B-B14F-4D97-AF65-F5344CB8AC3E}">
        <p14:creationId xmlns:p14="http://schemas.microsoft.com/office/powerpoint/2010/main" val="717688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629400"/>
          </a:xfrm>
        </p:spPr>
        <p:txBody>
          <a:bodyPr>
            <a:noAutofit/>
          </a:bodyPr>
          <a:lstStyle/>
          <a:p>
            <a:pPr marL="342900" lvl="0" indent="-342900" algn="just">
              <a:lnSpc>
                <a:spcPct val="115000"/>
              </a:lnSpc>
              <a:spcBef>
                <a:spcPts val="0"/>
              </a:spcBef>
              <a:buSzPts val="1400"/>
              <a:buFont typeface="Times New Roman"/>
              <a:buChar char="-"/>
            </a:pPr>
            <a:r>
              <a:rPr lang="en-US" sz="2400" u="sng" dirty="0" smtClean="0">
                <a:ea typeface="Calibri"/>
                <a:cs typeface="Arial"/>
              </a:rPr>
              <a:t>Deterioration of buildings </a:t>
            </a:r>
            <a:r>
              <a:rPr lang="en-US" sz="2400" dirty="0" smtClean="0">
                <a:ea typeface="Calibri"/>
                <a:cs typeface="Arial"/>
              </a:rPr>
              <a:t>not only presents a poor image of the facility, it can also impact on product quality.</a:t>
            </a:r>
          </a:p>
          <a:p>
            <a:pPr marL="342900" lvl="0" indent="-342900" algn="just">
              <a:lnSpc>
                <a:spcPct val="115000"/>
              </a:lnSpc>
              <a:spcBef>
                <a:spcPts val="0"/>
              </a:spcBef>
              <a:buSzPts val="1400"/>
              <a:buFont typeface="Times New Roman"/>
              <a:buChar char="-"/>
            </a:pPr>
            <a:r>
              <a:rPr lang="en-US" sz="2400" u="sng" dirty="0" smtClean="0">
                <a:ea typeface="Calibri"/>
                <a:cs typeface="Arial"/>
              </a:rPr>
              <a:t>Cracks and holes </a:t>
            </a:r>
            <a:r>
              <a:rPr lang="en-US" sz="2400" dirty="0" smtClean="0">
                <a:ea typeface="Calibri"/>
                <a:cs typeface="Arial"/>
              </a:rPr>
              <a:t>in walls, floors, or ceilings can:</a:t>
            </a:r>
          </a:p>
          <a:p>
            <a:pPr lvl="1" indent="-342900" algn="just">
              <a:lnSpc>
                <a:spcPct val="115000"/>
              </a:lnSpc>
              <a:spcBef>
                <a:spcPts val="0"/>
              </a:spcBef>
              <a:buSzPts val="1400"/>
              <a:buFont typeface="Wingdings" pitchFamily="2" charset="2"/>
              <a:buChar char="Ø"/>
            </a:pPr>
            <a:r>
              <a:rPr lang="en-US" sz="2400" dirty="0" smtClean="0">
                <a:ea typeface="Calibri"/>
                <a:cs typeface="Arial"/>
              </a:rPr>
              <a:t> provide access for insects, rodents, birds, dirt or microorganisms. </a:t>
            </a:r>
            <a:r>
              <a:rPr lang="en-US" sz="2400" dirty="0">
                <a:ea typeface="Calibri"/>
                <a:cs typeface="Arial"/>
              </a:rPr>
              <a:t>H</a:t>
            </a:r>
            <a:r>
              <a:rPr lang="en-US" sz="2400" dirty="0" smtClean="0">
                <a:ea typeface="Calibri"/>
                <a:cs typeface="Arial"/>
              </a:rPr>
              <a:t>oles </a:t>
            </a:r>
            <a:r>
              <a:rPr lang="en-US" sz="2400" dirty="0">
                <a:ea typeface="Calibri"/>
                <a:cs typeface="Arial"/>
              </a:rPr>
              <a:t>in the roof or near the tops of buildings provide ready access to birds, which may then be encouraged to nest within the building</a:t>
            </a:r>
            <a:r>
              <a:rPr lang="en-US" sz="2400" dirty="0" smtClean="0">
                <a:ea typeface="Calibri"/>
                <a:cs typeface="Arial"/>
              </a:rPr>
              <a:t>.</a:t>
            </a:r>
          </a:p>
          <a:p>
            <a:pPr lvl="1" indent="-342900" algn="just">
              <a:lnSpc>
                <a:spcPct val="115000"/>
              </a:lnSpc>
              <a:spcBef>
                <a:spcPts val="0"/>
              </a:spcBef>
              <a:buSzPts val="1400"/>
              <a:buFont typeface="Wingdings" pitchFamily="2" charset="2"/>
              <a:buChar char="Ø"/>
            </a:pPr>
            <a:r>
              <a:rPr lang="en-US" sz="2400" dirty="0" smtClean="0">
                <a:ea typeface="Calibri"/>
                <a:cs typeface="Arial"/>
              </a:rPr>
              <a:t>They can also hinder cleaning and sanitation, thereby increasing the potential for cross contamination or microbial multiplication.</a:t>
            </a:r>
          </a:p>
          <a:p>
            <a:pPr lvl="1" indent="-342900" algn="just">
              <a:lnSpc>
                <a:spcPct val="115000"/>
              </a:lnSpc>
              <a:spcBef>
                <a:spcPts val="0"/>
              </a:spcBef>
              <a:buSzPts val="1400"/>
              <a:buFont typeface="Wingdings" pitchFamily="2" charset="2"/>
              <a:buChar char="Ø"/>
            </a:pPr>
            <a:r>
              <a:rPr lang="en-US" sz="2400" dirty="0" smtClean="0">
                <a:ea typeface="Calibri"/>
                <a:cs typeface="Arial"/>
              </a:rPr>
              <a:t>also become a safety hazard of people or even dislodge materials from trucks.</a:t>
            </a:r>
          </a:p>
        </p:txBody>
      </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25</a:t>
            </a:fld>
            <a:endParaRPr lang="en-GB">
              <a:solidFill>
                <a:prstClr val="black">
                  <a:tint val="75000"/>
                </a:prstClr>
              </a:solidFill>
            </a:endParaRPr>
          </a:p>
        </p:txBody>
      </p:sp>
    </p:spTree>
    <p:extLst>
      <p:ext uri="{BB962C8B-B14F-4D97-AF65-F5344CB8AC3E}">
        <p14:creationId xmlns:p14="http://schemas.microsoft.com/office/powerpoint/2010/main" val="4038772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lnSpcReduction="10000"/>
          </a:bodyPr>
          <a:lstStyle/>
          <a:p>
            <a:pPr lvl="0" algn="just">
              <a:lnSpc>
                <a:spcPct val="115000"/>
              </a:lnSpc>
              <a:spcBef>
                <a:spcPts val="0"/>
              </a:spcBef>
              <a:buSzPts val="1400"/>
              <a:buFont typeface="Times New Roman"/>
              <a:buChar char="-"/>
            </a:pPr>
            <a:r>
              <a:rPr lang="en-US" u="sng" dirty="0">
                <a:ea typeface="Calibri"/>
                <a:cs typeface="Arial"/>
              </a:rPr>
              <a:t>The ingress of water from roof leaks </a:t>
            </a:r>
            <a:r>
              <a:rPr lang="en-US" dirty="0">
                <a:ea typeface="Calibri"/>
                <a:cs typeface="Arial"/>
              </a:rPr>
              <a:t>can cause significant damage to materials and equipment, give rise to electrical failures and fires and result in damage to the basic structure of the building.</a:t>
            </a:r>
          </a:p>
          <a:p>
            <a:pPr lvl="0"/>
            <a:r>
              <a:rPr lang="en-US" u="sng" dirty="0">
                <a:ea typeface="Calibri"/>
                <a:cs typeface="Arial"/>
              </a:rPr>
              <a:t>Damage to insulation of pipes </a:t>
            </a:r>
            <a:r>
              <a:rPr lang="en-US" dirty="0">
                <a:ea typeface="Calibri"/>
                <a:cs typeface="Arial"/>
              </a:rPr>
              <a:t>and duct work will detract from the basic purpose of such </a:t>
            </a:r>
            <a:r>
              <a:rPr lang="en-US" dirty="0" smtClean="0">
                <a:ea typeface="Calibri"/>
                <a:cs typeface="Arial"/>
              </a:rPr>
              <a:t>insulation </a:t>
            </a:r>
            <a:r>
              <a:rPr lang="en-US" dirty="0">
                <a:ea typeface="Calibri"/>
                <a:cs typeface="Arial"/>
              </a:rPr>
              <a:t>It may </a:t>
            </a:r>
            <a:r>
              <a:rPr lang="en-US" dirty="0" smtClean="0">
                <a:ea typeface="Calibri"/>
                <a:cs typeface="Arial"/>
              </a:rPr>
              <a:t>result in:</a:t>
            </a:r>
          </a:p>
          <a:p>
            <a:pPr lvl="1"/>
            <a:r>
              <a:rPr lang="en-US" dirty="0" smtClean="0">
                <a:ea typeface="Calibri"/>
                <a:cs typeface="Arial"/>
              </a:rPr>
              <a:t> </a:t>
            </a:r>
            <a:r>
              <a:rPr lang="en-US" dirty="0">
                <a:ea typeface="Calibri"/>
                <a:cs typeface="Arial"/>
              </a:rPr>
              <a:t>freezing </a:t>
            </a:r>
            <a:endParaRPr lang="en-US" dirty="0" smtClean="0">
              <a:ea typeface="Calibri"/>
              <a:cs typeface="Arial"/>
            </a:endParaRPr>
          </a:p>
          <a:p>
            <a:pPr lvl="1"/>
            <a:r>
              <a:rPr lang="en-US" dirty="0" smtClean="0">
                <a:ea typeface="Calibri"/>
                <a:cs typeface="Arial"/>
              </a:rPr>
              <a:t>leakage </a:t>
            </a:r>
            <a:r>
              <a:rPr lang="en-US" dirty="0">
                <a:ea typeface="Calibri"/>
                <a:cs typeface="Arial"/>
              </a:rPr>
              <a:t>of pipes </a:t>
            </a:r>
            <a:endParaRPr lang="en-US" dirty="0" smtClean="0">
              <a:ea typeface="Calibri"/>
              <a:cs typeface="Arial"/>
            </a:endParaRPr>
          </a:p>
          <a:p>
            <a:pPr lvl="1"/>
            <a:r>
              <a:rPr lang="en-US" dirty="0" smtClean="0">
                <a:ea typeface="Calibri"/>
                <a:cs typeface="Arial"/>
              </a:rPr>
              <a:t>shedding </a:t>
            </a:r>
            <a:r>
              <a:rPr lang="en-US" dirty="0">
                <a:ea typeface="Calibri"/>
                <a:cs typeface="Arial"/>
              </a:rPr>
              <a:t>of insulation material into product and equipment.</a:t>
            </a:r>
          </a:p>
          <a:p>
            <a:endParaRPr lang="en-US" dirty="0"/>
          </a:p>
          <a:p>
            <a:endParaRPr lang="en-US" dirty="0"/>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26</a:t>
            </a:fld>
            <a:endParaRPr lang="en-GB">
              <a:solidFill>
                <a:prstClr val="black">
                  <a:tint val="75000"/>
                </a:prstClr>
              </a:solidFill>
            </a:endParaRPr>
          </a:p>
        </p:txBody>
      </p:sp>
    </p:spTree>
    <p:extLst>
      <p:ext uri="{BB962C8B-B14F-4D97-AF65-F5344CB8AC3E}">
        <p14:creationId xmlns:p14="http://schemas.microsoft.com/office/powerpoint/2010/main" val="277514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6400800"/>
          </a:xfrm>
        </p:spPr>
        <p:txBody>
          <a:bodyPr>
            <a:noAutofit/>
          </a:bodyPr>
          <a:lstStyle/>
          <a:p>
            <a:pPr marL="342900" lvl="0" indent="-342900" algn="just">
              <a:lnSpc>
                <a:spcPct val="115000"/>
              </a:lnSpc>
              <a:spcBef>
                <a:spcPts val="0"/>
              </a:spcBef>
              <a:buSzPts val="1400"/>
              <a:buFont typeface="Times New Roman"/>
              <a:buChar char="-"/>
            </a:pPr>
            <a:r>
              <a:rPr lang="en-US" sz="2400" u="sng" dirty="0" smtClean="0">
                <a:ea typeface="Calibri"/>
                <a:cs typeface="Arial"/>
              </a:rPr>
              <a:t>Light fittings</a:t>
            </a:r>
            <a:r>
              <a:rPr lang="en-US" sz="2400" dirty="0" smtClean="0">
                <a:ea typeface="Calibri"/>
                <a:cs typeface="Arial"/>
              </a:rPr>
              <a:t> need regular cleaning to remove any accumulated dust, which can act both as a potential source of contamination and reduce light intensity.</a:t>
            </a:r>
          </a:p>
          <a:p>
            <a:pPr marL="342900" lvl="0" indent="-342900" algn="just">
              <a:lnSpc>
                <a:spcPct val="115000"/>
              </a:lnSpc>
              <a:spcBef>
                <a:spcPts val="0"/>
              </a:spcBef>
              <a:buSzPts val="1400"/>
              <a:buFont typeface="Times New Roman"/>
              <a:buChar char="-"/>
            </a:pPr>
            <a:r>
              <a:rPr lang="en-US" sz="2400" dirty="0" smtClean="0">
                <a:ea typeface="Calibri"/>
                <a:cs typeface="Arial"/>
              </a:rPr>
              <a:t>Where </a:t>
            </a:r>
            <a:r>
              <a:rPr lang="en-US" sz="2400" u="sng" dirty="0" smtClean="0">
                <a:ea typeface="Calibri"/>
                <a:cs typeface="Arial"/>
              </a:rPr>
              <a:t>the proper correction of building deficiencies</a:t>
            </a:r>
            <a:r>
              <a:rPr lang="en-US" sz="2400" dirty="0" smtClean="0">
                <a:ea typeface="Calibri"/>
                <a:cs typeface="Arial"/>
              </a:rPr>
              <a:t> requires shut-down of the area, it may be necessary to </a:t>
            </a:r>
            <a:r>
              <a:rPr lang="en-US" sz="2400" dirty="0" smtClean="0">
                <a:solidFill>
                  <a:srgbClr val="00B050"/>
                </a:solidFill>
                <a:ea typeface="Calibri"/>
                <a:cs typeface="Arial"/>
              </a:rPr>
              <a:t>resort to temporary repair</a:t>
            </a:r>
            <a:r>
              <a:rPr lang="en-US" sz="2400" dirty="0" smtClean="0">
                <a:ea typeface="Calibri"/>
                <a:cs typeface="Arial"/>
              </a:rPr>
              <a:t> until adequate time can be made to enact a permanent repair.</a:t>
            </a:r>
          </a:p>
          <a:p>
            <a:pPr marL="342900" lvl="0" indent="-342900" algn="just">
              <a:lnSpc>
                <a:spcPct val="115000"/>
              </a:lnSpc>
              <a:spcBef>
                <a:spcPts val="0"/>
              </a:spcBef>
              <a:buSzPts val="1400"/>
              <a:buFont typeface="Times New Roman"/>
              <a:buChar char="-"/>
            </a:pPr>
            <a:r>
              <a:rPr lang="en-US" sz="2400" u="sng" dirty="0" smtClean="0">
                <a:ea typeface="Calibri"/>
                <a:cs typeface="Arial"/>
              </a:rPr>
              <a:t>Building inspection and maintenance programs</a:t>
            </a:r>
            <a:r>
              <a:rPr lang="en-US" sz="2400" dirty="0" smtClean="0">
                <a:ea typeface="Calibri"/>
                <a:cs typeface="Arial"/>
              </a:rPr>
              <a:t> should be defined in writing and a record kept confirming compliance and referencing any repairs performed.</a:t>
            </a:r>
          </a:p>
          <a:p>
            <a:pPr marL="342900" marR="0" lvl="0" indent="-342900" algn="just">
              <a:lnSpc>
                <a:spcPct val="115000"/>
              </a:lnSpc>
              <a:spcBef>
                <a:spcPts val="0"/>
              </a:spcBef>
              <a:spcAft>
                <a:spcPts val="1000"/>
              </a:spcAft>
              <a:buSzPts val="1400"/>
              <a:buFont typeface="Times New Roman"/>
              <a:buChar char="-"/>
            </a:pPr>
            <a:r>
              <a:rPr lang="en-US" sz="2400" u="sng" dirty="0" smtClean="0">
                <a:ea typeface="Calibri"/>
                <a:cs typeface="Arial"/>
              </a:rPr>
              <a:t>Services can impact directly on</a:t>
            </a:r>
            <a:r>
              <a:rPr lang="en-US" sz="2400" dirty="0" smtClean="0">
                <a:ea typeface="Calibri"/>
                <a:cs typeface="Arial"/>
              </a:rPr>
              <a:t>  processing and product quality and they must undergo routine maintenance.  </a:t>
            </a:r>
          </a:p>
          <a:p>
            <a:pPr marL="342900" marR="0" lvl="0" indent="-342900" algn="just">
              <a:lnSpc>
                <a:spcPct val="115000"/>
              </a:lnSpc>
              <a:spcBef>
                <a:spcPts val="0"/>
              </a:spcBef>
              <a:spcAft>
                <a:spcPts val="1000"/>
              </a:spcAft>
              <a:buSzPts val="1400"/>
              <a:buFont typeface="Times New Roman"/>
              <a:buChar char="-"/>
            </a:pPr>
            <a:r>
              <a:rPr lang="en-US" sz="2400" dirty="0" smtClean="0">
                <a:ea typeface="Calibri"/>
                <a:cs typeface="Arial"/>
              </a:rPr>
              <a:t>Essential services will include water, steam, vacuum, compressed air and other gases, electricity, dust extraction, product/material pipelines, drainage and sprinkler system.</a:t>
            </a:r>
          </a:p>
          <a:p>
            <a:endParaRPr lang="en-US" sz="2400" dirty="0"/>
          </a:p>
        </p:txBody>
      </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27</a:t>
            </a:fld>
            <a:endParaRPr lang="en-GB">
              <a:solidFill>
                <a:prstClr val="black">
                  <a:tint val="75000"/>
                </a:prstClr>
              </a:solidFill>
            </a:endParaRPr>
          </a:p>
        </p:txBody>
      </p:sp>
    </p:spTree>
    <p:extLst>
      <p:ext uri="{BB962C8B-B14F-4D97-AF65-F5344CB8AC3E}">
        <p14:creationId xmlns:p14="http://schemas.microsoft.com/office/powerpoint/2010/main" val="1880511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Sec. 211.50 Sewage and refuse</a:t>
            </a:r>
          </a:p>
        </p:txBody>
      </p:sp>
      <p:sp>
        <p:nvSpPr>
          <p:cNvPr id="3" name="Content Placeholder 2"/>
          <p:cNvSpPr>
            <a:spLocks noGrp="1"/>
          </p:cNvSpPr>
          <p:nvPr>
            <p:ph idx="1"/>
          </p:nvPr>
        </p:nvSpPr>
        <p:spPr>
          <a:xfrm>
            <a:off x="457200" y="1295400"/>
            <a:ext cx="8229600" cy="4525963"/>
          </a:xfrm>
        </p:spPr>
        <p:txBody>
          <a:bodyPr/>
          <a:lstStyle/>
          <a:p>
            <a:pPr marL="0" indent="0">
              <a:buNone/>
            </a:pPr>
            <a:r>
              <a:rPr lang="en-GB" b="1" dirty="0">
                <a:solidFill>
                  <a:schemeClr val="tx2">
                    <a:lumMod val="60000"/>
                    <a:lumOff val="40000"/>
                  </a:schemeClr>
                </a:solidFill>
              </a:rPr>
              <a:t>Sewage, trash, and other refuse in and from the building and immediate premises shall be </a:t>
            </a:r>
            <a:r>
              <a:rPr lang="en-GB" b="1" dirty="0" smtClean="0">
                <a:solidFill>
                  <a:schemeClr val="tx2">
                    <a:lumMod val="60000"/>
                    <a:lumOff val="40000"/>
                  </a:schemeClr>
                </a:solidFill>
              </a:rPr>
              <a:t>disposed </a:t>
            </a:r>
            <a:r>
              <a:rPr lang="en-GB" b="1" dirty="0">
                <a:solidFill>
                  <a:schemeClr val="tx2">
                    <a:lumMod val="60000"/>
                    <a:lumOff val="40000"/>
                  </a:schemeClr>
                </a:solidFill>
              </a:rPr>
              <a:t>of in a safe and sanitary </a:t>
            </a:r>
            <a:r>
              <a:rPr lang="en-GB" b="1" dirty="0" smtClean="0">
                <a:solidFill>
                  <a:schemeClr val="tx2">
                    <a:lumMod val="60000"/>
                    <a:lumOff val="40000"/>
                  </a:schemeClr>
                </a:solidFill>
              </a:rPr>
              <a:t>manner.</a:t>
            </a:r>
          </a:p>
          <a:p>
            <a:endParaRPr lang="en-GB" b="1" dirty="0">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3</a:t>
            </a:fld>
            <a:endParaRPr lang="en-GB">
              <a:solidFill>
                <a:prstClr val="black">
                  <a:tint val="75000"/>
                </a:prstClr>
              </a:solidFill>
            </a:endParaRPr>
          </a:p>
        </p:txBody>
      </p:sp>
    </p:spTree>
    <p:extLst>
      <p:ext uri="{BB962C8B-B14F-4D97-AF65-F5344CB8AC3E}">
        <p14:creationId xmlns:p14="http://schemas.microsoft.com/office/powerpoint/2010/main" val="2811173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610600" cy="5562600"/>
          </a:xfrm>
        </p:spPr>
        <p:txBody>
          <a:bodyPr>
            <a:normAutofit/>
          </a:bodyPr>
          <a:lstStyle/>
          <a:p>
            <a:pPr marL="514350" indent="-514350">
              <a:buFont typeface="+mj-lt"/>
              <a:buAutoNum type="arabicPeriod"/>
            </a:pPr>
            <a:r>
              <a:rPr lang="en-US" b="1" dirty="0">
                <a:ea typeface="Calibri"/>
              </a:rPr>
              <a:t>Product </a:t>
            </a:r>
            <a:r>
              <a:rPr lang="en-US" b="1" dirty="0" smtClean="0">
                <a:ea typeface="Calibri"/>
              </a:rPr>
              <a:t>disposal</a:t>
            </a:r>
            <a:r>
              <a:rPr lang="en-US" b="1" dirty="0">
                <a:ea typeface="Calibri"/>
              </a:rPr>
              <a:t>.</a:t>
            </a:r>
            <a:endParaRPr lang="en-US" b="1" dirty="0" smtClean="0">
              <a:ea typeface="Calibri"/>
              <a:cs typeface="Arial"/>
            </a:endParaRPr>
          </a:p>
          <a:p>
            <a:pPr marL="514350" indent="-514350">
              <a:buFont typeface="+mj-lt"/>
              <a:buAutoNum type="arabicPeriod"/>
            </a:pPr>
            <a:r>
              <a:rPr lang="en-US" b="1" dirty="0" smtClean="0">
                <a:ea typeface="Calibri"/>
                <a:cs typeface="Arial"/>
              </a:rPr>
              <a:t>Printed </a:t>
            </a:r>
            <a:r>
              <a:rPr lang="en-US" b="1" dirty="0">
                <a:ea typeface="Calibri"/>
                <a:cs typeface="Arial"/>
              </a:rPr>
              <a:t>packaging </a:t>
            </a:r>
            <a:r>
              <a:rPr lang="en-US" b="1" dirty="0" smtClean="0">
                <a:ea typeface="Calibri"/>
                <a:cs typeface="Arial"/>
              </a:rPr>
              <a:t>disposal. </a:t>
            </a:r>
            <a:endParaRPr lang="en-US" b="1" dirty="0">
              <a:ea typeface="Calibri"/>
              <a:cs typeface="Arial"/>
            </a:endParaRPr>
          </a:p>
          <a:p>
            <a:pPr marL="514350" indent="-514350">
              <a:buFont typeface="+mj-lt"/>
              <a:buAutoNum type="arabicPeriod"/>
            </a:pPr>
            <a:r>
              <a:rPr lang="en-US" b="1" dirty="0">
                <a:ea typeface="Calibri"/>
                <a:cs typeface="Arial"/>
              </a:rPr>
              <a:t>General trash and </a:t>
            </a:r>
            <a:r>
              <a:rPr lang="en-US" b="1" dirty="0" smtClean="0">
                <a:ea typeface="Calibri"/>
                <a:cs typeface="Arial"/>
              </a:rPr>
              <a:t>sewage.</a:t>
            </a:r>
            <a:endParaRPr lang="en-US" b="1" dirty="0" smtClean="0">
              <a:ea typeface="Calibri"/>
            </a:endParaRPr>
          </a:p>
        </p:txBody>
      </p:sp>
      <p:sp>
        <p:nvSpPr>
          <p:cNvPr id="4" name="Title 3"/>
          <p:cNvSpPr>
            <a:spLocks noGrp="1"/>
          </p:cNvSpPr>
          <p:nvPr>
            <p:ph type="title"/>
          </p:nvPr>
        </p:nvSpPr>
        <p:spPr>
          <a:xfrm>
            <a:off x="457200" y="152400"/>
            <a:ext cx="8229600" cy="868362"/>
          </a:xfrm>
        </p:spPr>
        <p:txBody>
          <a:bodyPr>
            <a:noAutofit/>
          </a:bodyPr>
          <a:lstStyle/>
          <a:p>
            <a:pPr algn="l"/>
            <a:r>
              <a:rPr lang="en-US" sz="2800" b="1" dirty="0">
                <a:solidFill>
                  <a:srgbClr val="FF0000"/>
                </a:solidFill>
                <a:latin typeface="+mn-lt"/>
                <a:ea typeface="Calibri"/>
                <a:cs typeface="Arial"/>
              </a:rPr>
              <a:t>A pharmaceutical plant may consider disposal in several different ways</a:t>
            </a:r>
            <a:r>
              <a:rPr lang="en-US" sz="2800" b="1" dirty="0" smtClean="0">
                <a:solidFill>
                  <a:srgbClr val="FF0000"/>
                </a:solidFill>
                <a:latin typeface="+mn-lt"/>
                <a:ea typeface="Calibri"/>
                <a:cs typeface="Arial"/>
              </a:rPr>
              <a:t>:</a:t>
            </a:r>
            <a:endParaRPr lang="en-US" sz="2800" b="1" dirty="0">
              <a:solidFill>
                <a:srgbClr val="FF0000"/>
              </a:solidFill>
              <a:latin typeface="+mn-lt"/>
            </a:endParaRPr>
          </a:p>
        </p:txBody>
      </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4</a:t>
            </a:fld>
            <a:endParaRPr lang="en-GB">
              <a:solidFill>
                <a:prstClr val="black">
                  <a:tint val="75000"/>
                </a:prstClr>
              </a:solidFill>
            </a:endParaRPr>
          </a:p>
        </p:txBody>
      </p:sp>
    </p:spTree>
    <p:extLst>
      <p:ext uri="{BB962C8B-B14F-4D97-AF65-F5344CB8AC3E}">
        <p14:creationId xmlns:p14="http://schemas.microsoft.com/office/powerpoint/2010/main" val="416780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en-US" b="1" u="sng" dirty="0">
                <a:solidFill>
                  <a:srgbClr val="00B050"/>
                </a:solidFill>
                <a:ea typeface="Calibri"/>
              </a:rPr>
              <a:t>1. Product disposal</a:t>
            </a:r>
            <a:r>
              <a:rPr lang="en-US" b="1" u="sng" dirty="0" smtClean="0">
                <a:solidFill>
                  <a:srgbClr val="00B050"/>
                </a:solidFill>
                <a:ea typeface="Calibri"/>
              </a:rPr>
              <a: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97286" y="1295400"/>
            <a:ext cx="2857500" cy="2095500"/>
          </a:xfrm>
        </p:spPr>
      </p:pic>
      <p:sp>
        <p:nvSpPr>
          <p:cNvPr id="7" name="Content Placeholder 6"/>
          <p:cNvSpPr>
            <a:spLocks noGrp="1"/>
          </p:cNvSpPr>
          <p:nvPr>
            <p:ph sz="half" idx="2"/>
          </p:nvPr>
        </p:nvSpPr>
        <p:spPr>
          <a:xfrm>
            <a:off x="381000" y="1066800"/>
            <a:ext cx="4724400" cy="5105400"/>
          </a:xfrm>
        </p:spPr>
        <p:txBody>
          <a:bodyPr>
            <a:normAutofit fontScale="92500" lnSpcReduction="20000"/>
          </a:bodyPr>
          <a:lstStyle/>
          <a:p>
            <a:r>
              <a:rPr lang="en-US" dirty="0">
                <a:ea typeface="Calibri"/>
              </a:rPr>
              <a:t>Any product requiring disposal should initially be separated from its packaging if appropriate. </a:t>
            </a:r>
          </a:p>
          <a:p>
            <a:r>
              <a:rPr lang="en-US" dirty="0">
                <a:ea typeface="Calibri"/>
              </a:rPr>
              <a:t>For example, any product to be disposed of in an </a:t>
            </a:r>
            <a:r>
              <a:rPr lang="en-US" b="1" dirty="0">
                <a:ea typeface="Calibri"/>
              </a:rPr>
              <a:t>approved landfill site</a:t>
            </a:r>
            <a:r>
              <a:rPr lang="en-US" dirty="0">
                <a:ea typeface="Calibri"/>
              </a:rPr>
              <a:t> </a:t>
            </a:r>
            <a:r>
              <a:rPr lang="en-US" dirty="0">
                <a:solidFill>
                  <a:srgbClr val="FF0000"/>
                </a:solidFill>
                <a:ea typeface="Calibri"/>
              </a:rPr>
              <a:t>should not be </a:t>
            </a:r>
            <a:r>
              <a:rPr lang="en-US" dirty="0">
                <a:ea typeface="Calibri"/>
              </a:rPr>
              <a:t>left in impermeable glass, plastic or other containers which would significantly delay destruction. </a:t>
            </a:r>
          </a:p>
          <a:p>
            <a:r>
              <a:rPr lang="en-US" dirty="0">
                <a:ea typeface="Calibri"/>
              </a:rPr>
              <a:t>Tipping of product to bulk or crushing would be viable pretreatment.</a:t>
            </a:r>
            <a:endParaRPr lang="en-US" dirty="0"/>
          </a:p>
          <a:p>
            <a:endParaRPr lang="en-US" dirty="0"/>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5</a:t>
            </a:fld>
            <a:endParaRPr lang="en-GB">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505200"/>
            <a:ext cx="3176158" cy="1785938"/>
          </a:xfrm>
          <a:prstGeom prst="rect">
            <a:avLst/>
          </a:prstGeom>
        </p:spPr>
      </p:pic>
    </p:spTree>
    <p:extLst>
      <p:ext uri="{BB962C8B-B14F-4D97-AF65-F5344CB8AC3E}">
        <p14:creationId xmlns:p14="http://schemas.microsoft.com/office/powerpoint/2010/main" val="151798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839200" cy="6324600"/>
          </a:xfrm>
        </p:spPr>
        <p:txBody>
          <a:bodyPr>
            <a:noAutofit/>
          </a:bodyPr>
          <a:lstStyle/>
          <a:p>
            <a:pPr marL="0" marR="0" algn="just">
              <a:lnSpc>
                <a:spcPct val="115000"/>
              </a:lnSpc>
              <a:spcBef>
                <a:spcPts val="0"/>
              </a:spcBef>
              <a:spcAft>
                <a:spcPts val="1000"/>
              </a:spcAft>
            </a:pPr>
            <a:r>
              <a:rPr lang="en-US" sz="2400" dirty="0" smtClean="0">
                <a:ea typeface="Calibri"/>
                <a:cs typeface="Arial"/>
              </a:rPr>
              <a:t>There are risks associated with the destruction of products-potential for the product to get diverted during the disposal sequence and contamination of </a:t>
            </a:r>
            <a:r>
              <a:rPr lang="en-US" sz="2400" u="sng" dirty="0" smtClean="0">
                <a:ea typeface="Calibri"/>
                <a:cs typeface="Arial"/>
              </a:rPr>
              <a:t>groundwater</a:t>
            </a:r>
            <a:r>
              <a:rPr lang="en-US" sz="2400" dirty="0" smtClean="0">
                <a:ea typeface="Calibri"/>
                <a:cs typeface="Arial"/>
              </a:rPr>
              <a:t>.</a:t>
            </a:r>
          </a:p>
          <a:p>
            <a:pPr marL="0" marR="0" algn="just">
              <a:lnSpc>
                <a:spcPct val="115000"/>
              </a:lnSpc>
              <a:spcBef>
                <a:spcPts val="0"/>
              </a:spcBef>
              <a:spcAft>
                <a:spcPts val="1000"/>
              </a:spcAft>
            </a:pPr>
            <a:r>
              <a:rPr lang="en-US" sz="2400" b="1" dirty="0" smtClean="0">
                <a:solidFill>
                  <a:srgbClr val="00B050"/>
                </a:solidFill>
                <a:ea typeface="Calibri"/>
                <a:cs typeface="Arial"/>
              </a:rPr>
              <a:t>Disposal procedures should involve </a:t>
            </a:r>
            <a:r>
              <a:rPr lang="en-US" sz="2400" b="1" u="sng" dirty="0" smtClean="0">
                <a:ea typeface="Calibri"/>
                <a:cs typeface="Arial"/>
              </a:rPr>
              <a:t>agents</a:t>
            </a:r>
            <a:r>
              <a:rPr lang="en-US" sz="2400" dirty="0" smtClean="0">
                <a:ea typeface="Calibri"/>
                <a:cs typeface="Arial"/>
              </a:rPr>
              <a:t> with a proven record of dealing with such sensitive materials </a:t>
            </a:r>
            <a:r>
              <a:rPr lang="en-US" sz="2400" b="1" u="sng" dirty="0" smtClean="0">
                <a:ea typeface="Calibri"/>
                <a:cs typeface="Arial"/>
              </a:rPr>
              <a:t>or</a:t>
            </a:r>
            <a:r>
              <a:rPr lang="en-US" sz="2400" dirty="0" smtClean="0">
                <a:ea typeface="Calibri"/>
                <a:cs typeface="Arial"/>
              </a:rPr>
              <a:t> the use of company personnel to accompany the material from plant to disposal. </a:t>
            </a:r>
          </a:p>
          <a:p>
            <a:r>
              <a:rPr lang="en-US" sz="2400" dirty="0" smtClean="0">
                <a:ea typeface="Calibri"/>
              </a:rPr>
              <a:t>Ideally, </a:t>
            </a:r>
            <a:r>
              <a:rPr lang="en-US" sz="2400" b="1" dirty="0" smtClean="0">
                <a:ea typeface="Calibri"/>
              </a:rPr>
              <a:t>incineration</a:t>
            </a:r>
            <a:r>
              <a:rPr lang="en-US" sz="2400" dirty="0" smtClean="0">
                <a:ea typeface="Calibri"/>
              </a:rPr>
              <a:t> procedures have preference over </a:t>
            </a:r>
            <a:r>
              <a:rPr lang="en-US" sz="2400" b="1" dirty="0" smtClean="0">
                <a:ea typeface="Calibri"/>
              </a:rPr>
              <a:t>landfill.</a:t>
            </a:r>
            <a:r>
              <a:rPr lang="en-US" sz="2400" dirty="0" smtClean="0">
                <a:ea typeface="Calibri"/>
              </a:rPr>
              <a:t> </a:t>
            </a:r>
          </a:p>
          <a:p>
            <a:r>
              <a:rPr lang="en-US" sz="2400" dirty="0" smtClean="0">
                <a:ea typeface="Calibri"/>
              </a:rPr>
              <a:t>Where incineration is used, product in plastic or other flammable packaging may not need to be returned to bulk.</a:t>
            </a:r>
            <a:endParaRPr lang="en-US" sz="2400" dirty="0"/>
          </a:p>
        </p:txBody>
      </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6</a:t>
            </a:fld>
            <a:endParaRPr lang="en-GB">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201886"/>
            <a:ext cx="2781300" cy="2319604"/>
          </a:xfrm>
          <a:prstGeom prst="rect">
            <a:avLst/>
          </a:prstGeom>
        </p:spPr>
      </p:pic>
    </p:spTree>
    <p:extLst>
      <p:ext uri="{BB962C8B-B14F-4D97-AF65-F5344CB8AC3E}">
        <p14:creationId xmlns:p14="http://schemas.microsoft.com/office/powerpoint/2010/main" val="77177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04800"/>
            <a:ext cx="8763000" cy="6324600"/>
          </a:xfrm>
        </p:spPr>
        <p:txBody>
          <a:bodyPr/>
          <a:lstStyle/>
          <a:p>
            <a:pPr marL="0" marR="0" indent="0" algn="just">
              <a:lnSpc>
                <a:spcPct val="115000"/>
              </a:lnSpc>
              <a:spcBef>
                <a:spcPts val="0"/>
              </a:spcBef>
              <a:spcAft>
                <a:spcPts val="1000"/>
              </a:spcAft>
              <a:buNone/>
            </a:pPr>
            <a:r>
              <a:rPr lang="en-US" sz="2800" b="1" u="sng" dirty="0" smtClean="0">
                <a:solidFill>
                  <a:srgbClr val="00B050"/>
                </a:solidFill>
                <a:ea typeface="Calibri"/>
                <a:cs typeface="Arial"/>
              </a:rPr>
              <a:t>2. Printed packaging disposal: </a:t>
            </a:r>
          </a:p>
          <a:p>
            <a:pPr algn="just">
              <a:lnSpc>
                <a:spcPct val="115000"/>
              </a:lnSpc>
              <a:spcBef>
                <a:spcPts val="0"/>
              </a:spcBef>
              <a:spcAft>
                <a:spcPts val="1000"/>
              </a:spcAft>
            </a:pPr>
            <a:r>
              <a:rPr lang="en-US" sz="2800" dirty="0" smtClean="0">
                <a:ea typeface="Calibri"/>
                <a:cs typeface="Arial"/>
              </a:rPr>
              <a:t>The disposal of printed packaging components including labels, inserts and cartons poses no health risk. </a:t>
            </a:r>
          </a:p>
          <a:p>
            <a:pPr algn="just">
              <a:lnSpc>
                <a:spcPct val="115000"/>
              </a:lnSpc>
              <a:spcBef>
                <a:spcPts val="0"/>
              </a:spcBef>
              <a:spcAft>
                <a:spcPts val="1000"/>
              </a:spcAft>
            </a:pPr>
            <a:r>
              <a:rPr lang="en-US" sz="2800" dirty="0" smtClean="0">
                <a:ea typeface="Calibri"/>
                <a:cs typeface="Arial"/>
              </a:rPr>
              <a:t>However, ineffective disposal, such as into public landfill, can give rise to public concern that </a:t>
            </a:r>
            <a:r>
              <a:rPr lang="en-US" sz="2800" b="1" dirty="0" smtClean="0">
                <a:ea typeface="Calibri"/>
                <a:cs typeface="Arial"/>
              </a:rPr>
              <a:t>product may be associated with the packaging</a:t>
            </a:r>
            <a:r>
              <a:rPr lang="en-US" sz="2800" dirty="0" smtClean="0">
                <a:ea typeface="Calibri"/>
                <a:cs typeface="Arial"/>
              </a:rPr>
              <a:t>. Such materials should preferably be incinerated.</a:t>
            </a:r>
            <a:endParaRPr lang="en-US" sz="2000" dirty="0" smtClean="0">
              <a:ea typeface="Calibri"/>
              <a:cs typeface="Arial"/>
            </a:endParaRPr>
          </a:p>
          <a:p>
            <a:endParaRPr lang="en-US" dirty="0"/>
          </a:p>
        </p:txBody>
      </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7</a:t>
            </a:fld>
            <a:endParaRPr lang="en-GB">
              <a:solidFill>
                <a:prstClr val="black">
                  <a:tint val="75000"/>
                </a:prstClr>
              </a:solidFill>
            </a:endParaRPr>
          </a:p>
        </p:txBody>
      </p:sp>
    </p:spTree>
    <p:extLst>
      <p:ext uri="{BB962C8B-B14F-4D97-AF65-F5344CB8AC3E}">
        <p14:creationId xmlns:p14="http://schemas.microsoft.com/office/powerpoint/2010/main" val="382743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638800"/>
          </a:xfrm>
        </p:spPr>
        <p:txBody>
          <a:bodyPr/>
          <a:lstStyle/>
          <a:p>
            <a:pPr marL="0" marR="0" algn="just">
              <a:lnSpc>
                <a:spcPct val="115000"/>
              </a:lnSpc>
              <a:spcBef>
                <a:spcPts val="0"/>
              </a:spcBef>
              <a:spcAft>
                <a:spcPts val="1000"/>
              </a:spcAft>
            </a:pPr>
            <a:r>
              <a:rPr lang="en-US" sz="2800" dirty="0" smtClean="0">
                <a:ea typeface="Calibri"/>
                <a:cs typeface="Arial"/>
              </a:rPr>
              <a:t>Normal local services will usually be adequate for trash and sewage. </a:t>
            </a:r>
          </a:p>
          <a:p>
            <a:pPr marL="0" marR="0" algn="just">
              <a:lnSpc>
                <a:spcPct val="115000"/>
              </a:lnSpc>
              <a:spcBef>
                <a:spcPts val="0"/>
              </a:spcBef>
              <a:spcAft>
                <a:spcPts val="1000"/>
              </a:spcAft>
            </a:pPr>
            <a:r>
              <a:rPr lang="en-US" sz="2800" dirty="0" smtClean="0">
                <a:ea typeface="Calibri"/>
                <a:cs typeface="Arial"/>
              </a:rPr>
              <a:t>However, internal procedures should be sufficiently rigorous and monitored, to ensure that product and packaging waste does not get intermixed. </a:t>
            </a:r>
          </a:p>
          <a:p>
            <a:pPr marL="0" marR="0" algn="just">
              <a:lnSpc>
                <a:spcPct val="115000"/>
              </a:lnSpc>
              <a:spcBef>
                <a:spcPts val="0"/>
              </a:spcBef>
              <a:spcAft>
                <a:spcPts val="1000"/>
              </a:spcAft>
            </a:pPr>
            <a:r>
              <a:rPr lang="en-US" sz="2800" b="1" dirty="0" smtClean="0">
                <a:ea typeface="Calibri"/>
                <a:cs typeface="Arial"/>
              </a:rPr>
              <a:t>Containers</a:t>
            </a:r>
            <a:r>
              <a:rPr lang="en-US" sz="2800" dirty="0" smtClean="0">
                <a:ea typeface="Calibri"/>
                <a:cs typeface="Arial"/>
              </a:rPr>
              <a:t> used within the plant to accumulate </a:t>
            </a:r>
            <a:r>
              <a:rPr lang="en-US" sz="2800" b="1" dirty="0" smtClean="0">
                <a:ea typeface="Calibri"/>
                <a:cs typeface="Arial"/>
              </a:rPr>
              <a:t>waste materials </a:t>
            </a:r>
            <a:r>
              <a:rPr lang="en-US" sz="2800" dirty="0" smtClean="0">
                <a:ea typeface="Calibri"/>
                <a:cs typeface="Arial"/>
              </a:rPr>
              <a:t>should be clearly </a:t>
            </a:r>
            <a:r>
              <a:rPr lang="en-US" sz="2800" b="1" dirty="0" smtClean="0">
                <a:ea typeface="Calibri"/>
                <a:cs typeface="Arial"/>
              </a:rPr>
              <a:t>marked</a:t>
            </a:r>
            <a:r>
              <a:rPr lang="en-US" sz="2800" dirty="0" smtClean="0">
                <a:ea typeface="Calibri"/>
                <a:cs typeface="Arial"/>
              </a:rPr>
              <a:t> to denote their designated use.</a:t>
            </a:r>
            <a:endParaRPr lang="en-US" sz="2000" dirty="0" smtClean="0">
              <a:ea typeface="Calibri"/>
              <a:cs typeface="Arial"/>
            </a:endParaRPr>
          </a:p>
          <a:p>
            <a:endParaRPr lang="en-US" dirty="0"/>
          </a:p>
        </p:txBody>
      </p:sp>
      <p:sp>
        <p:nvSpPr>
          <p:cNvPr id="3" name="Title 2"/>
          <p:cNvSpPr>
            <a:spLocks noGrp="1"/>
          </p:cNvSpPr>
          <p:nvPr>
            <p:ph type="title"/>
          </p:nvPr>
        </p:nvSpPr>
        <p:spPr>
          <a:xfrm>
            <a:off x="457200" y="274638"/>
            <a:ext cx="8229600" cy="563562"/>
          </a:xfrm>
        </p:spPr>
        <p:txBody>
          <a:bodyPr>
            <a:normAutofit/>
          </a:bodyPr>
          <a:lstStyle/>
          <a:p>
            <a:pPr algn="l"/>
            <a:r>
              <a:rPr lang="en-US" sz="2800" b="1" u="sng" dirty="0">
                <a:solidFill>
                  <a:srgbClr val="00B050"/>
                </a:solidFill>
                <a:latin typeface="+mn-lt"/>
                <a:ea typeface="Calibri"/>
                <a:cs typeface="Arial"/>
              </a:rPr>
              <a:t>3- General trash and sewage:</a:t>
            </a:r>
            <a:endParaRPr lang="en-US" sz="2800" b="1" u="sng" dirty="0">
              <a:solidFill>
                <a:srgbClr val="00B050"/>
              </a:solidFill>
              <a:latin typeface="+mn-lt"/>
            </a:endParaRPr>
          </a:p>
        </p:txBody>
      </p:sp>
      <p:sp>
        <p:nvSpPr>
          <p:cNvPr id="4" name="Slide Number Placeholder 3"/>
          <p:cNvSpPr>
            <a:spLocks noGrp="1"/>
          </p:cNvSpPr>
          <p:nvPr>
            <p:ph type="sldNum" sz="quarter" idx="12"/>
          </p:nvPr>
        </p:nvSpPr>
        <p:spPr/>
        <p:txBody>
          <a:bodyPr/>
          <a:lstStyle/>
          <a:p>
            <a:fld id="{432862A4-913E-424D-A348-9DDAD10AD131}" type="slidenum">
              <a:rPr lang="en-GB" smtClean="0">
                <a:solidFill>
                  <a:prstClr val="black">
                    <a:tint val="75000"/>
                  </a:prstClr>
                </a:solidFill>
              </a:rPr>
              <a:pPr/>
              <a:t>8</a:t>
            </a:fld>
            <a:endParaRPr lang="en-GB">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5252974"/>
            <a:ext cx="2036064" cy="13533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5334000"/>
            <a:ext cx="1778000" cy="1191260"/>
          </a:xfrm>
          <a:prstGeom prst="rect">
            <a:avLst/>
          </a:prstGeom>
        </p:spPr>
      </p:pic>
    </p:spTree>
    <p:extLst>
      <p:ext uri="{BB962C8B-B14F-4D97-AF65-F5344CB8AC3E}">
        <p14:creationId xmlns:p14="http://schemas.microsoft.com/office/powerpoint/2010/main" val="106352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563562"/>
          </a:xfrm>
        </p:spPr>
        <p:txBody>
          <a:bodyPr>
            <a:noAutofit/>
          </a:bodyPr>
          <a:lstStyle/>
          <a:p>
            <a:pPr algn="l"/>
            <a:r>
              <a:rPr lang="en-GB" sz="3200" b="1" u="sng" dirty="0"/>
              <a:t>Sec. 211.46 Ventilation, air filtration, air heating and cooling</a:t>
            </a:r>
          </a:p>
        </p:txBody>
      </p:sp>
      <p:sp>
        <p:nvSpPr>
          <p:cNvPr id="5" name="Content Placeholder 4"/>
          <p:cNvSpPr>
            <a:spLocks noGrp="1"/>
          </p:cNvSpPr>
          <p:nvPr>
            <p:ph idx="1"/>
          </p:nvPr>
        </p:nvSpPr>
        <p:spPr>
          <a:xfrm>
            <a:off x="304800" y="1066800"/>
            <a:ext cx="8686800" cy="5486400"/>
          </a:xfrm>
        </p:spPr>
        <p:txBody>
          <a:bodyPr>
            <a:normAutofit fontScale="77500" lnSpcReduction="20000"/>
          </a:bodyPr>
          <a:lstStyle/>
          <a:p>
            <a:pPr marL="514350" indent="-514350">
              <a:buFont typeface="+mj-lt"/>
              <a:buAutoNum type="alphaLcParenR"/>
            </a:pPr>
            <a:r>
              <a:rPr lang="en-GB" b="1" dirty="0" smtClean="0">
                <a:solidFill>
                  <a:srgbClr val="0070C0"/>
                </a:solidFill>
              </a:rPr>
              <a:t>Adequate </a:t>
            </a:r>
            <a:r>
              <a:rPr lang="en-GB" b="1" dirty="0">
                <a:solidFill>
                  <a:srgbClr val="0070C0"/>
                </a:solidFill>
              </a:rPr>
              <a:t>ventilation shall be </a:t>
            </a:r>
            <a:r>
              <a:rPr lang="en-GB" b="1" dirty="0" smtClean="0">
                <a:solidFill>
                  <a:srgbClr val="0070C0"/>
                </a:solidFill>
              </a:rPr>
              <a:t>provided.</a:t>
            </a:r>
          </a:p>
          <a:p>
            <a:pPr marL="514350" indent="-514350">
              <a:buFont typeface="+mj-lt"/>
              <a:buAutoNum type="alphaLcParenR"/>
            </a:pPr>
            <a:r>
              <a:rPr lang="en-GB" b="1" dirty="0" smtClean="0">
                <a:solidFill>
                  <a:srgbClr val="0070C0"/>
                </a:solidFill>
              </a:rPr>
              <a:t>Equipment </a:t>
            </a:r>
            <a:r>
              <a:rPr lang="en-GB" b="1" dirty="0">
                <a:solidFill>
                  <a:srgbClr val="0070C0"/>
                </a:solidFill>
              </a:rPr>
              <a:t>for adequate control over air pressure, micro-organisms, dust, humidity, and temperature shall be provided when appropriate for the manufacture, processing, packing, or holding of a drug </a:t>
            </a:r>
            <a:r>
              <a:rPr lang="en-GB" b="1" dirty="0" smtClean="0">
                <a:solidFill>
                  <a:srgbClr val="0070C0"/>
                </a:solidFill>
              </a:rPr>
              <a:t>product.</a:t>
            </a:r>
          </a:p>
          <a:p>
            <a:pPr marL="514350" indent="-514350">
              <a:buFont typeface="+mj-lt"/>
              <a:buAutoNum type="alphaLcParenR"/>
            </a:pPr>
            <a:r>
              <a:rPr lang="en-GB" b="1" dirty="0" smtClean="0">
                <a:solidFill>
                  <a:srgbClr val="0070C0"/>
                </a:solidFill>
              </a:rPr>
              <a:t>Air </a:t>
            </a:r>
            <a:r>
              <a:rPr lang="en-GB" b="1" dirty="0">
                <a:solidFill>
                  <a:srgbClr val="0070C0"/>
                </a:solidFill>
              </a:rPr>
              <a:t>filtration systems, including </a:t>
            </a:r>
            <a:r>
              <a:rPr lang="en-GB" b="1" dirty="0" err="1">
                <a:solidFill>
                  <a:srgbClr val="0070C0"/>
                </a:solidFill>
              </a:rPr>
              <a:t>prefilters</a:t>
            </a:r>
            <a:r>
              <a:rPr lang="en-GB" b="1" dirty="0">
                <a:solidFill>
                  <a:srgbClr val="0070C0"/>
                </a:solidFill>
              </a:rPr>
              <a:t> and particulate matter air filters, shall be used when appropriate on air supplies to production areas. If air is recirculated to production areas, measures shall be taken to control recirculation of dust from production. In areas where air contamination occurs during production, there shall be adequate exhaust systems or other systems adequate to control </a:t>
            </a:r>
            <a:r>
              <a:rPr lang="en-GB" b="1" dirty="0" smtClean="0">
                <a:solidFill>
                  <a:srgbClr val="0070C0"/>
                </a:solidFill>
              </a:rPr>
              <a:t>contaminants.</a:t>
            </a:r>
          </a:p>
          <a:p>
            <a:pPr marL="514350" indent="-514350">
              <a:buFont typeface="+mj-lt"/>
              <a:buAutoNum type="alphaLcParenR"/>
            </a:pPr>
            <a:r>
              <a:rPr lang="en-GB" b="1" dirty="0" smtClean="0">
                <a:solidFill>
                  <a:srgbClr val="0070C0"/>
                </a:solidFill>
              </a:rPr>
              <a:t>Air-handling </a:t>
            </a:r>
            <a:r>
              <a:rPr lang="en-GB" b="1" dirty="0">
                <a:solidFill>
                  <a:srgbClr val="0070C0"/>
                </a:solidFill>
              </a:rPr>
              <a:t>systems for the manufacture, processing, and packing of penicillin shall be completely separate from those for other drug products for human </a:t>
            </a:r>
            <a:r>
              <a:rPr lang="en-GB" b="1" dirty="0" smtClean="0">
                <a:solidFill>
                  <a:srgbClr val="0070C0"/>
                </a:solidFill>
              </a:rPr>
              <a:t>use</a:t>
            </a:r>
            <a:endParaRPr lang="en-GB" b="1" dirty="0">
              <a:solidFill>
                <a:srgbClr val="0070C0"/>
              </a:solidFill>
            </a:endParaRPr>
          </a:p>
        </p:txBody>
      </p:sp>
      <p:sp>
        <p:nvSpPr>
          <p:cNvPr id="3" name="Slide Number Placeholder 2"/>
          <p:cNvSpPr>
            <a:spLocks noGrp="1"/>
          </p:cNvSpPr>
          <p:nvPr>
            <p:ph type="sldNum" sz="quarter" idx="12"/>
          </p:nvPr>
        </p:nvSpPr>
        <p:spPr/>
        <p:txBody>
          <a:bodyPr/>
          <a:lstStyle/>
          <a:p>
            <a:fld id="{432862A4-913E-424D-A348-9DDAD10AD131}" type="slidenum">
              <a:rPr lang="en-GB" smtClean="0">
                <a:solidFill>
                  <a:prstClr val="black">
                    <a:tint val="75000"/>
                  </a:prstClr>
                </a:solidFill>
              </a:rPr>
              <a:pPr/>
              <a:t>9</a:t>
            </a:fld>
            <a:endParaRPr lang="en-GB">
              <a:solidFill>
                <a:prstClr val="black">
                  <a:tint val="75000"/>
                </a:prstClr>
              </a:solidFill>
            </a:endParaRPr>
          </a:p>
        </p:txBody>
      </p:sp>
    </p:spTree>
    <p:extLst>
      <p:ext uri="{BB962C8B-B14F-4D97-AF65-F5344CB8AC3E}">
        <p14:creationId xmlns:p14="http://schemas.microsoft.com/office/powerpoint/2010/main" val="80370282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1980</Words>
  <Application>Microsoft Office PowerPoint</Application>
  <PresentationFormat>On-screen Show (4:3)</PresentationFormat>
  <Paragraphs>144</Paragraphs>
  <Slides>27</Slides>
  <Notes>0</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1_Office Theme</vt:lpstr>
      <vt:lpstr>Waveform</vt:lpstr>
      <vt:lpstr>Office Theme</vt:lpstr>
      <vt:lpstr>Pharmaceutical Quality Control &amp; current Good Manufacturing Practice</vt:lpstr>
      <vt:lpstr>Good Manufacturing Practices Regulations</vt:lpstr>
      <vt:lpstr>Sec. 211.50 Sewage and refuse</vt:lpstr>
      <vt:lpstr>A pharmaceutical plant may consider disposal in several different ways:</vt:lpstr>
      <vt:lpstr>1. Product disposal:</vt:lpstr>
      <vt:lpstr>PowerPoint Presentation</vt:lpstr>
      <vt:lpstr>PowerPoint Presentation</vt:lpstr>
      <vt:lpstr>3- General trash and sewage:</vt:lpstr>
      <vt:lpstr>Sec. 211.46 Ventilation, air filtration, air heating and cooling</vt:lpstr>
      <vt:lpstr>Air handling systems should consider the following factors:</vt:lpstr>
      <vt:lpstr>PowerPoint Presentation</vt:lpstr>
      <vt:lpstr>Sec. 211.48 Plumbing</vt:lpstr>
      <vt:lpstr>PowerPoint Presentation</vt:lpstr>
      <vt:lpstr>Sec. 211.52 Washing and toilet facilities</vt:lpstr>
      <vt:lpstr>PowerPoint Presentation</vt:lpstr>
      <vt:lpstr>PowerPoint Presentation</vt:lpstr>
      <vt:lpstr>Eating facilities</vt:lpstr>
      <vt:lpstr>PowerPoint Presentation</vt:lpstr>
      <vt:lpstr>Sec. 211.56 Sanitation</vt:lpstr>
      <vt:lpstr>PowerPoint Presentation</vt:lpstr>
      <vt:lpstr>PowerPoint Presentation</vt:lpstr>
      <vt:lpstr>PowerPoint Presentation</vt:lpstr>
      <vt:lpstr>PowerPoint Presentation</vt:lpstr>
      <vt:lpstr>Sec. 211.58 Maintenance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Iman M. Alfagih</dc:creator>
  <cp:lastModifiedBy>Iman M. Alfagih</cp:lastModifiedBy>
  <cp:revision>35</cp:revision>
  <dcterms:created xsi:type="dcterms:W3CDTF">2015-08-25T08:18:16Z</dcterms:created>
  <dcterms:modified xsi:type="dcterms:W3CDTF">2016-02-02T07:04:25Z</dcterms:modified>
</cp:coreProperties>
</file>