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 id="2147483840" r:id="rId2"/>
  </p:sldMasterIdLst>
  <p:notesMasterIdLst>
    <p:notesMasterId r:id="rId23"/>
  </p:notesMasterIdLst>
  <p:handoutMasterIdLst>
    <p:handoutMasterId r:id="rId24"/>
  </p:handoutMasterIdLst>
  <p:sldIdLst>
    <p:sldId id="380" r:id="rId3"/>
    <p:sldId id="381" r:id="rId4"/>
    <p:sldId id="388" r:id="rId5"/>
    <p:sldId id="387" r:id="rId6"/>
    <p:sldId id="386" r:id="rId7"/>
    <p:sldId id="385" r:id="rId8"/>
    <p:sldId id="384" r:id="rId9"/>
    <p:sldId id="383" r:id="rId10"/>
    <p:sldId id="341" r:id="rId11"/>
    <p:sldId id="342" r:id="rId12"/>
    <p:sldId id="343" r:id="rId13"/>
    <p:sldId id="344" r:id="rId14"/>
    <p:sldId id="345" r:id="rId15"/>
    <p:sldId id="346" r:id="rId16"/>
    <p:sldId id="347" r:id="rId17"/>
    <p:sldId id="348" r:id="rId18"/>
    <p:sldId id="382" r:id="rId19"/>
    <p:sldId id="350" r:id="rId20"/>
    <p:sldId id="376" r:id="rId21"/>
    <p:sldId id="38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758" y="-5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F3A20D-A9EF-4DF3-9F67-02469D3F30D3}" type="datetimeFigureOut">
              <a:rPr lang="en-US" smtClean="0"/>
              <a:pPr/>
              <a:t>2/10/2016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AD9F93-5085-4627-9403-786D7DA7D377}" type="slidenum">
              <a:rPr lang="en-US" smtClean="0"/>
              <a:pPr/>
              <a:t>‹#›</a:t>
            </a:fld>
            <a:endParaRPr lang="en-US"/>
          </a:p>
        </p:txBody>
      </p:sp>
    </p:spTree>
    <p:extLst>
      <p:ext uri="{BB962C8B-B14F-4D97-AF65-F5344CB8AC3E}">
        <p14:creationId xmlns:p14="http://schemas.microsoft.com/office/powerpoint/2010/main" val="3509739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4EFA43-3D2F-4477-90BE-956148CBE8E2}" type="datetimeFigureOut">
              <a:rPr lang="en-US" smtClean="0"/>
              <a:t>2/10/2016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72D217-AE22-4CEB-8A37-9AE52FED3DFD}" type="slidenum">
              <a:rPr lang="en-US" smtClean="0"/>
              <a:t>‹#›</a:t>
            </a:fld>
            <a:endParaRPr lang="en-US"/>
          </a:p>
        </p:txBody>
      </p:sp>
    </p:spTree>
    <p:extLst>
      <p:ext uri="{BB962C8B-B14F-4D97-AF65-F5344CB8AC3E}">
        <p14:creationId xmlns:p14="http://schemas.microsoft.com/office/powerpoint/2010/main" val="1850211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72D217-AE22-4CEB-8A37-9AE52FED3DFD}" type="slidenum">
              <a:rPr lang="en-US" smtClean="0"/>
              <a:t>13</a:t>
            </a:fld>
            <a:endParaRPr lang="en-US"/>
          </a:p>
        </p:txBody>
      </p:sp>
    </p:spTree>
    <p:extLst>
      <p:ext uri="{BB962C8B-B14F-4D97-AF65-F5344CB8AC3E}">
        <p14:creationId xmlns:p14="http://schemas.microsoft.com/office/powerpoint/2010/main" val="2041227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0AE6C1-1113-47B8-A8BF-723CFC21D35E}" type="datetime1">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B2667-EFC0-4FCF-8A0A-8405D69E09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A0177B-809C-4B8D-B7CF-D888C1D8D8D1}" type="datetime1">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B2667-EFC0-4FCF-8A0A-8405D69E09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037D30-6DBA-4F00-AFE8-A3C1CDF28F84}" type="datetime1">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B2667-EFC0-4FCF-8A0A-8405D69E09A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BB26EB-913B-465C-A492-85B0BBC203F7}" type="datetime1">
              <a:rPr lang="en-US" smtClean="0">
                <a:solidFill>
                  <a:srgbClr val="073E87"/>
                </a:solidFill>
              </a:rPr>
              <a:t>2/10/2016</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3443458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3C46F-6351-450C-A728-A2CBC622DD98}" type="datetime1">
              <a:rPr lang="en-US" smtClean="0">
                <a:solidFill>
                  <a:srgbClr val="073E87"/>
                </a:solidFill>
              </a:rPr>
              <a:t>2/10/2016</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16692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B9FBF2-28AC-408D-B10E-C9C03963992E}" type="datetime1">
              <a:rPr lang="en-US" smtClean="0">
                <a:solidFill>
                  <a:srgbClr val="073E87"/>
                </a:solidFill>
              </a:rPr>
              <a:t>2/10/2016</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2612564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AEABE99-8EAC-4AA8-861D-E25A11ABECF7}" type="datetime1">
              <a:rPr lang="en-US" smtClean="0">
                <a:solidFill>
                  <a:srgbClr val="073E87"/>
                </a:solidFill>
              </a:rPr>
              <a:t>2/10/2016</a:t>
            </a:fld>
            <a:endParaRPr lang="en-GB">
              <a:solidFill>
                <a:srgbClr val="073E87"/>
              </a:solidFill>
            </a:endParaRPr>
          </a:p>
        </p:txBody>
      </p:sp>
      <p:sp>
        <p:nvSpPr>
          <p:cNvPr id="6" name="Footer Placeholder 5"/>
          <p:cNvSpPr>
            <a:spLocks noGrp="1"/>
          </p:cNvSpPr>
          <p:nvPr>
            <p:ph type="ftr" sz="quarter" idx="11"/>
          </p:nvPr>
        </p:nvSpPr>
        <p:spPr/>
        <p:txBody>
          <a:bodyPr/>
          <a:lstStyle/>
          <a:p>
            <a:endParaRPr lang="en-GB">
              <a:solidFill>
                <a:srgbClr val="073E87"/>
              </a:solidFill>
            </a:endParaRPr>
          </a:p>
        </p:txBody>
      </p:sp>
      <p:sp>
        <p:nvSpPr>
          <p:cNvPr id="7" name="Slide Number Placeholder 6"/>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6998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7C4BE5-61B6-4073-8395-A0C25CA2C276}" type="datetime1">
              <a:rPr lang="en-US" smtClean="0">
                <a:solidFill>
                  <a:srgbClr val="073E87"/>
                </a:solidFill>
              </a:rPr>
              <a:t>2/10/2016</a:t>
            </a:fld>
            <a:endParaRPr lang="en-GB">
              <a:solidFill>
                <a:srgbClr val="073E87"/>
              </a:solidFill>
            </a:endParaRPr>
          </a:p>
        </p:txBody>
      </p:sp>
      <p:sp>
        <p:nvSpPr>
          <p:cNvPr id="8" name="Footer Placeholder 7"/>
          <p:cNvSpPr>
            <a:spLocks noGrp="1"/>
          </p:cNvSpPr>
          <p:nvPr>
            <p:ph type="ftr" sz="quarter" idx="11"/>
          </p:nvPr>
        </p:nvSpPr>
        <p:spPr/>
        <p:txBody>
          <a:bodyPr/>
          <a:lstStyle/>
          <a:p>
            <a:endParaRPr lang="en-GB">
              <a:solidFill>
                <a:srgbClr val="073E87"/>
              </a:solidFill>
            </a:endParaRPr>
          </a:p>
        </p:txBody>
      </p:sp>
      <p:sp>
        <p:nvSpPr>
          <p:cNvPr id="9" name="Slide Number Placeholder 8"/>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975193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1E8F3B-523D-4000-9442-61468EB8476A}" type="datetime1">
              <a:rPr lang="en-US" smtClean="0">
                <a:solidFill>
                  <a:srgbClr val="073E87"/>
                </a:solidFill>
              </a:rPr>
              <a:t>2/10/2016</a:t>
            </a:fld>
            <a:endParaRPr lang="en-GB">
              <a:solidFill>
                <a:srgbClr val="073E87"/>
              </a:solidFill>
            </a:endParaRPr>
          </a:p>
        </p:txBody>
      </p:sp>
      <p:sp>
        <p:nvSpPr>
          <p:cNvPr id="4" name="Footer Placeholder 3"/>
          <p:cNvSpPr>
            <a:spLocks noGrp="1"/>
          </p:cNvSpPr>
          <p:nvPr>
            <p:ph type="ftr" sz="quarter" idx="11"/>
          </p:nvPr>
        </p:nvSpPr>
        <p:spPr/>
        <p:txBody>
          <a:bodyPr/>
          <a:lstStyle/>
          <a:p>
            <a:endParaRPr lang="en-GB">
              <a:solidFill>
                <a:srgbClr val="073E87"/>
              </a:solidFill>
            </a:endParaRPr>
          </a:p>
        </p:txBody>
      </p:sp>
      <p:sp>
        <p:nvSpPr>
          <p:cNvPr id="5" name="Slide Number Placeholder 4"/>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41336817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B91B52EF-CF40-4043-9A17-356E22C6FF47}" type="datetime1">
              <a:rPr lang="en-US" smtClean="0">
                <a:solidFill>
                  <a:srgbClr val="073E87"/>
                </a:solidFill>
              </a:rPr>
              <a:t>2/10/2016</a:t>
            </a:fld>
            <a:endParaRPr lang="en-GB">
              <a:solidFill>
                <a:srgbClr val="073E87"/>
              </a:solidFill>
            </a:endParaRPr>
          </a:p>
        </p:txBody>
      </p:sp>
      <p:sp>
        <p:nvSpPr>
          <p:cNvPr id="3" name="Footer Placeholder 2"/>
          <p:cNvSpPr>
            <a:spLocks noGrp="1"/>
          </p:cNvSpPr>
          <p:nvPr>
            <p:ph type="ftr" sz="quarter" idx="11"/>
          </p:nvPr>
        </p:nvSpPr>
        <p:spPr/>
        <p:txBody>
          <a:bodyPr/>
          <a:lstStyle/>
          <a:p>
            <a:endParaRPr lang="en-GB">
              <a:solidFill>
                <a:srgbClr val="073E87"/>
              </a:solidFill>
            </a:endParaRPr>
          </a:p>
        </p:txBody>
      </p:sp>
      <p:sp>
        <p:nvSpPr>
          <p:cNvPr id="4" name="Slide Number Placeholder 3"/>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2019180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BB0E492A-B80A-4EB6-8E93-2A5D3365E587}" type="datetime1">
              <a:rPr lang="en-US" smtClean="0">
                <a:solidFill>
                  <a:srgbClr val="073E87"/>
                </a:solidFill>
              </a:rPr>
              <a:t>2/10/2016</a:t>
            </a:fld>
            <a:endParaRPr lang="en-GB">
              <a:solidFill>
                <a:srgbClr val="073E87"/>
              </a:solidFill>
            </a:endParaRPr>
          </a:p>
        </p:txBody>
      </p:sp>
      <p:sp>
        <p:nvSpPr>
          <p:cNvPr id="6" name="Footer Placeholder 5"/>
          <p:cNvSpPr>
            <a:spLocks noGrp="1"/>
          </p:cNvSpPr>
          <p:nvPr>
            <p:ph type="ftr" sz="quarter" idx="11"/>
          </p:nvPr>
        </p:nvSpPr>
        <p:spPr/>
        <p:txBody>
          <a:bodyPr/>
          <a:lstStyle/>
          <a:p>
            <a:endParaRPr lang="en-GB">
              <a:solidFill>
                <a:srgbClr val="073E87"/>
              </a:solidFill>
            </a:endParaRPr>
          </a:p>
        </p:txBody>
      </p:sp>
      <p:sp>
        <p:nvSpPr>
          <p:cNvPr id="7" name="Slide Number Placeholder 6"/>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64644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2263A-D57B-4D6D-B304-6B81038F09EB}" type="datetime1">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B2667-EFC0-4FCF-8A0A-8405D69E09A2}"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F44D1A-C511-4C41-BFDB-67A49AFA6FD0}" type="datetime1">
              <a:rPr lang="en-US" smtClean="0">
                <a:solidFill>
                  <a:srgbClr val="073E87"/>
                </a:solidFill>
              </a:rPr>
              <a:t>2/10/2016</a:t>
            </a:fld>
            <a:endParaRPr lang="en-GB">
              <a:solidFill>
                <a:srgbClr val="073E87"/>
              </a:solidFill>
            </a:endParaRPr>
          </a:p>
        </p:txBody>
      </p:sp>
      <p:sp>
        <p:nvSpPr>
          <p:cNvPr id="6" name="Footer Placeholder 5"/>
          <p:cNvSpPr>
            <a:spLocks noGrp="1"/>
          </p:cNvSpPr>
          <p:nvPr>
            <p:ph type="ftr" sz="quarter" idx="11"/>
          </p:nvPr>
        </p:nvSpPr>
        <p:spPr/>
        <p:txBody>
          <a:bodyPr/>
          <a:lstStyle/>
          <a:p>
            <a:endParaRPr lang="en-GB">
              <a:solidFill>
                <a:srgbClr val="073E87"/>
              </a:solidFill>
            </a:endParaRPr>
          </a:p>
        </p:txBody>
      </p:sp>
      <p:sp>
        <p:nvSpPr>
          <p:cNvPr id="7" name="Slide Number Placeholder 6"/>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39736144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03743-32BB-4267-974F-F5CC48DEF158}" type="datetime1">
              <a:rPr lang="en-US" smtClean="0">
                <a:solidFill>
                  <a:srgbClr val="073E87"/>
                </a:solidFill>
              </a:rPr>
              <a:t>2/10/2016</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39853654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83D390BD-3AC5-44BA-83EA-A95FDFE14DD1}" type="datetime1">
              <a:rPr lang="en-US" smtClean="0">
                <a:solidFill>
                  <a:srgbClr val="073E87"/>
                </a:solidFill>
              </a:rPr>
              <a:t>2/10/2016</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870268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679F22-E6FD-4BEC-9FE8-CC48EC7CBACB}" type="datetime1">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B2667-EFC0-4FCF-8A0A-8405D69E09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2473CD-69B5-4A14-99B2-CFE6E5CD8F5B}" type="datetime1">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AB2667-EFC0-4FCF-8A0A-8405D69E09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80C0E5-730A-4806-8B2D-28609B05D17E}" type="datetime1">
              <a:rPr lang="en-US" smtClean="0"/>
              <a:t>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AB2667-EFC0-4FCF-8A0A-8405D69E09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E354CB-6A86-4D99-AC4F-48E84A22A926}" type="datetime1">
              <a:rPr lang="en-US" smtClean="0"/>
              <a:t>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AB2667-EFC0-4FCF-8A0A-8405D69E09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DBDC99-990C-45A9-9221-FD2C04CBDF67}" type="datetime1">
              <a:rPr lang="en-US" smtClean="0"/>
              <a:t>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AB2667-EFC0-4FCF-8A0A-8405D69E09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3E206-1829-4756-AE15-C85E8F384059}" type="datetime1">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AB2667-EFC0-4FCF-8A0A-8405D69E09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492251-F8A6-40DE-8C3B-662AFF4676F0}" type="datetime1">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AB2667-EFC0-4FCF-8A0A-8405D69E09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B12EFF-D91D-45CB-B985-A34E44867F37}" type="datetime1">
              <a:rPr lang="en-US" smtClean="0"/>
              <a:t>2/10/2016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B2667-EFC0-4FCF-8A0A-8405D69E09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68829EF-486E-4969-ADD4-FECA680BBE96}" type="datetime1">
              <a:rPr lang="en-US" smtClean="0">
                <a:solidFill>
                  <a:srgbClr val="073E87"/>
                </a:solidFill>
              </a:rPr>
              <a:t>2/10/2016</a:t>
            </a:fld>
            <a:endParaRPr lang="en-GB">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32862A4-913E-424D-A348-9DDAD10AD131}" type="slidenum">
              <a:rPr lang="en-GB" smtClean="0">
                <a:solidFill>
                  <a:srgbClr val="073E87"/>
                </a:solidFill>
              </a:rPr>
              <a:pPr/>
              <a:t>‹#›</a:t>
            </a:fld>
            <a:endParaRPr lang="en-GB">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94576475"/>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sa/url?sa=i&amp;rct=j&amp;q=&amp;esrc=s&amp;source=images&amp;cd=&amp;cad=rja&amp;uact=8&amp;ved=0CAcQjRxqFQoTCKGo4M7i4ccCFUO6FAodTusNaA&amp;url=http://www.advantageengineering.com/fyi/156/advantageFYI156.php&amp;psig=AFQjCNHVnxypVY8QlnjfF1ZnY1Kh6-XpxQ&amp;ust=1441606896843993"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Pharmaceutical Quality Control &amp; </a:t>
            </a:r>
            <a:r>
              <a:rPr lang="en-GB" b="1" dirty="0">
                <a:solidFill>
                  <a:schemeClr val="tx1">
                    <a:lumMod val="95000"/>
                    <a:lumOff val="5000"/>
                  </a:schemeClr>
                </a:solidFill>
              </a:rPr>
              <a:t>current Good Manufacturing Practice</a:t>
            </a:r>
            <a:endParaRPr lang="en-GB" dirty="0"/>
          </a:p>
        </p:txBody>
      </p:sp>
      <p:sp>
        <p:nvSpPr>
          <p:cNvPr id="3" name="Subtitle 2"/>
          <p:cNvSpPr>
            <a:spLocks noGrp="1"/>
          </p:cNvSpPr>
          <p:nvPr>
            <p:ph type="subTitle" idx="1"/>
          </p:nvPr>
        </p:nvSpPr>
        <p:spPr>
          <a:xfrm>
            <a:off x="1403648" y="3573016"/>
            <a:ext cx="6400800" cy="1473200"/>
          </a:xfrm>
        </p:spPr>
        <p:txBody>
          <a:bodyPr/>
          <a:lstStyle/>
          <a:p>
            <a:r>
              <a:rPr lang="en-GB" sz="4000" b="1" dirty="0">
                <a:solidFill>
                  <a:srgbClr val="FF0000"/>
                </a:solidFill>
              </a:rPr>
              <a:t>PHT 436</a:t>
            </a:r>
          </a:p>
          <a:p>
            <a:r>
              <a:rPr lang="en-GB" sz="4000" b="1" dirty="0">
                <a:solidFill>
                  <a:srgbClr val="7030A0"/>
                </a:solidFill>
              </a:rPr>
              <a:t>Lecture 5</a:t>
            </a:r>
          </a:p>
          <a:p>
            <a:endParaRPr lang="en-GB" dirty="0"/>
          </a:p>
        </p:txBody>
      </p:sp>
      <p:sp>
        <p:nvSpPr>
          <p:cNvPr id="4" name="Slide Number Placeholder 3"/>
          <p:cNvSpPr>
            <a:spLocks noGrp="1"/>
          </p:cNvSpPr>
          <p:nvPr>
            <p:ph type="sldNum" sz="quarter" idx="12"/>
          </p:nvPr>
        </p:nvSpPr>
        <p:spPr/>
        <p:txBody>
          <a:bodyPr/>
          <a:lstStyle/>
          <a:p>
            <a:fld id="{432862A4-913E-424D-A348-9DDAD10AD131}" type="slidenum">
              <a:rPr lang="en-GB" smtClean="0">
                <a:solidFill>
                  <a:srgbClr val="073E87"/>
                </a:solidFill>
              </a:rPr>
              <a:pPr/>
              <a:t>1</a:t>
            </a:fld>
            <a:endParaRPr lang="en-GB">
              <a:solidFill>
                <a:srgbClr val="073E87"/>
              </a:solidFill>
            </a:endParaRPr>
          </a:p>
        </p:txBody>
      </p:sp>
    </p:spTree>
    <p:extLst>
      <p:ext uri="{BB962C8B-B14F-4D97-AF65-F5344CB8AC3E}">
        <p14:creationId xmlns:p14="http://schemas.microsoft.com/office/powerpoint/2010/main" val="2261506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382000" cy="6477000"/>
          </a:xfrm>
        </p:spPr>
        <p:txBody>
          <a:bodyPr>
            <a:normAutofit/>
          </a:bodyPr>
          <a:lstStyle/>
          <a:p>
            <a:pPr lvl="0" algn="just">
              <a:lnSpc>
                <a:spcPct val="115000"/>
              </a:lnSpc>
              <a:spcBef>
                <a:spcPts val="0"/>
              </a:spcBef>
              <a:buSzPts val="1400"/>
              <a:buFont typeface="Wingdings" panose="05000000000000000000" pitchFamily="2" charset="2"/>
              <a:buChar char="q"/>
            </a:pPr>
            <a:r>
              <a:rPr lang="en-US" sz="2800" b="1" u="sng" dirty="0" smtClean="0">
                <a:solidFill>
                  <a:srgbClr val="FF0000"/>
                </a:solidFill>
                <a:ea typeface="Calibri"/>
                <a:cs typeface="Arial"/>
              </a:rPr>
              <a:t>Floors, walls and ceilings in sterile areas </a:t>
            </a:r>
            <a:r>
              <a:rPr lang="en-US" sz="2800" dirty="0" smtClean="0">
                <a:solidFill>
                  <a:srgbClr val="FF0000"/>
                </a:solidFill>
                <a:ea typeface="Calibri"/>
                <a:cs typeface="Arial"/>
              </a:rPr>
              <a:t>are subject to intensive and frequent cleaning and sanitization; they must be composed of :</a:t>
            </a:r>
          </a:p>
          <a:p>
            <a:pPr marL="342900" lvl="0" indent="-342900" algn="just">
              <a:lnSpc>
                <a:spcPct val="115000"/>
              </a:lnSpc>
              <a:spcBef>
                <a:spcPts val="0"/>
              </a:spcBef>
              <a:buSzPts val="1400"/>
              <a:buFont typeface="Times New Roman"/>
              <a:buChar char="-"/>
            </a:pPr>
            <a:r>
              <a:rPr lang="en-US" sz="2800" dirty="0" smtClean="0">
                <a:ea typeface="Calibri"/>
                <a:cs typeface="Arial"/>
              </a:rPr>
              <a:t>smooth, hard surfaces with minimum of joints. </a:t>
            </a:r>
          </a:p>
          <a:p>
            <a:pPr marL="342900" lvl="0" indent="-342900" algn="just">
              <a:lnSpc>
                <a:spcPct val="115000"/>
              </a:lnSpc>
              <a:spcBef>
                <a:spcPts val="0"/>
              </a:spcBef>
              <a:buSzPts val="1400"/>
              <a:buFont typeface="Times New Roman"/>
              <a:buChar char="-"/>
            </a:pPr>
            <a:r>
              <a:rPr lang="en-US" sz="2800" dirty="0" smtClean="0">
                <a:ea typeface="Calibri"/>
                <a:cs typeface="Arial"/>
              </a:rPr>
              <a:t>They should be resistant to abrasion, </a:t>
            </a:r>
          </a:p>
          <a:p>
            <a:pPr marL="342900" lvl="0" indent="-342900" algn="just">
              <a:lnSpc>
                <a:spcPct val="115000"/>
              </a:lnSpc>
              <a:spcBef>
                <a:spcPts val="0"/>
              </a:spcBef>
              <a:buSzPts val="1400"/>
              <a:buFont typeface="Times New Roman"/>
              <a:buChar char="-"/>
            </a:pPr>
            <a:r>
              <a:rPr lang="en-US" sz="2800" dirty="0" smtClean="0">
                <a:ea typeface="Calibri"/>
                <a:cs typeface="Arial"/>
              </a:rPr>
              <a:t>not shed particles, </a:t>
            </a:r>
          </a:p>
          <a:p>
            <a:pPr marL="342900" lvl="0" indent="-342900" algn="just">
              <a:lnSpc>
                <a:spcPct val="115000"/>
              </a:lnSpc>
              <a:spcBef>
                <a:spcPts val="0"/>
              </a:spcBef>
              <a:buSzPts val="1400"/>
              <a:buFont typeface="Times New Roman"/>
              <a:buChar char="-"/>
            </a:pPr>
            <a:r>
              <a:rPr lang="en-US" sz="2800" dirty="0" smtClean="0">
                <a:ea typeface="Calibri"/>
                <a:cs typeface="Arial"/>
              </a:rPr>
              <a:t>be free from holes, and cracks, </a:t>
            </a:r>
          </a:p>
          <a:p>
            <a:pPr marL="342900" lvl="0" indent="-342900" algn="just">
              <a:lnSpc>
                <a:spcPct val="115000"/>
              </a:lnSpc>
              <a:spcBef>
                <a:spcPts val="0"/>
              </a:spcBef>
              <a:buSzPts val="1400"/>
              <a:buFont typeface="Times New Roman"/>
              <a:buChar char="-"/>
            </a:pPr>
            <a:r>
              <a:rPr lang="en-US" sz="2800" dirty="0" smtClean="0">
                <a:ea typeface="Calibri"/>
                <a:cs typeface="Arial"/>
              </a:rPr>
              <a:t>be sufficiently flexible to accommodate building strains,</a:t>
            </a:r>
          </a:p>
          <a:p>
            <a:pPr marL="342900" lvl="0" indent="-342900" algn="just">
              <a:lnSpc>
                <a:spcPct val="115000"/>
              </a:lnSpc>
              <a:spcBef>
                <a:spcPts val="0"/>
              </a:spcBef>
              <a:buSzPts val="1400"/>
              <a:buFont typeface="Times New Roman"/>
              <a:buChar char="-"/>
            </a:pPr>
            <a:r>
              <a:rPr lang="en-US" sz="2800" dirty="0" smtClean="0">
                <a:ea typeface="Calibri"/>
                <a:cs typeface="Arial"/>
              </a:rPr>
              <a:t>and be impervious to water, cleaning and sanitization solutions.</a:t>
            </a:r>
          </a:p>
          <a:p>
            <a:pPr marL="114300" marR="0" indent="0">
              <a:lnSpc>
                <a:spcPct val="115000"/>
              </a:lnSpc>
              <a:spcBef>
                <a:spcPts val="0"/>
              </a:spcBef>
              <a:spcAft>
                <a:spcPts val="1000"/>
              </a:spcAft>
              <a:buNone/>
            </a:pPr>
            <a:endParaRPr lang="en-US" sz="2000" dirty="0" smtClean="0">
              <a:ea typeface="Calibri"/>
              <a:cs typeface="Arial"/>
            </a:endParaRPr>
          </a:p>
          <a:p>
            <a:endParaRPr lang="en-US" dirty="0"/>
          </a:p>
        </p:txBody>
      </p:sp>
      <p:sp>
        <p:nvSpPr>
          <p:cNvPr id="4" name="Slide Number Placeholder 3"/>
          <p:cNvSpPr>
            <a:spLocks noGrp="1"/>
          </p:cNvSpPr>
          <p:nvPr>
            <p:ph type="sldNum" sz="quarter" idx="12"/>
          </p:nvPr>
        </p:nvSpPr>
        <p:spPr/>
        <p:txBody>
          <a:bodyPr/>
          <a:lstStyle/>
          <a:p>
            <a:fld id="{F3AB2667-EFC0-4FCF-8A0A-8405D69E09A2}" type="slidenum">
              <a:rPr lang="en-US" smtClean="0"/>
              <a:pPr/>
              <a:t>10</a:t>
            </a:fld>
            <a:endParaRPr lang="en-US"/>
          </a:p>
        </p:txBody>
      </p:sp>
    </p:spTree>
    <p:extLst>
      <p:ext uri="{BB962C8B-B14F-4D97-AF65-F5344CB8AC3E}">
        <p14:creationId xmlns:p14="http://schemas.microsoft.com/office/powerpoint/2010/main" val="3085999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172200"/>
          </a:xfrm>
        </p:spPr>
        <p:txBody>
          <a:bodyPr>
            <a:normAutofit/>
          </a:bodyPr>
          <a:lstStyle/>
          <a:p>
            <a:pPr marL="342900" lvl="0" indent="-342900" algn="just">
              <a:lnSpc>
                <a:spcPct val="115000"/>
              </a:lnSpc>
              <a:spcBef>
                <a:spcPts val="0"/>
              </a:spcBef>
              <a:buSzPts val="1400"/>
              <a:buFont typeface="Times New Roman"/>
              <a:buChar char="-"/>
            </a:pPr>
            <a:r>
              <a:rPr lang="en-US" sz="2800" u="sng" dirty="0" smtClean="0">
                <a:ea typeface="Calibri"/>
                <a:cs typeface="Arial"/>
              </a:rPr>
              <a:t>Regular examinations</a:t>
            </a:r>
            <a:r>
              <a:rPr lang="en-US" sz="2800" dirty="0" smtClean="0">
                <a:ea typeface="Calibri"/>
                <a:cs typeface="Arial"/>
              </a:rPr>
              <a:t> should be performed to identify and repair any cracks in the surfaces or around service fittings and windows.</a:t>
            </a:r>
            <a:endParaRPr lang="en-US" sz="2000" dirty="0" smtClean="0">
              <a:ea typeface="Calibri"/>
              <a:cs typeface="Arial"/>
            </a:endParaRPr>
          </a:p>
          <a:p>
            <a:pPr marL="114300" indent="0">
              <a:lnSpc>
                <a:spcPct val="115000"/>
              </a:lnSpc>
              <a:spcBef>
                <a:spcPts val="0"/>
              </a:spcBef>
              <a:buNone/>
            </a:pPr>
            <a:endParaRPr lang="en-US" sz="2000" dirty="0" smtClean="0">
              <a:ea typeface="Calibri"/>
              <a:cs typeface="Arial"/>
            </a:endParaRPr>
          </a:p>
          <a:p>
            <a:pPr marL="342900" lvl="0" indent="-342900" algn="just">
              <a:lnSpc>
                <a:spcPct val="115000"/>
              </a:lnSpc>
              <a:spcBef>
                <a:spcPts val="0"/>
              </a:spcBef>
              <a:buSzPts val="1400"/>
              <a:buFont typeface="Times New Roman"/>
              <a:buChar char="-"/>
            </a:pPr>
            <a:r>
              <a:rPr lang="en-US" sz="2800" u="sng" dirty="0" smtClean="0">
                <a:ea typeface="Calibri"/>
                <a:cs typeface="Arial"/>
              </a:rPr>
              <a:t>Critical rooms</a:t>
            </a:r>
            <a:r>
              <a:rPr lang="en-US" sz="2800" dirty="0" smtClean="0">
                <a:ea typeface="Calibri"/>
                <a:cs typeface="Arial"/>
              </a:rPr>
              <a:t> such as those for filling of final containers should preferably have </a:t>
            </a:r>
            <a:r>
              <a:rPr lang="en-US" sz="2800" u="sng" dirty="0" smtClean="0">
                <a:ea typeface="Calibri"/>
                <a:cs typeface="Arial"/>
              </a:rPr>
              <a:t>windows</a:t>
            </a:r>
            <a:r>
              <a:rPr lang="en-US" sz="2800" dirty="0" smtClean="0">
                <a:ea typeface="Calibri"/>
                <a:cs typeface="Arial"/>
              </a:rPr>
              <a:t> to allow supervision without the necessity for access.</a:t>
            </a:r>
            <a:endParaRPr lang="en-US" sz="2000" dirty="0">
              <a:ea typeface="Calibri"/>
              <a:cs typeface="Arial"/>
            </a:endParaRPr>
          </a:p>
          <a:p>
            <a:pPr marL="342900" lvl="0" indent="-342900" algn="just">
              <a:lnSpc>
                <a:spcPct val="115000"/>
              </a:lnSpc>
              <a:spcBef>
                <a:spcPts val="0"/>
              </a:spcBef>
              <a:buSzPts val="1400"/>
              <a:buFont typeface="Times New Roman"/>
              <a:buChar char="-"/>
            </a:pPr>
            <a:endParaRPr lang="en-US" sz="2000" dirty="0" smtClean="0">
              <a:ea typeface="Calibri"/>
              <a:cs typeface="Arial"/>
            </a:endParaRPr>
          </a:p>
          <a:p>
            <a:pPr marL="342900" lvl="0" indent="-342900" algn="just">
              <a:lnSpc>
                <a:spcPct val="115000"/>
              </a:lnSpc>
              <a:spcBef>
                <a:spcPts val="0"/>
              </a:spcBef>
              <a:buSzPts val="1400"/>
              <a:buFont typeface="Times New Roman"/>
              <a:buChar char="-"/>
            </a:pPr>
            <a:r>
              <a:rPr lang="en-US" sz="2800" dirty="0" smtClean="0">
                <a:ea typeface="Calibri"/>
              </a:rPr>
              <a:t>All service fittings should be flush with surrounding surfaces for ease of cleaning and sanitization.</a:t>
            </a:r>
            <a:endParaRPr lang="en-US" dirty="0"/>
          </a:p>
        </p:txBody>
      </p:sp>
      <p:sp>
        <p:nvSpPr>
          <p:cNvPr id="3" name="Slide Number Placeholder 2"/>
          <p:cNvSpPr>
            <a:spLocks noGrp="1"/>
          </p:cNvSpPr>
          <p:nvPr>
            <p:ph type="sldNum" sz="quarter" idx="12"/>
          </p:nvPr>
        </p:nvSpPr>
        <p:spPr/>
        <p:txBody>
          <a:bodyPr/>
          <a:lstStyle/>
          <a:p>
            <a:fld id="{F3AB2667-EFC0-4FCF-8A0A-8405D69E09A2}" type="slidenum">
              <a:rPr lang="en-US" smtClean="0"/>
              <a:pPr/>
              <a:t>11</a:t>
            </a:fld>
            <a:endParaRPr lang="en-US"/>
          </a:p>
        </p:txBody>
      </p:sp>
    </p:spTree>
    <p:extLst>
      <p:ext uri="{BB962C8B-B14F-4D97-AF65-F5344CB8AC3E}">
        <p14:creationId xmlns:p14="http://schemas.microsoft.com/office/powerpoint/2010/main" val="1739635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172200"/>
          </a:xfrm>
        </p:spPr>
        <p:txBody>
          <a:bodyPr>
            <a:normAutofit/>
          </a:bodyPr>
          <a:lstStyle/>
          <a:p>
            <a:pPr algn="just">
              <a:lnSpc>
                <a:spcPct val="115000"/>
              </a:lnSpc>
              <a:spcBef>
                <a:spcPts val="0"/>
              </a:spcBef>
              <a:buSzPts val="1400"/>
              <a:buFont typeface="Wingdings" panose="05000000000000000000" pitchFamily="2" charset="2"/>
              <a:buChar char="§"/>
            </a:pPr>
            <a:r>
              <a:rPr lang="en-US" sz="2800" dirty="0" smtClean="0">
                <a:ea typeface="Calibri"/>
                <a:cs typeface="Arial"/>
              </a:rPr>
              <a:t>Temperature and humidity need to be controlled primarily for the comfort of operations. </a:t>
            </a:r>
          </a:p>
          <a:p>
            <a:pPr algn="just">
              <a:lnSpc>
                <a:spcPct val="115000"/>
              </a:lnSpc>
              <a:spcBef>
                <a:spcPts val="0"/>
              </a:spcBef>
              <a:buSzPts val="1400"/>
              <a:buFont typeface="Wingdings" panose="05000000000000000000" pitchFamily="2" charset="2"/>
              <a:buChar char="§"/>
            </a:pPr>
            <a:endParaRPr lang="en-US" sz="2800" dirty="0" smtClean="0">
              <a:ea typeface="Calibri"/>
              <a:cs typeface="Arial"/>
            </a:endParaRPr>
          </a:p>
          <a:p>
            <a:pPr algn="just">
              <a:lnSpc>
                <a:spcPct val="115000"/>
              </a:lnSpc>
              <a:spcBef>
                <a:spcPts val="0"/>
              </a:spcBef>
              <a:buSzPts val="1400"/>
              <a:buFont typeface="Wingdings" panose="05000000000000000000" pitchFamily="2" charset="2"/>
              <a:buChar char="§"/>
            </a:pPr>
            <a:r>
              <a:rPr lang="en-US" sz="2800" dirty="0" smtClean="0">
                <a:ea typeface="Calibri"/>
                <a:cs typeface="Arial"/>
              </a:rPr>
              <a:t>Conditions in the order of 20 ˚C and 45% relative humidity have been found to be suitable.</a:t>
            </a:r>
          </a:p>
          <a:p>
            <a:pPr algn="just">
              <a:lnSpc>
                <a:spcPct val="115000"/>
              </a:lnSpc>
              <a:spcBef>
                <a:spcPts val="0"/>
              </a:spcBef>
              <a:buSzPts val="1400"/>
              <a:buFont typeface="Wingdings" panose="05000000000000000000" pitchFamily="2" charset="2"/>
              <a:buChar char="§"/>
            </a:pPr>
            <a:endParaRPr lang="en-US" sz="2800" dirty="0">
              <a:ea typeface="Calibri"/>
              <a:cs typeface="Arial"/>
            </a:endParaRPr>
          </a:p>
          <a:p>
            <a:pPr algn="just">
              <a:lnSpc>
                <a:spcPct val="115000"/>
              </a:lnSpc>
              <a:spcBef>
                <a:spcPts val="0"/>
              </a:spcBef>
              <a:buSzPts val="1400"/>
              <a:buFont typeface="Wingdings" panose="05000000000000000000" pitchFamily="2" charset="2"/>
              <a:buChar char="§"/>
            </a:pPr>
            <a:r>
              <a:rPr lang="en-US" sz="2800" dirty="0" smtClean="0">
                <a:solidFill>
                  <a:srgbClr val="FF0000"/>
                </a:solidFill>
                <a:ea typeface="Calibri"/>
                <a:cs typeface="Arial"/>
              </a:rPr>
              <a:t>The most critical factor in aseptic processing is </a:t>
            </a:r>
            <a:r>
              <a:rPr lang="en-US" sz="2800" dirty="0" smtClean="0">
                <a:ea typeface="Calibri"/>
                <a:cs typeface="Arial"/>
              </a:rPr>
              <a:t>the </a:t>
            </a:r>
            <a:r>
              <a:rPr lang="en-US" sz="2800" b="1" dirty="0" smtClean="0">
                <a:ea typeface="Calibri"/>
                <a:cs typeface="Arial"/>
              </a:rPr>
              <a:t>microbial and nonviable particulate condition of the air.</a:t>
            </a:r>
          </a:p>
          <a:p>
            <a:pPr marL="571500" indent="-457200">
              <a:lnSpc>
                <a:spcPct val="115000"/>
              </a:lnSpc>
              <a:spcBef>
                <a:spcPts val="0"/>
              </a:spcBef>
              <a:spcAft>
                <a:spcPts val="1000"/>
              </a:spcAft>
              <a:buFont typeface="Wingdings" panose="05000000000000000000" pitchFamily="2" charset="2"/>
              <a:buChar char="§"/>
            </a:pPr>
            <a:r>
              <a:rPr lang="en-US" sz="2800" dirty="0">
                <a:ea typeface="Calibri"/>
                <a:cs typeface="Arial"/>
              </a:rPr>
              <a:t>The air is provided by way of </a:t>
            </a:r>
            <a:r>
              <a:rPr lang="en-US" sz="2800" b="1" u="sng" dirty="0">
                <a:solidFill>
                  <a:srgbClr val="00B050"/>
                </a:solidFill>
                <a:ea typeface="Calibri"/>
                <a:cs typeface="Arial"/>
              </a:rPr>
              <a:t>High-Efficiency Particulate Air </a:t>
            </a:r>
            <a:r>
              <a:rPr lang="en-US" sz="2800" dirty="0">
                <a:ea typeface="Calibri"/>
                <a:cs typeface="Arial"/>
              </a:rPr>
              <a:t>filters </a:t>
            </a:r>
            <a:r>
              <a:rPr lang="en-US" sz="2800" b="1" dirty="0">
                <a:solidFill>
                  <a:srgbClr val="FF0000"/>
                </a:solidFill>
                <a:ea typeface="Calibri"/>
                <a:cs typeface="Arial"/>
              </a:rPr>
              <a:t>(HEPA).</a:t>
            </a:r>
          </a:p>
          <a:p>
            <a:pPr marL="114300" marR="0" indent="0">
              <a:lnSpc>
                <a:spcPct val="115000"/>
              </a:lnSpc>
              <a:spcBef>
                <a:spcPts val="0"/>
              </a:spcBef>
              <a:spcAft>
                <a:spcPts val="1000"/>
              </a:spcAft>
              <a:buNone/>
            </a:pPr>
            <a:endParaRPr lang="en-US" sz="2800" dirty="0" smtClean="0">
              <a:ea typeface="Calibri"/>
              <a:cs typeface="Arial"/>
            </a:endParaRPr>
          </a:p>
          <a:p>
            <a:endParaRPr lang="en-US" sz="2800" dirty="0"/>
          </a:p>
        </p:txBody>
      </p:sp>
      <p:sp>
        <p:nvSpPr>
          <p:cNvPr id="3" name="Slide Number Placeholder 2"/>
          <p:cNvSpPr>
            <a:spLocks noGrp="1"/>
          </p:cNvSpPr>
          <p:nvPr>
            <p:ph type="sldNum" sz="quarter" idx="12"/>
          </p:nvPr>
        </p:nvSpPr>
        <p:spPr/>
        <p:txBody>
          <a:bodyPr/>
          <a:lstStyle/>
          <a:p>
            <a:fld id="{F3AB2667-EFC0-4FCF-8A0A-8405D69E09A2}" type="slidenum">
              <a:rPr lang="en-US" smtClean="0"/>
              <a:pPr/>
              <a:t>12</a:t>
            </a:fld>
            <a:endParaRPr lang="en-US"/>
          </a:p>
        </p:txBody>
      </p:sp>
    </p:spTree>
    <p:extLst>
      <p:ext uri="{BB962C8B-B14F-4D97-AF65-F5344CB8AC3E}">
        <p14:creationId xmlns:p14="http://schemas.microsoft.com/office/powerpoint/2010/main" val="4276704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096000"/>
          </a:xfrm>
        </p:spPr>
        <p:txBody>
          <a:bodyPr>
            <a:normAutofit/>
          </a:bodyPr>
          <a:lstStyle/>
          <a:p>
            <a:pPr marL="342900" lvl="0" indent="-342900" algn="just">
              <a:lnSpc>
                <a:spcPct val="115000"/>
              </a:lnSpc>
              <a:spcBef>
                <a:spcPts val="0"/>
              </a:spcBef>
              <a:buSzPts val="1400"/>
              <a:buFont typeface="Times New Roman"/>
              <a:buChar char="-"/>
            </a:pPr>
            <a:r>
              <a:rPr lang="en-US" sz="2800" b="1" u="sng" dirty="0" smtClean="0">
                <a:solidFill>
                  <a:srgbClr val="FF0000"/>
                </a:solidFill>
                <a:ea typeface="Calibri"/>
                <a:cs typeface="Arial"/>
              </a:rPr>
              <a:t>The quality of the air </a:t>
            </a:r>
            <a:r>
              <a:rPr lang="en-US" sz="2800" dirty="0" smtClean="0">
                <a:ea typeface="Calibri"/>
                <a:cs typeface="Arial"/>
              </a:rPr>
              <a:t>is adjusted to meet the varying needs of the different processing areas. </a:t>
            </a:r>
          </a:p>
          <a:p>
            <a:pPr marL="857250" lvl="1" indent="-457200" algn="just">
              <a:lnSpc>
                <a:spcPct val="115000"/>
              </a:lnSpc>
              <a:spcBef>
                <a:spcPts val="0"/>
              </a:spcBef>
              <a:buSzPts val="1400"/>
              <a:buFont typeface="Wingdings" pitchFamily="2" charset="2"/>
              <a:buChar char="Ø"/>
            </a:pPr>
            <a:r>
              <a:rPr lang="en-US" dirty="0" err="1" smtClean="0">
                <a:ea typeface="Calibri"/>
                <a:cs typeface="Arial"/>
              </a:rPr>
              <a:t>Eg</a:t>
            </a:r>
            <a:r>
              <a:rPr lang="en-US" dirty="0" smtClean="0">
                <a:ea typeface="Calibri"/>
                <a:cs typeface="Arial"/>
              </a:rPr>
              <a:t>. At the points where sterilized containers and closures are exposed and filling and sealing operations occur, air is supplied with </a:t>
            </a:r>
            <a:r>
              <a:rPr lang="en-US" b="1" u="sng" dirty="0" smtClean="0">
                <a:ea typeface="Calibri"/>
                <a:cs typeface="Arial"/>
              </a:rPr>
              <a:t>less than 100 particles of 0.5 micron or larger</a:t>
            </a:r>
            <a:r>
              <a:rPr lang="en-US" dirty="0" smtClean="0">
                <a:ea typeface="Calibri"/>
                <a:cs typeface="Arial"/>
              </a:rPr>
              <a:t> and </a:t>
            </a:r>
            <a:r>
              <a:rPr lang="en-US" b="1" u="sng" dirty="0" smtClean="0">
                <a:ea typeface="Calibri"/>
                <a:cs typeface="Arial"/>
              </a:rPr>
              <a:t>with not more than one colony-forming organism per 100 cubic feet</a:t>
            </a:r>
            <a:r>
              <a:rPr lang="en-US" dirty="0" smtClean="0">
                <a:ea typeface="Calibri"/>
                <a:cs typeface="Arial"/>
              </a:rPr>
              <a:t>. </a:t>
            </a:r>
          </a:p>
          <a:p>
            <a:pPr algn="just">
              <a:lnSpc>
                <a:spcPct val="115000"/>
              </a:lnSpc>
              <a:spcBef>
                <a:spcPts val="0"/>
              </a:spcBef>
              <a:buSzPts val="1400"/>
              <a:buFont typeface="Times New Roman"/>
              <a:buChar char="-"/>
            </a:pPr>
            <a:r>
              <a:rPr lang="en-US" sz="2800" b="1" u="sng" dirty="0" smtClean="0">
                <a:solidFill>
                  <a:srgbClr val="FF0000"/>
                </a:solidFill>
                <a:ea typeface="Calibri"/>
                <a:cs typeface="Arial"/>
              </a:rPr>
              <a:t>Airflows</a:t>
            </a:r>
            <a:r>
              <a:rPr lang="en-US" sz="2800" dirty="0" smtClean="0">
                <a:ea typeface="Calibri"/>
                <a:cs typeface="Arial"/>
              </a:rPr>
              <a:t> of about 90 ft/min are recommended. </a:t>
            </a:r>
          </a:p>
          <a:p>
            <a:pPr algn="just">
              <a:lnSpc>
                <a:spcPct val="115000"/>
              </a:lnSpc>
              <a:spcBef>
                <a:spcPts val="0"/>
              </a:spcBef>
              <a:buSzPts val="1400"/>
              <a:buFont typeface="Times New Roman"/>
              <a:buChar char="-"/>
            </a:pPr>
            <a:r>
              <a:rPr lang="en-US" sz="2800" dirty="0" smtClean="0">
                <a:ea typeface="Calibri"/>
                <a:cs typeface="Arial"/>
              </a:rPr>
              <a:t>These </a:t>
            </a:r>
            <a:r>
              <a:rPr lang="en-US" sz="2800" dirty="0">
                <a:ea typeface="Calibri"/>
                <a:cs typeface="Arial"/>
              </a:rPr>
              <a:t>sensitive areas should have </a:t>
            </a:r>
            <a:r>
              <a:rPr lang="en-US" sz="2800" b="1" u="sng" dirty="0">
                <a:ea typeface="Calibri"/>
                <a:cs typeface="Arial"/>
              </a:rPr>
              <a:t>a positive pressure differential to adjoining areas of at least of 0.05 inch of water. </a:t>
            </a:r>
          </a:p>
          <a:p>
            <a:pPr marL="342900" lvl="0" indent="-342900" algn="just">
              <a:lnSpc>
                <a:spcPct val="115000"/>
              </a:lnSpc>
              <a:spcBef>
                <a:spcPts val="0"/>
              </a:spcBef>
              <a:buSzPts val="1400"/>
              <a:buFont typeface="Times New Roman"/>
              <a:buChar char="-"/>
            </a:pPr>
            <a:endParaRPr lang="en-US" sz="2800" dirty="0" smtClean="0">
              <a:ea typeface="Calibri"/>
              <a:cs typeface="Arial"/>
            </a:endParaRPr>
          </a:p>
          <a:p>
            <a:pPr marL="114300" marR="0" indent="0">
              <a:lnSpc>
                <a:spcPct val="115000"/>
              </a:lnSpc>
              <a:spcBef>
                <a:spcPts val="0"/>
              </a:spcBef>
              <a:spcAft>
                <a:spcPts val="1000"/>
              </a:spcAft>
              <a:buNone/>
            </a:pPr>
            <a:endParaRPr lang="en-US" sz="2800" dirty="0">
              <a:ea typeface="Calibri"/>
              <a:cs typeface="Arial"/>
            </a:endParaRPr>
          </a:p>
        </p:txBody>
      </p:sp>
      <p:sp>
        <p:nvSpPr>
          <p:cNvPr id="3" name="Slide Number Placeholder 2"/>
          <p:cNvSpPr>
            <a:spLocks noGrp="1"/>
          </p:cNvSpPr>
          <p:nvPr>
            <p:ph type="sldNum" sz="quarter" idx="12"/>
          </p:nvPr>
        </p:nvSpPr>
        <p:spPr/>
        <p:txBody>
          <a:bodyPr/>
          <a:lstStyle/>
          <a:p>
            <a:fld id="{F3AB2667-EFC0-4FCF-8A0A-8405D69E09A2}" type="slidenum">
              <a:rPr lang="en-US" smtClean="0"/>
              <a:pPr/>
              <a:t>13</a:t>
            </a:fld>
            <a:endParaRPr lang="en-US"/>
          </a:p>
        </p:txBody>
      </p:sp>
    </p:spTree>
    <p:extLst>
      <p:ext uri="{BB962C8B-B14F-4D97-AF65-F5344CB8AC3E}">
        <p14:creationId xmlns:p14="http://schemas.microsoft.com/office/powerpoint/2010/main" val="171147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228600"/>
            <a:ext cx="4038600" cy="6248400"/>
          </a:xfrm>
        </p:spPr>
        <p:txBody>
          <a:bodyPr>
            <a:normAutofit fontScale="92500" lnSpcReduction="10000"/>
          </a:bodyPr>
          <a:lstStyle/>
          <a:p>
            <a:pPr marL="342900" lvl="0" indent="-342900" algn="just">
              <a:lnSpc>
                <a:spcPct val="115000"/>
              </a:lnSpc>
              <a:spcBef>
                <a:spcPts val="0"/>
              </a:spcBef>
              <a:buSzPts val="1400"/>
              <a:buFont typeface="Times New Roman"/>
              <a:buChar char="-"/>
            </a:pPr>
            <a:r>
              <a:rPr lang="en-US" sz="2800" dirty="0" smtClean="0">
                <a:ea typeface="Calibri"/>
                <a:cs typeface="Arial"/>
              </a:rPr>
              <a:t>Within aseptic processing rooms it is usual to additionally incorporate </a:t>
            </a:r>
            <a:r>
              <a:rPr lang="en-US" sz="2800" b="1" u="sng" dirty="0" smtClean="0">
                <a:solidFill>
                  <a:srgbClr val="FF0000"/>
                </a:solidFill>
                <a:ea typeface="Calibri"/>
                <a:cs typeface="Arial"/>
              </a:rPr>
              <a:t>laminar flow services </a:t>
            </a:r>
            <a:r>
              <a:rPr lang="en-US" sz="2800" dirty="0" smtClean="0">
                <a:ea typeface="Calibri"/>
                <a:cs typeface="Arial"/>
              </a:rPr>
              <a:t>over and around these most sensitive areas. </a:t>
            </a:r>
          </a:p>
          <a:p>
            <a:pPr marL="342900" lvl="0" indent="-342900" algn="just">
              <a:lnSpc>
                <a:spcPct val="115000"/>
              </a:lnSpc>
              <a:spcBef>
                <a:spcPts val="0"/>
              </a:spcBef>
              <a:buSzPts val="1400"/>
              <a:buFont typeface="Times New Roman"/>
              <a:buChar char="-"/>
            </a:pPr>
            <a:r>
              <a:rPr lang="en-US" sz="2800" dirty="0" smtClean="0">
                <a:ea typeface="Calibri"/>
                <a:cs typeface="Arial"/>
              </a:rPr>
              <a:t>These laminar flow facilities should direct the filtered air in such a way that particulate matter from equipment or personnel is directed away from the sensitive points.</a:t>
            </a:r>
            <a:endParaRPr lang="en-US" sz="2000" dirty="0" smtClean="0">
              <a:ea typeface="Calibri"/>
              <a:cs typeface="Arial"/>
            </a:endParaRPr>
          </a:p>
          <a:p>
            <a:pPr marL="114300" marR="0" indent="0">
              <a:lnSpc>
                <a:spcPct val="115000"/>
              </a:lnSpc>
              <a:spcBef>
                <a:spcPts val="0"/>
              </a:spcBef>
              <a:spcAft>
                <a:spcPts val="1000"/>
              </a:spcAft>
              <a:buNone/>
            </a:pPr>
            <a:endParaRPr lang="en-US" sz="2000" dirty="0" smtClean="0">
              <a:ea typeface="Calibri"/>
              <a:cs typeface="Arial"/>
            </a:endParaRPr>
          </a:p>
          <a:p>
            <a:endParaRPr lang="en-US" dirty="0"/>
          </a:p>
        </p:txBody>
      </p:sp>
      <p:sp>
        <p:nvSpPr>
          <p:cNvPr id="7" name="Content Placeholder 6"/>
          <p:cNvSpPr>
            <a:spLocks noGrp="1"/>
          </p:cNvSpPr>
          <p:nvPr>
            <p:ph sz="half" idx="2"/>
          </p:nvPr>
        </p:nvSpPr>
        <p:spPr/>
        <p:txBody>
          <a:bodyPr>
            <a:normAutofit fontScale="92500" lnSpcReduction="10000"/>
          </a:bodyPr>
          <a:lstStyle/>
          <a:p>
            <a:endParaRPr lang="en-GB" dirty="0"/>
          </a:p>
        </p:txBody>
      </p:sp>
      <p:sp>
        <p:nvSpPr>
          <p:cNvPr id="3" name="Slide Number Placeholder 2"/>
          <p:cNvSpPr>
            <a:spLocks noGrp="1"/>
          </p:cNvSpPr>
          <p:nvPr>
            <p:ph type="sldNum" sz="quarter" idx="12"/>
          </p:nvPr>
        </p:nvSpPr>
        <p:spPr/>
        <p:txBody>
          <a:bodyPr/>
          <a:lstStyle/>
          <a:p>
            <a:fld id="{F3AB2667-EFC0-4FCF-8A0A-8405D69E09A2}" type="slidenum">
              <a:rPr lang="en-US" smtClean="0"/>
              <a:pPr/>
              <a:t>14</a:t>
            </a:fld>
            <a:endParaRPr lang="en-US"/>
          </a:p>
        </p:txBody>
      </p:sp>
      <p:sp>
        <p:nvSpPr>
          <p:cNvPr id="4" name="AutoShape 2" descr="http://www.google.co.uk/url?sa=i&amp;source=imgres&amp;cd=&amp;ved=0CAYQjBwwAGoVChMIivH7jL7gxwIVyFYUCh16ZwB2&amp;url=http%3A%2F%2Fimage.made-in-china.com%2F44f3j00WTuEKlcaIYob%2FLaminar-Flow-Cabinet-CE-Certificated-.jpg&amp;psig=AFQjCNFwQ3dLTa8yUHS8BDkcmB_5Xg9EUg&amp;ust=1441562814377399"/>
          <p:cNvSpPr>
            <a:spLocks noChangeAspect="1" noChangeArrowheads="1"/>
          </p:cNvSpPr>
          <p:nvPr/>
        </p:nvSpPr>
        <p:spPr bwMode="auto">
          <a:xfrm>
            <a:off x="63500" y="-136525"/>
            <a:ext cx="2857500" cy="4543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2" descr="http://www.google.com.sa/url?sa=i&amp;source=imgres&amp;cd=&amp;ved=0CAYQjBwwAGoVChMI8tSrt-LhxwIVgj4UCh19UweB&amp;url=http%3A%2F%2Fwww.ceb.cam.ac.uk%2Fdata%2Fimages%2Fgroups%2FCREST%2FTeaching%2Fhydro%2Fiain1.gif&amp;psig=AFQjCNEKvGT0lQIWNe3xfZ2WSuhbY4fVAQ&amp;ust=1441606926558649"/>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http://www.advantageengineering.com/fyi/156/images/flowDrawing.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533400"/>
            <a:ext cx="4191000" cy="579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1390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6430963"/>
          </a:xfrm>
        </p:spPr>
        <p:txBody>
          <a:bodyPr>
            <a:normAutofit/>
          </a:bodyPr>
          <a:lstStyle/>
          <a:p>
            <a:pPr marL="342900" lvl="0" indent="-342900" algn="just">
              <a:lnSpc>
                <a:spcPct val="115000"/>
              </a:lnSpc>
              <a:spcBef>
                <a:spcPts val="0"/>
              </a:spcBef>
              <a:buSzPts val="1400"/>
              <a:buFont typeface="Times New Roman"/>
              <a:buChar char="-"/>
            </a:pPr>
            <a:r>
              <a:rPr lang="en-US" sz="2800" dirty="0" smtClean="0">
                <a:solidFill>
                  <a:srgbClr val="FF0000"/>
                </a:solidFill>
                <a:ea typeface="Calibri"/>
                <a:cs typeface="Arial"/>
              </a:rPr>
              <a:t>Air quality necessitates appropriate systems and procedures for monitoring. This will include evaluation of:</a:t>
            </a:r>
          </a:p>
          <a:p>
            <a:pPr lvl="1" indent="-342900" algn="just">
              <a:lnSpc>
                <a:spcPct val="115000"/>
              </a:lnSpc>
              <a:spcBef>
                <a:spcPts val="0"/>
              </a:spcBef>
              <a:buSzPts val="1400"/>
              <a:buFont typeface="Times New Roman"/>
              <a:buChar char="-"/>
            </a:pPr>
            <a:r>
              <a:rPr lang="en-US" dirty="0" smtClean="0">
                <a:ea typeface="Calibri"/>
                <a:cs typeface="Arial"/>
              </a:rPr>
              <a:t> pressure differentials between rooms, </a:t>
            </a:r>
          </a:p>
          <a:p>
            <a:pPr lvl="1" indent="-342900" algn="just">
              <a:lnSpc>
                <a:spcPct val="115000"/>
              </a:lnSpc>
              <a:spcBef>
                <a:spcPts val="0"/>
              </a:spcBef>
              <a:buSzPts val="1400"/>
              <a:buFont typeface="Times New Roman"/>
              <a:buChar char="-"/>
            </a:pPr>
            <a:r>
              <a:rPr lang="en-US" dirty="0" smtClean="0">
                <a:ea typeface="Calibri"/>
                <a:cs typeface="Arial"/>
              </a:rPr>
              <a:t>particulate levels (viable </a:t>
            </a:r>
            <a:r>
              <a:rPr lang="en-US" dirty="0">
                <a:ea typeface="Calibri"/>
                <a:cs typeface="Arial"/>
              </a:rPr>
              <a:t>and nonviable) </a:t>
            </a:r>
          </a:p>
          <a:p>
            <a:pPr lvl="1" indent="-342900" algn="just">
              <a:lnSpc>
                <a:spcPct val="115000"/>
              </a:lnSpc>
              <a:spcBef>
                <a:spcPts val="0"/>
              </a:spcBef>
              <a:buSzPts val="1400"/>
              <a:buFont typeface="Times New Roman"/>
              <a:buChar char="-"/>
            </a:pPr>
            <a:r>
              <a:rPr lang="en-US" dirty="0" smtClean="0">
                <a:ea typeface="Calibri"/>
                <a:cs typeface="Arial"/>
              </a:rPr>
              <a:t>and also temperature and humidity.</a:t>
            </a:r>
            <a:endParaRPr lang="en-US" dirty="0">
              <a:ea typeface="Calibri"/>
              <a:cs typeface="Arial"/>
            </a:endParaRPr>
          </a:p>
          <a:p>
            <a:pPr marL="0" lvl="0" indent="0" algn="just">
              <a:lnSpc>
                <a:spcPct val="115000"/>
              </a:lnSpc>
              <a:spcBef>
                <a:spcPts val="0"/>
              </a:spcBef>
              <a:buSzPts val="1400"/>
              <a:buNone/>
            </a:pPr>
            <a:endParaRPr lang="en-US" sz="2800" dirty="0" smtClean="0">
              <a:ea typeface="Calibri"/>
              <a:cs typeface="Arial"/>
            </a:endParaRPr>
          </a:p>
          <a:p>
            <a:endParaRPr lang="en-US" sz="2800" dirty="0"/>
          </a:p>
        </p:txBody>
      </p:sp>
      <p:sp>
        <p:nvSpPr>
          <p:cNvPr id="3" name="Slide Number Placeholder 2"/>
          <p:cNvSpPr>
            <a:spLocks noGrp="1"/>
          </p:cNvSpPr>
          <p:nvPr>
            <p:ph type="sldNum" sz="quarter" idx="12"/>
          </p:nvPr>
        </p:nvSpPr>
        <p:spPr/>
        <p:txBody>
          <a:bodyPr/>
          <a:lstStyle/>
          <a:p>
            <a:fld id="{F3AB2667-EFC0-4FCF-8A0A-8405D69E09A2}" type="slidenum">
              <a:rPr lang="en-US" smtClean="0"/>
              <a:pPr/>
              <a:t>15</a:t>
            </a:fld>
            <a:endParaRPr lang="en-US"/>
          </a:p>
        </p:txBody>
      </p:sp>
    </p:spTree>
    <p:extLst>
      <p:ext uri="{BB962C8B-B14F-4D97-AF65-F5344CB8AC3E}">
        <p14:creationId xmlns:p14="http://schemas.microsoft.com/office/powerpoint/2010/main" val="2833928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6477000"/>
          </a:xfrm>
        </p:spPr>
        <p:txBody>
          <a:bodyPr>
            <a:normAutofit/>
          </a:bodyPr>
          <a:lstStyle/>
          <a:p>
            <a:pPr algn="just">
              <a:lnSpc>
                <a:spcPct val="115000"/>
              </a:lnSpc>
              <a:spcBef>
                <a:spcPts val="0"/>
              </a:spcBef>
              <a:buSzPts val="1400"/>
              <a:buFont typeface="Times New Roman"/>
              <a:buChar char="-"/>
            </a:pPr>
            <a:r>
              <a:rPr lang="en-US" sz="2800" dirty="0">
                <a:ea typeface="Calibri"/>
                <a:cs typeface="Arial"/>
              </a:rPr>
              <a:t>Cleaning and disinfection of aseptic facilities and equipment are of importance in the critical areas. </a:t>
            </a:r>
            <a:r>
              <a:rPr lang="en-US" sz="2800" dirty="0">
                <a:solidFill>
                  <a:srgbClr val="FF0000"/>
                </a:solidFill>
                <a:ea typeface="Calibri"/>
                <a:cs typeface="Arial"/>
              </a:rPr>
              <a:t>Procedures must be </a:t>
            </a:r>
            <a:r>
              <a:rPr lang="en-US" sz="2800" b="1" u="sng" dirty="0">
                <a:solidFill>
                  <a:srgbClr val="FF0000"/>
                </a:solidFill>
                <a:ea typeface="Calibri"/>
                <a:cs typeface="Arial"/>
              </a:rPr>
              <a:t>validated </a:t>
            </a:r>
            <a:r>
              <a:rPr lang="en-US" sz="2800" dirty="0">
                <a:solidFill>
                  <a:srgbClr val="FF0000"/>
                </a:solidFill>
                <a:ea typeface="Calibri"/>
                <a:cs typeface="Arial"/>
              </a:rPr>
              <a:t>with respect to </a:t>
            </a:r>
            <a:r>
              <a:rPr lang="en-US" sz="2800" dirty="0">
                <a:ea typeface="Calibri"/>
                <a:cs typeface="Arial"/>
              </a:rPr>
              <a:t>both removal of previous product and to demonstrate effective disinfection. </a:t>
            </a:r>
            <a:endParaRPr lang="en-US" sz="2800" dirty="0" smtClean="0">
              <a:ea typeface="Calibri"/>
              <a:cs typeface="Arial"/>
            </a:endParaRPr>
          </a:p>
          <a:p>
            <a:pPr marL="342900" lvl="0" indent="-342900" algn="just">
              <a:lnSpc>
                <a:spcPct val="115000"/>
              </a:lnSpc>
              <a:spcBef>
                <a:spcPts val="0"/>
              </a:spcBef>
              <a:buSzPts val="1400"/>
              <a:buFont typeface="Times New Roman"/>
              <a:buChar char="-"/>
            </a:pPr>
            <a:r>
              <a:rPr lang="en-US" sz="2800" dirty="0" smtClean="0">
                <a:solidFill>
                  <a:srgbClr val="00B050"/>
                </a:solidFill>
                <a:ea typeface="Calibri"/>
                <a:cs typeface="Arial"/>
              </a:rPr>
              <a:t>Residual amounts of any cleaning or disinfectant agents should be </a:t>
            </a:r>
            <a:r>
              <a:rPr lang="en-US" sz="2800" dirty="0" smtClean="0">
                <a:ea typeface="Calibri"/>
                <a:cs typeface="Arial"/>
              </a:rPr>
              <a:t>at an acceptably low level. </a:t>
            </a:r>
            <a:endParaRPr lang="en-US" sz="2000" dirty="0" smtClean="0">
              <a:ea typeface="Calibri"/>
              <a:cs typeface="Arial"/>
            </a:endParaRPr>
          </a:p>
          <a:p>
            <a:pPr marL="342900" lvl="0" indent="-342900" algn="just">
              <a:lnSpc>
                <a:spcPct val="115000"/>
              </a:lnSpc>
              <a:spcBef>
                <a:spcPts val="0"/>
              </a:spcBef>
              <a:buSzPts val="1400"/>
              <a:buFont typeface="Times New Roman"/>
              <a:buChar char="-"/>
            </a:pPr>
            <a:r>
              <a:rPr lang="en-US" sz="2800" dirty="0" smtClean="0">
                <a:solidFill>
                  <a:srgbClr val="00B050"/>
                </a:solidFill>
                <a:ea typeface="Calibri"/>
                <a:cs typeface="Arial"/>
              </a:rPr>
              <a:t>In order to minimize the possibility of microbial resistance, </a:t>
            </a:r>
            <a:r>
              <a:rPr lang="en-US" sz="2800" dirty="0" smtClean="0">
                <a:ea typeface="Calibri"/>
                <a:cs typeface="Arial"/>
              </a:rPr>
              <a:t>the disinfectant should be changed periodically. </a:t>
            </a:r>
          </a:p>
          <a:p>
            <a:pPr marL="342900" lvl="0" indent="-342900" algn="just">
              <a:lnSpc>
                <a:spcPct val="115000"/>
              </a:lnSpc>
              <a:spcBef>
                <a:spcPts val="0"/>
              </a:spcBef>
              <a:buSzPts val="1400"/>
              <a:buFont typeface="Times New Roman"/>
              <a:buChar char="-"/>
            </a:pPr>
            <a:r>
              <a:rPr lang="en-US" sz="2800" dirty="0" smtClean="0">
                <a:ea typeface="Calibri"/>
                <a:cs typeface="Arial"/>
              </a:rPr>
              <a:t>After cleaning and disinfecting, rooms and equipment must be maintained in such a manner.</a:t>
            </a:r>
            <a:endParaRPr lang="en-US" sz="2000" dirty="0" smtClean="0">
              <a:ea typeface="Calibri"/>
              <a:cs typeface="Arial"/>
            </a:endParaRPr>
          </a:p>
          <a:p>
            <a:endParaRPr lang="en-US" dirty="0"/>
          </a:p>
        </p:txBody>
      </p:sp>
      <p:sp>
        <p:nvSpPr>
          <p:cNvPr id="3" name="Slide Number Placeholder 2"/>
          <p:cNvSpPr>
            <a:spLocks noGrp="1"/>
          </p:cNvSpPr>
          <p:nvPr>
            <p:ph type="sldNum" sz="quarter" idx="12"/>
          </p:nvPr>
        </p:nvSpPr>
        <p:spPr/>
        <p:txBody>
          <a:bodyPr/>
          <a:lstStyle/>
          <a:p>
            <a:fld id="{F3AB2667-EFC0-4FCF-8A0A-8405D69E09A2}" type="slidenum">
              <a:rPr lang="en-US" smtClean="0"/>
              <a:pPr/>
              <a:t>16</a:t>
            </a:fld>
            <a:endParaRPr lang="en-US"/>
          </a:p>
        </p:txBody>
      </p:sp>
    </p:spTree>
    <p:extLst>
      <p:ext uri="{BB962C8B-B14F-4D97-AF65-F5344CB8AC3E}">
        <p14:creationId xmlns:p14="http://schemas.microsoft.com/office/powerpoint/2010/main" val="592254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a:cs typeface="Times New Roman" pitchFamily="18" charset="0"/>
              </a:rPr>
              <a:t>211.22. Design and construction features</a:t>
            </a:r>
            <a:endParaRPr lang="en-US" dirty="0"/>
          </a:p>
        </p:txBody>
      </p:sp>
      <p:sp>
        <p:nvSpPr>
          <p:cNvPr id="3" name="Content Placeholder 2"/>
          <p:cNvSpPr>
            <a:spLocks noGrp="1"/>
          </p:cNvSpPr>
          <p:nvPr>
            <p:ph idx="1"/>
          </p:nvPr>
        </p:nvSpPr>
        <p:spPr/>
        <p:txBody>
          <a:bodyPr/>
          <a:lstStyle/>
          <a:p>
            <a:pPr marL="0" indent="0">
              <a:buNone/>
            </a:pPr>
            <a:r>
              <a:rPr lang="en-US" b="1" dirty="0" smtClean="0">
                <a:solidFill>
                  <a:schemeClr val="tx2">
                    <a:lumMod val="60000"/>
                    <a:lumOff val="40000"/>
                  </a:schemeClr>
                </a:solidFill>
                <a:ea typeface="Calibri"/>
                <a:cs typeface="Arial"/>
              </a:rPr>
              <a:t>d) Operations </a:t>
            </a:r>
            <a:r>
              <a:rPr lang="en-US" b="1" dirty="0">
                <a:solidFill>
                  <a:schemeClr val="tx2">
                    <a:lumMod val="60000"/>
                    <a:lumOff val="40000"/>
                  </a:schemeClr>
                </a:solidFill>
                <a:ea typeface="Calibri"/>
                <a:cs typeface="Arial"/>
              </a:rPr>
              <a:t>relating to the manufacture, processing and packing of </a:t>
            </a:r>
            <a:r>
              <a:rPr lang="en-US" b="1" u="sng" dirty="0">
                <a:solidFill>
                  <a:schemeClr val="tx2">
                    <a:lumMod val="60000"/>
                    <a:lumOff val="40000"/>
                  </a:schemeClr>
                </a:solidFill>
                <a:ea typeface="Calibri"/>
                <a:cs typeface="Arial"/>
              </a:rPr>
              <a:t>penicillin </a:t>
            </a:r>
            <a:r>
              <a:rPr lang="en-US" b="1" dirty="0">
                <a:solidFill>
                  <a:schemeClr val="tx2">
                    <a:lumMod val="60000"/>
                    <a:lumOff val="40000"/>
                  </a:schemeClr>
                </a:solidFill>
                <a:ea typeface="Calibri"/>
                <a:cs typeface="Arial"/>
              </a:rPr>
              <a:t>shall be performed in facilities separate from those used for other drug products for human use.</a:t>
            </a:r>
            <a:endParaRPr lang="en-US" sz="2400" dirty="0">
              <a:solidFill>
                <a:schemeClr val="tx2">
                  <a:lumMod val="60000"/>
                  <a:lumOff val="40000"/>
                </a:schemeClr>
              </a:solidFill>
              <a:ea typeface="Calibri"/>
              <a:cs typeface="Arial"/>
            </a:endParaRPr>
          </a:p>
          <a:p>
            <a:endParaRPr lang="en-US" dirty="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fld id="{F3AB2667-EFC0-4FCF-8A0A-8405D69E09A2}" type="slidenum">
              <a:rPr lang="en-US" smtClean="0"/>
              <a:pPr/>
              <a:t>17</a:t>
            </a:fld>
            <a:endParaRPr lang="en-US"/>
          </a:p>
        </p:txBody>
      </p:sp>
    </p:spTree>
    <p:extLst>
      <p:ext uri="{BB962C8B-B14F-4D97-AF65-F5344CB8AC3E}">
        <p14:creationId xmlns:p14="http://schemas.microsoft.com/office/powerpoint/2010/main" val="2247652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943600"/>
          </a:xfrm>
        </p:spPr>
        <p:txBody>
          <a:bodyPr>
            <a:normAutofit fontScale="85000" lnSpcReduction="20000"/>
          </a:bodyPr>
          <a:lstStyle/>
          <a:p>
            <a:pPr marL="342900" lvl="0" indent="-342900" algn="just">
              <a:lnSpc>
                <a:spcPct val="115000"/>
              </a:lnSpc>
              <a:spcBef>
                <a:spcPts val="0"/>
              </a:spcBef>
              <a:buSzPts val="1400"/>
              <a:buFont typeface="Times New Roman"/>
              <a:buChar char="-"/>
            </a:pPr>
            <a:r>
              <a:rPr lang="en-US" sz="2900" dirty="0" smtClean="0">
                <a:ea typeface="Calibri"/>
                <a:cs typeface="Arial"/>
              </a:rPr>
              <a:t>The FDA holds that there is a possibility of a trace amounts of penicillin being released even under well-controlled conditions. </a:t>
            </a:r>
          </a:p>
          <a:p>
            <a:pPr marL="342900" lvl="0" indent="-342900" algn="just">
              <a:lnSpc>
                <a:spcPct val="115000"/>
              </a:lnSpc>
              <a:spcBef>
                <a:spcPts val="0"/>
              </a:spcBef>
              <a:buSzPts val="1400"/>
              <a:buFont typeface="Times New Roman"/>
              <a:buChar char="-"/>
            </a:pPr>
            <a:endParaRPr lang="en-US" sz="2900" dirty="0" smtClean="0">
              <a:ea typeface="Calibri"/>
              <a:cs typeface="Arial"/>
            </a:endParaRPr>
          </a:p>
          <a:p>
            <a:pPr marL="342900" lvl="0" indent="-342900" algn="just">
              <a:lnSpc>
                <a:spcPct val="115000"/>
              </a:lnSpc>
              <a:spcBef>
                <a:spcPts val="0"/>
              </a:spcBef>
              <a:buSzPts val="1400"/>
              <a:buFont typeface="Times New Roman"/>
              <a:buChar char="-"/>
            </a:pPr>
            <a:r>
              <a:rPr lang="en-US" sz="2900" dirty="0" smtClean="0">
                <a:ea typeface="Calibri"/>
                <a:cs typeface="Arial"/>
              </a:rPr>
              <a:t>Separate equipment for use only for products containing penicillin is required. The isolation of penicillin production operations from operations for non-penicillin products is required.</a:t>
            </a:r>
          </a:p>
          <a:p>
            <a:pPr marL="342900" lvl="0" indent="-342900" algn="just">
              <a:lnSpc>
                <a:spcPct val="115000"/>
              </a:lnSpc>
              <a:spcBef>
                <a:spcPts val="0"/>
              </a:spcBef>
              <a:buSzPts val="1400"/>
              <a:buFont typeface="Times New Roman"/>
              <a:buChar char="-"/>
            </a:pPr>
            <a:endParaRPr lang="en-US" sz="2900" dirty="0" smtClean="0">
              <a:ea typeface="Calibri"/>
              <a:cs typeface="Arial"/>
            </a:endParaRPr>
          </a:p>
          <a:p>
            <a:pPr marL="342900" lvl="0" indent="-342900" algn="just">
              <a:lnSpc>
                <a:spcPct val="115000"/>
              </a:lnSpc>
              <a:spcBef>
                <a:spcPts val="0"/>
              </a:spcBef>
              <a:buSzPts val="1400"/>
              <a:buFont typeface="Times New Roman"/>
              <a:buChar char="-"/>
            </a:pPr>
            <a:r>
              <a:rPr lang="en-US" sz="2900" dirty="0" smtClean="0">
                <a:ea typeface="Calibri"/>
                <a:cs typeface="Arial"/>
              </a:rPr>
              <a:t>Separation can be achieved even within a single building by effectively isolating the penicillin operation from other operations.</a:t>
            </a:r>
          </a:p>
          <a:p>
            <a:pPr marL="342900" lvl="0" indent="-342900" algn="just">
              <a:lnSpc>
                <a:spcPct val="115000"/>
              </a:lnSpc>
              <a:spcBef>
                <a:spcPts val="0"/>
              </a:spcBef>
              <a:buSzPts val="1400"/>
              <a:buFont typeface="Times New Roman"/>
              <a:buChar char="-"/>
            </a:pPr>
            <a:endParaRPr lang="en-US" sz="2900" dirty="0" smtClean="0">
              <a:ea typeface="Calibri"/>
              <a:cs typeface="Arial"/>
            </a:endParaRPr>
          </a:p>
          <a:p>
            <a:pPr marL="342900" lvl="0" indent="-342900" algn="just">
              <a:lnSpc>
                <a:spcPct val="115000"/>
              </a:lnSpc>
              <a:spcBef>
                <a:spcPts val="0"/>
              </a:spcBef>
              <a:buSzPts val="1400"/>
              <a:buFont typeface="Times New Roman"/>
              <a:buChar char="-"/>
            </a:pPr>
            <a:r>
              <a:rPr lang="en-US" sz="2900" dirty="0" smtClean="0">
                <a:ea typeface="Calibri"/>
                <a:cs typeface="Arial"/>
              </a:rPr>
              <a:t>Separation by the geographical distance or the construction of a separate building is not required, but may be the preferred economic alternative.</a:t>
            </a:r>
          </a:p>
          <a:p>
            <a:pPr marL="114300" indent="0" algn="just">
              <a:lnSpc>
                <a:spcPct val="115000"/>
              </a:lnSpc>
              <a:spcBef>
                <a:spcPts val="0"/>
              </a:spcBef>
              <a:buNone/>
            </a:pPr>
            <a:endParaRPr lang="en-US" sz="2000" dirty="0" smtClean="0">
              <a:ea typeface="Calibri"/>
              <a:cs typeface="Arial"/>
            </a:endParaRPr>
          </a:p>
          <a:p>
            <a:endParaRPr lang="en-US" dirty="0"/>
          </a:p>
        </p:txBody>
      </p:sp>
      <p:sp>
        <p:nvSpPr>
          <p:cNvPr id="3" name="Title 2"/>
          <p:cNvSpPr>
            <a:spLocks noGrp="1"/>
          </p:cNvSpPr>
          <p:nvPr>
            <p:ph type="title"/>
          </p:nvPr>
        </p:nvSpPr>
        <p:spPr>
          <a:xfrm>
            <a:off x="457200" y="152400"/>
            <a:ext cx="8229600" cy="487362"/>
          </a:xfrm>
        </p:spPr>
        <p:txBody>
          <a:bodyPr>
            <a:noAutofit/>
          </a:bodyPr>
          <a:lstStyle/>
          <a:p>
            <a:r>
              <a:rPr lang="en-US" sz="2400" b="1" dirty="0" smtClean="0">
                <a:solidFill>
                  <a:srgbClr val="FF0000"/>
                </a:solidFill>
                <a:latin typeface="+mn-lt"/>
                <a:ea typeface="Calibri"/>
                <a:cs typeface="Arial"/>
              </a:rPr>
              <a:t>Operations </a:t>
            </a:r>
            <a:r>
              <a:rPr lang="en-US" sz="2400" b="1" dirty="0">
                <a:solidFill>
                  <a:srgbClr val="FF0000"/>
                </a:solidFill>
                <a:latin typeface="+mn-lt"/>
                <a:ea typeface="Calibri"/>
                <a:cs typeface="Arial"/>
              </a:rPr>
              <a:t>relating to </a:t>
            </a:r>
            <a:r>
              <a:rPr lang="en-US" sz="2400" b="1" dirty="0" smtClean="0">
                <a:solidFill>
                  <a:srgbClr val="FF0000"/>
                </a:solidFill>
                <a:latin typeface="+mn-lt"/>
                <a:ea typeface="Calibri"/>
                <a:cs typeface="Arial"/>
              </a:rPr>
              <a:t>penicillin</a:t>
            </a:r>
            <a:endParaRPr lang="en-US" sz="2400" dirty="0">
              <a:solidFill>
                <a:srgbClr val="FF0000"/>
              </a:solidFill>
              <a:latin typeface="+mn-lt"/>
              <a:ea typeface="Calibri"/>
              <a:cs typeface="Arial"/>
            </a:endParaRPr>
          </a:p>
        </p:txBody>
      </p:sp>
      <p:sp>
        <p:nvSpPr>
          <p:cNvPr id="4" name="Slide Number Placeholder 3"/>
          <p:cNvSpPr>
            <a:spLocks noGrp="1"/>
          </p:cNvSpPr>
          <p:nvPr>
            <p:ph type="sldNum" sz="quarter" idx="12"/>
          </p:nvPr>
        </p:nvSpPr>
        <p:spPr/>
        <p:txBody>
          <a:bodyPr/>
          <a:lstStyle/>
          <a:p>
            <a:fld id="{F3AB2667-EFC0-4FCF-8A0A-8405D69E09A2}" type="slidenum">
              <a:rPr lang="en-US" smtClean="0"/>
              <a:pPr/>
              <a:t>18</a:t>
            </a:fld>
            <a:endParaRPr lang="en-US"/>
          </a:p>
        </p:txBody>
      </p:sp>
    </p:spTree>
    <p:extLst>
      <p:ext uri="{BB962C8B-B14F-4D97-AF65-F5344CB8AC3E}">
        <p14:creationId xmlns:p14="http://schemas.microsoft.com/office/powerpoint/2010/main" val="2849348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r>
              <a:rPr lang="en-GB" u="sng" dirty="0"/>
              <a:t>Sec. 211.44 Lighting</a:t>
            </a:r>
            <a:r>
              <a:rPr lang="en-GB" dirty="0"/>
              <a:t>. </a:t>
            </a:r>
          </a:p>
        </p:txBody>
      </p:sp>
      <p:sp>
        <p:nvSpPr>
          <p:cNvPr id="3" name="Content Placeholder 2"/>
          <p:cNvSpPr>
            <a:spLocks noGrp="1"/>
          </p:cNvSpPr>
          <p:nvPr>
            <p:ph idx="1"/>
          </p:nvPr>
        </p:nvSpPr>
        <p:spPr>
          <a:xfrm>
            <a:off x="228600" y="1219200"/>
            <a:ext cx="8763000" cy="1143000"/>
          </a:xfrm>
        </p:spPr>
        <p:txBody>
          <a:bodyPr>
            <a:normAutofit/>
          </a:bodyPr>
          <a:lstStyle/>
          <a:p>
            <a:r>
              <a:rPr lang="en-GB" sz="2800" b="1" dirty="0" smtClean="0">
                <a:solidFill>
                  <a:srgbClr val="0070C0"/>
                </a:solidFill>
              </a:rPr>
              <a:t>Adequate </a:t>
            </a:r>
            <a:r>
              <a:rPr lang="en-GB" sz="2800" b="1" dirty="0">
                <a:solidFill>
                  <a:srgbClr val="0070C0"/>
                </a:solidFill>
              </a:rPr>
              <a:t>lighting shall be provided in all </a:t>
            </a:r>
            <a:r>
              <a:rPr lang="en-GB" sz="2800" b="1" dirty="0" smtClean="0">
                <a:solidFill>
                  <a:srgbClr val="0070C0"/>
                </a:solidFill>
              </a:rPr>
              <a:t>areas.</a:t>
            </a:r>
          </a:p>
        </p:txBody>
      </p:sp>
      <p:sp>
        <p:nvSpPr>
          <p:cNvPr id="4" name="Slide Number Placeholder 3"/>
          <p:cNvSpPr>
            <a:spLocks noGrp="1"/>
          </p:cNvSpPr>
          <p:nvPr>
            <p:ph type="sldNum" sz="quarter" idx="12"/>
          </p:nvPr>
        </p:nvSpPr>
        <p:spPr/>
        <p:txBody>
          <a:bodyPr/>
          <a:lstStyle/>
          <a:p>
            <a:fld id="{F3AB2667-EFC0-4FCF-8A0A-8405D69E09A2}" type="slidenum">
              <a:rPr lang="en-US" smtClean="0"/>
              <a:pPr/>
              <a:t>19</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3625" y="1938337"/>
            <a:ext cx="4476750" cy="2981325"/>
          </a:xfrm>
          <a:prstGeom prst="rect">
            <a:avLst/>
          </a:prstGeom>
        </p:spPr>
      </p:pic>
    </p:spTree>
    <p:extLst>
      <p:ext uri="{BB962C8B-B14F-4D97-AF65-F5344CB8AC3E}">
        <p14:creationId xmlns:p14="http://schemas.microsoft.com/office/powerpoint/2010/main" val="2706104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b="1" dirty="0" smtClean="0">
                <a:latin typeface="Times New Roman" pitchFamily="18" charset="0"/>
                <a:cs typeface="Times New Roman" pitchFamily="18" charset="0"/>
              </a:rPr>
              <a:t>Good Manufacturing Practices Regulations</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914400" y="3886200"/>
            <a:ext cx="7772400" cy="1752600"/>
          </a:xfrm>
        </p:spPr>
        <p:txBody>
          <a:bodyPr>
            <a:normAutofit fontScale="85000" lnSpcReduction="10000"/>
          </a:bodyPr>
          <a:lstStyle/>
          <a:p>
            <a:r>
              <a:rPr lang="en-US" sz="4000" b="1" dirty="0" smtClean="0">
                <a:latin typeface="Times New Roman" pitchFamily="18" charset="0"/>
                <a:cs typeface="Times New Roman" pitchFamily="18" charset="0"/>
              </a:rPr>
              <a:t>Subpart C: Building and Facilities</a:t>
            </a:r>
          </a:p>
          <a:p>
            <a:r>
              <a:rPr lang="en-US" sz="4000" b="1" u="sng" dirty="0">
                <a:solidFill>
                  <a:schemeClr val="tx1"/>
                </a:solidFill>
                <a:cs typeface="Times New Roman" pitchFamily="18" charset="0"/>
              </a:rPr>
              <a:t>211.22. Design and construction </a:t>
            </a:r>
            <a:r>
              <a:rPr lang="en-US" sz="4000" b="1" u="sng" dirty="0" smtClean="0">
                <a:solidFill>
                  <a:schemeClr val="tx1"/>
                </a:solidFill>
                <a:cs typeface="Times New Roman" pitchFamily="18" charset="0"/>
              </a:rPr>
              <a:t>features</a:t>
            </a:r>
            <a:endParaRPr lang="en-US" sz="4000" b="1" dirty="0" smtClean="0">
              <a:solidFill>
                <a:srgbClr val="FF0000"/>
              </a:solidFill>
              <a:latin typeface="Times New Roman" pitchFamily="18" charset="0"/>
              <a:cs typeface="Times New Roman" pitchFamily="18" charset="0"/>
            </a:endParaRPr>
          </a:p>
          <a:p>
            <a:r>
              <a:rPr lang="en-US" sz="4000" b="1" dirty="0" smtClean="0">
                <a:solidFill>
                  <a:srgbClr val="FF0000"/>
                </a:solidFill>
                <a:latin typeface="Times New Roman" pitchFamily="18" charset="0"/>
                <a:cs typeface="Times New Roman" pitchFamily="18" charset="0"/>
              </a:rPr>
              <a:t>Continue</a:t>
            </a:r>
            <a:endParaRPr lang="en-US" sz="4000" b="1"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3AB2667-EFC0-4FCF-8A0A-8405D69E09A2}" type="slidenum">
              <a:rPr lang="en-US" smtClean="0"/>
              <a:pPr/>
              <a:t>2</a:t>
            </a:fld>
            <a:endParaRPr lang="en-US"/>
          </a:p>
        </p:txBody>
      </p:sp>
    </p:spTree>
    <p:extLst>
      <p:ext uri="{BB962C8B-B14F-4D97-AF65-F5344CB8AC3E}">
        <p14:creationId xmlns:p14="http://schemas.microsoft.com/office/powerpoint/2010/main" val="1698363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91600" cy="6553200"/>
          </a:xfrm>
        </p:spPr>
        <p:txBody>
          <a:bodyPr>
            <a:noAutofit/>
          </a:bodyPr>
          <a:lstStyle/>
          <a:p>
            <a:pPr lvl="0" algn="just">
              <a:lnSpc>
                <a:spcPct val="115000"/>
              </a:lnSpc>
              <a:spcBef>
                <a:spcPts val="0"/>
              </a:spcBef>
              <a:buSzPts val="1400"/>
              <a:buFont typeface="Times New Roman"/>
              <a:buChar char="-"/>
            </a:pPr>
            <a:r>
              <a:rPr lang="en-US" sz="2800" dirty="0">
                <a:ea typeface="Calibri"/>
                <a:cs typeface="Arial"/>
              </a:rPr>
              <a:t>Normally, a range of </a:t>
            </a:r>
            <a:r>
              <a:rPr lang="en-US" sz="2800" u="sng" dirty="0">
                <a:ea typeface="Calibri"/>
                <a:cs typeface="Arial"/>
              </a:rPr>
              <a:t>30-50 foot – candles </a:t>
            </a:r>
            <a:r>
              <a:rPr lang="en-US" sz="2800" dirty="0">
                <a:ea typeface="Calibri"/>
                <a:cs typeface="Arial"/>
              </a:rPr>
              <a:t>ensures worker comfort and ability to perform efficiently and </a:t>
            </a:r>
            <a:r>
              <a:rPr lang="en-US" sz="2800" dirty="0" smtClean="0">
                <a:ea typeface="Calibri"/>
                <a:cs typeface="Arial"/>
              </a:rPr>
              <a:t>effectively.</a:t>
            </a:r>
            <a:endParaRPr lang="en-US" sz="2800" dirty="0">
              <a:ea typeface="Calibri"/>
              <a:cs typeface="Arial"/>
            </a:endParaRPr>
          </a:p>
          <a:p>
            <a:pPr lvl="0" algn="just">
              <a:lnSpc>
                <a:spcPct val="115000"/>
              </a:lnSpc>
              <a:spcBef>
                <a:spcPts val="0"/>
              </a:spcBef>
              <a:buSzPts val="1400"/>
              <a:buFont typeface="Times New Roman"/>
              <a:buChar char="-"/>
            </a:pPr>
            <a:r>
              <a:rPr lang="en-US" sz="2800" dirty="0">
                <a:ea typeface="Calibri"/>
                <a:cs typeface="Arial"/>
              </a:rPr>
              <a:t>however </a:t>
            </a:r>
            <a:r>
              <a:rPr lang="en-US" sz="2800" u="sng" dirty="0">
                <a:ea typeface="Calibri"/>
                <a:cs typeface="Arial"/>
              </a:rPr>
              <a:t>100 foot-candles</a:t>
            </a:r>
            <a:r>
              <a:rPr lang="en-US" sz="2800" dirty="0">
                <a:ea typeface="Calibri"/>
                <a:cs typeface="Arial"/>
              </a:rPr>
              <a:t> may be needed in some areas, </a:t>
            </a:r>
          </a:p>
          <a:p>
            <a:pPr lvl="0" algn="just">
              <a:lnSpc>
                <a:spcPct val="115000"/>
              </a:lnSpc>
              <a:spcBef>
                <a:spcPts val="0"/>
              </a:spcBef>
              <a:buSzPts val="1400"/>
              <a:buFont typeface="Times New Roman"/>
              <a:buChar char="-"/>
            </a:pPr>
            <a:r>
              <a:rPr lang="en-US" sz="2800" dirty="0">
                <a:ea typeface="Calibri"/>
                <a:cs typeface="Arial"/>
              </a:rPr>
              <a:t>as well as </a:t>
            </a:r>
            <a:r>
              <a:rPr lang="en-US" sz="2800" u="sng" dirty="0">
                <a:ea typeface="Calibri"/>
                <a:cs typeface="Arial"/>
              </a:rPr>
              <a:t>special lighting </a:t>
            </a:r>
            <a:r>
              <a:rPr lang="en-US" sz="2800" dirty="0">
                <a:ea typeface="Calibri"/>
                <a:cs typeface="Arial"/>
              </a:rPr>
              <a:t>for some operations, such as inspection of filled vials.</a:t>
            </a:r>
          </a:p>
          <a:p>
            <a:pPr lvl="0" algn="just">
              <a:lnSpc>
                <a:spcPct val="115000"/>
              </a:lnSpc>
              <a:spcBef>
                <a:spcPts val="0"/>
              </a:spcBef>
              <a:buSzPts val="1400"/>
              <a:buFont typeface="Times New Roman"/>
              <a:buChar char="-"/>
            </a:pPr>
            <a:r>
              <a:rPr lang="en-US" sz="2800" dirty="0">
                <a:ea typeface="Calibri"/>
                <a:cs typeface="Arial"/>
              </a:rPr>
              <a:t>It is necessary that the light levels be measured periodically and the results recorded.</a:t>
            </a:r>
          </a:p>
          <a:p>
            <a:pPr lvl="0" algn="just">
              <a:lnSpc>
                <a:spcPct val="115000"/>
              </a:lnSpc>
              <a:spcBef>
                <a:spcPts val="0"/>
              </a:spcBef>
              <a:spcAft>
                <a:spcPts val="1000"/>
              </a:spcAft>
              <a:buSzPts val="1400"/>
              <a:buFont typeface="Times New Roman"/>
              <a:buChar char="-"/>
            </a:pPr>
            <a:r>
              <a:rPr lang="en-US" sz="2800" dirty="0">
                <a:ea typeface="Calibri"/>
                <a:cs typeface="Arial"/>
              </a:rPr>
              <a:t>The specifications should call either for replacement of light sources when some level above the established minimum has been reached or, alternatively, routine replacements of light sources on some schedule to ensure that light levels do no drop below the established minimum.</a:t>
            </a:r>
          </a:p>
          <a:p>
            <a:pPr marL="0" indent="0">
              <a:buNone/>
            </a:pPr>
            <a:endParaRPr lang="en-US" sz="2800" dirty="0"/>
          </a:p>
        </p:txBody>
      </p:sp>
      <p:sp>
        <p:nvSpPr>
          <p:cNvPr id="4" name="Slide Number Placeholder 3"/>
          <p:cNvSpPr>
            <a:spLocks noGrp="1"/>
          </p:cNvSpPr>
          <p:nvPr>
            <p:ph type="sldNum" sz="quarter" idx="12"/>
          </p:nvPr>
        </p:nvSpPr>
        <p:spPr/>
        <p:txBody>
          <a:bodyPr/>
          <a:lstStyle/>
          <a:p>
            <a:fld id="{F3AB2667-EFC0-4FCF-8A0A-8405D69E09A2}" type="slidenum">
              <a:rPr lang="en-US" smtClean="0"/>
              <a:pPr/>
              <a:t>20</a:t>
            </a:fld>
            <a:endParaRPr lang="en-US"/>
          </a:p>
        </p:txBody>
      </p:sp>
    </p:spTree>
    <p:extLst>
      <p:ext uri="{BB962C8B-B14F-4D97-AF65-F5344CB8AC3E}">
        <p14:creationId xmlns:p14="http://schemas.microsoft.com/office/powerpoint/2010/main" val="3112030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332656"/>
            <a:ext cx="8686800" cy="5793507"/>
          </a:xfrm>
        </p:spPr>
        <p:txBody>
          <a:bodyPr>
            <a:normAutofit/>
          </a:bodyPr>
          <a:lstStyle/>
          <a:p>
            <a:pPr marL="0" indent="0" algn="just">
              <a:buNone/>
            </a:pPr>
            <a:r>
              <a:rPr lang="en-US" sz="2400" b="1" u="sng" dirty="0" smtClean="0">
                <a:ea typeface="Calibri"/>
              </a:rPr>
              <a:t>Receiving areas</a:t>
            </a:r>
          </a:p>
          <a:p>
            <a:pPr algn="just"/>
            <a:r>
              <a:rPr lang="en-US" sz="2400" dirty="0" smtClean="0">
                <a:ea typeface="Calibri"/>
              </a:rPr>
              <a:t>It is where materials are unloaded from the delivery transportation. </a:t>
            </a:r>
          </a:p>
          <a:p>
            <a:pPr algn="just"/>
            <a:r>
              <a:rPr lang="en-US" sz="2400" dirty="0" smtClean="0">
                <a:ea typeface="Calibri"/>
              </a:rPr>
              <a:t>It is an access point for air born contamination such as dust, insects, birds and even engine fumes from the delivery vehicles. </a:t>
            </a:r>
          </a:p>
          <a:p>
            <a:pPr algn="just"/>
            <a:r>
              <a:rPr lang="en-US" sz="2400" dirty="0" smtClean="0">
                <a:ea typeface="Calibri"/>
              </a:rPr>
              <a:t>These access points should be protected by:</a:t>
            </a:r>
          </a:p>
          <a:p>
            <a:pPr lvl="1" algn="just"/>
            <a:r>
              <a:rPr lang="en-US" sz="2400" dirty="0" smtClean="0">
                <a:ea typeface="Calibri"/>
              </a:rPr>
              <a:t> Flexible curtains. </a:t>
            </a:r>
          </a:p>
          <a:p>
            <a:pPr lvl="1" algn="just"/>
            <a:r>
              <a:rPr lang="en-US" sz="2400" dirty="0">
                <a:ea typeface="Calibri"/>
              </a:rPr>
              <a:t>A</a:t>
            </a:r>
            <a:r>
              <a:rPr lang="en-US" sz="2400" dirty="0" smtClean="0">
                <a:ea typeface="Calibri"/>
              </a:rPr>
              <a:t>ir curtains.</a:t>
            </a:r>
            <a:endParaRPr lang="en-US" sz="2400" dirty="0">
              <a:ea typeface="Calibri"/>
            </a:endParaRPr>
          </a:p>
          <a:p>
            <a:pPr lvl="1" algn="just"/>
            <a:r>
              <a:rPr lang="en-US" sz="2400" dirty="0" smtClean="0">
                <a:ea typeface="Calibri"/>
              </a:rPr>
              <a:t>Insect and rodent traps.</a:t>
            </a:r>
            <a:endParaRPr lang="en-US" sz="2400" dirty="0"/>
          </a:p>
        </p:txBody>
      </p:sp>
      <p:grpSp>
        <p:nvGrpSpPr>
          <p:cNvPr id="6" name="Group 5"/>
          <p:cNvGrpSpPr/>
          <p:nvPr/>
        </p:nvGrpSpPr>
        <p:grpSpPr>
          <a:xfrm>
            <a:off x="251520" y="4267200"/>
            <a:ext cx="8784976" cy="2590800"/>
            <a:chOff x="251520" y="3717032"/>
            <a:chExt cx="8784976" cy="2873331"/>
          </a:xfrm>
        </p:grpSpPr>
        <p:pic>
          <p:nvPicPr>
            <p:cNvPr id="2050" name="Picture 2" descr="C:\Users\fagih\Pictures\berner%20air%20curtain%20oper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3717032"/>
              <a:ext cx="3384376" cy="287333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fagih\Pictures\DockDoorStripCurtain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437112"/>
              <a:ext cx="2857500" cy="19431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fagih\Pictures\Live-Mouse-Caught-in-Trap-Tri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9211" y="4597449"/>
              <a:ext cx="2187285" cy="1132705"/>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Slide Number Placeholder 2"/>
          <p:cNvSpPr>
            <a:spLocks noGrp="1"/>
          </p:cNvSpPr>
          <p:nvPr>
            <p:ph type="sldNum" sz="quarter" idx="12"/>
          </p:nvPr>
        </p:nvSpPr>
        <p:spPr/>
        <p:txBody>
          <a:bodyPr/>
          <a:lstStyle/>
          <a:p>
            <a:fld id="{F3AB2667-EFC0-4FCF-8A0A-8405D69E09A2}" type="slidenum">
              <a:rPr lang="en-US" smtClean="0"/>
              <a:pPr/>
              <a:t>3</a:t>
            </a:fld>
            <a:endParaRPr lang="en-US"/>
          </a:p>
        </p:txBody>
      </p:sp>
    </p:spTree>
    <p:extLst>
      <p:ext uri="{BB962C8B-B14F-4D97-AF65-F5344CB8AC3E}">
        <p14:creationId xmlns:p14="http://schemas.microsoft.com/office/powerpoint/2010/main" val="3563846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435280" cy="5328592"/>
          </a:xfrm>
        </p:spPr>
        <p:txBody>
          <a:bodyPr>
            <a:normAutofit/>
          </a:bodyPr>
          <a:lstStyle/>
          <a:p>
            <a:pPr marL="457200" lvl="0" indent="-457200">
              <a:lnSpc>
                <a:spcPct val="115000"/>
              </a:lnSpc>
              <a:spcBef>
                <a:spcPts val="0"/>
              </a:spcBef>
              <a:buFont typeface="+mj-lt"/>
              <a:buAutoNum type="arabicPeriod"/>
            </a:pPr>
            <a:r>
              <a:rPr lang="en-US" sz="2400" b="1" dirty="0" smtClean="0">
                <a:ea typeface="Calibri"/>
                <a:cs typeface="Arial"/>
              </a:rPr>
              <a:t>Inadequate definition/agreement of specification.</a:t>
            </a:r>
          </a:p>
          <a:p>
            <a:pPr marL="342900" lvl="0" indent="-342900">
              <a:lnSpc>
                <a:spcPct val="115000"/>
              </a:lnSpc>
              <a:spcBef>
                <a:spcPts val="0"/>
              </a:spcBef>
              <a:buFont typeface="+mj-lt"/>
              <a:buAutoNum type="arabicPeriod"/>
            </a:pPr>
            <a:r>
              <a:rPr lang="en-US" sz="2400" b="1" dirty="0" smtClean="0">
                <a:ea typeface="Calibri"/>
                <a:cs typeface="Arial"/>
              </a:rPr>
              <a:t>Different test methodologies used by the supplier and the customer.</a:t>
            </a:r>
          </a:p>
          <a:p>
            <a:pPr marL="342900" lvl="0" indent="-342900">
              <a:lnSpc>
                <a:spcPct val="115000"/>
              </a:lnSpc>
              <a:spcBef>
                <a:spcPts val="0"/>
              </a:spcBef>
              <a:buFont typeface="+mj-lt"/>
              <a:buAutoNum type="arabicPeriod"/>
            </a:pPr>
            <a:r>
              <a:rPr lang="en-US" sz="2400" b="1" dirty="0" smtClean="0">
                <a:ea typeface="Calibri"/>
                <a:cs typeface="Arial"/>
              </a:rPr>
              <a:t>Nonvalidated analytical methods.</a:t>
            </a:r>
          </a:p>
          <a:p>
            <a:pPr marL="342900" lvl="0" indent="-342900">
              <a:lnSpc>
                <a:spcPct val="115000"/>
              </a:lnSpc>
              <a:spcBef>
                <a:spcPts val="0"/>
              </a:spcBef>
              <a:buFont typeface="+mj-lt"/>
              <a:buAutoNum type="arabicPeriod"/>
            </a:pPr>
            <a:r>
              <a:rPr lang="en-US" sz="2400" b="1" dirty="0" smtClean="0">
                <a:ea typeface="Calibri"/>
                <a:cs typeface="Arial"/>
              </a:rPr>
              <a:t>Nonvalidated production procedures at the supplier resulting in variable quantity.</a:t>
            </a:r>
          </a:p>
          <a:p>
            <a:pPr marL="342900" lvl="0" indent="-342900">
              <a:lnSpc>
                <a:spcPct val="115000"/>
              </a:lnSpc>
              <a:spcBef>
                <a:spcPts val="0"/>
              </a:spcBef>
              <a:buFont typeface="+mj-lt"/>
              <a:buAutoNum type="arabicPeriod"/>
            </a:pPr>
            <a:r>
              <a:rPr lang="en-US" sz="2400" b="1" dirty="0" smtClean="0">
                <a:ea typeface="Calibri"/>
                <a:cs typeface="Arial"/>
              </a:rPr>
              <a:t>Use of untrained analysts.</a:t>
            </a:r>
          </a:p>
          <a:p>
            <a:pPr marL="342900" marR="0" lvl="0" indent="-342900">
              <a:lnSpc>
                <a:spcPct val="115000"/>
              </a:lnSpc>
              <a:spcBef>
                <a:spcPts val="0"/>
              </a:spcBef>
              <a:spcAft>
                <a:spcPts val="1000"/>
              </a:spcAft>
              <a:buFont typeface="+mj-lt"/>
              <a:buAutoNum type="arabicPeriod"/>
            </a:pPr>
            <a:r>
              <a:rPr lang="en-US" sz="2400" b="1" dirty="0" smtClean="0">
                <a:ea typeface="Calibri"/>
                <a:cs typeface="Arial"/>
              </a:rPr>
              <a:t>Expected data variability around a specification limit.</a:t>
            </a:r>
          </a:p>
          <a:p>
            <a:pPr marL="457200" marR="0" algn="just">
              <a:lnSpc>
                <a:spcPct val="115000"/>
              </a:lnSpc>
              <a:spcBef>
                <a:spcPts val="0"/>
              </a:spcBef>
              <a:spcAft>
                <a:spcPts val="1000"/>
              </a:spcAft>
            </a:pPr>
            <a:r>
              <a:rPr lang="en-US" sz="2400" b="1" dirty="0">
                <a:ea typeface="Calibri"/>
                <a:cs typeface="Arial"/>
              </a:rPr>
              <a:t>T</a:t>
            </a:r>
            <a:r>
              <a:rPr lang="en-US" sz="2400" b="1" dirty="0" smtClean="0">
                <a:ea typeface="Calibri"/>
                <a:cs typeface="Arial"/>
              </a:rPr>
              <a:t>he cause of any rejection does need to be thoroughly investigated and appropriate corrective action taken and documented.</a:t>
            </a:r>
          </a:p>
          <a:p>
            <a:endParaRPr lang="en-US" sz="2400" b="1" dirty="0"/>
          </a:p>
        </p:txBody>
      </p:sp>
      <p:sp>
        <p:nvSpPr>
          <p:cNvPr id="3" name="Title 2"/>
          <p:cNvSpPr>
            <a:spLocks noGrp="1"/>
          </p:cNvSpPr>
          <p:nvPr>
            <p:ph type="title"/>
          </p:nvPr>
        </p:nvSpPr>
        <p:spPr>
          <a:xfrm>
            <a:off x="457200" y="274638"/>
            <a:ext cx="8229600" cy="850106"/>
          </a:xfrm>
        </p:spPr>
        <p:txBody>
          <a:bodyPr>
            <a:noAutofit/>
          </a:bodyPr>
          <a:lstStyle/>
          <a:p>
            <a:pPr lvl="0"/>
            <a:r>
              <a:rPr lang="en-US" sz="3600" b="1" dirty="0" smtClean="0">
                <a:latin typeface="+mn-lt"/>
                <a:ea typeface="Calibri"/>
                <a:cs typeface="Arial"/>
              </a:rPr>
              <a:t/>
            </a:r>
            <a:br>
              <a:rPr lang="en-US" sz="3600" b="1" dirty="0" smtClean="0">
                <a:latin typeface="+mn-lt"/>
                <a:ea typeface="Calibri"/>
                <a:cs typeface="Arial"/>
              </a:rPr>
            </a:br>
            <a:r>
              <a:rPr lang="en-US" sz="3600" b="1" dirty="0" smtClean="0">
                <a:solidFill>
                  <a:srgbClr val="FF0000"/>
                </a:solidFill>
                <a:latin typeface="+mn-lt"/>
                <a:ea typeface="Calibri"/>
                <a:cs typeface="Arial"/>
              </a:rPr>
              <a:t>Rejections of materials could be due to:</a:t>
            </a:r>
            <a:br>
              <a:rPr lang="en-US" sz="3600" b="1" dirty="0" smtClean="0">
                <a:solidFill>
                  <a:srgbClr val="FF0000"/>
                </a:solidFill>
                <a:latin typeface="+mn-lt"/>
                <a:ea typeface="Calibri"/>
                <a:cs typeface="Arial"/>
              </a:rPr>
            </a:br>
            <a:endParaRPr lang="en-US" sz="3600" b="1" dirty="0">
              <a:solidFill>
                <a:srgbClr val="FF0000"/>
              </a:solidFill>
              <a:latin typeface="+mn-lt"/>
            </a:endParaRPr>
          </a:p>
        </p:txBody>
      </p:sp>
      <p:sp>
        <p:nvSpPr>
          <p:cNvPr id="4" name="Slide Number Placeholder 3"/>
          <p:cNvSpPr>
            <a:spLocks noGrp="1"/>
          </p:cNvSpPr>
          <p:nvPr>
            <p:ph type="sldNum" sz="quarter" idx="12"/>
          </p:nvPr>
        </p:nvSpPr>
        <p:spPr/>
        <p:txBody>
          <a:bodyPr/>
          <a:lstStyle/>
          <a:p>
            <a:fld id="{F3AB2667-EFC0-4FCF-8A0A-8405D69E09A2}" type="slidenum">
              <a:rPr lang="en-US" smtClean="0"/>
              <a:pPr/>
              <a:t>4</a:t>
            </a:fld>
            <a:endParaRPr lang="en-US"/>
          </a:p>
        </p:txBody>
      </p:sp>
    </p:spTree>
    <p:extLst>
      <p:ext uri="{BB962C8B-B14F-4D97-AF65-F5344CB8AC3E}">
        <p14:creationId xmlns:p14="http://schemas.microsoft.com/office/powerpoint/2010/main" val="3809323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b="1" dirty="0">
                <a:solidFill>
                  <a:srgbClr val="FF0000"/>
                </a:solidFill>
                <a:ea typeface="Calibri"/>
                <a:cs typeface="Arial"/>
              </a:rPr>
              <a:t>I</a:t>
            </a:r>
            <a:r>
              <a:rPr lang="en-US" sz="3200" b="1" dirty="0" smtClean="0">
                <a:solidFill>
                  <a:srgbClr val="FF0000"/>
                </a:solidFill>
                <a:ea typeface="Calibri"/>
                <a:cs typeface="Arial"/>
              </a:rPr>
              <a:t>ndividual </a:t>
            </a:r>
            <a:r>
              <a:rPr lang="en-US" sz="3200" b="1" dirty="0">
                <a:solidFill>
                  <a:srgbClr val="FF0000"/>
                </a:solidFill>
                <a:ea typeface="Calibri"/>
                <a:cs typeface="Arial"/>
              </a:rPr>
              <a:t>pieces of line equipment may be broken </a:t>
            </a:r>
            <a:r>
              <a:rPr lang="en-US" sz="3200" b="1" dirty="0" smtClean="0">
                <a:solidFill>
                  <a:srgbClr val="FF0000"/>
                </a:solidFill>
                <a:ea typeface="Calibri"/>
                <a:cs typeface="Arial"/>
              </a:rPr>
              <a:t>down</a:t>
            </a:r>
            <a:endParaRPr lang="en-US" sz="3200" b="1" dirty="0">
              <a:solidFill>
                <a:srgbClr val="FF0000"/>
              </a:solidFill>
            </a:endParaRPr>
          </a:p>
        </p:txBody>
      </p:sp>
      <p:sp>
        <p:nvSpPr>
          <p:cNvPr id="2" name="Content Placeholder 1"/>
          <p:cNvSpPr>
            <a:spLocks noGrp="1"/>
          </p:cNvSpPr>
          <p:nvPr>
            <p:ph idx="1"/>
          </p:nvPr>
        </p:nvSpPr>
        <p:spPr>
          <a:xfrm>
            <a:off x="457200" y="1295400"/>
            <a:ext cx="8229600" cy="5334000"/>
          </a:xfrm>
        </p:spPr>
        <p:txBody>
          <a:bodyPr>
            <a:normAutofit/>
          </a:bodyPr>
          <a:lstStyle/>
          <a:p>
            <a:pPr lvl="0" algn="just">
              <a:lnSpc>
                <a:spcPct val="115000"/>
              </a:lnSpc>
              <a:spcBef>
                <a:spcPts val="0"/>
              </a:spcBef>
              <a:buSzPts val="1400"/>
              <a:buFont typeface="Wingdings" pitchFamily="2" charset="2"/>
              <a:buChar char="q"/>
            </a:pPr>
            <a:r>
              <a:rPr lang="en-US" sz="2800" dirty="0" smtClean="0">
                <a:ea typeface="Calibri"/>
                <a:cs typeface="Arial"/>
              </a:rPr>
              <a:t>During packaging operations, individual pieces of line equipment may be broken down. </a:t>
            </a:r>
            <a:endParaRPr lang="en-US" sz="2800" dirty="0">
              <a:ea typeface="Calibri"/>
              <a:cs typeface="Arial"/>
            </a:endParaRPr>
          </a:p>
          <a:p>
            <a:pPr lvl="1" indent="-342900" algn="just">
              <a:lnSpc>
                <a:spcPct val="115000"/>
              </a:lnSpc>
              <a:spcBef>
                <a:spcPts val="0"/>
              </a:spcBef>
              <a:buSzPts val="1400"/>
              <a:buFont typeface="Wingdings" panose="05000000000000000000" pitchFamily="2" charset="2"/>
              <a:buChar char="Ø"/>
            </a:pPr>
            <a:r>
              <a:rPr lang="en-US" dirty="0" smtClean="0">
                <a:ea typeface="Calibri"/>
                <a:cs typeface="Arial"/>
              </a:rPr>
              <a:t>it may be economically viable to continue the operation and to accumulate part-package product until the effective unit is repaired.</a:t>
            </a:r>
          </a:p>
          <a:p>
            <a:pPr algn="just">
              <a:lnSpc>
                <a:spcPct val="115000"/>
              </a:lnSpc>
              <a:spcBef>
                <a:spcPts val="0"/>
              </a:spcBef>
              <a:buSzPts val="1400"/>
              <a:buFont typeface="Wingdings" pitchFamily="2" charset="2"/>
              <a:buChar char="q"/>
            </a:pPr>
            <a:r>
              <a:rPr lang="en-US" sz="2800" dirty="0" smtClean="0">
                <a:ea typeface="Calibri"/>
                <a:cs typeface="Arial"/>
              </a:rPr>
              <a:t>Where </a:t>
            </a:r>
            <a:r>
              <a:rPr lang="en-US" sz="2800" dirty="0">
                <a:ea typeface="Calibri"/>
                <a:cs typeface="Arial"/>
              </a:rPr>
              <a:t>possible, </a:t>
            </a:r>
            <a:r>
              <a:rPr lang="en-US" sz="2800" b="1" u="sng" dirty="0">
                <a:ea typeface="Calibri"/>
                <a:cs typeface="Arial"/>
              </a:rPr>
              <a:t>accumulation tables </a:t>
            </a:r>
            <a:r>
              <a:rPr lang="en-US" sz="2800" dirty="0">
                <a:ea typeface="Calibri"/>
                <a:cs typeface="Arial"/>
              </a:rPr>
              <a:t>should be </a:t>
            </a:r>
            <a:r>
              <a:rPr lang="en-US" sz="2800" b="1" u="sng" dirty="0">
                <a:ea typeface="Calibri"/>
                <a:cs typeface="Arial"/>
              </a:rPr>
              <a:t>an integral part </a:t>
            </a:r>
            <a:r>
              <a:rPr lang="en-US" sz="2800" dirty="0">
                <a:ea typeface="Calibri"/>
                <a:cs typeface="Arial"/>
              </a:rPr>
              <a:t>of a packaging </a:t>
            </a:r>
            <a:r>
              <a:rPr lang="en-US" sz="2800" dirty="0" smtClean="0">
                <a:ea typeface="Calibri"/>
                <a:cs typeface="Arial"/>
              </a:rPr>
              <a:t>line.</a:t>
            </a:r>
          </a:p>
          <a:p>
            <a:pPr lvl="1" indent="-342900" algn="just">
              <a:lnSpc>
                <a:spcPct val="115000"/>
              </a:lnSpc>
              <a:spcBef>
                <a:spcPts val="0"/>
              </a:spcBef>
              <a:buSzPts val="1400"/>
              <a:buFont typeface="Wingdings" panose="05000000000000000000" pitchFamily="2" charset="2"/>
              <a:buChar char="Ø"/>
            </a:pPr>
            <a:r>
              <a:rPr lang="en-US" dirty="0" smtClean="0">
                <a:ea typeface="Calibri"/>
                <a:cs typeface="Arial"/>
              </a:rPr>
              <a:t>Thereby </a:t>
            </a:r>
            <a:r>
              <a:rPr lang="en-US" dirty="0">
                <a:ea typeface="Calibri"/>
                <a:cs typeface="Arial"/>
              </a:rPr>
              <a:t>enabling short down-times on equipment to be handled without the need to remove part-packaged product from the </a:t>
            </a:r>
            <a:r>
              <a:rPr lang="en-US" dirty="0" smtClean="0">
                <a:ea typeface="Calibri"/>
                <a:cs typeface="Arial"/>
              </a:rPr>
              <a:t>line.</a:t>
            </a:r>
          </a:p>
          <a:p>
            <a:endParaRPr lang="en-US" sz="2800" dirty="0"/>
          </a:p>
        </p:txBody>
      </p:sp>
      <p:sp>
        <p:nvSpPr>
          <p:cNvPr id="3" name="Slide Number Placeholder 2"/>
          <p:cNvSpPr>
            <a:spLocks noGrp="1"/>
          </p:cNvSpPr>
          <p:nvPr>
            <p:ph type="sldNum" sz="quarter" idx="12"/>
          </p:nvPr>
        </p:nvSpPr>
        <p:spPr/>
        <p:txBody>
          <a:bodyPr/>
          <a:lstStyle/>
          <a:p>
            <a:fld id="{F3AB2667-EFC0-4FCF-8A0A-8405D69E09A2}" type="slidenum">
              <a:rPr lang="en-US" smtClean="0"/>
              <a:pPr/>
              <a:t>5</a:t>
            </a:fld>
            <a:endParaRPr lang="en-US"/>
          </a:p>
        </p:txBody>
      </p:sp>
    </p:spTree>
    <p:extLst>
      <p:ext uri="{BB962C8B-B14F-4D97-AF65-F5344CB8AC3E}">
        <p14:creationId xmlns:p14="http://schemas.microsoft.com/office/powerpoint/2010/main" val="169828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6553200"/>
          </a:xfrm>
        </p:spPr>
        <p:txBody>
          <a:bodyPr>
            <a:normAutofit lnSpcReduction="10000"/>
          </a:bodyPr>
          <a:lstStyle/>
          <a:p>
            <a:pPr algn="just">
              <a:lnSpc>
                <a:spcPct val="115000"/>
              </a:lnSpc>
              <a:spcBef>
                <a:spcPts val="0"/>
              </a:spcBef>
              <a:buSzPts val="1400"/>
              <a:buFont typeface="Times New Roman"/>
              <a:buChar char="-"/>
            </a:pPr>
            <a:r>
              <a:rPr lang="en-US" sz="2400" b="1" dirty="0" smtClean="0">
                <a:solidFill>
                  <a:srgbClr val="00B050"/>
                </a:solidFill>
                <a:ea typeface="Calibri"/>
                <a:cs typeface="Arial"/>
              </a:rPr>
              <a:t>E.g. When </a:t>
            </a:r>
            <a:r>
              <a:rPr lang="en-US" sz="2400" b="1" dirty="0">
                <a:solidFill>
                  <a:srgbClr val="00B050"/>
                </a:solidFill>
                <a:ea typeface="Calibri"/>
                <a:cs typeface="Arial"/>
              </a:rPr>
              <a:t>the </a:t>
            </a:r>
            <a:r>
              <a:rPr lang="en-US" sz="2400" b="1" u="sng" dirty="0">
                <a:solidFill>
                  <a:srgbClr val="00B050"/>
                </a:solidFill>
                <a:ea typeface="Calibri"/>
                <a:cs typeface="Arial"/>
              </a:rPr>
              <a:t>labeling unit </a:t>
            </a:r>
            <a:r>
              <a:rPr lang="en-US" sz="2400" b="1" dirty="0">
                <a:solidFill>
                  <a:srgbClr val="00B050"/>
                </a:solidFill>
                <a:ea typeface="Calibri"/>
                <a:cs typeface="Arial"/>
              </a:rPr>
              <a:t>breaks down, special care must be taken to ensure that unlabeled </a:t>
            </a:r>
            <a:r>
              <a:rPr lang="en-US" sz="2400" b="1" dirty="0" smtClean="0">
                <a:solidFill>
                  <a:srgbClr val="00B050"/>
                </a:solidFill>
                <a:ea typeface="Calibri"/>
                <a:cs typeface="Arial"/>
              </a:rPr>
              <a:t>containers:</a:t>
            </a:r>
          </a:p>
          <a:p>
            <a:pPr lvl="1" algn="just">
              <a:lnSpc>
                <a:spcPct val="115000"/>
              </a:lnSpc>
              <a:spcBef>
                <a:spcPts val="0"/>
              </a:spcBef>
              <a:buSzPts val="1400"/>
              <a:buFont typeface="Wingdings" pitchFamily="2" charset="2"/>
              <a:buChar char="Ø"/>
            </a:pPr>
            <a:r>
              <a:rPr lang="en-US" sz="2000" b="1" dirty="0" smtClean="0">
                <a:solidFill>
                  <a:srgbClr val="00B050"/>
                </a:solidFill>
                <a:ea typeface="Calibri"/>
                <a:cs typeface="Arial"/>
              </a:rPr>
              <a:t> </a:t>
            </a:r>
            <a:r>
              <a:rPr lang="en-US" sz="2400" dirty="0">
                <a:ea typeface="Calibri"/>
                <a:cs typeface="Arial"/>
              </a:rPr>
              <a:t>do not get onto another line, </a:t>
            </a:r>
            <a:endParaRPr lang="en-US" sz="2400" dirty="0" smtClean="0">
              <a:ea typeface="Calibri"/>
              <a:cs typeface="Arial"/>
            </a:endParaRPr>
          </a:p>
          <a:p>
            <a:pPr lvl="1" algn="just">
              <a:lnSpc>
                <a:spcPct val="115000"/>
              </a:lnSpc>
              <a:spcBef>
                <a:spcPts val="0"/>
              </a:spcBef>
              <a:buSzPts val="1400"/>
              <a:buFont typeface="Wingdings" pitchFamily="2" charset="2"/>
              <a:buChar char="Ø"/>
            </a:pPr>
            <a:r>
              <a:rPr lang="en-US" sz="2400" dirty="0" smtClean="0">
                <a:ea typeface="Calibri"/>
                <a:cs typeface="Arial"/>
              </a:rPr>
              <a:t>Do not intermixed </a:t>
            </a:r>
            <a:r>
              <a:rPr lang="en-US" sz="2400" dirty="0">
                <a:ea typeface="Calibri"/>
                <a:cs typeface="Arial"/>
              </a:rPr>
              <a:t>with a different batch of the same products</a:t>
            </a:r>
            <a:r>
              <a:rPr lang="en-US" sz="2400" dirty="0" smtClean="0">
                <a:ea typeface="Calibri"/>
                <a:cs typeface="Arial"/>
              </a:rPr>
              <a:t>.</a:t>
            </a:r>
          </a:p>
          <a:p>
            <a:pPr marL="342900" lvl="0" indent="-342900" algn="just">
              <a:lnSpc>
                <a:spcPct val="115000"/>
              </a:lnSpc>
              <a:spcBef>
                <a:spcPts val="0"/>
              </a:spcBef>
              <a:buSzPts val="1400"/>
              <a:buFont typeface="Times New Roman"/>
              <a:buChar char="-"/>
            </a:pPr>
            <a:r>
              <a:rPr lang="en-US" sz="2400" b="1" dirty="0" smtClean="0">
                <a:solidFill>
                  <a:srgbClr val="00B050"/>
                </a:solidFill>
                <a:ea typeface="Calibri"/>
                <a:cs typeface="Arial"/>
              </a:rPr>
              <a:t>Protracted breakdown of labeling equipment may result in</a:t>
            </a:r>
            <a:endParaRPr lang="en-US" sz="2400" dirty="0">
              <a:ea typeface="Calibri"/>
              <a:cs typeface="Arial"/>
            </a:endParaRPr>
          </a:p>
          <a:p>
            <a:pPr lvl="1" indent="-342900" algn="just">
              <a:lnSpc>
                <a:spcPct val="115000"/>
              </a:lnSpc>
              <a:spcBef>
                <a:spcPts val="0"/>
              </a:spcBef>
              <a:buSzPts val="1400"/>
              <a:buFont typeface="Wingdings" pitchFamily="2" charset="2"/>
              <a:buChar char="Ø"/>
            </a:pPr>
            <a:r>
              <a:rPr lang="en-US" sz="2400" dirty="0" smtClean="0">
                <a:ea typeface="Calibri"/>
                <a:cs typeface="Arial"/>
              </a:rPr>
              <a:t>amounts of unlabeled product in excess of the capacity of accumulation tables.</a:t>
            </a:r>
          </a:p>
          <a:p>
            <a:pPr algn="just">
              <a:lnSpc>
                <a:spcPct val="115000"/>
              </a:lnSpc>
              <a:spcBef>
                <a:spcPts val="0"/>
              </a:spcBef>
              <a:buSzPts val="1400"/>
              <a:buFont typeface="Times New Roman"/>
              <a:buChar char="-"/>
            </a:pPr>
            <a:r>
              <a:rPr lang="en-US" sz="2400" dirty="0" smtClean="0">
                <a:ea typeface="Calibri"/>
                <a:cs typeface="Arial"/>
              </a:rPr>
              <a:t> </a:t>
            </a:r>
            <a:r>
              <a:rPr lang="en-US" sz="2400" b="1" dirty="0" smtClean="0">
                <a:solidFill>
                  <a:srgbClr val="00B050"/>
                </a:solidFill>
                <a:ea typeface="Calibri"/>
                <a:cs typeface="Arial"/>
              </a:rPr>
              <a:t>Also some processes are designed to produce filled unlabeled product.</a:t>
            </a:r>
            <a:r>
              <a:rPr lang="en-US" sz="2400" dirty="0" smtClean="0">
                <a:ea typeface="Calibri"/>
                <a:cs typeface="Arial"/>
              </a:rPr>
              <a:t> This includes sterile products such ampoules and vials which are labeled outside of the sterile suite. In such situation great care must be taken to prevent mix-ups.</a:t>
            </a:r>
          </a:p>
          <a:p>
            <a:pPr marL="342900" marR="0" lvl="0" indent="-342900" algn="just">
              <a:lnSpc>
                <a:spcPct val="115000"/>
              </a:lnSpc>
              <a:spcBef>
                <a:spcPts val="0"/>
              </a:spcBef>
              <a:spcAft>
                <a:spcPts val="1000"/>
              </a:spcAft>
              <a:buSzPts val="1400"/>
              <a:buFont typeface="Times New Roman"/>
              <a:buChar char="-"/>
            </a:pPr>
            <a:r>
              <a:rPr lang="en-US" sz="2400" b="1" dirty="0" smtClean="0">
                <a:solidFill>
                  <a:srgbClr val="00B050"/>
                </a:solidFill>
                <a:ea typeface="Calibri"/>
                <a:cs typeface="Arial"/>
              </a:rPr>
              <a:t>When labeling is to be performed later,</a:t>
            </a:r>
            <a:r>
              <a:rPr lang="en-US" sz="2400" dirty="0" smtClean="0">
                <a:ea typeface="Calibri"/>
                <a:cs typeface="Arial"/>
              </a:rPr>
              <a:t> security can be enhanced by holding the unlabeled product in sealed or locked containers.</a:t>
            </a:r>
          </a:p>
          <a:p>
            <a:endParaRPr lang="en-US" sz="2400" dirty="0"/>
          </a:p>
        </p:txBody>
      </p:sp>
      <p:sp>
        <p:nvSpPr>
          <p:cNvPr id="3" name="Slide Number Placeholder 2"/>
          <p:cNvSpPr>
            <a:spLocks noGrp="1"/>
          </p:cNvSpPr>
          <p:nvPr>
            <p:ph type="sldNum" sz="quarter" idx="12"/>
          </p:nvPr>
        </p:nvSpPr>
        <p:spPr/>
        <p:txBody>
          <a:bodyPr/>
          <a:lstStyle/>
          <a:p>
            <a:fld id="{F3AB2667-EFC0-4FCF-8A0A-8405D69E09A2}" type="slidenum">
              <a:rPr lang="en-US" smtClean="0"/>
              <a:pPr/>
              <a:t>6</a:t>
            </a:fld>
            <a:endParaRPr lang="en-US"/>
          </a:p>
        </p:txBody>
      </p:sp>
    </p:spTree>
    <p:extLst>
      <p:ext uri="{BB962C8B-B14F-4D97-AF65-F5344CB8AC3E}">
        <p14:creationId xmlns:p14="http://schemas.microsoft.com/office/powerpoint/2010/main" val="1003713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248400"/>
          </a:xfrm>
        </p:spPr>
        <p:txBody>
          <a:bodyPr>
            <a:normAutofit/>
          </a:bodyPr>
          <a:lstStyle/>
          <a:p>
            <a:pPr marL="342900" lvl="0" indent="-342900" algn="just">
              <a:lnSpc>
                <a:spcPct val="115000"/>
              </a:lnSpc>
              <a:spcBef>
                <a:spcPts val="0"/>
              </a:spcBef>
              <a:buSzPts val="1400"/>
              <a:buFont typeface="Times New Roman"/>
              <a:buChar char="-"/>
            </a:pPr>
            <a:r>
              <a:rPr lang="en-US" sz="2800" dirty="0" smtClean="0">
                <a:ea typeface="Calibri"/>
                <a:cs typeface="Arial"/>
              </a:rPr>
              <a:t>The requirement of </a:t>
            </a:r>
            <a:r>
              <a:rPr lang="en-US" sz="2800" b="1" dirty="0" smtClean="0">
                <a:solidFill>
                  <a:srgbClr val="00B050"/>
                </a:solidFill>
                <a:ea typeface="Calibri"/>
                <a:cs typeface="Arial"/>
              </a:rPr>
              <a:t>separate areas for control </a:t>
            </a:r>
            <a:r>
              <a:rPr lang="en-US" sz="2800" dirty="0" smtClean="0">
                <a:ea typeface="Calibri"/>
                <a:cs typeface="Arial"/>
              </a:rPr>
              <a:t>and laboratory operations </a:t>
            </a:r>
            <a:r>
              <a:rPr lang="en-US" sz="2800" b="1" u="sng" dirty="0" smtClean="0">
                <a:ea typeface="Calibri"/>
                <a:cs typeface="Arial"/>
              </a:rPr>
              <a:t>does not preclude </a:t>
            </a:r>
            <a:r>
              <a:rPr lang="en-US" sz="2800" dirty="0" smtClean="0">
                <a:ea typeface="Calibri"/>
                <a:cs typeface="Arial"/>
              </a:rPr>
              <a:t>the use of </a:t>
            </a:r>
            <a:r>
              <a:rPr lang="en-US" sz="2800" b="1" dirty="0" smtClean="0">
                <a:solidFill>
                  <a:srgbClr val="00B050"/>
                </a:solidFill>
                <a:ea typeface="Calibri"/>
                <a:cs typeface="Arial"/>
              </a:rPr>
              <a:t>in-process testing </a:t>
            </a:r>
            <a:r>
              <a:rPr lang="en-US" sz="2800" dirty="0" smtClean="0">
                <a:ea typeface="Calibri"/>
                <a:cs typeface="Arial"/>
              </a:rPr>
              <a:t>within the manufacturing and packaging areas.</a:t>
            </a:r>
          </a:p>
          <a:p>
            <a:pPr marL="114300" indent="0">
              <a:lnSpc>
                <a:spcPct val="115000"/>
              </a:lnSpc>
              <a:spcBef>
                <a:spcPts val="0"/>
              </a:spcBef>
              <a:buNone/>
            </a:pPr>
            <a:endParaRPr lang="en-US" sz="2800" dirty="0" smtClean="0">
              <a:ea typeface="Calibri"/>
              <a:cs typeface="Arial"/>
            </a:endParaRPr>
          </a:p>
          <a:p>
            <a:pPr marL="342900" lvl="0" indent="-342900" algn="just">
              <a:lnSpc>
                <a:spcPct val="115000"/>
              </a:lnSpc>
              <a:spcBef>
                <a:spcPts val="0"/>
              </a:spcBef>
              <a:buSzPts val="1400"/>
              <a:buFont typeface="Times New Roman"/>
              <a:buChar char="-"/>
            </a:pPr>
            <a:r>
              <a:rPr lang="en-US" sz="2800" dirty="0" smtClean="0">
                <a:ea typeface="Calibri"/>
                <a:cs typeface="Arial"/>
              </a:rPr>
              <a:t>The </a:t>
            </a:r>
            <a:r>
              <a:rPr lang="en-US" sz="2800" b="1" u="sng" dirty="0" smtClean="0">
                <a:ea typeface="Calibri"/>
                <a:cs typeface="Arial"/>
              </a:rPr>
              <a:t>environmental conditions </a:t>
            </a:r>
            <a:r>
              <a:rPr lang="en-US" sz="2800" dirty="0" smtClean="0">
                <a:ea typeface="Calibri"/>
                <a:cs typeface="Arial"/>
              </a:rPr>
              <a:t>in these areas must be suitable for the proper </a:t>
            </a:r>
            <a:r>
              <a:rPr lang="en-US" sz="2800" b="1" u="sng" dirty="0" smtClean="0">
                <a:ea typeface="Calibri"/>
                <a:cs typeface="Arial"/>
              </a:rPr>
              <a:t>operation</a:t>
            </a:r>
            <a:r>
              <a:rPr lang="en-US" sz="2800" dirty="0" smtClean="0">
                <a:ea typeface="Calibri"/>
                <a:cs typeface="Arial"/>
              </a:rPr>
              <a:t> of the equipment and performing of </a:t>
            </a:r>
            <a:r>
              <a:rPr lang="en-US" sz="2800" b="1" u="sng" dirty="0" smtClean="0">
                <a:ea typeface="Calibri"/>
                <a:cs typeface="Arial"/>
              </a:rPr>
              <a:t>the testing</a:t>
            </a:r>
            <a:r>
              <a:rPr lang="en-US" sz="2800" dirty="0" smtClean="0">
                <a:ea typeface="Calibri"/>
                <a:cs typeface="Arial"/>
              </a:rPr>
              <a:t>.</a:t>
            </a:r>
          </a:p>
          <a:p>
            <a:pPr marL="114300" indent="0">
              <a:lnSpc>
                <a:spcPct val="115000"/>
              </a:lnSpc>
              <a:spcBef>
                <a:spcPts val="0"/>
              </a:spcBef>
              <a:buNone/>
            </a:pPr>
            <a:endParaRPr lang="en-US" sz="2800" dirty="0" smtClean="0">
              <a:ea typeface="Calibri"/>
              <a:cs typeface="Arial"/>
            </a:endParaRPr>
          </a:p>
        </p:txBody>
      </p:sp>
      <p:sp>
        <p:nvSpPr>
          <p:cNvPr id="5" name="Slide Number Placeholder 4"/>
          <p:cNvSpPr>
            <a:spLocks noGrp="1"/>
          </p:cNvSpPr>
          <p:nvPr>
            <p:ph type="sldNum" sz="quarter" idx="12"/>
          </p:nvPr>
        </p:nvSpPr>
        <p:spPr/>
        <p:txBody>
          <a:bodyPr/>
          <a:lstStyle/>
          <a:p>
            <a:fld id="{F3AB2667-EFC0-4FCF-8A0A-8405D69E09A2}" type="slidenum">
              <a:rPr lang="en-US" smtClean="0"/>
              <a:pPr/>
              <a:t>7</a:t>
            </a:fld>
            <a:endParaRPr lang="en-US"/>
          </a:p>
        </p:txBody>
      </p:sp>
    </p:spTree>
    <p:extLst>
      <p:ext uri="{BB962C8B-B14F-4D97-AF65-F5344CB8AC3E}">
        <p14:creationId xmlns:p14="http://schemas.microsoft.com/office/powerpoint/2010/main" val="3349977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534400" cy="5610944"/>
          </a:xfrm>
        </p:spPr>
        <p:txBody>
          <a:bodyPr>
            <a:normAutofit lnSpcReduction="10000"/>
          </a:bodyPr>
          <a:lstStyle/>
          <a:p>
            <a:pPr marL="342900" lvl="0" indent="-342900" algn="just">
              <a:lnSpc>
                <a:spcPct val="115000"/>
              </a:lnSpc>
              <a:spcBef>
                <a:spcPts val="0"/>
              </a:spcBef>
              <a:buNone/>
            </a:pPr>
            <a:r>
              <a:rPr lang="en-US" sz="2800" b="1" dirty="0" smtClean="0">
                <a:solidFill>
                  <a:schemeClr val="tx2">
                    <a:lumMod val="60000"/>
                    <a:lumOff val="40000"/>
                  </a:schemeClr>
                </a:solidFill>
                <a:ea typeface="Calibri"/>
                <a:cs typeface="Arial"/>
              </a:rPr>
              <a:t>10- </a:t>
            </a:r>
            <a:r>
              <a:rPr lang="en-US" sz="2800" b="1" u="sng" dirty="0" smtClean="0">
                <a:solidFill>
                  <a:schemeClr val="tx2">
                    <a:lumMod val="60000"/>
                    <a:lumOff val="40000"/>
                  </a:schemeClr>
                </a:solidFill>
                <a:ea typeface="Calibri"/>
                <a:cs typeface="Arial"/>
              </a:rPr>
              <a:t>Aseptic processing</a:t>
            </a:r>
            <a:r>
              <a:rPr lang="en-US" sz="2800" b="1" dirty="0" smtClean="0">
                <a:solidFill>
                  <a:schemeClr val="tx2">
                    <a:lumMod val="60000"/>
                    <a:lumOff val="40000"/>
                  </a:schemeClr>
                </a:solidFill>
                <a:ea typeface="Calibri"/>
                <a:cs typeface="Arial"/>
              </a:rPr>
              <a:t>,</a:t>
            </a:r>
            <a:r>
              <a:rPr lang="en-US" sz="2800" dirty="0" smtClean="0">
                <a:solidFill>
                  <a:schemeClr val="tx2">
                    <a:lumMod val="60000"/>
                    <a:lumOff val="40000"/>
                  </a:schemeClr>
                </a:solidFill>
                <a:ea typeface="Calibri"/>
                <a:cs typeface="Arial"/>
              </a:rPr>
              <a:t> which includes as appropriate:</a:t>
            </a:r>
            <a:endParaRPr lang="en-US" sz="2000" dirty="0" smtClean="0">
              <a:solidFill>
                <a:schemeClr val="tx2">
                  <a:lumMod val="60000"/>
                  <a:lumOff val="40000"/>
                </a:schemeClr>
              </a:solidFill>
              <a:ea typeface="Calibri"/>
              <a:cs typeface="Arial"/>
            </a:endParaRPr>
          </a:p>
          <a:p>
            <a:pPr marL="342900" lvl="0" indent="-342900" algn="just">
              <a:lnSpc>
                <a:spcPct val="115000"/>
              </a:lnSpc>
              <a:spcBef>
                <a:spcPts val="0"/>
              </a:spcBef>
              <a:buFont typeface="+mj-lt"/>
              <a:buAutoNum type="romanLcPeriod"/>
            </a:pPr>
            <a:r>
              <a:rPr lang="en-US" sz="2800" b="1" dirty="0" smtClean="0">
                <a:solidFill>
                  <a:schemeClr val="tx2">
                    <a:lumMod val="60000"/>
                    <a:lumOff val="40000"/>
                  </a:schemeClr>
                </a:solidFill>
                <a:ea typeface="Calibri"/>
                <a:cs typeface="Arial"/>
              </a:rPr>
              <a:t>Floors, walls and ceilings of smooth, hard surfaces that are easily cleanable.</a:t>
            </a:r>
            <a:endParaRPr lang="en-US" sz="2000" dirty="0" smtClean="0">
              <a:solidFill>
                <a:schemeClr val="tx2">
                  <a:lumMod val="60000"/>
                  <a:lumOff val="40000"/>
                </a:schemeClr>
              </a:solidFill>
              <a:ea typeface="Calibri"/>
              <a:cs typeface="Arial"/>
            </a:endParaRPr>
          </a:p>
          <a:p>
            <a:pPr marL="342900" lvl="0" indent="-342900" algn="just">
              <a:lnSpc>
                <a:spcPct val="115000"/>
              </a:lnSpc>
              <a:spcBef>
                <a:spcPts val="0"/>
              </a:spcBef>
              <a:buFont typeface="+mj-lt"/>
              <a:buAutoNum type="romanLcPeriod"/>
            </a:pPr>
            <a:r>
              <a:rPr lang="en-US" sz="2800" b="1" dirty="0" smtClean="0">
                <a:solidFill>
                  <a:schemeClr val="tx2">
                    <a:lumMod val="60000"/>
                    <a:lumOff val="40000"/>
                  </a:schemeClr>
                </a:solidFill>
                <a:ea typeface="Calibri"/>
                <a:cs typeface="Arial"/>
              </a:rPr>
              <a:t>Temperature and humidity controls.</a:t>
            </a:r>
            <a:endParaRPr lang="en-US" sz="2000" dirty="0" smtClean="0">
              <a:solidFill>
                <a:schemeClr val="tx2">
                  <a:lumMod val="60000"/>
                  <a:lumOff val="40000"/>
                </a:schemeClr>
              </a:solidFill>
              <a:ea typeface="Calibri"/>
              <a:cs typeface="Arial"/>
            </a:endParaRPr>
          </a:p>
          <a:p>
            <a:pPr marL="342900" lvl="0" indent="-342900" algn="just">
              <a:lnSpc>
                <a:spcPct val="115000"/>
              </a:lnSpc>
              <a:spcBef>
                <a:spcPts val="0"/>
              </a:spcBef>
              <a:buFont typeface="+mj-lt"/>
              <a:buAutoNum type="romanLcPeriod"/>
            </a:pPr>
            <a:r>
              <a:rPr lang="en-US" sz="2800" b="1" dirty="0" smtClean="0">
                <a:solidFill>
                  <a:schemeClr val="tx2">
                    <a:lumMod val="60000"/>
                    <a:lumOff val="40000"/>
                  </a:schemeClr>
                </a:solidFill>
                <a:ea typeface="Calibri"/>
                <a:cs typeface="Arial"/>
              </a:rPr>
              <a:t> An air supply filtered through high-efficiency particulate air filters under positive pressure, regardless of whether flow is laminar or non-laminar.</a:t>
            </a:r>
            <a:endParaRPr lang="en-US" sz="2000" dirty="0" smtClean="0">
              <a:solidFill>
                <a:schemeClr val="tx2">
                  <a:lumMod val="60000"/>
                  <a:lumOff val="40000"/>
                </a:schemeClr>
              </a:solidFill>
              <a:ea typeface="Calibri"/>
              <a:cs typeface="Arial"/>
            </a:endParaRPr>
          </a:p>
          <a:p>
            <a:pPr marL="342900" lvl="0" indent="-342900" algn="just">
              <a:lnSpc>
                <a:spcPct val="115000"/>
              </a:lnSpc>
              <a:spcBef>
                <a:spcPts val="0"/>
              </a:spcBef>
              <a:buFont typeface="+mj-lt"/>
              <a:buAutoNum type="romanLcPeriod"/>
            </a:pPr>
            <a:r>
              <a:rPr lang="en-US" sz="2800" b="1" dirty="0" smtClean="0">
                <a:solidFill>
                  <a:schemeClr val="tx2">
                    <a:lumMod val="60000"/>
                    <a:lumOff val="40000"/>
                  </a:schemeClr>
                </a:solidFill>
                <a:ea typeface="Calibri"/>
                <a:cs typeface="Arial"/>
              </a:rPr>
              <a:t> A system for monitoring environmental conditions.</a:t>
            </a:r>
            <a:endParaRPr lang="en-US" sz="2000" dirty="0" smtClean="0">
              <a:solidFill>
                <a:schemeClr val="tx2">
                  <a:lumMod val="60000"/>
                  <a:lumOff val="40000"/>
                </a:schemeClr>
              </a:solidFill>
              <a:ea typeface="Calibri"/>
              <a:cs typeface="Arial"/>
            </a:endParaRPr>
          </a:p>
          <a:p>
            <a:pPr marL="342900" lvl="0" indent="-342900" algn="just">
              <a:lnSpc>
                <a:spcPct val="115000"/>
              </a:lnSpc>
              <a:spcBef>
                <a:spcPts val="0"/>
              </a:spcBef>
              <a:buFont typeface="+mj-lt"/>
              <a:buAutoNum type="romanLcPeriod"/>
            </a:pPr>
            <a:r>
              <a:rPr lang="en-US" sz="2800" b="1" dirty="0" smtClean="0">
                <a:solidFill>
                  <a:schemeClr val="tx2">
                    <a:lumMod val="60000"/>
                    <a:lumOff val="40000"/>
                  </a:schemeClr>
                </a:solidFill>
                <a:ea typeface="Calibri"/>
                <a:cs typeface="Arial"/>
              </a:rPr>
              <a:t>A system for cleaning and disinfecting the room and equipment to produce aseptic conditions.</a:t>
            </a:r>
            <a:endParaRPr lang="en-US" sz="2000" dirty="0" smtClean="0">
              <a:solidFill>
                <a:schemeClr val="tx2">
                  <a:lumMod val="60000"/>
                  <a:lumOff val="40000"/>
                </a:schemeClr>
              </a:solidFill>
              <a:ea typeface="Calibri"/>
              <a:cs typeface="Arial"/>
            </a:endParaRPr>
          </a:p>
          <a:p>
            <a:pPr marL="342900" lvl="0" indent="-342900" algn="just">
              <a:lnSpc>
                <a:spcPct val="115000"/>
              </a:lnSpc>
              <a:spcBef>
                <a:spcPts val="0"/>
              </a:spcBef>
              <a:buFont typeface="+mj-lt"/>
              <a:buAutoNum type="romanLcPeriod"/>
            </a:pPr>
            <a:r>
              <a:rPr lang="en-US" sz="2800" b="1" dirty="0" smtClean="0">
                <a:solidFill>
                  <a:schemeClr val="tx2">
                    <a:lumMod val="60000"/>
                    <a:lumOff val="40000"/>
                  </a:schemeClr>
                </a:solidFill>
                <a:ea typeface="Calibri"/>
                <a:cs typeface="Arial"/>
              </a:rPr>
              <a:t> A system for maintaining any equipment used to control the aseptic conditions.</a:t>
            </a:r>
            <a:endParaRPr lang="en-US" sz="2000" dirty="0" smtClean="0">
              <a:solidFill>
                <a:schemeClr val="tx2">
                  <a:lumMod val="60000"/>
                  <a:lumOff val="40000"/>
                </a:schemeClr>
              </a:solidFill>
              <a:ea typeface="Calibri"/>
              <a:cs typeface="Arial"/>
            </a:endParaRPr>
          </a:p>
          <a:p>
            <a:endParaRPr lang="en-US" dirty="0">
              <a:solidFill>
                <a:schemeClr val="tx2">
                  <a:lumMod val="60000"/>
                  <a:lumOff val="40000"/>
                </a:schemeClr>
              </a:solidFill>
            </a:endParaRPr>
          </a:p>
        </p:txBody>
      </p:sp>
      <p:sp>
        <p:nvSpPr>
          <p:cNvPr id="3" name="Title 2"/>
          <p:cNvSpPr>
            <a:spLocks noGrp="1"/>
          </p:cNvSpPr>
          <p:nvPr>
            <p:ph type="title"/>
          </p:nvPr>
        </p:nvSpPr>
        <p:spPr>
          <a:xfrm>
            <a:off x="304800" y="152400"/>
            <a:ext cx="8610600" cy="838200"/>
          </a:xfrm>
        </p:spPr>
        <p:txBody>
          <a:bodyPr>
            <a:noAutofit/>
          </a:bodyPr>
          <a:lstStyle/>
          <a:p>
            <a:pPr algn="l"/>
            <a:r>
              <a:rPr lang="en-US" sz="3600" b="1" u="sng" dirty="0">
                <a:cs typeface="Times New Roman" pitchFamily="18" charset="0"/>
              </a:rPr>
              <a:t>211.22. Design and construction features</a:t>
            </a:r>
            <a:endParaRPr lang="en-US" sz="3600" dirty="0"/>
          </a:p>
        </p:txBody>
      </p:sp>
      <p:sp>
        <p:nvSpPr>
          <p:cNvPr id="4" name="Slide Number Placeholder 3"/>
          <p:cNvSpPr>
            <a:spLocks noGrp="1"/>
          </p:cNvSpPr>
          <p:nvPr>
            <p:ph type="sldNum" sz="quarter" idx="12"/>
          </p:nvPr>
        </p:nvSpPr>
        <p:spPr/>
        <p:txBody>
          <a:bodyPr/>
          <a:lstStyle/>
          <a:p>
            <a:fld id="{F3AB2667-EFC0-4FCF-8A0A-8405D69E09A2}" type="slidenum">
              <a:rPr lang="en-US" smtClean="0"/>
              <a:pPr/>
              <a:t>8</a:t>
            </a:fld>
            <a:endParaRPr lang="en-US"/>
          </a:p>
        </p:txBody>
      </p:sp>
    </p:spTree>
    <p:extLst>
      <p:ext uri="{BB962C8B-B14F-4D97-AF65-F5344CB8AC3E}">
        <p14:creationId xmlns:p14="http://schemas.microsoft.com/office/powerpoint/2010/main" val="385271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09600"/>
            <a:ext cx="8458200" cy="6019800"/>
          </a:xfrm>
        </p:spPr>
        <p:txBody>
          <a:bodyPr/>
          <a:lstStyle/>
          <a:p>
            <a:pPr marL="342900" lvl="0" indent="-342900" algn="just">
              <a:lnSpc>
                <a:spcPct val="115000"/>
              </a:lnSpc>
              <a:spcBef>
                <a:spcPts val="0"/>
              </a:spcBef>
              <a:spcAft>
                <a:spcPts val="1000"/>
              </a:spcAft>
              <a:buSzPts val="1400"/>
              <a:buFont typeface="Times New Roman"/>
              <a:buChar char="-"/>
            </a:pPr>
            <a:r>
              <a:rPr lang="en-US" sz="2800" dirty="0" smtClean="0">
                <a:ea typeface="Calibri"/>
                <a:cs typeface="Arial"/>
              </a:rPr>
              <a:t>Recognizing the importance of </a:t>
            </a:r>
            <a:r>
              <a:rPr lang="en-US" sz="2800" u="sng" dirty="0" smtClean="0">
                <a:ea typeface="Calibri"/>
                <a:cs typeface="Arial"/>
              </a:rPr>
              <a:t>aseptic processing </a:t>
            </a:r>
            <a:r>
              <a:rPr lang="en-US" sz="2800" dirty="0" smtClean="0">
                <a:ea typeface="Calibri"/>
                <a:cs typeface="Arial"/>
              </a:rPr>
              <a:t>in the production of </a:t>
            </a:r>
            <a:r>
              <a:rPr lang="en-US" sz="2800" u="sng" dirty="0" smtClean="0">
                <a:ea typeface="Calibri"/>
                <a:cs typeface="Arial"/>
              </a:rPr>
              <a:t>injections</a:t>
            </a:r>
            <a:r>
              <a:rPr lang="en-US" sz="2800" dirty="0" smtClean="0">
                <a:ea typeface="Calibri"/>
                <a:cs typeface="Arial"/>
              </a:rPr>
              <a:t>, the FDA issued a “ </a:t>
            </a:r>
            <a:r>
              <a:rPr lang="en-US" sz="2800" dirty="0" smtClean="0">
                <a:solidFill>
                  <a:srgbClr val="00B050"/>
                </a:solidFill>
                <a:ea typeface="Calibri"/>
                <a:cs typeface="Arial"/>
              </a:rPr>
              <a:t>Guideline on Sterile Drug Products Produced by Aseptic Processing</a:t>
            </a:r>
            <a:r>
              <a:rPr lang="en-US" sz="2800" dirty="0" smtClean="0">
                <a:ea typeface="Calibri"/>
                <a:cs typeface="Arial"/>
              </a:rPr>
              <a:t>” 1987. </a:t>
            </a:r>
          </a:p>
          <a:p>
            <a:pPr marL="342900" lvl="0" indent="-342900" algn="just">
              <a:lnSpc>
                <a:spcPct val="115000"/>
              </a:lnSpc>
              <a:spcBef>
                <a:spcPts val="0"/>
              </a:spcBef>
              <a:spcAft>
                <a:spcPts val="1000"/>
              </a:spcAft>
              <a:buSzPts val="1400"/>
              <a:buFont typeface="Times New Roman"/>
              <a:buChar char="-"/>
            </a:pPr>
            <a:r>
              <a:rPr lang="en-US" sz="2800" dirty="0">
                <a:ea typeface="Calibri"/>
                <a:cs typeface="Arial"/>
              </a:rPr>
              <a:t>W</a:t>
            </a:r>
            <a:r>
              <a:rPr lang="en-US" sz="2800" dirty="0" smtClean="0">
                <a:ea typeface="Calibri"/>
                <a:cs typeface="Arial"/>
              </a:rPr>
              <a:t>ith respect to facilities, the guide provides guidance only on:</a:t>
            </a:r>
          </a:p>
          <a:p>
            <a:pPr lvl="1" indent="-342900" algn="just">
              <a:lnSpc>
                <a:spcPct val="115000"/>
              </a:lnSpc>
              <a:spcBef>
                <a:spcPts val="0"/>
              </a:spcBef>
              <a:spcAft>
                <a:spcPts val="1000"/>
              </a:spcAft>
              <a:buSzPts val="1400"/>
              <a:buFont typeface="Wingdings" panose="05000000000000000000" pitchFamily="2" charset="2"/>
              <a:buChar char="q"/>
            </a:pPr>
            <a:r>
              <a:rPr lang="en-US" sz="2400" dirty="0" smtClean="0">
                <a:ea typeface="Calibri"/>
                <a:cs typeface="Arial"/>
              </a:rPr>
              <a:t> </a:t>
            </a:r>
            <a:r>
              <a:rPr lang="en-US" dirty="0" smtClean="0">
                <a:ea typeface="Calibri"/>
                <a:cs typeface="Arial"/>
              </a:rPr>
              <a:t>air quality, </a:t>
            </a:r>
          </a:p>
          <a:p>
            <a:pPr lvl="1" indent="-342900" algn="just">
              <a:lnSpc>
                <a:spcPct val="115000"/>
              </a:lnSpc>
              <a:spcBef>
                <a:spcPts val="0"/>
              </a:spcBef>
              <a:spcAft>
                <a:spcPts val="1000"/>
              </a:spcAft>
              <a:buSzPts val="1400"/>
              <a:buFont typeface="Wingdings" panose="05000000000000000000" pitchFamily="2" charset="2"/>
              <a:buChar char="q"/>
            </a:pPr>
            <a:r>
              <a:rPr lang="en-US" dirty="0" smtClean="0">
                <a:ea typeface="Calibri"/>
                <a:cs typeface="Arial"/>
              </a:rPr>
              <a:t>air flow, </a:t>
            </a:r>
          </a:p>
          <a:p>
            <a:pPr lvl="1" indent="-342900" algn="just">
              <a:lnSpc>
                <a:spcPct val="115000"/>
              </a:lnSpc>
              <a:spcBef>
                <a:spcPts val="0"/>
              </a:spcBef>
              <a:spcAft>
                <a:spcPts val="1000"/>
              </a:spcAft>
              <a:buSzPts val="1400"/>
              <a:buFont typeface="Wingdings" panose="05000000000000000000" pitchFamily="2" charset="2"/>
              <a:buChar char="q"/>
            </a:pPr>
            <a:r>
              <a:rPr lang="en-US" dirty="0" smtClean="0">
                <a:ea typeface="Calibri"/>
                <a:cs typeface="Arial"/>
              </a:rPr>
              <a:t>and pressure differentials. </a:t>
            </a:r>
          </a:p>
          <a:p>
            <a:pPr lvl="1" indent="-342900" algn="just">
              <a:lnSpc>
                <a:spcPct val="115000"/>
              </a:lnSpc>
              <a:spcBef>
                <a:spcPts val="0"/>
              </a:spcBef>
              <a:spcAft>
                <a:spcPts val="1000"/>
              </a:spcAft>
              <a:buSzPts val="1400"/>
              <a:buFont typeface="Wingdings" panose="05000000000000000000" pitchFamily="2" charset="2"/>
              <a:buChar char="q"/>
            </a:pPr>
            <a:r>
              <a:rPr lang="en-US" dirty="0" smtClean="0">
                <a:ea typeface="Calibri"/>
                <a:cs typeface="Arial"/>
              </a:rPr>
              <a:t>There is </a:t>
            </a:r>
            <a:r>
              <a:rPr lang="en-US" b="1" u="sng" dirty="0" smtClean="0">
                <a:solidFill>
                  <a:srgbClr val="FF0000"/>
                </a:solidFill>
                <a:ea typeface="Calibri"/>
                <a:cs typeface="Arial"/>
              </a:rPr>
              <a:t>no</a:t>
            </a:r>
            <a:r>
              <a:rPr lang="en-US" dirty="0" smtClean="0">
                <a:ea typeface="Calibri"/>
                <a:cs typeface="Arial"/>
              </a:rPr>
              <a:t> information on </a:t>
            </a:r>
            <a:r>
              <a:rPr lang="en-US" b="1" u="sng" dirty="0" smtClean="0">
                <a:solidFill>
                  <a:srgbClr val="FF0000"/>
                </a:solidFill>
                <a:ea typeface="Calibri"/>
                <a:cs typeface="Arial"/>
              </a:rPr>
              <a:t>surface finishes</a:t>
            </a:r>
            <a:r>
              <a:rPr lang="en-US" dirty="0" smtClean="0">
                <a:ea typeface="Calibri"/>
                <a:cs typeface="Arial"/>
              </a:rPr>
              <a:t>.</a:t>
            </a:r>
          </a:p>
        </p:txBody>
      </p:sp>
      <p:sp>
        <p:nvSpPr>
          <p:cNvPr id="3" name="Title 2"/>
          <p:cNvSpPr>
            <a:spLocks noGrp="1"/>
          </p:cNvSpPr>
          <p:nvPr>
            <p:ph type="title"/>
          </p:nvPr>
        </p:nvSpPr>
        <p:spPr>
          <a:xfrm>
            <a:off x="457200" y="76200"/>
            <a:ext cx="8153400" cy="639762"/>
          </a:xfrm>
        </p:spPr>
        <p:txBody>
          <a:bodyPr>
            <a:noAutofit/>
          </a:bodyPr>
          <a:lstStyle/>
          <a:p>
            <a:r>
              <a:rPr lang="en-US" sz="3600" b="1" dirty="0">
                <a:solidFill>
                  <a:srgbClr val="FF0000"/>
                </a:solidFill>
                <a:latin typeface="+mn-lt"/>
                <a:ea typeface="Calibri"/>
                <a:cs typeface="Arial"/>
              </a:rPr>
              <a:t>A</a:t>
            </a:r>
            <a:r>
              <a:rPr lang="en-US" sz="3600" b="1" dirty="0" smtClean="0">
                <a:solidFill>
                  <a:srgbClr val="FF0000"/>
                </a:solidFill>
                <a:latin typeface="+mn-lt"/>
                <a:ea typeface="Calibri"/>
                <a:cs typeface="Arial"/>
              </a:rPr>
              <a:t>septic </a:t>
            </a:r>
            <a:r>
              <a:rPr lang="en-US" sz="3600" b="1" dirty="0">
                <a:solidFill>
                  <a:srgbClr val="FF0000"/>
                </a:solidFill>
                <a:latin typeface="+mn-lt"/>
                <a:ea typeface="Calibri"/>
                <a:cs typeface="Arial"/>
              </a:rPr>
              <a:t>processing</a:t>
            </a:r>
            <a:endParaRPr lang="en-US" sz="3600" b="1" dirty="0">
              <a:solidFill>
                <a:srgbClr val="FF0000"/>
              </a:solidFill>
              <a:latin typeface="+mn-lt"/>
            </a:endParaRPr>
          </a:p>
        </p:txBody>
      </p:sp>
      <p:sp>
        <p:nvSpPr>
          <p:cNvPr id="4" name="Slide Number Placeholder 3"/>
          <p:cNvSpPr>
            <a:spLocks noGrp="1"/>
          </p:cNvSpPr>
          <p:nvPr>
            <p:ph type="sldNum" sz="quarter" idx="12"/>
          </p:nvPr>
        </p:nvSpPr>
        <p:spPr/>
        <p:txBody>
          <a:bodyPr/>
          <a:lstStyle/>
          <a:p>
            <a:fld id="{F3AB2667-EFC0-4FCF-8A0A-8405D69E09A2}" type="slidenum">
              <a:rPr lang="en-US" smtClean="0"/>
              <a:pPr/>
              <a:t>9</a:t>
            </a:fld>
            <a:endParaRPr lang="en-US"/>
          </a:p>
        </p:txBody>
      </p:sp>
    </p:spTree>
    <p:extLst>
      <p:ext uri="{BB962C8B-B14F-4D97-AF65-F5344CB8AC3E}">
        <p14:creationId xmlns:p14="http://schemas.microsoft.com/office/powerpoint/2010/main" val="290038439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875</TotalTime>
  <Words>1236</Words>
  <Application>Microsoft Office PowerPoint</Application>
  <PresentationFormat>On-screen Show (4:3)</PresentationFormat>
  <Paragraphs>122</Paragraphs>
  <Slides>20</Slides>
  <Notes>1</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Waveform</vt:lpstr>
      <vt:lpstr>Pharmaceutical Quality Control &amp; current Good Manufacturing Practice</vt:lpstr>
      <vt:lpstr>Good Manufacturing Practices Regulations</vt:lpstr>
      <vt:lpstr>PowerPoint Presentation</vt:lpstr>
      <vt:lpstr> Rejections of materials could be due to: </vt:lpstr>
      <vt:lpstr>Individual pieces of line equipment may be broken down</vt:lpstr>
      <vt:lpstr>PowerPoint Presentation</vt:lpstr>
      <vt:lpstr>PowerPoint Presentation</vt:lpstr>
      <vt:lpstr>211.22. Design and construction features</vt:lpstr>
      <vt:lpstr>Aseptic processing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211.22. Design and construction features</vt:lpstr>
      <vt:lpstr>Operations relating to penicillin</vt:lpstr>
      <vt:lpstr>Sec. 211.44 Lighting.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kelkhodairy</dc:creator>
  <cp:lastModifiedBy>Iman M. Alfagih</cp:lastModifiedBy>
  <cp:revision>81</cp:revision>
  <dcterms:created xsi:type="dcterms:W3CDTF">2013-01-27T05:20:50Z</dcterms:created>
  <dcterms:modified xsi:type="dcterms:W3CDTF">2016-02-10T06:48:21Z</dcterms:modified>
</cp:coreProperties>
</file>