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295"/>
  </p:handoutMasterIdLst>
  <p:sldIdLst>
    <p:sldId id="616" r:id="rId2"/>
    <p:sldId id="615" r:id="rId3"/>
    <p:sldId id="587" r:id="rId4"/>
    <p:sldId id="588" r:id="rId5"/>
    <p:sldId id="589" r:id="rId6"/>
    <p:sldId id="612" r:id="rId7"/>
    <p:sldId id="613" r:id="rId8"/>
    <p:sldId id="614" r:id="rId9"/>
    <p:sldId id="611" r:id="rId10"/>
    <p:sldId id="600" r:id="rId11"/>
    <p:sldId id="257" r:id="rId12"/>
    <p:sldId id="264" r:id="rId13"/>
    <p:sldId id="258" r:id="rId14"/>
    <p:sldId id="306" r:id="rId15"/>
    <p:sldId id="259" r:id="rId16"/>
    <p:sldId id="301" r:id="rId17"/>
    <p:sldId id="302" r:id="rId18"/>
    <p:sldId id="304" r:id="rId19"/>
    <p:sldId id="305" r:id="rId20"/>
    <p:sldId id="261" r:id="rId21"/>
    <p:sldId id="262" r:id="rId22"/>
    <p:sldId id="263" r:id="rId23"/>
    <p:sldId id="265" r:id="rId24"/>
    <p:sldId id="266" r:id="rId25"/>
    <p:sldId id="267" r:id="rId26"/>
    <p:sldId id="268" r:id="rId27"/>
    <p:sldId id="269" r:id="rId28"/>
    <p:sldId id="270" r:id="rId29"/>
    <p:sldId id="271" r:id="rId30"/>
    <p:sldId id="274" r:id="rId31"/>
    <p:sldId id="626" r:id="rId32"/>
    <p:sldId id="627" r:id="rId33"/>
    <p:sldId id="628" r:id="rId34"/>
    <p:sldId id="629" r:id="rId35"/>
    <p:sldId id="630" r:id="rId36"/>
    <p:sldId id="631" r:id="rId37"/>
    <p:sldId id="275" r:id="rId38"/>
    <p:sldId id="308" r:id="rId39"/>
    <p:sldId id="278" r:id="rId40"/>
    <p:sldId id="279" r:id="rId41"/>
    <p:sldId id="293" r:id="rId42"/>
    <p:sldId id="294" r:id="rId43"/>
    <p:sldId id="295" r:id="rId44"/>
    <p:sldId id="296" r:id="rId45"/>
    <p:sldId id="307" r:id="rId46"/>
    <p:sldId id="309" r:id="rId47"/>
    <p:sldId id="281" r:id="rId48"/>
    <p:sldId id="584" r:id="rId49"/>
    <p:sldId id="297" r:id="rId50"/>
    <p:sldId id="283" r:id="rId51"/>
    <p:sldId id="284" r:id="rId52"/>
    <p:sldId id="286" r:id="rId53"/>
    <p:sldId id="287" r:id="rId54"/>
    <p:sldId id="290" r:id="rId55"/>
    <p:sldId id="585" r:id="rId56"/>
    <p:sldId id="291" r:id="rId57"/>
    <p:sldId id="310" r:id="rId58"/>
    <p:sldId id="311" r:id="rId59"/>
    <p:sldId id="312" r:id="rId60"/>
    <p:sldId id="313" r:id="rId61"/>
    <p:sldId id="314" r:id="rId62"/>
    <p:sldId id="617" r:id="rId63"/>
    <p:sldId id="315" r:id="rId64"/>
    <p:sldId id="316" r:id="rId65"/>
    <p:sldId id="317" r:id="rId66"/>
    <p:sldId id="318" r:id="rId67"/>
    <p:sldId id="319" r:id="rId68"/>
    <p:sldId id="320" r:id="rId69"/>
    <p:sldId id="321" r:id="rId70"/>
    <p:sldId id="322" r:id="rId71"/>
    <p:sldId id="323" r:id="rId72"/>
    <p:sldId id="324" r:id="rId73"/>
    <p:sldId id="325" r:id="rId74"/>
    <p:sldId id="618" r:id="rId75"/>
    <p:sldId id="619" r:id="rId76"/>
    <p:sldId id="326" r:id="rId77"/>
    <p:sldId id="327" r:id="rId78"/>
    <p:sldId id="328" r:id="rId79"/>
    <p:sldId id="329" r:id="rId80"/>
    <p:sldId id="330" r:id="rId81"/>
    <p:sldId id="331" r:id="rId82"/>
    <p:sldId id="332" r:id="rId83"/>
    <p:sldId id="333" r:id="rId84"/>
    <p:sldId id="334" r:id="rId85"/>
    <p:sldId id="335" r:id="rId86"/>
    <p:sldId id="620" r:id="rId87"/>
    <p:sldId id="336" r:id="rId88"/>
    <p:sldId id="337" r:id="rId89"/>
    <p:sldId id="338" r:id="rId90"/>
    <p:sldId id="339" r:id="rId91"/>
    <p:sldId id="340" r:id="rId92"/>
    <p:sldId id="341" r:id="rId93"/>
    <p:sldId id="342" r:id="rId94"/>
    <p:sldId id="343" r:id="rId95"/>
    <p:sldId id="344" r:id="rId96"/>
    <p:sldId id="633" r:id="rId97"/>
    <p:sldId id="634" r:id="rId98"/>
    <p:sldId id="635" r:id="rId99"/>
    <p:sldId id="636" r:id="rId100"/>
    <p:sldId id="637" r:id="rId101"/>
    <p:sldId id="638" r:id="rId102"/>
    <p:sldId id="639" r:id="rId103"/>
    <p:sldId id="734" r:id="rId104"/>
    <p:sldId id="640" r:id="rId105"/>
    <p:sldId id="641" r:id="rId106"/>
    <p:sldId id="642" r:id="rId107"/>
    <p:sldId id="735" r:id="rId108"/>
    <p:sldId id="643" r:id="rId109"/>
    <p:sldId id="645" r:id="rId110"/>
    <p:sldId id="646" r:id="rId111"/>
    <p:sldId id="647" r:id="rId112"/>
    <p:sldId id="648" r:id="rId113"/>
    <p:sldId id="649" r:id="rId114"/>
    <p:sldId id="650" r:id="rId115"/>
    <p:sldId id="651" r:id="rId116"/>
    <p:sldId id="652" r:id="rId117"/>
    <p:sldId id="733" r:id="rId118"/>
    <p:sldId id="653" r:id="rId119"/>
    <p:sldId id="654" r:id="rId120"/>
    <p:sldId id="655" r:id="rId121"/>
    <p:sldId id="656" r:id="rId122"/>
    <p:sldId id="657" r:id="rId123"/>
    <p:sldId id="658" r:id="rId124"/>
    <p:sldId id="659" r:id="rId125"/>
    <p:sldId id="660" r:id="rId126"/>
    <p:sldId id="661" r:id="rId127"/>
    <p:sldId id="663" r:id="rId128"/>
    <p:sldId id="664" r:id="rId129"/>
    <p:sldId id="665" r:id="rId130"/>
    <p:sldId id="666" r:id="rId131"/>
    <p:sldId id="736" r:id="rId132"/>
    <p:sldId id="667" r:id="rId133"/>
    <p:sldId id="668" r:id="rId134"/>
    <p:sldId id="669" r:id="rId135"/>
    <p:sldId id="670" r:id="rId136"/>
    <p:sldId id="737" r:id="rId137"/>
    <p:sldId id="671" r:id="rId138"/>
    <p:sldId id="672" r:id="rId139"/>
    <p:sldId id="673" r:id="rId140"/>
    <p:sldId id="674" r:id="rId141"/>
    <p:sldId id="675" r:id="rId142"/>
    <p:sldId id="676" r:id="rId143"/>
    <p:sldId id="677" r:id="rId144"/>
    <p:sldId id="678" r:id="rId145"/>
    <p:sldId id="679" r:id="rId146"/>
    <p:sldId id="680" r:id="rId147"/>
    <p:sldId id="681" r:id="rId148"/>
    <p:sldId id="682" r:id="rId149"/>
    <p:sldId id="683" r:id="rId150"/>
    <p:sldId id="684" r:id="rId151"/>
    <p:sldId id="685" r:id="rId152"/>
    <p:sldId id="686" r:id="rId153"/>
    <p:sldId id="687" r:id="rId154"/>
    <p:sldId id="688" r:id="rId155"/>
    <p:sldId id="689" r:id="rId156"/>
    <p:sldId id="738" r:id="rId157"/>
    <p:sldId id="739" r:id="rId158"/>
    <p:sldId id="740" r:id="rId159"/>
    <p:sldId id="771" r:id="rId160"/>
    <p:sldId id="741" r:id="rId161"/>
    <p:sldId id="742" r:id="rId162"/>
    <p:sldId id="743" r:id="rId163"/>
    <p:sldId id="772" r:id="rId164"/>
    <p:sldId id="773" r:id="rId165"/>
    <p:sldId id="744" r:id="rId166"/>
    <p:sldId id="745" r:id="rId167"/>
    <p:sldId id="746" r:id="rId168"/>
    <p:sldId id="747" r:id="rId169"/>
    <p:sldId id="748" r:id="rId170"/>
    <p:sldId id="749" r:id="rId171"/>
    <p:sldId id="750" r:id="rId172"/>
    <p:sldId id="751" r:id="rId173"/>
    <p:sldId id="752" r:id="rId174"/>
    <p:sldId id="753" r:id="rId175"/>
    <p:sldId id="754" r:id="rId176"/>
    <p:sldId id="755" r:id="rId177"/>
    <p:sldId id="756" r:id="rId178"/>
    <p:sldId id="757" r:id="rId179"/>
    <p:sldId id="758" r:id="rId180"/>
    <p:sldId id="759" r:id="rId181"/>
    <p:sldId id="760" r:id="rId182"/>
    <p:sldId id="761" r:id="rId183"/>
    <p:sldId id="762" r:id="rId184"/>
    <p:sldId id="763" r:id="rId185"/>
    <p:sldId id="764" r:id="rId186"/>
    <p:sldId id="765" r:id="rId187"/>
    <p:sldId id="766" r:id="rId188"/>
    <p:sldId id="767" r:id="rId189"/>
    <p:sldId id="768" r:id="rId190"/>
    <p:sldId id="769" r:id="rId191"/>
    <p:sldId id="770" r:id="rId192"/>
    <p:sldId id="394" r:id="rId193"/>
    <p:sldId id="395" r:id="rId194"/>
    <p:sldId id="396" r:id="rId195"/>
    <p:sldId id="397" r:id="rId196"/>
    <p:sldId id="398" r:id="rId197"/>
    <p:sldId id="399" r:id="rId198"/>
    <p:sldId id="400" r:id="rId199"/>
    <p:sldId id="401" r:id="rId200"/>
    <p:sldId id="402" r:id="rId201"/>
    <p:sldId id="403" r:id="rId202"/>
    <p:sldId id="404" r:id="rId203"/>
    <p:sldId id="405" r:id="rId204"/>
    <p:sldId id="406" r:id="rId205"/>
    <p:sldId id="407" r:id="rId206"/>
    <p:sldId id="408" r:id="rId207"/>
    <p:sldId id="409" r:id="rId208"/>
    <p:sldId id="410" r:id="rId209"/>
    <p:sldId id="411" r:id="rId210"/>
    <p:sldId id="412" r:id="rId211"/>
    <p:sldId id="413" r:id="rId212"/>
    <p:sldId id="414" r:id="rId213"/>
    <p:sldId id="415" r:id="rId214"/>
    <p:sldId id="416" r:id="rId215"/>
    <p:sldId id="417" r:id="rId216"/>
    <p:sldId id="418" r:id="rId217"/>
    <p:sldId id="419" r:id="rId218"/>
    <p:sldId id="420" r:id="rId219"/>
    <p:sldId id="421" r:id="rId220"/>
    <p:sldId id="520" r:id="rId221"/>
    <p:sldId id="521" r:id="rId222"/>
    <p:sldId id="522" r:id="rId223"/>
    <p:sldId id="523" r:id="rId224"/>
    <p:sldId id="524" r:id="rId225"/>
    <p:sldId id="525" r:id="rId226"/>
    <p:sldId id="526" r:id="rId227"/>
    <p:sldId id="527" r:id="rId228"/>
    <p:sldId id="528" r:id="rId229"/>
    <p:sldId id="529" r:id="rId230"/>
    <p:sldId id="530" r:id="rId231"/>
    <p:sldId id="531" r:id="rId232"/>
    <p:sldId id="532" r:id="rId233"/>
    <p:sldId id="533" r:id="rId234"/>
    <p:sldId id="534" r:id="rId235"/>
    <p:sldId id="535" r:id="rId236"/>
    <p:sldId id="536" r:id="rId237"/>
    <p:sldId id="537" r:id="rId238"/>
    <p:sldId id="538" r:id="rId239"/>
    <p:sldId id="539" r:id="rId240"/>
    <p:sldId id="540" r:id="rId241"/>
    <p:sldId id="541" r:id="rId242"/>
    <p:sldId id="542" r:id="rId243"/>
    <p:sldId id="543" r:id="rId244"/>
    <p:sldId id="544" r:id="rId245"/>
    <p:sldId id="545" r:id="rId246"/>
    <p:sldId id="546" r:id="rId247"/>
    <p:sldId id="547" r:id="rId248"/>
    <p:sldId id="548" r:id="rId249"/>
    <p:sldId id="549" r:id="rId250"/>
    <p:sldId id="690" r:id="rId251"/>
    <p:sldId id="691" r:id="rId252"/>
    <p:sldId id="692" r:id="rId253"/>
    <p:sldId id="693" r:id="rId254"/>
    <p:sldId id="694" r:id="rId255"/>
    <p:sldId id="695" r:id="rId256"/>
    <p:sldId id="696" r:id="rId257"/>
    <p:sldId id="697" r:id="rId258"/>
    <p:sldId id="698" r:id="rId259"/>
    <p:sldId id="699" r:id="rId260"/>
    <p:sldId id="700" r:id="rId261"/>
    <p:sldId id="701" r:id="rId262"/>
    <p:sldId id="702" r:id="rId263"/>
    <p:sldId id="703" r:id="rId264"/>
    <p:sldId id="704" r:id="rId265"/>
    <p:sldId id="705" r:id="rId266"/>
    <p:sldId id="706" r:id="rId267"/>
    <p:sldId id="707" r:id="rId268"/>
    <p:sldId id="708" r:id="rId269"/>
    <p:sldId id="709" r:id="rId270"/>
    <p:sldId id="710" r:id="rId271"/>
    <p:sldId id="711" r:id="rId272"/>
    <p:sldId id="712" r:id="rId273"/>
    <p:sldId id="713" r:id="rId274"/>
    <p:sldId id="714" r:id="rId275"/>
    <p:sldId id="715" r:id="rId276"/>
    <p:sldId id="716" r:id="rId277"/>
    <p:sldId id="717" r:id="rId278"/>
    <p:sldId id="718" r:id="rId279"/>
    <p:sldId id="719" r:id="rId280"/>
    <p:sldId id="720" r:id="rId281"/>
    <p:sldId id="721" r:id="rId282"/>
    <p:sldId id="722" r:id="rId283"/>
    <p:sldId id="723" r:id="rId284"/>
    <p:sldId id="724" r:id="rId285"/>
    <p:sldId id="725" r:id="rId286"/>
    <p:sldId id="726" r:id="rId287"/>
    <p:sldId id="727" r:id="rId288"/>
    <p:sldId id="728" r:id="rId289"/>
    <p:sldId id="729" r:id="rId290"/>
    <p:sldId id="730" r:id="rId291"/>
    <p:sldId id="731" r:id="rId292"/>
    <p:sldId id="732" r:id="rId293"/>
    <p:sldId id="583" r:id="rId29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AC13D1-5B79-460B-B941-2CA7D2CB9C66}">
          <p14:sldIdLst>
            <p14:sldId id="616"/>
            <p14:sldId id="615"/>
            <p14:sldId id="587"/>
            <p14:sldId id="588"/>
            <p14:sldId id="589"/>
            <p14:sldId id="612"/>
            <p14:sldId id="613"/>
            <p14:sldId id="614"/>
            <p14:sldId id="611"/>
            <p14:sldId id="600"/>
            <p14:sldId id="257"/>
            <p14:sldId id="264"/>
            <p14:sldId id="258"/>
            <p14:sldId id="306"/>
            <p14:sldId id="259"/>
            <p14:sldId id="301"/>
            <p14:sldId id="302"/>
            <p14:sldId id="304"/>
            <p14:sldId id="305"/>
            <p14:sldId id="261"/>
            <p14:sldId id="262"/>
            <p14:sldId id="263"/>
            <p14:sldId id="265"/>
            <p14:sldId id="266"/>
            <p14:sldId id="267"/>
            <p14:sldId id="268"/>
            <p14:sldId id="269"/>
            <p14:sldId id="270"/>
            <p14:sldId id="271"/>
            <p14:sldId id="274"/>
            <p14:sldId id="626"/>
            <p14:sldId id="627"/>
            <p14:sldId id="628"/>
            <p14:sldId id="629"/>
            <p14:sldId id="630"/>
            <p14:sldId id="631"/>
            <p14:sldId id="275"/>
            <p14:sldId id="308"/>
            <p14:sldId id="278"/>
            <p14:sldId id="279"/>
            <p14:sldId id="293"/>
            <p14:sldId id="294"/>
            <p14:sldId id="295"/>
            <p14:sldId id="296"/>
            <p14:sldId id="307"/>
            <p14:sldId id="309"/>
            <p14:sldId id="281"/>
            <p14:sldId id="584"/>
            <p14:sldId id="297"/>
            <p14:sldId id="283"/>
            <p14:sldId id="284"/>
            <p14:sldId id="286"/>
            <p14:sldId id="287"/>
            <p14:sldId id="290"/>
            <p14:sldId id="585"/>
            <p14:sldId id="291"/>
            <p14:sldId id="310"/>
            <p14:sldId id="311"/>
            <p14:sldId id="312"/>
            <p14:sldId id="313"/>
            <p14:sldId id="314"/>
            <p14:sldId id="617"/>
            <p14:sldId id="315"/>
            <p14:sldId id="316"/>
            <p14:sldId id="317"/>
            <p14:sldId id="318"/>
            <p14:sldId id="319"/>
            <p14:sldId id="320"/>
            <p14:sldId id="321"/>
            <p14:sldId id="322"/>
            <p14:sldId id="323"/>
            <p14:sldId id="324"/>
            <p14:sldId id="325"/>
            <p14:sldId id="618"/>
            <p14:sldId id="619"/>
            <p14:sldId id="326"/>
            <p14:sldId id="327"/>
            <p14:sldId id="328"/>
            <p14:sldId id="329"/>
            <p14:sldId id="330"/>
            <p14:sldId id="331"/>
            <p14:sldId id="332"/>
            <p14:sldId id="333"/>
            <p14:sldId id="334"/>
            <p14:sldId id="335"/>
            <p14:sldId id="620"/>
            <p14:sldId id="336"/>
            <p14:sldId id="337"/>
            <p14:sldId id="338"/>
            <p14:sldId id="339"/>
            <p14:sldId id="340"/>
            <p14:sldId id="341"/>
            <p14:sldId id="342"/>
            <p14:sldId id="343"/>
            <p14:sldId id="344"/>
            <p14:sldId id="633"/>
            <p14:sldId id="634"/>
            <p14:sldId id="635"/>
            <p14:sldId id="636"/>
            <p14:sldId id="637"/>
            <p14:sldId id="638"/>
            <p14:sldId id="639"/>
            <p14:sldId id="734"/>
            <p14:sldId id="640"/>
            <p14:sldId id="641"/>
            <p14:sldId id="642"/>
            <p14:sldId id="735"/>
            <p14:sldId id="643"/>
            <p14:sldId id="645"/>
            <p14:sldId id="646"/>
            <p14:sldId id="647"/>
            <p14:sldId id="648"/>
            <p14:sldId id="649"/>
            <p14:sldId id="650"/>
            <p14:sldId id="651"/>
            <p14:sldId id="652"/>
            <p14:sldId id="733"/>
            <p14:sldId id="653"/>
            <p14:sldId id="654"/>
            <p14:sldId id="655"/>
            <p14:sldId id="656"/>
            <p14:sldId id="657"/>
            <p14:sldId id="658"/>
            <p14:sldId id="659"/>
            <p14:sldId id="660"/>
            <p14:sldId id="661"/>
            <p14:sldId id="663"/>
            <p14:sldId id="664"/>
            <p14:sldId id="665"/>
            <p14:sldId id="666"/>
            <p14:sldId id="736"/>
            <p14:sldId id="667"/>
            <p14:sldId id="668"/>
            <p14:sldId id="669"/>
            <p14:sldId id="670"/>
            <p14:sldId id="737"/>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738"/>
            <p14:sldId id="739"/>
            <p14:sldId id="740"/>
            <p14:sldId id="771"/>
            <p14:sldId id="741"/>
            <p14:sldId id="742"/>
            <p14:sldId id="743"/>
            <p14:sldId id="772"/>
            <p14:sldId id="77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5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4660"/>
  </p:normalViewPr>
  <p:slideViewPr>
    <p:cSldViewPr>
      <p:cViewPr varScale="1">
        <p:scale>
          <a:sx n="74" d="100"/>
          <a:sy n="74" d="100"/>
        </p:scale>
        <p:origin x="120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31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019A0-FE5C-4C1B-9FE9-9AFD67A5B58C}"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23C9D63C-9DC2-4C4F-974F-2438F8C7EA3C}">
      <dgm:prSet phldrT="[Text]"/>
      <dgm:spPr/>
      <dgm:t>
        <a:bodyPr/>
        <a:lstStyle/>
        <a:p>
          <a:r>
            <a:rPr lang="en-US" dirty="0" smtClean="0">
              <a:solidFill>
                <a:schemeClr val="tx1">
                  <a:lumMod val="95000"/>
                  <a:lumOff val="5000"/>
                </a:schemeClr>
              </a:solidFill>
            </a:rPr>
            <a:t>Centralized</a:t>
          </a:r>
        </a:p>
        <a:p>
          <a:r>
            <a:rPr lang="en-US" dirty="0" smtClean="0">
              <a:solidFill>
                <a:schemeClr val="tx1">
                  <a:lumMod val="95000"/>
                  <a:lumOff val="5000"/>
                </a:schemeClr>
              </a:solidFill>
            </a:rPr>
            <a:t>Floor Stock</a:t>
          </a:r>
        </a:p>
        <a:p>
          <a:r>
            <a:rPr lang="en-US" dirty="0" smtClean="0">
              <a:solidFill>
                <a:schemeClr val="tx1">
                  <a:lumMod val="95000"/>
                  <a:lumOff val="5000"/>
                </a:schemeClr>
              </a:solidFill>
            </a:rPr>
            <a:t>Cart Fill</a:t>
          </a:r>
        </a:p>
        <a:p>
          <a:r>
            <a:rPr lang="en-US" dirty="0" smtClean="0">
              <a:solidFill>
                <a:schemeClr val="tx1">
                  <a:lumMod val="95000"/>
                  <a:lumOff val="5000"/>
                </a:schemeClr>
              </a:solidFill>
            </a:rPr>
            <a:t>Nurse Servers</a:t>
          </a:r>
          <a:endParaRPr lang="en-US" dirty="0">
            <a:solidFill>
              <a:schemeClr val="tx1">
                <a:lumMod val="95000"/>
                <a:lumOff val="5000"/>
              </a:schemeClr>
            </a:solidFill>
          </a:endParaRPr>
        </a:p>
      </dgm:t>
    </dgm:pt>
    <dgm:pt modelId="{82F5398F-3CD6-4EB2-9A0B-7B3561ECC52C}" type="parTrans" cxnId="{97814C3A-2CE7-4350-A6B5-AF96B5508D2A}">
      <dgm:prSet/>
      <dgm:spPr/>
      <dgm:t>
        <a:bodyPr/>
        <a:lstStyle/>
        <a:p>
          <a:endParaRPr lang="en-US">
            <a:solidFill>
              <a:schemeClr val="tx1">
                <a:lumMod val="95000"/>
                <a:lumOff val="5000"/>
              </a:schemeClr>
            </a:solidFill>
          </a:endParaRPr>
        </a:p>
      </dgm:t>
    </dgm:pt>
    <dgm:pt modelId="{349B7D20-4716-40E5-8008-028BF1B82081}" type="sibTrans" cxnId="{97814C3A-2CE7-4350-A6B5-AF96B5508D2A}">
      <dgm:prSet/>
      <dgm:spPr/>
      <dgm:t>
        <a:bodyPr/>
        <a:lstStyle/>
        <a:p>
          <a:endParaRPr lang="en-US">
            <a:solidFill>
              <a:schemeClr val="tx1">
                <a:lumMod val="95000"/>
                <a:lumOff val="5000"/>
              </a:schemeClr>
            </a:solidFill>
          </a:endParaRPr>
        </a:p>
      </dgm:t>
    </dgm:pt>
    <dgm:pt modelId="{AFC7FFB5-957D-4D6E-9301-6B628807BE13}">
      <dgm:prSet phldrT="[Text]"/>
      <dgm:spPr/>
      <dgm:t>
        <a:bodyPr/>
        <a:lstStyle/>
        <a:p>
          <a:r>
            <a:rPr lang="en-US" dirty="0" smtClean="0">
              <a:solidFill>
                <a:schemeClr val="tx1">
                  <a:lumMod val="95000"/>
                  <a:lumOff val="5000"/>
                </a:schemeClr>
              </a:solidFill>
            </a:rPr>
            <a:t>Decentralized</a:t>
          </a:r>
        </a:p>
        <a:p>
          <a:r>
            <a:rPr lang="en-US" dirty="0" smtClean="0">
              <a:solidFill>
                <a:schemeClr val="tx1">
                  <a:lumMod val="95000"/>
                  <a:lumOff val="5000"/>
                </a:schemeClr>
              </a:solidFill>
            </a:rPr>
            <a:t>Satellite Services</a:t>
          </a:r>
        </a:p>
        <a:p>
          <a:r>
            <a:rPr lang="en-US" dirty="0" smtClean="0">
              <a:solidFill>
                <a:schemeClr val="tx1">
                  <a:lumMod val="95000"/>
                  <a:lumOff val="5000"/>
                </a:schemeClr>
              </a:solidFill>
            </a:rPr>
            <a:t>Automated Dispensing Cabinets</a:t>
          </a:r>
          <a:endParaRPr lang="en-US" dirty="0">
            <a:solidFill>
              <a:schemeClr val="tx1">
                <a:lumMod val="95000"/>
                <a:lumOff val="5000"/>
              </a:schemeClr>
            </a:solidFill>
          </a:endParaRPr>
        </a:p>
      </dgm:t>
    </dgm:pt>
    <dgm:pt modelId="{AE45B826-49EC-48F4-A882-1D08CDC2CD82}" type="parTrans" cxnId="{C0C206C2-9E49-49CA-B60C-07C5242B3B8A}">
      <dgm:prSet/>
      <dgm:spPr/>
      <dgm:t>
        <a:bodyPr/>
        <a:lstStyle/>
        <a:p>
          <a:endParaRPr lang="en-US">
            <a:solidFill>
              <a:schemeClr val="tx1">
                <a:lumMod val="95000"/>
                <a:lumOff val="5000"/>
              </a:schemeClr>
            </a:solidFill>
          </a:endParaRPr>
        </a:p>
      </dgm:t>
    </dgm:pt>
    <dgm:pt modelId="{BCD1AE3D-5B07-4EC6-A480-E9FA1574B89A}" type="sibTrans" cxnId="{C0C206C2-9E49-49CA-B60C-07C5242B3B8A}">
      <dgm:prSet/>
      <dgm:spPr/>
      <dgm:t>
        <a:bodyPr/>
        <a:lstStyle/>
        <a:p>
          <a:endParaRPr lang="en-US">
            <a:solidFill>
              <a:schemeClr val="tx1">
                <a:lumMod val="95000"/>
                <a:lumOff val="5000"/>
              </a:schemeClr>
            </a:solidFill>
          </a:endParaRPr>
        </a:p>
      </dgm:t>
    </dgm:pt>
    <dgm:pt modelId="{29EF69F2-4FD8-46BF-9EAC-A6ADFEC405B7}">
      <dgm:prSet phldrT="[Text]"/>
      <dgm:spPr/>
      <dgm:t>
        <a:bodyPr/>
        <a:lstStyle/>
        <a:p>
          <a:r>
            <a:rPr lang="en-US" dirty="0" smtClean="0">
              <a:solidFill>
                <a:schemeClr val="tx1">
                  <a:lumMod val="95000"/>
                  <a:lumOff val="5000"/>
                </a:schemeClr>
              </a:solidFill>
            </a:rPr>
            <a:t>Hybrid</a:t>
          </a:r>
          <a:endParaRPr lang="en-US" dirty="0">
            <a:solidFill>
              <a:schemeClr val="tx1">
                <a:lumMod val="95000"/>
                <a:lumOff val="5000"/>
              </a:schemeClr>
            </a:solidFill>
          </a:endParaRPr>
        </a:p>
      </dgm:t>
    </dgm:pt>
    <dgm:pt modelId="{CF6F9429-3FD9-40C5-BB50-280237F5C8BE}" type="parTrans" cxnId="{0DABC5CF-A127-4C9C-B889-C548FFD4503D}">
      <dgm:prSet/>
      <dgm:spPr/>
      <dgm:t>
        <a:bodyPr/>
        <a:lstStyle/>
        <a:p>
          <a:endParaRPr lang="en-US">
            <a:solidFill>
              <a:schemeClr val="tx1">
                <a:lumMod val="95000"/>
                <a:lumOff val="5000"/>
              </a:schemeClr>
            </a:solidFill>
          </a:endParaRPr>
        </a:p>
      </dgm:t>
    </dgm:pt>
    <dgm:pt modelId="{8F43657A-BDDD-4817-B549-3400751237A0}" type="sibTrans" cxnId="{0DABC5CF-A127-4C9C-B889-C548FFD4503D}">
      <dgm:prSet/>
      <dgm:spPr/>
      <dgm:t>
        <a:bodyPr/>
        <a:lstStyle/>
        <a:p>
          <a:endParaRPr lang="en-US">
            <a:solidFill>
              <a:schemeClr val="tx1">
                <a:lumMod val="95000"/>
                <a:lumOff val="5000"/>
              </a:schemeClr>
            </a:solidFill>
          </a:endParaRPr>
        </a:p>
      </dgm:t>
    </dgm:pt>
    <dgm:pt modelId="{6C8AA337-B178-4889-B634-90F12D4EF127}" type="pres">
      <dgm:prSet presAssocID="{2E4019A0-FE5C-4C1B-9FE9-9AFD67A5B58C}" presName="linearFlow" presStyleCnt="0">
        <dgm:presLayoutVars>
          <dgm:dir/>
          <dgm:resizeHandles val="exact"/>
        </dgm:presLayoutVars>
      </dgm:prSet>
      <dgm:spPr/>
    </dgm:pt>
    <dgm:pt modelId="{C72E2F33-2327-4E5A-B0F4-0CBEDEB034E6}" type="pres">
      <dgm:prSet presAssocID="{23C9D63C-9DC2-4C4F-974F-2438F8C7EA3C}" presName="node" presStyleLbl="node1" presStyleIdx="0" presStyleCnt="3">
        <dgm:presLayoutVars>
          <dgm:bulletEnabled val="1"/>
        </dgm:presLayoutVars>
      </dgm:prSet>
      <dgm:spPr/>
      <dgm:t>
        <a:bodyPr/>
        <a:lstStyle/>
        <a:p>
          <a:endParaRPr lang="en-US"/>
        </a:p>
      </dgm:t>
    </dgm:pt>
    <dgm:pt modelId="{9D2340BA-51AB-4612-BFEA-52AC070ABCC0}" type="pres">
      <dgm:prSet presAssocID="{349B7D20-4716-40E5-8008-028BF1B82081}" presName="spacerL" presStyleCnt="0"/>
      <dgm:spPr/>
    </dgm:pt>
    <dgm:pt modelId="{7E87DC3D-BA46-4C66-8772-1BD213CB7B59}" type="pres">
      <dgm:prSet presAssocID="{349B7D20-4716-40E5-8008-028BF1B82081}" presName="sibTrans" presStyleLbl="sibTrans2D1" presStyleIdx="0" presStyleCnt="2"/>
      <dgm:spPr/>
      <dgm:t>
        <a:bodyPr/>
        <a:lstStyle/>
        <a:p>
          <a:endParaRPr lang="en-US"/>
        </a:p>
      </dgm:t>
    </dgm:pt>
    <dgm:pt modelId="{FA216947-CE4E-4D92-8753-FFD61F1D30EF}" type="pres">
      <dgm:prSet presAssocID="{349B7D20-4716-40E5-8008-028BF1B82081}" presName="spacerR" presStyleCnt="0"/>
      <dgm:spPr/>
    </dgm:pt>
    <dgm:pt modelId="{41831D7D-B9B4-4AE5-A2CF-FB0D2A99A17E}" type="pres">
      <dgm:prSet presAssocID="{AFC7FFB5-957D-4D6E-9301-6B628807BE13}" presName="node" presStyleLbl="node1" presStyleIdx="1" presStyleCnt="3">
        <dgm:presLayoutVars>
          <dgm:bulletEnabled val="1"/>
        </dgm:presLayoutVars>
      </dgm:prSet>
      <dgm:spPr/>
      <dgm:t>
        <a:bodyPr/>
        <a:lstStyle/>
        <a:p>
          <a:endParaRPr lang="en-US"/>
        </a:p>
      </dgm:t>
    </dgm:pt>
    <dgm:pt modelId="{C31743B4-F89B-4A61-9ACC-9A1F57281126}" type="pres">
      <dgm:prSet presAssocID="{BCD1AE3D-5B07-4EC6-A480-E9FA1574B89A}" presName="spacerL" presStyleCnt="0"/>
      <dgm:spPr/>
    </dgm:pt>
    <dgm:pt modelId="{9C4CB45A-9145-4D1A-8E69-B6D4DA93D96E}" type="pres">
      <dgm:prSet presAssocID="{BCD1AE3D-5B07-4EC6-A480-E9FA1574B89A}" presName="sibTrans" presStyleLbl="sibTrans2D1" presStyleIdx="1" presStyleCnt="2"/>
      <dgm:spPr/>
      <dgm:t>
        <a:bodyPr/>
        <a:lstStyle/>
        <a:p>
          <a:endParaRPr lang="en-US"/>
        </a:p>
      </dgm:t>
    </dgm:pt>
    <dgm:pt modelId="{849B9040-AC55-49B6-9A63-C5D0A9F4AD75}" type="pres">
      <dgm:prSet presAssocID="{BCD1AE3D-5B07-4EC6-A480-E9FA1574B89A}" presName="spacerR" presStyleCnt="0"/>
      <dgm:spPr/>
    </dgm:pt>
    <dgm:pt modelId="{6348B8B3-DC9F-43DE-B339-EA69373C5823}" type="pres">
      <dgm:prSet presAssocID="{29EF69F2-4FD8-46BF-9EAC-A6ADFEC405B7}" presName="node" presStyleLbl="node1" presStyleIdx="2" presStyleCnt="3">
        <dgm:presLayoutVars>
          <dgm:bulletEnabled val="1"/>
        </dgm:presLayoutVars>
      </dgm:prSet>
      <dgm:spPr/>
      <dgm:t>
        <a:bodyPr/>
        <a:lstStyle/>
        <a:p>
          <a:endParaRPr lang="en-US"/>
        </a:p>
      </dgm:t>
    </dgm:pt>
  </dgm:ptLst>
  <dgm:cxnLst>
    <dgm:cxn modelId="{0DABC5CF-A127-4C9C-B889-C548FFD4503D}" srcId="{2E4019A0-FE5C-4C1B-9FE9-9AFD67A5B58C}" destId="{29EF69F2-4FD8-46BF-9EAC-A6ADFEC405B7}" srcOrd="2" destOrd="0" parTransId="{CF6F9429-3FD9-40C5-BB50-280237F5C8BE}" sibTransId="{8F43657A-BDDD-4817-B549-3400751237A0}"/>
    <dgm:cxn modelId="{8942F806-82A0-4C64-976F-12EA6DDAEC71}" type="presOf" srcId="{AFC7FFB5-957D-4D6E-9301-6B628807BE13}" destId="{41831D7D-B9B4-4AE5-A2CF-FB0D2A99A17E}" srcOrd="0" destOrd="0" presId="urn:microsoft.com/office/officeart/2005/8/layout/equation1"/>
    <dgm:cxn modelId="{D05A7F75-4D45-426F-B1F3-B515EE2FB78A}" type="presOf" srcId="{BCD1AE3D-5B07-4EC6-A480-E9FA1574B89A}" destId="{9C4CB45A-9145-4D1A-8E69-B6D4DA93D96E}" srcOrd="0" destOrd="0" presId="urn:microsoft.com/office/officeart/2005/8/layout/equation1"/>
    <dgm:cxn modelId="{C0C206C2-9E49-49CA-B60C-07C5242B3B8A}" srcId="{2E4019A0-FE5C-4C1B-9FE9-9AFD67A5B58C}" destId="{AFC7FFB5-957D-4D6E-9301-6B628807BE13}" srcOrd="1" destOrd="0" parTransId="{AE45B826-49EC-48F4-A882-1D08CDC2CD82}" sibTransId="{BCD1AE3D-5B07-4EC6-A480-E9FA1574B89A}"/>
    <dgm:cxn modelId="{8A399FE8-9070-44D9-B2EE-9EE5853F01D7}" type="presOf" srcId="{23C9D63C-9DC2-4C4F-974F-2438F8C7EA3C}" destId="{C72E2F33-2327-4E5A-B0F4-0CBEDEB034E6}" srcOrd="0" destOrd="0" presId="urn:microsoft.com/office/officeart/2005/8/layout/equation1"/>
    <dgm:cxn modelId="{326BBBCC-8C66-4B52-84EC-BD33E3210FAA}" type="presOf" srcId="{349B7D20-4716-40E5-8008-028BF1B82081}" destId="{7E87DC3D-BA46-4C66-8772-1BD213CB7B59}" srcOrd="0" destOrd="0" presId="urn:microsoft.com/office/officeart/2005/8/layout/equation1"/>
    <dgm:cxn modelId="{97814C3A-2CE7-4350-A6B5-AF96B5508D2A}" srcId="{2E4019A0-FE5C-4C1B-9FE9-9AFD67A5B58C}" destId="{23C9D63C-9DC2-4C4F-974F-2438F8C7EA3C}" srcOrd="0" destOrd="0" parTransId="{82F5398F-3CD6-4EB2-9A0B-7B3561ECC52C}" sibTransId="{349B7D20-4716-40E5-8008-028BF1B82081}"/>
    <dgm:cxn modelId="{DAF3E107-61DD-47FE-8F4F-2818AB111303}" type="presOf" srcId="{2E4019A0-FE5C-4C1B-9FE9-9AFD67A5B58C}" destId="{6C8AA337-B178-4889-B634-90F12D4EF127}" srcOrd="0" destOrd="0" presId="urn:microsoft.com/office/officeart/2005/8/layout/equation1"/>
    <dgm:cxn modelId="{74EFA1C8-979E-4CD2-A4D1-B73CE08B4C1C}" type="presOf" srcId="{29EF69F2-4FD8-46BF-9EAC-A6ADFEC405B7}" destId="{6348B8B3-DC9F-43DE-B339-EA69373C5823}" srcOrd="0" destOrd="0" presId="urn:microsoft.com/office/officeart/2005/8/layout/equation1"/>
    <dgm:cxn modelId="{539383DE-8E45-4C12-AA4C-7E466DADD93B}" type="presParOf" srcId="{6C8AA337-B178-4889-B634-90F12D4EF127}" destId="{C72E2F33-2327-4E5A-B0F4-0CBEDEB034E6}" srcOrd="0" destOrd="0" presId="urn:microsoft.com/office/officeart/2005/8/layout/equation1"/>
    <dgm:cxn modelId="{B954F7AD-61DC-4B63-95C3-4FEB5559F7BC}" type="presParOf" srcId="{6C8AA337-B178-4889-B634-90F12D4EF127}" destId="{9D2340BA-51AB-4612-BFEA-52AC070ABCC0}" srcOrd="1" destOrd="0" presId="urn:microsoft.com/office/officeart/2005/8/layout/equation1"/>
    <dgm:cxn modelId="{DC6D57E4-755F-4C01-828E-FA971F6960A9}" type="presParOf" srcId="{6C8AA337-B178-4889-B634-90F12D4EF127}" destId="{7E87DC3D-BA46-4C66-8772-1BD213CB7B59}" srcOrd="2" destOrd="0" presId="urn:microsoft.com/office/officeart/2005/8/layout/equation1"/>
    <dgm:cxn modelId="{B44B995E-811E-41C8-BF6A-237C1E6F79A0}" type="presParOf" srcId="{6C8AA337-B178-4889-B634-90F12D4EF127}" destId="{FA216947-CE4E-4D92-8753-FFD61F1D30EF}" srcOrd="3" destOrd="0" presId="urn:microsoft.com/office/officeart/2005/8/layout/equation1"/>
    <dgm:cxn modelId="{B1B59230-6702-40F1-A3C7-D07E82FCEB01}" type="presParOf" srcId="{6C8AA337-B178-4889-B634-90F12D4EF127}" destId="{41831D7D-B9B4-4AE5-A2CF-FB0D2A99A17E}" srcOrd="4" destOrd="0" presId="urn:microsoft.com/office/officeart/2005/8/layout/equation1"/>
    <dgm:cxn modelId="{50782BCE-5CFF-4AEA-8FA9-4BDE23CF783B}" type="presParOf" srcId="{6C8AA337-B178-4889-B634-90F12D4EF127}" destId="{C31743B4-F89B-4A61-9ACC-9A1F57281126}" srcOrd="5" destOrd="0" presId="urn:microsoft.com/office/officeart/2005/8/layout/equation1"/>
    <dgm:cxn modelId="{0F756C3E-D5AE-4D7C-89C3-6D4F850D5509}" type="presParOf" srcId="{6C8AA337-B178-4889-B634-90F12D4EF127}" destId="{9C4CB45A-9145-4D1A-8E69-B6D4DA93D96E}" srcOrd="6" destOrd="0" presId="urn:microsoft.com/office/officeart/2005/8/layout/equation1"/>
    <dgm:cxn modelId="{435BC9D5-536A-4EEF-BEA5-A081194947ED}" type="presParOf" srcId="{6C8AA337-B178-4889-B634-90F12D4EF127}" destId="{849B9040-AC55-49B6-9A63-C5D0A9F4AD75}" srcOrd="7" destOrd="0" presId="urn:microsoft.com/office/officeart/2005/8/layout/equation1"/>
    <dgm:cxn modelId="{9D1D5A3E-CACB-47BA-8819-B8D5BBC89890}" type="presParOf" srcId="{6C8AA337-B178-4889-B634-90F12D4EF127}" destId="{6348B8B3-DC9F-43DE-B339-EA69373C582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38B9197-7BF9-44E2-858F-7FC6AC385030}" type="datetimeFigureOut">
              <a:rPr lang="en-US" smtClean="0"/>
              <a:t>10/1/2015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6AA716B-22A6-499C-ABE4-C7B2191AED9C}" type="slidenum">
              <a:rPr lang="en-US" smtClean="0"/>
              <a:t>‹#›</a:t>
            </a:fld>
            <a:endParaRPr lang="en-US"/>
          </a:p>
        </p:txBody>
      </p:sp>
    </p:spTree>
    <p:extLst>
      <p:ext uri="{BB962C8B-B14F-4D97-AF65-F5344CB8AC3E}">
        <p14:creationId xmlns:p14="http://schemas.microsoft.com/office/powerpoint/2010/main" val="1413954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10/1/2015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moh.gov.sa/Ministry/OpenData/Pages/OpenDataLibrary.asp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icalnewstoday.com/articles/160774.php" TargetMode="External"/><Relationship Id="rId2" Type="http://schemas.openxmlformats.org/officeDocument/2006/relationships/hyperlink" Target="http://www.medicalnewstoday.com/articles/154543.php"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su\Desktop\pharmacy-technician.jpg"/>
          <p:cNvPicPr>
            <a:picLocks noGrp="1" noChangeAspect="1" noChangeArrowheads="1"/>
          </p:cNvPicPr>
          <p:nvPr>
            <p:ph idx="1"/>
          </p:nvPr>
        </p:nvPicPr>
        <p:blipFill>
          <a:blip r:embed="rId2" cstate="print"/>
          <a:stretch>
            <a:fillRect/>
          </a:stretch>
        </p:blipFill>
        <p:spPr bwMode="auto">
          <a:xfrm>
            <a:off x="4724400" y="1447800"/>
            <a:ext cx="3962400" cy="4572000"/>
          </a:xfrm>
          <a:prstGeom prst="rect">
            <a:avLst/>
          </a:prstGeom>
          <a:noFill/>
        </p:spPr>
      </p:pic>
      <p:sp>
        <p:nvSpPr>
          <p:cNvPr id="2" name="Title 1"/>
          <p:cNvSpPr>
            <a:spLocks noGrp="1"/>
          </p:cNvSpPr>
          <p:nvPr>
            <p:ph type="title"/>
          </p:nvPr>
        </p:nvSpPr>
        <p:spPr/>
        <p:txBody>
          <a:bodyPr>
            <a:normAutofit fontScale="90000"/>
          </a:bodyPr>
          <a:lstStyle/>
          <a:p>
            <a:pPr algn="ctr"/>
            <a:r>
              <a:rPr lang="en-US" sz="4400" dirty="0" smtClean="0">
                <a:solidFill>
                  <a:schemeClr val="bg1">
                    <a:lumMod val="95000"/>
                    <a:lumOff val="5000"/>
                  </a:schemeClr>
                </a:solidFill>
              </a:rPr>
              <a:t/>
            </a:r>
            <a:br>
              <a:rPr lang="en-US" sz="4400" dirty="0" smtClean="0">
                <a:solidFill>
                  <a:schemeClr val="bg1">
                    <a:lumMod val="95000"/>
                    <a:lumOff val="5000"/>
                  </a:schemeClr>
                </a:solidFill>
              </a:rPr>
            </a:br>
            <a:r>
              <a:rPr lang="en-US" sz="4400" dirty="0" smtClean="0">
                <a:solidFill>
                  <a:schemeClr val="tx1"/>
                </a:solidFill>
              </a:rPr>
              <a:t>Pharmacy In Health Care System</a:t>
            </a:r>
            <a:br>
              <a:rPr lang="en-US" sz="4400" dirty="0" smtClean="0">
                <a:solidFill>
                  <a:schemeClr val="tx1"/>
                </a:solidFill>
              </a:rPr>
            </a:br>
            <a:r>
              <a:rPr lang="en-US" sz="4400" dirty="0" smtClean="0">
                <a:solidFill>
                  <a:schemeClr val="tx1"/>
                </a:solidFill>
              </a:rPr>
              <a:t>PHCL 411 </a:t>
            </a:r>
            <a:br>
              <a:rPr lang="en-US" sz="4400" dirty="0" smtClean="0">
                <a:solidFill>
                  <a:schemeClr val="tx1"/>
                </a:solidFill>
              </a:rPr>
            </a:br>
            <a:endParaRPr lang="en-US" dirty="0">
              <a:solidFill>
                <a:schemeClr val="tx1"/>
              </a:solidFill>
            </a:endParaRPr>
          </a:p>
        </p:txBody>
      </p:sp>
      <p:pic>
        <p:nvPicPr>
          <p:cNvPr id="5" name="Picture 2" descr="C:\Users\ksu\Desktop\large_drugs.jpg"/>
          <p:cNvPicPr>
            <a:picLocks noChangeAspect="1" noChangeArrowheads="1"/>
          </p:cNvPicPr>
          <p:nvPr/>
        </p:nvPicPr>
        <p:blipFill>
          <a:blip r:embed="rId3" cstate="print"/>
          <a:srcRect/>
          <a:stretch>
            <a:fillRect/>
          </a:stretch>
        </p:blipFill>
        <p:spPr bwMode="auto">
          <a:xfrm>
            <a:off x="457200" y="1447800"/>
            <a:ext cx="4343400" cy="4572000"/>
          </a:xfrm>
          <a:prstGeom prst="rect">
            <a:avLst/>
          </a:prstGeom>
          <a:noFill/>
        </p:spPr>
      </p:pic>
      <p:pic>
        <p:nvPicPr>
          <p:cNvPr id="7" name="Picture 2" descr="C:\Users\hp\Pictures\drps ppt\imagesCAIQST4N.jpg"/>
          <p:cNvPicPr>
            <a:picLocks noChangeAspect="1" noChangeArrowheads="1"/>
          </p:cNvPicPr>
          <p:nvPr/>
        </p:nvPicPr>
        <p:blipFill>
          <a:blip r:embed="rId4" cstate="print"/>
          <a:srcRect/>
          <a:stretch>
            <a:fillRect/>
          </a:stretch>
        </p:blipFill>
        <p:spPr bwMode="auto">
          <a:xfrm>
            <a:off x="4267200" y="3962400"/>
            <a:ext cx="2216697"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8001000" cy="1927225"/>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US" i="1" smtClean="0"/>
              <a:t>Overview of Healthcare </a:t>
            </a:r>
            <a:r>
              <a:rPr lang="en-US" i="1" dirty="0" smtClean="0"/>
              <a:t>system  in Saudi Arabia</a:t>
            </a:r>
            <a:br>
              <a:rPr lang="en-US" i="1" dirty="0" smtClean="0"/>
            </a:br>
            <a:endParaRPr lang="ar-SA" i="1" dirty="0"/>
          </a:p>
        </p:txBody>
      </p:sp>
      <p:sp>
        <p:nvSpPr>
          <p:cNvPr id="3" name="Subtitle 2"/>
          <p:cNvSpPr>
            <a:spLocks noGrp="1"/>
          </p:cNvSpPr>
          <p:nvPr>
            <p:ph type="subTitle" idx="1"/>
          </p:nvPr>
        </p:nvSpPr>
        <p:spPr>
          <a:xfrm>
            <a:off x="762000" y="2667000"/>
            <a:ext cx="7848600" cy="4191000"/>
          </a:xfrm>
        </p:spPr>
        <p:style>
          <a:lnRef idx="3">
            <a:schemeClr val="lt1"/>
          </a:lnRef>
          <a:fillRef idx="1">
            <a:schemeClr val="accent5"/>
          </a:fillRef>
          <a:effectRef idx="1">
            <a:schemeClr val="accent5"/>
          </a:effectRef>
          <a:fontRef idx="minor">
            <a:schemeClr val="lt1"/>
          </a:fontRef>
        </p:style>
        <p:txBody>
          <a:bodyPr/>
          <a:lstStyle/>
          <a:p>
            <a:endParaRPr lang="ar-SA" dirty="0"/>
          </a:p>
        </p:txBody>
      </p:sp>
      <p:pic>
        <p:nvPicPr>
          <p:cNvPr id="1026" name="Picture 2" descr="C:\Users\ksu\Desktop\large_drugs.jpg"/>
          <p:cNvPicPr>
            <a:picLocks noChangeAspect="1" noChangeArrowheads="1"/>
          </p:cNvPicPr>
          <p:nvPr/>
        </p:nvPicPr>
        <p:blipFill>
          <a:blip r:embed="rId2" cstate="print"/>
          <a:srcRect/>
          <a:stretch>
            <a:fillRect/>
          </a:stretch>
        </p:blipFill>
        <p:spPr bwMode="auto">
          <a:xfrm>
            <a:off x="3124201" y="2590800"/>
            <a:ext cx="5410199" cy="4114800"/>
          </a:xfrm>
          <a:prstGeom prst="rect">
            <a:avLst/>
          </a:prstGeom>
          <a:noFill/>
        </p:spPr>
      </p:pic>
      <p:pic>
        <p:nvPicPr>
          <p:cNvPr id="5" name="Picture 2" descr="C:\Users\hp\Pictures\drps ppt\imagesCAIQST4N.jpg"/>
          <p:cNvPicPr>
            <a:picLocks noChangeAspect="1" noChangeArrowheads="1"/>
          </p:cNvPicPr>
          <p:nvPr/>
        </p:nvPicPr>
        <p:blipFill>
          <a:blip r:embed="rId3" cstate="print"/>
          <a:srcRect/>
          <a:stretch>
            <a:fillRect/>
          </a:stretch>
        </p:blipFill>
        <p:spPr bwMode="auto">
          <a:xfrm>
            <a:off x="5410200" y="1981200"/>
            <a:ext cx="2216697"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Brief history of the health care system </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a:xfrm>
            <a:off x="1059287" y="1600200"/>
            <a:ext cx="8077200" cy="4800600"/>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400" dirty="0" smtClean="0">
                <a:latin typeface="Calibri" pitchFamily="34" charset="0"/>
                <a:cs typeface="Calibri" pitchFamily="34" charset="0"/>
              </a:rPr>
              <a:t>Disease control activities, such as for malaria, tuberculosis, leprosy, schistosomiasis and leishmaniasis, were handled by vertical programs.</a:t>
            </a:r>
          </a:p>
          <a:p>
            <a:pPr algn="just"/>
            <a:r>
              <a:rPr lang="en-US" sz="2400" dirty="0" smtClean="0">
                <a:latin typeface="Calibri" pitchFamily="34" charset="0"/>
                <a:cs typeface="Calibri" pitchFamily="34" charset="0"/>
              </a:rPr>
              <a:t>Episodic outbreak control activities were managed through the health offices.</a:t>
            </a:r>
          </a:p>
          <a:p>
            <a:pPr algn="just"/>
            <a:r>
              <a:rPr lang="en-US" sz="2400" dirty="0" smtClean="0">
                <a:latin typeface="Calibri" pitchFamily="34" charset="0"/>
                <a:cs typeface="Calibri" pitchFamily="34" charset="0"/>
              </a:rPr>
              <a:t>In the early 1980s, the concept of primary health care (PHC) became popular, with the WHO slogan ‘Health For All’ (HFA) gaining recognition.</a:t>
            </a:r>
          </a:p>
          <a:p>
            <a:pPr algn="just"/>
            <a:r>
              <a:rPr lang="en-US" sz="2400" dirty="0" smtClean="0">
                <a:latin typeface="Calibri" pitchFamily="34" charset="0"/>
                <a:cs typeface="Calibri" pitchFamily="34" charset="0"/>
              </a:rPr>
              <a:t>A ministerial decree in 1980, led to the establishment of the health centers, administratively integrating the existing dispensaries, health offices and maternal and child health (MCH) centers into one unit.</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5999806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Brief history of the health care system </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n-US" sz="2400" dirty="0" smtClean="0">
                <a:latin typeface="Calibri" pitchFamily="34" charset="0"/>
                <a:cs typeface="Calibri" pitchFamily="34" charset="0"/>
              </a:rPr>
              <a:t>At the same time, health posts were upgraded to health centers, thus paving the way for the delivery of integrated health services, i.e. initiation of the PHC approach.</a:t>
            </a:r>
          </a:p>
          <a:p>
            <a:pPr algn="just"/>
            <a:r>
              <a:rPr lang="en-US" sz="2400" dirty="0" smtClean="0">
                <a:latin typeface="Calibri" pitchFamily="34" charset="0"/>
                <a:cs typeface="Calibri" pitchFamily="34" charset="0"/>
              </a:rPr>
              <a:t>there are 1848 PHC centers, and 200 hospitals run by Ministry of Health. The MOH budget increased from 2,8% of the total National budget in 1970 to 6,4% in 2004.</a:t>
            </a:r>
          </a:p>
          <a:p>
            <a:pPr algn="just"/>
            <a:r>
              <a:rPr lang="en-US" sz="2400" dirty="0">
                <a:latin typeface="Calibri" pitchFamily="34" charset="0"/>
                <a:cs typeface="Calibri" pitchFamily="34" charset="0"/>
                <a:hlinkClick r:id="rId2"/>
              </a:rPr>
              <a:t>http://</a:t>
            </a:r>
            <a:r>
              <a:rPr lang="en-US" sz="2400" dirty="0" smtClean="0">
                <a:latin typeface="Calibri" pitchFamily="34" charset="0"/>
                <a:cs typeface="Calibri" pitchFamily="34" charset="0"/>
                <a:hlinkClick r:id="rId2"/>
              </a:rPr>
              <a:t>www.moh.gov.sa/Ministry/OpenData/Pages/OpenDataLibrary.aspx</a:t>
            </a:r>
            <a:endParaRPr lang="en-US" sz="2400" dirty="0" smtClean="0">
              <a:latin typeface="Calibri" pitchFamily="34" charset="0"/>
              <a:cs typeface="Calibri" pitchFamily="34" charset="0"/>
            </a:endParaRPr>
          </a:p>
          <a:p>
            <a:pPr algn="just"/>
            <a:r>
              <a:rPr lang="en-US" sz="2400" dirty="0" smtClean="0">
                <a:latin typeface="Calibri" pitchFamily="34" charset="0"/>
                <a:cs typeface="Calibri" pitchFamily="34" charset="0"/>
              </a:rPr>
              <a:t>The Saudi health system was established by a Royal decree in 2002, aimed to insure the provision of comprehensive and integrate health care to all inhabitants in Saudi Arabia in an equitable, affordable and organized manner</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41710148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Organization </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Saudi Arabia is a welfare state with health services right to every citizen . </a:t>
            </a:r>
          </a:p>
          <a:p>
            <a:pPr algn="just"/>
            <a:r>
              <a:rPr lang="en-US" sz="2400" dirty="0" smtClean="0">
                <a:latin typeface="Calibri" pitchFamily="34" charset="0"/>
                <a:cs typeface="Calibri" pitchFamily="34" charset="0"/>
              </a:rPr>
              <a:t>Ministry of Health (MOH) and about 20 other government agencies and the Private Health Sector .</a:t>
            </a:r>
          </a:p>
          <a:p>
            <a:pPr algn="just"/>
            <a:r>
              <a:rPr lang="en-US" sz="2400" dirty="0" smtClean="0">
                <a:latin typeface="Calibri" pitchFamily="34" charset="0"/>
                <a:cs typeface="Calibri" pitchFamily="34" charset="0"/>
              </a:rPr>
              <a:t>MOH is the most important providing 60% of hospital services, 50% of Health centers services. </a:t>
            </a:r>
          </a:p>
          <a:p>
            <a:pPr algn="just"/>
            <a:r>
              <a:rPr lang="en-US" sz="2400" dirty="0" smtClean="0">
                <a:latin typeface="Calibri" pitchFamily="34" charset="0"/>
                <a:cs typeface="Calibri" pitchFamily="34" charset="0"/>
              </a:rPr>
              <a:t>Private Sector employs 28% of physicians, 19% of nurses and provides 19% of all hospital services </a:t>
            </a:r>
          </a:p>
          <a:p>
            <a:pPr algn="just"/>
            <a:r>
              <a:rPr lang="en-US" sz="2400" b="1" dirty="0" smtClean="0">
                <a:effectLst>
                  <a:outerShdw blurRad="38100" dist="38100" dir="2700000" algn="tl">
                    <a:srgbClr val="000000">
                      <a:alpha val="43137"/>
                    </a:srgbClr>
                  </a:outerShdw>
                </a:effectLst>
                <a:latin typeface="Calibri" pitchFamily="34" charset="0"/>
                <a:cs typeface="Calibri" pitchFamily="34" charset="0"/>
              </a:rPr>
              <a:t>Central organization :</a:t>
            </a:r>
            <a:r>
              <a:rPr lang="en-US" sz="2400" dirty="0" smtClean="0">
                <a:latin typeface="Calibri" pitchFamily="34" charset="0"/>
                <a:cs typeface="Calibri" pitchFamily="34" charset="0"/>
              </a:rPr>
              <a:t> Minister appointed by King for 4 years renewable. Two Deputy Ministers and four Assistant Deputy Ministers appointed by Council of Ministers at the recommendation of the Minister </a:t>
            </a:r>
            <a:endParaRPr lang="en-US" sz="2400" b="1" dirty="0" smtClean="0">
              <a:effectLst>
                <a:outerShdw blurRad="38100" dist="38100" dir="2700000" algn="tl">
                  <a:srgbClr val="000000">
                    <a:alpha val="43137"/>
                  </a:srgbClr>
                </a:outerShdw>
              </a:effectLst>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p:txBody>
      </p:sp>
    </p:spTree>
    <p:extLst>
      <p:ext uri="{BB962C8B-B14F-4D97-AF65-F5344CB8AC3E}">
        <p14:creationId xmlns:p14="http://schemas.microsoft.com/office/powerpoint/2010/main" val="1050529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55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800" b="1" dirty="0" smtClean="0"/>
              <a:t/>
            </a:r>
            <a:br>
              <a:rPr lang="en-US" sz="2800" b="1" dirty="0" smtClean="0"/>
            </a:br>
            <a:r>
              <a:rPr lang="en-US" sz="2800" b="1" dirty="0" smtClean="0"/>
              <a:t>Ministry of Health Organizational Chart</a:t>
            </a:r>
            <a:br>
              <a:rPr lang="en-US" sz="2800" b="1" dirty="0" smtClean="0"/>
            </a:br>
            <a:endParaRPr lang="en-US" sz="2800" dirty="0"/>
          </a:p>
        </p:txBody>
      </p:sp>
      <p:pic>
        <p:nvPicPr>
          <p:cNvPr id="4" name="Picture 4" descr="pic1"/>
          <p:cNvPicPr>
            <a:picLocks noGrp="1" noChangeAspect="1" noChangeArrowheads="1"/>
          </p:cNvPicPr>
          <p:nvPr>
            <p:ph sz="quarter" idx="1"/>
          </p:nvPr>
        </p:nvPicPr>
        <p:blipFill>
          <a:blip r:embed="rId2" cstate="print"/>
          <a:srcRect/>
          <a:stretch>
            <a:fillRect/>
          </a:stretch>
        </p:blipFill>
        <p:spPr bwMode="auto">
          <a:xfrm>
            <a:off x="0" y="1139952"/>
            <a:ext cx="9144000" cy="5718048"/>
          </a:xfrm>
          <a:prstGeom prst="rect">
            <a:avLst/>
          </a:prstGeom>
          <a:noFill/>
        </p:spPr>
      </p:pic>
    </p:spTree>
    <p:extLst>
      <p:ext uri="{BB962C8B-B14F-4D97-AF65-F5344CB8AC3E}">
        <p14:creationId xmlns:p14="http://schemas.microsoft.com/office/powerpoint/2010/main" val="23569533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Organization </a:t>
            </a:r>
            <a:endParaRPr lang="en-US" sz="32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sz="2400" dirty="0" smtClean="0">
                <a:latin typeface="Calibri" pitchFamily="34" charset="0"/>
                <a:cs typeface="Calibri" pitchFamily="34" charset="0"/>
              </a:rPr>
              <a:t>Deputy Minister for Executive Affairs has two Assistants ( Preventive and Curative health services).</a:t>
            </a:r>
          </a:p>
          <a:p>
            <a:r>
              <a:rPr lang="en-US" sz="2400" dirty="0" smtClean="0">
                <a:latin typeface="Calibri" pitchFamily="34" charset="0"/>
                <a:cs typeface="Calibri" pitchFamily="34" charset="0"/>
              </a:rPr>
              <a:t>Deputy Minister for Planning and Development has two Assistant ( Planning &amp; Research and Manpower Development) </a:t>
            </a:r>
          </a:p>
          <a:p>
            <a:r>
              <a:rPr lang="en-US" sz="2400" dirty="0" smtClean="0">
                <a:latin typeface="Calibri" pitchFamily="34" charset="0"/>
                <a:cs typeface="Calibri" pitchFamily="34" charset="0"/>
              </a:rPr>
              <a:t>There are several Directors General and Directors ( such as Nutrition, Primary Care, Laboratories, etc…).</a:t>
            </a:r>
          </a:p>
          <a:p>
            <a:r>
              <a:rPr lang="en-US" sz="2400" b="1" dirty="0" smtClean="0">
                <a:effectLst>
                  <a:outerShdw blurRad="38100" dist="38100" dir="2700000" algn="tl">
                    <a:srgbClr val="000000">
                      <a:alpha val="43137"/>
                    </a:srgbClr>
                  </a:outerShdw>
                </a:effectLst>
                <a:latin typeface="Calibri" pitchFamily="34" charset="0"/>
                <a:cs typeface="Calibri" pitchFamily="34" charset="0"/>
              </a:rPr>
              <a:t>Regional Health Organization: ( 20 offices) </a:t>
            </a:r>
            <a:r>
              <a:rPr lang="en-US" sz="2400" dirty="0" smtClean="0">
                <a:effectLst>
                  <a:outerShdw blurRad="38100" dist="38100" dir="2700000" algn="tl">
                    <a:srgbClr val="000000">
                      <a:alpha val="43137"/>
                    </a:srgbClr>
                  </a:outerShdw>
                </a:effectLst>
                <a:latin typeface="Calibri" pitchFamily="34" charset="0"/>
                <a:cs typeface="Calibri" pitchFamily="34" charset="0"/>
              </a:rPr>
              <a:t>  : </a:t>
            </a:r>
            <a:r>
              <a:rPr lang="en-US" sz="2400" dirty="0" smtClean="0">
                <a:latin typeface="Calibri" pitchFamily="34" charset="0"/>
                <a:cs typeface="Calibri" pitchFamily="34" charset="0"/>
              </a:rPr>
              <a:t>13 regions headed by Director General ( Riyadh, Makkah, Gassim, Assir, Gizan, Medina, North Border,Eastern Region, Hail, Tabuk, Baha, AlJouf, Najran ) 6  Director of Health Affairs ( Holy Capital ( Makkah City), or Director of Health Services in Provinces ( Jeddah,Taif, Hafr Al Batin, Al Ehssa, Bisha ) appointed by Minister of Health .</a:t>
            </a:r>
          </a:p>
          <a:p>
            <a:endParaRPr lang="en-US" sz="2400" dirty="0" smtClean="0">
              <a:effectLst>
                <a:outerShdw blurRad="38100" dist="38100" dir="2700000" algn="tl">
                  <a:srgbClr val="000000">
                    <a:alpha val="43137"/>
                  </a:srgbClr>
                </a:outerShdw>
              </a:effectLst>
              <a:latin typeface="Calibri" pitchFamily="34" charset="0"/>
              <a:cs typeface="Calibri" pitchFamily="34" charset="0"/>
            </a:endParaRPr>
          </a:p>
          <a:p>
            <a:endParaRPr lang="en-US" sz="2400" dirty="0" smtClean="0"/>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p:txBody>
      </p:sp>
    </p:spTree>
    <p:extLst>
      <p:ext uri="{BB962C8B-B14F-4D97-AF65-F5344CB8AC3E}">
        <p14:creationId xmlns:p14="http://schemas.microsoft.com/office/powerpoint/2010/main" val="27932975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Organization </a:t>
            </a:r>
            <a:endParaRPr lang="en-US" sz="32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b="1" dirty="0" smtClean="0">
                <a:effectLst>
                  <a:outerShdw blurRad="38100" dist="38100" dir="2700000" algn="tl">
                    <a:srgbClr val="000000">
                      <a:alpha val="43137"/>
                    </a:srgbClr>
                  </a:outerShdw>
                </a:effectLst>
                <a:latin typeface="Calibri" pitchFamily="34" charset="0"/>
                <a:cs typeface="Calibri" pitchFamily="34" charset="0"/>
              </a:rPr>
              <a:t>PLANNING</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CENTRAL (Ministry of Planning) in co-operation with MOH, every five years , currrent is the Eighth ( emphasis on PHC, Co-ordination, Manpower saudization and development ).</a:t>
            </a:r>
          </a:p>
          <a:p>
            <a:r>
              <a:rPr lang="en-US" sz="2400" b="1" dirty="0" smtClean="0">
                <a:latin typeface="Calibri" pitchFamily="34" charset="0"/>
                <a:cs typeface="Calibri" pitchFamily="34" charset="0"/>
              </a:rPr>
              <a:t>FINANCE :</a:t>
            </a: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government </a:t>
            </a:r>
          </a:p>
          <a:p>
            <a:pPr algn="just">
              <a:buNone/>
            </a:pPr>
            <a:r>
              <a:rPr lang="en-US" sz="2400" dirty="0" smtClean="0">
                <a:latin typeface="Calibri" pitchFamily="34" charset="0"/>
                <a:cs typeface="Calibri" pitchFamily="34" charset="0"/>
              </a:rPr>
              <a:t> </a:t>
            </a:r>
            <a:r>
              <a:rPr lang="en-US" sz="2400" b="1" dirty="0" smtClean="0">
                <a:latin typeface="Calibri" pitchFamily="34" charset="0"/>
                <a:cs typeface="Calibri" pitchFamily="34" charset="0"/>
              </a:rPr>
              <a:t> </a:t>
            </a:r>
            <a:endParaRPr lang="en-US" sz="24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p:txBody>
      </p:sp>
    </p:spTree>
    <p:extLst>
      <p:ext uri="{BB962C8B-B14F-4D97-AF65-F5344CB8AC3E}">
        <p14:creationId xmlns:p14="http://schemas.microsoft.com/office/powerpoint/2010/main" val="10518574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Organization </a:t>
            </a:r>
            <a:endParaRPr lang="en-US" sz="32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lstStyle/>
          <a:p>
            <a:r>
              <a:rPr lang="en-US" sz="2400" b="1" dirty="0" smtClean="0">
                <a:effectLst>
                  <a:outerShdw blurRad="38100" dist="38100" dir="2700000" algn="tl">
                    <a:srgbClr val="000000">
                      <a:alpha val="43137"/>
                    </a:srgbClr>
                  </a:outerShdw>
                </a:effectLst>
                <a:latin typeface="Calibri" pitchFamily="34" charset="0"/>
                <a:cs typeface="Calibri" pitchFamily="34" charset="0"/>
              </a:rPr>
              <a:t>MINISTRY OF HEALTH BUDGET </a:t>
            </a:r>
          </a:p>
          <a:p>
            <a:pPr>
              <a:buNone/>
            </a:pPr>
            <a:endParaRPr lang="en-US" sz="2400" b="1" dirty="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19405098"/>
              </p:ext>
            </p:extLst>
          </p:nvPr>
        </p:nvGraphicFramePr>
        <p:xfrm>
          <a:off x="1565148" y="2359932"/>
          <a:ext cx="7239000" cy="2976336"/>
        </p:xfrm>
        <a:graphic>
          <a:graphicData uri="http://schemas.openxmlformats.org/drawingml/2006/table">
            <a:tbl>
              <a:tblPr firstRow="1" bandRow="1">
                <a:tableStyleId>{5C22544A-7EE6-4342-B048-85BDC9FD1C3A}</a:tableStyleId>
              </a:tblPr>
              <a:tblGrid>
                <a:gridCol w="1447800"/>
                <a:gridCol w="1447800"/>
                <a:gridCol w="1447800"/>
                <a:gridCol w="1447800"/>
                <a:gridCol w="1447800"/>
              </a:tblGrid>
              <a:tr h="813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baseline="0" dirty="0" smtClean="0">
                          <a:solidFill>
                            <a:schemeClr val="lt1"/>
                          </a:solidFill>
                          <a:latin typeface="Calibri" pitchFamily="34" charset="0"/>
                          <a:ea typeface="+mn-ea"/>
                          <a:cs typeface="Calibri" pitchFamily="34" charset="0"/>
                        </a:rPr>
                        <a:t>YEAR 	</a:t>
                      </a:r>
                    </a:p>
                    <a:p>
                      <a:endParaRPr lang="en-US" sz="1600" dirty="0">
                        <a:latin typeface="Calibri" pitchFamily="34" charset="0"/>
                        <a:cs typeface="Calibri" pitchFamily="34" charset="0"/>
                      </a:endParaRPr>
                    </a:p>
                  </a:txBody>
                  <a:tcPr/>
                </a:tc>
                <a:tc>
                  <a:txBody>
                    <a:bodyPr/>
                    <a:lstStyle/>
                    <a:p>
                      <a:r>
                        <a:rPr kumimoji="0" lang="en-US" sz="1600" b="1" kern="1200" baseline="0" dirty="0" smtClean="0">
                          <a:solidFill>
                            <a:schemeClr val="lt1"/>
                          </a:solidFill>
                          <a:latin typeface="Calibri" pitchFamily="34" charset="0"/>
                          <a:ea typeface="+mn-ea"/>
                          <a:cs typeface="Calibri" pitchFamily="34" charset="0"/>
                        </a:rPr>
                        <a:t>BUDGET  BILLION </a:t>
                      </a:r>
                    </a:p>
                    <a:p>
                      <a:r>
                        <a:rPr kumimoji="0" lang="en-US" sz="1600" b="1" kern="1200" baseline="0" dirty="0" smtClean="0">
                          <a:solidFill>
                            <a:schemeClr val="lt1"/>
                          </a:solidFill>
                          <a:latin typeface="Calibri" pitchFamily="34" charset="0"/>
                          <a:ea typeface="+mn-ea"/>
                          <a:cs typeface="Calibri" pitchFamily="34" charset="0"/>
                        </a:rPr>
                        <a:t>SAR	</a:t>
                      </a:r>
                    </a:p>
                    <a:p>
                      <a:endParaRPr lang="en-US" sz="16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baseline="0" dirty="0" smtClean="0">
                          <a:solidFill>
                            <a:schemeClr val="lt1"/>
                          </a:solidFill>
                          <a:latin typeface="Calibri" pitchFamily="34" charset="0"/>
                          <a:ea typeface="+mn-ea"/>
                          <a:cs typeface="Calibri" pitchFamily="34" charset="0"/>
                        </a:rPr>
                        <a:t>SALARIES  %	</a:t>
                      </a:r>
                    </a:p>
                    <a:p>
                      <a:endParaRPr lang="en-US" sz="16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baseline="0" dirty="0" smtClean="0">
                          <a:solidFill>
                            <a:schemeClr val="lt1"/>
                          </a:solidFill>
                          <a:latin typeface="Calibri" pitchFamily="34" charset="0"/>
                          <a:ea typeface="+mn-ea"/>
                          <a:cs typeface="Calibri" pitchFamily="34" charset="0"/>
                        </a:rPr>
                        <a:t>OPERATION AND MAINTENANCE 	</a:t>
                      </a:r>
                    </a:p>
                    <a:p>
                      <a:endParaRPr lang="en-US" sz="16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baseline="0" dirty="0" smtClean="0">
                          <a:solidFill>
                            <a:schemeClr val="lt1"/>
                          </a:solidFill>
                          <a:latin typeface="Calibri" pitchFamily="34" charset="0"/>
                          <a:ea typeface="+mn-ea"/>
                          <a:cs typeface="Calibri" pitchFamily="34" charset="0"/>
                        </a:rPr>
                        <a:t>PROJECTS 	</a:t>
                      </a:r>
                    </a:p>
                    <a:p>
                      <a:endParaRPr lang="en-US" sz="1600" dirty="0">
                        <a:latin typeface="Calibri" pitchFamily="34" charset="0"/>
                        <a:cs typeface="Calibri" pitchFamily="34" charset="0"/>
                      </a:endParaRPr>
                    </a:p>
                  </a:txBody>
                  <a:tcPr/>
                </a:tc>
              </a:tr>
              <a:tr h="416424">
                <a:tc>
                  <a:txBody>
                    <a:bodyPr/>
                    <a:lstStyle/>
                    <a:p>
                      <a:r>
                        <a:rPr lang="en-US" sz="1600" dirty="0" smtClean="0">
                          <a:latin typeface="Calibri" pitchFamily="34" charset="0"/>
                          <a:cs typeface="Calibri" pitchFamily="34" charset="0"/>
                        </a:rPr>
                        <a:t>1999/2000</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12.8</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51.4%</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46.1</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2.5</a:t>
                      </a:r>
                      <a:endParaRPr lang="en-US" sz="1600" dirty="0">
                        <a:latin typeface="Calibri" pitchFamily="34" charset="0"/>
                        <a:cs typeface="Calibri" pitchFamily="34" charset="0"/>
                      </a:endParaRPr>
                    </a:p>
                  </a:txBody>
                  <a:tcPr/>
                </a:tc>
              </a:tr>
              <a:tr h="416424">
                <a:tc>
                  <a:txBody>
                    <a:bodyPr/>
                    <a:lstStyle/>
                    <a:p>
                      <a:r>
                        <a:rPr lang="en-US" sz="1600" dirty="0" smtClean="0">
                          <a:latin typeface="Calibri" pitchFamily="34" charset="0"/>
                          <a:cs typeface="Calibri" pitchFamily="34" charset="0"/>
                        </a:rPr>
                        <a:t>2000/2001</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13.8</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52.8</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42.3</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4.9</a:t>
                      </a:r>
                      <a:endParaRPr lang="en-US" sz="1600" dirty="0">
                        <a:latin typeface="Calibri" pitchFamily="34" charset="0"/>
                        <a:cs typeface="Calibri" pitchFamily="34" charset="0"/>
                      </a:endParaRPr>
                    </a:p>
                  </a:txBody>
                  <a:tcPr/>
                </a:tc>
              </a:tr>
              <a:tr h="416424">
                <a:tc>
                  <a:txBody>
                    <a:bodyPr/>
                    <a:lstStyle/>
                    <a:p>
                      <a:r>
                        <a:rPr lang="en-US" sz="1600" dirty="0" smtClean="0">
                          <a:latin typeface="Calibri" pitchFamily="34" charset="0"/>
                          <a:cs typeface="Calibri" pitchFamily="34" charset="0"/>
                        </a:rPr>
                        <a:t>2001/2002</a:t>
                      </a:r>
                      <a:endParaRPr lang="en-US" sz="1600" dirty="0">
                        <a:latin typeface="Calibri" pitchFamily="34" charset="0"/>
                        <a:cs typeface="Calibri" pitchFamily="34" charset="0"/>
                      </a:endParaRPr>
                    </a:p>
                  </a:txBody>
                  <a:tcPr/>
                </a:tc>
                <a:tc>
                  <a:txBody>
                    <a:bodyPr/>
                    <a:lstStyle/>
                    <a:p>
                      <a:endParaRPr lang="en-US" sz="1600" dirty="0">
                        <a:latin typeface="Calibri" pitchFamily="34" charset="0"/>
                        <a:cs typeface="Calibri" pitchFamily="34" charset="0"/>
                      </a:endParaRPr>
                    </a:p>
                  </a:txBody>
                  <a:tcPr/>
                </a:tc>
                <a:tc>
                  <a:txBody>
                    <a:bodyPr/>
                    <a:lstStyle/>
                    <a:p>
                      <a:endParaRPr lang="en-US" sz="1600">
                        <a:latin typeface="Calibri" pitchFamily="34" charset="0"/>
                        <a:cs typeface="Calibri" pitchFamily="34" charset="0"/>
                      </a:endParaRPr>
                    </a:p>
                  </a:txBody>
                  <a:tcPr/>
                </a:tc>
                <a:tc>
                  <a:txBody>
                    <a:bodyPr/>
                    <a:lstStyle/>
                    <a:p>
                      <a:endParaRPr lang="en-US" sz="1600">
                        <a:latin typeface="Calibri" pitchFamily="34" charset="0"/>
                        <a:cs typeface="Calibri" pitchFamily="34" charset="0"/>
                      </a:endParaRPr>
                    </a:p>
                  </a:txBody>
                  <a:tcPr/>
                </a:tc>
                <a:tc>
                  <a:txBody>
                    <a:bodyPr/>
                    <a:lstStyle/>
                    <a:p>
                      <a:endParaRPr lang="en-US" sz="1600">
                        <a:latin typeface="Calibri" pitchFamily="34" charset="0"/>
                        <a:cs typeface="Calibri" pitchFamily="34" charset="0"/>
                      </a:endParaRPr>
                    </a:p>
                  </a:txBody>
                  <a:tcPr/>
                </a:tc>
              </a:tr>
              <a:tr h="416424">
                <a:tc>
                  <a:txBody>
                    <a:bodyPr/>
                    <a:lstStyle/>
                    <a:p>
                      <a:r>
                        <a:rPr lang="en-US" sz="1600" dirty="0" smtClean="0">
                          <a:latin typeface="Calibri" pitchFamily="34" charset="0"/>
                          <a:cs typeface="Calibri" pitchFamily="34" charset="0"/>
                        </a:rPr>
                        <a:t>2002/2003</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a:t>
                      </a:r>
                      <a:endParaRPr lang="en-US" sz="1600" dirty="0">
                        <a:latin typeface="Calibri" pitchFamily="34" charset="0"/>
                        <a:cs typeface="Calibri" pitchFamily="34" charset="0"/>
                      </a:endParaRPr>
                    </a:p>
                  </a:txBody>
                  <a:tcPr/>
                </a:tc>
                <a:tc>
                  <a:txBody>
                    <a:bodyPr/>
                    <a:lstStyle/>
                    <a:p>
                      <a:r>
                        <a:rPr lang="en-US" sz="1600" dirty="0" smtClean="0">
                          <a:latin typeface="Calibri" pitchFamily="34" charset="0"/>
                          <a:cs typeface="Calibri" pitchFamily="34" charset="0"/>
                        </a:rPr>
                        <a:t>-</a:t>
                      </a:r>
                      <a:endParaRPr lang="en-US" sz="1600"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263120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Organization </a:t>
            </a:r>
            <a:endParaRPr lang="en-US" sz="32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lstStyle/>
          <a:p>
            <a:r>
              <a:rPr lang="en-US" sz="2400" b="1" dirty="0" smtClean="0">
                <a:effectLst>
                  <a:outerShdw blurRad="38100" dist="38100" dir="2700000" algn="tl">
                    <a:srgbClr val="000000">
                      <a:alpha val="43137"/>
                    </a:srgbClr>
                  </a:outerShdw>
                </a:effectLst>
                <a:latin typeface="Calibri" pitchFamily="34" charset="0"/>
                <a:cs typeface="Calibri" pitchFamily="34" charset="0"/>
              </a:rPr>
              <a:t>MINISTRY OF HEALTH BUDGET </a:t>
            </a:r>
          </a:p>
          <a:p>
            <a:pPr>
              <a:buNone/>
            </a:pPr>
            <a:endParaRPr lang="en-US" sz="24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4" name="Picture 3"/>
          <p:cNvPicPr>
            <a:picLocks noChangeAspect="1"/>
          </p:cNvPicPr>
          <p:nvPr/>
        </p:nvPicPr>
        <p:blipFill>
          <a:blip r:embed="rId2"/>
          <a:stretch>
            <a:fillRect/>
          </a:stretch>
        </p:blipFill>
        <p:spPr>
          <a:xfrm>
            <a:off x="1435608" y="1981200"/>
            <a:ext cx="7498080" cy="4267200"/>
          </a:xfrm>
          <a:prstGeom prst="rect">
            <a:avLst/>
          </a:prstGeom>
        </p:spPr>
      </p:pic>
    </p:spTree>
    <p:extLst>
      <p:ext uri="{BB962C8B-B14F-4D97-AF65-F5344CB8AC3E}">
        <p14:creationId xmlns:p14="http://schemas.microsoft.com/office/powerpoint/2010/main" val="41307421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Organization </a:t>
            </a:r>
            <a:endParaRPr lang="en-US" sz="32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400" b="1" dirty="0" smtClean="0">
                <a:latin typeface="Calibri" pitchFamily="34" charset="0"/>
                <a:cs typeface="Calibri" pitchFamily="34" charset="0"/>
              </a:rPr>
              <a:t>HEALTH MANPOWER </a:t>
            </a:r>
          </a:p>
          <a:p>
            <a:pPr>
              <a:buNone/>
            </a:pPr>
            <a:r>
              <a:rPr lang="en-US" sz="2400" b="1" dirty="0" smtClean="0">
                <a:effectLst>
                  <a:outerShdw blurRad="38100" dist="38100" dir="2700000" algn="tl">
                    <a:srgbClr val="000000">
                      <a:alpha val="43137"/>
                    </a:srgbClr>
                  </a:outerShdw>
                </a:effectLst>
                <a:latin typeface="Calibri" pitchFamily="34" charset="0"/>
                <a:cs typeface="Calibri" pitchFamily="34" charset="0"/>
              </a:rPr>
              <a:t>   Problems </a:t>
            </a:r>
            <a:r>
              <a:rPr lang="en-US" sz="2400" dirty="0" smtClean="0">
                <a:effectLst>
                  <a:outerShdw blurRad="38100" dist="38100" dir="2700000" algn="tl">
                    <a:srgbClr val="000000">
                      <a:alpha val="43137"/>
                    </a:srgbClr>
                  </a:outerShdw>
                </a:effectLst>
                <a:latin typeface="Calibri" pitchFamily="34" charset="0"/>
                <a:cs typeface="Calibri" pitchFamily="34" charset="0"/>
              </a:rPr>
              <a:t>: </a:t>
            </a:r>
            <a:r>
              <a:rPr lang="en-US" sz="2400" dirty="0" smtClean="0">
                <a:latin typeface="Calibri" pitchFamily="34" charset="0"/>
                <a:cs typeface="Calibri" pitchFamily="34" charset="0"/>
              </a:rPr>
              <a:t>mostly expatriate( non Saudis ) , gross mal-distribution  of Saudi manpower ( mostly in big cities and in hospitals) </a:t>
            </a:r>
          </a:p>
          <a:p>
            <a:r>
              <a:rPr lang="en-US" sz="2400" dirty="0" smtClean="0">
                <a:latin typeface="Calibri" pitchFamily="34" charset="0"/>
                <a:cs typeface="Calibri" pitchFamily="34" charset="0"/>
              </a:rPr>
              <a:t>Measures to solve manpower problem : Manpower Council  Deputy Minister for Planning and Development  ADM for health Manpower Development </a:t>
            </a:r>
            <a:endParaRPr lang="en-US" sz="2400" b="1" dirty="0">
              <a:latin typeface="Calibri" pitchFamily="34" charset="0"/>
              <a:cs typeface="Calibri" pitchFamily="34" charset="0"/>
            </a:endParaRPr>
          </a:p>
        </p:txBody>
      </p:sp>
    </p:spTree>
    <p:extLst>
      <p:ext uri="{BB962C8B-B14F-4D97-AF65-F5344CB8AC3E}">
        <p14:creationId xmlns:p14="http://schemas.microsoft.com/office/powerpoint/2010/main" val="135408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sz="4400" dirty="0" smtClean="0">
                <a:latin typeface="Calibri" pitchFamily="34" charset="0"/>
                <a:cs typeface="Calibri" pitchFamily="34" charset="0"/>
              </a:rPr>
              <a:t>Organization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29950103"/>
              </p:ext>
            </p:extLst>
          </p:nvPr>
        </p:nvGraphicFramePr>
        <p:xfrm>
          <a:off x="1066800" y="1802548"/>
          <a:ext cx="7696200" cy="4674451"/>
        </p:xfrm>
        <a:graphic>
          <a:graphicData uri="http://schemas.openxmlformats.org/drawingml/2006/table">
            <a:tbl>
              <a:tblPr firstRow="1" bandRow="1">
                <a:tableStyleId>{5C22544A-7EE6-4342-B048-85BDC9FD1C3A}</a:tableStyleId>
              </a:tblPr>
              <a:tblGrid>
                <a:gridCol w="1924050"/>
                <a:gridCol w="1924050"/>
                <a:gridCol w="1924050"/>
                <a:gridCol w="1924050"/>
              </a:tblGrid>
              <a:tr h="837515">
                <a:tc>
                  <a:txBody>
                    <a:bodyPr/>
                    <a:lstStyle/>
                    <a:p>
                      <a:r>
                        <a:rPr lang="en-US" sz="1200" dirty="0" smtClean="0">
                          <a:latin typeface="Calibri" pitchFamily="34" charset="0"/>
                          <a:cs typeface="Calibri" pitchFamily="34" charset="0"/>
                        </a:rPr>
                        <a:t>sector</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Physician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Nurses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Hospitals </a:t>
                      </a:r>
                      <a:endParaRPr lang="en-US" sz="1200" dirty="0">
                        <a:latin typeface="Calibri" pitchFamily="34" charset="0"/>
                        <a:cs typeface="Calibri" pitchFamily="34" charset="0"/>
                      </a:endParaRPr>
                    </a:p>
                  </a:txBody>
                  <a:tcPr/>
                </a:tc>
              </a:tr>
              <a:tr h="739708">
                <a:tc>
                  <a:txBody>
                    <a:bodyPr/>
                    <a:lstStyle/>
                    <a:p>
                      <a:r>
                        <a:rPr lang="en-US" sz="1200" dirty="0" smtClean="0">
                          <a:latin typeface="Calibri" pitchFamily="34" charset="0"/>
                          <a:cs typeface="Calibri" pitchFamily="34" charset="0"/>
                        </a:rPr>
                        <a:t>MOH</a:t>
                      </a:r>
                      <a:r>
                        <a:rPr lang="en-US" sz="1200" baseline="0" dirty="0" smtClean="0">
                          <a:latin typeface="Calibri" pitchFamily="34" charset="0"/>
                          <a:cs typeface="Calibri" pitchFamily="34" charset="0"/>
                        </a:rPr>
                        <a:t>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49%</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55.5%</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60.8%</a:t>
                      </a:r>
                    </a:p>
                    <a:p>
                      <a:endParaRPr lang="en-US" sz="1200" dirty="0">
                        <a:latin typeface="Calibri" pitchFamily="34" charset="0"/>
                        <a:cs typeface="Calibri" pitchFamily="34" charset="0"/>
                      </a:endParaRPr>
                    </a:p>
                  </a:txBody>
                  <a:tcPr/>
                </a:tc>
              </a:tr>
              <a:tr h="600482">
                <a:tc>
                  <a:txBody>
                    <a:bodyPr/>
                    <a:lstStyle/>
                    <a:p>
                      <a:r>
                        <a:rPr lang="en-US" sz="1200" dirty="0" smtClean="0">
                          <a:latin typeface="Calibri" pitchFamily="34" charset="0"/>
                          <a:cs typeface="Calibri" pitchFamily="34" charset="0"/>
                        </a:rPr>
                        <a:t>Other govt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22.8%</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25.8%</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20.0%</a:t>
                      </a:r>
                      <a:endParaRPr lang="en-US" sz="1200" dirty="0">
                        <a:latin typeface="Calibri" pitchFamily="34" charset="0"/>
                        <a:cs typeface="Calibri" pitchFamily="34" charset="0"/>
                      </a:endParaRPr>
                    </a:p>
                  </a:txBody>
                  <a:tcPr/>
                </a:tc>
              </a:tr>
              <a:tr h="553077">
                <a:tc>
                  <a:txBody>
                    <a:bodyPr/>
                    <a:lstStyle/>
                    <a:p>
                      <a:r>
                        <a:rPr lang="en-US" sz="1200" dirty="0" smtClean="0">
                          <a:latin typeface="Calibri" pitchFamily="34" charset="0"/>
                          <a:cs typeface="Calibri" pitchFamily="34" charset="0"/>
                        </a:rPr>
                        <a:t>Private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28.2%</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18.7%</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19.2%</a:t>
                      </a:r>
                      <a:endParaRPr lang="en-US" sz="1200" dirty="0">
                        <a:latin typeface="Calibri" pitchFamily="34" charset="0"/>
                        <a:cs typeface="Calibri" pitchFamily="34" charset="0"/>
                      </a:endParaRPr>
                    </a:p>
                  </a:txBody>
                  <a:tcPr/>
                </a:tc>
              </a:tr>
              <a:tr h="553077">
                <a:tc>
                  <a:txBody>
                    <a:bodyPr/>
                    <a:lstStyle/>
                    <a:p>
                      <a:r>
                        <a:rPr lang="en-US" sz="1200" dirty="0" smtClean="0">
                          <a:latin typeface="Calibri" pitchFamily="34" charset="0"/>
                          <a:cs typeface="Calibri" pitchFamily="34" charset="0"/>
                        </a:rPr>
                        <a:t>Per 1000 population </a:t>
                      </a:r>
                      <a:endParaRPr lang="en-US" sz="1200" dirty="0">
                        <a:latin typeface="Calibri" pitchFamily="34" charset="0"/>
                        <a:cs typeface="Calibri" pitchFamily="34" charset="0"/>
                      </a:endParaRPr>
                    </a:p>
                  </a:txBody>
                  <a:tcPr/>
                </a:tc>
                <a:tc>
                  <a:txBody>
                    <a:bodyPr/>
                    <a:lstStyle/>
                    <a:p>
                      <a:endParaRPr lang="en-US" sz="1200" dirty="0">
                        <a:latin typeface="Calibri" pitchFamily="34" charset="0"/>
                        <a:cs typeface="Calibri" pitchFamily="34" charset="0"/>
                      </a:endParaRPr>
                    </a:p>
                  </a:txBody>
                  <a:tcPr/>
                </a:tc>
                <a:tc>
                  <a:txBody>
                    <a:bodyPr/>
                    <a:lstStyle/>
                    <a:p>
                      <a:endParaRPr lang="en-US" sz="1200" dirty="0">
                        <a:latin typeface="Calibri" pitchFamily="34" charset="0"/>
                        <a:cs typeface="Calibri" pitchFamily="34" charset="0"/>
                      </a:endParaRPr>
                    </a:p>
                  </a:txBody>
                  <a:tcPr/>
                </a:tc>
                <a:tc>
                  <a:txBody>
                    <a:bodyPr/>
                    <a:lstStyle/>
                    <a:p>
                      <a:endParaRPr lang="en-US" sz="1200">
                        <a:latin typeface="Calibri" pitchFamily="34" charset="0"/>
                        <a:cs typeface="Calibri" pitchFamily="34" charset="0"/>
                      </a:endParaRPr>
                    </a:p>
                  </a:txBody>
                  <a:tcPr/>
                </a:tc>
              </a:tr>
              <a:tr h="553077">
                <a:tc>
                  <a:txBody>
                    <a:bodyPr/>
                    <a:lstStyle/>
                    <a:p>
                      <a:r>
                        <a:rPr lang="en-US" sz="1200" dirty="0" smtClean="0">
                          <a:latin typeface="Calibri" pitchFamily="34" charset="0"/>
                          <a:cs typeface="Calibri" pitchFamily="34" charset="0"/>
                        </a:rPr>
                        <a:t>1993</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10.4</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22.8</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27.0</a:t>
                      </a:r>
                      <a:endParaRPr lang="en-US" sz="1200" dirty="0">
                        <a:latin typeface="Calibri" pitchFamily="34" charset="0"/>
                        <a:cs typeface="Calibri" pitchFamily="34" charset="0"/>
                      </a:endParaRPr>
                    </a:p>
                  </a:txBody>
                  <a:tcPr/>
                </a:tc>
              </a:tr>
              <a:tr h="837515">
                <a:tc>
                  <a:txBody>
                    <a:bodyPr/>
                    <a:lstStyle/>
                    <a:p>
                      <a:r>
                        <a:rPr lang="en-US" sz="1200" dirty="0" smtClean="0">
                          <a:latin typeface="Calibri" pitchFamily="34" charset="0"/>
                          <a:cs typeface="Calibri" pitchFamily="34" charset="0"/>
                        </a:rPr>
                        <a:t>1998</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17.1</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33.4</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23.3</a:t>
                      </a:r>
                      <a:endParaRPr lang="en-US" sz="1200"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3074931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smtClean="0">
                <a:effectLst>
                  <a:outerShdw blurRad="38100" dist="38100" dir="2700000" algn="tl">
                    <a:srgbClr val="000000">
                      <a:alpha val="43137"/>
                    </a:srgbClr>
                  </a:outerShdw>
                </a:effectLst>
                <a:latin typeface="Baskerville Old Face" pitchFamily="18" charset="0"/>
              </a:rPr>
              <a:t>Table of contents</a:t>
            </a:r>
            <a:endParaRPr lang="ar-SA" sz="3600" b="1" dirty="0">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nSpc>
                <a:spcPct val="90000"/>
              </a:lnSpc>
              <a:defRPr/>
            </a:pPr>
            <a:r>
              <a:rPr lang="en-US" sz="2800" dirty="0" smtClean="0">
                <a:latin typeface="Baskerville Old Face" pitchFamily="18" charset="0"/>
              </a:rPr>
              <a:t>Introduction to health care system</a:t>
            </a:r>
          </a:p>
          <a:p>
            <a:pPr>
              <a:lnSpc>
                <a:spcPct val="90000"/>
              </a:lnSpc>
              <a:defRPr/>
            </a:pPr>
            <a:r>
              <a:rPr lang="en-US" sz="2800" dirty="0" smtClean="0">
                <a:latin typeface="Baskerville Old Face" pitchFamily="18" charset="0"/>
                <a:cs typeface="+mj-cs"/>
              </a:rPr>
              <a:t>Aspects of health </a:t>
            </a:r>
          </a:p>
          <a:p>
            <a:pPr>
              <a:lnSpc>
                <a:spcPct val="90000"/>
              </a:lnSpc>
              <a:defRPr/>
            </a:pPr>
            <a:r>
              <a:rPr lang="en-US" sz="2800" dirty="0" smtClean="0">
                <a:latin typeface="Baskerville Old Face" pitchFamily="18" charset="0"/>
              </a:rPr>
              <a:t>Determinants of health</a:t>
            </a:r>
          </a:p>
          <a:p>
            <a:pPr>
              <a:lnSpc>
                <a:spcPct val="90000"/>
              </a:lnSpc>
              <a:defRPr/>
            </a:pPr>
            <a:r>
              <a:rPr lang="en-US" sz="2800" dirty="0" smtClean="0">
                <a:latin typeface="Baskerville Old Face" pitchFamily="18" charset="0"/>
              </a:rPr>
              <a:t>Components of Healthcare System</a:t>
            </a:r>
            <a:endParaRPr lang="en-US" sz="2800" dirty="0" smtClean="0">
              <a:latin typeface="Baskerville Old Face" pitchFamily="18" charset="0"/>
              <a:cs typeface="+mj-cs"/>
            </a:endParaRPr>
          </a:p>
          <a:p>
            <a:pPr>
              <a:lnSpc>
                <a:spcPct val="90000"/>
              </a:lnSpc>
              <a:defRPr/>
            </a:pPr>
            <a:r>
              <a:rPr lang="en-US" sz="2800" dirty="0" smtClean="0">
                <a:latin typeface="Baskerville Old Face" pitchFamily="18" charset="0"/>
                <a:cs typeface="+mj-cs"/>
              </a:rPr>
              <a:t>Health and System Goals</a:t>
            </a:r>
          </a:p>
          <a:p>
            <a:r>
              <a:rPr lang="en-US" sz="2800" dirty="0" smtClean="0">
                <a:latin typeface="Baskerville Old Face" pitchFamily="18" charset="0"/>
                <a:cs typeface="+mj-cs"/>
              </a:rPr>
              <a:t>Overview of the Healthcare System in the Kingdom of Saudi Arabia</a:t>
            </a:r>
          </a:p>
          <a:p>
            <a:r>
              <a:rPr lang="en-US" sz="2800" dirty="0" smtClean="0">
                <a:latin typeface="Baskerville Old Face" pitchFamily="18" charset="0"/>
              </a:rPr>
              <a:t>Demographic and economic patterns of Saudi Arabia</a:t>
            </a:r>
          </a:p>
          <a:p>
            <a:endParaRPr lang="en-US" sz="2800" dirty="0" smtClean="0"/>
          </a:p>
          <a:p>
            <a:endParaRPr lang="en-US" sz="2800" dirty="0" smtClean="0"/>
          </a:p>
          <a:p>
            <a:endParaRPr lang="en-US" sz="2800" dirty="0" smtClean="0">
              <a:cs typeface="+mj-cs"/>
            </a:endParaRPr>
          </a:p>
          <a:p>
            <a:endParaRPr lang="ar-SA" sz="2800" dirty="0"/>
          </a:p>
        </p:txBody>
      </p:sp>
      <p:pic>
        <p:nvPicPr>
          <p:cNvPr id="6"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latin typeface="Calibri" pitchFamily="34" charset="0"/>
                <a:cs typeface="Calibri" pitchFamily="34" charset="0"/>
              </a:rPr>
              <a:t> </a:t>
            </a:r>
            <a:r>
              <a:rPr lang="en-US" sz="3200" dirty="0" smtClean="0">
                <a:latin typeface="Calibri" pitchFamily="34" charset="0"/>
                <a:cs typeface="Calibri" pitchFamily="34" charset="0"/>
              </a:rPr>
              <a:t>Public Health Care System</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400" b="1" dirty="0" smtClean="0">
                <a:latin typeface="Calibri" pitchFamily="34" charset="0"/>
                <a:cs typeface="Calibri" pitchFamily="34" charset="0"/>
              </a:rPr>
              <a:t>Key organizational changes over last 5 years in the public system, and consequences: </a:t>
            </a:r>
          </a:p>
          <a:p>
            <a:pPr algn="just"/>
            <a:r>
              <a:rPr lang="en-US" sz="2400" dirty="0" smtClean="0">
                <a:latin typeface="Calibri" pitchFamily="34" charset="0"/>
                <a:cs typeface="Calibri" pitchFamily="34" charset="0"/>
              </a:rPr>
              <a:t>There are 13 health regions, each led by a Regional Director General for Health Services, who is directly responsible to the Deputy Minister of Health for Executive Affairs and Deputy Minister for Planning and development.</a:t>
            </a:r>
          </a:p>
          <a:p>
            <a:pPr algn="just"/>
            <a:r>
              <a:rPr lang="en-US" sz="2400" dirty="0" smtClean="0">
                <a:latin typeface="Calibri" pitchFamily="34" charset="0"/>
                <a:cs typeface="Calibri" pitchFamily="34" charset="0"/>
              </a:rPr>
              <a:t>Each health regional general directorate supervises one or more of health provinces through provincial health directorate.</a:t>
            </a:r>
          </a:p>
          <a:p>
            <a:r>
              <a:rPr lang="en-US" sz="2400" dirty="0" smtClean="0">
                <a:latin typeface="Calibri" pitchFamily="34" charset="0"/>
                <a:cs typeface="Calibri" pitchFamily="34" charset="0"/>
              </a:rPr>
              <a:t>Each provincial health directorate supervises and manages at least one general hospital and a number of health centers, and supervises private health sector.</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6817577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sz="4400" dirty="0" smtClean="0">
                <a:latin typeface="Calibri" pitchFamily="34" charset="0"/>
                <a:cs typeface="Calibri" pitchFamily="34" charset="0"/>
              </a:rPr>
              <a:t>Public Health Care System</a:t>
            </a:r>
            <a:endParaRPr lang="en-US"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The policies, plans and programs of the MOH are implemented through this structure.</a:t>
            </a:r>
          </a:p>
          <a:p>
            <a:pPr algn="just"/>
            <a:r>
              <a:rPr lang="en-US" sz="2400" dirty="0" smtClean="0">
                <a:latin typeface="Calibri" pitchFamily="34" charset="0"/>
                <a:cs typeface="Calibri" pitchFamily="34" charset="0"/>
              </a:rPr>
              <a:t>The health directorates are reasonably autonomous in terms of staff recruitment and welfare, training, discipline, supervision and evaluation.</a:t>
            </a:r>
          </a:p>
          <a:p>
            <a:pPr algn="just"/>
            <a:r>
              <a:rPr lang="en-US" sz="2400" dirty="0" smtClean="0">
                <a:latin typeface="Calibri" pitchFamily="34" charset="0"/>
                <a:cs typeface="Calibri" pitchFamily="34" charset="0"/>
              </a:rPr>
              <a:t>However, some responsibilities are shared with the MOH when necessary.</a:t>
            </a:r>
          </a:p>
          <a:p>
            <a:pPr algn="just"/>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55168158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sz="4400" dirty="0" smtClean="0">
                <a:latin typeface="Calibri" pitchFamily="34" charset="0"/>
                <a:cs typeface="Calibri" pitchFamily="34" charset="0"/>
              </a:rPr>
              <a:t>Public Health Care System</a:t>
            </a:r>
            <a:endParaRPr lang="en-US"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Each region has a dental centre that acts as a referral centre for the dental clinics attached to the health centers and hospitals.</a:t>
            </a:r>
          </a:p>
          <a:p>
            <a:pPr algn="just"/>
            <a:r>
              <a:rPr lang="en-US" sz="2400" dirty="0" smtClean="0">
                <a:latin typeface="Calibri" pitchFamily="34" charset="0"/>
                <a:cs typeface="Calibri" pitchFamily="34" charset="0"/>
              </a:rPr>
              <a:t>There are medical rehabilitation centers for speech and hearing therapy, accident injury repair and physiotherapy.</a:t>
            </a:r>
          </a:p>
          <a:p>
            <a:pPr algn="just"/>
            <a:r>
              <a:rPr lang="en-US" sz="2400" dirty="0" smtClean="0">
                <a:latin typeface="Calibri" pitchFamily="34" charset="0"/>
                <a:cs typeface="Calibri" pitchFamily="34" charset="0"/>
              </a:rPr>
              <a:t>there is at least one anti-smoking clinic in each health directorate for counseling, health education and rehabilitation.</a:t>
            </a:r>
          </a:p>
          <a:p>
            <a:pPr algn="just"/>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9784481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sz="4400" dirty="0" smtClean="0">
                <a:latin typeface="Calibri" pitchFamily="34" charset="0"/>
                <a:cs typeface="Calibri" pitchFamily="34" charset="0"/>
              </a:rPr>
              <a:t>Public Health Care System</a:t>
            </a:r>
            <a:endParaRPr lang="en-US"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Under ‘other government’ sectors are grouped the health facilities of the military, National Guard, universities (and affiliated teaching hospitals), large multinational corporations such as Saudi Aramco oil company, and a number of specialist hospitals.</a:t>
            </a:r>
          </a:p>
          <a:p>
            <a:pPr algn="just"/>
            <a:r>
              <a:rPr lang="en-US" sz="2400" dirty="0" smtClean="0">
                <a:latin typeface="Calibri" pitchFamily="34" charset="0"/>
                <a:cs typeface="Calibri" pitchFamily="34" charset="0"/>
              </a:rPr>
              <a:t>The ‘other government’ facilities carry out similar functions to those of the MOH with respect to ambulatory care and inpatient care.</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5615336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28600"/>
            <a:ext cx="7498080" cy="1143000"/>
          </a:xfrm>
        </p:spPr>
        <p:style>
          <a:lnRef idx="3">
            <a:schemeClr val="lt1"/>
          </a:lnRef>
          <a:fillRef idx="1">
            <a:schemeClr val="accent1"/>
          </a:fillRef>
          <a:effectRef idx="1">
            <a:schemeClr val="accent1"/>
          </a:effectRef>
          <a:fontRef idx="minor">
            <a:schemeClr val="lt1"/>
          </a:fontRef>
        </p:style>
        <p:txBody>
          <a:bodyPr/>
          <a:lstStyle/>
          <a:p>
            <a:r>
              <a:rPr lang="en-US" sz="4400" dirty="0" smtClean="0">
                <a:latin typeface="Calibri" pitchFamily="34" charset="0"/>
                <a:cs typeface="Calibri" pitchFamily="34" charset="0"/>
              </a:rPr>
              <a:t>Public Health Care System</a:t>
            </a:r>
            <a:endParaRPr lang="en-US" dirty="0"/>
          </a:p>
        </p:txBody>
      </p:sp>
      <p:sp>
        <p:nvSpPr>
          <p:cNvPr id="2" name="Content Placeholder 1"/>
          <p:cNvSpPr>
            <a:spLocks noGrp="1"/>
          </p:cNvSpPr>
          <p:nvPr>
            <p:ph sz="quarter" idx="1"/>
          </p:nvPr>
        </p:nvSpPr>
        <p:spPr>
          <a:xfrm>
            <a:off x="1250324" y="1447800"/>
            <a:ext cx="7498080" cy="4800600"/>
          </a:xfrm>
        </p:spPr>
        <p:style>
          <a:lnRef idx="2">
            <a:schemeClr val="accent1"/>
          </a:lnRef>
          <a:fillRef idx="1">
            <a:schemeClr val="lt1"/>
          </a:fillRef>
          <a:effectRef idx="0">
            <a:schemeClr val="accent1"/>
          </a:effectRef>
          <a:fontRef idx="minor">
            <a:schemeClr val="dk1"/>
          </a:fontRef>
        </p:style>
        <p:txBody>
          <a:bodyPr>
            <a:normAutofit/>
          </a:bodyPr>
          <a:lstStyle/>
          <a:p>
            <a:r>
              <a:rPr lang="en-US" sz="2400" b="1" dirty="0" smtClean="0">
                <a:latin typeface="Calibri" pitchFamily="34" charset="0"/>
                <a:cs typeface="Calibri" pitchFamily="34" charset="0"/>
              </a:rPr>
              <a:t>Planned organizational reforms in the public system:</a:t>
            </a:r>
          </a:p>
          <a:p>
            <a:pPr>
              <a:buNone/>
            </a:pPr>
            <a:r>
              <a:rPr lang="en-US" sz="2400" dirty="0" smtClean="0">
                <a:latin typeface="Calibri" pitchFamily="34" charset="0"/>
                <a:cs typeface="Calibri" pitchFamily="34" charset="0"/>
              </a:rPr>
              <a:t>1. Administrative reforms including restructuring the MOH organization structure, policies procedure, and regulations.</a:t>
            </a:r>
          </a:p>
          <a:p>
            <a:pPr>
              <a:buNone/>
            </a:pPr>
            <a:r>
              <a:rPr lang="en-US" sz="2400" dirty="0" smtClean="0">
                <a:latin typeface="Calibri" pitchFamily="34" charset="0"/>
                <a:cs typeface="Calibri" pitchFamily="34" charset="0"/>
              </a:rPr>
              <a:t>2.  Implementation of the Saudi Health System.</a:t>
            </a:r>
          </a:p>
          <a:p>
            <a:pPr>
              <a:buNone/>
            </a:pPr>
            <a:r>
              <a:rPr lang="en-US" sz="2400" dirty="0" smtClean="0">
                <a:latin typeface="Calibri" pitchFamily="34" charset="0"/>
                <a:cs typeface="Calibri" pitchFamily="34" charset="0"/>
              </a:rPr>
              <a:t>3. Implementation of the cooperative health insurance system.</a:t>
            </a:r>
          </a:p>
          <a:p>
            <a:pPr>
              <a:buNone/>
            </a:pPr>
            <a:r>
              <a:rPr lang="en-US" sz="2400" dirty="0" smtClean="0">
                <a:latin typeface="Calibri" pitchFamily="34" charset="0"/>
                <a:cs typeface="Calibri" pitchFamily="34" charset="0"/>
              </a:rPr>
              <a:t>4.The Primary Health Care strengthening and expansion </a:t>
            </a:r>
          </a:p>
          <a:p>
            <a:pPr>
              <a:buNone/>
            </a:pPr>
            <a:r>
              <a:rPr lang="en-US" sz="2400" dirty="0" smtClean="0">
                <a:latin typeface="Calibri" pitchFamily="34" charset="0"/>
                <a:cs typeface="Calibri" pitchFamily="34" charset="0"/>
              </a:rPr>
              <a:t>5.  Strengthening quality assurance in health care.</a:t>
            </a:r>
          </a:p>
          <a:p>
            <a:pPr>
              <a:buNone/>
            </a:pPr>
            <a:r>
              <a:rPr lang="en-US" sz="2400" dirty="0" smtClean="0">
                <a:latin typeface="Calibri" pitchFamily="34" charset="0"/>
                <a:cs typeface="Calibri" pitchFamily="34" charset="0"/>
              </a:rPr>
              <a:t>6.  Privatization and corporatization of some of MOH hospital.</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3243105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152400"/>
            <a:ext cx="8534400" cy="914400"/>
          </a:xfrm>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effectLst/>
                <a:latin typeface="Calibri" pitchFamily="34" charset="0"/>
                <a:cs typeface="Calibri" pitchFamily="34" charset="0"/>
              </a:rPr>
              <a:t>Levels of health care</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a:xfrm>
            <a:off x="457200" y="1481328"/>
            <a:ext cx="8077200" cy="4614672"/>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400" dirty="0" smtClean="0">
                <a:latin typeface="Calibri" pitchFamily="34" charset="0"/>
                <a:cs typeface="Calibri" pitchFamily="34" charset="0"/>
              </a:rPr>
              <a:t>Primary health care : Secondary health care : Tertiary health care :</a:t>
            </a:r>
          </a:p>
          <a:p>
            <a:pPr algn="just"/>
            <a:r>
              <a:rPr lang="en-US" sz="2400" dirty="0" smtClean="0">
                <a:latin typeface="Calibri" pitchFamily="34" charset="0"/>
                <a:cs typeface="Calibri" pitchFamily="34" charset="0"/>
              </a:rPr>
              <a:t>First contact of persons with the health system"  This is usually in PHC units found near residence or work  Secondary health care is referral care from PHC  This takes place in hospitals  Tertiary health care is specialized / rehabilitation care .</a:t>
            </a:r>
          </a:p>
          <a:p>
            <a:pPr algn="just"/>
            <a:r>
              <a:rPr lang="en-US" sz="2400" b="1" dirty="0" smtClean="0">
                <a:latin typeface="Calibri" pitchFamily="34" charset="0"/>
                <a:cs typeface="Calibri" pitchFamily="34" charset="0"/>
              </a:rPr>
              <a:t>ALMA ATA CONFERENCE :</a:t>
            </a:r>
            <a:r>
              <a:rPr lang="en-US" sz="2400" dirty="0" smtClean="0">
                <a:latin typeface="Calibri" pitchFamily="34" charset="0"/>
                <a:cs typeface="Calibri" pitchFamily="34" charset="0"/>
              </a:rPr>
              <a:t>PHC is essential heath care made universally accessible to individuals and families through their full participation , by means acceptable to them at a cost that the country can afford and it forms an integral part of the national health system of which it is the nucleus and of the overall social and economic development" </a:t>
            </a:r>
            <a:endParaRPr lang="en-US" sz="2400" b="1"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926890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152400"/>
            <a:ext cx="8534400" cy="914400"/>
          </a:xfrm>
        </p:spPr>
        <p:style>
          <a:lnRef idx="3">
            <a:schemeClr val="lt1"/>
          </a:lnRef>
          <a:fillRef idx="1">
            <a:schemeClr val="accent1"/>
          </a:fillRef>
          <a:effectRef idx="1">
            <a:schemeClr val="accent1"/>
          </a:effectRef>
          <a:fontRef idx="minor">
            <a:schemeClr val="lt1"/>
          </a:fontRef>
        </p:style>
        <p:txBody>
          <a:bodyPr>
            <a:noAutofit/>
          </a:bodyPr>
          <a:lstStyle/>
          <a:p>
            <a:r>
              <a:rPr lang="en-US" sz="3200" dirty="0" smtClean="0">
                <a:effectLst/>
                <a:latin typeface="Calibri" pitchFamily="34" charset="0"/>
                <a:cs typeface="Calibri" pitchFamily="34" charset="0"/>
              </a:rPr>
              <a:t/>
            </a:r>
            <a:br>
              <a:rPr lang="en-US" sz="3200" dirty="0" smtClean="0">
                <a:effectLst/>
                <a:latin typeface="Calibri" pitchFamily="34" charset="0"/>
                <a:cs typeface="Calibri" pitchFamily="34" charset="0"/>
              </a:rPr>
            </a:br>
            <a:r>
              <a:rPr lang="en-US" sz="3200" dirty="0" smtClean="0">
                <a:effectLst/>
                <a:latin typeface="Calibri" pitchFamily="34" charset="0"/>
                <a:cs typeface="Calibri" pitchFamily="34" charset="0"/>
              </a:rPr>
              <a:t>Levels of health care </a:t>
            </a:r>
            <a:r>
              <a:rPr lang="en-US" sz="2800" dirty="0" smtClean="0">
                <a:effectLst/>
                <a:latin typeface="Calibri" pitchFamily="34" charset="0"/>
                <a:cs typeface="Calibri" pitchFamily="34" charset="0"/>
              </a:rPr>
              <a:t/>
            </a:r>
            <a:br>
              <a:rPr lang="en-US" sz="2800" dirty="0" smtClean="0">
                <a:effectLst/>
                <a:latin typeface="Calibri" pitchFamily="34" charset="0"/>
                <a:cs typeface="Calibri" pitchFamily="34" charset="0"/>
              </a:rPr>
            </a:br>
            <a:endParaRPr lang="en-US" sz="2800" dirty="0">
              <a:effectLst/>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400" dirty="0" smtClean="0">
                <a:latin typeface="Calibri" pitchFamily="34" charset="0"/>
                <a:cs typeface="Calibri" pitchFamily="34" charset="0"/>
              </a:rPr>
              <a:t>ORGANIZED BY W.H.O. AND U.N.C.E.F. IN 1978 IN ALMA ATA IN KAZAKHASTAN SOLOGAN " HEALTH FOR ALL BY YEAR 2000" HFA/2000 .</a:t>
            </a:r>
          </a:p>
          <a:p>
            <a:r>
              <a:rPr lang="en-US" sz="2400" b="1" dirty="0" smtClean="0">
                <a:latin typeface="Calibri" pitchFamily="34" charset="0"/>
                <a:cs typeface="Calibri" pitchFamily="34" charset="0"/>
              </a:rPr>
              <a:t>COMPONENTS :</a:t>
            </a:r>
            <a:r>
              <a:rPr lang="en-US" sz="2400" dirty="0" smtClean="0">
                <a:latin typeface="Calibri" pitchFamily="34" charset="0"/>
                <a:cs typeface="Calibri" pitchFamily="34" charset="0"/>
              </a:rPr>
              <a:t> </a:t>
            </a:r>
          </a:p>
          <a:p>
            <a:r>
              <a:rPr lang="en-US" sz="2400" dirty="0" smtClean="0">
                <a:latin typeface="Calibri" pitchFamily="34" charset="0"/>
                <a:cs typeface="Calibri" pitchFamily="34" charset="0"/>
              </a:rPr>
              <a:t>1- food/ nutrition</a:t>
            </a:r>
          </a:p>
          <a:p>
            <a:r>
              <a:rPr lang="en-US" sz="2400" dirty="0" smtClean="0">
                <a:latin typeface="Calibri" pitchFamily="34" charset="0"/>
                <a:cs typeface="Calibri" pitchFamily="34" charset="0"/>
              </a:rPr>
              <a:t>2- Basic sanitation / Water supply </a:t>
            </a:r>
          </a:p>
          <a:p>
            <a:r>
              <a:rPr lang="en-US" sz="2400" dirty="0" smtClean="0">
                <a:latin typeface="Calibri" pitchFamily="34" charset="0"/>
                <a:cs typeface="Calibri" pitchFamily="34" charset="0"/>
              </a:rPr>
              <a:t>3- Health promotion</a:t>
            </a:r>
          </a:p>
          <a:p>
            <a:r>
              <a:rPr lang="en-US" sz="2400" dirty="0" smtClean="0">
                <a:latin typeface="Calibri" pitchFamily="34" charset="0"/>
                <a:cs typeface="Calibri" pitchFamily="34" charset="0"/>
              </a:rPr>
              <a:t>4- Maternal and child health care</a:t>
            </a:r>
          </a:p>
          <a:p>
            <a:r>
              <a:rPr lang="en-US" sz="2400" dirty="0" smtClean="0">
                <a:latin typeface="Calibri" pitchFamily="34" charset="0"/>
                <a:cs typeface="Calibri" pitchFamily="34" charset="0"/>
              </a:rPr>
              <a:t>5- Control of common diseases</a:t>
            </a:r>
          </a:p>
          <a:p>
            <a:r>
              <a:rPr lang="en-US" sz="2400" dirty="0" smtClean="0">
                <a:latin typeface="Calibri" pitchFamily="34" charset="0"/>
                <a:cs typeface="Calibri" pitchFamily="34" charset="0"/>
              </a:rPr>
              <a:t>6- Immunization</a:t>
            </a:r>
          </a:p>
          <a:p>
            <a:r>
              <a:rPr lang="en-US" sz="2400" dirty="0" smtClean="0">
                <a:latin typeface="Calibri" pitchFamily="34" charset="0"/>
                <a:cs typeface="Calibri" pitchFamily="34" charset="0"/>
              </a:rPr>
              <a:t>7- Treatment of common diseases and injuries</a:t>
            </a:r>
          </a:p>
          <a:p>
            <a:r>
              <a:rPr lang="en-US" sz="2400" dirty="0" smtClean="0">
                <a:latin typeface="Calibri" pitchFamily="34" charset="0"/>
                <a:cs typeface="Calibri" pitchFamily="34" charset="0"/>
              </a:rPr>
              <a:t>8- Provision of essential drugs</a:t>
            </a:r>
          </a:p>
          <a:p>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42169298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943088" cy="4800600"/>
          </a:xfrm>
        </p:spPr>
        <p:txBody>
          <a:bodyPr>
            <a:normAutofit/>
          </a:bodyPr>
          <a:lstStyle/>
          <a:p>
            <a:r>
              <a:rPr lang="en-US" dirty="0"/>
              <a:t>“</a:t>
            </a:r>
            <a:r>
              <a:rPr lang="en-US" sz="2800" dirty="0">
                <a:latin typeface="Calibri" panose="020F0502020204030204" pitchFamily="34" charset="0"/>
              </a:rPr>
              <a:t>The promotion and protection of the health of the people is essential to sustained economic and social development and contributes to a better quality of life and to world peace. </a:t>
            </a:r>
            <a:endParaRPr lang="en-US" sz="2800" dirty="0" smtClean="0">
              <a:latin typeface="Calibri" panose="020F0502020204030204" pitchFamily="34" charset="0"/>
            </a:endParaRPr>
          </a:p>
          <a:p>
            <a:pPr marL="82296" indent="0">
              <a:buNone/>
            </a:pPr>
            <a:r>
              <a:rPr lang="en-US" sz="2800" dirty="0" smtClean="0">
                <a:latin typeface="Calibri" panose="020F0502020204030204" pitchFamily="34" charset="0"/>
              </a:rPr>
              <a:t>• </a:t>
            </a:r>
            <a:r>
              <a:rPr lang="en-US" sz="2800" dirty="0">
                <a:latin typeface="Calibri" panose="020F0502020204030204" pitchFamily="34" charset="0"/>
              </a:rPr>
              <a:t>Governments have a responsibility for the health of their people</a:t>
            </a:r>
            <a:r>
              <a:rPr lang="en-US" sz="2800" dirty="0" smtClean="0">
                <a:latin typeface="Calibri" panose="020F0502020204030204" pitchFamily="34" charset="0"/>
              </a:rPr>
              <a:t>.</a:t>
            </a:r>
          </a:p>
          <a:p>
            <a:pPr marL="82296" indent="0">
              <a:buNone/>
            </a:pPr>
            <a:r>
              <a:rPr lang="en-US" sz="2800" dirty="0" smtClean="0">
                <a:latin typeface="Calibri" panose="020F0502020204030204" pitchFamily="34" charset="0"/>
              </a:rPr>
              <a:t> </a:t>
            </a:r>
            <a:r>
              <a:rPr lang="en-US" sz="2800" dirty="0">
                <a:latin typeface="Calibri" panose="020F0502020204030204" pitchFamily="34" charset="0"/>
              </a:rPr>
              <a:t>• Primary health care is the key to attaining this target as part of development in the spirit of social justice.”</a:t>
            </a:r>
            <a:endParaRPr lang="ar-SA" sz="2800" dirty="0">
              <a:latin typeface="Calibri" panose="020F0502020204030204" pitchFamily="34" charset="0"/>
            </a:endParaRPr>
          </a:p>
        </p:txBody>
      </p:sp>
      <p:sp>
        <p:nvSpPr>
          <p:cNvPr id="4" name="Title 2"/>
          <p:cNvSpPr>
            <a:spLocks noGrp="1"/>
          </p:cNvSpPr>
          <p:nvPr>
            <p:ph type="title"/>
          </p:nvPr>
        </p:nvSpPr>
        <p:spPr>
          <a:xfrm>
            <a:off x="990600" y="304800"/>
            <a:ext cx="7498080" cy="1143000"/>
          </a:xfrm>
        </p:spPr>
        <p:style>
          <a:lnRef idx="3">
            <a:schemeClr val="lt1"/>
          </a:lnRef>
          <a:fillRef idx="1">
            <a:schemeClr val="accent1"/>
          </a:fillRef>
          <a:effectRef idx="1">
            <a:schemeClr val="accent1"/>
          </a:effectRef>
          <a:fontRef idx="minor">
            <a:schemeClr val="lt1"/>
          </a:fontRef>
        </p:style>
        <p:txBody>
          <a:bodyPr>
            <a:noAutofit/>
          </a:bodyPr>
          <a:lstStyle/>
          <a:p>
            <a:r>
              <a:rPr lang="en-US" sz="3200" dirty="0" smtClean="0">
                <a:effectLst/>
                <a:latin typeface="Calibri" pitchFamily="34" charset="0"/>
                <a:cs typeface="Calibri" pitchFamily="34" charset="0"/>
              </a:rPr>
              <a:t/>
            </a:r>
            <a:br>
              <a:rPr lang="en-US" sz="3200" dirty="0" smtClean="0">
                <a:effectLst/>
                <a:latin typeface="Calibri" pitchFamily="34" charset="0"/>
                <a:cs typeface="Calibri" pitchFamily="34" charset="0"/>
              </a:rPr>
            </a:br>
            <a:r>
              <a:rPr lang="en-US" sz="3200" dirty="0" smtClean="0">
                <a:effectLst/>
                <a:latin typeface="Calibri" pitchFamily="34" charset="0"/>
                <a:cs typeface="Calibri" pitchFamily="34" charset="0"/>
              </a:rPr>
              <a:t>Levels of health care </a:t>
            </a:r>
            <a:r>
              <a:rPr lang="en-US" sz="2800" dirty="0" smtClean="0">
                <a:effectLst/>
                <a:latin typeface="Calibri" pitchFamily="34" charset="0"/>
                <a:cs typeface="Calibri" pitchFamily="34" charset="0"/>
              </a:rPr>
              <a:t/>
            </a:r>
            <a:br>
              <a:rPr lang="en-US" sz="2800" dirty="0" smtClean="0">
                <a:effectLst/>
                <a:latin typeface="Calibri" pitchFamily="34" charset="0"/>
                <a:cs typeface="Calibri" pitchFamily="34" charset="0"/>
              </a:rPr>
            </a:br>
            <a:endParaRPr lang="en-US" sz="2800" dirty="0">
              <a:effectLst/>
            </a:endParaRPr>
          </a:p>
        </p:txBody>
      </p:sp>
    </p:spTree>
    <p:extLst>
      <p:ext uri="{BB962C8B-B14F-4D97-AF65-F5344CB8AC3E}">
        <p14:creationId xmlns:p14="http://schemas.microsoft.com/office/powerpoint/2010/main" val="686239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534400" cy="9144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
            </a:r>
            <a:br>
              <a:rPr lang="en-US" sz="3200" dirty="0" smtClean="0">
                <a:effectLst>
                  <a:outerShdw blurRad="38100" dist="38100" dir="2700000" algn="tl">
                    <a:srgbClr val="000000">
                      <a:alpha val="43137"/>
                    </a:srgbClr>
                  </a:outerShdw>
                </a:effectLst>
                <a:latin typeface="Calibri" pitchFamily="34" charset="0"/>
                <a:cs typeface="Calibri" pitchFamily="34" charset="0"/>
              </a:rPr>
            </a:br>
            <a:r>
              <a:rPr lang="en-US" sz="3600" dirty="0" smtClean="0">
                <a:effectLst>
                  <a:outerShdw blurRad="38100" dist="38100" dir="2700000" algn="tl">
                    <a:srgbClr val="000000">
                      <a:alpha val="43137"/>
                    </a:srgbClr>
                  </a:outerShdw>
                </a:effectLst>
                <a:latin typeface="Calibri" pitchFamily="34" charset="0"/>
                <a:cs typeface="Calibri" pitchFamily="34" charset="0"/>
              </a:rPr>
              <a:t>Levels of health care </a:t>
            </a:r>
            <a:r>
              <a:rPr lang="en-US" sz="3100" dirty="0" smtClean="0">
                <a:latin typeface="Calibri" pitchFamily="34" charset="0"/>
                <a:cs typeface="Calibri" pitchFamily="34" charset="0"/>
              </a:rPr>
              <a:t/>
            </a:r>
            <a:br>
              <a:rPr lang="en-US" sz="3100" dirty="0" smtClean="0">
                <a:latin typeface="Calibri" pitchFamily="34" charset="0"/>
                <a:cs typeface="Calibri" pitchFamily="34" charset="0"/>
              </a:rPr>
            </a:br>
            <a:endParaRPr lang="en-US" sz="3100" dirty="0">
              <a:latin typeface="Calibri" pitchFamily="34" charset="0"/>
              <a:cs typeface="Calibri" pitchFamily="34" charset="0"/>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400" b="1" dirty="0" smtClean="0">
                <a:latin typeface="Calibri" pitchFamily="34" charset="0"/>
                <a:cs typeface="Calibri" pitchFamily="34" charset="0"/>
              </a:rPr>
              <a:t>IMPORTANCE OF PHC : </a:t>
            </a:r>
          </a:p>
          <a:p>
            <a:pPr marL="566928" indent="-457200">
              <a:buFont typeface="+mj-lt"/>
              <a:buAutoNum type="arabicPeriod"/>
            </a:pPr>
            <a:r>
              <a:rPr lang="en-US" sz="2400" dirty="0" smtClean="0"/>
              <a:t>solves majority of health problems </a:t>
            </a:r>
          </a:p>
          <a:p>
            <a:pPr marL="566928" indent="-457200">
              <a:buFont typeface="+mj-lt"/>
              <a:buAutoNum type="arabicPeriod"/>
            </a:pPr>
            <a:r>
              <a:rPr lang="en-US" sz="2400" dirty="0" smtClean="0"/>
              <a:t>- cheap </a:t>
            </a:r>
          </a:p>
          <a:p>
            <a:pPr marL="566928" indent="-457200">
              <a:buFont typeface="+mj-lt"/>
              <a:buAutoNum type="arabicPeriod"/>
            </a:pPr>
            <a:r>
              <a:rPr lang="en-US" sz="2400" dirty="0" smtClean="0"/>
              <a:t>- convenient . near home or work suitable working    hours </a:t>
            </a:r>
          </a:p>
          <a:p>
            <a:pPr marL="566928" indent="-457200">
              <a:buFont typeface="+mj-lt"/>
              <a:buAutoNum type="arabicPeriod"/>
            </a:pPr>
            <a:r>
              <a:rPr lang="en-US" sz="2400" dirty="0" smtClean="0"/>
              <a:t>- family record / socioeconomic data </a:t>
            </a:r>
          </a:p>
          <a:p>
            <a:pPr marL="566928" indent="-457200">
              <a:buFont typeface="+mj-lt"/>
              <a:buAutoNum type="arabicPeriod"/>
            </a:pPr>
            <a:r>
              <a:rPr lang="en-US" sz="2400" dirty="0" smtClean="0"/>
              <a:t>- hospitals will concentrate on secondary care </a:t>
            </a:r>
          </a:p>
          <a:p>
            <a:pPr marL="566928" indent="-457200">
              <a:buNone/>
            </a:pPr>
            <a:r>
              <a:rPr lang="en-US" sz="2400" b="1" dirty="0" smtClean="0">
                <a:latin typeface="Calibri" pitchFamily="34" charset="0"/>
                <a:cs typeface="Calibri" pitchFamily="34" charset="0"/>
              </a:rPr>
              <a:t> </a:t>
            </a:r>
          </a:p>
          <a:p>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9961341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152400"/>
            <a:ext cx="8534400" cy="990600"/>
          </a:xfrm>
        </p:spPr>
        <p:style>
          <a:lnRef idx="3">
            <a:schemeClr val="lt1"/>
          </a:lnRef>
          <a:fillRef idx="1">
            <a:schemeClr val="accent1"/>
          </a:fillRef>
          <a:effectRef idx="1">
            <a:schemeClr val="accent1"/>
          </a:effectRef>
          <a:fontRef idx="minor">
            <a:schemeClr val="lt1"/>
          </a:fontRef>
        </p:style>
        <p:txBody>
          <a:bodyPr>
            <a:noAutofit/>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
            </a:r>
            <a:br>
              <a:rPr lang="en-US" sz="3200" dirty="0" smtClean="0">
                <a:effectLst>
                  <a:outerShdw blurRad="38100" dist="38100" dir="2700000" algn="tl">
                    <a:srgbClr val="000000">
                      <a:alpha val="43137"/>
                    </a:srgbClr>
                  </a:outerShdw>
                </a:effectLst>
                <a:latin typeface="Calibri" pitchFamily="34" charset="0"/>
                <a:cs typeface="Calibri" pitchFamily="34" charset="0"/>
              </a:rPr>
            </a:br>
            <a:r>
              <a:rPr lang="en-US" sz="3200" dirty="0" smtClean="0">
                <a:effectLst>
                  <a:outerShdw blurRad="38100" dist="38100" dir="2700000" algn="tl">
                    <a:srgbClr val="000000">
                      <a:alpha val="43137"/>
                    </a:srgbClr>
                  </a:outerShdw>
                </a:effectLst>
                <a:latin typeface="Calibri" pitchFamily="34" charset="0"/>
                <a:cs typeface="Calibri" pitchFamily="34" charset="0"/>
              </a:rPr>
              <a:t>Levels of health care </a:t>
            </a:r>
            <a:r>
              <a:rPr lang="en-US" sz="2800" dirty="0" smtClean="0">
                <a:latin typeface="Calibri" pitchFamily="34" charset="0"/>
                <a:cs typeface="Calibri" pitchFamily="34" charset="0"/>
              </a:rPr>
              <a:t/>
            </a:r>
            <a:br>
              <a:rPr lang="en-US" sz="2800" dirty="0" smtClean="0">
                <a:latin typeface="Calibri" pitchFamily="34" charset="0"/>
                <a:cs typeface="Calibri" pitchFamily="34" charset="0"/>
              </a:rPr>
            </a:br>
            <a:endParaRPr lang="en-US" sz="2800" dirty="0">
              <a:latin typeface="Calibri" pitchFamily="34" charset="0"/>
              <a:cs typeface="Calibri" pitchFamily="34" charset="0"/>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b="1" dirty="0" smtClean="0">
                <a:latin typeface="Calibri" pitchFamily="34" charset="0"/>
                <a:cs typeface="Calibri" pitchFamily="34" charset="0"/>
              </a:rPr>
              <a:t>MINIMUM GLOBAL INDICATORS FOR PHC PROGRAMMES: </a:t>
            </a:r>
            <a:r>
              <a:rPr lang="en-US" sz="2400" dirty="0" smtClean="0">
                <a:latin typeface="Calibri" pitchFamily="34" charset="0"/>
                <a:cs typeface="Calibri" pitchFamily="34" charset="0"/>
              </a:rPr>
              <a:t>These are the minimum requirements for successful PHC programme)  </a:t>
            </a:r>
          </a:p>
          <a:p>
            <a:pPr algn="just"/>
            <a:r>
              <a:rPr lang="en-US" sz="2400" dirty="0" smtClean="0">
                <a:latin typeface="Calibri" pitchFamily="34" charset="0"/>
                <a:cs typeface="Calibri" pitchFamily="34" charset="0"/>
              </a:rPr>
              <a:t>HFA received endorsement (approval) as policy by highest  official level.( KING, PRESIDENT, COUNCIL OF MINISTERS) </a:t>
            </a:r>
          </a:p>
          <a:p>
            <a:pPr algn="just"/>
            <a:r>
              <a:rPr lang="en-US" sz="2400" dirty="0" smtClean="0">
                <a:latin typeface="Calibri" pitchFamily="34" charset="0"/>
                <a:cs typeface="Calibri" pitchFamily="34" charset="0"/>
              </a:rPr>
              <a:t>Formation, strengthening and actually functioning  mechanisms for involving people in implementation of  strategies ( PHC friendship societies and committees)</a:t>
            </a:r>
          </a:p>
          <a:p>
            <a:pPr algn="just"/>
            <a:r>
              <a:rPr lang="en-US" sz="2400" dirty="0" smtClean="0">
                <a:latin typeface="Calibri" pitchFamily="34" charset="0"/>
                <a:cs typeface="Calibri" pitchFamily="34" charset="0"/>
              </a:rPr>
              <a:t>At least 5 % of GNP (general national production) is spent on health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507851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67600" cy="914400"/>
          </a:xfrm>
        </p:spPr>
        <p:style>
          <a:lnRef idx="2">
            <a:schemeClr val="accent5"/>
          </a:lnRef>
          <a:fillRef idx="1">
            <a:schemeClr val="lt1"/>
          </a:fillRef>
          <a:effectRef idx="0">
            <a:schemeClr val="accent5"/>
          </a:effectRef>
          <a:fontRef idx="minor">
            <a:schemeClr val="dk1"/>
          </a:fontRef>
        </p:style>
        <p:txBody>
          <a:bodyPr>
            <a:normAutofit/>
          </a:bodyPr>
          <a:lstStyle/>
          <a:p>
            <a:r>
              <a:rPr lang="en-US" sz="3600" b="1" dirty="0" smtClean="0">
                <a:effectLst>
                  <a:outerShdw blurRad="38100" dist="38100" dir="2700000" algn="tl">
                    <a:srgbClr val="000000">
                      <a:alpha val="43137"/>
                    </a:srgbClr>
                  </a:outerShdw>
                </a:effectLst>
                <a:latin typeface="Baskerville Old Face" pitchFamily="18" charset="0"/>
              </a:rPr>
              <a:t>Table of contents</a:t>
            </a:r>
            <a:endParaRPr lang="ar-SA" sz="3600" b="1" dirty="0">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r>
              <a:rPr lang="en-US" sz="2800" dirty="0" smtClean="0">
                <a:latin typeface="Baskerville Old Face" pitchFamily="18" charset="0"/>
              </a:rPr>
              <a:t>Pharmaceutical Care</a:t>
            </a:r>
          </a:p>
          <a:p>
            <a:r>
              <a:rPr lang="en-US" sz="2800" dirty="0" smtClean="0">
                <a:latin typeface="Baskerville Old Face" pitchFamily="18" charset="0"/>
              </a:rPr>
              <a:t>Levels of health care </a:t>
            </a:r>
          </a:p>
          <a:p>
            <a:r>
              <a:rPr lang="en-US" sz="2800" dirty="0" smtClean="0">
                <a:latin typeface="Baskerville Old Face" pitchFamily="18" charset="0"/>
              </a:rPr>
              <a:t>Health insurance in Saudi Arabia</a:t>
            </a:r>
          </a:p>
          <a:p>
            <a:r>
              <a:rPr lang="en-US" sz="2800" dirty="0" smtClean="0">
                <a:latin typeface="Baskerville Old Face" pitchFamily="18" charset="0"/>
              </a:rPr>
              <a:t>Brief overview of health services development</a:t>
            </a:r>
          </a:p>
          <a:p>
            <a:r>
              <a:rPr lang="en-US" sz="2800" dirty="0" smtClean="0">
                <a:latin typeface="Baskerville Old Face" pitchFamily="18" charset="0"/>
              </a:rPr>
              <a:t>How do you become a Pharmacist in Saudi Arabia</a:t>
            </a:r>
          </a:p>
          <a:p>
            <a:r>
              <a:rPr lang="en-US" sz="2800" dirty="0" smtClean="0">
                <a:latin typeface="Baskerville Old Face" pitchFamily="18" charset="0"/>
              </a:rPr>
              <a:t>Role of pharmacist in health care </a:t>
            </a:r>
          </a:p>
          <a:p>
            <a:pPr>
              <a:lnSpc>
                <a:spcPct val="90000"/>
              </a:lnSpc>
              <a:defRPr/>
            </a:pPr>
            <a:r>
              <a:rPr lang="en-US" sz="2800" dirty="0" smtClean="0">
                <a:latin typeface="Baskerville Old Face" pitchFamily="18" charset="0"/>
              </a:rPr>
              <a:t>Comparative Health Care Systems</a:t>
            </a:r>
          </a:p>
          <a:p>
            <a:pPr>
              <a:lnSpc>
                <a:spcPct val="90000"/>
              </a:lnSpc>
              <a:defRPr/>
            </a:pPr>
            <a:r>
              <a:rPr lang="en-US" sz="2800" dirty="0" smtClean="0">
                <a:latin typeface="Baskerville Old Face" pitchFamily="18" charset="0"/>
              </a:rPr>
              <a:t>Challenges facing the current health system</a:t>
            </a:r>
          </a:p>
          <a:p>
            <a:pPr>
              <a:lnSpc>
                <a:spcPct val="90000"/>
              </a:lnSpc>
              <a:defRPr/>
            </a:pPr>
            <a:r>
              <a:rPr lang="en-US" sz="2800" dirty="0" smtClean="0">
                <a:latin typeface="Baskerville Old Face" pitchFamily="18" charset="0"/>
              </a:rPr>
              <a:t>Elements of Saudi health system reform </a:t>
            </a:r>
            <a:endParaRPr lang="en-US" sz="2800" b="1" dirty="0" smtClean="0">
              <a:solidFill>
                <a:srgbClr val="FFFF00"/>
              </a:solidFill>
            </a:endParaRPr>
          </a:p>
          <a:p>
            <a:pPr>
              <a:lnSpc>
                <a:spcPct val="90000"/>
              </a:lnSpc>
              <a:defRPr/>
            </a:pPr>
            <a:r>
              <a:rPr lang="en-US" sz="2800" dirty="0" smtClean="0">
                <a:latin typeface="Baskerville Old Face" pitchFamily="18" charset="0"/>
              </a:rPr>
              <a:t>What Makes a Good Healthcare System</a:t>
            </a:r>
          </a:p>
          <a:p>
            <a:pPr>
              <a:lnSpc>
                <a:spcPct val="90000"/>
              </a:lnSpc>
              <a:buNone/>
              <a:defRPr/>
            </a:pPr>
            <a:r>
              <a:rPr lang="en-US" sz="2800" dirty="0" smtClean="0">
                <a:latin typeface="Baskerville Old Face" pitchFamily="18" charset="0"/>
              </a:rPr>
              <a:t>   </a:t>
            </a:r>
          </a:p>
          <a:p>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534400" cy="914400"/>
          </a:xfrm>
        </p:spPr>
        <p:style>
          <a:lnRef idx="3">
            <a:schemeClr val="lt1"/>
          </a:lnRef>
          <a:fillRef idx="1">
            <a:schemeClr val="accent1"/>
          </a:fillRef>
          <a:effectRef idx="1">
            <a:schemeClr val="accent1"/>
          </a:effectRef>
          <a:fontRef idx="minor">
            <a:schemeClr val="lt1"/>
          </a:fontRef>
        </p:style>
        <p:txBody>
          <a:bodyPr>
            <a:noAutofit/>
          </a:bodyPr>
          <a:lstStyle/>
          <a:p>
            <a:r>
              <a:rPr lang="en-US" sz="3200" dirty="0" smtClean="0">
                <a:effectLst/>
                <a:latin typeface="Calibri" pitchFamily="34" charset="0"/>
                <a:cs typeface="Calibri" pitchFamily="34" charset="0"/>
              </a:rPr>
              <a:t>Levels of health care</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sp>
        <p:nvSpPr>
          <p:cNvPr id="2" name="Content Placeholder 1"/>
          <p:cNvSpPr>
            <a:spLocks noGrp="1"/>
          </p:cNvSpPr>
          <p:nvPr>
            <p:ph sz="quarter" idx="1"/>
          </p:nvPr>
        </p:nvSpPr>
        <p:spPr>
          <a:xfrm>
            <a:off x="1066800" y="1447800"/>
            <a:ext cx="7866888" cy="4800600"/>
          </a:xfrm>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latin typeface="Calibri" pitchFamily="34" charset="0"/>
                <a:cs typeface="Calibri" pitchFamily="34" charset="0"/>
              </a:rPr>
              <a:t>A reasonable amount of the GNP is spent on primary health care. </a:t>
            </a:r>
          </a:p>
          <a:p>
            <a:r>
              <a:rPr lang="en-US" sz="2400" dirty="0" smtClean="0">
                <a:latin typeface="Calibri" pitchFamily="34" charset="0"/>
                <a:cs typeface="Calibri" pitchFamily="34" charset="0"/>
              </a:rPr>
              <a:t> Resources are Equitably Distributed .( ACCORDING TO NEEDS) </a:t>
            </a:r>
          </a:p>
          <a:p>
            <a:r>
              <a:rPr lang="en-US" sz="2400" dirty="0" smtClean="0">
                <a:latin typeface="Calibri" pitchFamily="34" charset="0"/>
                <a:cs typeface="Calibri" pitchFamily="34" charset="0"/>
              </a:rPr>
              <a:t>PHC is available to the whole population with at least within 15 minutes walking  distance </a:t>
            </a:r>
          </a:p>
          <a:p>
            <a:r>
              <a:rPr lang="en-US" sz="2400" dirty="0" smtClean="0">
                <a:latin typeface="Calibri" pitchFamily="34" charset="0"/>
                <a:cs typeface="Calibri" pitchFamily="34" charset="0"/>
              </a:rPr>
              <a:t>Adequate Sanitary Facilities ( refuse collection and disposal ) in home or vicinity ( near home )</a:t>
            </a:r>
          </a:p>
          <a:p>
            <a:r>
              <a:rPr lang="en-US" sz="2400" dirty="0" smtClean="0">
                <a:latin typeface="Calibri" pitchFamily="34" charset="0"/>
                <a:cs typeface="Calibri" pitchFamily="34" charset="0"/>
              </a:rPr>
              <a:t>Immunization with DPT , MMR , BCG </a:t>
            </a:r>
          </a:p>
          <a:p>
            <a:r>
              <a:rPr lang="en-US" sz="2400" dirty="0" smtClean="0">
                <a:latin typeface="Calibri" pitchFamily="34" charset="0"/>
                <a:cs typeface="Calibri" pitchFamily="34" charset="0"/>
              </a:rPr>
              <a:t>Primary Health Care (PHC) with at least 20 drugs within one hour walk.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3740294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
            </a:r>
            <a:br>
              <a:rPr lang="en-US" sz="3200" dirty="0" smtClean="0">
                <a:effectLst>
                  <a:outerShdw blurRad="38100" dist="38100" dir="2700000" algn="tl">
                    <a:srgbClr val="000000">
                      <a:alpha val="43137"/>
                    </a:srgbClr>
                  </a:outerShdw>
                </a:effectLst>
                <a:latin typeface="Calibri" pitchFamily="34" charset="0"/>
                <a:cs typeface="Calibri" pitchFamily="34" charset="0"/>
              </a:rPr>
            </a:br>
            <a:r>
              <a:rPr lang="en-US" sz="3200" dirty="0" smtClean="0">
                <a:effectLst>
                  <a:outerShdw blurRad="38100" dist="38100" dir="2700000" algn="tl">
                    <a:srgbClr val="000000">
                      <a:alpha val="43137"/>
                    </a:srgbClr>
                  </a:outerShdw>
                </a:effectLst>
                <a:latin typeface="Calibri" pitchFamily="34" charset="0"/>
                <a:cs typeface="Calibri" pitchFamily="34" charset="0"/>
              </a:rPr>
              <a:t>Levels of health care</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latin typeface="Calibri" pitchFamily="34" charset="0"/>
                <a:cs typeface="Calibri" pitchFamily="34" charset="0"/>
              </a:rPr>
              <a:t>Trained Attendants (Midwives) for pregnancy, delivery, infants health.</a:t>
            </a:r>
          </a:p>
          <a:p>
            <a:r>
              <a:rPr lang="en-US" sz="2400" dirty="0" smtClean="0">
                <a:latin typeface="Calibri" pitchFamily="34" charset="0"/>
                <a:cs typeface="Calibri" pitchFamily="34" charset="0"/>
              </a:rPr>
              <a:t>Adequate Nutritional Status of Children:  - At Least 90 % newborns have birth weight of 2.5 kg + and 90 % of children have within normal weight for age.</a:t>
            </a:r>
          </a:p>
          <a:p>
            <a:r>
              <a:rPr lang="en-US" sz="2400" dirty="0" smtClean="0">
                <a:latin typeface="Calibri" pitchFamily="34" charset="0"/>
                <a:cs typeface="Calibri" pitchFamily="34" charset="0"/>
              </a:rPr>
              <a:t>Infant Mortality Rate Not Exceeding 50 / 1000 live births.</a:t>
            </a:r>
          </a:p>
          <a:p>
            <a:r>
              <a:rPr lang="en-US" sz="2400" dirty="0" smtClean="0">
                <a:latin typeface="Calibri" pitchFamily="34" charset="0"/>
                <a:cs typeface="Calibri" pitchFamily="34" charset="0"/>
              </a:rPr>
              <a:t>Life Expectancy at birth Not Less than 60 years.</a:t>
            </a:r>
          </a:p>
          <a:p>
            <a:pPr>
              <a:buNone/>
            </a:pPr>
            <a:endParaRPr lang="en-US" sz="2400" dirty="0" smtClean="0">
              <a:latin typeface="Calibri" pitchFamily="34" charset="0"/>
              <a:cs typeface="Calibri" pitchFamily="34" charset="0"/>
            </a:endParaRPr>
          </a:p>
        </p:txBody>
      </p:sp>
    </p:spTree>
    <p:extLst>
      <p:ext uri="{BB962C8B-B14F-4D97-AF65-F5344CB8AC3E}">
        <p14:creationId xmlns:p14="http://schemas.microsoft.com/office/powerpoint/2010/main" val="23266426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8019288" cy="1143000"/>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latin typeface="Calibri" pitchFamily="34" charset="0"/>
                <a:cs typeface="Calibri" pitchFamily="34" charset="0"/>
              </a:rPr>
              <a:t>INTERNATIONAL HEALTH AND HEALTH RELATED ORGANIZATION </a:t>
            </a:r>
            <a:endParaRPr lang="en-US" sz="2800" dirty="0">
              <a:latin typeface="Calibri" pitchFamily="34" charset="0"/>
              <a:cs typeface="Calibri" pitchFamily="34"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5286019"/>
              </p:ext>
            </p:extLst>
          </p:nvPr>
        </p:nvGraphicFramePr>
        <p:xfrm>
          <a:off x="914400" y="1665808"/>
          <a:ext cx="8019288" cy="4963591"/>
        </p:xfrm>
        <a:graphic>
          <a:graphicData uri="http://schemas.openxmlformats.org/drawingml/2006/table">
            <a:tbl>
              <a:tblPr firstRow="1" bandRow="1">
                <a:tableStyleId>{5C22544A-7EE6-4342-B048-85BDC9FD1C3A}</a:tableStyleId>
              </a:tblPr>
              <a:tblGrid>
                <a:gridCol w="2004822"/>
                <a:gridCol w="1930570"/>
                <a:gridCol w="2079074"/>
                <a:gridCol w="2004822"/>
              </a:tblGrid>
              <a:tr h="1345642">
                <a:tc>
                  <a:txBody>
                    <a:bodyPr/>
                    <a:lstStyle/>
                    <a:p>
                      <a:r>
                        <a:rPr lang="en-US" sz="1200" dirty="0" smtClean="0">
                          <a:latin typeface="Calibri" pitchFamily="34" charset="0"/>
                          <a:cs typeface="Calibri" pitchFamily="34" charset="0"/>
                        </a:rPr>
                        <a:t>Name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Abbreviation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Head quarter</a:t>
                      </a:r>
                      <a:r>
                        <a:rPr lang="en-US" sz="1200" baseline="0" dirty="0" smtClean="0">
                          <a:latin typeface="Calibri" pitchFamily="34" charset="0"/>
                          <a:cs typeface="Calibri" pitchFamily="34" charset="0"/>
                        </a:rPr>
                        <a:t>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Activities </a:t>
                      </a:r>
                      <a:endParaRPr lang="en-US" sz="1200" dirty="0">
                        <a:latin typeface="Calibri" pitchFamily="34" charset="0"/>
                        <a:cs typeface="Calibri" pitchFamily="34" charset="0"/>
                      </a:endParaRPr>
                    </a:p>
                  </a:txBody>
                  <a:tcPr/>
                </a:tc>
              </a:tr>
              <a:tr h="978363">
                <a:tc>
                  <a:txBody>
                    <a:bodyPr/>
                    <a:lstStyle/>
                    <a:p>
                      <a:r>
                        <a:rPr lang="en-US" sz="1200" dirty="0" smtClean="0">
                          <a:latin typeface="Calibri" pitchFamily="34" charset="0"/>
                          <a:cs typeface="Calibri" pitchFamily="34" charset="0"/>
                        </a:rPr>
                        <a:t>World health organization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W.H.O</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Geneva,</a:t>
                      </a:r>
                      <a:r>
                        <a:rPr lang="en-US" sz="1200" baseline="0" dirty="0" smtClean="0">
                          <a:latin typeface="Calibri" pitchFamily="34" charset="0"/>
                          <a:cs typeface="Calibri" pitchFamily="34" charset="0"/>
                        </a:rPr>
                        <a:t> Switzerland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Health promotion ,health legislation , control of diseases </a:t>
                      </a:r>
                      <a:endParaRPr lang="en-US" sz="1200" dirty="0">
                        <a:latin typeface="Calibri" pitchFamily="34" charset="0"/>
                        <a:cs typeface="Calibri" pitchFamily="34" charset="0"/>
                      </a:endParaRPr>
                    </a:p>
                  </a:txBody>
                  <a:tcPr/>
                </a:tc>
              </a:tr>
              <a:tr h="595113">
                <a:tc>
                  <a:txBody>
                    <a:bodyPr/>
                    <a:lstStyle/>
                    <a:p>
                      <a:r>
                        <a:rPr lang="en-US" sz="1200" dirty="0" smtClean="0">
                          <a:latin typeface="Calibri" pitchFamily="34" charset="0"/>
                          <a:cs typeface="Calibri" pitchFamily="34" charset="0"/>
                        </a:rPr>
                        <a:t>United nations</a:t>
                      </a:r>
                      <a:r>
                        <a:rPr lang="en-US" sz="1200" baseline="0" dirty="0" smtClean="0">
                          <a:latin typeface="Calibri" pitchFamily="34" charset="0"/>
                          <a:cs typeface="Calibri" pitchFamily="34" charset="0"/>
                        </a:rPr>
                        <a:t> children fund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U.N.I.C.E.F</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New</a:t>
                      </a:r>
                      <a:r>
                        <a:rPr lang="en-US" sz="1200" baseline="0" dirty="0" smtClean="0">
                          <a:latin typeface="Calibri" pitchFamily="34" charset="0"/>
                          <a:cs typeface="Calibri" pitchFamily="34" charset="0"/>
                        </a:rPr>
                        <a:t> York , USA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Child &amp;mother health </a:t>
                      </a:r>
                      <a:endParaRPr lang="en-US" sz="1200" dirty="0">
                        <a:latin typeface="Calibri" pitchFamily="34" charset="0"/>
                        <a:cs typeface="Calibri" pitchFamily="34" charset="0"/>
                      </a:endParaRPr>
                    </a:p>
                  </a:txBody>
                  <a:tcPr/>
                </a:tc>
              </a:tr>
              <a:tr h="698831">
                <a:tc>
                  <a:txBody>
                    <a:bodyPr/>
                    <a:lstStyle/>
                    <a:p>
                      <a:r>
                        <a:rPr lang="en-US" sz="1200" dirty="0" smtClean="0">
                          <a:latin typeface="Calibri" pitchFamily="34" charset="0"/>
                          <a:cs typeface="Calibri" pitchFamily="34" charset="0"/>
                        </a:rPr>
                        <a:t>Food agriculture organization </a:t>
                      </a:r>
                      <a:endParaRPr lang="en-US"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F.A.O</a:t>
                      </a:r>
                    </a:p>
                    <a:p>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Rome,italy</a:t>
                      </a:r>
                      <a:r>
                        <a:rPr lang="en-US" sz="1200" baseline="0" dirty="0" smtClean="0">
                          <a:latin typeface="Calibri" pitchFamily="34" charset="0"/>
                          <a:cs typeface="Calibri" pitchFamily="34" charset="0"/>
                        </a:rPr>
                        <a:t>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Food production nutrition </a:t>
                      </a:r>
                      <a:endParaRPr lang="en-US" sz="1200" dirty="0">
                        <a:latin typeface="Calibri" pitchFamily="34" charset="0"/>
                        <a:cs typeface="Calibri" pitchFamily="34" charset="0"/>
                      </a:endParaRPr>
                    </a:p>
                  </a:txBody>
                  <a:tcPr/>
                </a:tc>
              </a:tr>
              <a:tr h="1345642">
                <a:tc>
                  <a:txBody>
                    <a:bodyPr/>
                    <a:lstStyle/>
                    <a:p>
                      <a:r>
                        <a:rPr lang="en-US" sz="1200" dirty="0" smtClean="0">
                          <a:latin typeface="Calibri" pitchFamily="34" charset="0"/>
                          <a:cs typeface="Calibri" pitchFamily="34" charset="0"/>
                        </a:rPr>
                        <a:t>United nations</a:t>
                      </a:r>
                      <a:r>
                        <a:rPr lang="en-US" sz="1200" baseline="0" dirty="0" smtClean="0">
                          <a:latin typeface="Calibri" pitchFamily="34" charset="0"/>
                          <a:cs typeface="Calibri" pitchFamily="34" charset="0"/>
                        </a:rPr>
                        <a:t> education scientific&amp; cultural organization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U.N.E.S.C.O</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Paris</a:t>
                      </a:r>
                      <a:r>
                        <a:rPr lang="en-US" sz="1200" baseline="0" dirty="0" smtClean="0">
                          <a:latin typeface="Calibri" pitchFamily="34" charset="0"/>
                          <a:cs typeface="Calibri" pitchFamily="34" charset="0"/>
                        </a:rPr>
                        <a:t> , France </a:t>
                      </a:r>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Health education &amp;training </a:t>
                      </a:r>
                      <a:endParaRPr lang="en-US" sz="1200"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77146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74638"/>
            <a:ext cx="7866888" cy="1143000"/>
          </a:xfrm>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Private Health Care System</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a:xfrm>
            <a:off x="1066800" y="1447800"/>
            <a:ext cx="7866888" cy="48006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400" b="1" dirty="0" smtClean="0">
                <a:latin typeface="Calibri" pitchFamily="34" charset="0"/>
                <a:cs typeface="Calibri" pitchFamily="34" charset="0"/>
              </a:rPr>
              <a:t>Modern, for-profit: </a:t>
            </a:r>
            <a:r>
              <a:rPr lang="en-US" sz="2400" dirty="0" smtClean="0">
                <a:latin typeface="Calibri" pitchFamily="34" charset="0"/>
                <a:cs typeface="Calibri" pitchFamily="34" charset="0"/>
              </a:rPr>
              <a:t>The private health sector includes private hospitals, clinics, dispensaries and pharmacies. The facilities are mostly located in urban centers. The private sector has grown rapidly in recent years. Health services vary from basic medical care to highly organized specialist services.</a:t>
            </a:r>
          </a:p>
          <a:p>
            <a:pPr algn="just"/>
            <a:r>
              <a:rPr lang="en-US" sz="2400" b="1" dirty="0" smtClean="0">
                <a:latin typeface="Calibri" pitchFamily="34" charset="0"/>
                <a:cs typeface="Calibri" pitchFamily="34" charset="0"/>
              </a:rPr>
              <a:t>Traditional: </a:t>
            </a:r>
            <a:r>
              <a:rPr lang="en-US" sz="2400" dirty="0" smtClean="0">
                <a:latin typeface="Calibri" pitchFamily="34" charset="0"/>
                <a:cs typeface="Calibri" pitchFamily="34" charset="0"/>
              </a:rPr>
              <a:t>There is a recently established traditional medicine department in MOH to supervise and control traditional medicine in the market.</a:t>
            </a:r>
          </a:p>
          <a:p>
            <a:pPr algn="just"/>
            <a:r>
              <a:rPr lang="en-US" sz="2400" b="1" dirty="0" smtClean="0">
                <a:latin typeface="Calibri" pitchFamily="34" charset="0"/>
                <a:cs typeface="Calibri" pitchFamily="34" charset="0"/>
              </a:rPr>
              <a:t>Key changes in private sector organization: </a:t>
            </a:r>
            <a:r>
              <a:rPr lang="en-US" sz="2400" dirty="0" smtClean="0">
                <a:latin typeface="Calibri" pitchFamily="34" charset="0"/>
                <a:cs typeface="Calibri" pitchFamily="34" charset="0"/>
              </a:rPr>
              <a:t>MOH fully cooperates, and coordinates with the private health sector, either directly or through the medical units in chambers of commerce and industry in the kingdom.</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9047002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latin typeface="Calibri" pitchFamily="34" charset="0"/>
                <a:cs typeface="Calibri" pitchFamily="34" charset="0"/>
              </a:rPr>
              <a:t>Private Health Care System</a:t>
            </a:r>
            <a:endParaRPr lang="en-US" sz="3200" dirty="0">
              <a:latin typeface="Calibri" pitchFamily="34" charset="0"/>
              <a:cs typeface="Calibri" pitchFamily="34" charset="0"/>
            </a:endParaRPr>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400" b="1" dirty="0" smtClean="0">
                <a:latin typeface="Calibri" pitchFamily="34" charset="0"/>
                <a:cs typeface="Calibri" pitchFamily="34" charset="0"/>
              </a:rPr>
              <a:t>Public/private interactions (Institutional),</a:t>
            </a:r>
          </a:p>
          <a:p>
            <a:r>
              <a:rPr lang="en-US" sz="2400" dirty="0" smtClean="0">
                <a:latin typeface="Calibri" pitchFamily="34" charset="0"/>
                <a:cs typeface="Calibri" pitchFamily="34" charset="0"/>
              </a:rPr>
              <a:t> Participation in joint committees.</a:t>
            </a:r>
          </a:p>
          <a:p>
            <a:r>
              <a:rPr lang="en-US" sz="2400" dirty="0" smtClean="0">
                <a:latin typeface="Calibri" pitchFamily="34" charset="0"/>
                <a:cs typeface="Calibri" pitchFamily="34" charset="0"/>
              </a:rPr>
              <a:t>Plays a major role in cooperative health insurance system.</a:t>
            </a:r>
          </a:p>
          <a:p>
            <a:r>
              <a:rPr lang="en-US" sz="2400" dirty="0" smtClean="0">
                <a:latin typeface="Calibri" pitchFamily="34" charset="0"/>
                <a:cs typeface="Calibri" pitchFamily="34" charset="0"/>
              </a:rPr>
              <a:t> Privatization and corporatization projects.</a:t>
            </a:r>
          </a:p>
          <a:p>
            <a:r>
              <a:rPr lang="en-US" sz="2400" b="1" dirty="0" smtClean="0">
                <a:latin typeface="Calibri" pitchFamily="34" charset="0"/>
                <a:cs typeface="Calibri" pitchFamily="34" charset="0"/>
              </a:rPr>
              <a:t>Public/private interactions (Individual),</a:t>
            </a:r>
          </a:p>
          <a:p>
            <a:pPr>
              <a:buNone/>
            </a:pPr>
            <a:r>
              <a:rPr lang="en-US" sz="2400" dirty="0" smtClean="0">
                <a:latin typeface="Calibri" pitchFamily="34" charset="0"/>
                <a:cs typeface="Calibri" pitchFamily="34" charset="0"/>
              </a:rPr>
              <a:t>     Under-development.</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2746256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752600"/>
          </a:xfrm>
        </p:spPr>
        <p:txBody>
          <a:bodyPr>
            <a:normAutofit/>
          </a:bodyPr>
          <a:lstStyle/>
          <a:p>
            <a:r>
              <a:rPr lang="en-US" dirty="0" smtClean="0">
                <a:latin typeface="Baskerville Old Face" pitchFamily="18" charset="0"/>
              </a:rPr>
              <a:t>Finance and regulations of health care system in Saudi Arabia </a:t>
            </a:r>
            <a:endParaRPr lang="en-US" dirty="0">
              <a:latin typeface="Baskerville Old Face" pitchFamily="18" charset="0"/>
            </a:endParaRPr>
          </a:p>
        </p:txBody>
      </p:sp>
    </p:spTree>
    <p:extLst>
      <p:ext uri="{BB962C8B-B14F-4D97-AF65-F5344CB8AC3E}">
        <p14:creationId xmlns:p14="http://schemas.microsoft.com/office/powerpoint/2010/main" val="7075977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Baskerville Old Face" pitchFamily="18" charset="0"/>
              </a:rPr>
              <a:t>Health care financing </a:t>
            </a:r>
          </a:p>
          <a:p>
            <a:r>
              <a:rPr lang="en-US" sz="2400" dirty="0" smtClean="0">
                <a:latin typeface="Baskerville Old Face" pitchFamily="18" charset="0"/>
              </a:rPr>
              <a:t>Health insurance governance principles </a:t>
            </a:r>
          </a:p>
          <a:p>
            <a:r>
              <a:rPr lang="en-US" sz="2400" dirty="0" smtClean="0">
                <a:latin typeface="Baskerville Old Face" pitchFamily="18" charset="0"/>
              </a:rPr>
              <a:t>Types of insurance in Saudi Arabia </a:t>
            </a:r>
          </a:p>
          <a:p>
            <a:r>
              <a:rPr lang="en-US" sz="2400" dirty="0" smtClean="0">
                <a:latin typeface="Baskerville Old Face" pitchFamily="18" charset="0"/>
                <a:cs typeface="Tahoma" pitchFamily="34" charset="0"/>
              </a:rPr>
              <a:t>Council of Co-operative Health insurance Financing</a:t>
            </a:r>
            <a:endParaRPr lang="en-US" sz="2400" dirty="0" smtClean="0">
              <a:latin typeface="Baskerville Old Face" pitchFamily="18" charset="0"/>
            </a:endParaRPr>
          </a:p>
          <a:p>
            <a:r>
              <a:rPr lang="en-US" sz="2400" dirty="0" smtClean="0">
                <a:latin typeface="Baskerville Old Face" pitchFamily="18" charset="0"/>
                <a:cs typeface="Tahoma" pitchFamily="34" charset="0"/>
              </a:rPr>
              <a:t>Strategies for Health Industry Development Policy</a:t>
            </a:r>
          </a:p>
          <a:p>
            <a:r>
              <a:rPr lang="en-US" sz="2400" dirty="0" smtClean="0">
                <a:latin typeface="Baskerville Old Face" pitchFamily="18" charset="0"/>
              </a:rPr>
              <a:t>Health care funding and subsidy</a:t>
            </a:r>
          </a:p>
          <a:p>
            <a:r>
              <a:rPr lang="en-US" sz="2400" dirty="0" smtClean="0">
                <a:latin typeface="Baskerville Old Face" pitchFamily="18" charset="0"/>
              </a:rPr>
              <a:t>Health Regulators</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
            </a:r>
            <a:br>
              <a:rPr lang="en-US" dirty="0" smtClean="0"/>
            </a:br>
            <a:r>
              <a:rPr lang="en-US" dirty="0" smtClean="0"/>
              <a:t/>
            </a:r>
            <a:br>
              <a:rPr lang="en-US" dirty="0" smtClean="0"/>
            </a:br>
            <a:r>
              <a:rPr lang="en-US" dirty="0" smtClean="0"/>
              <a:t>Contents</a:t>
            </a:r>
            <a:br>
              <a:rPr lang="en-US" dirty="0" smtClean="0"/>
            </a:br>
            <a:endParaRPr lang="en-US" dirty="0"/>
          </a:p>
        </p:txBody>
      </p:sp>
    </p:spTree>
    <p:extLst>
      <p:ext uri="{BB962C8B-B14F-4D97-AF65-F5344CB8AC3E}">
        <p14:creationId xmlns:p14="http://schemas.microsoft.com/office/powerpoint/2010/main" val="220283834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Baskerville Old Face" pitchFamily="18" charset="0"/>
              </a:rPr>
              <a:t>Saudi citizens comprise around 68.9% of the total population; 50.2% are males and 49.8% females.</a:t>
            </a:r>
          </a:p>
          <a:p>
            <a:pPr algn="just"/>
            <a:r>
              <a:rPr lang="en-US" sz="2400" dirty="0" smtClean="0">
                <a:latin typeface="Baskerville Old Face" pitchFamily="18" charset="0"/>
              </a:rPr>
              <a:t>67.1% of the population are under the age of 30 years and about 37.2% are under 15 years;</a:t>
            </a:r>
          </a:p>
          <a:p>
            <a:pPr algn="just"/>
            <a:r>
              <a:rPr lang="en-US" sz="2400" dirty="0" smtClean="0">
                <a:latin typeface="Baskerville Old Face" pitchFamily="18" charset="0"/>
              </a:rPr>
              <a:t>The population over the age of 60 years is estimated at 5.2%</a:t>
            </a:r>
          </a:p>
          <a:p>
            <a:pPr algn="just"/>
            <a:r>
              <a:rPr lang="en-US" sz="2400" dirty="0" smtClean="0">
                <a:latin typeface="Baskerville Old Face" pitchFamily="18" charset="0"/>
              </a:rPr>
              <a:t>According to United Nation projections, it is estimated that the population of Saudi Arabia will reach 39.8 million by 2025 and 54.7 million by 2050.</a:t>
            </a:r>
          </a:p>
          <a:p>
            <a:pPr algn="just"/>
            <a:r>
              <a:rPr lang="en-US" sz="2400" dirty="0" smtClean="0">
                <a:latin typeface="Baskerville Old Face" pitchFamily="18" charset="0"/>
              </a:rPr>
              <a:t>This is a natural outcome of the high birth rate (23.7 per 1000 population), increased life expectancy (72.5 years for men, 74.7 years for women).</a:t>
            </a:r>
          </a:p>
          <a:p>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31561040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en-US" sz="2400" dirty="0" smtClean="0">
                <a:latin typeface="Baskerville Old Face" pitchFamily="18" charset="0"/>
              </a:rPr>
              <a:t>Health care financing </a:t>
            </a:r>
          </a:p>
          <a:p>
            <a:r>
              <a:rPr lang="en-US" sz="2400" dirty="0" smtClean="0">
                <a:latin typeface="Baskerville Old Face" pitchFamily="18" charset="0"/>
              </a:rPr>
              <a:t>In Saudi Arabia, the health service is in general publicly funded</a:t>
            </a:r>
          </a:p>
          <a:p>
            <a:r>
              <a:rPr lang="en-US" sz="2400" dirty="0" smtClean="0">
                <a:latin typeface="Baskerville Old Face" pitchFamily="18" charset="0"/>
              </a:rPr>
              <a:t>The percentage of GDP spent on health was 3.4% in 2005. In the same year the percentage of private GDP spent on health was 0.8%</a:t>
            </a:r>
          </a:p>
          <a:p>
            <a:r>
              <a:rPr lang="en-US" sz="2400" dirty="0" smtClean="0">
                <a:latin typeface="Baskerville Old Face" pitchFamily="18" charset="0"/>
              </a:rPr>
              <a:t>The government expenditure on health as a percentage of total expenditure on health was 76.2, and private expenditure was therefore 23.8.</a:t>
            </a:r>
          </a:p>
          <a:p>
            <a:r>
              <a:rPr lang="en-US" sz="2400" dirty="0" smtClean="0">
                <a:latin typeface="Baskerville Old Face" pitchFamily="18" charset="0"/>
              </a:rPr>
              <a:t>This is higher than the percentage of GDP spent on health in the neighbouring country of the United Arab Emirates, where public expenditure was 2% of GDP and private expenditure was 0.9% of GDP</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383185571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None/>
            </a:pPr>
            <a:r>
              <a:rPr lang="en-US" sz="2400" dirty="0" smtClean="0">
                <a:latin typeface="Baskerville Old Face" pitchFamily="18" charset="0"/>
              </a:rPr>
              <a:t>Health care financing </a:t>
            </a:r>
          </a:p>
          <a:p>
            <a:pPr algn="just"/>
            <a:r>
              <a:rPr lang="en-US" sz="2400" dirty="0" smtClean="0">
                <a:latin typeface="Baskerville Old Face" pitchFamily="18" charset="0"/>
              </a:rPr>
              <a:t>This can be compared with other public expenditure within Saudi Arabia, in order to get an insight into the priorities of the government.</a:t>
            </a:r>
          </a:p>
          <a:p>
            <a:pPr algn="just"/>
            <a:r>
              <a:rPr lang="en-US" sz="2400" dirty="0" smtClean="0">
                <a:latin typeface="Baskerville Old Face" pitchFamily="18" charset="0"/>
              </a:rPr>
              <a:t>There has been an improvement over the years, and it is hoped that the government continues to move in the same direction</a:t>
            </a:r>
          </a:p>
          <a:p>
            <a:pPr algn="just"/>
            <a:r>
              <a:rPr lang="en-US" sz="2400" dirty="0" smtClean="0">
                <a:latin typeface="Baskerville Old Face" pitchFamily="18" charset="0"/>
              </a:rPr>
              <a:t>Saudi Arabia could greatly improve its health system by investing more money in this sector.</a:t>
            </a:r>
          </a:p>
          <a:p>
            <a:pPr algn="just"/>
            <a:r>
              <a:rPr lang="en-US" sz="2400" dirty="0" smtClean="0">
                <a:latin typeface="Baskerville Old Face" pitchFamily="18" charset="0"/>
              </a:rPr>
              <a:t>Despite the disproportionate expenditure on health, the government appears to have a fairly positive health care strategy, and looks to be constantly improving its health system.</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779668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600" dirty="0" smtClean="0">
                <a:latin typeface="Baskerville Old Face" pitchFamily="18" charset="0"/>
              </a:rPr>
              <a:t>Introduction to health care system</a:t>
            </a:r>
            <a:endParaRPr lang="ar-SA" sz="36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just">
              <a:lnSpc>
                <a:spcPct val="120000"/>
              </a:lnSpc>
              <a:buNone/>
              <a:defRPr/>
            </a:pPr>
            <a:r>
              <a:rPr lang="en-US" sz="2800" b="1" dirty="0" smtClean="0">
                <a:latin typeface="Baskerville Old Face" pitchFamily="18" charset="0"/>
              </a:rPr>
              <a:t>What is health care system?</a:t>
            </a:r>
          </a:p>
          <a:p>
            <a:pPr algn="just">
              <a:lnSpc>
                <a:spcPct val="120000"/>
              </a:lnSpc>
              <a:buNone/>
              <a:defRPr/>
            </a:pPr>
            <a:r>
              <a:rPr lang="en-US" sz="2400" b="1" dirty="0" smtClean="0">
                <a:latin typeface="Baskerville Old Face" pitchFamily="18" charset="0"/>
              </a:rPr>
              <a:t>A health system is the sum total of all the organizations,  institutions     and resources whose primary purpose is to improve health. </a:t>
            </a:r>
            <a:endParaRPr lang="ar-SA" sz="2400" b="1" dirty="0" smtClean="0">
              <a:latin typeface="Baskerville Old Face" pitchFamily="18" charset="0"/>
            </a:endParaRPr>
          </a:p>
          <a:p>
            <a:pPr>
              <a:buFontTx/>
              <a:buChar char="•"/>
            </a:pPr>
            <a:r>
              <a:rPr lang="en-US" sz="2400" b="1" dirty="0" smtClean="0">
                <a:latin typeface="Baskerville Old Face" pitchFamily="18" charset="0"/>
              </a:rPr>
              <a:t>A health system needs staff, funds, information, supplies, transport,     communications and overall guidance and direction. </a:t>
            </a:r>
            <a:endParaRPr lang="ar-SA" sz="2400" b="1" dirty="0" smtClean="0">
              <a:latin typeface="Baskerville Old Face" pitchFamily="18" charset="0"/>
            </a:endParaRPr>
          </a:p>
          <a:p>
            <a:pPr>
              <a:buFontTx/>
              <a:buChar char="•"/>
            </a:pPr>
            <a:r>
              <a:rPr lang="en-US" sz="2400" b="1" dirty="0" smtClean="0">
                <a:latin typeface="Baskerville Old Face" pitchFamily="18" charset="0"/>
              </a:rPr>
              <a:t>A health system needs to provide services that are responsive and   financially fair, while treating people decently</a:t>
            </a:r>
            <a:r>
              <a:rPr lang="ar-SA" sz="2400" b="1" dirty="0" smtClean="0">
                <a:latin typeface="Baskerville Old Face" pitchFamily="18" charset="0"/>
              </a:rPr>
              <a:t>.</a:t>
            </a:r>
            <a:r>
              <a:rPr lang="en-US" sz="2400" b="1" dirty="0" smtClean="0">
                <a:latin typeface="Baskerville Old Face" pitchFamily="18" charset="0"/>
              </a:rPr>
              <a:t>   (WHO)</a:t>
            </a:r>
            <a:endParaRPr lang="ar-SA" sz="2400" b="1" dirty="0" smtClean="0">
              <a:latin typeface="Baskerville Old Face" pitchFamily="18" charset="0"/>
            </a:endParaRPr>
          </a:p>
          <a:p>
            <a:pPr>
              <a:lnSpc>
                <a:spcPct val="90000"/>
              </a:lnSpc>
              <a:defRPr/>
            </a:pPr>
            <a:endParaRPr lang="en-US" sz="2400" dirty="0" smtClean="0">
              <a:latin typeface="Baskerville Old Face" pitchFamily="18" charset="0"/>
            </a:endParaRPr>
          </a:p>
          <a:p>
            <a:pPr>
              <a:lnSpc>
                <a:spcPct val="90000"/>
              </a:lnSpc>
              <a:buNone/>
              <a:defRPr/>
            </a:pPr>
            <a:endParaRPr lang="en-US" sz="2400" dirty="0" smtClean="0">
              <a:latin typeface="Baskerville Old Face" pitchFamily="18" charset="0"/>
            </a:endParaRPr>
          </a:p>
          <a:p>
            <a:pPr>
              <a:lnSpc>
                <a:spcPct val="90000"/>
              </a:lnSpc>
              <a:buNone/>
              <a:defRPr/>
            </a:pPr>
            <a:r>
              <a:rPr lang="en-US" sz="2400" dirty="0" smtClean="0">
                <a:latin typeface="Baskerville Old Face" pitchFamily="18" charset="0"/>
              </a:rPr>
              <a:t>                            </a:t>
            </a:r>
          </a:p>
          <a:p>
            <a:endParaRPr lang="ar-SA" sz="2000" dirty="0">
              <a:latin typeface="Baskerville Old Face" pitchFamily="18" charset="0"/>
            </a:endParaRPr>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5608" y="1524000"/>
            <a:ext cx="7498080" cy="4800600"/>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dirty="0" smtClean="0">
                <a:latin typeface="Baskerville Old Face" pitchFamily="18" charset="0"/>
              </a:rPr>
              <a:t>Health care financing</a:t>
            </a:r>
          </a:p>
          <a:p>
            <a:pPr algn="just"/>
            <a:r>
              <a:rPr lang="en-US" sz="2400" dirty="0" smtClean="0">
                <a:latin typeface="Baskerville Old Face" pitchFamily="18" charset="0"/>
              </a:rPr>
              <a:t>The Health System is monitored and improved by the Ministry of Health, and the progress made in this area, as well as other socio-economic factors has been vast over the past thirty years.</a:t>
            </a:r>
          </a:p>
          <a:p>
            <a:pPr algn="just"/>
            <a:r>
              <a:rPr lang="en-US" sz="2400" dirty="0" smtClean="0">
                <a:latin typeface="Baskerville Old Face" pitchFamily="18" charset="0"/>
              </a:rPr>
              <a:t>Despite the progress already made there are still many further developments required which will become apparent as the system is explored further.</a:t>
            </a: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37450450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b="1" dirty="0" smtClean="0">
                <a:latin typeface="Baskerville Old Face" pitchFamily="18" charset="0"/>
              </a:rPr>
              <a:t>Availability, accessibility, acceptability and quality</a:t>
            </a:r>
          </a:p>
          <a:p>
            <a:pPr algn="just"/>
            <a:r>
              <a:rPr lang="en-US" sz="2400" dirty="0" smtClean="0">
                <a:latin typeface="Baskerville Old Face" pitchFamily="18" charset="0"/>
              </a:rPr>
              <a:t>The ‘AAAQ’ is an element that is enshrined in General Comment 14 on the highest attainable standard of health.</a:t>
            </a:r>
          </a:p>
          <a:p>
            <a:pPr algn="just"/>
            <a:r>
              <a:rPr lang="en-US" sz="2400" dirty="0">
                <a:latin typeface="Baskerville Old Face" pitchFamily="18" charset="0"/>
              </a:rPr>
              <a:t>The concepts of ‘availability, accessibility, acceptability and quality’ are used to tell whether the highest attainable standard of health is being </a:t>
            </a:r>
            <a:r>
              <a:rPr lang="en-US" sz="2400" dirty="0" smtClean="0">
                <a:latin typeface="Baskerville Old Face" pitchFamily="18" charset="0"/>
              </a:rPr>
              <a:t>reached</a:t>
            </a:r>
          </a:p>
          <a:p>
            <a:pPr algn="just"/>
            <a:r>
              <a:rPr lang="en-US" sz="2400" b="1" dirty="0">
                <a:latin typeface="Baskerville Old Face"/>
              </a:rPr>
              <a:t>Availability. </a:t>
            </a:r>
            <a:r>
              <a:rPr lang="en-US" sz="2400" dirty="0">
                <a:latin typeface="Baskerville Old Face"/>
              </a:rPr>
              <a:t>Functioning public health and health care facilities, goods and services, as well as </a:t>
            </a:r>
            <a:r>
              <a:rPr lang="en-US" sz="2400" dirty="0" err="1">
                <a:latin typeface="Baskerville Old Face"/>
              </a:rPr>
              <a:t>programmes</a:t>
            </a:r>
            <a:r>
              <a:rPr lang="en-US" sz="2400" dirty="0">
                <a:latin typeface="Baskerville Old Face"/>
              </a:rPr>
              <a:t> in sufficient quantity</a:t>
            </a: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7295047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pPr marL="82296" indent="0" algn="just">
              <a:buNone/>
            </a:pPr>
            <a:endParaRPr lang="en-US" sz="2400" dirty="0" smtClean="0">
              <a:latin typeface="Baskerville Old Face" pitchFamily="18" charset="0"/>
            </a:endParaRPr>
          </a:p>
          <a:p>
            <a:pPr algn="just"/>
            <a:r>
              <a:rPr lang="en-US" sz="2400" b="1" dirty="0" smtClean="0">
                <a:latin typeface="Baskerville Old Face" pitchFamily="18" charset="0"/>
              </a:rPr>
              <a:t>Accessibility</a:t>
            </a:r>
            <a:r>
              <a:rPr lang="en-US" sz="2400" dirty="0" smtClean="0">
                <a:latin typeface="Baskerville Old Face" pitchFamily="18" charset="0"/>
              </a:rPr>
              <a:t> covers a wide range of aspects, and as a result has four over lapping dimensions; affordability, information accessibility, physical accessibility, and non–discrimination of health services.</a:t>
            </a:r>
          </a:p>
          <a:p>
            <a:pPr algn="just">
              <a:buNone/>
            </a:pPr>
            <a:r>
              <a:rPr lang="en-US" sz="2400" b="1" dirty="0" smtClean="0">
                <a:latin typeface="Baskerville Old Face" pitchFamily="18" charset="0"/>
              </a:rPr>
              <a:t>1. Affordability</a:t>
            </a:r>
          </a:p>
          <a:p>
            <a:pPr algn="just"/>
            <a:r>
              <a:rPr lang="en-US" sz="2400" dirty="0" smtClean="0">
                <a:latin typeface="Baskerville Old Face" pitchFamily="18" charset="0"/>
              </a:rPr>
              <a:t>Historically, the health system was publicly funded by the government. </a:t>
            </a: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58622020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b="1" dirty="0" smtClean="0">
                <a:latin typeface="Baskerville Old Face" pitchFamily="18" charset="0"/>
              </a:rPr>
              <a:t>Affordability</a:t>
            </a:r>
          </a:p>
          <a:p>
            <a:pPr algn="just"/>
            <a:r>
              <a:rPr lang="en-US" sz="2400" dirty="0" smtClean="0">
                <a:latin typeface="Baskerville Old Face" pitchFamily="18" charset="0"/>
              </a:rPr>
              <a:t>However, providing free medical care to all was beginning to place a great financial burden on the state, as there is no tax system.</a:t>
            </a:r>
          </a:p>
          <a:p>
            <a:pPr algn="just"/>
            <a:r>
              <a:rPr lang="en-US" sz="2400" dirty="0" smtClean="0">
                <a:latin typeface="Baskerville Old Face" pitchFamily="18" charset="0"/>
              </a:rPr>
              <a:t>In order to improve the situation the </a:t>
            </a:r>
            <a:r>
              <a:rPr lang="en-US" sz="2400" dirty="0" err="1" smtClean="0">
                <a:latin typeface="Baskerville Old Face" pitchFamily="18" charset="0"/>
              </a:rPr>
              <a:t>Shoura</a:t>
            </a:r>
            <a:r>
              <a:rPr lang="en-US" sz="2400" dirty="0" smtClean="0">
                <a:latin typeface="Baskerville Old Face" pitchFamily="18" charset="0"/>
              </a:rPr>
              <a:t> Council passed a law in 2004 to implement mandatory health insurance for all foreign workers in the Kingdom.</a:t>
            </a:r>
          </a:p>
          <a:p>
            <a:pPr algn="just"/>
            <a:r>
              <a:rPr lang="en-US" sz="2400" dirty="0" smtClean="0">
                <a:latin typeface="Baskerville Old Face" pitchFamily="18" charset="0"/>
              </a:rPr>
              <a:t>The law is to be implemented in a three-phase .The first phase covers all foreign workers working in large companies, and the second covers workers in small establishments. Both these phases have now been implemented.</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6802866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Baskerville Old Face" pitchFamily="18" charset="0"/>
              </a:rPr>
              <a:t>The third phase will cover all remaining foreign workers</a:t>
            </a:r>
          </a:p>
          <a:p>
            <a:pPr algn="just">
              <a:buNone/>
            </a:pPr>
            <a:r>
              <a:rPr lang="en-US" sz="2400" b="1" dirty="0" smtClean="0">
                <a:latin typeface="Baskerville Old Face" pitchFamily="18" charset="0"/>
              </a:rPr>
              <a:t>2. Information accessibility</a:t>
            </a:r>
          </a:p>
          <a:p>
            <a:pPr algn="just"/>
            <a:r>
              <a:rPr lang="en-US" sz="2400" dirty="0" smtClean="0">
                <a:latin typeface="Baskerville Old Face" pitchFamily="18" charset="0"/>
              </a:rPr>
              <a:t>Another aspect of the ‘AAAQ’ that Saudi Arabia is having problems meeting is a feature of the concept of accessibility: the so-called ‘information accessibility’.</a:t>
            </a:r>
          </a:p>
          <a:p>
            <a:pPr algn="just"/>
            <a:r>
              <a:rPr lang="en-US" sz="2400" dirty="0" smtClean="0">
                <a:latin typeface="Baskerville Old Face" pitchFamily="18" charset="0"/>
              </a:rPr>
              <a:t>WHO believes the country needs to establish an efficient National Health Information System (NHIS)</a:t>
            </a: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71426959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b="1" dirty="0" smtClean="0">
                <a:latin typeface="Baskerville Old Face" pitchFamily="18" charset="0"/>
              </a:rPr>
              <a:t>3. Physical accessibility</a:t>
            </a:r>
          </a:p>
          <a:p>
            <a:pPr algn="just"/>
            <a:r>
              <a:rPr lang="en-US" sz="2400" dirty="0" smtClean="0">
                <a:latin typeface="Baskerville Old Face" pitchFamily="18" charset="0"/>
              </a:rPr>
              <a:t>A further concern is the physical accessibility of health care. </a:t>
            </a:r>
          </a:p>
          <a:p>
            <a:pPr algn="just"/>
            <a:r>
              <a:rPr lang="en-US" sz="2400" dirty="0" smtClean="0">
                <a:latin typeface="Baskerville Old Face" pitchFamily="18" charset="0"/>
              </a:rPr>
              <a:t>It is recommended that primary health care centres should be appropriately situated throughout a country and a citizen should not live more than one hour away from their closest medical centre.</a:t>
            </a:r>
          </a:p>
          <a:p>
            <a:pPr algn="just"/>
            <a:r>
              <a:rPr lang="en-US" sz="2400" dirty="0" smtClean="0">
                <a:latin typeface="Baskerville Old Face" pitchFamily="18" charset="0"/>
              </a:rPr>
              <a:t>Saudi Arabia is a member of the Gulf Council Cooperation – “2009 for primary health care promotion”, and has implemented a family practice residency programme, to integrate care at primary health centres.</a:t>
            </a: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21216920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800" b="1" dirty="0">
                <a:latin typeface="Baskerville Old Face"/>
              </a:rPr>
              <a:t>Acceptability</a:t>
            </a:r>
            <a:r>
              <a:rPr lang="en-US" sz="2800" dirty="0">
                <a:latin typeface="Baskerville Old Face"/>
              </a:rPr>
              <a:t>: All health facilities, goods and services must be respectful of medical ethics and culturally appropriate, as well as sensitive to gender and life-cycle requirements. </a:t>
            </a:r>
            <a:endParaRPr lang="en-US" sz="2800" dirty="0" smtClean="0">
              <a:latin typeface="Baskerville Old Face"/>
            </a:endParaRPr>
          </a:p>
          <a:p>
            <a:pPr algn="just">
              <a:buNone/>
            </a:pPr>
            <a:endParaRPr lang="en-US" sz="2800" dirty="0" smtClean="0">
              <a:latin typeface="Baskerville Old Face"/>
            </a:endParaRPr>
          </a:p>
          <a:p>
            <a:pPr algn="just">
              <a:buNone/>
            </a:pPr>
            <a:r>
              <a:rPr lang="en-US" sz="2800" dirty="0" smtClean="0">
                <a:latin typeface="Baskerville Old Face"/>
              </a:rPr>
              <a:t>•</a:t>
            </a:r>
            <a:r>
              <a:rPr lang="en-US" sz="2800" b="1" dirty="0" smtClean="0">
                <a:latin typeface="Baskerville Old Face"/>
              </a:rPr>
              <a:t>Quality</a:t>
            </a:r>
            <a:r>
              <a:rPr lang="en-US" sz="2800" dirty="0">
                <a:latin typeface="Baskerville Old Face"/>
              </a:rPr>
              <a:t>: Health facilities, goods and services must be scientifically and medically appropriate and of good quality</a:t>
            </a:r>
            <a:r>
              <a:rPr lang="en-US" sz="2400" dirty="0"/>
              <a:t>.</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59103236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endParaRPr lang="en-US" sz="2400" dirty="0" smtClean="0">
              <a:latin typeface="Baskerville Old Face" pitchFamily="18" charset="0"/>
            </a:endParaRPr>
          </a:p>
          <a:p>
            <a:pPr>
              <a:buNone/>
            </a:pPr>
            <a:r>
              <a:rPr lang="en-US" sz="2400" dirty="0" smtClean="0">
                <a:latin typeface="Baskerville Old Face" pitchFamily="18" charset="0"/>
              </a:rPr>
              <a:t>Health insurance governance principles </a:t>
            </a:r>
          </a:p>
          <a:p>
            <a:pPr>
              <a:buNone/>
            </a:pPr>
            <a:endParaRPr lang="en-US" sz="2400" dirty="0" smtClean="0">
              <a:latin typeface="Baskerville Old Face" pitchFamily="18" charset="0"/>
            </a:endParaRPr>
          </a:p>
          <a:p>
            <a:pPr marL="520700" lvl="1" defTabSz="1042988">
              <a:buNone/>
            </a:pPr>
            <a:r>
              <a:rPr lang="en-US" sz="2400" dirty="0" smtClean="0">
                <a:latin typeface="Baskerville Old Face" pitchFamily="18" charset="0"/>
                <a:cs typeface="Tahoma" pitchFamily="34" charset="0"/>
              </a:rPr>
              <a:t>1. Transparency and Predictability</a:t>
            </a:r>
          </a:p>
          <a:p>
            <a:pPr marL="520700" lvl="1" defTabSz="1042988">
              <a:buNone/>
            </a:pPr>
            <a:r>
              <a:rPr lang="en-US" sz="2400" dirty="0" smtClean="0">
                <a:latin typeface="Baskerville Old Face" pitchFamily="18" charset="0"/>
                <a:cs typeface="Tahoma" pitchFamily="34" charset="0"/>
              </a:rPr>
              <a:t>2. Accountability</a:t>
            </a:r>
          </a:p>
          <a:p>
            <a:pPr marL="520700" lvl="1" defTabSz="1042988">
              <a:buNone/>
            </a:pPr>
            <a:r>
              <a:rPr lang="en-US" sz="2400" dirty="0" smtClean="0">
                <a:latin typeface="Baskerville Old Face" pitchFamily="18" charset="0"/>
                <a:cs typeface="Tahoma" pitchFamily="34" charset="0"/>
              </a:rPr>
              <a:t>3. Participation</a:t>
            </a:r>
          </a:p>
          <a:p>
            <a:pPr marL="520700" lvl="1" defTabSz="1042988">
              <a:buNone/>
            </a:pPr>
            <a:r>
              <a:rPr lang="en-US" sz="2400" dirty="0" smtClean="0">
                <a:latin typeface="Baskerville Old Face" pitchFamily="18" charset="0"/>
                <a:cs typeface="Tahoma" pitchFamily="34" charset="0"/>
              </a:rPr>
              <a:t>4. Efficiency and effectiveness</a:t>
            </a:r>
          </a:p>
          <a:p>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28622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400" dirty="0" smtClean="0">
                <a:latin typeface="Baskerville Old Face" pitchFamily="18" charset="0"/>
              </a:rPr>
              <a:t>Types of insurance in Saudi Arabia</a:t>
            </a:r>
          </a:p>
          <a:p>
            <a:pPr defTabSz="1042988">
              <a:spcBef>
                <a:spcPct val="20000"/>
              </a:spcBef>
              <a:buClr>
                <a:schemeClr val="tx1"/>
              </a:buClr>
              <a:buFont typeface="Wingdings" pitchFamily="2" charset="2"/>
              <a:buChar char="l"/>
            </a:pPr>
            <a:r>
              <a:rPr kumimoji="1" lang="en-US" sz="2200" dirty="0" smtClean="0">
                <a:latin typeface="Tahoma" pitchFamily="34" charset="0"/>
                <a:cs typeface="Tahoma" pitchFamily="34" charset="0"/>
              </a:rPr>
              <a:t>Property and casualty 34%</a:t>
            </a:r>
          </a:p>
          <a:p>
            <a:pPr marL="1563688" lvl="3" defTabSz="1042988">
              <a:spcBef>
                <a:spcPct val="20000"/>
              </a:spcBef>
              <a:buClr>
                <a:schemeClr val="tx1"/>
              </a:buClr>
              <a:buBlip>
                <a:blip r:embed="rId2"/>
              </a:buBlip>
            </a:pPr>
            <a:r>
              <a:rPr kumimoji="1" lang="en-US" sz="2200" dirty="0" smtClean="0">
                <a:latin typeface="Tahoma" pitchFamily="34" charset="0"/>
                <a:cs typeface="Tahoma" pitchFamily="34" charset="0"/>
              </a:rPr>
              <a:t> </a:t>
            </a:r>
            <a:r>
              <a:rPr kumimoji="1" lang="en-US" sz="2000" dirty="0" smtClean="0">
                <a:latin typeface="Tahoma" pitchFamily="34" charset="0"/>
                <a:cs typeface="Tahoma" pitchFamily="34" charset="0"/>
              </a:rPr>
              <a:t>Aviation </a:t>
            </a:r>
          </a:p>
          <a:p>
            <a:pPr marL="1563688" lvl="3" defTabSz="1042988">
              <a:spcBef>
                <a:spcPct val="20000"/>
              </a:spcBef>
              <a:buClr>
                <a:schemeClr val="tx1"/>
              </a:buClr>
              <a:buNone/>
            </a:pPr>
            <a:endParaRPr kumimoji="1" lang="en-US" sz="2000" dirty="0" smtClean="0">
              <a:latin typeface="Tahoma" pitchFamily="34" charset="0"/>
              <a:cs typeface="Tahoma" pitchFamily="34" charset="0"/>
            </a:endParaRPr>
          </a:p>
          <a:p>
            <a:pPr marL="1563688" lvl="3" defTabSz="1042988">
              <a:spcBef>
                <a:spcPct val="20000"/>
              </a:spcBef>
              <a:buClr>
                <a:schemeClr val="tx1"/>
              </a:buClr>
              <a:buBlip>
                <a:blip r:embed="rId2"/>
              </a:buBlip>
            </a:pPr>
            <a:r>
              <a:rPr kumimoji="1" lang="en-US" sz="2000" dirty="0" smtClean="0">
                <a:latin typeface="Tahoma" pitchFamily="34" charset="0"/>
                <a:cs typeface="Tahoma" pitchFamily="34" charset="0"/>
              </a:rPr>
              <a:t> Marine </a:t>
            </a:r>
          </a:p>
          <a:p>
            <a:pPr marL="1563688" lvl="3" defTabSz="1042988">
              <a:spcBef>
                <a:spcPct val="20000"/>
              </a:spcBef>
              <a:buClr>
                <a:schemeClr val="tx1"/>
              </a:buClr>
              <a:buNone/>
            </a:pPr>
            <a:endParaRPr kumimoji="1" lang="en-US" sz="2000" dirty="0" smtClean="0">
              <a:latin typeface="Tahoma" pitchFamily="34" charset="0"/>
              <a:cs typeface="Tahoma" pitchFamily="34" charset="0"/>
            </a:endParaRPr>
          </a:p>
          <a:p>
            <a:pPr marL="1563688" lvl="3" defTabSz="1042988">
              <a:spcBef>
                <a:spcPct val="20000"/>
              </a:spcBef>
              <a:buClr>
                <a:schemeClr val="tx1"/>
              </a:buClr>
              <a:buBlip>
                <a:blip r:embed="rId2"/>
              </a:buBlip>
            </a:pPr>
            <a:r>
              <a:rPr kumimoji="1" lang="en-US" sz="2000" dirty="0" smtClean="0">
                <a:latin typeface="Tahoma" pitchFamily="34" charset="0"/>
                <a:cs typeface="Tahoma" pitchFamily="34" charset="0"/>
              </a:rPr>
              <a:t> Medical Malpractice</a:t>
            </a:r>
          </a:p>
          <a:p>
            <a:pPr marL="1563688" lvl="3" defTabSz="1042988">
              <a:spcBef>
                <a:spcPct val="20000"/>
              </a:spcBef>
              <a:buClr>
                <a:schemeClr val="tx1"/>
              </a:buClr>
              <a:buNone/>
            </a:pPr>
            <a:endParaRPr kumimoji="1" lang="en-US" sz="2000" dirty="0" smtClean="0">
              <a:latin typeface="Tahoma" pitchFamily="34" charset="0"/>
              <a:cs typeface="Tahoma" pitchFamily="34" charset="0"/>
            </a:endParaRPr>
          </a:p>
          <a:p>
            <a:pPr defTabSz="1042988">
              <a:spcBef>
                <a:spcPct val="20000"/>
              </a:spcBef>
              <a:buClr>
                <a:schemeClr val="tx1"/>
              </a:buClr>
              <a:buFont typeface="Wingdings" pitchFamily="2" charset="2"/>
              <a:buChar char="l"/>
            </a:pPr>
            <a:r>
              <a:rPr kumimoji="1" lang="en-US" sz="2200" dirty="0" smtClean="0">
                <a:latin typeface="Tahoma" pitchFamily="34" charset="0"/>
                <a:cs typeface="Tahoma" pitchFamily="34" charset="0"/>
              </a:rPr>
              <a:t> Car  34%</a:t>
            </a:r>
          </a:p>
          <a:p>
            <a:pPr defTabSz="1042988">
              <a:spcBef>
                <a:spcPct val="20000"/>
              </a:spcBef>
              <a:buClr>
                <a:schemeClr val="tx1"/>
              </a:buClr>
              <a:buNone/>
            </a:pPr>
            <a:endParaRPr kumimoji="1" lang="en-US" sz="2200" dirty="0" smtClean="0">
              <a:latin typeface="Tahoma" pitchFamily="34" charset="0"/>
              <a:cs typeface="Tahoma" pitchFamily="34" charset="0"/>
            </a:endParaRPr>
          </a:p>
          <a:p>
            <a:pPr defTabSz="1042988">
              <a:spcBef>
                <a:spcPct val="20000"/>
              </a:spcBef>
              <a:buClr>
                <a:schemeClr val="tx1"/>
              </a:buClr>
              <a:buFont typeface="Wingdings" pitchFamily="2" charset="2"/>
              <a:buChar char="l"/>
            </a:pPr>
            <a:r>
              <a:rPr kumimoji="1" lang="en-US" sz="2200" dirty="0" smtClean="0">
                <a:latin typeface="Tahoma" pitchFamily="34" charset="0"/>
                <a:cs typeface="Tahoma" pitchFamily="34" charset="0"/>
              </a:rPr>
              <a:t> Health  32%</a:t>
            </a:r>
          </a:p>
          <a:p>
            <a:pPr>
              <a:buNone/>
            </a:pPr>
            <a:r>
              <a:rPr lang="en-US" sz="2400" dirty="0" smtClean="0">
                <a:latin typeface="Baskerville Old Face" pitchFamily="18" charset="0"/>
              </a:rPr>
              <a:t> </a:t>
            </a:r>
          </a:p>
          <a:p>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40558235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400" dirty="0" smtClean="0">
                <a:latin typeface="Baskerville Old Face" pitchFamily="18" charset="0"/>
                <a:cs typeface="Tahoma" pitchFamily="34" charset="0"/>
              </a:rPr>
              <a:t>Council of Co-operative Health insurance Financing</a:t>
            </a:r>
            <a:endParaRPr lang="en-US" sz="2400" dirty="0" smtClean="0">
              <a:latin typeface="Baskerville Old Face" pitchFamily="18" charset="0"/>
            </a:endParaRPr>
          </a:p>
          <a:p>
            <a:pPr algn="just"/>
            <a:r>
              <a:rPr lang="en-US" sz="2400" dirty="0" smtClean="0">
                <a:latin typeface="Baskerville Old Face" pitchFamily="18" charset="0"/>
              </a:rPr>
              <a:t>The Council of Cooperative Health Insurance (CCHI) is working to educate the private sector about the benefits of health insurance.</a:t>
            </a:r>
          </a:p>
          <a:p>
            <a:pPr algn="just"/>
            <a:r>
              <a:rPr lang="en-US" sz="2400" dirty="0" smtClean="0">
                <a:latin typeface="Baskerville Old Face" pitchFamily="18" charset="0"/>
              </a:rPr>
              <a:t>The after-effects of the recession, which has negatively affected most of the world, have had less of an impact on Saudi Arabia’s insurance industry, which has been thriving over the past few years</a:t>
            </a:r>
          </a:p>
          <a:p>
            <a:pPr algn="just"/>
            <a:r>
              <a:rPr lang="en-US" sz="2400" dirty="0" smtClean="0">
                <a:latin typeface="Baskerville Old Face" pitchFamily="18" charset="0"/>
              </a:rPr>
              <a:t>Health insurance is leading as one of the fastest growing segments in the country’s insurance sector, becoming a key growth driver for the overall market</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907650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smtClean="0">
                <a:latin typeface="Baskerville Old Face" pitchFamily="18" charset="0"/>
              </a:rPr>
              <a:t>Introduction to health care system</a:t>
            </a:r>
            <a:endParaRPr lang="en-US" dirty="0"/>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pPr algn="just"/>
            <a:r>
              <a:rPr lang="en-US" sz="2400" dirty="0" smtClean="0">
                <a:latin typeface="Baskerville Old Face" pitchFamily="18" charset="0"/>
              </a:rPr>
              <a:t>Health is a complex and multidimensional issue. Many of the factors influencing over all health either not in the traditional domain of health care or are difficult to influence , e.g.:   Water quality , diet , genetics , and  consumption of tobacco &amp; other.</a:t>
            </a:r>
          </a:p>
          <a:p>
            <a:pPr algn="just"/>
            <a:r>
              <a:rPr lang="en-US" sz="2400" dirty="0" smtClean="0">
                <a:latin typeface="Baskerville Old Face" pitchFamily="18" charset="0"/>
              </a:rPr>
              <a:t>The most famous modern definition of health was created during a Preamble to the Constitution of the World Health organization adopted by the international  health conference  in new York</a:t>
            </a:r>
          </a:p>
          <a:p>
            <a:pPr algn="just"/>
            <a:endParaRPr lang="en-US" sz="2400" dirty="0" smtClean="0">
              <a:latin typeface="Baskerville Old Face" pitchFamily="18" charset="0"/>
            </a:endParaRPr>
          </a:p>
          <a:p>
            <a:endParaRPr lang="en-US" dirty="0">
              <a:latin typeface="Baskerville Old Face" pitchFamily="18" charset="0"/>
            </a:endParaRPr>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391400" y="3810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None/>
            </a:pPr>
            <a:r>
              <a:rPr lang="en-US" sz="2400" dirty="0" smtClean="0">
                <a:latin typeface="Baskerville Old Face" pitchFamily="18" charset="0"/>
                <a:cs typeface="Tahoma" pitchFamily="34" charset="0"/>
              </a:rPr>
              <a:t>Council of Co-operative Health insurance Financing</a:t>
            </a:r>
            <a:endParaRPr lang="en-US" sz="2400" dirty="0" smtClean="0">
              <a:latin typeface="Baskerville Old Face" pitchFamily="18" charset="0"/>
            </a:endParaRPr>
          </a:p>
          <a:p>
            <a:pPr algn="just"/>
            <a:r>
              <a:rPr lang="en-US" sz="2400" dirty="0" smtClean="0">
                <a:latin typeface="Baskerville Old Face" pitchFamily="18" charset="0"/>
              </a:rPr>
              <a:t>There has been much interest in investing in Saudi Arabia’s private medical care since the Cooperative Health Insurance Act in 1999. </a:t>
            </a:r>
          </a:p>
          <a:p>
            <a:pPr algn="just"/>
            <a:r>
              <a:rPr lang="en-US" sz="2400" dirty="0" smtClean="0">
                <a:latin typeface="Baskerville Old Face" pitchFamily="18" charset="0"/>
              </a:rPr>
              <a:t>This act has provided medical insurance to all private sector workers within Saudi Arabia, successfully insuring over 8.6 million Saudi and expatriate employees and their families to date.</a:t>
            </a:r>
          </a:p>
          <a:p>
            <a:pPr algn="just"/>
            <a:r>
              <a:rPr lang="en-US" sz="2400" dirty="0" smtClean="0">
                <a:latin typeface="Baskerville Old Face" pitchFamily="18" charset="0"/>
              </a:rPr>
              <a:t>There are many benefits of insurance for both workers and the insurance industry.  Due to the surge in the number of insured workers, insurance companies have advanced their products and services to serve the target market.</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97993895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en-US" sz="2400" dirty="0" smtClean="0">
                <a:latin typeface="Baskerville Old Face" pitchFamily="18" charset="0"/>
                <a:cs typeface="Tahoma" pitchFamily="34" charset="0"/>
              </a:rPr>
              <a:t>Council of Co-operative Health insurance Financing</a:t>
            </a:r>
            <a:endParaRPr lang="en-US" sz="2400" dirty="0" smtClean="0">
              <a:latin typeface="Baskerville Old Face" pitchFamily="18" charset="0"/>
            </a:endParaRPr>
          </a:p>
          <a:p>
            <a:pPr algn="just"/>
            <a:r>
              <a:rPr lang="en-US" sz="2400" dirty="0" smtClean="0">
                <a:latin typeface="Baskerville Old Face" pitchFamily="18" charset="0"/>
              </a:rPr>
              <a:t>The role of the </a:t>
            </a:r>
            <a:r>
              <a:rPr lang="en-US" sz="2400" dirty="0" smtClean="0">
                <a:latin typeface="Baskerville Old Face" pitchFamily="18" charset="0"/>
                <a:cs typeface="Tahoma" pitchFamily="34" charset="0"/>
              </a:rPr>
              <a:t>Council of Co-operative Health insurance </a:t>
            </a:r>
            <a:r>
              <a:rPr lang="en-US" sz="2400" dirty="0" smtClean="0">
                <a:latin typeface="Baskerville Old Face" pitchFamily="18" charset="0"/>
              </a:rPr>
              <a:t>is to work towards educating the private sector about the many benefits health insurance has for their workers.  The CCHI certifies 26 insurance firms, five third-party administration companies, and over 2400 healthcare providers.</a:t>
            </a:r>
          </a:p>
          <a:p>
            <a:pPr algn="just"/>
            <a:r>
              <a:rPr lang="en-US" sz="2400" dirty="0" smtClean="0">
                <a:latin typeface="Baskerville Old Face" pitchFamily="18" charset="0"/>
              </a:rPr>
              <a:t>There is a big future of growth for private medical care in Saudi Arabia, with supporting factors such as low penetration, strong governmental support, and rising awareness of insurance. </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62105414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r>
              <a:rPr lang="en-US" sz="2400" dirty="0" smtClean="0">
                <a:latin typeface="Baskerville Old Face" pitchFamily="18" charset="0"/>
                <a:cs typeface="Tahoma" pitchFamily="34" charset="0"/>
              </a:rPr>
              <a:t>Strategies for Health Industry Development Policy</a:t>
            </a:r>
          </a:p>
          <a:p>
            <a:pPr>
              <a:buFontTx/>
              <a:buChar char="•"/>
            </a:pPr>
            <a:r>
              <a:rPr lang="en-US" sz="1800" dirty="0" smtClean="0">
                <a:latin typeface="Baskerville Old Face" pitchFamily="18" charset="0"/>
                <a:cs typeface="Tahoma" pitchFamily="34" charset="0"/>
              </a:rPr>
              <a:t>Establishment of National health Related References</a:t>
            </a:r>
          </a:p>
          <a:p>
            <a:pPr lvl="1">
              <a:buFont typeface="Wingdings" pitchFamily="2" charset="2"/>
              <a:buChar char="q"/>
            </a:pPr>
            <a:r>
              <a:rPr lang="en-US" sz="1800" dirty="0" smtClean="0">
                <a:latin typeface="Baskerville Old Face" pitchFamily="18" charset="0"/>
                <a:cs typeface="Tahoma" pitchFamily="34" charset="0"/>
              </a:rPr>
              <a:t> Saudi Food and Drug Authority</a:t>
            </a:r>
          </a:p>
          <a:p>
            <a:pPr lvl="1">
              <a:buFont typeface="Wingdings" pitchFamily="2" charset="2"/>
              <a:buChar char="q"/>
            </a:pPr>
            <a:r>
              <a:rPr lang="en-US" sz="1800" dirty="0" smtClean="0">
                <a:latin typeface="Baskerville Old Face" pitchFamily="18" charset="0"/>
                <a:cs typeface="Tahoma" pitchFamily="34" charset="0"/>
              </a:rPr>
              <a:t> Saudi Commission of Health Specialties </a:t>
            </a:r>
            <a:r>
              <a:rPr lang="ar-SA" sz="1800" dirty="0" smtClean="0">
                <a:latin typeface="Baskerville Old Face" pitchFamily="18" charset="0"/>
                <a:cs typeface="Tahoma" pitchFamily="34" charset="0"/>
              </a:rPr>
              <a:t>  </a:t>
            </a:r>
          </a:p>
          <a:p>
            <a:pPr lvl="1">
              <a:buFont typeface="Wingdings" pitchFamily="2" charset="2"/>
              <a:buChar char="q"/>
            </a:pPr>
            <a:r>
              <a:rPr lang="ar-SA" sz="1800" dirty="0" smtClean="0">
                <a:latin typeface="Baskerville Old Face" pitchFamily="18" charset="0"/>
                <a:cs typeface="Tahoma" pitchFamily="34" charset="0"/>
              </a:rPr>
              <a:t> </a:t>
            </a:r>
            <a:r>
              <a:rPr lang="en-US" sz="1800" dirty="0" smtClean="0">
                <a:latin typeface="Baskerville Old Face" pitchFamily="18" charset="0"/>
                <a:cs typeface="Tahoma" pitchFamily="34" charset="0"/>
              </a:rPr>
              <a:t>Council of Co-operative Health Insurance</a:t>
            </a:r>
          </a:p>
          <a:p>
            <a:pPr lvl="1">
              <a:buFont typeface="Wingdings" pitchFamily="2" charset="2"/>
              <a:buChar char="q"/>
            </a:pPr>
            <a:r>
              <a:rPr lang="en-US" sz="1800" dirty="0" smtClean="0">
                <a:latin typeface="Baskerville Old Face" pitchFamily="18" charset="0"/>
                <a:cs typeface="Tahoma" pitchFamily="34" charset="0"/>
              </a:rPr>
              <a:t> National Center for Health care Quality and Accreditation</a:t>
            </a:r>
          </a:p>
          <a:p>
            <a:pPr lvl="1">
              <a:buFont typeface="Wingdings" pitchFamily="2" charset="2"/>
              <a:buChar char="q"/>
            </a:pPr>
            <a:r>
              <a:rPr lang="en-US" sz="1800" dirty="0" smtClean="0">
                <a:latin typeface="Baskerville Old Face" pitchFamily="18" charset="0"/>
                <a:cs typeface="Tahoma" pitchFamily="34" charset="0"/>
              </a:rPr>
              <a:t> The National Health Council</a:t>
            </a:r>
          </a:p>
          <a:p>
            <a:pPr>
              <a:buFontTx/>
              <a:buChar char="•"/>
            </a:pPr>
            <a:r>
              <a:rPr lang="en-US" sz="1800" dirty="0" smtClean="0">
                <a:latin typeface="Baskerville Old Face" pitchFamily="18" charset="0"/>
                <a:cs typeface="Tahoma" pitchFamily="34" charset="0"/>
              </a:rPr>
              <a:t> Involve Direct and Indirect Health Industry Stake Holders</a:t>
            </a:r>
          </a:p>
          <a:p>
            <a:pPr lvl="1">
              <a:buFontTx/>
              <a:buChar char="•"/>
            </a:pPr>
            <a:r>
              <a:rPr lang="en-US" sz="1800" dirty="0" smtClean="0">
                <a:latin typeface="Baskerville Old Face" pitchFamily="18" charset="0"/>
                <a:cs typeface="Tahoma" pitchFamily="34" charset="0"/>
              </a:rPr>
              <a:t> Major Health Providers</a:t>
            </a:r>
          </a:p>
          <a:p>
            <a:pPr lvl="1">
              <a:buFontTx/>
              <a:buChar char="•"/>
            </a:pPr>
            <a:r>
              <a:rPr lang="en-US" sz="1800" dirty="0" smtClean="0">
                <a:latin typeface="Baskerville Old Face" pitchFamily="18" charset="0"/>
                <a:cs typeface="Tahoma" pitchFamily="34" charset="0"/>
              </a:rPr>
              <a:t> Private Sector</a:t>
            </a:r>
          </a:p>
          <a:p>
            <a:pPr lvl="1">
              <a:buFontTx/>
              <a:buChar char="•"/>
            </a:pPr>
            <a:r>
              <a:rPr lang="en-US" sz="1800" dirty="0" smtClean="0">
                <a:latin typeface="Baskerville Old Face" pitchFamily="18" charset="0"/>
                <a:cs typeface="Tahoma" pitchFamily="34" charset="0"/>
              </a:rPr>
              <a:t> Ministry of civil service, labor, Finance etc.</a:t>
            </a:r>
          </a:p>
          <a:p>
            <a:pPr>
              <a:buFontTx/>
              <a:buChar char="•"/>
            </a:pPr>
            <a:r>
              <a:rPr lang="en-US" sz="1800" dirty="0" smtClean="0">
                <a:latin typeface="Baskerville Old Face" pitchFamily="18" charset="0"/>
                <a:cs typeface="Tahoma" pitchFamily="34" charset="0"/>
              </a:rPr>
              <a:t>Staging of Health industry Policy Development </a:t>
            </a:r>
            <a:endParaRPr lang="en-US" sz="18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23830236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400" b="1" dirty="0" smtClean="0">
                <a:latin typeface="Baskerville Old Face" pitchFamily="18" charset="0"/>
                <a:cs typeface="Tahoma" pitchFamily="34" charset="0"/>
              </a:rPr>
              <a:t>Health care Funding and Subsidy:</a:t>
            </a:r>
          </a:p>
          <a:p>
            <a:r>
              <a:rPr lang="en-US" sz="2400" dirty="0" smtClean="0">
                <a:latin typeface="Baskerville Old Face" pitchFamily="18" charset="0"/>
                <a:cs typeface="Tahoma" pitchFamily="34" charset="0"/>
              </a:rPr>
              <a:t>For nationals Health care is completely funded by the government</a:t>
            </a:r>
          </a:p>
          <a:p>
            <a:pPr>
              <a:buFontTx/>
              <a:buChar char="•"/>
            </a:pPr>
            <a:r>
              <a:rPr lang="en-US" sz="2400" dirty="0" smtClean="0">
                <a:latin typeface="Baskerville Old Face" pitchFamily="18" charset="0"/>
                <a:cs typeface="Tahoma" pitchFamily="34" charset="0"/>
              </a:rPr>
              <a:t> For private sector workers health care is covered by employers </a:t>
            </a:r>
          </a:p>
          <a:p>
            <a:pPr>
              <a:buFontTx/>
              <a:buChar char="•"/>
            </a:pPr>
            <a:r>
              <a:rPr lang="en-US" sz="2400" dirty="0" smtClean="0">
                <a:latin typeface="Baskerville Old Face" pitchFamily="18" charset="0"/>
                <a:cs typeface="Tahoma" pitchFamily="34" charset="0"/>
              </a:rPr>
              <a:t> For religious visitors health care is paid for by the governments</a:t>
            </a:r>
          </a:p>
          <a:p>
            <a:pPr>
              <a:buFontTx/>
              <a:buChar char="•"/>
            </a:pPr>
            <a:r>
              <a:rPr lang="en-US" sz="2400" dirty="0" smtClean="0">
                <a:latin typeface="Baskerville Old Face" pitchFamily="18" charset="0"/>
                <a:cs typeface="Tahoma" pitchFamily="34" charset="0"/>
              </a:rPr>
              <a:t> For business and tourist visitors health care will be insured</a:t>
            </a:r>
          </a:p>
          <a:p>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81317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400" dirty="0" smtClean="0">
                <a:latin typeface="Baskerville Old Face" pitchFamily="18" charset="0"/>
              </a:rPr>
              <a:t>Health Regulators</a:t>
            </a:r>
          </a:p>
          <a:p>
            <a:pPr>
              <a:buFontTx/>
              <a:buChar char="•"/>
            </a:pPr>
            <a:r>
              <a:rPr lang="en-US" sz="2400" dirty="0" smtClean="0">
                <a:latin typeface="Baskerville Old Face" pitchFamily="18" charset="0"/>
              </a:rPr>
              <a:t>The National Organizations:</a:t>
            </a:r>
          </a:p>
          <a:p>
            <a:endParaRPr lang="en-US" sz="2400" dirty="0" smtClean="0">
              <a:latin typeface="Baskerville Old Face" pitchFamily="18" charset="0"/>
            </a:endParaRPr>
          </a:p>
          <a:p>
            <a:pPr lvl="2">
              <a:buClr>
                <a:srgbClr val="FF0000"/>
              </a:buClr>
              <a:buFont typeface="Wingdings" pitchFamily="2" charset="2"/>
              <a:buChar char="§"/>
            </a:pPr>
            <a:r>
              <a:rPr lang="en-US" sz="2400" dirty="0" smtClean="0">
                <a:latin typeface="Baskerville Old Face" pitchFamily="18" charset="0"/>
              </a:rPr>
              <a:t>The National Health Council </a:t>
            </a:r>
          </a:p>
          <a:p>
            <a:pPr lvl="2">
              <a:buClr>
                <a:srgbClr val="FF0000"/>
              </a:buClr>
              <a:buFont typeface="Wingdings" pitchFamily="2" charset="2"/>
              <a:buChar char="§"/>
            </a:pPr>
            <a:r>
              <a:rPr lang="en-US" sz="2400" dirty="0" smtClean="0">
                <a:latin typeface="Baskerville Old Face" pitchFamily="18" charset="0"/>
              </a:rPr>
              <a:t>The Saudi Food and Drug Authority </a:t>
            </a:r>
          </a:p>
          <a:p>
            <a:pPr lvl="2">
              <a:buClr>
                <a:srgbClr val="FF0000"/>
              </a:buClr>
              <a:buFont typeface="Wingdings" pitchFamily="2" charset="2"/>
              <a:buChar char="§"/>
            </a:pPr>
            <a:r>
              <a:rPr lang="en-US" sz="2400" dirty="0" smtClean="0">
                <a:latin typeface="Baskerville Old Face" pitchFamily="18" charset="0"/>
              </a:rPr>
              <a:t>Council of Co-operative Health Insurance</a:t>
            </a:r>
          </a:p>
          <a:p>
            <a:pPr lvl="2">
              <a:buClr>
                <a:srgbClr val="FF0000"/>
              </a:buClr>
              <a:buFont typeface="Wingdings" pitchFamily="2" charset="2"/>
              <a:buChar char="§"/>
            </a:pPr>
            <a:r>
              <a:rPr lang="en-US" sz="2400" dirty="0" smtClean="0">
                <a:latin typeface="Baskerville Old Face" pitchFamily="18" charset="0"/>
              </a:rPr>
              <a:t>The Saudi Commission for Health Specialties</a:t>
            </a:r>
          </a:p>
          <a:p>
            <a:pPr lvl="2">
              <a:buClr>
                <a:srgbClr val="FF0000"/>
              </a:buClr>
              <a:buFont typeface="Wingdings" pitchFamily="2" charset="2"/>
              <a:buChar char="§"/>
            </a:pPr>
            <a:r>
              <a:rPr lang="en-US" sz="2400" dirty="0" smtClean="0">
                <a:latin typeface="Baskerville Old Face" pitchFamily="18" charset="0"/>
              </a:rPr>
              <a:t>Ministry of health</a:t>
            </a: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94873297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dirty="0" smtClean="0">
                <a:latin typeface="Baskerville Old Face" pitchFamily="18" charset="0"/>
              </a:rPr>
              <a:t>The National Health Council </a:t>
            </a:r>
          </a:p>
          <a:p>
            <a:r>
              <a:rPr lang="en-US" sz="2400" dirty="0" smtClean="0">
                <a:latin typeface="Baskerville Old Face" pitchFamily="18" charset="0"/>
              </a:rPr>
              <a:t>Most important achievements of the Committee during the last period were : </a:t>
            </a:r>
            <a:br>
              <a:rPr lang="en-US" sz="2400" dirty="0" smtClean="0">
                <a:latin typeface="Baskerville Old Face" pitchFamily="18" charset="0"/>
              </a:rPr>
            </a:br>
            <a:r>
              <a:rPr lang="en-US" sz="2400" dirty="0" smtClean="0">
                <a:latin typeface="Baskerville Old Face" pitchFamily="18" charset="0"/>
              </a:rPr>
              <a:t>1. Contribute to raise loans to the hospitals (200) million. </a:t>
            </a:r>
            <a:br>
              <a:rPr lang="en-US" sz="2400" dirty="0" smtClean="0">
                <a:latin typeface="Baskerville Old Face" pitchFamily="18" charset="0"/>
              </a:rPr>
            </a:br>
            <a:r>
              <a:rPr lang="en-US" sz="2400" dirty="0" smtClean="0">
                <a:latin typeface="Baskerville Old Face" pitchFamily="18" charset="0"/>
              </a:rPr>
              <a:t>2. Participate in the amendment of the Regulations of the health system to meet with Undersecretary of the Ministry of Health for Executive Affairs.</a:t>
            </a:r>
          </a:p>
          <a:p>
            <a:pPr>
              <a:buNone/>
            </a:pPr>
            <a:r>
              <a:rPr lang="en-US" sz="2400" dirty="0" smtClean="0">
                <a:latin typeface="Baskerville Old Face" pitchFamily="18" charset="0"/>
              </a:rPr>
              <a:t>And hopefully more regulations and effort will be made in the process of Saudi health care development. </a:t>
            </a:r>
            <a:br>
              <a:rPr lang="en-US" sz="2400" dirty="0" smtClean="0">
                <a:latin typeface="Baskerville Old Face" pitchFamily="18" charset="0"/>
              </a:rPr>
            </a:br>
            <a:endParaRPr lang="en-US" sz="2400" dirty="0" smtClean="0">
              <a:latin typeface="Baskerville Old Face" pitchFamily="18" charset="0"/>
            </a:endParaRP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165865646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365760" lvl="2" indent="-256032" algn="just">
              <a:spcBef>
                <a:spcPts val="400"/>
              </a:spcBef>
              <a:buClr>
                <a:schemeClr val="accent1"/>
              </a:buClr>
              <a:buSzPct val="68000"/>
              <a:buNone/>
            </a:pPr>
            <a:r>
              <a:rPr lang="en-US" sz="2400" dirty="0" smtClean="0">
                <a:latin typeface="Baskerville Old Face" pitchFamily="18" charset="0"/>
              </a:rPr>
              <a:t>The Saudi Food and Drug Authority</a:t>
            </a:r>
          </a:p>
          <a:p>
            <a:pPr algn="just"/>
            <a:r>
              <a:rPr lang="en-US" sz="2400" dirty="0" smtClean="0">
                <a:latin typeface="Baskerville Old Face" pitchFamily="18" charset="0"/>
              </a:rPr>
              <a:t>The Saudi Food and Drug Authority (SFDA) was established under the Council of Ministers resolution no (1) dated 07/01/1424 H, as an independent body corporate that directly reports to The President of Council of Ministers</a:t>
            </a:r>
          </a:p>
          <a:p>
            <a:pPr algn="just"/>
            <a:r>
              <a:rPr lang="en-US" sz="2400" dirty="0" smtClean="0">
                <a:latin typeface="Baskerville Old Face" pitchFamily="18" charset="0"/>
              </a:rPr>
              <a:t>The main purpose of the SFDA establishment is to regulate, oversee, and control food, drug, medical devices, as well as to set mandatory standard specifications thereof, whether they are imported or locally manufactured. </a:t>
            </a:r>
          </a:p>
          <a:p>
            <a:pPr algn="just"/>
            <a:r>
              <a:rPr lang="en-US" sz="2400" dirty="0" smtClean="0">
                <a:latin typeface="Baskerville Old Face" pitchFamily="18" charset="0"/>
              </a:rPr>
              <a:t>The control and/or testing activities can be conducted in the SFDA or other agency's laboratories</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86985099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365760" lvl="2" indent="-256032">
              <a:spcBef>
                <a:spcPts val="400"/>
              </a:spcBef>
              <a:buClr>
                <a:schemeClr val="accent1"/>
              </a:buClr>
              <a:buSzPct val="68000"/>
              <a:buNone/>
            </a:pPr>
            <a:r>
              <a:rPr lang="en-US" sz="2400" dirty="0" smtClean="0">
                <a:latin typeface="Baskerville Old Face" pitchFamily="18" charset="0"/>
              </a:rPr>
              <a:t>The Saudi Food and Drug Authority</a:t>
            </a:r>
          </a:p>
          <a:p>
            <a:r>
              <a:rPr lang="en-US" sz="2400" dirty="0" smtClean="0">
                <a:latin typeface="Baskerville Old Face" pitchFamily="18" charset="0"/>
              </a:rPr>
              <a:t>The main objectives of SFDA can be outlined as follows:</a:t>
            </a:r>
          </a:p>
          <a:p>
            <a:pPr>
              <a:buNone/>
            </a:pPr>
            <a:r>
              <a:rPr lang="en-US" sz="2400" dirty="0" smtClean="0">
                <a:latin typeface="Baskerville Old Face" pitchFamily="18" charset="0"/>
              </a:rPr>
              <a:t>1. Observe the safety, security, and effectiveness of food and drug for humans and animal.</a:t>
            </a:r>
          </a:p>
          <a:p>
            <a:pPr>
              <a:buNone/>
            </a:pPr>
            <a:r>
              <a:rPr lang="en-US" sz="2400" dirty="0" smtClean="0">
                <a:latin typeface="Baskerville Old Face" pitchFamily="18" charset="0"/>
              </a:rPr>
              <a:t>2. Observe the safety of complementary biological and chemical substances, cosmetics and pesticides.</a:t>
            </a:r>
          </a:p>
          <a:p>
            <a:pPr>
              <a:buNone/>
            </a:pPr>
            <a:r>
              <a:rPr lang="en-US" sz="2400" dirty="0" smtClean="0">
                <a:latin typeface="Baskerville Old Face" pitchFamily="18" charset="0"/>
              </a:rPr>
              <a:t>3. Observe the safety of medical devices and its impact on public health.</a:t>
            </a:r>
          </a:p>
          <a:p>
            <a:pPr>
              <a:buNone/>
            </a:pPr>
            <a:r>
              <a:rPr lang="en-US" sz="2400" dirty="0" smtClean="0">
                <a:latin typeface="Baskerville Old Face" pitchFamily="18" charset="0"/>
              </a:rPr>
              <a:t>4. Ensure accuracy and safety of medical and diagnostic devices.</a:t>
            </a:r>
          </a:p>
          <a:p>
            <a:endParaRPr lang="en-US"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86829038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365760" lvl="2" indent="-256032" algn="just">
              <a:spcBef>
                <a:spcPts val="400"/>
              </a:spcBef>
              <a:buClr>
                <a:schemeClr val="accent1"/>
              </a:buClr>
              <a:buSzPct val="68000"/>
              <a:buNone/>
            </a:pPr>
            <a:r>
              <a:rPr lang="en-US" sz="2400" dirty="0" smtClean="0">
                <a:latin typeface="Baskerville Old Face" pitchFamily="18" charset="0"/>
              </a:rPr>
              <a:t>The Saudi Food and Drug Authority</a:t>
            </a:r>
          </a:p>
          <a:p>
            <a:pPr algn="just">
              <a:buNone/>
            </a:pPr>
            <a:r>
              <a:rPr lang="en-US" sz="2400" dirty="0" smtClean="0">
                <a:latin typeface="Baskerville Old Face" pitchFamily="18" charset="0"/>
              </a:rPr>
              <a:t>5. Launch clear policies and procedures for food and drug, and plan to achieve and implement these policies.</a:t>
            </a:r>
          </a:p>
          <a:p>
            <a:pPr algn="just">
              <a:buNone/>
            </a:pPr>
            <a:r>
              <a:rPr lang="en-US" sz="2400" dirty="0" smtClean="0">
                <a:latin typeface="Baskerville Old Face" pitchFamily="18" charset="0"/>
              </a:rPr>
              <a:t>6. Control and supervise licenses procedures for food, drugs and medical devices factories.</a:t>
            </a:r>
          </a:p>
          <a:p>
            <a:pPr algn="just">
              <a:buNone/>
            </a:pPr>
            <a:r>
              <a:rPr lang="en-US" sz="2400" dirty="0" smtClean="0">
                <a:latin typeface="Baskerville Old Face" pitchFamily="18" charset="0"/>
              </a:rPr>
              <a:t>7. Conduct research and applied studies to identify health problems, their causes, determine its impact on public, with the consideration of methods for research / studies evaluation.</a:t>
            </a:r>
          </a:p>
          <a:p>
            <a:pPr algn="just">
              <a:buNone/>
            </a:pPr>
            <a:r>
              <a:rPr lang="en-US" sz="2400" dirty="0" smtClean="0">
                <a:latin typeface="Baskerville Old Face" pitchFamily="18" charset="0"/>
              </a:rPr>
              <a:t>8. Disseminate and exchange information with local and international scientific and legal agencies, and setting up a database for food and drug.</a:t>
            </a: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318967787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dirty="0" smtClean="0">
                <a:latin typeface="Baskerville Old Face" pitchFamily="18" charset="0"/>
              </a:rPr>
              <a:t>Council of Co-operative Health Insurance</a:t>
            </a:r>
          </a:p>
          <a:p>
            <a:pPr algn="just"/>
            <a:r>
              <a:rPr lang="en-US" sz="2400" dirty="0" smtClean="0">
                <a:latin typeface="Baskerville Old Face" pitchFamily="18" charset="0"/>
              </a:rPr>
              <a:t>Funding health care services is a central challenge faced by the government. </a:t>
            </a:r>
          </a:p>
          <a:p>
            <a:pPr algn="just"/>
            <a:r>
              <a:rPr lang="en-US" sz="2400" dirty="0" smtClean="0">
                <a:latin typeface="Baskerville Old Face" pitchFamily="18" charset="0"/>
              </a:rPr>
              <a:t>To meet the growing population demands for health care and to ensure the quality of services provided, the Council for Cooperative Health Insurance was established by the government in 1999.</a:t>
            </a:r>
          </a:p>
          <a:p>
            <a:pPr algn="just"/>
            <a:r>
              <a:rPr lang="en-US" sz="2400" dirty="0" smtClean="0">
                <a:latin typeface="Baskerville Old Face" pitchFamily="18" charset="0"/>
              </a:rPr>
              <a:t>The main role of this Council is to introduce, regulate and supervise a health insurance strategy for the Saudi health care market</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523475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600" dirty="0" smtClean="0"/>
              <a:t> Introduction to health care system</a:t>
            </a:r>
            <a:endParaRPr lang="ar-SA" sz="36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defRPr/>
            </a:pPr>
            <a:r>
              <a:rPr lang="en-US" sz="2400" dirty="0" smtClean="0">
                <a:latin typeface="Baskerville Old Face" pitchFamily="18" charset="0"/>
              </a:rPr>
              <a:t>According to World Health Organization's (WHO's) "health "is defined as a state of complete physical, mental, and social well-being and not merely the  absence of disease or infirmity.</a:t>
            </a:r>
          </a:p>
          <a:p>
            <a:pPr>
              <a:defRPr/>
            </a:pPr>
            <a:r>
              <a:rPr lang="en-US" sz="2400" dirty="0" smtClean="0">
                <a:latin typeface="Baskerville Old Face" pitchFamily="18" charset="0"/>
              </a:rPr>
              <a:t>Historically, all the great advances in health have been caused by prevention of diseases.</a:t>
            </a:r>
          </a:p>
          <a:p>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pPr marL="365760" lvl="2" indent="-256032" algn="just">
              <a:spcBef>
                <a:spcPts val="400"/>
              </a:spcBef>
              <a:buClr>
                <a:schemeClr val="accent1"/>
              </a:buClr>
              <a:buSzPct val="68000"/>
              <a:buNone/>
            </a:pPr>
            <a:r>
              <a:rPr lang="en-US" sz="2400" dirty="0" smtClean="0">
                <a:latin typeface="Baskerville Old Face" pitchFamily="18" charset="0"/>
              </a:rPr>
              <a:t>The Saudi Commission for Health Specialties</a:t>
            </a:r>
          </a:p>
          <a:p>
            <a:pPr algn="just"/>
            <a:r>
              <a:rPr lang="en-US" sz="2400" dirty="0" smtClean="0">
                <a:latin typeface="Baskerville Old Face" pitchFamily="18" charset="0"/>
              </a:rPr>
              <a:t>Saudi Commission for Health Specialties (SCHS) is body corporate scientific commission aims at development of professional performance and encouraging skills and enriching scientific intellect and suitable practical application in the field of various health specialties. It was established under the Royal Decree No. M/2 dated 6/2/1413H </a:t>
            </a:r>
          </a:p>
          <a:p>
            <a:r>
              <a:rPr lang="en-US" sz="2400" dirty="0" smtClean="0">
                <a:latin typeface="Baskerville Old Face" pitchFamily="18" charset="0"/>
              </a:rPr>
              <a:t>In compliance to (SCHS) objectives, it has undertaken the following:</a:t>
            </a:r>
          </a:p>
          <a:p>
            <a:pPr>
              <a:buNone/>
            </a:pPr>
            <a:r>
              <a:rPr lang="en-US" sz="2400" dirty="0" smtClean="0">
                <a:latin typeface="Baskerville Old Face" pitchFamily="18" charset="0"/>
              </a:rPr>
              <a:t>1. To set up professional health specialist programs and approving and supervising the same. </a:t>
            </a:r>
          </a:p>
          <a:p>
            <a:pPr algn="just"/>
            <a:endParaRPr lang="en-US" sz="2400" dirty="0" smtClean="0">
              <a:latin typeface="Baskerville Old Face" pitchFamily="18" charset="0"/>
            </a:endParaRP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361351385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pPr marL="365760" lvl="2" indent="-256032">
              <a:spcBef>
                <a:spcPts val="400"/>
              </a:spcBef>
              <a:buClr>
                <a:schemeClr val="accent1"/>
              </a:buClr>
              <a:buSzPct val="68000"/>
              <a:buNone/>
            </a:pPr>
            <a:r>
              <a:rPr lang="en-US" sz="2400" dirty="0" smtClean="0">
                <a:latin typeface="Baskerville Old Face" pitchFamily="18" charset="0"/>
              </a:rPr>
              <a:t>The Saudi Commission for Health Specialties</a:t>
            </a:r>
          </a:p>
          <a:p>
            <a:pPr>
              <a:buNone/>
            </a:pPr>
            <a:r>
              <a:rPr lang="en-US" sz="2400" dirty="0" smtClean="0">
                <a:latin typeface="Baskerville Old Face" pitchFamily="18" charset="0"/>
              </a:rPr>
              <a:t>2. And to set up programs for ongoing medical education in health specialties within the frame of general policy of education</a:t>
            </a:r>
          </a:p>
          <a:p>
            <a:pPr>
              <a:buNone/>
            </a:pPr>
            <a:r>
              <a:rPr lang="en-US" sz="2400" dirty="0" smtClean="0">
                <a:latin typeface="Baskerville Old Face" pitchFamily="18" charset="0"/>
              </a:rPr>
              <a:t>3. To form health scientific boards and sub-committees required for performing work and supervising and approving recommendations thereof.</a:t>
            </a:r>
          </a:p>
          <a:p>
            <a:pPr>
              <a:buNone/>
            </a:pPr>
            <a:r>
              <a:rPr lang="en-US" sz="2400" dirty="0" smtClean="0">
                <a:latin typeface="Baskerville Old Face" pitchFamily="18" charset="0"/>
              </a:rPr>
              <a:t>4. To recognize health institutions for the purpose of training and specializing after evaluating the same.</a:t>
            </a:r>
          </a:p>
          <a:p>
            <a:pPr>
              <a:buNone/>
            </a:pPr>
            <a:r>
              <a:rPr lang="en-US" sz="2400" dirty="0" smtClean="0">
                <a:latin typeface="Baskerville Old Face" pitchFamily="18" charset="0"/>
              </a:rPr>
              <a:t>5. To supervise specialist examinations and approve results thereof through specialist scientific committees and boards</a:t>
            </a:r>
          </a:p>
          <a:p>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227850815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17638"/>
            <a:ext cx="8229600" cy="5211762"/>
          </a:xfrm>
        </p:spPr>
        <p:style>
          <a:lnRef idx="2">
            <a:schemeClr val="accent1"/>
          </a:lnRef>
          <a:fillRef idx="1">
            <a:schemeClr val="lt1"/>
          </a:fillRef>
          <a:effectRef idx="0">
            <a:schemeClr val="accent1"/>
          </a:effectRef>
          <a:fontRef idx="minor">
            <a:schemeClr val="dk1"/>
          </a:fontRef>
        </p:style>
        <p:txBody>
          <a:bodyPr>
            <a:noAutofit/>
          </a:bodyPr>
          <a:lstStyle/>
          <a:p>
            <a:pPr marL="365760" lvl="2" indent="-256032" algn="just">
              <a:spcBef>
                <a:spcPts val="400"/>
              </a:spcBef>
              <a:buClr>
                <a:schemeClr val="accent1"/>
              </a:buClr>
              <a:buSzPct val="68000"/>
              <a:buNone/>
            </a:pPr>
            <a:r>
              <a:rPr lang="en-US" sz="2400" dirty="0" smtClean="0">
                <a:latin typeface="Baskerville Old Face" pitchFamily="18" charset="0"/>
              </a:rPr>
              <a:t>The Saudi Commission for Health Specialties</a:t>
            </a:r>
          </a:p>
          <a:p>
            <a:pPr algn="just">
              <a:buNone/>
            </a:pPr>
            <a:r>
              <a:rPr lang="en-US" sz="2400" dirty="0" smtClean="0">
                <a:latin typeface="Baskerville Old Face" pitchFamily="18" charset="0"/>
              </a:rPr>
              <a:t>6. To issue professional certificates such as Diploma, Fellowship, and Membership either the examination conducted by it directly or through collaboration with it.</a:t>
            </a:r>
          </a:p>
          <a:p>
            <a:pPr algn="just">
              <a:buNone/>
            </a:pPr>
            <a:r>
              <a:rPr lang="en-US" sz="2400" dirty="0" smtClean="0">
                <a:latin typeface="Baskerville Old Face" pitchFamily="18" charset="0"/>
              </a:rPr>
              <a:t>7. To coordinate with professional health boards, commissions, societies and colleges inside and outside the Kingdom.</a:t>
            </a:r>
          </a:p>
          <a:p>
            <a:pPr algn="just">
              <a:buNone/>
            </a:pPr>
            <a:r>
              <a:rPr lang="en-US" sz="2400" dirty="0" smtClean="0">
                <a:latin typeface="Baskerville Old Face" pitchFamily="18" charset="0"/>
              </a:rPr>
              <a:t>8. To evaluate and equalize health certificates.</a:t>
            </a:r>
          </a:p>
          <a:p>
            <a:pPr algn="just">
              <a:buNone/>
            </a:pPr>
            <a:r>
              <a:rPr lang="en-US" sz="2400" dirty="0" smtClean="0">
                <a:latin typeface="Baskerville Old Face" pitchFamily="18" charset="0"/>
              </a:rPr>
              <a:t>9. To encourage preparing researches and publishing scientific articles in the field of specialty and issuance of journals or periodicals.</a:t>
            </a:r>
          </a:p>
          <a:p>
            <a:pPr algn="just">
              <a:buNone/>
            </a:pPr>
            <a:r>
              <a:rPr lang="en-US" sz="2400" dirty="0" smtClean="0">
                <a:latin typeface="Baskerville Old Face" pitchFamily="18" charset="0"/>
              </a:rPr>
              <a:t>10. Participation in proposing general plans of preparing and development of manpower in health fields.</a:t>
            </a:r>
          </a:p>
          <a:p>
            <a:pPr algn="just">
              <a:buNone/>
            </a:pPr>
            <a:endParaRPr lang="en-US" sz="2400" dirty="0" smtClean="0">
              <a:latin typeface="Baskerville Old Face" pitchFamily="18" charset="0"/>
            </a:endParaRPr>
          </a:p>
          <a:p>
            <a:pPr algn="just"/>
            <a:endParaRPr lang="en-US" sz="2400" dirty="0" smtClean="0">
              <a:latin typeface="Baskerville Old Face" pitchFamily="18" charset="0"/>
            </a:endParaRP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54204628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style>
          <a:lnRef idx="2">
            <a:schemeClr val="accent1"/>
          </a:lnRef>
          <a:fillRef idx="1">
            <a:schemeClr val="lt1"/>
          </a:fillRef>
          <a:effectRef idx="0">
            <a:schemeClr val="accent1"/>
          </a:effectRef>
          <a:fontRef idx="minor">
            <a:schemeClr val="dk1"/>
          </a:fontRef>
        </p:style>
        <p:txBody>
          <a:bodyPr>
            <a:noAutofit/>
          </a:bodyPr>
          <a:lstStyle/>
          <a:p>
            <a:pPr marL="365760" lvl="2" indent="-256032" algn="just">
              <a:spcBef>
                <a:spcPts val="400"/>
              </a:spcBef>
              <a:buClr>
                <a:schemeClr val="accent1"/>
              </a:buClr>
              <a:buSzPct val="68000"/>
              <a:buNone/>
            </a:pPr>
            <a:r>
              <a:rPr lang="en-US" sz="2400" dirty="0" smtClean="0">
                <a:latin typeface="Baskerville Old Face" pitchFamily="18" charset="0"/>
              </a:rPr>
              <a:t>The Saudi Commission for Health Specialties</a:t>
            </a:r>
          </a:p>
          <a:p>
            <a:pPr algn="just">
              <a:buNone/>
            </a:pPr>
            <a:r>
              <a:rPr lang="en-US" sz="2400" dirty="0" smtClean="0">
                <a:latin typeface="Baskerville Old Face" pitchFamily="18" charset="0"/>
              </a:rPr>
              <a:t>11. To organize forums and press conferences for discussing internal health problems and proposing suitable solutions and following up implementation of recommendations and resolutions issued in relation thereto.</a:t>
            </a:r>
          </a:p>
          <a:p>
            <a:pPr algn="just">
              <a:buNone/>
            </a:pPr>
            <a:r>
              <a:rPr lang="en-US" sz="2400" dirty="0" smtClean="0">
                <a:latin typeface="Baskerville Old Face" pitchFamily="18" charset="0"/>
              </a:rPr>
              <a:t>12. To set up principles and standards including ethics for practicing health professions.</a:t>
            </a:r>
          </a:p>
          <a:p>
            <a:pPr algn="just">
              <a:buNone/>
            </a:pPr>
            <a:r>
              <a:rPr lang="en-US" sz="2400" dirty="0" smtClean="0">
                <a:latin typeface="Baskerville Old Face" pitchFamily="18" charset="0"/>
              </a:rPr>
              <a:t>13. To encourage preparing health scientific researches and proposing subjects and supporting such researches and financing the same either in whole or part.</a:t>
            </a:r>
          </a:p>
          <a:p>
            <a:pPr algn="just">
              <a:buNone/>
            </a:pPr>
            <a:r>
              <a:rPr lang="en-US" sz="2400" dirty="0" smtClean="0">
                <a:latin typeface="Baskerville Old Face" pitchFamily="18" charset="0"/>
              </a:rPr>
              <a:t>14. To give approval to establishing scientific societies for health specialties.</a:t>
            </a: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40329758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marL="365760" lvl="2" indent="-256032" algn="just">
              <a:spcBef>
                <a:spcPts val="400"/>
              </a:spcBef>
              <a:buClr>
                <a:schemeClr val="accent1"/>
              </a:buClr>
              <a:buSzPct val="68000"/>
              <a:buNone/>
            </a:pPr>
            <a:r>
              <a:rPr lang="en-US" sz="2400" dirty="0" smtClean="0">
                <a:latin typeface="Baskerville Old Face" pitchFamily="18" charset="0"/>
              </a:rPr>
              <a:t>Ministry of health</a:t>
            </a:r>
          </a:p>
          <a:p>
            <a:pPr algn="just"/>
            <a:r>
              <a:rPr lang="en-US" sz="2400" dirty="0" smtClean="0">
                <a:latin typeface="Baskerville Old Face" pitchFamily="18" charset="0"/>
              </a:rPr>
              <a:t>Ministry of health is the responsible for health care system in Saudi Arabia .</a:t>
            </a:r>
          </a:p>
          <a:p>
            <a:pPr algn="just"/>
            <a:r>
              <a:rPr lang="en-US" sz="2400" dirty="0" smtClean="0">
                <a:latin typeface="Baskerville Old Face" pitchFamily="18" charset="0"/>
              </a:rPr>
              <a:t>Currently the MOH is the major government provider and financer of health care services in Saudi Arabia, with a total of 244 hospitals (33 277 beds) and 2037 primary health care .</a:t>
            </a:r>
          </a:p>
          <a:p>
            <a:pPr algn="just"/>
            <a:r>
              <a:rPr lang="en-US" sz="2400" dirty="0" smtClean="0">
                <a:latin typeface="Baskerville Old Face" pitchFamily="18" charset="0"/>
              </a:rPr>
              <a:t>The MOH is responsible for managing, planning and formulating health policies and supervising health programmes, as well as monitoring health services in the private sector.</a:t>
            </a:r>
          </a:p>
          <a:p>
            <a:pPr algn="just"/>
            <a:r>
              <a:rPr lang="en-US" sz="2400" dirty="0" smtClean="0">
                <a:latin typeface="Baskerville Old Face" pitchFamily="18" charset="0"/>
              </a:rPr>
              <a:t>It is also responsible for advising other government agencies and the private sector on ways to achieve the government’s health objectives</a:t>
            </a:r>
          </a:p>
          <a:p>
            <a:pPr algn="just"/>
            <a:endParaRPr lang="en-US" sz="2400" dirty="0" smtClean="0">
              <a:latin typeface="Baskerville Old Face" pitchFamily="18" charset="0"/>
            </a:endParaRPr>
          </a:p>
          <a:p>
            <a:pPr algn="just"/>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43363581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365760" lvl="2" indent="-256032" algn="just">
              <a:spcBef>
                <a:spcPts val="400"/>
              </a:spcBef>
              <a:buClr>
                <a:schemeClr val="accent1"/>
              </a:buClr>
              <a:buSzPct val="68000"/>
              <a:buNone/>
            </a:pPr>
            <a:r>
              <a:rPr lang="en-US" sz="2400" dirty="0" smtClean="0">
                <a:latin typeface="Baskerville Old Face" pitchFamily="18" charset="0"/>
              </a:rPr>
              <a:t>Ministry of health</a:t>
            </a:r>
          </a:p>
          <a:p>
            <a:pPr algn="just"/>
            <a:r>
              <a:rPr lang="en-US" sz="2400" dirty="0" smtClean="0">
                <a:latin typeface="Baskerville Old Face" pitchFamily="18" charset="0"/>
              </a:rPr>
              <a:t>The MOH supervises 20 regional directorates-general of health affairs in various parts of the country.</a:t>
            </a:r>
          </a:p>
          <a:p>
            <a:pPr algn="just"/>
            <a:r>
              <a:rPr lang="en-US" sz="2400" dirty="0" smtClean="0">
                <a:latin typeface="Baskerville Old Face" pitchFamily="18" charset="0"/>
              </a:rPr>
              <a:t>Each regional health directorate has a number of hospitals and health sectors and every health sector supervises a number of PHC centres. </a:t>
            </a:r>
          </a:p>
          <a:p>
            <a:pPr algn="just"/>
            <a:r>
              <a:rPr lang="en-US" sz="2400" dirty="0" smtClean="0">
                <a:latin typeface="Baskerville Old Face" pitchFamily="18" charset="0"/>
              </a:rPr>
              <a:t>The role of these 20 directorates includes implementing the policies, plans and programmes of the MOH; managing and supporting MOH health services; supervising and organizing private sector services; coordinating with other government agencies</a:t>
            </a:r>
            <a:endParaRPr lang="en-US" sz="2400" dirty="0">
              <a:latin typeface="Baskerville Old Face" pitchFamily="18" charset="0"/>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smtClean="0">
                <a:latin typeface="Baskerville Old Face" pitchFamily="18" charset="0"/>
              </a:rPr>
              <a:t>Finance and regulations of health care system in Saudi Arabia </a:t>
            </a:r>
            <a:endParaRPr lang="en-US" sz="3600" dirty="0"/>
          </a:p>
        </p:txBody>
      </p:sp>
    </p:spTree>
    <p:extLst>
      <p:ext uri="{BB962C8B-B14F-4D97-AF65-F5344CB8AC3E}">
        <p14:creationId xmlns:p14="http://schemas.microsoft.com/office/powerpoint/2010/main" val="358643005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752600"/>
          </a:xfrm>
        </p:spPr>
        <p:style>
          <a:lnRef idx="1">
            <a:schemeClr val="accent2"/>
          </a:lnRef>
          <a:fillRef idx="3">
            <a:schemeClr val="accent2"/>
          </a:fillRef>
          <a:effectRef idx="2">
            <a:schemeClr val="accent2"/>
          </a:effectRef>
          <a:fontRef idx="minor">
            <a:schemeClr val="lt1"/>
          </a:fontRef>
        </p:style>
        <p:txBody>
          <a:bodyPr>
            <a:normAutofit/>
          </a:bodyPr>
          <a:lstStyle/>
          <a:p>
            <a:pPr algn="just"/>
            <a:r>
              <a:rPr lang="en-US" sz="3200" b="1" dirty="0" smtClean="0">
                <a:effectLst>
                  <a:outerShdw blurRad="38100" dist="38100" dir="2700000" algn="tl">
                    <a:srgbClr val="000000">
                      <a:alpha val="43137"/>
                    </a:srgbClr>
                  </a:outerShdw>
                </a:effectLst>
              </a:rPr>
              <a:t>The role of insurance and private sector in health care system in Saudi Arabia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643721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
            </a:r>
            <a:br>
              <a:rPr lang="en-US" dirty="0" smtClean="0"/>
            </a:br>
            <a:r>
              <a:rPr lang="en-US" dirty="0" smtClean="0"/>
              <a:t>Contents </a:t>
            </a:r>
            <a:endParaRPr lang="en-US"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Autofit/>
          </a:bodyPr>
          <a:lstStyle/>
          <a:p>
            <a:r>
              <a:rPr lang="en-US" sz="2400" dirty="0" smtClean="0">
                <a:latin typeface="Baskerville Old Face" pitchFamily="18" charset="0"/>
                <a:cs typeface="Tahoma" pitchFamily="34" charset="0"/>
              </a:rPr>
              <a:t>Country Facts and Current Health System</a:t>
            </a:r>
          </a:p>
          <a:p>
            <a:r>
              <a:rPr lang="en-US" sz="2400" dirty="0" smtClean="0">
                <a:latin typeface="Baskerville Old Face" pitchFamily="18" charset="0"/>
                <a:cs typeface="Tahoma" pitchFamily="34" charset="0"/>
              </a:rPr>
              <a:t>Health insurance in Saudi Arabia </a:t>
            </a:r>
          </a:p>
          <a:p>
            <a:r>
              <a:rPr kumimoji="1" lang="en-US" sz="2400" dirty="0" smtClean="0">
                <a:latin typeface="Baskerville Old Face" pitchFamily="18" charset="0"/>
                <a:cs typeface="Tahoma" pitchFamily="34" charset="0"/>
              </a:rPr>
              <a:t>Staging of Health Insurance</a:t>
            </a:r>
          </a:p>
          <a:p>
            <a:r>
              <a:rPr kumimoji="1" lang="en-US" sz="2400" b="1" dirty="0" smtClean="0">
                <a:latin typeface="Baskerville Old Face" pitchFamily="18" charset="0"/>
                <a:cs typeface="Tahoma" pitchFamily="34" charset="0"/>
              </a:rPr>
              <a:t>Types of Insurance In Saudi market:</a:t>
            </a:r>
          </a:p>
          <a:p>
            <a:r>
              <a:rPr lang="en-US" sz="2400" dirty="0" smtClean="0">
                <a:latin typeface="Baskerville Old Face" pitchFamily="18" charset="0"/>
                <a:cs typeface="Calibri" pitchFamily="34" charset="0"/>
              </a:rPr>
              <a:t>Key Players of health care in Saudi Arabia</a:t>
            </a:r>
          </a:p>
          <a:p>
            <a:r>
              <a:rPr lang="en-US" sz="2400" dirty="0" smtClean="0">
                <a:latin typeface="Baskerville Old Face" pitchFamily="18" charset="0"/>
                <a:cs typeface="Calibri" pitchFamily="34" charset="0"/>
              </a:rPr>
              <a:t>Budget Allocations</a:t>
            </a:r>
          </a:p>
          <a:p>
            <a:r>
              <a:rPr lang="en-US" sz="2400" dirty="0" smtClean="0">
                <a:latin typeface="Baskerville Old Face" pitchFamily="18" charset="0"/>
                <a:cs typeface="Calibri" pitchFamily="34" charset="0"/>
              </a:rPr>
              <a:t>Sector Overview</a:t>
            </a:r>
          </a:p>
          <a:p>
            <a:r>
              <a:rPr lang="en-US" sz="2400" dirty="0" smtClean="0">
                <a:latin typeface="Baskerville Old Face" pitchFamily="18" charset="0"/>
                <a:cs typeface="Calibri" pitchFamily="34" charset="0"/>
              </a:rPr>
              <a:t>Key Stakeholders view points</a:t>
            </a:r>
          </a:p>
          <a:p>
            <a:pPr>
              <a:buNone/>
            </a:pPr>
            <a:endParaRPr lang="en-US" sz="2400" dirty="0" smtClean="0">
              <a:latin typeface="Baskerville Old Face" pitchFamily="18" charset="0"/>
              <a:cs typeface="Calibri" pitchFamily="34" charset="0"/>
            </a:endParaRPr>
          </a:p>
          <a:p>
            <a:endParaRPr lang="en-US" sz="2400" dirty="0" smtClean="0">
              <a:latin typeface="Baskerville Old Face" pitchFamily="18" charset="0"/>
              <a:cs typeface="Calibri" pitchFamily="34" charset="0"/>
            </a:endParaRPr>
          </a:p>
          <a:p>
            <a:endParaRPr lang="en-US" sz="2400" dirty="0" smtClean="0">
              <a:latin typeface="Baskerville Old Face" pitchFamily="18" charset="0"/>
              <a:cs typeface="Calibri" pitchFamily="34" charset="0"/>
            </a:endParaRPr>
          </a:p>
          <a:p>
            <a:endParaRPr lang="en-US" sz="2400" dirty="0" smtClean="0">
              <a:latin typeface="Baskerville Old Face" pitchFamily="18" charset="0"/>
              <a:cs typeface="Calibri" pitchFamily="34" charset="0"/>
            </a:endParaRPr>
          </a:p>
          <a:p>
            <a:endParaRPr lang="en-US" sz="2400" b="1" dirty="0" smtClean="0">
              <a:latin typeface="Baskerville Old Face" pitchFamily="18" charset="0"/>
              <a:cs typeface="Tahoma" pitchFamily="34" charset="0"/>
            </a:endParaRPr>
          </a:p>
          <a:p>
            <a:pPr>
              <a:buNone/>
            </a:pPr>
            <a:r>
              <a:rPr lang="en-US" sz="2400" dirty="0" smtClean="0">
                <a:latin typeface="Baskerville Old Face" pitchFamily="18" charset="0"/>
                <a:cs typeface="Calibri" pitchFamily="34" charset="0"/>
              </a:rPr>
              <a:t>     </a:t>
            </a:r>
          </a:p>
        </p:txBody>
      </p:sp>
    </p:spTree>
    <p:extLst>
      <p:ext uri="{BB962C8B-B14F-4D97-AF65-F5344CB8AC3E}">
        <p14:creationId xmlns:p14="http://schemas.microsoft.com/office/powerpoint/2010/main" val="68637727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latin typeface="Baskerville Old Face" pitchFamily="18" charset="0"/>
            </a:endParaRPr>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buNone/>
            </a:pPr>
            <a:r>
              <a:rPr lang="en-US" sz="2800" b="1" dirty="0" smtClean="0">
                <a:latin typeface="Baskerville Old Face" pitchFamily="18" charset="0"/>
                <a:cs typeface="Tahoma" pitchFamily="34" charset="0"/>
              </a:rPr>
              <a:t>Country Facts and Current Health System</a:t>
            </a:r>
          </a:p>
          <a:p>
            <a:r>
              <a:rPr lang="en-US" sz="2400" dirty="0" smtClean="0">
                <a:latin typeface="Baskerville Old Face" pitchFamily="18" charset="0"/>
              </a:rPr>
              <a:t>KSA has the largest and fastest growing population in the GCC.</a:t>
            </a:r>
          </a:p>
          <a:p>
            <a:r>
              <a:rPr lang="en-US" sz="2400" dirty="0" smtClean="0">
                <a:latin typeface="Baskerville Old Face" pitchFamily="18" charset="0"/>
              </a:rPr>
              <a:t>The last official census in 2010 placed the population of Saudi Arabia at 27.1 million, compared with 22.6 million in 2004.</a:t>
            </a:r>
          </a:p>
          <a:p>
            <a:r>
              <a:rPr lang="en-US" sz="2400" dirty="0" smtClean="0">
                <a:latin typeface="Baskerville Old Face" pitchFamily="18" charset="0"/>
              </a:rPr>
              <a:t>The annual population growth rate for 2004 to 2010 was 3.2% per annum.</a:t>
            </a:r>
          </a:p>
          <a:p>
            <a:r>
              <a:rPr lang="en-US" sz="2400" dirty="0" smtClean="0">
                <a:latin typeface="Baskerville Old Face" pitchFamily="18" charset="0"/>
              </a:rPr>
              <a:t>Fertility rate was 3.04</a:t>
            </a:r>
          </a:p>
          <a:p>
            <a:endParaRPr lang="en-US" sz="2400" dirty="0">
              <a:latin typeface="Baskerville Old Face" pitchFamily="18" charset="0"/>
            </a:endParaRPr>
          </a:p>
        </p:txBody>
      </p:sp>
    </p:spTree>
    <p:extLst>
      <p:ext uri="{BB962C8B-B14F-4D97-AF65-F5344CB8AC3E}">
        <p14:creationId xmlns:p14="http://schemas.microsoft.com/office/powerpoint/2010/main" val="187673932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latin typeface="Baskerville Old Face" pitchFamily="18" charset="0"/>
            </a:endParaRPr>
          </a:p>
        </p:txBody>
      </p:sp>
      <p:pic>
        <p:nvPicPr>
          <p:cNvPr id="4" name="Content Placeholder 3"/>
          <p:cNvPicPr>
            <a:picLocks noGrp="1" noChangeAspect="1"/>
          </p:cNvPicPr>
          <p:nvPr>
            <p:ph idx="1"/>
          </p:nvPr>
        </p:nvPicPr>
        <p:blipFill>
          <a:blip r:embed="rId2"/>
          <a:stretch>
            <a:fillRect/>
          </a:stretch>
        </p:blipFill>
        <p:spPr>
          <a:xfrm>
            <a:off x="990600" y="1417638"/>
            <a:ext cx="8153400" cy="5440362"/>
          </a:xfrm>
          <a:prstGeom prst="rect">
            <a:avLst/>
          </a:prstGeom>
        </p:spPr>
      </p:pic>
    </p:spTree>
    <p:extLst>
      <p:ext uri="{BB962C8B-B14F-4D97-AF65-F5344CB8AC3E}">
        <p14:creationId xmlns:p14="http://schemas.microsoft.com/office/powerpoint/2010/main" val="1328293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67600" cy="114300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3600" dirty="0" smtClean="0"/>
              <a:t/>
            </a:r>
            <a:br>
              <a:rPr lang="en-US" sz="3600" dirty="0" smtClean="0"/>
            </a:br>
            <a:r>
              <a:rPr lang="en-US" sz="4000" dirty="0" smtClean="0"/>
              <a:t>Aspects to health</a:t>
            </a:r>
            <a:r>
              <a:rPr lang="en-US" b="1" dirty="0" smtClean="0"/>
              <a:t/>
            </a:r>
            <a:br>
              <a:rPr lang="en-US" b="1" dirty="0" smtClean="0"/>
            </a:br>
            <a:endParaRPr lang="ar-SA"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r>
              <a:rPr lang="en-US" sz="2800" dirty="0" smtClean="0"/>
              <a:t>Most people accept that health can be divided into two broad aspects - physical and </a:t>
            </a:r>
            <a:r>
              <a:rPr lang="en-US" sz="2800" dirty="0" smtClean="0">
                <a:hlinkClick r:id="rId2" tooltip="What Is Mental Health? What Is Mental Disorder?"/>
              </a:rPr>
              <a:t>mental health</a:t>
            </a:r>
            <a:r>
              <a:rPr lang="en-US" sz="2800" dirty="0" smtClean="0"/>
              <a:t>.</a:t>
            </a:r>
          </a:p>
          <a:p>
            <a:r>
              <a:rPr lang="en-US" sz="2800" dirty="0" smtClean="0"/>
              <a:t>Physical health : For humans, physical health means a good body health, which is healthy because of regular physical activity (exercise), good </a:t>
            </a:r>
            <a:r>
              <a:rPr lang="en-US" sz="2800" dirty="0" smtClean="0">
                <a:hlinkClick r:id="rId3" tooltip="What Is Nutrition? Why Is Nutrition Important?"/>
              </a:rPr>
              <a:t>nutrition</a:t>
            </a:r>
            <a:r>
              <a:rPr lang="en-US" sz="2800" dirty="0" smtClean="0"/>
              <a:t>, and adequate rest.</a:t>
            </a:r>
          </a:p>
          <a:p>
            <a:r>
              <a:rPr lang="en-US" sz="2800" dirty="0" smtClean="0"/>
              <a:t>Physical health is defined as health relates to anything concerning our bodies as physical entities </a:t>
            </a:r>
            <a:br>
              <a:rPr lang="en-US" sz="2800" dirty="0" smtClean="0"/>
            </a:br>
            <a:endParaRPr lang="ar-SA" sz="2800" dirty="0"/>
          </a:p>
        </p:txBody>
      </p:sp>
      <p:pic>
        <p:nvPicPr>
          <p:cNvPr id="4" name="Picture 2" descr="C:\Users\hp\Pictures\drps ppt\imagesCAIQST4N.jpg"/>
          <p:cNvPicPr>
            <a:picLocks noChangeAspect="1" noChangeArrowheads="1"/>
          </p:cNvPicPr>
          <p:nvPr/>
        </p:nvPicPr>
        <p:blipFill>
          <a:blip r:embed="rId4" cstate="print"/>
          <a:srcRect/>
          <a:stretch>
            <a:fillRect/>
          </a:stretch>
        </p:blipFill>
        <p:spPr bwMode="auto">
          <a:xfrm>
            <a:off x="75438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r>
              <a:rPr lang="en-US" sz="2400" dirty="0" smtClean="0">
                <a:latin typeface="Baskerville Old Face" pitchFamily="18" charset="0"/>
              </a:rPr>
              <a:t>Saudi citizens comprise around 68.9% of the total population; 50.2% are males and 49.8% females.</a:t>
            </a:r>
          </a:p>
          <a:p>
            <a:pPr algn="just"/>
            <a:r>
              <a:rPr lang="en-US" sz="2400" dirty="0" smtClean="0">
                <a:latin typeface="Baskerville Old Face" pitchFamily="18" charset="0"/>
              </a:rPr>
              <a:t>67.1% of the population are under the age of 30 years and about 37.2% are under 15 years; the population over the age of 60 years is estimated at 5.2%</a:t>
            </a:r>
          </a:p>
          <a:p>
            <a:pPr algn="just"/>
            <a:r>
              <a:rPr lang="en-US" sz="2400" dirty="0" smtClean="0">
                <a:latin typeface="Baskerville Old Face" pitchFamily="18" charset="0"/>
              </a:rPr>
              <a:t>According to United Nation projections, it is estimated that the population of Saudi Arabia will reach 39.8 million by 2025 and 54.7 million by 2050.</a:t>
            </a:r>
          </a:p>
          <a:p>
            <a:pPr algn="just"/>
            <a:r>
              <a:rPr lang="en-US" sz="2400" dirty="0" smtClean="0">
                <a:latin typeface="Baskerville Old Face" pitchFamily="18" charset="0"/>
              </a:rPr>
              <a:t>This is a natural outcome of the high birth rate (23.7 per 1000 population), increased life expectancy (72.5 years for men, 74.7 years for women)</a:t>
            </a:r>
          </a:p>
          <a:p>
            <a:pPr algn="just"/>
            <a:endParaRPr lang="en-US" sz="2400" dirty="0">
              <a:latin typeface="Baskerville Old Face" pitchFamily="18" charset="0"/>
            </a:endParaRPr>
          </a:p>
        </p:txBody>
      </p:sp>
    </p:spTree>
    <p:extLst>
      <p:ext uri="{BB962C8B-B14F-4D97-AF65-F5344CB8AC3E}">
        <p14:creationId xmlns:p14="http://schemas.microsoft.com/office/powerpoint/2010/main" val="111223917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b="1" dirty="0" smtClean="0">
                <a:latin typeface="Baskerville Old Face" pitchFamily="18" charset="0"/>
                <a:cs typeface="Tahoma" pitchFamily="34" charset="0"/>
              </a:rPr>
              <a:t>Current Health System:</a:t>
            </a:r>
          </a:p>
          <a:p>
            <a:pPr algn="just"/>
            <a:r>
              <a:rPr lang="en-US" sz="2400" dirty="0" smtClean="0">
                <a:latin typeface="Baskerville Old Face" pitchFamily="18" charset="0"/>
              </a:rPr>
              <a:t>The Healthcare sector in the Kingdom of Saudi Arabia is primarily managed by the Government through the Ministry of Health (MOH) and number of semi public organization who specifically operate hospitals and medical services for their employees.</a:t>
            </a:r>
          </a:p>
          <a:p>
            <a:r>
              <a:rPr lang="en-US" sz="2400" dirty="0" smtClean="0">
                <a:latin typeface="Baskerville Old Face" pitchFamily="18" charset="0"/>
              </a:rPr>
              <a:t>In addition, private sector operators are also playing a key role in providing quality healthcare services in the Kingdom.</a:t>
            </a:r>
          </a:p>
          <a:p>
            <a:endParaRPr lang="en-US" sz="2400" dirty="0">
              <a:latin typeface="Baskerville Old Face" pitchFamily="18" charset="0"/>
            </a:endParaRPr>
          </a:p>
        </p:txBody>
      </p:sp>
    </p:spTree>
    <p:extLst>
      <p:ext uri="{BB962C8B-B14F-4D97-AF65-F5344CB8AC3E}">
        <p14:creationId xmlns:p14="http://schemas.microsoft.com/office/powerpoint/2010/main" val="64911940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r>
              <a:rPr lang="en-US" sz="2400" b="1" dirty="0" smtClean="0">
                <a:latin typeface="Baskerville Old Face" pitchFamily="18" charset="0"/>
                <a:cs typeface="Tahoma" pitchFamily="34" charset="0"/>
              </a:rPr>
              <a:t>Current Health System:</a:t>
            </a:r>
          </a:p>
          <a:p>
            <a:endParaRPr lang="en-US" sz="2400" dirty="0"/>
          </a:p>
        </p:txBody>
      </p:sp>
      <p:pic>
        <p:nvPicPr>
          <p:cNvPr id="6" name="Picture 3" descr="Health policy"/>
          <p:cNvPicPr>
            <a:picLocks noChangeAspect="1" noChangeArrowheads="1"/>
          </p:cNvPicPr>
          <p:nvPr/>
        </p:nvPicPr>
        <p:blipFill>
          <a:blip r:embed="rId2" cstate="print"/>
          <a:srcRect/>
          <a:stretch>
            <a:fillRect/>
          </a:stretch>
        </p:blipFill>
        <p:spPr bwMode="auto">
          <a:xfrm>
            <a:off x="990600" y="2286000"/>
            <a:ext cx="6324600" cy="3352801"/>
          </a:xfrm>
          <a:prstGeom prst="rect">
            <a:avLst/>
          </a:prstGeom>
          <a:noFill/>
        </p:spPr>
      </p:pic>
      <p:sp>
        <p:nvSpPr>
          <p:cNvPr id="7" name="Oval 8"/>
          <p:cNvSpPr>
            <a:spLocks noChangeArrowheads="1"/>
          </p:cNvSpPr>
          <p:nvPr/>
        </p:nvSpPr>
        <p:spPr bwMode="auto">
          <a:xfrm>
            <a:off x="3047999" y="2743200"/>
            <a:ext cx="1219201" cy="533400"/>
          </a:xfrm>
          <a:prstGeom prst="ellipse">
            <a:avLst/>
          </a:prstGeom>
          <a:noFill/>
          <a:ln w="57150" cap="sq">
            <a:solidFill>
              <a:srgbClr val="0000FF"/>
            </a:solidFill>
            <a:round/>
            <a:headEnd type="none" w="sm" len="sm"/>
            <a:tailEnd type="none" w="sm" len="sm"/>
          </a:ln>
          <a:effectLst/>
        </p:spPr>
        <p:txBody>
          <a:bodyPr wrap="none" anchor="ctr"/>
          <a:lstStyle/>
          <a:p>
            <a:endParaRPr lang="en-US"/>
          </a:p>
        </p:txBody>
      </p:sp>
      <p:sp>
        <p:nvSpPr>
          <p:cNvPr id="8" name="Oval 4"/>
          <p:cNvSpPr>
            <a:spLocks noChangeArrowheads="1"/>
          </p:cNvSpPr>
          <p:nvPr/>
        </p:nvSpPr>
        <p:spPr bwMode="auto">
          <a:xfrm>
            <a:off x="4419601" y="2743200"/>
            <a:ext cx="761999" cy="304800"/>
          </a:xfrm>
          <a:prstGeom prst="ellipse">
            <a:avLst/>
          </a:prstGeom>
          <a:noFill/>
          <a:ln w="38100" cap="sq">
            <a:solidFill>
              <a:srgbClr val="FF0000"/>
            </a:solidFill>
            <a:round/>
            <a:headEnd type="none" w="sm" len="sm"/>
            <a:tailEnd type="none" w="sm" len="sm"/>
          </a:ln>
          <a:effectLst/>
        </p:spPr>
        <p:txBody>
          <a:bodyPr wrap="none" anchor="ctr"/>
          <a:lstStyle/>
          <a:p>
            <a:endParaRPr lang="en-US"/>
          </a:p>
        </p:txBody>
      </p:sp>
      <p:sp>
        <p:nvSpPr>
          <p:cNvPr id="9" name="Oval 11"/>
          <p:cNvSpPr>
            <a:spLocks noChangeArrowheads="1"/>
          </p:cNvSpPr>
          <p:nvPr/>
        </p:nvSpPr>
        <p:spPr bwMode="auto">
          <a:xfrm>
            <a:off x="4495801" y="3429000"/>
            <a:ext cx="761999" cy="381000"/>
          </a:xfrm>
          <a:prstGeom prst="ellipse">
            <a:avLst/>
          </a:prstGeom>
          <a:solidFill>
            <a:srgbClr val="339966"/>
          </a:solidFill>
          <a:ln w="38100" cap="sq">
            <a:solidFill>
              <a:srgbClr val="FF0000"/>
            </a:solidFill>
            <a:round/>
            <a:headEnd type="none" w="sm" len="sm"/>
            <a:tailEnd type="none" w="sm" len="sm"/>
          </a:ln>
          <a:effectLst/>
        </p:spPr>
        <p:txBody>
          <a:bodyPr wrap="none" lIns="104287" tIns="52144" rIns="104287" bIns="52144" anchor="ctr"/>
          <a:lstStyle/>
          <a:p>
            <a:pPr algn="ctr" defTabSz="1042988" eaLnBrk="1" hangingPunct="1"/>
            <a:r>
              <a:rPr kumimoji="1" lang="en-US" sz="2100" dirty="0">
                <a:solidFill>
                  <a:schemeClr val="bg1"/>
                </a:solidFill>
                <a:latin typeface="Times New Roman" pitchFamily="18" charset="0"/>
                <a:cs typeface="Arial" charset="0"/>
              </a:rPr>
              <a:t>KSA</a:t>
            </a:r>
          </a:p>
        </p:txBody>
      </p:sp>
      <p:sp>
        <p:nvSpPr>
          <p:cNvPr id="10" name="Oval 7"/>
          <p:cNvSpPr>
            <a:spLocks noChangeArrowheads="1"/>
          </p:cNvSpPr>
          <p:nvPr/>
        </p:nvSpPr>
        <p:spPr bwMode="auto">
          <a:xfrm>
            <a:off x="3657599" y="3657599"/>
            <a:ext cx="533401" cy="304801"/>
          </a:xfrm>
          <a:prstGeom prst="ellipse">
            <a:avLst/>
          </a:prstGeom>
          <a:noFill/>
          <a:ln w="38100" cap="sq">
            <a:solidFill>
              <a:srgbClr val="FF0000"/>
            </a:solidFill>
            <a:round/>
            <a:headEnd type="none" w="sm" len="sm"/>
            <a:tailEnd type="none" w="sm" len="sm"/>
          </a:ln>
          <a:effectLst/>
        </p:spPr>
        <p:txBody>
          <a:bodyPr wrap="none" anchor="ctr"/>
          <a:lstStyle/>
          <a:p>
            <a:endParaRPr lang="en-US"/>
          </a:p>
        </p:txBody>
      </p:sp>
      <p:sp>
        <p:nvSpPr>
          <p:cNvPr id="11" name="Oval 9"/>
          <p:cNvSpPr>
            <a:spLocks noChangeArrowheads="1"/>
          </p:cNvSpPr>
          <p:nvPr/>
        </p:nvSpPr>
        <p:spPr bwMode="auto">
          <a:xfrm>
            <a:off x="4724400" y="3962400"/>
            <a:ext cx="1295400" cy="762000"/>
          </a:xfrm>
          <a:prstGeom prst="ellipse">
            <a:avLst/>
          </a:prstGeom>
          <a:noFill/>
          <a:ln w="57150" cap="sq">
            <a:solidFill>
              <a:srgbClr val="0000FF"/>
            </a:solidFill>
            <a:round/>
            <a:headEnd type="none" w="sm" len="sm"/>
            <a:tailEnd type="none" w="sm" len="sm"/>
          </a:ln>
          <a:effectLst/>
        </p:spPr>
        <p:txBody>
          <a:bodyPr wrap="none" anchor="ctr"/>
          <a:lstStyle/>
          <a:p>
            <a:endParaRPr lang="en-US"/>
          </a:p>
        </p:txBody>
      </p:sp>
      <p:sp>
        <p:nvSpPr>
          <p:cNvPr id="12" name="Oval 5"/>
          <p:cNvSpPr>
            <a:spLocks noChangeArrowheads="1"/>
          </p:cNvSpPr>
          <p:nvPr/>
        </p:nvSpPr>
        <p:spPr bwMode="auto">
          <a:xfrm>
            <a:off x="4419599" y="4953001"/>
            <a:ext cx="609601" cy="457200"/>
          </a:xfrm>
          <a:prstGeom prst="ellipse">
            <a:avLst/>
          </a:prstGeom>
          <a:noFill/>
          <a:ln w="38100" cap="sq">
            <a:solidFill>
              <a:srgbClr val="FF0000"/>
            </a:solidFill>
            <a:round/>
            <a:headEnd type="none" w="sm" len="sm"/>
            <a:tailEnd type="none" w="sm" len="sm"/>
          </a:ln>
          <a:effectLst/>
        </p:spPr>
        <p:txBody>
          <a:bodyPr wrap="none" anchor="ctr"/>
          <a:lstStyle/>
          <a:p>
            <a:endParaRPr lang="en-US"/>
          </a:p>
        </p:txBody>
      </p:sp>
      <p:sp>
        <p:nvSpPr>
          <p:cNvPr id="13" name="Oval 5"/>
          <p:cNvSpPr>
            <a:spLocks noChangeArrowheads="1"/>
          </p:cNvSpPr>
          <p:nvPr/>
        </p:nvSpPr>
        <p:spPr bwMode="auto">
          <a:xfrm>
            <a:off x="2590800" y="4876800"/>
            <a:ext cx="838200" cy="457200"/>
          </a:xfrm>
          <a:prstGeom prst="ellipse">
            <a:avLst/>
          </a:prstGeom>
          <a:noFill/>
          <a:ln w="38100" cap="sq">
            <a:solidFill>
              <a:srgbClr val="FF0000"/>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9681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Data 2013</a:t>
            </a:r>
            <a:endParaRPr lang="ar-S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2639710"/>
              </p:ext>
            </p:extLst>
          </p:nvPr>
        </p:nvGraphicFramePr>
        <p:xfrm>
          <a:off x="1489656" y="1447800"/>
          <a:ext cx="7444794" cy="5323840"/>
        </p:xfrm>
        <a:graphic>
          <a:graphicData uri="http://schemas.openxmlformats.org/drawingml/2006/table">
            <a:tbl>
              <a:tblPr rtl="1" firstRow="1" bandRow="1">
                <a:tableStyleId>{5C22544A-7EE6-4342-B048-85BDC9FD1C3A}</a:tableStyleId>
              </a:tblPr>
              <a:tblGrid>
                <a:gridCol w="1646080"/>
                <a:gridCol w="5798714"/>
              </a:tblGrid>
              <a:tr h="370840">
                <a:tc>
                  <a:txBody>
                    <a:bodyPr/>
                    <a:lstStyle/>
                    <a:p>
                      <a:pPr rtl="1"/>
                      <a:endParaRPr lang="ar-SA" dirty="0"/>
                    </a:p>
                  </a:txBody>
                  <a:tcPr/>
                </a:tc>
                <a:tc>
                  <a:txBody>
                    <a:bodyPr/>
                    <a:lstStyle/>
                    <a:p>
                      <a:pPr rtl="1"/>
                      <a:endParaRPr lang="ar-SA"/>
                    </a:p>
                  </a:txBody>
                  <a:tcPr/>
                </a:tc>
              </a:tr>
              <a:tr h="370840">
                <a:tc>
                  <a:txBody>
                    <a:bodyPr/>
                    <a:lstStyle/>
                    <a:p>
                      <a:pPr rtl="1"/>
                      <a:r>
                        <a:rPr lang="en-US" dirty="0" smtClean="0"/>
                        <a:t>2</a:t>
                      </a:r>
                      <a:endParaRPr lang="ar-SA" dirty="0"/>
                    </a:p>
                  </a:txBody>
                  <a:tcPr/>
                </a:tc>
                <a:tc>
                  <a:txBody>
                    <a:bodyPr/>
                    <a:lstStyle/>
                    <a:p>
                      <a:r>
                        <a:rPr kumimoji="0" lang="en-US" sz="1800" b="0" i="0" u="none" strike="noStrike" kern="1200" baseline="0" dirty="0" smtClean="0">
                          <a:solidFill>
                            <a:schemeClr val="dk1"/>
                          </a:solidFill>
                          <a:latin typeface="+mn-lt"/>
                          <a:ea typeface="+mn-ea"/>
                          <a:cs typeface="+mn-cs"/>
                        </a:rPr>
                        <a:t>General  Government Health Expenditure (GGHE) as</a:t>
                      </a:r>
                    </a:p>
                    <a:p>
                      <a:r>
                        <a:rPr kumimoji="0" lang="en-US" sz="1800" b="0" i="0" u="none" strike="noStrike" kern="1200" baseline="0" dirty="0" smtClean="0">
                          <a:solidFill>
                            <a:schemeClr val="dk1"/>
                          </a:solidFill>
                          <a:latin typeface="+mn-lt"/>
                          <a:ea typeface="+mn-ea"/>
                          <a:cs typeface="+mn-cs"/>
                        </a:rPr>
                        <a:t>% of Gross Domestic Product (GDP)</a:t>
                      </a:r>
                      <a:endParaRPr lang="ar-SA" dirty="0"/>
                    </a:p>
                  </a:txBody>
                  <a:tcPr/>
                </a:tc>
              </a:tr>
              <a:tr h="370840">
                <a:tc>
                  <a:txBody>
                    <a:bodyPr/>
                    <a:lstStyle/>
                    <a:p>
                      <a:pPr rtl="1"/>
                      <a:r>
                        <a:rPr lang="en-US" dirty="0" smtClean="0"/>
                        <a:t>5</a:t>
                      </a:r>
                      <a:endParaRPr lang="ar-SA" dirty="0"/>
                    </a:p>
                  </a:txBody>
                  <a:tcPr/>
                </a:tc>
                <a:tc>
                  <a:txBody>
                    <a:bodyPr/>
                    <a:lstStyle/>
                    <a:p>
                      <a:r>
                        <a:rPr kumimoji="0" lang="en-US" sz="1800" b="0" i="0" u="none" strike="noStrike" kern="1200" baseline="0" dirty="0" smtClean="0">
                          <a:solidFill>
                            <a:schemeClr val="dk1"/>
                          </a:solidFill>
                          <a:latin typeface="+mn-lt"/>
                          <a:ea typeface="+mn-ea"/>
                          <a:cs typeface="+mn-cs"/>
                        </a:rPr>
                        <a:t>General Government Health Expenditure (GGHE) as % of General government expenditure (GGE)</a:t>
                      </a:r>
                      <a:endParaRPr lang="ar-SA" dirty="0"/>
                    </a:p>
                  </a:txBody>
                  <a:tcPr/>
                </a:tc>
              </a:tr>
              <a:tr h="370840">
                <a:tc>
                  <a:txBody>
                    <a:bodyPr/>
                    <a:lstStyle/>
                    <a:p>
                      <a:pPr rtl="1"/>
                      <a:r>
                        <a:rPr lang="en-US" dirty="0" smtClean="0"/>
                        <a:t>64</a:t>
                      </a:r>
                      <a:endParaRPr lang="ar-SA" dirty="0"/>
                    </a:p>
                  </a:txBody>
                  <a:tcPr/>
                </a:tc>
                <a:tc>
                  <a:txBody>
                    <a:bodyPr/>
                    <a:lstStyle/>
                    <a:p>
                      <a:pPr rtl="1"/>
                      <a:r>
                        <a:rPr lang="en-US" dirty="0" smtClean="0"/>
                        <a:t>General</a:t>
                      </a:r>
                      <a:r>
                        <a:rPr lang="en-US" baseline="0" dirty="0" smtClean="0"/>
                        <a:t> </a:t>
                      </a:r>
                      <a:r>
                        <a:rPr lang="en-US" dirty="0" smtClean="0"/>
                        <a:t>Government</a:t>
                      </a:r>
                      <a:r>
                        <a:rPr lang="en-US" baseline="0" dirty="0" smtClean="0"/>
                        <a:t> </a:t>
                      </a:r>
                      <a:r>
                        <a:rPr lang="en-US" dirty="0" smtClean="0"/>
                        <a:t>Health</a:t>
                      </a:r>
                      <a:r>
                        <a:rPr lang="en-US" baseline="0" dirty="0" smtClean="0"/>
                        <a:t> </a:t>
                      </a:r>
                      <a:r>
                        <a:rPr lang="en-US" dirty="0" smtClean="0"/>
                        <a:t>Expenditure</a:t>
                      </a:r>
                      <a:r>
                        <a:rPr lang="en-US" baseline="0" dirty="0" smtClean="0"/>
                        <a:t> </a:t>
                      </a:r>
                      <a:r>
                        <a:rPr lang="en-US" dirty="0" smtClean="0"/>
                        <a:t>(GGHE) as</a:t>
                      </a:r>
                    </a:p>
                    <a:p>
                      <a:pPr rtl="1"/>
                      <a:r>
                        <a:rPr lang="en-US" dirty="0" smtClean="0"/>
                        <a:t>% of Total</a:t>
                      </a:r>
                      <a:r>
                        <a:rPr lang="en-US" baseline="0" dirty="0" smtClean="0"/>
                        <a:t> </a:t>
                      </a:r>
                      <a:r>
                        <a:rPr lang="en-US" dirty="0" smtClean="0"/>
                        <a:t>Health</a:t>
                      </a:r>
                      <a:r>
                        <a:rPr lang="en-US" baseline="0" dirty="0" smtClean="0"/>
                        <a:t> </a:t>
                      </a:r>
                      <a:r>
                        <a:rPr lang="en-US" dirty="0" smtClean="0"/>
                        <a:t>Expenditure</a:t>
                      </a:r>
                      <a:endParaRPr lang="ar-SA" dirty="0"/>
                    </a:p>
                  </a:txBody>
                  <a:tcPr/>
                </a:tc>
              </a:tr>
              <a:tr h="370840">
                <a:tc>
                  <a:txBody>
                    <a:bodyPr/>
                    <a:lstStyle/>
                    <a:p>
                      <a:pPr rtl="1"/>
                      <a:r>
                        <a:rPr lang="en-US" dirty="0" smtClean="0"/>
                        <a:t>55</a:t>
                      </a:r>
                      <a:endParaRPr lang="ar-SA" dirty="0"/>
                    </a:p>
                  </a:txBody>
                  <a:tcPr/>
                </a:tc>
                <a:tc>
                  <a:txBody>
                    <a:bodyPr/>
                    <a:lstStyle/>
                    <a:p>
                      <a:r>
                        <a:rPr kumimoji="0" lang="en-US" sz="1800" b="0" i="0" u="none" strike="noStrike" kern="1200" baseline="0" dirty="0" smtClean="0">
                          <a:solidFill>
                            <a:schemeClr val="dk1"/>
                          </a:solidFill>
                          <a:latin typeface="+mn-lt"/>
                          <a:ea typeface="+mn-ea"/>
                          <a:cs typeface="+mn-cs"/>
                        </a:rPr>
                        <a:t>Out of Pocket Expenditure (OOPS) as % of Private</a:t>
                      </a:r>
                    </a:p>
                    <a:p>
                      <a:r>
                        <a:rPr kumimoji="0" lang="en-US" sz="1800" b="0" i="0" u="none" strike="noStrike" kern="1200" baseline="0" dirty="0" smtClean="0">
                          <a:solidFill>
                            <a:schemeClr val="dk1"/>
                          </a:solidFill>
                          <a:latin typeface="+mn-lt"/>
                          <a:ea typeface="+mn-ea"/>
                          <a:cs typeface="+mn-cs"/>
                        </a:rPr>
                        <a:t>Health Expenditure (</a:t>
                      </a:r>
                      <a:r>
                        <a:rPr kumimoji="0" lang="en-US" sz="1800" b="0" i="0" u="none" strike="noStrike" kern="1200" baseline="0" dirty="0" err="1" smtClean="0">
                          <a:solidFill>
                            <a:schemeClr val="dk1"/>
                          </a:solidFill>
                          <a:latin typeface="+mn-lt"/>
                          <a:ea typeface="+mn-ea"/>
                          <a:cs typeface="+mn-cs"/>
                        </a:rPr>
                        <a:t>PvtHE</a:t>
                      </a:r>
                      <a:r>
                        <a:rPr kumimoji="0" lang="en-US" sz="1800" b="0" i="0" u="none" strike="noStrike" kern="1200" baseline="0" dirty="0" smtClean="0">
                          <a:solidFill>
                            <a:schemeClr val="dk1"/>
                          </a:solidFill>
                          <a:latin typeface="+mn-lt"/>
                          <a:ea typeface="+mn-ea"/>
                          <a:cs typeface="+mn-cs"/>
                        </a:rPr>
                        <a:t>)</a:t>
                      </a:r>
                      <a:endParaRPr lang="ar-SA" dirty="0"/>
                    </a:p>
                  </a:txBody>
                  <a:tcPr/>
                </a:tc>
              </a:tr>
              <a:tr h="370840">
                <a:tc>
                  <a:txBody>
                    <a:bodyPr/>
                    <a:lstStyle/>
                    <a:p>
                      <a:pPr rtl="1"/>
                      <a:r>
                        <a:rPr lang="en-US" dirty="0" smtClean="0"/>
                        <a:t>20</a:t>
                      </a:r>
                      <a:endParaRPr lang="ar-SA" dirty="0"/>
                    </a:p>
                  </a:txBody>
                  <a:tcPr/>
                </a:tc>
                <a:tc>
                  <a:txBody>
                    <a:bodyPr/>
                    <a:lstStyle/>
                    <a:p>
                      <a:r>
                        <a:rPr kumimoji="0" lang="en-US" sz="1800" b="0" i="0" u="none" strike="noStrike" kern="1200" baseline="0" dirty="0" smtClean="0">
                          <a:solidFill>
                            <a:schemeClr val="dk1"/>
                          </a:solidFill>
                          <a:latin typeface="+mn-lt"/>
                          <a:ea typeface="+mn-ea"/>
                          <a:cs typeface="+mn-cs"/>
                        </a:rPr>
                        <a:t>Out of Pocket Expenditure (OOPS) as % of Total</a:t>
                      </a:r>
                    </a:p>
                    <a:p>
                      <a:r>
                        <a:rPr kumimoji="0" lang="en-US" sz="1800" b="0" i="0" u="none" strike="noStrike" kern="1200" baseline="0" dirty="0" smtClean="0">
                          <a:solidFill>
                            <a:schemeClr val="dk1"/>
                          </a:solidFill>
                          <a:latin typeface="+mn-lt"/>
                          <a:ea typeface="+mn-ea"/>
                          <a:cs typeface="+mn-cs"/>
                        </a:rPr>
                        <a:t>Health Expenditure (THE)</a:t>
                      </a:r>
                      <a:endParaRPr lang="ar-SA" dirty="0"/>
                    </a:p>
                  </a:txBody>
                  <a:tcPr/>
                </a:tc>
              </a:tr>
              <a:tr h="370840">
                <a:tc>
                  <a:txBody>
                    <a:bodyPr/>
                    <a:lstStyle/>
                    <a:p>
                      <a:pPr rtl="1"/>
                      <a:r>
                        <a:rPr lang="en-US" dirty="0" smtClean="0"/>
                        <a:t>36</a:t>
                      </a:r>
                      <a:endParaRPr lang="ar-SA" dirty="0"/>
                    </a:p>
                  </a:txBody>
                  <a:tcPr/>
                </a:tc>
                <a:tc>
                  <a:txBody>
                    <a:bodyPr/>
                    <a:lstStyle/>
                    <a:p>
                      <a:r>
                        <a:rPr kumimoji="0" lang="en-US" sz="1800" b="0" i="0" u="none" strike="noStrike" kern="1200" baseline="0" dirty="0" smtClean="0">
                          <a:solidFill>
                            <a:schemeClr val="dk1"/>
                          </a:solidFill>
                          <a:latin typeface="+mn-lt"/>
                          <a:ea typeface="+mn-ea"/>
                          <a:cs typeface="+mn-cs"/>
                        </a:rPr>
                        <a:t>Private Health Expenditure (</a:t>
                      </a:r>
                      <a:r>
                        <a:rPr kumimoji="0" lang="en-US" sz="1800" b="0" i="0" u="none" strike="noStrike" kern="1200" baseline="0" dirty="0" err="1" smtClean="0">
                          <a:solidFill>
                            <a:schemeClr val="dk1"/>
                          </a:solidFill>
                          <a:latin typeface="+mn-lt"/>
                          <a:ea typeface="+mn-ea"/>
                          <a:cs typeface="+mn-cs"/>
                        </a:rPr>
                        <a:t>PvtHE</a:t>
                      </a:r>
                      <a:r>
                        <a:rPr kumimoji="0" lang="en-US" sz="1800" b="0" i="0" u="none" strike="noStrike" kern="1200" baseline="0" dirty="0" smtClean="0">
                          <a:solidFill>
                            <a:schemeClr val="dk1"/>
                          </a:solidFill>
                          <a:latin typeface="+mn-lt"/>
                          <a:ea typeface="+mn-ea"/>
                          <a:cs typeface="+mn-cs"/>
                        </a:rPr>
                        <a:t>) as % of Total</a:t>
                      </a:r>
                    </a:p>
                    <a:p>
                      <a:r>
                        <a:rPr kumimoji="0" lang="en-US" sz="1800" b="0" i="0" u="none" strike="noStrike" kern="1200" baseline="0" dirty="0" smtClean="0">
                          <a:solidFill>
                            <a:schemeClr val="dk1"/>
                          </a:solidFill>
                          <a:latin typeface="+mn-lt"/>
                          <a:ea typeface="+mn-ea"/>
                          <a:cs typeface="+mn-cs"/>
                        </a:rPr>
                        <a:t>Health Expenditure (THE)</a:t>
                      </a:r>
                      <a:endParaRPr lang="ar-SA" dirty="0"/>
                    </a:p>
                  </a:txBody>
                  <a:tcPr/>
                </a:tc>
              </a:tr>
              <a:tr h="370840">
                <a:tc>
                  <a:txBody>
                    <a:bodyPr/>
                    <a:lstStyle/>
                    <a:p>
                      <a:pPr rtl="1"/>
                      <a:r>
                        <a:rPr lang="en-US" dirty="0" smtClean="0"/>
                        <a:t>22</a:t>
                      </a:r>
                      <a:endParaRPr lang="ar-SA" dirty="0"/>
                    </a:p>
                  </a:txBody>
                  <a:tcPr/>
                </a:tc>
                <a:tc>
                  <a:txBody>
                    <a:bodyPr/>
                    <a:lstStyle/>
                    <a:p>
                      <a:r>
                        <a:rPr kumimoji="0" lang="en-US" sz="1800" b="0" i="0" u="none" strike="noStrike" kern="1200" baseline="0" dirty="0" smtClean="0">
                          <a:solidFill>
                            <a:schemeClr val="dk1"/>
                          </a:solidFill>
                          <a:latin typeface="+mn-lt"/>
                          <a:ea typeface="+mn-ea"/>
                          <a:cs typeface="+mn-cs"/>
                        </a:rPr>
                        <a:t>Private Insurance as % of Private Health Expenditure</a:t>
                      </a:r>
                      <a:endParaRPr lang="ar-SA" dirty="0"/>
                    </a:p>
                  </a:txBody>
                  <a:tcPr/>
                </a:tc>
              </a:tr>
              <a:tr h="370840">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val="15032992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Data 2013</a:t>
            </a:r>
            <a:endParaRPr lang="ar-SA" dirty="0"/>
          </a:p>
        </p:txBody>
      </p:sp>
      <p:pic>
        <p:nvPicPr>
          <p:cNvPr id="4" name="Content Placeholder 3"/>
          <p:cNvPicPr>
            <a:picLocks noGrp="1" noChangeAspect="1"/>
          </p:cNvPicPr>
          <p:nvPr>
            <p:ph idx="1"/>
          </p:nvPr>
        </p:nvPicPr>
        <p:blipFill>
          <a:blip r:embed="rId2"/>
          <a:stretch>
            <a:fillRect/>
          </a:stretch>
        </p:blipFill>
        <p:spPr>
          <a:xfrm>
            <a:off x="2209800" y="1905000"/>
            <a:ext cx="5334000" cy="3962400"/>
          </a:xfrm>
          <a:prstGeom prst="rect">
            <a:avLst/>
          </a:prstGeom>
        </p:spPr>
      </p:pic>
    </p:spTree>
    <p:extLst>
      <p:ext uri="{BB962C8B-B14F-4D97-AF65-F5344CB8AC3E}">
        <p14:creationId xmlns:p14="http://schemas.microsoft.com/office/powerpoint/2010/main" val="7578426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r>
              <a:rPr lang="en-US" sz="2400" b="1" dirty="0" smtClean="0">
                <a:latin typeface="Baskerville Old Face" pitchFamily="18" charset="0"/>
                <a:cs typeface="Tahoma" pitchFamily="34" charset="0"/>
              </a:rPr>
              <a:t>Main Health Providers:</a:t>
            </a:r>
          </a:p>
          <a:p>
            <a:endParaRPr lang="en-US" sz="2400" dirty="0">
              <a:latin typeface="Baskerville Old Face" pitchFamily="18" charset="0"/>
            </a:endParaRPr>
          </a:p>
        </p:txBody>
      </p:sp>
      <p:grpSp>
        <p:nvGrpSpPr>
          <p:cNvPr id="4" name="Group 2"/>
          <p:cNvGrpSpPr>
            <a:grpSpLocks/>
          </p:cNvGrpSpPr>
          <p:nvPr/>
        </p:nvGrpSpPr>
        <p:grpSpPr bwMode="auto">
          <a:xfrm>
            <a:off x="1219200" y="2209386"/>
            <a:ext cx="6096000" cy="3581814"/>
            <a:chOff x="1857" y="1251"/>
            <a:chExt cx="3854" cy="2332"/>
          </a:xfrm>
        </p:grpSpPr>
        <p:pic>
          <p:nvPicPr>
            <p:cNvPr id="5" name="Picture 3" descr="ser"/>
            <p:cNvPicPr>
              <a:picLocks noChangeAspect="1" noChangeArrowheads="1"/>
            </p:cNvPicPr>
            <p:nvPr/>
          </p:nvPicPr>
          <p:blipFill>
            <a:blip r:embed="rId2" cstate="print"/>
            <a:srcRect/>
            <a:stretch>
              <a:fillRect/>
            </a:stretch>
          </p:blipFill>
          <p:spPr bwMode="auto">
            <a:xfrm>
              <a:off x="1857" y="1251"/>
              <a:ext cx="3854" cy="2332"/>
            </a:xfrm>
            <a:prstGeom prst="rect">
              <a:avLst/>
            </a:prstGeom>
            <a:noFill/>
          </p:spPr>
        </p:pic>
        <p:sp>
          <p:nvSpPr>
            <p:cNvPr id="6" name="Rectangle 4"/>
            <p:cNvSpPr>
              <a:spLocks noChangeArrowheads="1"/>
            </p:cNvSpPr>
            <p:nvPr/>
          </p:nvSpPr>
          <p:spPr bwMode="auto">
            <a:xfrm>
              <a:off x="3089" y="1709"/>
              <a:ext cx="2035" cy="271"/>
            </a:xfrm>
            <a:prstGeom prst="rect">
              <a:avLst/>
            </a:prstGeom>
            <a:solidFill>
              <a:schemeClr val="bg1"/>
            </a:solidFill>
            <a:ln w="9525">
              <a:noFill/>
              <a:miter lim="800000"/>
              <a:headEnd/>
              <a:tailEnd/>
            </a:ln>
            <a:effectLst/>
          </p:spPr>
          <p:txBody>
            <a:bodyPr lIns="104287" tIns="52144" rIns="104287" bIns="52144">
              <a:spAutoFit/>
            </a:bodyPr>
            <a:lstStyle/>
            <a:p>
              <a:pPr algn="ctr" defTabSz="1042988" eaLnBrk="1" hangingPunct="1"/>
              <a:r>
                <a:rPr lang="en-US" sz="2100" b="1">
                  <a:solidFill>
                    <a:srgbClr val="669900"/>
                  </a:solidFill>
                  <a:cs typeface="Arial" charset="0"/>
                </a:rPr>
                <a:t>Health Facilities</a:t>
              </a:r>
            </a:p>
          </p:txBody>
        </p:sp>
      </p:grpSp>
    </p:spTree>
    <p:extLst>
      <p:ext uri="{BB962C8B-B14F-4D97-AF65-F5344CB8AC3E}">
        <p14:creationId xmlns:p14="http://schemas.microsoft.com/office/powerpoint/2010/main" val="230667390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Tahoma" pitchFamily="34" charset="0"/>
              </a:rPr>
              <a:t>Health insurance in Saudi Arabia :</a:t>
            </a:r>
          </a:p>
          <a:p>
            <a:pPr algn="just"/>
            <a:r>
              <a:rPr lang="en-US" sz="2400" dirty="0" smtClean="0">
                <a:latin typeface="Baskerville Old Face" pitchFamily="18" charset="0"/>
              </a:rPr>
              <a:t>Funding health care services is a central challenge faced by the MOH.</a:t>
            </a:r>
          </a:p>
          <a:p>
            <a:pPr algn="just"/>
            <a:r>
              <a:rPr lang="en-US" sz="2400" dirty="0" smtClean="0">
                <a:latin typeface="Baskerville Old Face" pitchFamily="18" charset="0"/>
              </a:rPr>
              <a:t>Since the total expenditure on public health services comes from the government and the services are free-of-charge.</a:t>
            </a:r>
          </a:p>
          <a:p>
            <a:pPr algn="just"/>
            <a:r>
              <a:rPr lang="en-US" sz="2400" dirty="0" smtClean="0">
                <a:latin typeface="Baskerville Old Face" pitchFamily="18" charset="0"/>
              </a:rPr>
              <a:t>This lead to considerable cost pressure on the government, particularly in view of the rapid growth in the population, the high price of new technology and the growing awareness about health and disease among the community.</a:t>
            </a:r>
            <a:endParaRPr lang="en-US" sz="2400" dirty="0">
              <a:latin typeface="Baskerville Old Face" pitchFamily="18" charset="0"/>
            </a:endParaRPr>
          </a:p>
        </p:txBody>
      </p:sp>
    </p:spTree>
    <p:extLst>
      <p:ext uri="{BB962C8B-B14F-4D97-AF65-F5344CB8AC3E}">
        <p14:creationId xmlns:p14="http://schemas.microsoft.com/office/powerpoint/2010/main" val="165317600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b="1" dirty="0" smtClean="0">
                <a:latin typeface="Baskerville Old Face" pitchFamily="18" charset="0"/>
                <a:cs typeface="Tahoma" pitchFamily="34" charset="0"/>
              </a:rPr>
              <a:t>Health insurance in Saudi Arabia </a:t>
            </a:r>
            <a:r>
              <a:rPr lang="en-US" sz="2400" dirty="0" smtClean="0">
                <a:latin typeface="Baskerville Old Face" pitchFamily="18" charset="0"/>
                <a:cs typeface="Tahoma" pitchFamily="34" charset="0"/>
              </a:rPr>
              <a:t>:</a:t>
            </a:r>
          </a:p>
          <a:p>
            <a:pPr algn="just"/>
            <a:r>
              <a:rPr lang="en-US" sz="2400" dirty="0" smtClean="0">
                <a:latin typeface="Baskerville Old Face" pitchFamily="18" charset="0"/>
                <a:cs typeface="Tahoma" pitchFamily="34" charset="0"/>
              </a:rPr>
              <a:t>To meet the growing population demands for health care and to ensure the quality of services provided, the Council for Cooperative Health Insurance was established by the government in 1999.</a:t>
            </a:r>
          </a:p>
          <a:p>
            <a:pPr algn="just"/>
            <a:r>
              <a:rPr lang="en-US" sz="2400" dirty="0" smtClean="0">
                <a:latin typeface="Baskerville Old Face" pitchFamily="18" charset="0"/>
                <a:cs typeface="Tahoma" pitchFamily="34" charset="0"/>
              </a:rPr>
              <a:t>The main role of this Council is to introduce, regulate and supervise a health insurance strategy for the Saudi health care market.</a:t>
            </a:r>
          </a:p>
          <a:p>
            <a:pPr algn="just"/>
            <a:r>
              <a:rPr lang="en-US" sz="2400" dirty="0" smtClean="0">
                <a:latin typeface="Baskerville Old Face" pitchFamily="18" charset="0"/>
                <a:cs typeface="Tahoma" pitchFamily="34" charset="0"/>
              </a:rPr>
              <a:t>The implementation of a cooperative health insurance scheme was planned over 3 stages</a:t>
            </a:r>
          </a:p>
          <a:p>
            <a:pPr algn="just"/>
            <a:endParaRPr lang="en-US" sz="2400" dirty="0"/>
          </a:p>
        </p:txBody>
      </p:sp>
    </p:spTree>
    <p:extLst>
      <p:ext uri="{BB962C8B-B14F-4D97-AF65-F5344CB8AC3E}">
        <p14:creationId xmlns:p14="http://schemas.microsoft.com/office/powerpoint/2010/main" val="356663004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Tahoma" pitchFamily="34" charset="0"/>
              </a:rPr>
              <a:t>Health insurance in Saudi Arabia:</a:t>
            </a:r>
          </a:p>
          <a:p>
            <a:pPr algn="just"/>
            <a:r>
              <a:rPr lang="en-US" sz="2400" dirty="0" smtClean="0">
                <a:latin typeface="Baskerville Old Face" pitchFamily="18" charset="0"/>
                <a:cs typeface="Tahoma" pitchFamily="34" charset="0"/>
              </a:rPr>
              <a:t>In the first stage, the cooperative health insurance was applied for non-Saudis and Saudis in the private sector, in which their employers have to pay for health cover costs.</a:t>
            </a:r>
          </a:p>
          <a:p>
            <a:pPr algn="just"/>
            <a:r>
              <a:rPr lang="en-US" sz="2400" dirty="0" smtClean="0">
                <a:latin typeface="Baskerville Old Face" pitchFamily="18" charset="0"/>
                <a:cs typeface="Tahoma" pitchFamily="34" charset="0"/>
              </a:rPr>
              <a:t>In the second stage, the cooperative health insurance is to be applied for Saudis and non-Saudis working in the government sector.</a:t>
            </a:r>
          </a:p>
          <a:p>
            <a:pPr algn="just"/>
            <a:r>
              <a:rPr lang="en-US" sz="2400" dirty="0" smtClean="0">
                <a:latin typeface="Baskerville Old Face" pitchFamily="18" charset="0"/>
                <a:cs typeface="Tahoma" pitchFamily="34" charset="0"/>
              </a:rPr>
              <a:t>The government will pay the cooperative health insurance costs for this category of employee.</a:t>
            </a:r>
          </a:p>
          <a:p>
            <a:pPr algn="just">
              <a:buNone/>
            </a:pPr>
            <a:endParaRPr lang="en-US" sz="2400" dirty="0" smtClean="0">
              <a:latin typeface="Baskerville Old Face" pitchFamily="18" charset="0"/>
              <a:cs typeface="Tahoma" pitchFamily="34" charset="0"/>
            </a:endParaRPr>
          </a:p>
          <a:p>
            <a:pPr algn="just"/>
            <a:endParaRPr lang="en-US" sz="2400" dirty="0"/>
          </a:p>
        </p:txBody>
      </p:sp>
    </p:spTree>
    <p:extLst>
      <p:ext uri="{BB962C8B-B14F-4D97-AF65-F5344CB8AC3E}">
        <p14:creationId xmlns:p14="http://schemas.microsoft.com/office/powerpoint/2010/main" val="37923706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buNone/>
            </a:pPr>
            <a:r>
              <a:rPr lang="en-US" sz="2400" b="1" dirty="0" smtClean="0">
                <a:latin typeface="Baskerville Old Face" pitchFamily="18" charset="0"/>
                <a:cs typeface="Tahoma" pitchFamily="34" charset="0"/>
              </a:rPr>
              <a:t>Health insurance in Saudi Arabia:</a:t>
            </a:r>
          </a:p>
          <a:p>
            <a:pPr algn="just"/>
            <a:r>
              <a:rPr lang="en-US" sz="2400" dirty="0" smtClean="0">
                <a:latin typeface="Baskerville Old Face" pitchFamily="18" charset="0"/>
              </a:rPr>
              <a:t>In the final stage, the cooperative health insurance will be applied to other groups, such as pilgrims.</a:t>
            </a:r>
          </a:p>
          <a:p>
            <a:pPr algn="just"/>
            <a:r>
              <a:rPr lang="en-US" sz="2400" dirty="0" smtClean="0">
                <a:latin typeface="Baskerville Old Face" pitchFamily="18" charset="0"/>
              </a:rPr>
              <a:t>Only the first stage has been implemented to date, with the cooperative health insurance being implemented gradually in a 3-phase programme to employees of the private sector and their dependants.</a:t>
            </a:r>
          </a:p>
          <a:p>
            <a:pPr algn="just"/>
            <a:r>
              <a:rPr lang="en-US" sz="2400" dirty="0" smtClean="0">
                <a:latin typeface="Baskerville Old Face" pitchFamily="18" charset="0"/>
              </a:rPr>
              <a:t>The first phase covered companies with 500 or more employees, while the second phase applied to employers with more than 100workers</a:t>
            </a:r>
          </a:p>
          <a:p>
            <a:endParaRPr lang="en-US" sz="2400" dirty="0">
              <a:latin typeface="Baskerville Old Face" pitchFamily="18" charset="0"/>
            </a:endParaRPr>
          </a:p>
        </p:txBody>
      </p:sp>
    </p:spTree>
    <p:extLst>
      <p:ext uri="{BB962C8B-B14F-4D97-AF65-F5344CB8AC3E}">
        <p14:creationId xmlns:p14="http://schemas.microsoft.com/office/powerpoint/2010/main" val="97321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4000" dirty="0" smtClean="0"/>
              <a:t>Aspects to health</a:t>
            </a:r>
            <a:r>
              <a:rPr lang="en-US" b="1" dirty="0" smtClean="0"/>
              <a:t/>
            </a:r>
            <a:br>
              <a:rPr lang="en-US" b="1" dirty="0" smtClean="0"/>
            </a:br>
            <a:endParaRPr lang="ar-SA"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en-US" sz="2800" dirty="0" smtClean="0"/>
              <a:t>Mental health: Mental health refers to people's cognitive and emotional well-being. A person who enjoys good mental health does not have a mental disorder. </a:t>
            </a:r>
          </a:p>
          <a:p>
            <a:r>
              <a:rPr lang="en-US" sz="2800" dirty="0" smtClean="0"/>
              <a:t>According to WHO, mental health is "a state of well-being in which the individual realizes his or her own abilities, can cope with the normal stresses of life, can work productively and fruitfully, and is able to make a contribution to his or her community".</a:t>
            </a:r>
            <a:br>
              <a:rPr lang="en-US" sz="2800" dirty="0" smtClean="0"/>
            </a:b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buNone/>
            </a:pPr>
            <a:r>
              <a:rPr lang="en-US" sz="2400" b="1" dirty="0" smtClean="0">
                <a:latin typeface="Baskerville Old Face" pitchFamily="18" charset="0"/>
                <a:cs typeface="Tahoma" pitchFamily="34" charset="0"/>
              </a:rPr>
              <a:t>Health insurance in Saudi Arabia:</a:t>
            </a:r>
          </a:p>
          <a:p>
            <a:pPr algn="just"/>
            <a:r>
              <a:rPr lang="en-US" sz="2400" dirty="0" smtClean="0">
                <a:latin typeface="Baskerville Old Face" pitchFamily="18" charset="0"/>
              </a:rPr>
              <a:t>The third phase included employees of all companies in Saudi Arabia as well as domestic workers.</a:t>
            </a:r>
          </a:p>
          <a:p>
            <a:pPr algn="just"/>
            <a:r>
              <a:rPr lang="en-US" sz="2400" dirty="0" smtClean="0">
                <a:latin typeface="Baskerville Old Face" pitchFamily="18" charset="0"/>
              </a:rPr>
              <a:t>The government is now working systematically to apply the remaining 2 stages—for employees in the government sector and for pilgrims— before they privatize the state-owned health care facilities</a:t>
            </a:r>
          </a:p>
          <a:p>
            <a:r>
              <a:rPr lang="en-US" sz="2400" dirty="0" smtClean="0">
                <a:latin typeface="Baskerville Old Face" pitchFamily="18" charset="0"/>
              </a:rPr>
              <a:t>While the market for cooperative health insurance in Saudi Arabia started with only one company in 2004.</a:t>
            </a:r>
          </a:p>
          <a:p>
            <a:r>
              <a:rPr lang="en-US" sz="2400" dirty="0" smtClean="0">
                <a:latin typeface="Baskerville Old Face" pitchFamily="18" charset="0"/>
              </a:rPr>
              <a:t>It currently involves about 25 companies</a:t>
            </a:r>
            <a:endParaRPr lang="en-US" sz="2400" dirty="0">
              <a:latin typeface="Baskerville Old Face" pitchFamily="18" charset="0"/>
            </a:endParaRPr>
          </a:p>
        </p:txBody>
      </p:sp>
    </p:spTree>
    <p:extLst>
      <p:ext uri="{BB962C8B-B14F-4D97-AF65-F5344CB8AC3E}">
        <p14:creationId xmlns:p14="http://schemas.microsoft.com/office/powerpoint/2010/main" val="48180927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buNone/>
            </a:pPr>
            <a:r>
              <a:rPr lang="en-US" sz="2400" b="1" dirty="0" smtClean="0">
                <a:latin typeface="Baskerville Old Face" pitchFamily="18" charset="0"/>
                <a:cs typeface="Tahoma" pitchFamily="34" charset="0"/>
              </a:rPr>
              <a:t>Health insurance in Saudi Arabia:</a:t>
            </a:r>
          </a:p>
          <a:p>
            <a:pPr algn="just"/>
            <a:r>
              <a:rPr lang="en-US" sz="2400" dirty="0" smtClean="0">
                <a:latin typeface="Baskerville Old Face" pitchFamily="18" charset="0"/>
                <a:cs typeface="Tahoma" pitchFamily="34" charset="0"/>
              </a:rPr>
              <a:t>The introduction of the scheme is intended to decrease the financial burden on Saudi Arabia due to the costs associated with providing health services free-of-charge.</a:t>
            </a:r>
          </a:p>
          <a:p>
            <a:pPr algn="just"/>
            <a:r>
              <a:rPr lang="en-US" sz="2400" dirty="0" smtClean="0">
                <a:latin typeface="Baskerville Old Face" pitchFamily="18" charset="0"/>
                <a:cs typeface="Tahoma" pitchFamily="34" charset="0"/>
              </a:rPr>
              <a:t>It will also give people more opportunity to choose the health services they require.</a:t>
            </a:r>
          </a:p>
          <a:p>
            <a:pPr algn="just"/>
            <a:r>
              <a:rPr lang="en-US" sz="2400" dirty="0" smtClean="0">
                <a:latin typeface="Baskerville Old Face" pitchFamily="18" charset="0"/>
                <a:cs typeface="Tahoma" pitchFamily="34" charset="0"/>
              </a:rPr>
              <a:t>No information is available yet regarding the cooperative health insurance scheme for the population of Saudi Arabia other than employees and expatriates.</a:t>
            </a:r>
          </a:p>
          <a:p>
            <a:pPr algn="just"/>
            <a:endParaRPr lang="en-US" sz="2400" dirty="0" smtClean="0">
              <a:latin typeface="Baskerville Old Face" pitchFamily="18" charset="0"/>
              <a:cs typeface="Tahoma" pitchFamily="34" charset="0"/>
            </a:endParaRPr>
          </a:p>
          <a:p>
            <a:endParaRPr lang="en-US" sz="2400" b="1" dirty="0" smtClean="0">
              <a:latin typeface="Baskerville Old Face" pitchFamily="18" charset="0"/>
            </a:endParaRPr>
          </a:p>
          <a:p>
            <a:endParaRPr lang="en-US" sz="2400" dirty="0">
              <a:latin typeface="Baskerville Old Face" pitchFamily="18" charset="0"/>
            </a:endParaRPr>
          </a:p>
        </p:txBody>
      </p:sp>
    </p:spTree>
    <p:extLst>
      <p:ext uri="{BB962C8B-B14F-4D97-AF65-F5344CB8AC3E}">
        <p14:creationId xmlns:p14="http://schemas.microsoft.com/office/powerpoint/2010/main" val="280209084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b="1" dirty="0" smtClean="0">
                <a:latin typeface="Baskerville Old Face" pitchFamily="18" charset="0"/>
                <a:cs typeface="Tahoma" pitchFamily="34" charset="0"/>
              </a:rPr>
              <a:t>Health insurance in Saudi Arabia:</a:t>
            </a:r>
          </a:p>
          <a:p>
            <a:pPr algn="just"/>
            <a:r>
              <a:rPr lang="en-US" sz="2400" dirty="0" smtClean="0">
                <a:latin typeface="Baskerville Old Face" pitchFamily="18" charset="0"/>
              </a:rPr>
              <a:t>Backed by new regulations, the health insurance market in Saudi Arabia is expected to experience a healthy growth rate. Health insurance Gross Written Premium (GWP) stood at around SAR 8.7 Billion (US$ 2.35 Billion) in 2010. It is expected to reach SAR 21.1 Billion (US$ 5.70 Billion) by the end of 2015, growing at a CAGR of around 19% during 2011-2015.</a:t>
            </a:r>
          </a:p>
          <a:p>
            <a:pPr algn="just"/>
            <a:r>
              <a:rPr lang="en-US" sz="2400" dirty="0" smtClean="0">
                <a:latin typeface="Baskerville Old Face" pitchFamily="18" charset="0"/>
              </a:rPr>
              <a:t>In terms of health insurance premiums, the market is dominated by three companies: Tawuniya (22%), Medgulf (19%) and Bupa (22%) who are estimated to capture 63% of the total Gross Written Premium.</a:t>
            </a:r>
          </a:p>
          <a:p>
            <a:pPr algn="just"/>
            <a:endParaRPr lang="en-US" sz="2400" dirty="0">
              <a:latin typeface="Baskerville Old Face" pitchFamily="18" charset="0"/>
            </a:endParaRPr>
          </a:p>
        </p:txBody>
      </p:sp>
    </p:spTree>
    <p:extLst>
      <p:ext uri="{BB962C8B-B14F-4D97-AF65-F5344CB8AC3E}">
        <p14:creationId xmlns:p14="http://schemas.microsoft.com/office/powerpoint/2010/main" val="37069587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buNone/>
            </a:pPr>
            <a:r>
              <a:rPr lang="en-US" sz="2400" b="1" dirty="0" smtClean="0">
                <a:latin typeface="Baskerville Old Face" pitchFamily="18" charset="0"/>
                <a:cs typeface="Tahoma" pitchFamily="34" charset="0"/>
              </a:rPr>
              <a:t>Health insurance in Saudi Arabia:</a:t>
            </a:r>
          </a:p>
          <a:p>
            <a:pPr algn="just"/>
            <a:r>
              <a:rPr lang="en-US" sz="2400" dirty="0" smtClean="0">
                <a:latin typeface="Baskerville Old Face" pitchFamily="18" charset="0"/>
              </a:rPr>
              <a:t>This indicates a potential threat to healthcare providers, i.e. it restricts their bargaining</a:t>
            </a:r>
          </a:p>
          <a:p>
            <a:pPr algn="just"/>
            <a:r>
              <a:rPr lang="en-US" sz="2400" dirty="0" smtClean="0">
                <a:latin typeface="Baskerville Old Face" pitchFamily="18" charset="0"/>
              </a:rPr>
              <a:t>power to set discount levels with the insurance companies.</a:t>
            </a:r>
          </a:p>
          <a:p>
            <a:pPr algn="just"/>
            <a:r>
              <a:rPr lang="en-US" sz="2400" dirty="0" smtClean="0">
                <a:latin typeface="Baskerville Old Face" pitchFamily="18" charset="0"/>
              </a:rPr>
              <a:t>Concurrently this provides an opportunity to healthcare providers to reduce administration costs rather than having to deal with a myriad of differing forms and administration systems from a large number of insurance companies.</a:t>
            </a:r>
            <a:endParaRPr lang="en-US" sz="2400" dirty="0">
              <a:latin typeface="Baskerville Old Face" pitchFamily="18" charset="0"/>
            </a:endParaRPr>
          </a:p>
        </p:txBody>
      </p:sp>
    </p:spTree>
    <p:extLst>
      <p:ext uri="{BB962C8B-B14F-4D97-AF65-F5344CB8AC3E}">
        <p14:creationId xmlns:p14="http://schemas.microsoft.com/office/powerpoint/2010/main" val="262679860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r>
              <a:rPr kumimoji="1" lang="en-US" sz="2400" dirty="0" smtClean="0">
                <a:latin typeface="Baskerville Old Face" pitchFamily="18" charset="0"/>
                <a:cs typeface="Tahoma" pitchFamily="34" charset="0"/>
              </a:rPr>
              <a:t>Staging of Health Insurance:</a:t>
            </a:r>
          </a:p>
          <a:p>
            <a:endParaRPr lang="en-US" sz="2400" dirty="0"/>
          </a:p>
        </p:txBody>
      </p:sp>
      <p:sp>
        <p:nvSpPr>
          <p:cNvPr id="4" name="Rectangle 5"/>
          <p:cNvSpPr>
            <a:spLocks noChangeArrowheads="1"/>
          </p:cNvSpPr>
          <p:nvPr/>
        </p:nvSpPr>
        <p:spPr bwMode="auto">
          <a:xfrm>
            <a:off x="990600" y="2133600"/>
            <a:ext cx="6400800" cy="91440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lIns="104287" tIns="52144" rIns="104287" bIns="52144" anchor="ctr"/>
          <a:lstStyle/>
          <a:p>
            <a:pPr algn="ctr" defTabSz="1042988" eaLnBrk="1" hangingPunct="1"/>
            <a:r>
              <a:rPr kumimoji="1" lang="en-US" sz="2000" b="1" dirty="0">
                <a:latin typeface="Baskerville Old Face" pitchFamily="18" charset="0"/>
                <a:cs typeface="Tahoma" pitchFamily="34" charset="0"/>
              </a:rPr>
              <a:t>Co-operative Health Insurance for non-Saudis</a:t>
            </a:r>
          </a:p>
          <a:p>
            <a:pPr algn="ctr" defTabSz="1042988" eaLnBrk="1" hangingPunct="1"/>
            <a:r>
              <a:rPr kumimoji="1" lang="en-US" sz="2000" b="1" dirty="0">
                <a:latin typeface="Baskerville Old Face" pitchFamily="18" charset="0"/>
                <a:cs typeface="Tahoma" pitchFamily="34" charset="0"/>
              </a:rPr>
              <a:t> and </a:t>
            </a:r>
          </a:p>
          <a:p>
            <a:pPr algn="ctr" defTabSz="1042988" eaLnBrk="1" hangingPunct="1"/>
            <a:r>
              <a:rPr kumimoji="1" lang="en-US" sz="2000" b="1" dirty="0">
                <a:latin typeface="Baskerville Old Face" pitchFamily="18" charset="0"/>
                <a:cs typeface="Tahoma" pitchFamily="34" charset="0"/>
              </a:rPr>
              <a:t>Saudis in Private Sector</a:t>
            </a:r>
          </a:p>
        </p:txBody>
      </p:sp>
      <p:sp>
        <p:nvSpPr>
          <p:cNvPr id="5" name="AutoShape 7"/>
          <p:cNvSpPr>
            <a:spLocks noChangeArrowheads="1"/>
          </p:cNvSpPr>
          <p:nvPr/>
        </p:nvSpPr>
        <p:spPr bwMode="auto">
          <a:xfrm>
            <a:off x="3657600" y="3048000"/>
            <a:ext cx="1022350" cy="601663"/>
          </a:xfrm>
          <a:prstGeom prst="downArrow">
            <a:avLst>
              <a:gd name="adj1" fmla="val 50000"/>
              <a:gd name="adj2" fmla="val 25000"/>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wrap="none" anchor="ctr"/>
          <a:lstStyle/>
          <a:p>
            <a:endParaRPr lang="en-US"/>
          </a:p>
        </p:txBody>
      </p:sp>
      <p:sp>
        <p:nvSpPr>
          <p:cNvPr id="6" name="Rectangle 8"/>
          <p:cNvSpPr>
            <a:spLocks noChangeArrowheads="1"/>
          </p:cNvSpPr>
          <p:nvPr/>
        </p:nvSpPr>
        <p:spPr bwMode="auto">
          <a:xfrm>
            <a:off x="990600" y="3657600"/>
            <a:ext cx="6477001" cy="91440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lIns="104287" tIns="52144" rIns="104287" bIns="52144" anchor="ctr"/>
          <a:lstStyle/>
          <a:p>
            <a:pPr algn="ctr" defTabSz="1042988" eaLnBrk="1" hangingPunct="1"/>
            <a:r>
              <a:rPr kumimoji="1" lang="en-US" sz="2000" b="1" dirty="0">
                <a:latin typeface="Baskerville Old Face" pitchFamily="18" charset="0"/>
                <a:cs typeface="Tahoma" pitchFamily="34" charset="0"/>
              </a:rPr>
              <a:t>National Health Insurance System for Saudis </a:t>
            </a:r>
          </a:p>
          <a:p>
            <a:pPr algn="ctr" defTabSz="1042988" eaLnBrk="1" hangingPunct="1"/>
            <a:r>
              <a:rPr kumimoji="1" lang="en-US" sz="2000" b="1" dirty="0">
                <a:latin typeface="Baskerville Old Face" pitchFamily="18" charset="0"/>
                <a:cs typeface="Tahoma" pitchFamily="34" charset="0"/>
              </a:rPr>
              <a:t>And</a:t>
            </a:r>
          </a:p>
          <a:p>
            <a:pPr algn="ctr" defTabSz="1042988" eaLnBrk="1" hangingPunct="1"/>
            <a:r>
              <a:rPr kumimoji="1" lang="en-US" sz="2000" b="1" dirty="0">
                <a:latin typeface="Baskerville Old Face" pitchFamily="18" charset="0"/>
                <a:cs typeface="Tahoma" pitchFamily="34" charset="0"/>
              </a:rPr>
              <a:t>Non-Saudis in the Governmental Sector</a:t>
            </a:r>
          </a:p>
        </p:txBody>
      </p:sp>
      <p:sp>
        <p:nvSpPr>
          <p:cNvPr id="7" name="AutoShape 10"/>
          <p:cNvSpPr>
            <a:spLocks noChangeArrowheads="1"/>
          </p:cNvSpPr>
          <p:nvPr/>
        </p:nvSpPr>
        <p:spPr bwMode="auto">
          <a:xfrm>
            <a:off x="3733800" y="4572000"/>
            <a:ext cx="1022350" cy="473075"/>
          </a:xfrm>
          <a:prstGeom prst="downArrow">
            <a:avLst>
              <a:gd name="adj1" fmla="val 50000"/>
              <a:gd name="adj2" fmla="val 25000"/>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wrap="none" anchor="ctr"/>
          <a:lstStyle/>
          <a:p>
            <a:endParaRPr lang="en-US"/>
          </a:p>
        </p:txBody>
      </p:sp>
      <p:sp>
        <p:nvSpPr>
          <p:cNvPr id="8" name="Rectangle 9"/>
          <p:cNvSpPr>
            <a:spLocks noChangeArrowheads="1"/>
          </p:cNvSpPr>
          <p:nvPr/>
        </p:nvSpPr>
        <p:spPr bwMode="auto">
          <a:xfrm>
            <a:off x="990601" y="5029200"/>
            <a:ext cx="6477000" cy="644525"/>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lIns="104287" tIns="52144" rIns="104287" bIns="52144" anchor="ctr"/>
          <a:lstStyle/>
          <a:p>
            <a:pPr algn="ctr" defTabSz="1042988" eaLnBrk="1" hangingPunct="1"/>
            <a:r>
              <a:rPr kumimoji="1" lang="en-US" sz="2000" b="1" dirty="0">
                <a:latin typeface="Baskerville Old Face" pitchFamily="18" charset="0"/>
                <a:cs typeface="Tahoma" pitchFamily="34" charset="0"/>
              </a:rPr>
              <a:t>Other Groups e.g. Religious visitors</a:t>
            </a:r>
          </a:p>
        </p:txBody>
      </p:sp>
    </p:spTree>
    <p:extLst>
      <p:ext uri="{BB962C8B-B14F-4D97-AF65-F5344CB8AC3E}">
        <p14:creationId xmlns:p14="http://schemas.microsoft.com/office/powerpoint/2010/main" val="12477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buNone/>
            </a:pPr>
            <a:r>
              <a:rPr kumimoji="1" lang="en-US" sz="2400" b="1" dirty="0" smtClean="0">
                <a:latin typeface="Baskerville Old Face" pitchFamily="18" charset="0"/>
                <a:cs typeface="Tahoma" pitchFamily="34" charset="0"/>
              </a:rPr>
              <a:t>Types of Insurance In Saudi market:</a:t>
            </a:r>
          </a:p>
          <a:p>
            <a:r>
              <a:rPr kumimoji="1" lang="en-US" sz="2400" b="1" dirty="0" smtClean="0">
                <a:latin typeface="Baskerville Old Face" pitchFamily="18" charset="0"/>
                <a:cs typeface="Tahoma" pitchFamily="34" charset="0"/>
              </a:rPr>
              <a:t>Property and casualty 34%</a:t>
            </a:r>
          </a:p>
          <a:p>
            <a:pPr marL="1563688" lvl="3" defTabSz="1042988">
              <a:buClr>
                <a:schemeClr val="tx1"/>
              </a:buClr>
              <a:buBlip>
                <a:blip r:embed="rId2"/>
              </a:buBlip>
            </a:pPr>
            <a:r>
              <a:rPr kumimoji="1" lang="en-US" sz="2400" b="1" dirty="0" smtClean="0">
                <a:latin typeface="Baskerville Old Face" pitchFamily="18" charset="0"/>
                <a:cs typeface="Tahoma" pitchFamily="34" charset="0"/>
              </a:rPr>
              <a:t> Aviation </a:t>
            </a:r>
          </a:p>
          <a:p>
            <a:pPr marL="1563688" lvl="3" defTabSz="1042988">
              <a:buClr>
                <a:schemeClr val="tx1"/>
              </a:buClr>
              <a:buBlip>
                <a:blip r:embed="rId2"/>
              </a:buBlip>
            </a:pPr>
            <a:r>
              <a:rPr kumimoji="1" lang="en-US" sz="2400" dirty="0" smtClean="0">
                <a:latin typeface="Baskerville Old Face" pitchFamily="18" charset="0"/>
                <a:cs typeface="Tahoma" pitchFamily="34" charset="0"/>
              </a:rPr>
              <a:t> Marine </a:t>
            </a:r>
            <a:endParaRPr kumimoji="1" lang="en-US" sz="2400" b="1" dirty="0" smtClean="0">
              <a:latin typeface="Baskerville Old Face" pitchFamily="18" charset="0"/>
              <a:cs typeface="Tahoma" pitchFamily="34" charset="0"/>
            </a:endParaRPr>
          </a:p>
          <a:p>
            <a:pPr marL="1563688" lvl="3" defTabSz="1042988">
              <a:buClr>
                <a:schemeClr val="tx1"/>
              </a:buClr>
              <a:buBlip>
                <a:blip r:embed="rId2"/>
              </a:buBlip>
            </a:pPr>
            <a:r>
              <a:rPr kumimoji="1" lang="en-US" sz="2400" b="1" dirty="0" smtClean="0">
                <a:latin typeface="Baskerville Old Face" pitchFamily="18" charset="0"/>
                <a:cs typeface="Tahoma" pitchFamily="34" charset="0"/>
              </a:rPr>
              <a:t> Medical Malpractice</a:t>
            </a:r>
          </a:p>
          <a:p>
            <a:pPr defTabSz="1042988">
              <a:buClr>
                <a:schemeClr val="tx1"/>
              </a:buClr>
              <a:buFont typeface="Wingdings" pitchFamily="2" charset="2"/>
              <a:buChar char="l"/>
            </a:pPr>
            <a:r>
              <a:rPr kumimoji="1" lang="en-US" sz="2400" b="1" dirty="0" smtClean="0">
                <a:latin typeface="Baskerville Old Face" pitchFamily="18" charset="0"/>
                <a:cs typeface="Tahoma" pitchFamily="34" charset="0"/>
              </a:rPr>
              <a:t>Car  34%</a:t>
            </a:r>
          </a:p>
          <a:p>
            <a:pPr defTabSz="1042988">
              <a:buClr>
                <a:schemeClr val="tx1"/>
              </a:buClr>
              <a:buFont typeface="Wingdings" pitchFamily="2" charset="2"/>
              <a:buChar char="l"/>
            </a:pPr>
            <a:r>
              <a:rPr kumimoji="1" lang="en-US" sz="2400" b="1" dirty="0" smtClean="0">
                <a:latin typeface="Baskerville Old Face" pitchFamily="18" charset="0"/>
                <a:cs typeface="Tahoma" pitchFamily="34" charset="0"/>
              </a:rPr>
              <a:t> Health  32%</a:t>
            </a:r>
          </a:p>
          <a:p>
            <a:endParaRPr lang="en-US" sz="2400" dirty="0">
              <a:latin typeface="Baskerville Old Face" pitchFamily="18" charset="0"/>
            </a:endParaRPr>
          </a:p>
        </p:txBody>
      </p:sp>
    </p:spTree>
    <p:extLst>
      <p:ext uri="{BB962C8B-B14F-4D97-AF65-F5344CB8AC3E}">
        <p14:creationId xmlns:p14="http://schemas.microsoft.com/office/powerpoint/2010/main" val="23758632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latin typeface="Baskerville Old Face" pitchFamily="18" charset="0"/>
            </a:endParaRPr>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Calibri" pitchFamily="34" charset="0"/>
              </a:rPr>
              <a:t>Key Players of health care in Saudi Arabia:</a:t>
            </a:r>
          </a:p>
          <a:p>
            <a:pPr algn="just"/>
            <a:r>
              <a:rPr lang="en-US" sz="2400" dirty="0" smtClean="0">
                <a:latin typeface="Baskerville Old Face" pitchFamily="18" charset="0"/>
              </a:rPr>
              <a:t>Ministry of Health (“MOH”):Approximately 60% of all hospitals within the Kingdom are owned and operated by the MOH.</a:t>
            </a:r>
          </a:p>
          <a:p>
            <a:pPr algn="just"/>
            <a:r>
              <a:rPr lang="en-US" sz="2400" dirty="0" smtClean="0">
                <a:latin typeface="Baskerville Old Face" pitchFamily="18" charset="0"/>
              </a:rPr>
              <a:t>These hospitals provide basic healthcare services, as well as, in certain cases, specialized facility centres.</a:t>
            </a:r>
          </a:p>
          <a:p>
            <a:pPr algn="just"/>
            <a:r>
              <a:rPr lang="en-US" sz="2400" dirty="0" smtClean="0">
                <a:latin typeface="Baskerville Old Face" pitchFamily="18" charset="0"/>
              </a:rPr>
              <a:t>MOH facilities are increasingly being made available mostly to Saudi Nationals only with accessibility to expatriates in majority of cases restricted to specialized treatments except in rural areas where private sector facilities are not present.</a:t>
            </a:r>
            <a:endParaRPr lang="en-US" sz="2400" dirty="0" smtClean="0">
              <a:latin typeface="Baskerville Old Face" pitchFamily="18" charset="0"/>
              <a:cs typeface="Calibri" pitchFamily="34"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1432482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Calibri" pitchFamily="34" charset="0"/>
              </a:rPr>
              <a:t>Key Players of health care in Saudi Arabia:</a:t>
            </a:r>
          </a:p>
          <a:p>
            <a:pPr algn="just"/>
            <a:r>
              <a:rPr lang="en-US" sz="2400" dirty="0" smtClean="0">
                <a:latin typeface="Baskerville Old Face" pitchFamily="18" charset="0"/>
              </a:rPr>
              <a:t>Other Governmental Organizations: Health treatment in other government and quasi organizations is effectively free for employees, typical organizations would include The National Guard, Ministries of Defence and Aviation and the Royal Commission.</a:t>
            </a:r>
          </a:p>
          <a:p>
            <a:pPr algn="just"/>
            <a:r>
              <a:rPr lang="en-US" sz="2400" dirty="0" smtClean="0">
                <a:latin typeface="Baskerville Old Face" pitchFamily="18" charset="0"/>
              </a:rPr>
              <a:t>Private Sector: Historically most of the outpatient treatments were provided by the private sector. However, increasingly inpatient treatments are also being provided by the private sector due to the high demand and the restrictions placed on entry to MOH facilities.</a:t>
            </a:r>
            <a:endParaRPr lang="en-US" sz="2400" dirty="0">
              <a:latin typeface="Baskerville Old Face" pitchFamily="18" charset="0"/>
            </a:endParaRPr>
          </a:p>
        </p:txBody>
      </p:sp>
    </p:spTree>
    <p:extLst>
      <p:ext uri="{BB962C8B-B14F-4D97-AF65-F5344CB8AC3E}">
        <p14:creationId xmlns:p14="http://schemas.microsoft.com/office/powerpoint/2010/main" val="30909480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b="1" dirty="0" smtClean="0">
                <a:latin typeface="Baskerville Old Face" pitchFamily="18" charset="0"/>
                <a:cs typeface="Calibri" pitchFamily="34" charset="0"/>
              </a:rPr>
              <a:t>Budget Allocations:</a:t>
            </a:r>
          </a:p>
          <a:p>
            <a:pPr algn="just"/>
            <a:r>
              <a:rPr lang="en-US" sz="2400" dirty="0" smtClean="0">
                <a:latin typeface="Baskerville Old Face" pitchFamily="18" charset="0"/>
              </a:rPr>
              <a:t>Between 2005 and 2008 Saudi Arabia allocated approximately SAR 23.5 billion per annum with a cumulative amount of SAR 94 billion investment in the healthcare sector.</a:t>
            </a:r>
          </a:p>
          <a:p>
            <a:pPr algn="just"/>
            <a:r>
              <a:rPr lang="en-US" sz="2400" dirty="0" smtClean="0">
                <a:latin typeface="Baskerville Old Face" pitchFamily="18" charset="0"/>
              </a:rPr>
              <a:t>However, in 2010 and 2011 there was a substantial increase in the healthcare budget which increased from SAR 30 billion (6.3% of total Government Budget) in 2008 to SAR 52 billion in 2009 (11% of total Government Budget) and to SAR 61.2 billion in 2010 (11.3% of total Government Budget).</a:t>
            </a:r>
          </a:p>
          <a:p>
            <a:pPr algn="just"/>
            <a:endParaRPr lang="en-US" sz="2400" dirty="0" smtClean="0">
              <a:latin typeface="Baskerville Old Face" pitchFamily="18" charset="0"/>
              <a:cs typeface="Calibri" pitchFamily="34"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113186242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a:xfrm>
            <a:off x="457200" y="1600200"/>
            <a:ext cx="7467600" cy="4648200"/>
          </a:xfrm>
        </p:spPr>
        <p:style>
          <a:lnRef idx="1">
            <a:schemeClr val="dk1"/>
          </a:lnRef>
          <a:fillRef idx="3">
            <a:schemeClr val="dk1"/>
          </a:fillRef>
          <a:effectRef idx="2">
            <a:schemeClr val="dk1"/>
          </a:effectRef>
          <a:fontRef idx="minor">
            <a:schemeClr val="lt1"/>
          </a:fontRef>
        </p:style>
        <p:txBody>
          <a:bodyPr>
            <a:noAutofit/>
          </a:bodyPr>
          <a:lstStyle/>
          <a:p>
            <a:pPr algn="just">
              <a:buNone/>
            </a:pPr>
            <a:r>
              <a:rPr lang="en-US" sz="2400" b="1" dirty="0" smtClean="0">
                <a:latin typeface="Baskerville Old Face" pitchFamily="18" charset="0"/>
                <a:cs typeface="Calibri" pitchFamily="34" charset="0"/>
              </a:rPr>
              <a:t>Budget Allocations:</a:t>
            </a:r>
          </a:p>
          <a:p>
            <a:pPr algn="just"/>
            <a:r>
              <a:rPr lang="en-US" sz="2400" dirty="0" smtClean="0">
                <a:latin typeface="Baskerville Old Face" pitchFamily="18" charset="0"/>
              </a:rPr>
              <a:t>The budget allocation was further increased to SAR 68.7 billion (11.8% of total Government Budget) in 2011, a cumulative allocation of SAR 113 billion in last two years compared to SAR 94 billion in the previous four years.</a:t>
            </a:r>
          </a:p>
          <a:p>
            <a:pPr algn="just"/>
            <a:r>
              <a:rPr lang="en-US" sz="2400" dirty="0" smtClean="0">
                <a:latin typeface="Baskerville Old Face" pitchFamily="18" charset="0"/>
              </a:rPr>
              <a:t>In order to maintain the network of healthcare facilities, the Saudi Government has implemented a two tier health service plan; Tier 1 includes a network of primary healthcare centres and clinics established throughout the Kingdom. These clinics and centres are backed by a network of secondary care hospitals and specialized treatment facilities.</a:t>
            </a:r>
            <a:endParaRPr lang="en-US" sz="2400" b="1" dirty="0" smtClean="0">
              <a:latin typeface="Baskerville Old Face" pitchFamily="18" charset="0"/>
              <a:cs typeface="Calibri" pitchFamily="34"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316987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064"/>
            <a:ext cx="7848600" cy="914400"/>
          </a:xfrm>
        </p:spPr>
        <p:style>
          <a:lnRef idx="2">
            <a:schemeClr val="accent5"/>
          </a:lnRef>
          <a:fillRef idx="1">
            <a:schemeClr val="lt1"/>
          </a:fillRef>
          <a:effectRef idx="0">
            <a:schemeClr val="accent5"/>
          </a:effectRef>
          <a:fontRef idx="minor">
            <a:schemeClr val="dk1"/>
          </a:fontRef>
        </p:style>
        <p:txBody>
          <a:bodyPr>
            <a:noAutofit/>
          </a:bodyPr>
          <a:lstStyle/>
          <a:p>
            <a:r>
              <a:rPr lang="en-US" sz="3200" dirty="0" smtClean="0"/>
              <a:t>Determinants of health</a:t>
            </a:r>
            <a:br>
              <a:rPr lang="en-US" sz="3200" dirty="0" smtClean="0"/>
            </a:br>
            <a:endParaRPr lang="ar-SA" sz="3200" dirty="0"/>
          </a:p>
        </p:txBody>
      </p:sp>
      <p:sp>
        <p:nvSpPr>
          <p:cNvPr id="3" name="Content Placeholder 2"/>
          <p:cNvSpPr>
            <a:spLocks noGrp="1"/>
          </p:cNvSpPr>
          <p:nvPr>
            <p:ph idx="1"/>
          </p:nvPr>
        </p:nvSpPr>
        <p:spPr>
          <a:xfrm>
            <a:off x="838200" y="1600200"/>
            <a:ext cx="7848600" cy="46482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just"/>
            <a:r>
              <a:rPr lang="en-US" sz="2800" dirty="0" smtClean="0"/>
              <a:t>The health of individual people and their communities are affected by a wide range of contributory factors. People's good or bad health is determined by their environment and situations </a:t>
            </a:r>
          </a:p>
          <a:p>
            <a:pPr algn="just"/>
            <a:r>
              <a:rPr lang="en-US" sz="2800" dirty="0" smtClean="0"/>
              <a:t>WHO says that the following factors probably have a bigger impact on our health than access and use of health care services:1.Where we live</a:t>
            </a:r>
          </a:p>
          <a:p>
            <a:pPr algn="just">
              <a:buNone/>
            </a:pPr>
            <a:r>
              <a:rPr lang="en-US" sz="2800" dirty="0" smtClean="0"/>
              <a:t>    2.The state of our environment 3.Genetics</a:t>
            </a:r>
          </a:p>
          <a:p>
            <a:pPr>
              <a:buNone/>
            </a:pPr>
            <a:r>
              <a:rPr lang="en-US" sz="2800" dirty="0" smtClean="0"/>
              <a:t>     4.Our income</a:t>
            </a:r>
          </a:p>
          <a:p>
            <a:pPr algn="just">
              <a:buNone/>
            </a:pPr>
            <a:endParaRPr lang="ar-SA" sz="2800" dirty="0" smtClean="0"/>
          </a:p>
          <a:p>
            <a:pPr algn="just"/>
            <a:endParaRPr lang="en-US" sz="2800" dirty="0" smtClean="0"/>
          </a:p>
          <a:p>
            <a:pPr algn="just"/>
            <a:endParaRPr lang="en-US" sz="2800" dirty="0" smtClean="0"/>
          </a:p>
          <a:p>
            <a:pPr algn="just">
              <a:buNone/>
            </a:pPr>
            <a:r>
              <a:rPr lang="en-US" sz="2800" dirty="0" smtClean="0"/>
              <a:t>    </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467600" y="1524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b="1" dirty="0" smtClean="0">
                <a:latin typeface="Baskerville Old Face" pitchFamily="18" charset="0"/>
                <a:cs typeface="Calibri" pitchFamily="34" charset="0"/>
              </a:rPr>
              <a:t>Budget Allocations:</a:t>
            </a:r>
          </a:p>
          <a:p>
            <a:pPr algn="just"/>
            <a:r>
              <a:rPr lang="en-US" sz="2400" dirty="0" smtClean="0">
                <a:latin typeface="Baskerville Old Face" pitchFamily="18" charset="0"/>
              </a:rPr>
              <a:t>(Tier 2) located mainly in major urban areas across the country.</a:t>
            </a:r>
          </a:p>
          <a:p>
            <a:pPr algn="just"/>
            <a:r>
              <a:rPr lang="en-US" sz="2400" dirty="0" smtClean="0">
                <a:latin typeface="Baskerville Old Face" pitchFamily="18" charset="0"/>
              </a:rPr>
              <a:t>Moreover, comparing the healthcare indicators of Saudi Arabia to other developed countries such as the US, UK and Germany demonstrates there is a shortage of doctors, nurses and beds in Saudi Arabia. The shortage is prevalent across all GCC countries, however, Saudi Arabia has the lowest number of beds, nurses and doctors per population within the GCC.</a:t>
            </a:r>
            <a:endParaRPr lang="en-US" sz="2400" dirty="0">
              <a:latin typeface="Baskerville Old Face" pitchFamily="18" charset="0"/>
            </a:endParaRPr>
          </a:p>
        </p:txBody>
      </p:sp>
    </p:spTree>
    <p:extLst>
      <p:ext uri="{BB962C8B-B14F-4D97-AF65-F5344CB8AC3E}">
        <p14:creationId xmlns:p14="http://schemas.microsoft.com/office/powerpoint/2010/main" val="4243078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Calibri" pitchFamily="34" charset="0"/>
              </a:rPr>
              <a:t>Sector Overview:</a:t>
            </a:r>
          </a:p>
          <a:p>
            <a:pPr algn="just"/>
            <a:r>
              <a:rPr lang="en-US" sz="2400" dirty="0" smtClean="0">
                <a:latin typeface="Baskerville Old Face" pitchFamily="18" charset="0"/>
              </a:rPr>
              <a:t>There are currently over 369 hospitals, both within the public and private sectors provide various healthcare facilities and treatment throughout the Kingdom. In 2009, the total number of doctors and nurses was approximately 62,805 with over 20% employed at hospitals in Riyadh.</a:t>
            </a:r>
          </a:p>
          <a:p>
            <a:pPr algn="just"/>
            <a:r>
              <a:rPr lang="en-US" sz="2400" dirty="0" smtClean="0">
                <a:latin typeface="Baskerville Old Face" pitchFamily="18" charset="0"/>
              </a:rPr>
              <a:t>Bed Capacity: Total number of beds at MOH hospitals increased from 28,751 in 2002 to 33,277 in 2008 while the private sector and quasi government hospitals bed capacity increased from 10,133 and 10,300 in 2002 to 11,822 and 10,833 respectively for the same period.</a:t>
            </a:r>
            <a:endParaRPr lang="en-US" sz="2400" dirty="0" smtClean="0">
              <a:latin typeface="Baskerville Old Face" pitchFamily="18" charset="0"/>
              <a:cs typeface="Calibri" pitchFamily="34"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9209949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Calibri" pitchFamily="34" charset="0"/>
              </a:rPr>
              <a:t>Sector Overview:</a:t>
            </a:r>
          </a:p>
          <a:p>
            <a:pPr algn="just"/>
            <a:r>
              <a:rPr lang="en-US" sz="2400" dirty="0" smtClean="0">
                <a:latin typeface="Baskerville Old Face" pitchFamily="18" charset="0"/>
              </a:rPr>
              <a:t>The gradual increase in private hospital beds is also due to influx of expatriate patients seeking medical treatment who previously had access to MOH hospitals.</a:t>
            </a:r>
          </a:p>
          <a:p>
            <a:pPr algn="just"/>
            <a:r>
              <a:rPr lang="en-US" sz="2400" dirty="0" smtClean="0">
                <a:latin typeface="Baskerville Old Face" pitchFamily="18" charset="0"/>
              </a:rPr>
              <a:t>total number of hospital beds in Saudi Arabia increased from 49,148 in 2002 to 55,932 beds in 2008, an increase of 13.7% over the six year period and the total number of hospitals increased from 350 in 2002 to 408 in 2008, an increase of 16.6% during the same period.</a:t>
            </a:r>
          </a:p>
          <a:p>
            <a:pPr algn="just"/>
            <a:r>
              <a:rPr lang="en-US" sz="2400" dirty="0" smtClean="0">
                <a:latin typeface="Baskerville Old Face" pitchFamily="18" charset="0"/>
              </a:rPr>
              <a:t>The bed capacity at MOH hospitals is by far the largest, accounting for 59% of cumulative hospital bed supply in Saudi Arabia.</a:t>
            </a:r>
          </a:p>
          <a:p>
            <a:pPr algn="just"/>
            <a:endParaRPr lang="en-US" sz="2400" dirty="0">
              <a:latin typeface="Baskerville Old Face" pitchFamily="18" charset="0"/>
            </a:endParaRPr>
          </a:p>
        </p:txBody>
      </p:sp>
    </p:spTree>
    <p:extLst>
      <p:ext uri="{BB962C8B-B14F-4D97-AF65-F5344CB8AC3E}">
        <p14:creationId xmlns:p14="http://schemas.microsoft.com/office/powerpoint/2010/main" val="148628025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Calibri" pitchFamily="34" charset="0"/>
              </a:rPr>
              <a:t>Sector Overview:</a:t>
            </a:r>
          </a:p>
          <a:p>
            <a:pPr algn="just"/>
            <a:r>
              <a:rPr lang="en-US" sz="2400" b="1" dirty="0" smtClean="0">
                <a:latin typeface="Baskerville Old Face" pitchFamily="18" charset="0"/>
              </a:rPr>
              <a:t>inpatients and Outpatients: The</a:t>
            </a:r>
            <a:r>
              <a:rPr lang="en-US" sz="2400" dirty="0" smtClean="0">
                <a:latin typeface="Baskerville Old Face" pitchFamily="18" charset="0"/>
              </a:rPr>
              <a:t> number of outpatients is considerably higher than in-patients. This is in line with the nature of outpatient treatments which are less than a day long with a high percentage of cases consisting only of consultations.</a:t>
            </a:r>
          </a:p>
          <a:p>
            <a:r>
              <a:rPr lang="en-US" sz="2400" dirty="0" smtClean="0">
                <a:latin typeface="Baskerville Old Face" pitchFamily="18" charset="0"/>
              </a:rPr>
              <a:t>On average residents of KSA visit healthcare facilities five times a year, from which 31% are to Private sector facilities.</a:t>
            </a:r>
          </a:p>
          <a:p>
            <a:endParaRPr lang="en-US" sz="2400" dirty="0" smtClean="0">
              <a:latin typeface="Baskerville Old Face" pitchFamily="18" charset="0"/>
              <a:cs typeface="Calibri" pitchFamily="34"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277936133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Calibri" pitchFamily="34" charset="0"/>
              </a:rPr>
              <a:t>Sector Overview:</a:t>
            </a:r>
          </a:p>
          <a:p>
            <a:pPr algn="just"/>
            <a:r>
              <a:rPr lang="en-US" sz="2400" dirty="0" smtClean="0">
                <a:latin typeface="Baskerville Old Face" pitchFamily="18" charset="0"/>
              </a:rPr>
              <a:t>Keeping abreast of the increasing healthcare demands and the limited supply of hospitals &amp; specialized treatments, the Ministry of Health in Saudi Arabia has embarked on ambitious plans to establish 195 healthcare projects including thirty-three new hospitals with five hospitals having a bed capacity of over 500 beds.</a:t>
            </a:r>
          </a:p>
          <a:p>
            <a:pPr algn="just"/>
            <a:r>
              <a:rPr lang="en-US" sz="2400" dirty="0" smtClean="0">
                <a:latin typeface="Baskerville Old Face" pitchFamily="18" charset="0"/>
              </a:rPr>
              <a:t>These five hospitals are expected to be constructed in East Riyadh, North Jeddah, Makkah, Balijurashi and Tabuk.</a:t>
            </a:r>
            <a:endParaRPr lang="en-US" sz="2400" dirty="0">
              <a:latin typeface="Baskerville Old Face" pitchFamily="18" charset="0"/>
            </a:endParaRPr>
          </a:p>
        </p:txBody>
      </p:sp>
    </p:spTree>
    <p:extLst>
      <p:ext uri="{BB962C8B-B14F-4D97-AF65-F5344CB8AC3E}">
        <p14:creationId xmlns:p14="http://schemas.microsoft.com/office/powerpoint/2010/main" val="4829395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lnSpcReduction="10000"/>
          </a:bodyPr>
          <a:lstStyle/>
          <a:p>
            <a:pPr algn="just">
              <a:buNone/>
            </a:pPr>
            <a:r>
              <a:rPr lang="en-US" sz="2400" dirty="0" smtClean="0">
                <a:latin typeface="Baskerville Old Face" pitchFamily="18" charset="0"/>
                <a:cs typeface="Calibri" pitchFamily="34" charset="0"/>
              </a:rPr>
              <a:t>Key Stakeholders view points:</a:t>
            </a:r>
          </a:p>
          <a:p>
            <a:pPr algn="just"/>
            <a:r>
              <a:rPr lang="en-US" sz="2400" dirty="0" smtClean="0">
                <a:latin typeface="Baskerville Old Face" pitchFamily="18" charset="0"/>
              </a:rPr>
              <a:t>Extracted and combined from questionnaires and interviews the following represents the views of key stakeholders (investors and operators) in Saudi Arabia relating to the healthcare sector.</a:t>
            </a:r>
          </a:p>
          <a:p>
            <a:pPr algn="just"/>
            <a:r>
              <a:rPr lang="en-US" sz="2400" dirty="0" smtClean="0">
                <a:latin typeface="Baskerville Old Face" pitchFamily="18" charset="0"/>
              </a:rPr>
              <a:t>Market Structure: The current healthcare sector is dominated by insurance companies (25 companies listed on the Saudi Stock Exchange) and is hence driven by cost versus quality. Unless a set regulation is introduced to monitor pricing, healthcare access and quality of care in private hospitals will continue to face lower profit margins and collection delays which will result in lower quality of care.</a:t>
            </a:r>
            <a:endParaRPr lang="en-US" sz="2400" dirty="0">
              <a:latin typeface="Baskerville Old Face" pitchFamily="18" charset="0"/>
            </a:endParaRPr>
          </a:p>
        </p:txBody>
      </p:sp>
    </p:spTree>
    <p:extLst>
      <p:ext uri="{BB962C8B-B14F-4D97-AF65-F5344CB8AC3E}">
        <p14:creationId xmlns:p14="http://schemas.microsoft.com/office/powerpoint/2010/main" val="31731974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Autofit/>
          </a:bodyPr>
          <a:lstStyle/>
          <a:p>
            <a:pPr algn="just">
              <a:buNone/>
            </a:pPr>
            <a:r>
              <a:rPr lang="en-US" sz="2400" dirty="0" smtClean="0">
                <a:latin typeface="Baskerville Old Face" pitchFamily="18" charset="0"/>
                <a:cs typeface="Calibri" pitchFamily="34" charset="0"/>
              </a:rPr>
              <a:t>Key Stakeholders view points:</a:t>
            </a:r>
          </a:p>
          <a:p>
            <a:pPr algn="just"/>
            <a:r>
              <a:rPr lang="en-US" sz="2400" b="1" dirty="0" smtClean="0">
                <a:latin typeface="Baskerville Old Face" pitchFamily="18" charset="0"/>
              </a:rPr>
              <a:t>Shortage of Hospital Beds: The present shortage of beds which is growing with time, </a:t>
            </a:r>
            <a:r>
              <a:rPr lang="en-US" sz="2400" dirty="0" smtClean="0">
                <a:latin typeface="Baskerville Old Face" pitchFamily="18" charset="0"/>
              </a:rPr>
              <a:t>can be overcome by funding from the public sector to establish new hospitals both in public and private sectors, as well as, improving and expanding existing facilities.</a:t>
            </a:r>
          </a:p>
          <a:p>
            <a:pPr algn="just"/>
            <a:r>
              <a:rPr lang="en-US" sz="2400" b="1" dirty="0" smtClean="0">
                <a:latin typeface="Baskerville Old Face" pitchFamily="18" charset="0"/>
              </a:rPr>
              <a:t>Lifestyle related Disease: There is a tremendous increase in lifestyle related diseases </a:t>
            </a:r>
            <a:r>
              <a:rPr lang="en-US" sz="2400" dirty="0" smtClean="0">
                <a:latin typeface="Baskerville Old Face" pitchFamily="18" charset="0"/>
              </a:rPr>
              <a:t>such as diabetes, hypertension, obesity, heart and kidney Presently, the private sector plays an important the role in providing care for these diseases.</a:t>
            </a:r>
          </a:p>
          <a:p>
            <a:pPr algn="just"/>
            <a:endParaRPr lang="en-US" sz="2400" dirty="0" smtClean="0">
              <a:latin typeface="Baskerville Old Face" pitchFamily="18" charset="0"/>
              <a:cs typeface="Calibri" pitchFamily="34"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4356878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lstStyle/>
          <a:p>
            <a:pPr algn="just">
              <a:buNone/>
            </a:pPr>
            <a:r>
              <a:rPr lang="en-US" sz="2400" dirty="0" smtClean="0">
                <a:latin typeface="Baskerville Old Face" pitchFamily="18" charset="0"/>
                <a:cs typeface="Calibri" pitchFamily="34" charset="0"/>
              </a:rPr>
              <a:t>Key Stakeholders view points:</a:t>
            </a:r>
          </a:p>
          <a:p>
            <a:pPr algn="just"/>
            <a:r>
              <a:rPr lang="en-US" sz="2400" dirty="0" smtClean="0">
                <a:latin typeface="Baskerville Old Face" pitchFamily="18" charset="0"/>
              </a:rPr>
              <a:t>However, government needs to take an active role in prevention through educating people and offering preventive services.</a:t>
            </a:r>
          </a:p>
          <a:p>
            <a:pPr algn="just"/>
            <a:r>
              <a:rPr lang="en-US" sz="2400" b="1" dirty="0" smtClean="0">
                <a:latin typeface="Baskerville Old Face" pitchFamily="18" charset="0"/>
              </a:rPr>
              <a:t>Shortage of Healthcare resources: One of the major costs for healthcare providers is </a:t>
            </a:r>
            <a:r>
              <a:rPr lang="en-US" sz="2400" dirty="0" smtClean="0">
                <a:latin typeface="Baskerville Old Face" pitchFamily="18" charset="0"/>
              </a:rPr>
              <a:t>spending on qualified medical staff. A large number of doctors, nurses, pharmacists and paramedical staff in KSA migrate to Western Countries after a few years due to better opportunities and training facilities.</a:t>
            </a:r>
            <a:endParaRPr lang="en-US" sz="2400" dirty="0">
              <a:latin typeface="Baskerville Old Face" pitchFamily="18" charset="0"/>
            </a:endParaRPr>
          </a:p>
        </p:txBody>
      </p:sp>
    </p:spTree>
    <p:extLst>
      <p:ext uri="{BB962C8B-B14F-4D97-AF65-F5344CB8AC3E}">
        <p14:creationId xmlns:p14="http://schemas.microsoft.com/office/powerpoint/2010/main" val="23475129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r>
              <a:rPr lang="en-US" sz="2400" dirty="0" smtClean="0">
                <a:latin typeface="Baskerville Old Face" pitchFamily="18" charset="0"/>
                <a:cs typeface="Calibri" pitchFamily="34" charset="0"/>
              </a:rPr>
              <a:t>Key Stakeholders view points:</a:t>
            </a:r>
          </a:p>
          <a:p>
            <a:pPr algn="just"/>
            <a:r>
              <a:rPr lang="en-US" sz="2400" dirty="0" smtClean="0">
                <a:latin typeface="Baskerville Old Face" pitchFamily="18" charset="0"/>
              </a:rPr>
              <a:t>In addition, the current Saudi regulations for recruitment and Saudization continue to further increase the staff cost due to limited available resources. Government role is extremely important in establishing career-focused educational institutions (such as medical, pharmacy and nursing colleges) to increase the supply of local medical professionals and to drive qualified Saudi talent into jobs.</a:t>
            </a:r>
          </a:p>
          <a:p>
            <a:pPr algn="just"/>
            <a:endParaRPr lang="en-US" sz="2400" dirty="0" smtClean="0">
              <a:latin typeface="Baskerville Old Face" pitchFamily="18" charset="0"/>
              <a:cs typeface="Calibri" pitchFamily="34" charset="0"/>
            </a:endParaRPr>
          </a:p>
          <a:p>
            <a:pPr algn="just"/>
            <a:endParaRPr lang="en-US" sz="2400" dirty="0" smtClean="0">
              <a:latin typeface="Baskerville Old Face" pitchFamily="18"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121683735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algn="just">
              <a:buNone/>
            </a:pPr>
            <a:r>
              <a:rPr lang="en-US" sz="2400" dirty="0" smtClean="0">
                <a:latin typeface="Baskerville Old Face" pitchFamily="18" charset="0"/>
                <a:cs typeface="Calibri" pitchFamily="34" charset="0"/>
              </a:rPr>
              <a:t>Key Stakeholders view points:</a:t>
            </a:r>
          </a:p>
          <a:p>
            <a:pPr algn="just"/>
            <a:r>
              <a:rPr lang="en-US" sz="2400" b="1" dirty="0" smtClean="0">
                <a:latin typeface="Baskerville Old Face" pitchFamily="18" charset="0"/>
              </a:rPr>
              <a:t>Competition from Public Sector Hospitals: Public Sector Hospitals are not cost driven </a:t>
            </a:r>
            <a:r>
              <a:rPr lang="en-US" sz="2400" dirty="0" smtClean="0">
                <a:latin typeface="Baskerville Old Face" pitchFamily="18" charset="0"/>
              </a:rPr>
              <a:t>and therefore provide quality healthcare services to the population either free or at subsidized rates. However, with the current population growth, access has been a major issue in public sector hospitals.</a:t>
            </a:r>
          </a:p>
          <a:p>
            <a:pPr algn="just"/>
            <a:r>
              <a:rPr lang="en-US" sz="2400" dirty="0" smtClean="0">
                <a:latin typeface="Baskerville Old Face" pitchFamily="18" charset="0"/>
              </a:rPr>
              <a:t>This shortage has resulted in an increase in demand for private healthcare facilities. With increased healthcare costs and emergence of lifestyle related diseases, public and private players should form partnerships to create better provision of care.</a:t>
            </a:r>
            <a:endParaRPr lang="en-US" sz="2400" b="1" dirty="0">
              <a:latin typeface="Baskerville Old Face" pitchFamily="18" charset="0"/>
            </a:endParaRPr>
          </a:p>
        </p:txBody>
      </p:sp>
    </p:spTree>
    <p:extLst>
      <p:ext uri="{BB962C8B-B14F-4D97-AF65-F5344CB8AC3E}">
        <p14:creationId xmlns:p14="http://schemas.microsoft.com/office/powerpoint/2010/main" val="2196043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600" dirty="0" smtClean="0"/>
              <a:t>Determinants of health</a:t>
            </a:r>
            <a:endParaRPr lang="ar-SA" sz="36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buNone/>
            </a:pPr>
            <a:r>
              <a:rPr lang="en-US" sz="3000" dirty="0" smtClean="0"/>
              <a:t>        5. Our education level</a:t>
            </a:r>
          </a:p>
          <a:p>
            <a:pPr>
              <a:buNone/>
            </a:pPr>
            <a:r>
              <a:rPr lang="en-US" sz="3000" dirty="0" smtClean="0"/>
              <a:t>        6 .Our relationship with friends and family</a:t>
            </a:r>
          </a:p>
          <a:p>
            <a:r>
              <a:rPr lang="en-US" sz="3000" dirty="0" smtClean="0"/>
              <a:t>WHO says the main determinants to health are:</a:t>
            </a:r>
          </a:p>
          <a:p>
            <a:pPr>
              <a:buNone/>
            </a:pPr>
            <a:r>
              <a:rPr lang="en-US" sz="3000" dirty="0" smtClean="0"/>
              <a:t>    </a:t>
            </a:r>
            <a:r>
              <a:rPr lang="en-US" sz="2800" dirty="0" smtClean="0"/>
              <a:t>Our economy and society ("The social and economic environment"),Where we live, what is physically around us ("The physical environment"), What we are and what we do ("The person's individual characteristics and behaviors")</a:t>
            </a:r>
          </a:p>
          <a:p>
            <a:endParaRPr lang="en-US" sz="2800" dirty="0" smtClean="0"/>
          </a:p>
          <a:p>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Autofit/>
          </a:bodyPr>
          <a:lstStyle/>
          <a:p>
            <a:pPr algn="just">
              <a:buNone/>
            </a:pPr>
            <a:r>
              <a:rPr lang="en-US" sz="2400" dirty="0" smtClean="0">
                <a:latin typeface="Baskerville Old Face" pitchFamily="18" charset="0"/>
                <a:cs typeface="Calibri" pitchFamily="34" charset="0"/>
              </a:rPr>
              <a:t>Key Stakeholders view points:</a:t>
            </a:r>
          </a:p>
          <a:p>
            <a:pPr algn="just"/>
            <a:r>
              <a:rPr lang="en-US" sz="2400" b="1" dirty="0" smtClean="0">
                <a:latin typeface="Baskerville Old Face" pitchFamily="18" charset="0"/>
              </a:rPr>
              <a:t>implementation of “best practice”: Implementation of Information Technology should </a:t>
            </a:r>
            <a:r>
              <a:rPr lang="en-US" sz="2400" dirty="0" smtClean="0">
                <a:latin typeface="Baskerville Old Face" pitchFamily="18" charset="0"/>
              </a:rPr>
              <a:t>have greater prevalence in the sector similar to other developed countries in which medical files for patients are either unified or centrally maintained. Improvement in unified or centralized filing is expected to improve diagnosis and provision of healthcare services.</a:t>
            </a:r>
          </a:p>
          <a:p>
            <a:pPr algn="just"/>
            <a:r>
              <a:rPr lang="en-US" sz="2400" dirty="0" smtClean="0">
                <a:latin typeface="Baskerville Old Face" pitchFamily="18" charset="0"/>
              </a:rPr>
              <a:t>Private hospitals will continue to play an even more important and crucial role within the Kingdom..</a:t>
            </a:r>
            <a:endParaRPr lang="en-US" sz="2400" dirty="0">
              <a:latin typeface="Baskerville Old Face" pitchFamily="18" charset="0"/>
            </a:endParaRPr>
          </a:p>
        </p:txBody>
      </p:sp>
    </p:spTree>
    <p:extLst>
      <p:ext uri="{BB962C8B-B14F-4D97-AF65-F5344CB8AC3E}">
        <p14:creationId xmlns:p14="http://schemas.microsoft.com/office/powerpoint/2010/main" val="160006691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800" b="1" dirty="0" smtClean="0">
                <a:effectLst>
                  <a:outerShdw blurRad="38100" dist="38100" dir="2700000" algn="tl">
                    <a:srgbClr val="000000">
                      <a:alpha val="43137"/>
                    </a:srgbClr>
                  </a:outerShdw>
                </a:effectLst>
                <a:latin typeface="Baskerville Old Face" pitchFamily="18" charset="0"/>
              </a:rPr>
              <a:t>The role of insurance and private sector in health care system in Saudi Arabia </a:t>
            </a:r>
            <a:endParaRPr lang="en-US" sz="2800"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lnSpcReduction="10000"/>
          </a:bodyPr>
          <a:lstStyle/>
          <a:p>
            <a:pPr algn="just"/>
            <a:r>
              <a:rPr lang="en-US" sz="2400" dirty="0" smtClean="0">
                <a:latin typeface="Baskerville Old Face" pitchFamily="18" charset="0"/>
              </a:rPr>
              <a:t>The delivery of healthcare in the Kingdom and around the world continues to evolve as the needs of healthcare provider become increasingly complex.</a:t>
            </a:r>
          </a:p>
          <a:p>
            <a:pPr algn="just"/>
            <a:r>
              <a:rPr lang="en-US" sz="2400" dirty="0" smtClean="0">
                <a:latin typeface="Baskerville Old Face" pitchFamily="18" charset="0"/>
              </a:rPr>
              <a:t>Trends and industry changes requires investors and operators of healthcare facilities to make challenging decisions.</a:t>
            </a:r>
          </a:p>
          <a:p>
            <a:pPr algn="just"/>
            <a:r>
              <a:rPr lang="en-US" sz="2400" dirty="0" smtClean="0">
                <a:latin typeface="Baskerville Old Face" pitchFamily="18" charset="0"/>
              </a:rPr>
              <a:t>Despite improvements in healthcare systems across the Kingdom, the healthcare sector still offers significant opportunities for investors / operators.</a:t>
            </a:r>
          </a:p>
          <a:p>
            <a:pPr algn="just"/>
            <a:r>
              <a:rPr lang="en-US" sz="2400" dirty="0" smtClean="0">
                <a:latin typeface="Baskerville Old Face" pitchFamily="18" charset="0"/>
              </a:rPr>
              <a:t>We believe that due to strong growth fundamentals coupled with the increasing population and regulatory changes the sector is expected to experience robust growth in the foreseeable future .</a:t>
            </a:r>
            <a:endParaRPr lang="en-US" sz="2400" dirty="0">
              <a:latin typeface="Baskerville Old Face" pitchFamily="18" charset="0"/>
            </a:endParaRPr>
          </a:p>
        </p:txBody>
      </p:sp>
    </p:spTree>
    <p:extLst>
      <p:ext uri="{BB962C8B-B14F-4D97-AF65-F5344CB8AC3E}">
        <p14:creationId xmlns:p14="http://schemas.microsoft.com/office/powerpoint/2010/main" val="38800327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2590800"/>
          </a:xfrm>
        </p:spPr>
        <p:txBody>
          <a:bodyPr>
            <a:noAutofit/>
          </a:bodyPr>
          <a:lstStyle/>
          <a:p>
            <a:r>
              <a:rPr lang="en-US" sz="3600" dirty="0" smtClean="0"/>
              <a:t>Medication use and distribution systems in Saudi Arabia </a:t>
            </a:r>
            <a:endParaRPr lang="en-US" sz="3600"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l"/>
            <a:r>
              <a:rPr lang="en-US" sz="4800" dirty="0" smtClean="0"/>
              <a:t>List of contents </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US" sz="2400" dirty="0" smtClean="0">
                <a:latin typeface="Calibri" pitchFamily="34" charset="0"/>
                <a:cs typeface="Calibri" pitchFamily="34" charset="0"/>
              </a:rPr>
              <a:t>Introduction to medicines</a:t>
            </a:r>
          </a:p>
          <a:p>
            <a:r>
              <a:rPr lang="en-US" sz="2400" dirty="0" smtClean="0">
                <a:latin typeface="Calibri" pitchFamily="34" charset="0"/>
                <a:cs typeface="Calibri" pitchFamily="34" charset="0"/>
              </a:rPr>
              <a:t>definition of drugs</a:t>
            </a:r>
          </a:p>
          <a:p>
            <a:r>
              <a:rPr lang="en-US" sz="2400" dirty="0" smtClean="0">
                <a:latin typeface="Calibri" pitchFamily="34" charset="0"/>
                <a:cs typeface="Calibri" pitchFamily="34" charset="0"/>
              </a:rPr>
              <a:t>Use of medications in Saudi Arabia</a:t>
            </a:r>
          </a:p>
          <a:p>
            <a:r>
              <a:rPr lang="en-US" sz="2400" dirty="0" smtClean="0">
                <a:latin typeface="Calibri" pitchFamily="34" charset="0"/>
                <a:cs typeface="Calibri" pitchFamily="34" charset="0"/>
              </a:rPr>
              <a:t>Drug Distribution Models</a:t>
            </a:r>
          </a:p>
          <a:p>
            <a:r>
              <a:rPr lang="en-US" sz="2400" dirty="0" smtClean="0">
                <a:latin typeface="Calibri" pitchFamily="34" charset="0"/>
                <a:cs typeface="Calibri" pitchFamily="34" charset="0"/>
              </a:rPr>
              <a:t>Drug distribution systems  </a:t>
            </a:r>
          </a:p>
          <a:p>
            <a:pPr marL="514350" indent="-514350" algn="just">
              <a:buNone/>
            </a:pPr>
            <a:r>
              <a:rPr lang="en-US" sz="2400" dirty="0" smtClean="0">
                <a:latin typeface="Calibri" pitchFamily="34" charset="0"/>
                <a:cs typeface="Calibri" pitchFamily="34" charset="0"/>
              </a:rPr>
              <a:t>    (i)Individual Prescription Order System.</a:t>
            </a:r>
          </a:p>
          <a:p>
            <a:pPr marL="514350" indent="-514350" algn="just">
              <a:buNone/>
            </a:pPr>
            <a:r>
              <a:rPr lang="en-US" sz="2400" dirty="0" smtClean="0">
                <a:latin typeface="Calibri" pitchFamily="34" charset="0"/>
                <a:cs typeface="Calibri" pitchFamily="34" charset="0"/>
              </a:rPr>
              <a:t>    (ii) Complete Floor Stock System</a:t>
            </a:r>
          </a:p>
          <a:p>
            <a:pPr marL="514350" indent="-514350" algn="just">
              <a:buNone/>
            </a:pPr>
            <a:r>
              <a:rPr lang="en-US" sz="2400" dirty="0" smtClean="0">
                <a:latin typeface="Calibri" pitchFamily="34" charset="0"/>
                <a:cs typeface="Calibri" pitchFamily="34" charset="0"/>
              </a:rPr>
              <a:t>    (iii)Combination of (i) and (ii). </a:t>
            </a:r>
          </a:p>
          <a:p>
            <a:pPr marL="514350" indent="-514350">
              <a:buNone/>
            </a:pPr>
            <a:r>
              <a:rPr lang="en-US" sz="2400" dirty="0" smtClean="0">
                <a:latin typeface="Calibri" pitchFamily="34" charset="0"/>
                <a:cs typeface="Calibri" pitchFamily="34" charset="0"/>
              </a:rPr>
              <a:t>    (iv) The unit dose method.</a:t>
            </a:r>
          </a:p>
          <a:p>
            <a:pPr algn="just">
              <a:buNone/>
            </a:pPr>
            <a:endParaRPr lang="en-US" sz="2400" dirty="0" smtClean="0">
              <a:latin typeface="Calibri" pitchFamily="34" charset="0"/>
              <a:cs typeface="Calibri" pitchFamily="34" charset="0"/>
            </a:endParaRPr>
          </a:p>
          <a:p>
            <a:endParaRPr lang="en-US"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Introduction to medicines </a:t>
            </a:r>
            <a:br>
              <a:rPr lang="en-US" sz="3200" dirty="0" smtClean="0">
                <a:latin typeface="Calibri" pitchFamily="34" charset="0"/>
                <a:cs typeface="Calibri" pitchFamily="34" charset="0"/>
              </a:rPr>
            </a:br>
            <a:endParaRPr lang="en-US" sz="3200" dirty="0">
              <a:latin typeface="Calibri" pitchFamily="34" charset="0"/>
              <a:cs typeface="Calibri" pitchFamily="34" charset="0"/>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US" sz="2400" dirty="0" smtClean="0">
                <a:latin typeface="Calibri" pitchFamily="34" charset="0"/>
                <a:cs typeface="Calibri" pitchFamily="34" charset="0"/>
              </a:rPr>
              <a:t>A medication or medicine is a drug taken to cure and/or ameliorate any symptoms of an illness  or medical condition, or may be used as preventive medicine  that has future benefits but does not treat any existing or pre-existing diseases or symptoms.</a:t>
            </a:r>
          </a:p>
          <a:p>
            <a:pPr algn="just"/>
            <a:r>
              <a:rPr lang="en-US" sz="2400" dirty="0" smtClean="0">
                <a:latin typeface="Calibri" pitchFamily="34" charset="0"/>
                <a:cs typeface="Calibri" pitchFamily="34" charset="0"/>
              </a:rPr>
              <a:t>Dispensing of medication is often regulated by government into three categories.</a:t>
            </a:r>
          </a:p>
          <a:p>
            <a:pPr algn="just">
              <a:buFont typeface="Wingdings" pitchFamily="2" charset="2"/>
              <a:buChar char="q"/>
            </a:pPr>
            <a:r>
              <a:rPr lang="en-US" sz="2400" dirty="0" smtClean="0">
                <a:latin typeface="Calibri" pitchFamily="34" charset="0"/>
                <a:cs typeface="Calibri" pitchFamily="34" charset="0"/>
              </a:rPr>
              <a:t>      over-the-counter- (OTC)</a:t>
            </a:r>
          </a:p>
          <a:p>
            <a:pPr algn="just">
              <a:buFont typeface="Wingdings" pitchFamily="2" charset="2"/>
              <a:buChar char="q"/>
            </a:pPr>
            <a:r>
              <a:rPr lang="en-US" sz="2400" dirty="0" smtClean="0">
                <a:latin typeface="Calibri" pitchFamily="34" charset="0"/>
                <a:cs typeface="Calibri" pitchFamily="34" charset="0"/>
              </a:rPr>
              <a:t>      behind-the-counter-(BTC)</a:t>
            </a:r>
          </a:p>
          <a:p>
            <a:pPr algn="just">
              <a:buFont typeface="Wingdings" pitchFamily="2" charset="2"/>
              <a:buChar char="q"/>
            </a:pPr>
            <a:r>
              <a:rPr lang="en-US" sz="2400" dirty="0" smtClean="0">
                <a:latin typeface="Calibri" pitchFamily="34" charset="0"/>
                <a:cs typeface="Calibri" pitchFamily="34" charset="0"/>
              </a:rPr>
              <a:t>      prescription only medicine (POM)</a:t>
            </a:r>
          </a:p>
          <a:p>
            <a:pPr algn="just"/>
            <a:endParaRPr lang="en-US" sz="2400" dirty="0" smtClean="0">
              <a:latin typeface="Calibri" pitchFamily="34" charset="0"/>
              <a:cs typeface="Calibri" pitchFamily="34" charset="0"/>
            </a:endParaRPr>
          </a:p>
          <a:p>
            <a:pPr algn="just"/>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Introduction to medicines</a:t>
            </a:r>
            <a:endParaRPr lang="en-US" sz="3600"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US" sz="2400" dirty="0" smtClean="0">
                <a:latin typeface="Calibri" pitchFamily="34" charset="0"/>
                <a:cs typeface="Calibri" pitchFamily="34" charset="0"/>
              </a:rPr>
              <a:t>Over-the-counter (OTC) drugs are medicines  that may be sold directly to a consumer without a prescription  from a healthcare professional .</a:t>
            </a:r>
          </a:p>
          <a:p>
            <a:pPr algn="just"/>
            <a:r>
              <a:rPr lang="en-US" sz="2400" dirty="0" smtClean="0">
                <a:latin typeface="Calibri" pitchFamily="34" charset="0"/>
                <a:cs typeface="Calibri" pitchFamily="34" charset="0"/>
              </a:rPr>
              <a:t>As compared to prescription drugs , which may be sold only to consumers possessing a valid prescription.</a:t>
            </a:r>
          </a:p>
          <a:p>
            <a:pPr algn="just"/>
            <a:r>
              <a:rPr lang="en-US" sz="2400" dirty="0" smtClean="0">
                <a:latin typeface="Calibri" pitchFamily="34" charset="0"/>
                <a:cs typeface="Calibri" pitchFamily="34" charset="0"/>
              </a:rPr>
              <a:t>in many countries, OTC drugs are selected by a regulatory agencies  to ensure that they are ingredients that are safe and effective when used without a physicians 's care.</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Introduction to medicines</a:t>
            </a:r>
            <a:endParaRPr lang="en-US" sz="3600"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US" sz="2400" dirty="0" smtClean="0">
                <a:latin typeface="Calibri" pitchFamily="34" charset="0"/>
                <a:cs typeface="Calibri" pitchFamily="34" charset="0"/>
              </a:rPr>
              <a:t>Behind-the-counter  (BTC)drugs : which are dispensed by a pharmacist without needing a doctor's prescription.</a:t>
            </a:r>
          </a:p>
          <a:p>
            <a:pPr algn="just"/>
            <a:r>
              <a:rPr lang="en-US" sz="2400" dirty="0" smtClean="0">
                <a:latin typeface="Calibri" pitchFamily="34" charset="0"/>
                <a:cs typeface="Calibri" pitchFamily="34" charset="0"/>
              </a:rPr>
              <a:t>prescription medication</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A prescription medication is a licensed medicine  that is regulated by legislation to require a medical prescription  before it can be obtained.</a:t>
            </a:r>
          </a:p>
          <a:p>
            <a:pPr algn="just"/>
            <a:r>
              <a:rPr lang="en-US" sz="2400" dirty="0" smtClean="0">
                <a:latin typeface="Calibri" pitchFamily="34" charset="0"/>
                <a:cs typeface="Calibri" pitchFamily="34" charset="0"/>
              </a:rPr>
              <a:t>Medications are typically produced by pharmaceutical companies and are often patented  to give the developer exclusive rights to produce them, but they can also be derived from naturally occurring substance in plants called herbal medicines .</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libri" pitchFamily="34" charset="0"/>
                <a:cs typeface="Calibri" pitchFamily="34" charset="0"/>
              </a:rPr>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Definition of drugs</a:t>
            </a:r>
            <a:br>
              <a:rPr lang="en-US" sz="3600" dirty="0" smtClean="0">
                <a:latin typeface="Calibri" pitchFamily="34" charset="0"/>
                <a:cs typeface="Calibri" pitchFamily="34" charset="0"/>
              </a:rPr>
            </a:br>
            <a:endParaRPr lang="en-US" sz="3600" dirty="0">
              <a:latin typeface="Calibri" pitchFamily="34" charset="0"/>
              <a:cs typeface="Calibri" pitchFamily="34" charset="0"/>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US" sz="2400" dirty="0" smtClean="0">
                <a:latin typeface="Calibri" pitchFamily="34" charset="0"/>
                <a:cs typeface="Calibri" pitchFamily="34" charset="0"/>
              </a:rPr>
              <a:t> A </a:t>
            </a:r>
            <a:r>
              <a:rPr lang="en-US" sz="2400" b="1" dirty="0" smtClean="0">
                <a:latin typeface="Calibri" pitchFamily="34" charset="0"/>
                <a:cs typeface="Calibri" pitchFamily="34" charset="0"/>
              </a:rPr>
              <a:t>drug</a:t>
            </a:r>
            <a:r>
              <a:rPr lang="en-US" sz="2400" dirty="0" smtClean="0">
                <a:latin typeface="Calibri" pitchFamily="34" charset="0"/>
                <a:cs typeface="Calibri" pitchFamily="34" charset="0"/>
              </a:rPr>
              <a:t>, broadly speaking, is any substance that, when absorbed into the body of a living organism, alters normal bodily function.</a:t>
            </a:r>
          </a:p>
          <a:p>
            <a:pPr algn="just"/>
            <a:r>
              <a:rPr lang="en-US" sz="2400" dirty="0" smtClean="0">
                <a:latin typeface="Calibri" pitchFamily="34" charset="0"/>
                <a:cs typeface="Calibri" pitchFamily="34" charset="0"/>
              </a:rPr>
              <a:t>In pharmacology a drug is "a chemical  substance used in the treatment, cure, prevention, or diagnosis of disease or used to otherwise enhance physical or mental well-being.</a:t>
            </a:r>
          </a:p>
          <a:p>
            <a:pPr algn="just"/>
            <a:r>
              <a:rPr lang="en-US" sz="2400" dirty="0" smtClean="0">
                <a:latin typeface="Calibri" pitchFamily="34" charset="0"/>
                <a:cs typeface="Calibri" pitchFamily="34" charset="0"/>
              </a:rPr>
              <a:t>According to Federal Food, Drug, and cosmetic Act   definition of "drug" includes "articles intended for use in the diagnosis, cure, mitigation, treatment, or prevention of disease in man or other animals</a:t>
            </a:r>
          </a:p>
          <a:p>
            <a:pPr algn="just"/>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Use of medication in Saudi Arabia </a:t>
            </a:r>
            <a:br>
              <a:rPr lang="en-US" sz="3600" dirty="0" smtClean="0"/>
            </a:br>
            <a:endParaRPr lang="en-US" sz="36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n-US" sz="2400" dirty="0" smtClean="0">
                <a:latin typeface="Calibri" pitchFamily="34" charset="0"/>
                <a:cs typeface="Calibri" pitchFamily="34" charset="0"/>
              </a:rPr>
              <a:t>Drugs are the fastest rising cost in the health care system. All developed nations are seeking ways to cut down the budgets allocated for buying drugs.</a:t>
            </a:r>
          </a:p>
          <a:p>
            <a:pPr algn="just"/>
            <a:r>
              <a:rPr lang="en-US" sz="2400" dirty="0" smtClean="0">
                <a:latin typeface="Calibri" pitchFamily="34" charset="0"/>
                <a:cs typeface="Calibri" pitchFamily="34" charset="0"/>
              </a:rPr>
              <a:t>In Saudi Arabia and other countries, the cost of maintaining the health care system is escalating out of control.</a:t>
            </a:r>
          </a:p>
          <a:p>
            <a:pPr algn="just"/>
            <a:r>
              <a:rPr lang="en-US" sz="2400" dirty="0" smtClean="0">
                <a:latin typeface="Calibri" pitchFamily="34" charset="0"/>
                <a:cs typeface="Calibri" pitchFamily="34" charset="0"/>
              </a:rPr>
              <a:t>Governments, health care providers and consumers have to find ways to reduce these escalating costs while maintaining the quality of care that these countries have grown to expect.</a:t>
            </a:r>
          </a:p>
          <a:p>
            <a:pPr algn="just"/>
            <a:r>
              <a:rPr lang="en-US" sz="2400" dirty="0" smtClean="0">
                <a:latin typeface="Calibri" pitchFamily="34" charset="0"/>
                <a:cs typeface="Calibri" pitchFamily="34" charset="0"/>
              </a:rPr>
              <a:t>Two contributing factors to  the increased costs of medicines are the marketing costs for pharmaceutical firms  and  the  expenses incurred in  the  development of new drug products</a:t>
            </a:r>
          </a:p>
          <a:p>
            <a:pPr algn="just"/>
            <a:endParaRPr lang="en-US" sz="24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200" dirty="0" smtClean="0"/>
              <a:t>Use of medication in Saudi Arabia </a:t>
            </a:r>
            <a:br>
              <a:rPr lang="en-US" sz="3200" dirty="0" smtClean="0"/>
            </a:br>
            <a:endParaRPr lang="en-US" sz="3200" dirty="0"/>
          </a:p>
        </p:txBody>
      </p:sp>
      <p:sp>
        <p:nvSpPr>
          <p:cNvPr id="3" name="Content Placeholder 2"/>
          <p:cNvSpPr>
            <a:spLocks noGrp="1"/>
          </p:cNvSpPr>
          <p:nvPr>
            <p:ph idx="1"/>
          </p:nvPr>
        </p:nvSpPr>
        <p:spPr>
          <a:xfrm>
            <a:off x="457200" y="1600200"/>
            <a:ext cx="7467600" cy="4724400"/>
          </a:xfrm>
        </p:spPr>
        <p:style>
          <a:lnRef idx="2">
            <a:schemeClr val="dk1"/>
          </a:lnRef>
          <a:fillRef idx="1">
            <a:schemeClr val="lt1"/>
          </a:fillRef>
          <a:effectRef idx="0">
            <a:schemeClr val="dk1"/>
          </a:effectRef>
          <a:fontRef idx="minor">
            <a:schemeClr val="dk1"/>
          </a:fontRef>
        </p:style>
        <p:txBody>
          <a:bodyPr>
            <a:noAutofit/>
          </a:bodyPr>
          <a:lstStyle/>
          <a:p>
            <a:pPr algn="just"/>
            <a:r>
              <a:rPr lang="en-US" sz="2400" dirty="0" smtClean="0">
                <a:latin typeface="Calibri" pitchFamily="34" charset="0"/>
                <a:cs typeface="Calibri" pitchFamily="34" charset="0"/>
              </a:rPr>
              <a:t>Among the major reason behind the increased expenditure on medication is medication waste which is an unnecessary burden on an already fiscally restrained health care system in these countries.</a:t>
            </a:r>
          </a:p>
          <a:p>
            <a:pPr algn="just"/>
            <a:r>
              <a:rPr lang="en-US" sz="2400" dirty="0" smtClean="0">
                <a:latin typeface="Calibri" pitchFamily="34" charset="0"/>
                <a:cs typeface="Calibri" pitchFamily="34" charset="0"/>
              </a:rPr>
              <a:t>Medication wastage  is  defined  as  any  drug  product, either dispensed by a prescription or purchased over the counter (OTC),  that is never fully consumed.</a:t>
            </a:r>
          </a:p>
          <a:p>
            <a:pPr algn="just"/>
            <a:r>
              <a:rPr lang="en-US" sz="2400" dirty="0" smtClean="0">
                <a:latin typeface="Calibri" pitchFamily="34" charset="0"/>
                <a:cs typeface="Calibri" pitchFamily="34" charset="0"/>
              </a:rPr>
              <a:t> Medication wastage may be due to poor compliance  of patients,  excessive  and  irrational  prescribing, 6or  the  lack  of control  of the  sales  of prescription medications in the  community pharmacy. </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Contents</a:t>
            </a:r>
            <a:endParaRPr lang="ar-SA" dirty="0"/>
          </a:p>
        </p:txBody>
      </p:sp>
      <p:sp>
        <p:nvSpPr>
          <p:cNvPr id="3" name="Content Placeholder 2"/>
          <p:cNvSpPr>
            <a:spLocks noGrp="1"/>
          </p:cNvSpPr>
          <p:nvPr>
            <p:ph idx="1"/>
          </p:nvPr>
        </p:nvSpPr>
        <p:spPr/>
        <p:txBody>
          <a:bodyPr>
            <a:normAutofit/>
          </a:bodyPr>
          <a:lstStyle/>
          <a:p>
            <a:r>
              <a:rPr lang="en-US" sz="2000" dirty="0" smtClean="0"/>
              <a:t>Overview of the Health care systems</a:t>
            </a:r>
          </a:p>
          <a:p>
            <a:r>
              <a:rPr lang="en-US" sz="2000" dirty="0" smtClean="0"/>
              <a:t>Professional, Economic and Public Aspects of Health Care System</a:t>
            </a:r>
          </a:p>
          <a:p>
            <a:r>
              <a:rPr lang="en-US" sz="2000" dirty="0" smtClean="0"/>
              <a:t>Pharmacy and Health Care System</a:t>
            </a:r>
          </a:p>
          <a:p>
            <a:r>
              <a:rPr lang="en-US" sz="2000" dirty="0" smtClean="0"/>
              <a:t>Medication Use and Distribution System</a:t>
            </a:r>
          </a:p>
          <a:p>
            <a:r>
              <a:rPr lang="en-US" sz="2000" dirty="0" smtClean="0"/>
              <a:t>The Structure of Health Care System in Saudi Arabia</a:t>
            </a:r>
          </a:p>
          <a:p>
            <a:r>
              <a:rPr lang="en-US" sz="2000" dirty="0" smtClean="0"/>
              <a:t>The Organization of Health Care System in Saudi Arabia</a:t>
            </a:r>
          </a:p>
          <a:p>
            <a:r>
              <a:rPr lang="en-US" sz="2000" dirty="0" smtClean="0"/>
              <a:t>Finance and Regulation of Health Care System in Saudi Arabia</a:t>
            </a:r>
          </a:p>
          <a:p>
            <a:r>
              <a:rPr lang="en-US" sz="2000" dirty="0" smtClean="0"/>
              <a:t>Accreditation of Health Care System in Saudi Arabia</a:t>
            </a:r>
          </a:p>
          <a:p>
            <a:r>
              <a:rPr lang="en-US" sz="2000" dirty="0" smtClean="0"/>
              <a:t>The Role of Insurance and Private Sector in Health Care System in Saudi Arabia</a:t>
            </a:r>
          </a:p>
          <a:p>
            <a:r>
              <a:rPr lang="en-US" sz="2000" dirty="0" smtClean="0"/>
              <a:t>Group Project Presentation</a:t>
            </a:r>
          </a:p>
          <a:p>
            <a:endParaRPr lang="ar-SA"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pPr algn="l"/>
            <a:r>
              <a:rPr lang="en-US" sz="3200" dirty="0" smtClean="0"/>
              <a:t>       </a:t>
            </a:r>
            <a:r>
              <a:rPr lang="en-US" sz="3600" dirty="0" smtClean="0"/>
              <a:t>Components of Healthcare System</a:t>
            </a:r>
            <a:endParaRPr lang="ar-SA" sz="36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defRPr/>
            </a:pPr>
            <a:r>
              <a:rPr lang="en-US" sz="2800" dirty="0" smtClean="0"/>
              <a:t>Health care system Consist of a number of interrelated subsystems .</a:t>
            </a:r>
          </a:p>
          <a:p>
            <a:pPr>
              <a:defRPr/>
            </a:pPr>
            <a:r>
              <a:rPr lang="en-US" sz="2800" dirty="0" smtClean="0"/>
              <a:t>Each of these subsystems has a purpose which, if attained, aids the larger system in reaching its overall goals.</a:t>
            </a:r>
          </a:p>
          <a:p>
            <a:pPr>
              <a:defRPr/>
            </a:pPr>
            <a:r>
              <a:rPr lang="en-US" sz="2800" dirty="0" smtClean="0"/>
              <a:t>For examples the healthcare  systems of U.S.A, Canada , Saudi Arabia, and other countries</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 of medication in Saudi Arabia</a:t>
            </a:r>
            <a:endParaRPr lang="en-US" sz="3200"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buNone/>
            </a:pPr>
            <a:endParaRPr lang="en-US" sz="2400" dirty="0" smtClean="0">
              <a:latin typeface="Calibri" pitchFamily="34" charset="0"/>
              <a:cs typeface="Calibri" pitchFamily="34" charset="0"/>
            </a:endParaRPr>
          </a:p>
          <a:p>
            <a:pPr algn="just"/>
            <a:r>
              <a:rPr lang="en-US" sz="2400" dirty="0" smtClean="0">
                <a:latin typeface="Calibri" pitchFamily="34" charset="0"/>
                <a:cs typeface="Calibri" pitchFamily="34" charset="0"/>
              </a:rPr>
              <a:t>The problem of wastage is almost universal. In Great Britain, the scale of the problem of wastage is enormous, research suggests that as many as 50% of the patients fail to comply with the terms of their prescription.</a:t>
            </a:r>
          </a:p>
          <a:p>
            <a:pPr algn="just"/>
            <a:r>
              <a:rPr lang="en-US" sz="2400" dirty="0" smtClean="0">
                <a:latin typeface="Calibri" pitchFamily="34" charset="0"/>
                <a:cs typeface="Calibri" pitchFamily="34" charset="0"/>
              </a:rPr>
              <a:t>A survey of 111 households was performed in England to determine the quantity and types of medicines in the homes and to investigate the incidence of double prescribing, wastage and hoarding. </a:t>
            </a:r>
          </a:p>
          <a:p>
            <a:pPr algn="just"/>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 of medication in Saudi Arabia</a:t>
            </a:r>
            <a:endParaRPr lang="en-US" sz="3200"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US" sz="2400" dirty="0" smtClean="0">
                <a:latin typeface="Calibri" pitchFamily="34" charset="0"/>
                <a:cs typeface="Calibri" pitchFamily="34" charset="0"/>
              </a:rPr>
              <a:t>The investigators found that 51% of the medicines were not in current use by the patients and of those 40% were considered out of date.</a:t>
            </a:r>
          </a:p>
          <a:p>
            <a:pPr algn="just"/>
            <a:r>
              <a:rPr lang="en-US" sz="2400" dirty="0" smtClean="0">
                <a:latin typeface="Calibri" pitchFamily="34" charset="0"/>
                <a:cs typeface="Calibri" pitchFamily="34" charset="0"/>
              </a:rPr>
              <a:t>In Canada, two studies have sorted through piles of discarded medications seeking reasons why the waste of drugs is of "mammoth proportions“.</a:t>
            </a:r>
          </a:p>
          <a:p>
            <a:pPr algn="just"/>
            <a:r>
              <a:rPr lang="en-US" sz="2400" dirty="0" smtClean="0">
                <a:latin typeface="Calibri" pitchFamily="34" charset="0"/>
                <a:cs typeface="Calibri" pitchFamily="34" charset="0"/>
              </a:rPr>
              <a:t>The top medicines wasted regarding their dollar value were antihypertensive drugs followed by analgesics and anti-inflammatory drugs.</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Drug distribution system </a:t>
            </a:r>
            <a:endParaRPr lang="en-US" sz="3200" dirty="0">
              <a:latin typeface="Calibri" pitchFamily="34" charset="0"/>
              <a:cs typeface="Calibri" pitchFamily="34" charset="0"/>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US" sz="2400" dirty="0" smtClean="0">
                <a:latin typeface="Calibri" pitchFamily="34" charset="0"/>
                <a:cs typeface="Calibri" pitchFamily="34" charset="0"/>
              </a:rPr>
              <a:t>Traditional methods of distributing drugs in hospitals are now undergoing  reevaluation, and considerable thought and activity is being directed  toward the development of new and improved drug distribution systems. </a:t>
            </a:r>
          </a:p>
          <a:p>
            <a:pPr algn="just"/>
            <a:r>
              <a:rPr lang="en-US" sz="2400" dirty="0" smtClean="0">
                <a:latin typeface="Calibri" pitchFamily="34" charset="0"/>
                <a:cs typeface="Calibri" pitchFamily="34" charset="0"/>
              </a:rPr>
              <a:t>Drug distribution system is a Manner in which medications are provided from the pharmacy to the clinical unit</a:t>
            </a:r>
          </a:p>
          <a:p>
            <a:pPr algn="just"/>
            <a:r>
              <a:rPr lang="en-US" sz="2400" dirty="0" smtClean="0">
                <a:latin typeface="Calibri" pitchFamily="34" charset="0"/>
                <a:cs typeface="Calibri" pitchFamily="34" charset="0"/>
              </a:rPr>
              <a:t>It Includes the period of time from when the drug is “dispensed” until it is “administered”</a:t>
            </a:r>
          </a:p>
          <a:p>
            <a:pPr algn="just"/>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Distribution Models</a:t>
            </a:r>
            <a:endParaRPr lang="en-US" dirty="0"/>
          </a:p>
        </p:txBody>
      </p:sp>
      <p:graphicFrame>
        <p:nvGraphicFramePr>
          <p:cNvPr id="8" name="Content Placeholder 7"/>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Current Models for</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Medication Distribution</a:t>
            </a:r>
            <a:endParaRPr lang="en-US" sz="3200" dirty="0">
              <a:latin typeface="Calibri" pitchFamily="34" charset="0"/>
              <a:cs typeface="Calibri" pitchFamily="34" charset="0"/>
            </a:endParaRPr>
          </a:p>
        </p:txBody>
      </p:sp>
      <p:pic>
        <p:nvPicPr>
          <p:cNvPr id="6" name="Picture 2"/>
          <p:cNvPicPr>
            <a:picLocks noGrp="1" noChangeAspect="1" noChangeArrowheads="1"/>
          </p:cNvPicPr>
          <p:nvPr>
            <p:ph idx="1"/>
          </p:nvPr>
        </p:nvPicPr>
        <p:blipFill>
          <a:blip r:embed="rId2" cstate="print"/>
          <a:srcRect/>
          <a:stretch>
            <a:fillRect/>
          </a:stretch>
        </p:blipFill>
        <p:spPr bwMode="auto">
          <a:xfrm>
            <a:off x="1600200" y="1905000"/>
            <a:ext cx="3648123"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latin typeface="Calibri" pitchFamily="34" charset="0"/>
              <a:cs typeface="Calibri" pitchFamily="34"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Some of the newer concepts and ideas in connection with hospital drug  distribution systems are centralized or decentralized (single, or unit-dose)  dispending, automated (mechanical and/or electronic) processing of  medication orders and inventory control, and automated (mechanical  and/or electronic) storage and delivery devices.</a:t>
            </a:r>
          </a:p>
          <a:p>
            <a:pPr algn="just"/>
            <a:r>
              <a:rPr lang="en-US" sz="2400" dirty="0" smtClean="0">
                <a:latin typeface="Calibri" pitchFamily="34" charset="0"/>
                <a:cs typeface="Calibri" pitchFamily="34" charset="0"/>
              </a:rPr>
              <a:t>There are four systems in general use for dispensing drugs for inpatients.  They may be classified as follows:</a:t>
            </a:r>
          </a:p>
          <a:p>
            <a:pPr algn="just">
              <a:buNone/>
            </a:pPr>
            <a:r>
              <a:rPr lang="en-US" sz="2400" dirty="0" smtClean="0">
                <a:latin typeface="Calibri" pitchFamily="34" charset="0"/>
                <a:cs typeface="Calibri" pitchFamily="34" charset="0"/>
              </a:rPr>
              <a:t>     (i) Individual Prescription Order System.</a:t>
            </a:r>
          </a:p>
          <a:p>
            <a:pPr algn="just">
              <a:buNone/>
            </a:pPr>
            <a:r>
              <a:rPr lang="en-US" sz="2400" dirty="0" smtClean="0">
                <a:latin typeface="Calibri" pitchFamily="34" charset="0"/>
                <a:cs typeface="Calibri" pitchFamily="34" charset="0"/>
              </a:rPr>
              <a:t>    (ii) Complete Floor Stock System.</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400" dirty="0" smtClean="0">
                <a:latin typeface="Calibri" pitchFamily="34" charset="0"/>
                <a:cs typeface="Calibri" pitchFamily="34" charset="0"/>
              </a:rPr>
              <a:t>   (iii) Combination of (i) and (ii). </a:t>
            </a:r>
          </a:p>
          <a:p>
            <a:pPr>
              <a:buNone/>
            </a:pPr>
            <a:r>
              <a:rPr lang="en-US" sz="2400" dirty="0" smtClean="0">
                <a:latin typeface="Calibri" pitchFamily="34" charset="0"/>
                <a:cs typeface="Calibri" pitchFamily="34" charset="0"/>
              </a:rPr>
              <a:t>   (iv) The unit dose method.</a:t>
            </a:r>
          </a:p>
          <a:p>
            <a:pPr>
              <a:buNone/>
            </a:pPr>
            <a:r>
              <a:rPr lang="en-US" sz="2400" b="1" dirty="0" smtClean="0">
                <a:latin typeface="Calibri" pitchFamily="34" charset="0"/>
                <a:cs typeface="Calibri" pitchFamily="34" charset="0"/>
              </a:rPr>
              <a:t>   Individual prescription order system:</a:t>
            </a:r>
          </a:p>
          <a:p>
            <a:pPr algn="just">
              <a:buFont typeface="Wingdings" pitchFamily="2" charset="2"/>
              <a:buChar char="§"/>
            </a:pPr>
            <a:r>
              <a:rPr lang="en-US" sz="2400" dirty="0" smtClean="0">
                <a:latin typeface="Calibri" pitchFamily="34" charset="0"/>
                <a:cs typeface="Calibri" pitchFamily="34" charset="0"/>
              </a:rPr>
              <a:t> This system is generally used by the small  and/or private hospital because of the reduced manpower requirement and  the desirability for individualized service.</a:t>
            </a:r>
          </a:p>
          <a:p>
            <a:pPr algn="just">
              <a:buFont typeface="Wingdings" pitchFamily="2" charset="2"/>
              <a:buChar char="§"/>
            </a:pPr>
            <a:r>
              <a:rPr lang="en-US" sz="2400" dirty="0" smtClean="0">
                <a:latin typeface="Calibri" pitchFamily="34" charset="0"/>
                <a:cs typeface="Calibri" pitchFamily="34" charset="0"/>
              </a:rPr>
              <a:t>Inherent in this system is the possible delay in obtaining the required  medication and the increase in cost to the patient. </a:t>
            </a:r>
          </a:p>
          <a:p>
            <a:pPr>
              <a:buNone/>
            </a:pPr>
            <a:endParaRPr lang="en-US" sz="2400" dirty="0" smtClean="0">
              <a:latin typeface="Calibri" pitchFamily="34" charset="0"/>
              <a:cs typeface="Calibri" pitchFamily="34" charset="0"/>
            </a:endParaRPr>
          </a:p>
          <a:p>
            <a:pPr>
              <a:buNone/>
            </a:pPr>
            <a:endParaRPr lang="en-US" sz="2400" dirty="0" smtClean="0">
              <a:latin typeface="Calibri" pitchFamily="34" charset="0"/>
              <a:cs typeface="Calibri" pitchFamily="34" charset="0"/>
            </a:endParaRPr>
          </a:p>
          <a:p>
            <a:pPr>
              <a:buNone/>
            </a:pP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400" b="1" dirty="0" smtClean="0">
                <a:latin typeface="Calibri" pitchFamily="34" charset="0"/>
                <a:cs typeface="Calibri" pitchFamily="34" charset="0"/>
              </a:rPr>
              <a:t>Advantages of this system:</a:t>
            </a:r>
          </a:p>
          <a:p>
            <a:pPr algn="just">
              <a:buNone/>
            </a:pPr>
            <a:r>
              <a:rPr lang="en-US" sz="2400" dirty="0" smtClean="0">
                <a:latin typeface="Calibri" pitchFamily="34" charset="0"/>
                <a:cs typeface="Calibri" pitchFamily="34" charset="0"/>
              </a:rPr>
              <a:t>(i) All medication orders are directly reviewed by the pharmacist.</a:t>
            </a:r>
          </a:p>
          <a:p>
            <a:pPr algn="just">
              <a:buNone/>
            </a:pPr>
            <a:r>
              <a:rPr lang="en-US" sz="2400" dirty="0" smtClean="0">
                <a:latin typeface="Calibri" pitchFamily="34" charset="0"/>
                <a:cs typeface="Calibri" pitchFamily="34" charset="0"/>
              </a:rPr>
              <a:t>(ii) Provides for the interaction of pharmacist, doctor, nurse and patient.</a:t>
            </a:r>
          </a:p>
          <a:p>
            <a:pPr algn="just">
              <a:buNone/>
            </a:pPr>
            <a:r>
              <a:rPr lang="en-US" sz="2400" dirty="0" smtClean="0">
                <a:latin typeface="Calibri" pitchFamily="34" charset="0"/>
                <a:cs typeface="Calibri" pitchFamily="34" charset="0"/>
              </a:rPr>
              <a:t>(iii) Provides closer control of inventory.</a:t>
            </a:r>
          </a:p>
          <a:p>
            <a:pPr algn="just">
              <a:buNone/>
            </a:pPr>
            <a:r>
              <a:rPr lang="en-US" sz="2400" b="1" dirty="0" smtClean="0">
                <a:latin typeface="Calibri" pitchFamily="34" charset="0"/>
                <a:cs typeface="Calibri" pitchFamily="34" charset="0"/>
              </a:rPr>
              <a:t>   Complete floor stock system:</a:t>
            </a:r>
          </a:p>
          <a:p>
            <a:pPr algn="just"/>
            <a:r>
              <a:rPr lang="en-US" sz="2400" dirty="0" smtClean="0">
                <a:latin typeface="Calibri" pitchFamily="34" charset="0"/>
                <a:cs typeface="Calibri" pitchFamily="34" charset="0"/>
              </a:rPr>
              <a:t>Under this system, the nursing station pharmacy carries both “charge”  and “non-charge” patient medications. Rarely used or particularly  expensive drugs are omitted from floor stock but are dispensed upon the  receipt of a prescription or medication order for the individual patient.</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400" dirty="0" smtClean="0">
                <a:latin typeface="Calibri" pitchFamily="34" charset="0"/>
                <a:cs typeface="Calibri" pitchFamily="34" charset="0"/>
              </a:rPr>
              <a:t>Although this system is used most often in governmental and other  hospitals in which charges are not made to the patient or when the all inclusive rate is used for charging, it does have applicability to the  general hospital.</a:t>
            </a:r>
          </a:p>
          <a:p>
            <a:pPr algn="just">
              <a:buNone/>
            </a:pPr>
            <a:r>
              <a:rPr lang="en-US" sz="2400" b="1" dirty="0" smtClean="0">
                <a:latin typeface="Calibri" pitchFamily="34" charset="0"/>
                <a:cs typeface="Calibri" pitchFamily="34" charset="0"/>
              </a:rPr>
              <a:t>Advantages of Complete floor stock system:</a:t>
            </a:r>
          </a:p>
          <a:p>
            <a:pPr algn="just">
              <a:buNone/>
            </a:pPr>
            <a:r>
              <a:rPr lang="en-US" sz="2400" dirty="0" smtClean="0">
                <a:latin typeface="Calibri" pitchFamily="34" charset="0"/>
                <a:cs typeface="Calibri" pitchFamily="34" charset="0"/>
              </a:rPr>
              <a:t>(i) Ready availability of the required drugs.</a:t>
            </a:r>
          </a:p>
          <a:p>
            <a:pPr algn="just">
              <a:buNone/>
            </a:pPr>
            <a:r>
              <a:rPr lang="en-US" sz="2400" dirty="0" smtClean="0">
                <a:latin typeface="Calibri" pitchFamily="34" charset="0"/>
                <a:cs typeface="Calibri" pitchFamily="34" charset="0"/>
              </a:rPr>
              <a:t>(ii) Elimination of drug returns.</a:t>
            </a:r>
          </a:p>
          <a:p>
            <a:pPr algn="just">
              <a:buNone/>
            </a:pPr>
            <a:r>
              <a:rPr lang="en-US" sz="2400" dirty="0" smtClean="0">
                <a:latin typeface="Calibri" pitchFamily="34" charset="0"/>
                <a:cs typeface="Calibri" pitchFamily="34" charset="0"/>
              </a:rPr>
              <a:t>(iii) Reduction in the number of drug order transcriptions for the  pharmacy. </a:t>
            </a:r>
          </a:p>
          <a:p>
            <a:pPr algn="just">
              <a:buNone/>
            </a:pPr>
            <a:r>
              <a:rPr lang="en-US" sz="2400" dirty="0" smtClean="0">
                <a:latin typeface="Calibri" pitchFamily="34" charset="0"/>
                <a:cs typeface="Calibri" pitchFamily="34" charset="0"/>
              </a:rPr>
              <a:t>(iv) Reduction in the number of pharmacy personnel required.</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Floor Stock Medications</a:t>
            </a:r>
            <a:endParaRPr lang="en-US" sz="3200" dirty="0">
              <a:latin typeface="Calibri" pitchFamily="34" charset="0"/>
              <a:cs typeface="Calibri"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981200"/>
            <a:ext cx="5715000" cy="3200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600" dirty="0" smtClean="0"/>
              <a:t>Elements of Healthcare System</a:t>
            </a:r>
            <a:endParaRPr lang="ar-SA" sz="36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nSpc>
                <a:spcPct val="80000"/>
              </a:lnSpc>
              <a:defRPr/>
            </a:pPr>
            <a:r>
              <a:rPr lang="en-US" sz="2800" dirty="0" smtClean="0"/>
              <a:t>Inputs ( human resources , material , technology , information , capital , …….</a:t>
            </a:r>
          </a:p>
          <a:p>
            <a:pPr>
              <a:lnSpc>
                <a:spcPct val="80000"/>
              </a:lnSpc>
              <a:defRPr/>
            </a:pPr>
            <a:r>
              <a:rPr lang="en-US" sz="2800" dirty="0" smtClean="0"/>
              <a:t>Outputs ( patient care , acceptable costs , training , other objectives ) .</a:t>
            </a:r>
          </a:p>
          <a:p>
            <a:pPr>
              <a:lnSpc>
                <a:spcPct val="80000"/>
              </a:lnSpc>
              <a:defRPr/>
            </a:pPr>
            <a:r>
              <a:rPr lang="en-US" sz="2800" dirty="0" smtClean="0"/>
              <a:t>Process </a:t>
            </a:r>
          </a:p>
          <a:p>
            <a:pPr>
              <a:lnSpc>
                <a:spcPct val="80000"/>
              </a:lnSpc>
              <a:defRPr/>
            </a:pPr>
            <a:endParaRPr lang="en-US" sz="2800" dirty="0" smtClean="0"/>
          </a:p>
          <a:p>
            <a:pPr>
              <a:lnSpc>
                <a:spcPct val="80000"/>
              </a:lnSpc>
              <a:defRPr/>
            </a:pPr>
            <a:r>
              <a:rPr lang="en-US" sz="2800" dirty="0" smtClean="0"/>
              <a:t>Feedback</a:t>
            </a:r>
          </a:p>
          <a:p>
            <a:pPr>
              <a:lnSpc>
                <a:spcPct val="80000"/>
              </a:lnSpc>
              <a:defRPr/>
            </a:pPr>
            <a:endParaRPr lang="en-US" sz="2800" dirty="0" smtClean="0"/>
          </a:p>
          <a:p>
            <a:pPr>
              <a:lnSpc>
                <a:spcPct val="80000"/>
              </a:lnSpc>
              <a:defRPr/>
            </a:pPr>
            <a:r>
              <a:rPr lang="en-US" sz="2800" dirty="0" smtClean="0"/>
              <a:t>Outcome (improvement in infant mortality rate and life expectancy at birth</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3048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b="1" dirty="0" smtClean="0">
                <a:latin typeface="Calibri" pitchFamily="34" charset="0"/>
                <a:cs typeface="Calibri" pitchFamily="34" charset="0"/>
              </a:rPr>
              <a:t>Disadvantages of Complete floor stock system:</a:t>
            </a:r>
          </a:p>
          <a:p>
            <a:pPr algn="just">
              <a:buNone/>
            </a:pPr>
            <a:r>
              <a:rPr lang="en-US" sz="2400" dirty="0" smtClean="0">
                <a:latin typeface="Calibri" pitchFamily="34" charset="0"/>
                <a:cs typeface="Calibri" pitchFamily="34" charset="0"/>
              </a:rPr>
              <a:t>(i) Medication errors may increase because the review of medication orders is eliminated.</a:t>
            </a:r>
          </a:p>
          <a:p>
            <a:pPr algn="just">
              <a:buNone/>
            </a:pPr>
            <a:r>
              <a:rPr lang="en-US" sz="2400" dirty="0" smtClean="0">
                <a:latin typeface="Calibri" pitchFamily="34" charset="0"/>
                <a:cs typeface="Calibri" pitchFamily="34" charset="0"/>
              </a:rPr>
              <a:t>(ii) Increased drug inventory on the pavilions. </a:t>
            </a:r>
          </a:p>
          <a:p>
            <a:pPr algn="just">
              <a:buNone/>
            </a:pPr>
            <a:r>
              <a:rPr lang="en-US" sz="2400" dirty="0" smtClean="0">
                <a:latin typeface="Calibri" pitchFamily="34" charset="0"/>
                <a:cs typeface="Calibri" pitchFamily="34" charset="0"/>
              </a:rPr>
              <a:t>(iii) Greater opportunity for pilferage.</a:t>
            </a:r>
          </a:p>
          <a:p>
            <a:pPr algn="just">
              <a:buNone/>
            </a:pPr>
            <a:r>
              <a:rPr lang="en-US" sz="2400" dirty="0" smtClean="0">
                <a:latin typeface="Calibri" pitchFamily="34" charset="0"/>
                <a:cs typeface="Calibri" pitchFamily="34" charset="0"/>
              </a:rPr>
              <a:t>(iv) Increased hazards associated with drug deterioration.</a:t>
            </a:r>
          </a:p>
          <a:p>
            <a:pPr algn="just">
              <a:buNone/>
            </a:pPr>
            <a:r>
              <a:rPr lang="en-US" sz="2400" dirty="0" smtClean="0">
                <a:latin typeface="Calibri" pitchFamily="34" charset="0"/>
                <a:cs typeface="Calibri" pitchFamily="34" charset="0"/>
              </a:rPr>
              <a:t>(v) Lack of proper storage facilities on the ward may require capital outlay to provide them.</a:t>
            </a:r>
          </a:p>
          <a:p>
            <a:pPr algn="just">
              <a:buNone/>
            </a:pPr>
            <a:r>
              <a:rPr lang="en-US" sz="2400" dirty="0" smtClean="0">
                <a:latin typeface="Calibri" pitchFamily="34" charset="0"/>
                <a:cs typeface="Calibri" pitchFamily="34" charset="0"/>
              </a:rPr>
              <a:t>(vi) Greater inroads are made upon the nurse's time.</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complete floor stock system is successfully operated as a decentralized  pharmacy under the direct supervision of a pharmacist.</a:t>
            </a:r>
          </a:p>
          <a:p>
            <a:pPr algn="just">
              <a:buNone/>
            </a:pPr>
            <a:r>
              <a:rPr lang="en-US" sz="2400" b="1" dirty="0" smtClean="0">
                <a:latin typeface="Calibri" pitchFamily="34" charset="0"/>
                <a:cs typeface="Calibri" pitchFamily="34" charset="0"/>
              </a:rPr>
              <a:t>Charge floor stock drugs and non-charge floor stock drugs:</a:t>
            </a:r>
          </a:p>
          <a:p>
            <a:pPr algn="just"/>
            <a:r>
              <a:rPr lang="en-US" sz="2400" dirty="0" smtClean="0">
                <a:latin typeface="Calibri" pitchFamily="34" charset="0"/>
                <a:cs typeface="Calibri" pitchFamily="34" charset="0"/>
              </a:rPr>
              <a:t>Each pavilion in the hospital, regardless of its size or specialty  care, has a supply of drugs stored in the medicine cabinet even though the  nursing unit is serviced by a unit dose system.</a:t>
            </a:r>
          </a:p>
          <a:p>
            <a:pPr algn="just"/>
            <a:r>
              <a:rPr lang="en-US" sz="2400" dirty="0" smtClean="0">
                <a:latin typeface="Calibri" pitchFamily="34" charset="0"/>
                <a:cs typeface="Calibri" pitchFamily="34" charset="0"/>
              </a:rPr>
              <a:t>However, the use of floor  stock medications should be minimized.</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in addition, research has shown  that the system of drug distribution has an effect upon the incidence of  adverse drug reactions.</a:t>
            </a:r>
          </a:p>
          <a:p>
            <a:pPr algn="just"/>
            <a:r>
              <a:rPr lang="en-US" sz="2400" dirty="0" smtClean="0">
                <a:latin typeface="Calibri" pitchFamily="34" charset="0"/>
                <a:cs typeface="Calibri" pitchFamily="34" charset="0"/>
              </a:rPr>
              <a:t>These medications may be classified under two  separate headings, each of which serves a specific purpose.</a:t>
            </a:r>
          </a:p>
          <a:p>
            <a:pPr algn="just"/>
            <a:r>
              <a:rPr lang="en-US" sz="2400" dirty="0" smtClean="0">
                <a:latin typeface="Calibri" pitchFamily="34" charset="0"/>
                <a:cs typeface="Calibri" pitchFamily="34" charset="0"/>
              </a:rPr>
              <a:t>Drugs on the  nursing station may be divided into “charge floor stock drugs” and “non-charge floor stock drugs”</a:t>
            </a:r>
          </a:p>
          <a:p>
            <a:pPr algn="just"/>
            <a:r>
              <a:rPr lang="en-US" sz="2400" dirty="0" smtClean="0">
                <a:latin typeface="Calibri" pitchFamily="34" charset="0"/>
                <a:cs typeface="Calibri" pitchFamily="34" charset="0"/>
              </a:rPr>
              <a:t>Charge floor stock drugs may be defined as those medications that are  stocked on the nursing station.</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n-US" sz="2400" dirty="0" smtClean="0">
                <a:latin typeface="Calibri" pitchFamily="34" charset="0"/>
                <a:cs typeface="Calibri" pitchFamily="34" charset="0"/>
              </a:rPr>
              <a:t>Charge floor stock drugs  represent that group of medications that are  placed at the nursing station.</a:t>
            </a:r>
          </a:p>
          <a:p>
            <a:pPr algn="just"/>
            <a:r>
              <a:rPr lang="en-US" sz="2400" dirty="0" smtClean="0">
                <a:latin typeface="Calibri" pitchFamily="34" charset="0"/>
                <a:cs typeface="Calibri" pitchFamily="34" charset="0"/>
              </a:rPr>
              <a:t>It is the responsibility of the hospital pharmacist, working in  cooperation with the nursing service, to develop ways and means  whereby adequate supplies of each are always on hand and, in appropriate  situation that proper charges are made to the patients account.</a:t>
            </a:r>
          </a:p>
          <a:p>
            <a:pPr algn="just">
              <a:buNone/>
            </a:pPr>
            <a:r>
              <a:rPr lang="en-US" sz="2400" b="1" dirty="0" smtClean="0">
                <a:latin typeface="Calibri" pitchFamily="34" charset="0"/>
                <a:cs typeface="Calibri" pitchFamily="34" charset="0"/>
              </a:rPr>
              <a:t>Combination of Individual prescription order system and complete  floor stock system:</a:t>
            </a:r>
          </a:p>
          <a:p>
            <a:pPr algn="just"/>
            <a:r>
              <a:rPr lang="en-US" sz="2400" dirty="0" smtClean="0">
                <a:latin typeface="Calibri" pitchFamily="34" charset="0"/>
                <a:cs typeface="Calibri" pitchFamily="34" charset="0"/>
              </a:rPr>
              <a:t>Falling into this category are those hospitals which use the individual  prescription or medication order system as their primary means of  dispensing, but also utilize a limited floor stock.</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This combination system  is probably the most commonly used in hospitals today and is modified to  include the use of unit dose medications.</a:t>
            </a:r>
          </a:p>
          <a:p>
            <a:pPr algn="just">
              <a:buNone/>
            </a:pPr>
            <a:r>
              <a:rPr lang="en-US" sz="2400" b="1" dirty="0" smtClean="0">
                <a:latin typeface="Calibri" pitchFamily="34" charset="0"/>
                <a:cs typeface="Calibri" pitchFamily="34" charset="0"/>
              </a:rPr>
              <a:t>Unit dose system:</a:t>
            </a:r>
          </a:p>
          <a:p>
            <a:pPr algn="just"/>
            <a:r>
              <a:rPr lang="en-US" sz="2400" dirty="0" smtClean="0">
                <a:latin typeface="Calibri" pitchFamily="34" charset="0"/>
                <a:cs typeface="Calibri" pitchFamily="34" charset="0"/>
              </a:rPr>
              <a:t>Unit-dose medications have been defined as:</a:t>
            </a:r>
          </a:p>
          <a:p>
            <a:pPr algn="just">
              <a:buNone/>
            </a:pPr>
            <a:r>
              <a:rPr lang="en-US" sz="2400" dirty="0" smtClean="0">
                <a:latin typeface="Calibri" pitchFamily="34" charset="0"/>
                <a:cs typeface="Calibri" pitchFamily="34" charset="0"/>
              </a:rPr>
              <a:t> “Those medications which are ordered, packaged, handled, administered  and charged in multiples of single dose units containing a predetermined  amount of drugs or supply sufficient for one regular dose application or  use.”</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b="1" dirty="0" smtClean="0">
                <a:latin typeface="Calibri" pitchFamily="34" charset="0"/>
                <a:cs typeface="Calibri" pitchFamily="34" charset="0"/>
              </a:rPr>
              <a:t>Advantages of unit dose system:</a:t>
            </a:r>
          </a:p>
          <a:p>
            <a:pPr algn="just">
              <a:buNone/>
            </a:pPr>
            <a:r>
              <a:rPr lang="en-US" sz="2400" dirty="0" smtClean="0">
                <a:latin typeface="Calibri" pitchFamily="34" charset="0"/>
                <a:cs typeface="Calibri" pitchFamily="34" charset="0"/>
              </a:rPr>
              <a:t>1. Patients receive improved pharmaceutical service 24 hours a  day and are charged for only those doses, which are  administered to them.</a:t>
            </a:r>
          </a:p>
          <a:p>
            <a:pPr algn="just">
              <a:buNone/>
            </a:pPr>
            <a:r>
              <a:rPr lang="en-US" sz="2400" dirty="0" smtClean="0">
                <a:latin typeface="Calibri" pitchFamily="34" charset="0"/>
                <a:cs typeface="Calibri" pitchFamily="34" charset="0"/>
              </a:rPr>
              <a:t>2. All doses of medication required at the nursing station are prepared by the pharmacy thus allowing the nurse more time  for direct patient care.</a:t>
            </a:r>
          </a:p>
          <a:p>
            <a:pPr algn="just">
              <a:buNone/>
            </a:pPr>
            <a:r>
              <a:rPr lang="en-US" sz="2400" dirty="0" smtClean="0">
                <a:latin typeface="Calibri" pitchFamily="34" charset="0"/>
                <a:cs typeface="Calibri" pitchFamily="34" charset="0"/>
              </a:rPr>
              <a:t>3. Allow the pharmacists to interpret or check a copy of the physician’s original order thus reducing medication errors.</a:t>
            </a:r>
          </a:p>
          <a:p>
            <a:pPr algn="just">
              <a:buNone/>
            </a:pPr>
            <a:r>
              <a:rPr lang="en-US" sz="2400" dirty="0" smtClean="0">
                <a:latin typeface="Calibri" pitchFamily="34" charset="0"/>
                <a:cs typeface="Calibri" pitchFamily="34" charset="0"/>
              </a:rPr>
              <a:t>4. Elimination excessive duplication of orders and paper work at  the nursing station and pharmacy.</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400" dirty="0" smtClean="0">
                <a:latin typeface="Calibri" pitchFamily="34" charset="0"/>
                <a:cs typeface="Calibri" pitchFamily="34" charset="0"/>
              </a:rPr>
              <a:t>5. Eliminates credits.</a:t>
            </a:r>
          </a:p>
          <a:p>
            <a:pPr>
              <a:buNone/>
            </a:pPr>
            <a:r>
              <a:rPr lang="en-US" sz="2400" dirty="0" smtClean="0">
                <a:latin typeface="Calibri" pitchFamily="34" charset="0"/>
                <a:cs typeface="Calibri" pitchFamily="34" charset="0"/>
              </a:rPr>
              <a:t>6. Transfers intravenous preparation and drug reconstitution  procedures to the pharmacy.</a:t>
            </a:r>
          </a:p>
          <a:p>
            <a:pPr>
              <a:buNone/>
            </a:pPr>
            <a:r>
              <a:rPr lang="en-US" sz="2400" dirty="0" smtClean="0">
                <a:latin typeface="Calibri" pitchFamily="34" charset="0"/>
                <a:cs typeface="Calibri" pitchFamily="34" charset="0"/>
              </a:rPr>
              <a:t>7. Promotes more efficient utilization of professional and nonprofessional personnel.</a:t>
            </a:r>
          </a:p>
          <a:p>
            <a:pPr>
              <a:buNone/>
            </a:pPr>
            <a:r>
              <a:rPr lang="en-US" sz="2400" dirty="0" smtClean="0">
                <a:latin typeface="Calibri" pitchFamily="34" charset="0"/>
                <a:cs typeface="Calibri" pitchFamily="34" charset="0"/>
              </a:rPr>
              <a:t>8. Reduces revenue losses.</a:t>
            </a:r>
          </a:p>
          <a:p>
            <a:pPr>
              <a:buNone/>
            </a:pPr>
            <a:r>
              <a:rPr lang="en-US" sz="2400" dirty="0" smtClean="0">
                <a:latin typeface="Calibri" pitchFamily="34" charset="0"/>
                <a:cs typeface="Calibri" pitchFamily="34" charset="0"/>
              </a:rPr>
              <a:t>9. Conserves space in nursing units by eliminating bulky floor  stock.</a:t>
            </a:r>
          </a:p>
          <a:p>
            <a:pPr>
              <a:buNone/>
            </a:pPr>
            <a:r>
              <a:rPr lang="en-US" sz="2400" dirty="0" smtClean="0">
                <a:latin typeface="Calibri" pitchFamily="34" charset="0"/>
                <a:cs typeface="Calibri" pitchFamily="34" charset="0"/>
              </a:rPr>
              <a:t>10. Eliminates pilferage and drug waste</a:t>
            </a:r>
          </a:p>
          <a:p>
            <a:pPr>
              <a:buNone/>
            </a:pPr>
            <a:r>
              <a:rPr lang="en-US" sz="2400" dirty="0" smtClean="0">
                <a:latin typeface="Calibri" pitchFamily="34" charset="0"/>
                <a:cs typeface="Calibri" pitchFamily="34" charset="0"/>
              </a:rPr>
              <a:t>11. Communication of medication orders and delivery systems  are improved.</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None/>
            </a:pPr>
            <a:r>
              <a:rPr lang="en-US" sz="2400" b="1" dirty="0" smtClean="0">
                <a:latin typeface="Calibri" pitchFamily="34" charset="0"/>
                <a:cs typeface="Calibri" pitchFamily="34" charset="0"/>
              </a:rPr>
              <a:t>Unit dose dispensing procedure:</a:t>
            </a:r>
          </a:p>
          <a:p>
            <a:pPr algn="just"/>
            <a:r>
              <a:rPr lang="en-US" sz="2400" dirty="0" smtClean="0">
                <a:latin typeface="Calibri" pitchFamily="34" charset="0"/>
                <a:cs typeface="Calibri" pitchFamily="34" charset="0"/>
              </a:rPr>
              <a:t>The characteristic features of centralized unit-dose dispending are that all  in-patient drugs are dispensed in unit-doses and all the drugs are stored in  a central area pharmacy and dispensed at the time the dose is due to be  given to the patient.</a:t>
            </a:r>
          </a:p>
          <a:p>
            <a:pPr algn="just"/>
            <a:r>
              <a:rPr lang="en-US" sz="2400" dirty="0" smtClean="0">
                <a:latin typeface="Calibri" pitchFamily="34" charset="0"/>
                <a:cs typeface="Calibri" pitchFamily="34" charset="0"/>
              </a:rPr>
              <a:t>To operate the system effectively, electronic data  processing equipment is not required, however delivery, systems such as  medication carts and dumbwaiters are needed to get the unit-doses to the  patients; also suction tube system or other means  are required to send a copy of the physician’s original medication order to  the pharmacy for direct interpretation and filling.</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The decentralized unit-dose system, unlike the centralized system,  operates through small satellite pharmacies located on each floor of the  hospital.</a:t>
            </a:r>
          </a:p>
          <a:p>
            <a:pPr algn="just"/>
            <a:r>
              <a:rPr lang="en-US" sz="2400" dirty="0" smtClean="0">
                <a:latin typeface="Calibri" pitchFamily="34" charset="0"/>
                <a:cs typeface="Calibri" pitchFamily="34" charset="0"/>
              </a:rPr>
              <a:t>The main pharmacy in this system becomes a procurement,  storage, manufacturing and packaging center serving all the satellites.</a:t>
            </a:r>
          </a:p>
          <a:p>
            <a:pPr algn="just"/>
            <a:r>
              <a:rPr lang="en-US" sz="2400" dirty="0" smtClean="0">
                <a:latin typeface="Calibri" pitchFamily="34" charset="0"/>
                <a:cs typeface="Calibri" pitchFamily="34" charset="0"/>
              </a:rPr>
              <a:t>The delivery system is accomplished by the use of medication carts. This type of system can be used for a hospital with separate buildings or  old delivery systems.</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Drug distribution system </a:t>
            </a:r>
            <a:endParaRPr lang="en-US" sz="32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r>
              <a:rPr lang="en-US" sz="2400" dirty="0" smtClean="0">
                <a:latin typeface="Calibri" pitchFamily="34" charset="0"/>
                <a:cs typeface="Calibri" pitchFamily="34" charset="0"/>
              </a:rPr>
              <a:t>Although each hospital introduces variations, the following is a step-by-step outline of the procedure entailed in a decentralized unit-dose system:</a:t>
            </a:r>
          </a:p>
          <a:p>
            <a:r>
              <a:rPr lang="en-US" sz="2400" dirty="0" smtClean="0">
                <a:latin typeface="Calibri" pitchFamily="34" charset="0"/>
                <a:cs typeface="Calibri" pitchFamily="34" charset="0"/>
              </a:rPr>
              <a:t>Upon admission to the hospital, the patient is entered into the system.  Diagnosis, allergies and other pertinent data are entered on to the Patient  Profile card.</a:t>
            </a:r>
          </a:p>
          <a:p>
            <a:r>
              <a:rPr lang="en-US" sz="2400" dirty="0" smtClean="0">
                <a:latin typeface="Calibri" pitchFamily="34" charset="0"/>
                <a:cs typeface="Calibri" pitchFamily="34" charset="0"/>
              </a:rPr>
              <a:t>Direct copies of medication orders are sent to the pharmacist.</a:t>
            </a:r>
          </a:p>
          <a:p>
            <a:r>
              <a:rPr lang="en-US" sz="2400" dirty="0" smtClean="0">
                <a:latin typeface="Calibri" pitchFamily="34" charset="0"/>
                <a:cs typeface="Calibri" pitchFamily="34" charset="0"/>
              </a:rPr>
              <a:t>The medications ordered are entered on to the Patient Profile card.</a:t>
            </a:r>
          </a:p>
          <a:p>
            <a:r>
              <a:rPr lang="en-US" sz="2400" dirty="0" smtClean="0">
                <a:latin typeface="Calibri" pitchFamily="34" charset="0"/>
                <a:cs typeface="Calibri" pitchFamily="34" charset="0"/>
              </a:rPr>
              <a:t>4-Pharmacist chicks medication order for allergies, drug –interactions,  drug-laboratory test effects and rationale of therapy.</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800" dirty="0" smtClean="0"/>
              <a:t>The Ministry of Health is responsible for the supervision of healthcare and hospitals in both the public and private sectors. The system offers universal healthcare coverage.</a:t>
            </a:r>
          </a:p>
          <a:p>
            <a:r>
              <a:rPr lang="en-US" sz="2800" dirty="0" smtClean="0"/>
              <a:t>The healthcare system has two tiers. One is a network of primary healthcare centers and clinics. The second tier is represented by the hospitals and specialized treatment facilities located in urban areas.</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1524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p:spPr>
        <p:txBody>
          <a:bodyPr>
            <a:normAutofit fontScale="90000"/>
          </a:bodyPr>
          <a:lstStyle/>
          <a:p>
            <a:r>
              <a:rPr lang="en-US" dirty="0" smtClean="0">
                <a:solidFill>
                  <a:schemeClr val="tx2"/>
                </a:solidFill>
                <a:effectLst>
                  <a:outerShdw blurRad="38100" dist="38100" dir="2700000" algn="tl">
                    <a:srgbClr val="000000"/>
                  </a:outerShdw>
                </a:effectLst>
              </a:rPr>
              <a:t/>
            </a:r>
            <a:br>
              <a:rPr lang="en-US" dirty="0" smtClean="0">
                <a:solidFill>
                  <a:schemeClr val="tx2"/>
                </a:solidFill>
                <a:effectLst>
                  <a:outerShdw blurRad="38100" dist="38100" dir="2700000" algn="tl">
                    <a:srgbClr val="000000"/>
                  </a:outerShdw>
                </a:effectLst>
              </a:rPr>
            </a:br>
            <a:r>
              <a:rPr lang="en-US" sz="3100" dirty="0" smtClean="0">
                <a:solidFill>
                  <a:schemeClr val="tx2"/>
                </a:solidFill>
                <a:effectLst>
                  <a:outerShdw blurRad="38100" dist="38100" dir="2700000" algn="tl">
                    <a:srgbClr val="000000"/>
                  </a:outerShdw>
                </a:effectLst>
              </a:rPr>
              <a:t>Accreditation of health care system  in Kingdom </a:t>
            </a:r>
            <a:r>
              <a:rPr lang="en-US" sz="3100" dirty="0">
                <a:solidFill>
                  <a:schemeClr val="tx2"/>
                </a:solidFill>
                <a:effectLst>
                  <a:outerShdw blurRad="38100" dist="38100" dir="2700000" algn="tl">
                    <a:srgbClr val="000000"/>
                  </a:outerShdw>
                </a:effectLst>
              </a:rPr>
              <a:t>of Saudi Arabia</a:t>
            </a:r>
            <a:br>
              <a:rPr lang="en-US" sz="3100" dirty="0">
                <a:solidFill>
                  <a:schemeClr val="tx2"/>
                </a:solidFill>
                <a:effectLst>
                  <a:outerShdw blurRad="38100" dist="38100" dir="2700000" algn="tl">
                    <a:srgbClr val="000000"/>
                  </a:outerShdw>
                </a:effectLst>
              </a:rPr>
            </a:br>
            <a:endParaRPr lang="en-US" sz="3100"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Contents</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r>
              <a:rPr lang="arn-CL" sz="2400" dirty="0" smtClean="0">
                <a:cs typeface="Times New Roman" pitchFamily="18" charset="0"/>
              </a:rPr>
              <a:t>Introduction</a:t>
            </a:r>
          </a:p>
          <a:p>
            <a:pPr>
              <a:lnSpc>
                <a:spcPct val="90000"/>
              </a:lnSpc>
              <a:defRPr/>
            </a:pPr>
            <a:r>
              <a:rPr lang="en-US" sz="2400" dirty="0" smtClean="0">
                <a:cs typeface="Times New Roman" pitchFamily="18" charset="0"/>
              </a:rPr>
              <a:t>History of Accreditation?</a:t>
            </a:r>
          </a:p>
          <a:p>
            <a:pPr>
              <a:lnSpc>
                <a:spcPct val="90000"/>
              </a:lnSpc>
              <a:defRPr/>
            </a:pPr>
            <a:r>
              <a:rPr lang="en-US" sz="2400" dirty="0" smtClean="0">
                <a:cs typeface="Times New Roman" pitchFamily="18" charset="0"/>
              </a:rPr>
              <a:t>Process of Accreditation</a:t>
            </a:r>
            <a:endParaRPr lang="en-US" sz="2400" dirty="0" smtClean="0"/>
          </a:p>
          <a:p>
            <a:r>
              <a:rPr lang="en-US" sz="2400" dirty="0" smtClean="0"/>
              <a:t> What is Joint Commission International (JCI) accreditation </a:t>
            </a:r>
            <a:endParaRPr lang="en-US" sz="2400" dirty="0" smtClean="0">
              <a:cs typeface="Times New Roman" pitchFamily="18" charset="0"/>
            </a:endParaRPr>
          </a:p>
          <a:p>
            <a:pPr>
              <a:lnSpc>
                <a:spcPct val="90000"/>
              </a:lnSpc>
              <a:defRPr/>
            </a:pPr>
            <a:r>
              <a:rPr lang="en-US" sz="2400" dirty="0" smtClean="0">
                <a:cs typeface="Times New Roman" pitchFamily="18" charset="0"/>
              </a:rPr>
              <a:t>Accreditation, Licensure and Certification</a:t>
            </a:r>
          </a:p>
          <a:p>
            <a:pPr>
              <a:lnSpc>
                <a:spcPct val="90000"/>
              </a:lnSpc>
              <a:defRPr/>
            </a:pPr>
            <a:r>
              <a:rPr lang="en-US" sz="2400" dirty="0" smtClean="0">
                <a:cs typeface="Times New Roman" pitchFamily="18" charset="0"/>
              </a:rPr>
              <a:t>The main purposes of accreditation?</a:t>
            </a:r>
          </a:p>
          <a:p>
            <a:pPr>
              <a:lnSpc>
                <a:spcPct val="90000"/>
              </a:lnSpc>
              <a:defRPr/>
            </a:pPr>
            <a:r>
              <a:rPr lang="en-US" sz="2400" dirty="0" smtClean="0">
                <a:cs typeface="Times New Roman" pitchFamily="18" charset="0"/>
              </a:rPr>
              <a:t>Rising interest in accreditation in the KSA</a:t>
            </a:r>
          </a:p>
          <a:p>
            <a:pPr>
              <a:lnSpc>
                <a:spcPct val="90000"/>
              </a:lnSpc>
              <a:defRPr/>
            </a:pPr>
            <a:r>
              <a:rPr lang="en-US" sz="2400" dirty="0" smtClean="0">
                <a:cs typeface="Times New Roman" pitchFamily="18" charset="0"/>
              </a:rPr>
              <a:t>Accreditation system suitable for KSA</a:t>
            </a:r>
          </a:p>
          <a:p>
            <a:pPr>
              <a:lnSpc>
                <a:spcPct val="90000"/>
              </a:lnSpc>
              <a:defRPr/>
            </a:pPr>
            <a:r>
              <a:rPr lang="en-US" sz="2400" dirty="0" smtClean="0">
                <a:cs typeface="Times New Roman" pitchFamily="18" charset="0"/>
              </a:rPr>
              <a:t>Comparison of  Accreditation systems</a:t>
            </a:r>
          </a:p>
          <a:p>
            <a:pPr>
              <a:lnSpc>
                <a:spcPct val="90000"/>
              </a:lnSpc>
              <a:defRPr/>
            </a:pPr>
            <a:r>
              <a:rPr lang="en-US" sz="2400" dirty="0" smtClean="0">
                <a:cs typeface="Times New Roman" pitchFamily="18" charset="0"/>
              </a:rPr>
              <a:t>The Canadian system</a:t>
            </a:r>
          </a:p>
          <a:p>
            <a:endParaRPr lang="en-US" sz="2400"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Contents</a:t>
            </a:r>
            <a:br>
              <a:rPr lang="en-US" sz="2800" b="1" dirty="0" smtClean="0">
                <a:cs typeface="Times New Roman" pitchFamily="18" charset="0"/>
              </a:rPr>
            </a:br>
            <a:endParaRPr lang="en-US" sz="2800"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defRPr/>
            </a:pPr>
            <a:r>
              <a:rPr lang="en-US" sz="2400" dirty="0" smtClean="0">
                <a:cs typeface="Times New Roman" pitchFamily="18" charset="0"/>
              </a:rPr>
              <a:t>Saudi Council for Healthcare Accreditation (SCHA)</a:t>
            </a:r>
          </a:p>
          <a:p>
            <a:pPr>
              <a:lnSpc>
                <a:spcPct val="90000"/>
              </a:lnSpc>
              <a:defRPr/>
            </a:pPr>
            <a:r>
              <a:rPr lang="en-US" sz="2400" dirty="0" smtClean="0">
                <a:cs typeface="Times New Roman" pitchFamily="18" charset="0"/>
              </a:rPr>
              <a:t>Steps for implementation of National Accreditation Program</a:t>
            </a:r>
          </a:p>
          <a:p>
            <a:r>
              <a:rPr lang="en-US" sz="2400" dirty="0" smtClean="0"/>
              <a:t>List of healthcare accreditation organizations in the United State</a:t>
            </a:r>
            <a:endParaRPr lang="en-US" sz="2400"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Introduction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200" b="1" dirty="0" smtClean="0">
                <a:cs typeface="Times New Roman" pitchFamily="18" charset="0"/>
              </a:rPr>
              <a:t/>
            </a:r>
            <a:br>
              <a:rPr lang="arn-CL" sz="3200" b="1" dirty="0" smtClean="0">
                <a:cs typeface="Times New Roman" pitchFamily="18" charset="0"/>
              </a:rPr>
            </a:br>
            <a:r>
              <a:rPr lang="arn-CL" sz="3100" b="1" dirty="0" smtClean="0">
                <a:effectLst>
                  <a:outerShdw blurRad="38100" dist="38100" dir="2700000" algn="tl">
                    <a:srgbClr val="000000">
                      <a:alpha val="43137"/>
                    </a:srgbClr>
                  </a:outerShdw>
                </a:effectLst>
                <a:cs typeface="Times New Roman" pitchFamily="18" charset="0"/>
              </a:rPr>
              <a:t>Introduction</a:t>
            </a:r>
            <a:r>
              <a:rPr lang="arn-CL" sz="3100" b="1" dirty="0" smtClean="0">
                <a:cs typeface="Times New Roman" pitchFamily="18" charset="0"/>
              </a:rPr>
              <a:t/>
            </a:r>
            <a:br>
              <a:rPr lang="arn-CL" sz="3100" b="1" dirty="0" smtClean="0">
                <a:cs typeface="Times New Roman" pitchFamily="18" charset="0"/>
              </a:rPr>
            </a:br>
            <a:r>
              <a:rPr lang="arn-CL" sz="3100" b="1" dirty="0" smtClean="0">
                <a:cs typeface="Times New Roman" pitchFamily="18" charset="0"/>
              </a:rPr>
              <a:t>introductionnnnn</a:t>
            </a:r>
            <a:endParaRPr lang="en-US" sz="31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000" dirty="0" smtClean="0">
                <a:cs typeface="Times New Roman" pitchFamily="18" charset="0"/>
              </a:rPr>
              <a:t>Accreditation is a self-assessment and external peer review process used by healthcare organizations to accurately assess their level of performance in relation to established standards and to improve the Healthcare Systems</a:t>
            </a:r>
          </a:p>
          <a:p>
            <a:pPr algn="just"/>
            <a:r>
              <a:rPr lang="en-US" sz="2000" dirty="0" smtClean="0"/>
              <a:t>During the past years, healthcare organizations have been faced with challenges how to improve safety and quality healthcare services which they are serve to patients.</a:t>
            </a:r>
          </a:p>
          <a:p>
            <a:pPr algn="just"/>
            <a:r>
              <a:rPr lang="en-US" sz="2000" dirty="0" smtClean="0"/>
              <a:t>The voice for healthcare quality improvements comes from key stakeholder groups, such as government, Ministry of Health, health care  insurance fund, healthcare associations, healthcare professionals, patients and their families, public, etc.</a:t>
            </a:r>
          </a:p>
          <a:p>
            <a:pPr algn="just"/>
            <a:r>
              <a:rPr lang="en-US" sz="2000" dirty="0" smtClean="0"/>
              <a:t>Also, international agencies, World Health Organization (WHO) and World Bank clearly promote improvement of quality and safety of healthcare services</a:t>
            </a:r>
          </a:p>
          <a:p>
            <a:pPr algn="just"/>
            <a:endParaRPr lang="en-US" sz="2000" dirty="0" smtClean="0"/>
          </a:p>
          <a:p>
            <a:pPr algn="just"/>
            <a:endParaRPr lang="en-US" sz="2000" dirty="0" smtClean="0"/>
          </a:p>
          <a:p>
            <a:pPr algn="just"/>
            <a:endParaRPr lang="en-US" sz="2000" dirty="0" smtClean="0">
              <a:cs typeface="Times New Roman" pitchFamily="18" charset="0"/>
            </a:endParaRPr>
          </a:p>
          <a:p>
            <a:pPr algn="just"/>
            <a:endParaRPr lang="en-US" sz="2000" dirty="0" smtClean="0"/>
          </a:p>
          <a:p>
            <a:pPr algn="just"/>
            <a:endParaRPr lang="en-US" sz="2000" dirty="0" smtClean="0"/>
          </a:p>
          <a:p>
            <a:pPr algn="just"/>
            <a:endParaRPr lang="en-US" sz="2000" dirty="0"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arn-CL" sz="2800" b="1" dirty="0" smtClean="0">
                <a:effectLst>
                  <a:outerShdw blurRad="38100" dist="38100" dir="2700000" algn="tl">
                    <a:srgbClr val="000000">
                      <a:alpha val="43137"/>
                    </a:srgbClr>
                  </a:outerShdw>
                </a:effectLst>
                <a:cs typeface="Times New Roman" pitchFamily="18" charset="0"/>
              </a:rPr>
              <a:t/>
            </a:r>
            <a:br>
              <a:rPr lang="arn-CL" sz="2800" b="1" dirty="0" smtClean="0">
                <a:effectLst>
                  <a:outerShdw blurRad="38100" dist="38100" dir="2700000" algn="tl">
                    <a:srgbClr val="000000">
                      <a:alpha val="43137"/>
                    </a:srgbClr>
                  </a:outerShdw>
                </a:effectLst>
                <a:cs typeface="Times New Roman" pitchFamily="18" charset="0"/>
              </a:rPr>
            </a:br>
            <a:r>
              <a:rPr lang="arn-CL" sz="2800" b="1" dirty="0" smtClean="0">
                <a:effectLst>
                  <a:outerShdw blurRad="38100" dist="38100" dir="2700000" algn="tl">
                    <a:srgbClr val="000000">
                      <a:alpha val="43137"/>
                    </a:srgbClr>
                  </a:outerShdw>
                </a:effectLst>
                <a:cs typeface="Times New Roman" pitchFamily="18" charset="0"/>
              </a:rPr>
              <a:t/>
            </a:r>
            <a:br>
              <a:rPr lang="arn-CL" sz="2800" b="1" dirty="0" smtClean="0">
                <a:effectLst>
                  <a:outerShdw blurRad="38100" dist="38100" dir="2700000" algn="tl">
                    <a:srgbClr val="000000">
                      <a:alpha val="43137"/>
                    </a:srgbClr>
                  </a:outerShdw>
                </a:effectLst>
                <a:cs typeface="Times New Roman" pitchFamily="18" charset="0"/>
              </a:rPr>
            </a:br>
            <a:r>
              <a:rPr lang="arn-CL" sz="2800" b="1" dirty="0" smtClean="0">
                <a:effectLst>
                  <a:outerShdw blurRad="38100" dist="38100" dir="2700000" algn="tl">
                    <a:srgbClr val="000000">
                      <a:alpha val="43137"/>
                    </a:srgbClr>
                  </a:outerShdw>
                </a:effectLst>
                <a:cs typeface="Times New Roman" pitchFamily="18" charset="0"/>
              </a:rPr>
              <a:t/>
            </a:r>
            <a:br>
              <a:rPr lang="arn-CL" sz="2800" b="1" dirty="0" smtClean="0">
                <a:effectLst>
                  <a:outerShdw blurRad="38100" dist="38100" dir="2700000" algn="tl">
                    <a:srgbClr val="000000">
                      <a:alpha val="43137"/>
                    </a:srgbClr>
                  </a:outerShdw>
                </a:effectLst>
                <a:cs typeface="Times New Roman" pitchFamily="18" charset="0"/>
              </a:rPr>
            </a:br>
            <a:r>
              <a:rPr lang="arn-CL" sz="2800" b="1" dirty="0" smtClean="0">
                <a:effectLst>
                  <a:outerShdw blurRad="38100" dist="38100" dir="2700000" algn="tl">
                    <a:srgbClr val="000000">
                      <a:alpha val="43137"/>
                    </a:srgbClr>
                  </a:outerShdw>
                </a:effectLst>
                <a:cs typeface="Times New Roman" pitchFamily="18" charset="0"/>
              </a:rPr>
              <a:t/>
            </a:r>
            <a:br>
              <a:rPr lang="arn-CL" sz="2800" b="1" dirty="0" smtClean="0">
                <a:effectLst>
                  <a:outerShdw blurRad="38100" dist="38100" dir="2700000" algn="tl">
                    <a:srgbClr val="000000">
                      <a:alpha val="43137"/>
                    </a:srgbClr>
                  </a:outerShdw>
                </a:effectLst>
                <a:cs typeface="Times New Roman" pitchFamily="18" charset="0"/>
              </a:rPr>
            </a:br>
            <a:r>
              <a:rPr lang="arn-CL" sz="3100" b="1" dirty="0" smtClean="0">
                <a:effectLst>
                  <a:outerShdw blurRad="38100" dist="38100" dir="2700000" algn="tl">
                    <a:srgbClr val="000000">
                      <a:alpha val="43137"/>
                    </a:srgbClr>
                  </a:outerShdw>
                </a:effectLst>
                <a:cs typeface="Times New Roman" pitchFamily="18" charset="0"/>
              </a:rPr>
              <a:t>Introduction</a:t>
            </a:r>
            <a:r>
              <a:rPr lang="arn-CL" sz="3100" b="1" dirty="0" smtClean="0">
                <a:cs typeface="Times New Roman" pitchFamily="18" charset="0"/>
              </a:rPr>
              <a:t/>
            </a:r>
            <a:br>
              <a:rPr lang="arn-CL" sz="3100" b="1" dirty="0" smtClean="0">
                <a:cs typeface="Times New Roman" pitchFamily="18" charset="0"/>
              </a:rPr>
            </a:br>
            <a:endParaRPr lang="en-US" sz="31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000" dirty="0" smtClean="0"/>
              <a:t>Investments and simply adding more resources does not always achieve the desired improvements in healthcare services</a:t>
            </a:r>
          </a:p>
          <a:p>
            <a:pPr algn="just"/>
            <a:r>
              <a:rPr lang="en-US" sz="2000" dirty="0" smtClean="0"/>
              <a:t>Accreditation standard for hospitals present an attractive methodology for significant improvements in areas of healthcare</a:t>
            </a:r>
          </a:p>
          <a:p>
            <a:pPr algn="just"/>
            <a:r>
              <a:rPr lang="en-US" sz="2000" dirty="0" smtClean="0"/>
              <a:t>Achieving accreditation standards is very important to improve quality of healthcare services and processes, ensure a safe environment, and prevent or reduce risk to patients and staff; it helps healthcare providers to identify their own organizations strengths and weaknesses.</a:t>
            </a:r>
          </a:p>
          <a:p>
            <a:pPr algn="just"/>
            <a:endParaRPr lang="en-US" sz="2000" dirty="0" smtClean="0"/>
          </a:p>
          <a:p>
            <a:pPr algn="just"/>
            <a:endParaRPr lang="en-US" sz="2000" dirty="0" smtClean="0"/>
          </a:p>
          <a:p>
            <a:pPr algn="just">
              <a:buNone/>
            </a:pPr>
            <a:r>
              <a:rPr lang="en-US" sz="2000" dirty="0" smtClean="0"/>
              <a:t>    </a:t>
            </a:r>
          </a:p>
          <a:p>
            <a:pPr algn="just"/>
            <a:endParaRPr lang="en-US" sz="2000"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cs typeface="Times New Roman" pitchFamily="18" charset="0"/>
              </a:rPr>
              <a:t>History OF  Accreditation</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000" dirty="0" smtClean="0"/>
              <a:t>The process of accreditation originates from the United States.</a:t>
            </a:r>
          </a:p>
          <a:p>
            <a:pPr algn="just"/>
            <a:r>
              <a:rPr lang="en-US" sz="2000" dirty="0" smtClean="0"/>
              <a:t>The American College of Surgeons set up a program of standards to define suitable hospitals for surgical training in 1917.</a:t>
            </a:r>
          </a:p>
          <a:p>
            <a:pPr algn="just"/>
            <a:r>
              <a:rPr lang="en-US" sz="2000" dirty="0" smtClean="0"/>
              <a:t>This developed into a multidisciplinary program of standardization and in 1951 led to the formation of the independent Joint Commission on Hospital accreditation, now the Joint Commission on Accreditation of Healthcare Organizations (JCAHO), from which all subsequent national programs have been directly or indirectly derived.</a:t>
            </a:r>
          </a:p>
          <a:p>
            <a:pPr algn="just"/>
            <a:r>
              <a:rPr lang="en-US" sz="2000" dirty="0" smtClean="0"/>
              <a:t>To identify national accreditation programs, WHO has undertaken worldwide survey in late 2000, and findings showed that there are 36 national accredited programs</a:t>
            </a:r>
            <a:endParaRPr lang="en-US" sz="2000" b="1" dirty="0" smtClean="0">
              <a:cs typeface="Times New Roman" pitchFamily="18" charset="0"/>
            </a:endParaRPr>
          </a:p>
          <a:p>
            <a:pPr algn="just"/>
            <a:endParaRPr lang="en-US" sz="2000" b="1" dirty="0" smtClean="0">
              <a:cs typeface="Times New Roman" pitchFamily="18" charset="0"/>
            </a:endParaRPr>
          </a:p>
          <a:p>
            <a:pPr algn="just"/>
            <a:endParaRPr lang="en-US" sz="2000" b="1" dirty="0" smtClean="0">
              <a:cs typeface="Times New Roman" pitchFamily="18" charset="0"/>
            </a:endParaRPr>
          </a:p>
          <a:p>
            <a:pPr algn="just"/>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sz="3200" b="1" dirty="0" smtClean="0">
                <a:cs typeface="Times New Roman" pitchFamily="18" charset="0"/>
              </a:rPr>
              <a:t>History OF  Accreditation</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000" dirty="0" smtClean="0"/>
              <a:t>To promote development and compatibility in world, the International Society for Quality in Health Care (ISQua) launched Agenda for Leadership in Programs in Healthcare Accreditation (ALPHA) in 1999.</a:t>
            </a:r>
          </a:p>
          <a:p>
            <a:pPr algn="just"/>
            <a:r>
              <a:rPr lang="en-US" sz="2000" dirty="0" smtClean="0"/>
              <a:t>ALPHA offers services for healthcare standards and accreditation bodies: survey and accreditation in accordance with international standards for national healthcare accreditation bodies and standards assessment against international principles for national healthcare .</a:t>
            </a:r>
          </a:p>
          <a:p>
            <a:pPr algn="just"/>
            <a:r>
              <a:rPr lang="en-US" sz="2000" dirty="0" smtClean="0"/>
              <a:t>Accreditation standards are available for different types of healthcare organization, such as hospitals, clinical laboratories, homecare, and nursing care, ambulatory care providers, transport care providers, etc. </a:t>
            </a:r>
          </a:p>
          <a:p>
            <a:pPr algn="just"/>
            <a:endParaRPr lang="en-US" sz="2000"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sz="2800" b="1" dirty="0" smtClean="0">
                <a:cs typeface="Times New Roman" pitchFamily="18" charset="0"/>
              </a:rPr>
              <a:t>History OF Accreditation</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t>These standards are applicable in public healthcare organization as well as in private healthcare sectors.</a:t>
            </a:r>
          </a:p>
          <a:p>
            <a:pPr algn="just"/>
            <a:r>
              <a:rPr lang="en-US" sz="2400" dirty="0" smtClean="0"/>
              <a:t>Many benefits of accreditation, such as establishment of uniform polices, procedures and records, measurement of indicators of performances, management system and clinical system, etc., attract healthcare decision makers to adopt this program.</a:t>
            </a:r>
          </a:p>
          <a:p>
            <a:pPr algn="just"/>
            <a:endParaRPr lang="en-US" sz="2400"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200" b="1" dirty="0" smtClean="0">
                <a:cs typeface="Times New Roman" pitchFamily="18" charset="0"/>
              </a:rPr>
              <a:t>History OF Accreditation</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t>Accreditation is a process in which organization outside the health care organization, usually non-</a:t>
            </a:r>
            <a:r>
              <a:rPr lang="en-US" sz="2400" dirty="0" err="1" smtClean="0"/>
              <a:t>govenmental</a:t>
            </a:r>
            <a:r>
              <a:rPr lang="en-US" sz="2400" dirty="0" smtClean="0"/>
              <a:t>, assesses the organization to determine if it meets a set of standards designed to improve quality of care .</a:t>
            </a:r>
          </a:p>
          <a:p>
            <a:pPr algn="just"/>
            <a:r>
              <a:rPr lang="en-US" sz="2400" dirty="0" smtClean="0"/>
              <a:t>When accreditation standards are implemented, healthcare organizations are required to continually monitor structures, processes, and outcomes, measure indicators, evaluate, and improve the quality of healthcare services.</a:t>
            </a:r>
          </a:p>
          <a:p>
            <a:pPr algn="just"/>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800" b="1" dirty="0" smtClean="0">
                <a:cs typeface="Times New Roman" pitchFamily="18" charset="0"/>
              </a:rPr>
              <a:t>Process of Accreditation</a:t>
            </a:r>
            <a:br>
              <a:rPr lang="en-US" sz="2800" b="1" dirty="0" smtClean="0">
                <a:cs typeface="Times New Roman" pitchFamily="18" charset="0"/>
              </a:rPr>
            </a:b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000" dirty="0" smtClean="0"/>
              <a:t>Accreditations bodies are independent, non-profit organizations with main role to help healthcare organizations to examine and improve the quality and safety of services they provide to their patients.</a:t>
            </a:r>
          </a:p>
          <a:p>
            <a:pPr algn="just"/>
            <a:r>
              <a:rPr lang="en-US" sz="2000" dirty="0" smtClean="0"/>
              <a:t>They offer healthcare organizations a voluntary, external peer review to assess quality by developing standards, assessing compliance with those standards.</a:t>
            </a:r>
          </a:p>
          <a:p>
            <a:pPr algn="just"/>
            <a:r>
              <a:rPr lang="en-US" sz="2000" dirty="0" smtClean="0"/>
              <a:t>The main stages in process of accreditation including: 1.creation of team project, 2.choosing a model of standard, 3.training of staff members,  4.self-assessment, 5.selection of priority 6.improving areas, and  7.survey visit.</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l"/>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en-US" sz="2800" dirty="0" smtClean="0"/>
              <a:t>In 1970, there were 74 hospitals with 9,039 beds; by 2005, there were 350 hospitals with nearly 48,000 beds. The Ministry of Health operates 62% of the hospitals and 53% of the clinics and centers; the remaining facilities are operated by government agencies, including the Ministry of Defense, the National Guard, the Ministry of the Interior, and several other ministries, as well as by private entities</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200" b="1" dirty="0" smtClean="0">
                <a:cs typeface="Times New Roman" pitchFamily="18" charset="0"/>
              </a:rPr>
              <a:t/>
            </a:r>
            <a:br>
              <a:rPr lang="en-US" sz="3200" b="1" dirty="0" smtClean="0">
                <a:cs typeface="Times New Roman" pitchFamily="18" charset="0"/>
              </a:rPr>
            </a:br>
            <a:r>
              <a:rPr lang="en-US" sz="3200" b="1" dirty="0" smtClean="0">
                <a:cs typeface="Times New Roman" pitchFamily="18" charset="0"/>
              </a:rPr>
              <a:t>Process of Accreditation</a:t>
            </a:r>
            <a:br>
              <a:rPr lang="en-US" sz="3200" b="1" dirty="0" smtClean="0">
                <a:cs typeface="Times New Roman" pitchFamily="18" charset="0"/>
              </a:rPr>
            </a:b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t>Usually, accreditation process comprises a self-assessment, on site survey carried out by a multidisciplinary team of healthcare professionals, a detailed report of findings, and periodic review.</a:t>
            </a:r>
          </a:p>
          <a:p>
            <a:pPr algn="just"/>
            <a:r>
              <a:rPr lang="en-US" sz="2400" dirty="0" smtClean="0"/>
              <a:t>Accreditation is awarded when it has been demonstrated that a healthcare organization meets agreed standards. But the accreditation process does not end with the completion of the on-site survey; monitoring by accredited body continues during limited accredited period.</a:t>
            </a:r>
            <a:endParaRPr lang="en-US" sz="2400"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800" dirty="0" smtClean="0">
                <a:effectLst/>
              </a:rPr>
              <a:t/>
            </a:r>
            <a:br>
              <a:rPr lang="en-US" sz="2800" dirty="0" smtClean="0">
                <a:effectLst/>
              </a:rPr>
            </a:br>
            <a:r>
              <a:rPr lang="en-US" sz="2800" dirty="0" smtClean="0">
                <a:effectLst/>
              </a:rPr>
              <a:t>What is Joint Commission International (JCI) accreditation </a:t>
            </a:r>
            <a:endParaRPr lang="en-US" sz="2800" dirty="0">
              <a:effectLst/>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Autofit/>
          </a:bodyPr>
          <a:lstStyle/>
          <a:p>
            <a:pPr>
              <a:buNone/>
            </a:pPr>
            <a:endParaRPr lang="en-US" sz="2400" dirty="0" smtClean="0"/>
          </a:p>
          <a:p>
            <a:r>
              <a:rPr lang="en-US" sz="2400" dirty="0" smtClean="0"/>
              <a:t> JCI is a division of Joint Commission Resources, Inc., a wholly owned subsidiary of JCAHO. The mission of JCI is to improve the quality of health care in the international community through the provision of worldwide accreditation services. </a:t>
            </a:r>
          </a:p>
          <a:p>
            <a:r>
              <a:rPr lang="en-US" sz="2400" dirty="0" smtClean="0"/>
              <a:t> For more than 75 years, the Joint Commission on Accreditation of Healthcare Organizations (JCAHO) ad its predecessor organization have been dedicated to improving the quality of health care services.</a:t>
            </a:r>
            <a:endParaRPr lang="en-US" sz="2400"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fontScale="90000"/>
          </a:bodyPr>
          <a:lstStyle/>
          <a:p>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800" b="1" dirty="0" smtClean="0"/>
              <a:t>Focus of the Accreditation</a:t>
            </a:r>
            <a:br>
              <a:rPr lang="en-US" sz="2800" b="1" dirty="0" smtClean="0"/>
            </a:br>
            <a:endParaRPr lang="en-US" sz="2800" b="1" dirty="0"/>
          </a:p>
        </p:txBody>
      </p:sp>
      <p:grpSp>
        <p:nvGrpSpPr>
          <p:cNvPr id="2" name="Content Placeholder 3"/>
          <p:cNvGrpSpPr>
            <a:grpSpLocks noGrp="1"/>
          </p:cNvGrpSpPr>
          <p:nvPr/>
        </p:nvGrpSpPr>
        <p:grpSpPr bwMode="auto">
          <a:xfrm>
            <a:off x="2362200" y="1828800"/>
            <a:ext cx="4023360" cy="3657600"/>
            <a:chOff x="1284" y="1132"/>
            <a:chExt cx="3200" cy="2968"/>
          </a:xfrm>
        </p:grpSpPr>
        <p:sp>
          <p:nvSpPr>
            <p:cNvPr id="5" name="Oval 4"/>
            <p:cNvSpPr>
              <a:spLocks noChangeArrowheads="1"/>
            </p:cNvSpPr>
            <p:nvPr/>
          </p:nvSpPr>
          <p:spPr bwMode="auto">
            <a:xfrm>
              <a:off x="1284" y="1132"/>
              <a:ext cx="3200" cy="2968"/>
            </a:xfrm>
            <a:prstGeom prst="ellipse">
              <a:avLst/>
            </a:prstGeom>
            <a:solidFill>
              <a:srgbClr val="0000FF"/>
            </a:solidFill>
            <a:ln w="12700">
              <a:solidFill>
                <a:srgbClr val="00279F"/>
              </a:solidFill>
              <a:round/>
              <a:headEnd/>
              <a:tailEnd/>
            </a:ln>
            <a:effectLst>
              <a:outerShdw dist="107763" dir="8100000" algn="ctr" rotWithShape="0">
                <a:schemeClr val="bg2"/>
              </a:outerShdw>
            </a:effectLst>
          </p:spPr>
          <p:txBody>
            <a:bodyPr wrap="none" anchor="ctr"/>
            <a:lstStyle/>
            <a:p>
              <a:pPr>
                <a:defRPr/>
              </a:pPr>
              <a:endParaRPr lang="ar-SA"/>
            </a:p>
          </p:txBody>
        </p:sp>
        <p:sp>
          <p:nvSpPr>
            <p:cNvPr id="6" name="Oval 5"/>
            <p:cNvSpPr>
              <a:spLocks noChangeArrowheads="1"/>
            </p:cNvSpPr>
            <p:nvPr/>
          </p:nvSpPr>
          <p:spPr bwMode="auto">
            <a:xfrm>
              <a:off x="1597" y="1422"/>
              <a:ext cx="2574" cy="2388"/>
            </a:xfrm>
            <a:prstGeom prst="ellipse">
              <a:avLst/>
            </a:prstGeom>
            <a:solidFill>
              <a:srgbClr val="0000FF"/>
            </a:solidFill>
            <a:ln w="12700">
              <a:solidFill>
                <a:srgbClr val="00279F"/>
              </a:solidFill>
              <a:round/>
              <a:headEnd/>
              <a:tailEnd/>
            </a:ln>
            <a:effectLst>
              <a:outerShdw dist="107763" dir="8100000" algn="ctr" rotWithShape="0">
                <a:schemeClr val="bg2"/>
              </a:outerShdw>
            </a:effectLst>
          </p:spPr>
          <p:txBody>
            <a:bodyPr wrap="none" anchor="ctr"/>
            <a:lstStyle/>
            <a:p>
              <a:pPr>
                <a:defRPr/>
              </a:pPr>
              <a:endParaRPr lang="ar-SA"/>
            </a:p>
          </p:txBody>
        </p:sp>
        <p:sp>
          <p:nvSpPr>
            <p:cNvPr id="7" name="Oval 6"/>
            <p:cNvSpPr>
              <a:spLocks noChangeArrowheads="1"/>
            </p:cNvSpPr>
            <p:nvPr/>
          </p:nvSpPr>
          <p:spPr bwMode="auto">
            <a:xfrm>
              <a:off x="1965" y="1764"/>
              <a:ext cx="1838" cy="1704"/>
            </a:xfrm>
            <a:prstGeom prst="ellipse">
              <a:avLst/>
            </a:prstGeom>
            <a:solidFill>
              <a:srgbClr val="0000FF"/>
            </a:solidFill>
            <a:ln w="12700">
              <a:solidFill>
                <a:srgbClr val="00279F"/>
              </a:solidFill>
              <a:round/>
              <a:headEnd/>
              <a:tailEnd/>
            </a:ln>
            <a:effectLst>
              <a:outerShdw dist="107763" dir="8100000" algn="ctr" rotWithShape="0">
                <a:schemeClr val="bg2"/>
              </a:outerShdw>
            </a:effectLst>
          </p:spPr>
          <p:txBody>
            <a:bodyPr wrap="none" anchor="ctr"/>
            <a:lstStyle/>
            <a:p>
              <a:pPr>
                <a:defRPr/>
              </a:pPr>
              <a:endParaRPr lang="ar-SA"/>
            </a:p>
          </p:txBody>
        </p:sp>
        <p:sp>
          <p:nvSpPr>
            <p:cNvPr id="8" name="Oval 7"/>
            <p:cNvSpPr>
              <a:spLocks noChangeArrowheads="1"/>
            </p:cNvSpPr>
            <p:nvPr/>
          </p:nvSpPr>
          <p:spPr bwMode="auto">
            <a:xfrm>
              <a:off x="2304" y="2078"/>
              <a:ext cx="1161" cy="1077"/>
            </a:xfrm>
            <a:prstGeom prst="ellipse">
              <a:avLst/>
            </a:prstGeom>
            <a:solidFill>
              <a:srgbClr val="0000FF"/>
            </a:solidFill>
            <a:ln w="12700">
              <a:solidFill>
                <a:srgbClr val="00279F"/>
              </a:solidFill>
              <a:round/>
              <a:headEnd/>
              <a:tailEnd/>
            </a:ln>
            <a:effectLst>
              <a:outerShdw dist="107763" dir="8100000" algn="ctr" rotWithShape="0">
                <a:schemeClr val="bg2"/>
              </a:outerShdw>
            </a:effectLst>
          </p:spPr>
          <p:txBody>
            <a:bodyPr wrap="none" anchor="ctr"/>
            <a:lstStyle/>
            <a:p>
              <a:pPr>
                <a:defRPr/>
              </a:pPr>
              <a:endParaRPr lang="ar-SA"/>
            </a:p>
          </p:txBody>
        </p:sp>
      </p:grpSp>
      <p:sp>
        <p:nvSpPr>
          <p:cNvPr id="9" name="Line 12"/>
          <p:cNvSpPr>
            <a:spLocks noChangeShapeType="1"/>
          </p:cNvSpPr>
          <p:nvPr/>
        </p:nvSpPr>
        <p:spPr bwMode="auto">
          <a:xfrm>
            <a:off x="1447800" y="1919288"/>
            <a:ext cx="0" cy="4368800"/>
          </a:xfrm>
          <a:prstGeom prst="line">
            <a:avLst/>
          </a:prstGeom>
          <a:noFill/>
          <a:ln w="25400">
            <a:solidFill>
              <a:srgbClr val="00279F"/>
            </a:solidFill>
            <a:round/>
            <a:headEnd type="triangle" w="med" len="med"/>
            <a:tailEnd type="triangle" w="med" len="med"/>
          </a:ln>
        </p:spPr>
        <p:txBody>
          <a:bodyPr wrap="none" anchor="ctr"/>
          <a:lstStyle/>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r>
              <a:rPr lang="en-US" dirty="0" smtClean="0">
                <a:solidFill>
                  <a:schemeClr val="tx2"/>
                </a:solidFill>
                <a:latin typeface="Switzerland" pitchFamily="34" charset="0"/>
              </a:rPr>
              <a:t>R          </a:t>
            </a:r>
          </a:p>
          <a:p>
            <a:pPr algn="ctr" eaLnBrk="0" hangingPunct="0">
              <a:lnSpc>
                <a:spcPct val="85000"/>
              </a:lnSpc>
            </a:pPr>
            <a:r>
              <a:rPr lang="en-US" dirty="0" smtClean="0">
                <a:solidFill>
                  <a:schemeClr val="tx2"/>
                </a:solidFill>
                <a:latin typeface="Switzerland" pitchFamily="34" charset="0"/>
              </a:rPr>
              <a:t>I          </a:t>
            </a:r>
          </a:p>
          <a:p>
            <a:pPr algn="ctr" eaLnBrk="0" hangingPunct="0">
              <a:lnSpc>
                <a:spcPct val="85000"/>
              </a:lnSpc>
            </a:pPr>
            <a:r>
              <a:rPr lang="en-US" dirty="0" smtClean="0">
                <a:solidFill>
                  <a:schemeClr val="tx2"/>
                </a:solidFill>
                <a:latin typeface="Switzerland" pitchFamily="34" charset="0"/>
              </a:rPr>
              <a:t>S          </a:t>
            </a:r>
          </a:p>
          <a:p>
            <a:pPr algn="ctr" eaLnBrk="0" hangingPunct="0">
              <a:lnSpc>
                <a:spcPct val="85000"/>
              </a:lnSpc>
            </a:pPr>
            <a:r>
              <a:rPr lang="en-US" dirty="0" smtClean="0">
                <a:solidFill>
                  <a:schemeClr val="tx2"/>
                </a:solidFill>
                <a:latin typeface="Switzerland" pitchFamily="34" charset="0"/>
              </a:rPr>
              <a:t>K          </a:t>
            </a: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r>
              <a:rPr lang="en-US" dirty="0" smtClean="0">
                <a:solidFill>
                  <a:schemeClr val="tx2"/>
                </a:solidFill>
                <a:latin typeface="Switzerland" pitchFamily="34" charset="0"/>
              </a:rPr>
              <a:t>M          </a:t>
            </a:r>
          </a:p>
          <a:p>
            <a:pPr algn="ctr" eaLnBrk="0" hangingPunct="0">
              <a:lnSpc>
                <a:spcPct val="85000"/>
              </a:lnSpc>
            </a:pPr>
            <a:r>
              <a:rPr lang="en-US" dirty="0" smtClean="0">
                <a:solidFill>
                  <a:schemeClr val="tx2"/>
                </a:solidFill>
                <a:latin typeface="Switzerland" pitchFamily="34" charset="0"/>
              </a:rPr>
              <a:t> A           </a:t>
            </a:r>
          </a:p>
          <a:p>
            <a:pPr algn="ctr" eaLnBrk="0" hangingPunct="0">
              <a:lnSpc>
                <a:spcPct val="85000"/>
              </a:lnSpc>
            </a:pPr>
            <a:r>
              <a:rPr lang="en-US" dirty="0" smtClean="0">
                <a:solidFill>
                  <a:schemeClr val="tx2"/>
                </a:solidFill>
                <a:latin typeface="Switzerland" pitchFamily="34" charset="0"/>
              </a:rPr>
              <a:t>  N            </a:t>
            </a:r>
          </a:p>
          <a:p>
            <a:pPr algn="ctr" eaLnBrk="0" hangingPunct="0">
              <a:lnSpc>
                <a:spcPct val="85000"/>
              </a:lnSpc>
            </a:pPr>
            <a:r>
              <a:rPr lang="en-US" dirty="0" smtClean="0">
                <a:solidFill>
                  <a:schemeClr val="tx2"/>
                </a:solidFill>
                <a:latin typeface="Switzerland" pitchFamily="34" charset="0"/>
              </a:rPr>
              <a:t> A           </a:t>
            </a:r>
          </a:p>
          <a:p>
            <a:pPr algn="ctr" eaLnBrk="0" hangingPunct="0">
              <a:lnSpc>
                <a:spcPct val="85000"/>
              </a:lnSpc>
            </a:pPr>
            <a:r>
              <a:rPr lang="en-US" dirty="0" smtClean="0">
                <a:solidFill>
                  <a:schemeClr val="tx2"/>
                </a:solidFill>
                <a:latin typeface="Switzerland" pitchFamily="34" charset="0"/>
              </a:rPr>
              <a:t>  G            </a:t>
            </a:r>
          </a:p>
          <a:p>
            <a:pPr algn="ctr" eaLnBrk="0" hangingPunct="0">
              <a:lnSpc>
                <a:spcPct val="85000"/>
              </a:lnSpc>
            </a:pPr>
            <a:r>
              <a:rPr lang="en-US" dirty="0" smtClean="0">
                <a:solidFill>
                  <a:schemeClr val="tx2"/>
                </a:solidFill>
                <a:latin typeface="Switzerland" pitchFamily="34" charset="0"/>
              </a:rPr>
              <a:t>E          </a:t>
            </a:r>
          </a:p>
          <a:p>
            <a:pPr algn="ctr" eaLnBrk="0" hangingPunct="0">
              <a:lnSpc>
                <a:spcPct val="85000"/>
              </a:lnSpc>
            </a:pPr>
            <a:r>
              <a:rPr lang="en-US" dirty="0" smtClean="0">
                <a:solidFill>
                  <a:schemeClr val="tx2"/>
                </a:solidFill>
                <a:latin typeface="Switzerland" pitchFamily="34" charset="0"/>
              </a:rPr>
              <a:t>M          </a:t>
            </a:r>
          </a:p>
          <a:p>
            <a:pPr algn="ctr" eaLnBrk="0" hangingPunct="0">
              <a:lnSpc>
                <a:spcPct val="85000"/>
              </a:lnSpc>
            </a:pPr>
            <a:r>
              <a:rPr lang="en-US" dirty="0" smtClean="0">
                <a:solidFill>
                  <a:schemeClr val="tx2"/>
                </a:solidFill>
                <a:latin typeface="Switzerland" pitchFamily="34" charset="0"/>
              </a:rPr>
              <a:t>E          </a:t>
            </a:r>
          </a:p>
          <a:p>
            <a:pPr algn="ctr" eaLnBrk="0" hangingPunct="0">
              <a:lnSpc>
                <a:spcPct val="85000"/>
              </a:lnSpc>
            </a:pPr>
            <a:r>
              <a:rPr lang="en-US" dirty="0" smtClean="0">
                <a:solidFill>
                  <a:schemeClr val="tx2"/>
                </a:solidFill>
                <a:latin typeface="Switzerland" pitchFamily="34" charset="0"/>
              </a:rPr>
              <a:t>N         </a:t>
            </a:r>
          </a:p>
          <a:p>
            <a:pPr algn="ctr" eaLnBrk="0" hangingPunct="0">
              <a:lnSpc>
                <a:spcPct val="85000"/>
              </a:lnSpc>
            </a:pPr>
            <a:r>
              <a:rPr lang="en-US" dirty="0" smtClean="0">
                <a:solidFill>
                  <a:schemeClr val="tx2"/>
                </a:solidFill>
                <a:latin typeface="Switzerland" pitchFamily="34" charset="0"/>
              </a:rPr>
              <a:t>T         </a:t>
            </a:r>
            <a:endParaRPr lang="en-US" dirty="0">
              <a:solidFill>
                <a:schemeClr val="tx2"/>
              </a:solidFill>
              <a:latin typeface="Switzerland" pitchFamily="34" charset="0"/>
            </a:endParaRPr>
          </a:p>
        </p:txBody>
      </p:sp>
      <p:sp>
        <p:nvSpPr>
          <p:cNvPr id="10" name="Line 13"/>
          <p:cNvSpPr>
            <a:spLocks noChangeShapeType="1"/>
          </p:cNvSpPr>
          <p:nvPr/>
        </p:nvSpPr>
        <p:spPr bwMode="auto">
          <a:xfrm>
            <a:off x="7734300" y="1931988"/>
            <a:ext cx="0" cy="4343400"/>
          </a:xfrm>
          <a:prstGeom prst="line">
            <a:avLst/>
          </a:prstGeom>
          <a:noFill/>
          <a:ln w="25400">
            <a:solidFill>
              <a:srgbClr val="00279F"/>
            </a:solidFill>
            <a:round/>
            <a:headEnd type="triangle" w="med" len="med"/>
            <a:tailEnd type="triangle" w="med" len="med"/>
          </a:ln>
        </p:spPr>
        <p:txBody>
          <a:bodyPr wrap="none" anchor="ctr"/>
          <a:lstStyle/>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r>
              <a:rPr lang="en-US" dirty="0" smtClean="0">
                <a:solidFill>
                  <a:schemeClr val="tx2"/>
                </a:solidFill>
                <a:latin typeface="Switzerland" pitchFamily="34" charset="0"/>
              </a:rPr>
              <a:t>   Q</a:t>
            </a:r>
          </a:p>
          <a:p>
            <a:pPr algn="ctr" eaLnBrk="0" hangingPunct="0">
              <a:lnSpc>
                <a:spcPct val="85000"/>
              </a:lnSpc>
            </a:pPr>
            <a:r>
              <a:rPr lang="en-US" dirty="0" smtClean="0">
                <a:solidFill>
                  <a:schemeClr val="tx2"/>
                </a:solidFill>
                <a:latin typeface="Switzerland" pitchFamily="34" charset="0"/>
              </a:rPr>
              <a:t>   U</a:t>
            </a:r>
          </a:p>
          <a:p>
            <a:pPr algn="ctr" eaLnBrk="0" hangingPunct="0">
              <a:lnSpc>
                <a:spcPct val="85000"/>
              </a:lnSpc>
            </a:pPr>
            <a:r>
              <a:rPr lang="en-US" dirty="0" smtClean="0">
                <a:solidFill>
                  <a:schemeClr val="tx2"/>
                </a:solidFill>
                <a:latin typeface="Switzerland" pitchFamily="34" charset="0"/>
              </a:rPr>
              <a:t>    A</a:t>
            </a:r>
          </a:p>
          <a:p>
            <a:pPr algn="ctr" eaLnBrk="0" hangingPunct="0">
              <a:lnSpc>
                <a:spcPct val="85000"/>
              </a:lnSpc>
            </a:pPr>
            <a:r>
              <a:rPr lang="en-US" dirty="0" smtClean="0">
                <a:solidFill>
                  <a:schemeClr val="tx2"/>
                </a:solidFill>
                <a:latin typeface="Switzerland" pitchFamily="34" charset="0"/>
              </a:rPr>
              <a:t>    L</a:t>
            </a:r>
          </a:p>
          <a:p>
            <a:pPr algn="ctr" eaLnBrk="0" hangingPunct="0">
              <a:lnSpc>
                <a:spcPct val="85000"/>
              </a:lnSpc>
            </a:pPr>
            <a:r>
              <a:rPr lang="en-US" dirty="0" smtClean="0">
                <a:solidFill>
                  <a:schemeClr val="tx2"/>
                </a:solidFill>
                <a:latin typeface="Switzerland" pitchFamily="34" charset="0"/>
              </a:rPr>
              <a:t>   I</a:t>
            </a:r>
          </a:p>
          <a:p>
            <a:pPr algn="ctr" eaLnBrk="0" hangingPunct="0">
              <a:lnSpc>
                <a:spcPct val="85000"/>
              </a:lnSpc>
            </a:pPr>
            <a:r>
              <a:rPr lang="en-US" dirty="0" smtClean="0">
                <a:solidFill>
                  <a:schemeClr val="tx2"/>
                </a:solidFill>
                <a:latin typeface="Switzerland" pitchFamily="34" charset="0"/>
              </a:rPr>
              <a:t>   T</a:t>
            </a:r>
          </a:p>
          <a:p>
            <a:pPr algn="ctr" eaLnBrk="0" hangingPunct="0">
              <a:lnSpc>
                <a:spcPct val="85000"/>
              </a:lnSpc>
            </a:pPr>
            <a:r>
              <a:rPr lang="en-US" dirty="0" smtClean="0">
                <a:solidFill>
                  <a:schemeClr val="tx2"/>
                </a:solidFill>
                <a:latin typeface="Switzerland" pitchFamily="34" charset="0"/>
              </a:rPr>
              <a:t>   Y</a:t>
            </a:r>
          </a:p>
          <a:p>
            <a:pPr algn="ctr" eaLnBrk="0" hangingPunct="0">
              <a:lnSpc>
                <a:spcPct val="85000"/>
              </a:lnSpc>
            </a:pPr>
            <a:endParaRPr lang="en-US" dirty="0" smtClean="0">
              <a:solidFill>
                <a:schemeClr val="tx2"/>
              </a:solidFill>
              <a:latin typeface="Switzerland" pitchFamily="34" charset="0"/>
            </a:endParaRPr>
          </a:p>
          <a:p>
            <a:pPr algn="ctr" eaLnBrk="0" hangingPunct="0">
              <a:lnSpc>
                <a:spcPct val="85000"/>
              </a:lnSpc>
            </a:pPr>
            <a:r>
              <a:rPr lang="en-US" dirty="0" smtClean="0">
                <a:solidFill>
                  <a:schemeClr val="tx2"/>
                </a:solidFill>
                <a:latin typeface="Switzerland" pitchFamily="34" charset="0"/>
              </a:rPr>
              <a:t>   I</a:t>
            </a:r>
          </a:p>
          <a:p>
            <a:pPr algn="ctr" eaLnBrk="0" hangingPunct="0">
              <a:lnSpc>
                <a:spcPct val="85000"/>
              </a:lnSpc>
            </a:pPr>
            <a:r>
              <a:rPr lang="en-US" dirty="0" smtClean="0">
                <a:solidFill>
                  <a:schemeClr val="tx2"/>
                </a:solidFill>
                <a:latin typeface="Switzerland" pitchFamily="34" charset="0"/>
              </a:rPr>
              <a:t>   M</a:t>
            </a:r>
          </a:p>
          <a:p>
            <a:pPr algn="ctr" eaLnBrk="0" hangingPunct="0">
              <a:lnSpc>
                <a:spcPct val="85000"/>
              </a:lnSpc>
            </a:pPr>
            <a:r>
              <a:rPr lang="en-US" dirty="0" smtClean="0">
                <a:solidFill>
                  <a:schemeClr val="tx2"/>
                </a:solidFill>
                <a:latin typeface="Switzerland" pitchFamily="34" charset="0"/>
              </a:rPr>
              <a:t>   P</a:t>
            </a:r>
          </a:p>
          <a:p>
            <a:pPr algn="ctr" eaLnBrk="0" hangingPunct="0">
              <a:lnSpc>
                <a:spcPct val="85000"/>
              </a:lnSpc>
            </a:pPr>
            <a:r>
              <a:rPr lang="en-US" dirty="0" smtClean="0">
                <a:solidFill>
                  <a:schemeClr val="tx2"/>
                </a:solidFill>
                <a:latin typeface="Switzerland" pitchFamily="34" charset="0"/>
              </a:rPr>
              <a:t>   R</a:t>
            </a:r>
          </a:p>
          <a:p>
            <a:pPr algn="ctr" eaLnBrk="0" hangingPunct="0">
              <a:lnSpc>
                <a:spcPct val="85000"/>
              </a:lnSpc>
            </a:pPr>
            <a:r>
              <a:rPr lang="en-US" dirty="0" smtClean="0">
                <a:solidFill>
                  <a:schemeClr val="tx2"/>
                </a:solidFill>
                <a:latin typeface="Switzerland" pitchFamily="34" charset="0"/>
              </a:rPr>
              <a:t>   O</a:t>
            </a:r>
          </a:p>
          <a:p>
            <a:pPr algn="ctr" eaLnBrk="0" hangingPunct="0">
              <a:lnSpc>
                <a:spcPct val="85000"/>
              </a:lnSpc>
            </a:pPr>
            <a:r>
              <a:rPr lang="en-US" dirty="0" smtClean="0">
                <a:solidFill>
                  <a:schemeClr val="tx2"/>
                </a:solidFill>
                <a:latin typeface="Switzerland" pitchFamily="34" charset="0"/>
              </a:rPr>
              <a:t>   V</a:t>
            </a:r>
          </a:p>
          <a:p>
            <a:pPr algn="ctr" eaLnBrk="0" hangingPunct="0">
              <a:lnSpc>
                <a:spcPct val="85000"/>
              </a:lnSpc>
            </a:pPr>
            <a:r>
              <a:rPr lang="en-US" dirty="0" smtClean="0">
                <a:solidFill>
                  <a:schemeClr val="tx2"/>
                </a:solidFill>
                <a:latin typeface="Switzerland" pitchFamily="34" charset="0"/>
              </a:rPr>
              <a:t>   E</a:t>
            </a:r>
          </a:p>
          <a:p>
            <a:pPr algn="ctr" eaLnBrk="0" hangingPunct="0">
              <a:lnSpc>
                <a:spcPct val="85000"/>
              </a:lnSpc>
            </a:pPr>
            <a:r>
              <a:rPr lang="en-US" dirty="0" smtClean="0">
                <a:solidFill>
                  <a:schemeClr val="tx2"/>
                </a:solidFill>
                <a:latin typeface="Switzerland" pitchFamily="34" charset="0"/>
              </a:rPr>
              <a:t>   M</a:t>
            </a:r>
          </a:p>
          <a:p>
            <a:pPr algn="ctr" eaLnBrk="0" hangingPunct="0">
              <a:lnSpc>
                <a:spcPct val="85000"/>
              </a:lnSpc>
            </a:pPr>
            <a:r>
              <a:rPr lang="en-US" dirty="0" smtClean="0">
                <a:solidFill>
                  <a:schemeClr val="tx2"/>
                </a:solidFill>
                <a:latin typeface="Switzerland" pitchFamily="34" charset="0"/>
              </a:rPr>
              <a:t>   E</a:t>
            </a:r>
          </a:p>
          <a:p>
            <a:pPr algn="ctr" eaLnBrk="0" hangingPunct="0">
              <a:lnSpc>
                <a:spcPct val="85000"/>
              </a:lnSpc>
            </a:pPr>
            <a:r>
              <a:rPr lang="en-US" dirty="0" smtClean="0">
                <a:solidFill>
                  <a:schemeClr val="tx2"/>
                </a:solidFill>
                <a:latin typeface="Switzerland" pitchFamily="34" charset="0"/>
              </a:rPr>
              <a:t>   N</a:t>
            </a:r>
          </a:p>
          <a:p>
            <a:pPr algn="ctr" eaLnBrk="0" hangingPunct="0">
              <a:lnSpc>
                <a:spcPct val="85000"/>
              </a:lnSpc>
            </a:pPr>
            <a:r>
              <a:rPr lang="en-US" dirty="0" smtClean="0">
                <a:solidFill>
                  <a:schemeClr val="tx2"/>
                </a:solidFill>
                <a:latin typeface="Switzerland" pitchFamily="34" charset="0"/>
              </a:rPr>
              <a:t>   T</a:t>
            </a:r>
            <a:endParaRPr lang="en-US" dirty="0">
              <a:solidFill>
                <a:schemeClr val="tx2"/>
              </a:solidFill>
              <a:latin typeface="Switzerland" pitchFamily="34" charset="0"/>
            </a:endParaRPr>
          </a:p>
        </p:txBody>
      </p:sp>
      <p:sp>
        <p:nvSpPr>
          <p:cNvPr id="12" name="Rectangle 11"/>
          <p:cNvSpPr/>
          <p:nvPr/>
        </p:nvSpPr>
        <p:spPr>
          <a:xfrm>
            <a:off x="3429000" y="1905000"/>
            <a:ext cx="2185214" cy="307777"/>
          </a:xfrm>
          <a:prstGeom prst="rect">
            <a:avLst/>
          </a:prstGeom>
        </p:spPr>
        <p:txBody>
          <a:bodyPr wrap="square">
            <a:spAutoFit/>
          </a:bodyPr>
          <a:lstStyle/>
          <a:p>
            <a:pPr algn="ctr" eaLnBrk="0" hangingPunct="0">
              <a:spcBef>
                <a:spcPct val="50000"/>
              </a:spcBef>
            </a:pPr>
            <a:r>
              <a:rPr lang="en-US" sz="1400" dirty="0" smtClean="0">
                <a:solidFill>
                  <a:schemeClr val="tx2"/>
                </a:solidFill>
                <a:latin typeface="SwitzerlandNarrow" pitchFamily="34" charset="0"/>
              </a:rPr>
              <a:t>Strategic Directions</a:t>
            </a:r>
            <a:endParaRPr lang="en-US" sz="1400" dirty="0">
              <a:solidFill>
                <a:schemeClr val="tx2"/>
              </a:solidFill>
              <a:latin typeface="SwitzerlandNarrow" pitchFamily="34" charset="0"/>
            </a:endParaRPr>
          </a:p>
        </p:txBody>
      </p:sp>
      <p:sp>
        <p:nvSpPr>
          <p:cNvPr id="13" name="Rectangle 12"/>
          <p:cNvSpPr/>
          <p:nvPr/>
        </p:nvSpPr>
        <p:spPr>
          <a:xfrm>
            <a:off x="3601221" y="2209800"/>
            <a:ext cx="1941557" cy="338554"/>
          </a:xfrm>
          <a:prstGeom prst="rect">
            <a:avLst/>
          </a:prstGeom>
        </p:spPr>
        <p:txBody>
          <a:bodyPr wrap="square">
            <a:spAutoFit/>
          </a:bodyPr>
          <a:lstStyle/>
          <a:p>
            <a:pPr eaLnBrk="0" hangingPunct="0">
              <a:spcBef>
                <a:spcPct val="50000"/>
              </a:spcBef>
            </a:pPr>
            <a:r>
              <a:rPr lang="en-US" sz="1600" dirty="0" smtClean="0">
                <a:solidFill>
                  <a:schemeClr val="tx2"/>
                </a:solidFill>
                <a:latin typeface="SwitzerlandNarrow" pitchFamily="34" charset="0"/>
              </a:rPr>
              <a:t>Support Services</a:t>
            </a:r>
            <a:endParaRPr lang="en-US" sz="1600" dirty="0">
              <a:solidFill>
                <a:schemeClr val="tx2"/>
              </a:solidFill>
              <a:latin typeface="SwitzerlandNarrow" pitchFamily="34" charset="0"/>
            </a:endParaRPr>
          </a:p>
        </p:txBody>
      </p:sp>
      <p:sp>
        <p:nvSpPr>
          <p:cNvPr id="14" name="Rectangle 13"/>
          <p:cNvSpPr/>
          <p:nvPr/>
        </p:nvSpPr>
        <p:spPr>
          <a:xfrm>
            <a:off x="3992354" y="2667000"/>
            <a:ext cx="1159292" cy="338554"/>
          </a:xfrm>
          <a:prstGeom prst="rect">
            <a:avLst/>
          </a:prstGeom>
        </p:spPr>
        <p:txBody>
          <a:bodyPr wrap="square">
            <a:spAutoFit/>
          </a:bodyPr>
          <a:lstStyle/>
          <a:p>
            <a:pPr eaLnBrk="0" hangingPunct="0">
              <a:spcBef>
                <a:spcPct val="50000"/>
              </a:spcBef>
            </a:pPr>
            <a:r>
              <a:rPr lang="en-US" sz="1600" dirty="0" smtClean="0">
                <a:solidFill>
                  <a:schemeClr val="tx2"/>
                </a:solidFill>
                <a:latin typeface="SwitzerlandNarrow" pitchFamily="34" charset="0"/>
              </a:rPr>
              <a:t>Providers</a:t>
            </a:r>
            <a:endParaRPr lang="en-US" sz="1600" dirty="0">
              <a:solidFill>
                <a:schemeClr val="tx2"/>
              </a:solidFill>
              <a:latin typeface="SwitzerlandNarrow" pitchFamily="34" charset="0"/>
            </a:endParaRPr>
          </a:p>
        </p:txBody>
      </p:sp>
      <p:sp>
        <p:nvSpPr>
          <p:cNvPr id="15" name="Rectangle 14"/>
          <p:cNvSpPr/>
          <p:nvPr/>
        </p:nvSpPr>
        <p:spPr>
          <a:xfrm>
            <a:off x="3962400" y="3505200"/>
            <a:ext cx="1086653" cy="369332"/>
          </a:xfrm>
          <a:prstGeom prst="rect">
            <a:avLst/>
          </a:prstGeom>
        </p:spPr>
        <p:txBody>
          <a:bodyPr wrap="square">
            <a:spAutoFit/>
          </a:bodyPr>
          <a:lstStyle/>
          <a:p>
            <a:pPr algn="ctr" eaLnBrk="0" hangingPunct="0">
              <a:spcBef>
                <a:spcPct val="50000"/>
              </a:spcBef>
            </a:pPr>
            <a:r>
              <a:rPr lang="en-US" b="1" dirty="0" smtClean="0">
                <a:solidFill>
                  <a:schemeClr val="tx2"/>
                </a:solidFill>
                <a:latin typeface="SwitzerlandNarrow" pitchFamily="34" charset="0"/>
              </a:rPr>
              <a:t>Clients</a:t>
            </a:r>
            <a:endParaRPr lang="en-US" b="1" dirty="0">
              <a:solidFill>
                <a:schemeClr val="tx2"/>
              </a:solidFill>
              <a:latin typeface="SwitzerlandNarrow" pitchFamily="34" charset="0"/>
            </a:endParaRPr>
          </a:p>
        </p:txBody>
      </p:sp>
      <p:sp>
        <p:nvSpPr>
          <p:cNvPr id="16" name="Rectangle 15"/>
          <p:cNvSpPr/>
          <p:nvPr/>
        </p:nvSpPr>
        <p:spPr>
          <a:xfrm>
            <a:off x="3992354" y="4306610"/>
            <a:ext cx="1159292" cy="338554"/>
          </a:xfrm>
          <a:prstGeom prst="rect">
            <a:avLst/>
          </a:prstGeom>
        </p:spPr>
        <p:txBody>
          <a:bodyPr wrap="square">
            <a:spAutoFit/>
          </a:bodyPr>
          <a:lstStyle/>
          <a:p>
            <a:pPr eaLnBrk="0" hangingPunct="0">
              <a:spcBef>
                <a:spcPct val="50000"/>
              </a:spcBef>
            </a:pPr>
            <a:r>
              <a:rPr lang="en-US" sz="1600" dirty="0" smtClean="0">
                <a:solidFill>
                  <a:schemeClr val="tx2"/>
                </a:solidFill>
                <a:latin typeface="SwitzerlandNarrow" pitchFamily="34" charset="0"/>
              </a:rPr>
              <a:t>Providers</a:t>
            </a:r>
            <a:endParaRPr lang="en-US" sz="1600" dirty="0">
              <a:solidFill>
                <a:schemeClr val="tx2"/>
              </a:solidFill>
              <a:latin typeface="SwitzerlandNarrow" pitchFamily="34" charset="0"/>
            </a:endParaRPr>
          </a:p>
        </p:txBody>
      </p:sp>
      <p:sp>
        <p:nvSpPr>
          <p:cNvPr id="17" name="Rectangle 16"/>
          <p:cNvSpPr/>
          <p:nvPr/>
        </p:nvSpPr>
        <p:spPr>
          <a:xfrm>
            <a:off x="3601221" y="4721660"/>
            <a:ext cx="1941557" cy="338554"/>
          </a:xfrm>
          <a:prstGeom prst="rect">
            <a:avLst/>
          </a:prstGeom>
        </p:spPr>
        <p:txBody>
          <a:bodyPr wrap="square">
            <a:spAutoFit/>
          </a:bodyPr>
          <a:lstStyle/>
          <a:p>
            <a:pPr eaLnBrk="0" hangingPunct="0">
              <a:spcBef>
                <a:spcPct val="50000"/>
              </a:spcBef>
            </a:pPr>
            <a:r>
              <a:rPr lang="en-US" sz="1600" dirty="0" smtClean="0">
                <a:solidFill>
                  <a:schemeClr val="tx2"/>
                </a:solidFill>
                <a:latin typeface="SwitzerlandNarrow" pitchFamily="34" charset="0"/>
              </a:rPr>
              <a:t>Support Services</a:t>
            </a:r>
            <a:endParaRPr lang="en-US" sz="1600" dirty="0">
              <a:solidFill>
                <a:schemeClr val="tx2"/>
              </a:solidFill>
              <a:latin typeface="SwitzerlandNarrow" pitchFamily="34" charset="0"/>
            </a:endParaRPr>
          </a:p>
        </p:txBody>
      </p:sp>
      <p:sp>
        <p:nvSpPr>
          <p:cNvPr id="18" name="Rectangle 17"/>
          <p:cNvSpPr/>
          <p:nvPr/>
        </p:nvSpPr>
        <p:spPr>
          <a:xfrm>
            <a:off x="3479393" y="5105400"/>
            <a:ext cx="2185214" cy="338554"/>
          </a:xfrm>
          <a:prstGeom prst="rect">
            <a:avLst/>
          </a:prstGeom>
        </p:spPr>
        <p:txBody>
          <a:bodyPr wrap="square">
            <a:spAutoFit/>
          </a:bodyPr>
          <a:lstStyle/>
          <a:p>
            <a:pPr algn="ctr" eaLnBrk="0" hangingPunct="0"/>
            <a:r>
              <a:rPr lang="en-US" sz="1600" dirty="0" smtClean="0">
                <a:solidFill>
                  <a:schemeClr val="tx2"/>
                </a:solidFill>
                <a:latin typeface="SwitzerlandNarrow" pitchFamily="34" charset="0"/>
              </a:rPr>
              <a:t>Strategic Directions</a:t>
            </a:r>
            <a:endParaRPr lang="en-US" sz="1600" dirty="0">
              <a:solidFill>
                <a:schemeClr val="tx2"/>
              </a:solidFill>
              <a:latin typeface="SwitzerlandNarrow" pitchFamily="34" charset="0"/>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12838"/>
          </a:xfrm>
        </p:spPr>
        <p:style>
          <a:lnRef idx="2">
            <a:schemeClr val="accent1"/>
          </a:lnRef>
          <a:fillRef idx="1">
            <a:schemeClr val="lt1"/>
          </a:fillRef>
          <a:effectRef idx="0">
            <a:schemeClr val="accent1"/>
          </a:effectRef>
          <a:fontRef idx="minor">
            <a:schemeClr val="dk1"/>
          </a:fontRef>
        </p:style>
        <p:txBody>
          <a:bodyPr>
            <a:noAutofit/>
          </a:bodyPr>
          <a:lstStyle/>
          <a:p>
            <a:r>
              <a:rPr lang="en-US" sz="2400" dirty="0" smtClean="0">
                <a:cs typeface="Times New Roman" pitchFamily="18" charset="0"/>
              </a:rPr>
              <a:t>Accreditation, Licensure and Certification, What Are The Differences</a:t>
            </a:r>
            <a:endParaRPr lang="en-US" sz="2400" b="1"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pPr algn="just"/>
            <a:r>
              <a:rPr lang="en-US" sz="2000" dirty="0" smtClean="0"/>
              <a:t>It is important to understand what the difference is between licensure, certification and accreditation. </a:t>
            </a:r>
          </a:p>
          <a:p>
            <a:pPr algn="just"/>
            <a:r>
              <a:rPr lang="en-US" sz="2000" dirty="0" smtClean="0"/>
              <a:t>Accreditation </a:t>
            </a:r>
            <a:r>
              <a:rPr lang="en-US" sz="2000" b="1" dirty="0" smtClean="0"/>
              <a:t>:</a:t>
            </a:r>
            <a:r>
              <a:rPr lang="en-US" sz="2000" dirty="0" smtClean="0"/>
              <a:t>	Public recognition by a national healthcare accreditation body of the achievement of accreditation standards by a healthcare organization, demonstrated through an independent external peer assessment of that organization’s level of performance in relation to the standards .</a:t>
            </a:r>
          </a:p>
          <a:p>
            <a:pPr algn="just"/>
            <a:r>
              <a:rPr lang="en-US" sz="2000" dirty="0" smtClean="0"/>
              <a:t>Certification 	Formal recognition of compliance with set standards (e.g. ISO 9000 series for quality systems) validated by external evaluation by an authorized auditor. 	</a:t>
            </a:r>
          </a:p>
          <a:p>
            <a:pPr algn="just">
              <a:buNone/>
            </a:pPr>
            <a:r>
              <a:rPr lang="en-US" sz="2000" dirty="0" smtClean="0"/>
              <a:t>	</a:t>
            </a:r>
          </a:p>
          <a:p>
            <a:pPr algn="just"/>
            <a:endParaRPr lang="en-US" sz="2000"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t>The Role and Benefits of Accreditation </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t>Licensure :	Process by which a government authority grants permission, usually following inspection against minimal statutory standards, to an individual practitioner or healthcare organization to operate or to engage in an occupation or profession .</a:t>
            </a:r>
          </a:p>
          <a:p>
            <a:pPr algn="just"/>
            <a:r>
              <a:rPr lang="en-US" sz="2400" dirty="0" smtClean="0"/>
              <a:t>As above difference accreditation is much more than licensure or certification; </a:t>
            </a:r>
          </a:p>
          <a:p>
            <a:pPr algn="just"/>
            <a:r>
              <a:rPr lang="en-US" sz="2400" dirty="0" smtClean="0"/>
              <a:t>it signifies the achievement of high quality service delivery and a certain level of performance 	</a:t>
            </a:r>
          </a:p>
          <a:p>
            <a:pPr algn="just"/>
            <a:endParaRPr lang="en-US" sz="2400"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t>The Role and Benefits of Accreditation </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t>Accreditation does not only indicate compliance with a set of minimum standards or regulatory requirements, it focuses on continuous improvement and achievement of specific quality goals.</a:t>
            </a:r>
          </a:p>
          <a:p>
            <a:pPr algn="just"/>
            <a:r>
              <a:rPr lang="en-US" sz="2400" dirty="0" smtClean="0"/>
              <a:t>The accreditation (or external peer assessment) of healthcare facilities is vitally important to the overall operation of a health system. </a:t>
            </a:r>
          </a:p>
          <a:p>
            <a:pPr algn="just"/>
            <a:r>
              <a:rPr lang="en-US" sz="2400" dirty="0" smtClean="0"/>
              <a:t>It is the backbone of service provision in this sector, foundational to its credibility and continued quality improvement </a:t>
            </a:r>
            <a:endParaRPr lang="en-US" sz="2400"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200" b="1" dirty="0" smtClean="0"/>
              <a:t>The Role and Benefits of Accreditation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pPr algn="just"/>
            <a:r>
              <a:rPr lang="en-US" sz="2400" dirty="0" smtClean="0"/>
              <a:t>Accreditation usually provides information on (</a:t>
            </a:r>
            <a:r>
              <a:rPr lang="en-US" sz="2400" dirty="0" err="1" smtClean="0"/>
              <a:t>i</a:t>
            </a:r>
            <a:r>
              <a:rPr lang="en-US" sz="2400" dirty="0" smtClean="0"/>
              <a:t>) the structure of hospitals or clinics and the type of services that are offered at each facility (ii) information is given on the processes followed at the specific institution, and (iii) information on the expected outcomes of care is also supplied in some cases .</a:t>
            </a:r>
          </a:p>
          <a:p>
            <a:pPr algn="just"/>
            <a:r>
              <a:rPr lang="en-US" sz="2400" dirty="0" smtClean="0"/>
              <a:t>Additional positive externalities and purposes of accreditation include the following: </a:t>
            </a:r>
          </a:p>
          <a:p>
            <a:pPr algn="just">
              <a:buNone/>
            </a:pPr>
            <a:r>
              <a:rPr lang="en-US" sz="2400" dirty="0" smtClean="0"/>
              <a:t>1. Improve the quality of healthcare by establishing optimal achievement goals in meeting standards for healthcare organizations.</a:t>
            </a:r>
            <a:endParaRPr lang="en-US" sz="2400"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sz="2800" b="1" dirty="0" smtClean="0"/>
              <a:t>The Role and Benefits of Accreditation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400" dirty="0" smtClean="0"/>
              <a:t>2. Stimulate and improve the integration and management of health services .</a:t>
            </a:r>
          </a:p>
          <a:p>
            <a:pPr>
              <a:buNone/>
            </a:pPr>
            <a:r>
              <a:rPr lang="en-US" sz="2400" dirty="0" smtClean="0"/>
              <a:t>3. Establish a comparative database of healthcare organizations able to meet selected structure, process, and outcome standards or criteria.</a:t>
            </a:r>
          </a:p>
          <a:p>
            <a:pPr>
              <a:buNone/>
            </a:pPr>
            <a:r>
              <a:rPr lang="en-US" sz="2400" dirty="0" smtClean="0"/>
              <a:t>4. Reduce healthcare costs by focusing on increased efficiency and effectiveness of services .</a:t>
            </a:r>
          </a:p>
          <a:p>
            <a:pPr>
              <a:buNone/>
            </a:pPr>
            <a:r>
              <a:rPr lang="en-US" sz="2400" dirty="0" smtClean="0"/>
              <a:t>5. Provide education and consultation to healthcare organizations, managers, and health professionals on quality improvement strategies and “best practices” in healthcare.</a:t>
            </a:r>
          </a:p>
          <a:p>
            <a:endParaRPr lang="en-US" sz="2400"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t>The Role and Benefits of Accreditation </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400" dirty="0" smtClean="0"/>
              <a:t>6. Strengthen the public’s confidence in the quality of healthcare; and </a:t>
            </a:r>
          </a:p>
          <a:p>
            <a:pPr algn="just">
              <a:buNone/>
            </a:pPr>
            <a:r>
              <a:rPr lang="en-US" sz="2400" dirty="0" smtClean="0"/>
              <a:t>7. Reduce risks associated with injury and infections for patients and staff.</a:t>
            </a:r>
          </a:p>
          <a:p>
            <a:pPr algn="just">
              <a:buNone/>
            </a:pPr>
            <a:r>
              <a:rPr lang="en-US" sz="2400" dirty="0" smtClean="0"/>
              <a:t>8. Hospitals or clinics may want to be accredited for any of the above reasons, but also because it increases the public image and accountability of the facility. </a:t>
            </a:r>
          </a:p>
          <a:p>
            <a:pPr algn="just"/>
            <a:r>
              <a:rPr lang="en-US" sz="2400" dirty="0" smtClean="0"/>
              <a:t>For this reason, accreditation is voluntary in most countries, but there are a few examples of mandatory accreditation .</a:t>
            </a:r>
            <a:endParaRPr lang="en-US" sz="2400"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arn-CL" sz="2800" b="1" dirty="0" smtClean="0">
                <a:effectLst/>
                <a:latin typeface="Tahoma" pitchFamily="34" charset="0"/>
                <a:cs typeface="Times New Roman" pitchFamily="18" charset="0"/>
              </a:rPr>
              <a:t>KSA- Main features of the</a:t>
            </a:r>
            <a:r>
              <a:rPr lang="ar-SA" sz="2800" b="1" u="sng" dirty="0" smtClean="0">
                <a:effectLst/>
                <a:latin typeface="Tahoma" pitchFamily="34" charset="0"/>
                <a:cs typeface="Times New Roman" pitchFamily="18" charset="0"/>
              </a:rPr>
              <a:t> </a:t>
            </a:r>
            <a:r>
              <a:rPr lang="arn-CL" sz="2800" b="1" dirty="0" smtClean="0">
                <a:effectLst/>
                <a:latin typeface="Tahoma" pitchFamily="34" charset="0"/>
                <a:cs typeface="Times New Roman" pitchFamily="18" charset="0"/>
              </a:rPr>
              <a:t>required Accreditation system</a:t>
            </a:r>
            <a:r>
              <a:rPr lang="ar-SA" sz="2800" b="1" u="sng" dirty="0" smtClean="0">
                <a:effectLst/>
                <a:latin typeface="Tahoma" pitchFamily="34" charset="0"/>
                <a:cs typeface="Times New Roman" pitchFamily="18" charset="0"/>
              </a:rPr>
              <a:t> </a:t>
            </a:r>
            <a:endParaRPr lang="en-US" sz="2800" b="1" dirty="0">
              <a:effectLst/>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defRPr/>
            </a:pPr>
            <a:r>
              <a:rPr lang="en-US" sz="2400" dirty="0" smtClean="0">
                <a:cs typeface="Times New Roman" pitchFamily="18" charset="0"/>
              </a:rPr>
              <a:t>A system that enhances continuous improvement  </a:t>
            </a:r>
          </a:p>
          <a:p>
            <a:pPr algn="just">
              <a:defRPr/>
            </a:pPr>
            <a:r>
              <a:rPr lang="en-US" sz="2400" dirty="0" smtClean="0">
                <a:cs typeface="Times New Roman" pitchFamily="18" charset="0"/>
              </a:rPr>
              <a:t>A system that respects and fit within local culture </a:t>
            </a:r>
          </a:p>
          <a:p>
            <a:pPr algn="just">
              <a:defRPr/>
            </a:pPr>
            <a:r>
              <a:rPr lang="en-US" sz="2400" dirty="0" smtClean="0">
                <a:cs typeface="Times New Roman" pitchFamily="18" charset="0"/>
              </a:rPr>
              <a:t>A system that enhance Saudi citizen participation</a:t>
            </a:r>
          </a:p>
          <a:p>
            <a:pPr algn="just">
              <a:defRPr/>
            </a:pPr>
            <a:r>
              <a:rPr lang="en-US" sz="2400" dirty="0" smtClean="0">
                <a:cs typeface="Times New Roman" pitchFamily="18" charset="0"/>
              </a:rPr>
              <a:t> A system that is to be built into the existing working environment</a:t>
            </a:r>
          </a:p>
          <a:p>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l"/>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a:xfrm>
            <a:off x="1371600" y="1447800"/>
            <a:ext cx="7543800" cy="48768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800" dirty="0" smtClean="0"/>
              <a:t>The breakdown of facilities is as follows:</a:t>
            </a:r>
          </a:p>
          <a:p>
            <a:pPr>
              <a:buNone/>
            </a:pPr>
            <a:r>
              <a:rPr lang="en-US" sz="2800" dirty="0" smtClean="0"/>
              <a:t>1) </a:t>
            </a:r>
            <a:r>
              <a:rPr lang="en-US" sz="2800" b="1" dirty="0" smtClean="0"/>
              <a:t>Ministry of Health Facilities</a:t>
            </a:r>
          </a:p>
          <a:p>
            <a:pPr algn="just">
              <a:buNone/>
            </a:pPr>
            <a:r>
              <a:rPr lang="en-US" sz="2800" dirty="0" smtClean="0"/>
              <a:t>    These serve the general public and are located in both the large cities and the small towns throughout Saudi Arabia.</a:t>
            </a:r>
          </a:p>
          <a:p>
            <a:pPr>
              <a:buNone/>
            </a:pPr>
            <a:r>
              <a:rPr lang="en-US" sz="2800" dirty="0" smtClean="0"/>
              <a:t>2) </a:t>
            </a:r>
            <a:r>
              <a:rPr lang="en-US" sz="2800" b="1" dirty="0" smtClean="0"/>
              <a:t>Military Hospitals</a:t>
            </a:r>
          </a:p>
          <a:p>
            <a:pPr>
              <a:buNone/>
            </a:pPr>
            <a:r>
              <a:rPr lang="en-US" sz="2800" dirty="0" smtClean="0"/>
              <a:t>    These serve members of the Saudi Arabia armed forces and members of their families, according to the branch of the military in which the individual serves.</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effectLst/>
                <a:cs typeface="NewAmericaSchool-Roman" charset="-78"/>
              </a:rPr>
              <a:t>Comparison of  Existing Hospital Accreditation Organizations</a:t>
            </a:r>
            <a:endParaRPr lang="en-US" sz="2800" b="1" dirty="0">
              <a:effectLst/>
            </a:endParaRPr>
          </a:p>
        </p:txBody>
      </p:sp>
      <p:graphicFrame>
        <p:nvGraphicFramePr>
          <p:cNvPr id="4" name="Content Placeholder 3"/>
          <p:cNvGraphicFramePr>
            <a:graphicFrameLocks noGrp="1"/>
          </p:cNvGraphicFramePr>
          <p:nvPr>
            <p:ph idx="1"/>
          </p:nvPr>
        </p:nvGraphicFramePr>
        <p:xfrm>
          <a:off x="457200" y="1676401"/>
          <a:ext cx="8229600" cy="4888204"/>
        </p:xfrm>
        <a:graphic>
          <a:graphicData uri="http://schemas.openxmlformats.org/drawingml/2006/table">
            <a:tbl>
              <a:tblPr firstRow="1" bandRow="1">
                <a:tableStyleId>{5C22544A-7EE6-4342-B048-85BDC9FD1C3A}</a:tableStyleId>
              </a:tblPr>
              <a:tblGrid>
                <a:gridCol w="1371600"/>
                <a:gridCol w="1524000"/>
                <a:gridCol w="1828800"/>
                <a:gridCol w="1524000"/>
                <a:gridCol w="1981200"/>
              </a:tblGrid>
              <a:tr h="800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Country</a:t>
                      </a:r>
                      <a:endParaRPr kumimoji="0" lang="ar-SA"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Accrediting Body</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Standards Manual Format</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Types of Standards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Using Step-Wise Approach</a:t>
                      </a:r>
                    </a:p>
                    <a:p>
                      <a:endParaRPr lang="en-US" sz="1200" dirty="0"/>
                    </a:p>
                  </a:txBody>
                  <a:tcPr/>
                </a:tc>
              </a:tr>
              <a:tr h="1156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United States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Joint Commission on the Accreditation of Health Care Organizations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Functional</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Outcomes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No</a:t>
                      </a:r>
                    </a:p>
                    <a:p>
                      <a:endParaRPr lang="en-US" sz="1200" dirty="0"/>
                    </a:p>
                  </a:txBody>
                  <a:tcPr/>
                </a:tc>
              </a:tr>
              <a:tr h="9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Canada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Canadian Council on Health Services Accreditation</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Functional + Departmental</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Structure, Process, and Outcomes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Yes</a:t>
                      </a:r>
                    </a:p>
                    <a:p>
                      <a:endParaRPr lang="en-US" sz="1200" dirty="0"/>
                    </a:p>
                  </a:txBody>
                  <a:tcPr/>
                </a:tc>
              </a:tr>
              <a:tr h="887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United Kingdom</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Health Services Accreditation</a:t>
                      </a:r>
                    </a:p>
                    <a:p>
                      <a:endParaRPr lang="en-US" sz="1200" dirty="0"/>
                    </a:p>
                  </a:txBody>
                  <a:tcPr/>
                </a:tc>
                <a:tc>
                  <a:txBody>
                    <a:bodyPr/>
                    <a:lstStyle/>
                    <a:p>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Functional </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Structure, Process, and Outcomes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No</a:t>
                      </a:r>
                    </a:p>
                    <a:p>
                      <a:endParaRPr lang="en-US" sz="1200" dirty="0" smtClean="0"/>
                    </a:p>
                    <a:p>
                      <a:endParaRPr lang="en-US" sz="1200" dirty="0"/>
                    </a:p>
                  </a:txBody>
                  <a:tcPr/>
                </a:tc>
              </a:tr>
              <a:tr h="9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Australia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Australian Council on Healthcare Standards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Departmental</a:t>
                      </a:r>
                    </a:p>
                    <a:p>
                      <a:endParaRPr lang="en-US" sz="1200" dirty="0" smtClean="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Structure, &amp; Process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No</a:t>
                      </a:r>
                    </a:p>
                    <a:p>
                      <a:endParaRPr lang="en-US" sz="1200" dirty="0" smtClean="0"/>
                    </a:p>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effectLst/>
                <a:cs typeface="Times New Roman" pitchFamily="18" charset="0"/>
              </a:rPr>
              <a:t>The Canadian system</a:t>
            </a:r>
            <a:endParaRPr lang="en-US" sz="2800" dirty="0">
              <a:effectLst/>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defRPr/>
            </a:pPr>
            <a:r>
              <a:rPr lang="en-US" sz="2400" dirty="0" smtClean="0">
                <a:cs typeface="Times New Roman" pitchFamily="18" charset="0"/>
              </a:rPr>
              <a:t>Canadian and Saudi Health care systems are similar</a:t>
            </a:r>
          </a:p>
          <a:p>
            <a:pPr algn="just">
              <a:defRPr/>
            </a:pPr>
            <a:r>
              <a:rPr lang="en-US" sz="2400" dirty="0" smtClean="0">
                <a:cs typeface="Times New Roman" pitchFamily="18" charset="0"/>
              </a:rPr>
              <a:t>Many of Saudi medical staff are specialized in Canada</a:t>
            </a:r>
          </a:p>
          <a:p>
            <a:pPr algn="just">
              <a:defRPr/>
            </a:pPr>
            <a:r>
              <a:rPr lang="en-US" sz="2400" dirty="0" smtClean="0">
                <a:cs typeface="Times New Roman" pitchFamily="18" charset="0"/>
              </a:rPr>
              <a:t>Canadian System is flexible as the organization culture</a:t>
            </a:r>
          </a:p>
          <a:p>
            <a:pPr algn="just">
              <a:defRPr/>
            </a:pPr>
            <a:r>
              <a:rPr lang="en-US" sz="2400" dirty="0" smtClean="0">
                <a:cs typeface="Times New Roman" pitchFamily="18" charset="0"/>
              </a:rPr>
              <a:t>There is a gradation in standards in accordance with the current status of the organization</a:t>
            </a:r>
          </a:p>
          <a:p>
            <a:pPr lvl="1" algn="just">
              <a:defRPr/>
            </a:pPr>
            <a:r>
              <a:rPr lang="en-US" sz="2400" dirty="0" smtClean="0">
                <a:cs typeface="Times New Roman" pitchFamily="18" charset="0"/>
              </a:rPr>
              <a:t>1992: Structural Standards</a:t>
            </a:r>
          </a:p>
          <a:p>
            <a:pPr lvl="1" algn="just">
              <a:defRPr/>
            </a:pPr>
            <a:r>
              <a:rPr lang="en-US" sz="2400" dirty="0" smtClean="0">
                <a:cs typeface="Times New Roman" pitchFamily="18" charset="0"/>
              </a:rPr>
              <a:t>1995: Process Standards</a:t>
            </a:r>
          </a:p>
          <a:p>
            <a:pPr lvl="1" algn="just">
              <a:defRPr/>
            </a:pPr>
            <a:r>
              <a:rPr lang="en-US" sz="2400" dirty="0" smtClean="0">
                <a:cs typeface="Times New Roman" pitchFamily="18" charset="0"/>
              </a:rPr>
              <a:t>2000: Outcomes Standards  </a:t>
            </a:r>
          </a:p>
          <a:p>
            <a:endParaRPr lang="en-US" sz="2400"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effectLst/>
                <a:cs typeface="Times New Roman" pitchFamily="18" charset="0"/>
              </a:rPr>
              <a:t>The Canadian system</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cs typeface="Times New Roman" pitchFamily="18" charset="0"/>
              </a:rPr>
              <a:t>CCHSA program is one of the most effective tools to improve quality of care.</a:t>
            </a:r>
          </a:p>
          <a:p>
            <a:pPr algn="just">
              <a:lnSpc>
                <a:spcPct val="90000"/>
              </a:lnSpc>
              <a:defRPr/>
            </a:pPr>
            <a:r>
              <a:rPr lang="en-US" sz="2400" dirty="0" smtClean="0">
                <a:cs typeface="Times New Roman" pitchFamily="18" charset="0"/>
              </a:rPr>
              <a:t>by developing capabilities and systems that ensure continuous measurement and improvement</a:t>
            </a:r>
          </a:p>
          <a:p>
            <a:pPr lvl="1" algn="just">
              <a:lnSpc>
                <a:spcPct val="90000"/>
              </a:lnSpc>
              <a:defRPr/>
            </a:pPr>
            <a:r>
              <a:rPr lang="en-US" sz="2400" dirty="0" smtClean="0">
                <a:cs typeface="Times New Roman" pitchFamily="18" charset="0"/>
              </a:rPr>
              <a:t>Self assessment </a:t>
            </a:r>
          </a:p>
          <a:p>
            <a:pPr lvl="1" algn="just">
              <a:lnSpc>
                <a:spcPct val="90000"/>
              </a:lnSpc>
              <a:defRPr/>
            </a:pPr>
            <a:r>
              <a:rPr lang="en-US" sz="2400" dirty="0" smtClean="0">
                <a:cs typeface="Times New Roman" pitchFamily="18" charset="0"/>
              </a:rPr>
              <a:t>Team approach</a:t>
            </a:r>
          </a:p>
          <a:p>
            <a:r>
              <a:rPr lang="en-US" sz="2400" dirty="0" smtClean="0">
                <a:cs typeface="Times New Roman" pitchFamily="18" charset="0"/>
              </a:rPr>
              <a:t>Canadian council provides a range of Technical assistance for hospitals.</a:t>
            </a:r>
          </a:p>
          <a:p>
            <a:r>
              <a:rPr lang="en-US" sz="2400" dirty="0" smtClean="0">
                <a:cs typeface="Times New Roman" pitchFamily="18" charset="0"/>
              </a:rPr>
              <a:t>Cost of accreditation is reasonable in comparison with others</a:t>
            </a:r>
          </a:p>
          <a:p>
            <a:endParaRPr lang="en-US" sz="2400" dirty="0" smtClean="0">
              <a:cs typeface="Times New Roman" pitchFamily="18" charset="0"/>
            </a:endParaRPr>
          </a:p>
          <a:p>
            <a:endParaRPr lang="en-US" sz="2400" dirty="0" smtClean="0">
              <a:cs typeface="Times New Roman" pitchFamily="18" charset="0"/>
            </a:endParaRPr>
          </a:p>
          <a:p>
            <a:endParaRPr lang="en-US" sz="2400"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dirty="0" smtClean="0"/>
              <a:t>Current Accreditation in South Africa </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n-US" sz="2400" dirty="0" smtClean="0">
                <a:cs typeface="Calibri" pitchFamily="34" charset="0"/>
              </a:rPr>
              <a:t>Accreditation is completely voluntary in South Africa at the moment .</a:t>
            </a:r>
          </a:p>
          <a:p>
            <a:pPr algn="just"/>
            <a:r>
              <a:rPr lang="en-US" sz="2400" dirty="0" smtClean="0">
                <a:cs typeface="Calibri" pitchFamily="34" charset="0"/>
              </a:rPr>
              <a:t>The Council for Health Services Accreditation of Southern Africa (COHSASA) is the only local accreditation organization .</a:t>
            </a:r>
          </a:p>
          <a:p>
            <a:pPr algn="just"/>
            <a:r>
              <a:rPr lang="en-US" sz="2400" dirty="0" smtClean="0">
                <a:cs typeface="Calibri" pitchFamily="34" charset="0"/>
              </a:rPr>
              <a:t>COHSASA is a non-profit, independent organization which accredits both private and public facilities .</a:t>
            </a:r>
          </a:p>
          <a:p>
            <a:pPr algn="just"/>
            <a:r>
              <a:rPr lang="en-US" sz="2400" dirty="0" smtClean="0">
                <a:cs typeface="Calibri" pitchFamily="34" charset="0"/>
              </a:rPr>
              <a:t>Healthcare facilities are assessed in terms of the International Society for Quality in Health Care25 (ISQua) standards which have been modified for South Africa and comprise of two sections </a:t>
            </a:r>
            <a:r>
              <a:rPr lang="en-US" sz="2400" dirty="0" smtClean="0"/>
              <a:t>namely (1) healthcare organization management, and (2) patient care.</a:t>
            </a:r>
            <a:r>
              <a:rPr lang="en-US" sz="2400" dirty="0" smtClean="0">
                <a:cs typeface="Calibri" pitchFamily="34" charset="0"/>
              </a:rPr>
              <a:t> </a:t>
            </a:r>
          </a:p>
          <a:p>
            <a:pPr algn="just"/>
            <a:endParaRPr lang="en-US" sz="2400" dirty="0">
              <a:cs typeface="Calibri" pitchFamily="34" charset="0"/>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dirty="0" smtClean="0"/>
              <a:t>Current Accreditation in South Africa </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400" dirty="0" smtClean="0"/>
              <a:t>Some of the private hospitals in South Africa are accredited by the International Organization for Standardization (ISO) rather than COHSASA.</a:t>
            </a:r>
          </a:p>
          <a:p>
            <a:r>
              <a:rPr lang="en-US" sz="2400" dirty="0" smtClean="0"/>
              <a:t>ISO develops and publishes international standards for many different product and service delivery areas .</a:t>
            </a:r>
          </a:p>
          <a:p>
            <a:r>
              <a:rPr lang="en-US" sz="2400" dirty="0" smtClean="0"/>
              <a:t>The aim is to facilitate international </a:t>
            </a:r>
            <a:r>
              <a:rPr lang="en-US" sz="2400" dirty="0" err="1" smtClean="0"/>
              <a:t>standardisation</a:t>
            </a:r>
            <a:r>
              <a:rPr lang="en-US" sz="2400" dirty="0" smtClean="0"/>
              <a:t> across countries and also between private and public sectors in manufacturing and service delivery.  </a:t>
            </a:r>
          </a:p>
          <a:p>
            <a:r>
              <a:rPr lang="en-US" sz="2400" dirty="0" smtClean="0"/>
              <a:t>ISO accreditation has been very useful in the South African context in terms of setting standards and ensuring high quality service delivery in this sector. </a:t>
            </a:r>
          </a:p>
          <a:p>
            <a:endParaRPr lang="en-US" sz="2400"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dirty="0" smtClean="0">
                <a:cs typeface="Times New Roman" pitchFamily="18" charset="0"/>
              </a:rPr>
              <a:t>Saudi Council for Healthcare Accreditation (SCHA)</a:t>
            </a:r>
            <a:r>
              <a:rPr lang="en-US" sz="2800" dirty="0" smtClean="0"/>
              <a:t> </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buNone/>
              <a:defRPr/>
            </a:pPr>
            <a:r>
              <a:rPr lang="en-US" sz="2400" dirty="0" smtClean="0">
                <a:cs typeface="Traditional Arabic" pitchFamily="18" charset="-78"/>
              </a:rPr>
              <a:t>The aims of (SCHA)</a:t>
            </a:r>
          </a:p>
          <a:p>
            <a:pPr algn="just">
              <a:buNone/>
              <a:defRPr/>
            </a:pPr>
            <a:r>
              <a:rPr lang="en-US" sz="2400" dirty="0" smtClean="0">
                <a:cs typeface="Traditional Arabic" pitchFamily="18" charset="-78"/>
              </a:rPr>
              <a:t>1. To develop an accreditation program which could be used to help guide Healthcare organization </a:t>
            </a:r>
          </a:p>
          <a:p>
            <a:pPr algn="just">
              <a:buNone/>
              <a:defRPr/>
            </a:pPr>
            <a:r>
              <a:rPr lang="en-US" sz="2400" dirty="0" smtClean="0">
                <a:cs typeface="Traditional Arabic" pitchFamily="18" charset="-78"/>
              </a:rPr>
              <a:t>2.  To improve the quality of patient care</a:t>
            </a:r>
          </a:p>
          <a:p>
            <a:pPr algn="just">
              <a:buNone/>
              <a:defRPr/>
            </a:pPr>
            <a:r>
              <a:rPr lang="en-US" sz="2400" dirty="0" smtClean="0">
                <a:cs typeface="Traditional Arabic" pitchFamily="18" charset="-78"/>
              </a:rPr>
              <a:t>3.  To ensure on safe environment and </a:t>
            </a:r>
          </a:p>
          <a:p>
            <a:pPr algn="just">
              <a:buNone/>
              <a:defRPr/>
            </a:pPr>
            <a:r>
              <a:rPr lang="en-US" sz="2400" dirty="0" smtClean="0">
                <a:cs typeface="Traditional Arabic" pitchFamily="18" charset="-78"/>
              </a:rPr>
              <a:t>4.  To reduce risks to patients and staff</a:t>
            </a:r>
          </a:p>
          <a:p>
            <a:pPr algn="just">
              <a:defRPr/>
            </a:pPr>
            <a:endParaRPr lang="en-US" sz="2400" dirty="0" smtClean="0">
              <a:cs typeface="Traditional Arabic" pitchFamily="18" charset="-78"/>
            </a:endParaRPr>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smtClean="0">
                <a:cs typeface="Times New Roman" pitchFamily="18" charset="0"/>
              </a:rPr>
              <a:t>What is SCHA?</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nSpc>
                <a:spcPct val="90000"/>
              </a:lnSpc>
              <a:defRPr/>
            </a:pPr>
            <a:r>
              <a:rPr lang="en-US" sz="2400" dirty="0" smtClean="0">
                <a:cs typeface="Times New Roman" pitchFamily="18" charset="0"/>
              </a:rPr>
              <a:t>SCHA is a national accrediting body for organizations across all health sectors in KSA</a:t>
            </a:r>
          </a:p>
          <a:p>
            <a:pPr>
              <a:lnSpc>
                <a:spcPct val="90000"/>
              </a:lnSpc>
              <a:defRPr/>
            </a:pPr>
            <a:r>
              <a:rPr lang="en-US" sz="2400" dirty="0" smtClean="0"/>
              <a:t>M</a:t>
            </a:r>
            <a:r>
              <a:rPr lang="en-US" sz="2400" dirty="0" smtClean="0">
                <a:cs typeface="Times New Roman" pitchFamily="18" charset="0"/>
              </a:rPr>
              <a:t>ission is to help organizations improve the services they provide to their communities</a:t>
            </a:r>
          </a:p>
          <a:p>
            <a:pPr>
              <a:lnSpc>
                <a:spcPct val="90000"/>
              </a:lnSpc>
              <a:defRPr/>
            </a:pPr>
            <a:r>
              <a:rPr lang="en-US" sz="2400" dirty="0" smtClean="0">
                <a:cs typeface="Times New Roman" pitchFamily="18" charset="0"/>
              </a:rPr>
              <a:t>An independent</a:t>
            </a:r>
          </a:p>
          <a:p>
            <a:pPr>
              <a:lnSpc>
                <a:spcPct val="90000"/>
              </a:lnSpc>
              <a:defRPr/>
            </a:pPr>
            <a:r>
              <a:rPr lang="en-US" sz="2400" dirty="0" smtClean="0">
                <a:cs typeface="Times New Roman" pitchFamily="18" charset="0"/>
              </a:rPr>
              <a:t>Semi-government</a:t>
            </a:r>
          </a:p>
          <a:p>
            <a:pPr>
              <a:lnSpc>
                <a:spcPct val="90000"/>
              </a:lnSpc>
              <a:defRPr/>
            </a:pPr>
            <a:r>
              <a:rPr lang="en-US" sz="2400" dirty="0" smtClean="0">
                <a:cs typeface="Times New Roman" pitchFamily="18" charset="0"/>
              </a:rPr>
              <a:t>Non-profit organization</a:t>
            </a:r>
          </a:p>
          <a:p>
            <a:pPr>
              <a:lnSpc>
                <a:spcPct val="90000"/>
              </a:lnSpc>
              <a:defRPr/>
            </a:pPr>
            <a:r>
              <a:rPr lang="en-US" sz="2400" dirty="0" smtClean="0">
                <a:cs typeface="Times New Roman" pitchFamily="18" charset="0"/>
              </a:rPr>
              <a:t>Accreditation program voluntarily</a:t>
            </a:r>
          </a:p>
          <a:p>
            <a:endParaRPr lang="en-US" sz="2400"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dirty="0" smtClean="0"/>
              <a:t>Why Accreditation?</a:t>
            </a: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2400" dirty="0" smtClean="0"/>
              <a:t>It stimulates the improvement of care delivered to patients</a:t>
            </a:r>
          </a:p>
          <a:p>
            <a:pPr>
              <a:defRPr/>
            </a:pPr>
            <a:r>
              <a:rPr lang="en-US" sz="2400" dirty="0" smtClean="0"/>
              <a:t>It strengthens community confidence in accredited hospitals</a:t>
            </a:r>
          </a:p>
          <a:p>
            <a:pPr>
              <a:defRPr/>
            </a:pPr>
            <a:r>
              <a:rPr lang="en-US" sz="2400" dirty="0" smtClean="0"/>
              <a:t>It reduces unnecessary costs</a:t>
            </a:r>
          </a:p>
          <a:p>
            <a:pPr>
              <a:defRPr/>
            </a:pPr>
            <a:r>
              <a:rPr lang="en-US" sz="2400" dirty="0" smtClean="0"/>
              <a:t>It increases efficiency of staff</a:t>
            </a:r>
          </a:p>
          <a:p>
            <a:pPr>
              <a:defRPr/>
            </a:pPr>
            <a:r>
              <a:rPr lang="en-US" sz="2400" dirty="0" smtClean="0"/>
              <a:t>It provides credentials for continuous education</a:t>
            </a:r>
          </a:p>
          <a:p>
            <a:pPr>
              <a:defRPr/>
            </a:pPr>
            <a:r>
              <a:rPr lang="en-US" sz="2400" dirty="0" smtClean="0"/>
              <a:t>It can protect against lawsuits</a:t>
            </a:r>
          </a:p>
          <a:p>
            <a:pPr>
              <a:defRPr/>
            </a:pPr>
            <a:r>
              <a:rPr lang="en-US" sz="2400" dirty="0" smtClean="0"/>
              <a:t>It facilitates acceptance by third-party payers</a:t>
            </a:r>
          </a:p>
          <a:p>
            <a:endParaRPr lang="en-US" sz="2400"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n-US" sz="3200" dirty="0" smtClean="0"/>
              <a:t/>
            </a:r>
            <a:br>
              <a:rPr lang="en-US" sz="3200" dirty="0" smtClean="0"/>
            </a:br>
            <a:r>
              <a:rPr lang="en-US" sz="2800" dirty="0" smtClean="0"/>
              <a:t>List of healthcare accreditation organizations in the United State</a:t>
            </a:r>
            <a:br>
              <a:rPr lang="en-US" sz="2800" dirty="0" smtClean="0"/>
            </a:b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r>
              <a:rPr lang="en-US" sz="2400" dirty="0" smtClean="0"/>
              <a:t>The following organizations survey and accredit hospitals and healthcare organizations in the USA.</a:t>
            </a:r>
          </a:p>
          <a:p>
            <a:r>
              <a:rPr lang="en-US" sz="2400" dirty="0" smtClean="0"/>
              <a:t>A number have deeming power for Medicare  and Medicaid  .</a:t>
            </a:r>
          </a:p>
          <a:p>
            <a:r>
              <a:rPr lang="en-US" sz="2400" dirty="0" smtClean="0"/>
              <a:t>Healthcare Facilities  Accreditation program (HFAP)</a:t>
            </a:r>
          </a:p>
          <a:p>
            <a:r>
              <a:rPr lang="en-US" sz="2400" dirty="0" smtClean="0"/>
              <a:t>The joint commission  (TJC)</a:t>
            </a:r>
          </a:p>
          <a:p>
            <a:r>
              <a:rPr lang="en-US" sz="2400" dirty="0" smtClean="0"/>
              <a:t>National committee for quality Assurance(NCQA)</a:t>
            </a:r>
          </a:p>
          <a:p>
            <a:r>
              <a:rPr lang="en-US" sz="2400" dirty="0" smtClean="0"/>
              <a:t>community health accreditation program (CHAP) </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800" dirty="0" smtClean="0"/>
              <a:t/>
            </a:r>
            <a:br>
              <a:rPr lang="en-US" sz="2800" dirty="0" smtClean="0"/>
            </a:br>
            <a:r>
              <a:rPr lang="en-US" sz="2800" dirty="0" smtClean="0"/>
              <a:t>List of healthcare accreditation organizations in the United State</a:t>
            </a:r>
            <a:br>
              <a:rPr lang="en-US" sz="2800" dirty="0" smtClean="0"/>
            </a:br>
            <a:endParaRPr lang="en-US" sz="28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t>Accreditation com(mission for Healthcare (ACHC)</a:t>
            </a:r>
          </a:p>
          <a:p>
            <a:r>
              <a:rPr lang="en-US" sz="2400" dirty="0" smtClean="0"/>
              <a:t>The compliance team “Exemplary provider programs”</a:t>
            </a:r>
          </a:p>
          <a:p>
            <a:r>
              <a:rPr lang="en-US" sz="2400" dirty="0" smtClean="0"/>
              <a:t>Healthcare quality association on accreditation(HQAA)</a:t>
            </a:r>
          </a:p>
          <a:p>
            <a:r>
              <a:rPr lang="en-US" sz="2400" dirty="0" smtClean="0"/>
              <a:t>DNV health care </a:t>
            </a:r>
          </a:p>
          <a:p>
            <a:r>
              <a:rPr lang="en-US" sz="2400" dirty="0" smtClean="0"/>
              <a:t> Accreditation Association For ambulatory care </a:t>
            </a:r>
          </a:p>
          <a:p>
            <a:pPr>
              <a:buNone/>
            </a:pP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l"/>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n-US" b="1" dirty="0" smtClean="0"/>
              <a:t>Saudi Arabian National Guard (SANG)</a:t>
            </a:r>
          </a:p>
          <a:p>
            <a:pPr>
              <a:buNone/>
            </a:pPr>
            <a:r>
              <a:rPr lang="en-US" b="1" dirty="0" smtClean="0"/>
              <a:t>   </a:t>
            </a:r>
            <a:r>
              <a:rPr lang="en-US" dirty="0" smtClean="0"/>
              <a:t>SANG  has four hospitals which provide care to the soldiers of the Saudi Arabian National Guard and their dependents:</a:t>
            </a:r>
          </a:p>
          <a:p>
            <a:r>
              <a:rPr lang="en-US" dirty="0" smtClean="0"/>
              <a:t>King Abdul-Aziz Medical City, Riyadh (650 beds, formerly the King Fahad National Guard Hospital);</a:t>
            </a:r>
          </a:p>
          <a:p>
            <a:r>
              <a:rPr lang="en-US" dirty="0" smtClean="0"/>
              <a:t>King Abdul-Aziz Medical City, Jeddah (350 beds, formerly the King Khalid National Guard Hospital);</a:t>
            </a:r>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a:bodyPr>
          <a:lstStyle/>
          <a:p>
            <a:pPr algn="just"/>
            <a:r>
              <a:rPr lang="en-US" sz="2400" dirty="0" smtClean="0">
                <a:latin typeface="Calibri" pitchFamily="34" charset="0"/>
                <a:cs typeface="Calibri" pitchFamily="34" charset="0"/>
              </a:rPr>
              <a:t>The IOM report, Crossing the Quality Chasm: A New Health System for the 21st Century, identifies six aims for health care system improvement: safety, effectiveness, patient-centeredness, timeliness, efficiency, and equity.</a:t>
            </a:r>
          </a:p>
          <a:p>
            <a:pPr algn="just"/>
            <a:r>
              <a:rPr lang="en-US" sz="2400" dirty="0" smtClean="0">
                <a:latin typeface="Calibri" pitchFamily="34" charset="0"/>
                <a:cs typeface="Calibri" pitchFamily="34" charset="0"/>
              </a:rPr>
              <a:t>With these objectives in </a:t>
            </a:r>
            <a:r>
              <a:rPr lang="en-US" sz="2400" dirty="0" smtClean="0">
                <a:solidFill>
                  <a:schemeClr val="accent6">
                    <a:lumMod val="60000"/>
                    <a:lumOff val="40000"/>
                  </a:schemeClr>
                </a:solidFill>
                <a:latin typeface="Calibri" pitchFamily="34" charset="0"/>
                <a:cs typeface="Calibri" pitchFamily="34" charset="0"/>
              </a:rPr>
              <a:t>mind</a:t>
            </a:r>
            <a:r>
              <a:rPr lang="en-US" sz="2400" dirty="0" smtClean="0">
                <a:latin typeface="Calibri" pitchFamily="34" charset="0"/>
                <a:cs typeface="Calibri" pitchFamily="34" charset="0"/>
              </a:rPr>
              <a:t>, we have developed three broad goals related to medication access and use that should be an integral part of the health reform discussion .</a:t>
            </a:r>
          </a:p>
          <a:p>
            <a:pPr marL="594360" indent="-457200">
              <a:buFont typeface="+mj-lt"/>
              <a:buAutoNum type="arabicPeriod"/>
            </a:pPr>
            <a:r>
              <a:rPr lang="en-US" sz="2400" dirty="0" smtClean="0"/>
              <a:t>Recognizing the role of pharmacists to help ensure that medication therapy is safe, effective, equitable, patient-centered, and results in quality outcomes;</a:t>
            </a:r>
          </a:p>
          <a:p>
            <a:pPr marL="594360" indent="-457200">
              <a:buFont typeface="+mj-lt"/>
              <a:buAutoNum type="arabicPeriod"/>
            </a:pPr>
            <a:r>
              <a:rPr lang="en-US" sz="2400" dirty="0" smtClean="0"/>
              <a:t>Ensuring that all people have timely access to prescription medications that are provided accurately and efficiently;</a:t>
            </a:r>
            <a:endParaRPr lang="en-US" sz="2400" dirty="0">
              <a:latin typeface="Calibri" pitchFamily="34" charset="0"/>
              <a:cs typeface="Calibri" pitchFamily="34" charset="0"/>
            </a:endParaRPr>
          </a:p>
        </p:txBody>
      </p:sp>
      <p:sp>
        <p:nvSpPr>
          <p:cNvPr id="2" name="Title 1"/>
          <p:cNvSpPr>
            <a:spLocks noGrp="1"/>
          </p:cNvSpPr>
          <p:nvPr>
            <p:ph type="title"/>
          </p:nvPr>
        </p:nvSpPr>
        <p:spPr>
          <a:xfrm>
            <a:off x="457200" y="228600"/>
            <a:ext cx="8229600" cy="1143000"/>
          </a:xfrm>
        </p:spPr>
        <p:txBody>
          <a:bodyPr>
            <a:noAutofit/>
          </a:bodyPr>
          <a:lstStyle/>
          <a:p>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lang="en-US" sz="2400" dirty="0" smtClean="0">
                <a:latin typeface="Calibri" pitchFamily="34" charset="0"/>
                <a:cs typeface="Calibri" pitchFamily="34" charset="0"/>
              </a:rPr>
              <a:t> Pharmacy principles for health care reform </a:t>
            </a: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r>
              <a:rPr sz="2400" dirty="0" smtClean="0">
                <a:latin typeface="Calibri" pitchFamily="34" charset="0"/>
                <a:cs typeface="Calibri" pitchFamily="34" charset="0"/>
              </a:rPr>
              <a:t/>
            </a:r>
            <a:br>
              <a:rPr sz="2400" dirty="0" smtClean="0">
                <a:latin typeface="Calibri" pitchFamily="34" charset="0"/>
                <a:cs typeface="Calibri" pitchFamily="34" charset="0"/>
              </a:rPr>
            </a:b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87904607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23" y="0"/>
            <a:ext cx="9283046" cy="6629400"/>
          </a:xfrm>
          <a:prstGeom prst="rect">
            <a:avLst/>
          </a:prstGeom>
        </p:spPr>
      </p:pic>
    </p:spTree>
    <p:extLst>
      <p:ext uri="{BB962C8B-B14F-4D97-AF65-F5344CB8AC3E}">
        <p14:creationId xmlns:p14="http://schemas.microsoft.com/office/powerpoint/2010/main" val="23345256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buNone/>
            </a:pPr>
            <a:r>
              <a:rPr lang="en-US" sz="2400" dirty="0" smtClean="0"/>
              <a:t>3. the use of health information technology to support full integration of pharmacists as part of the health care delivery team.</a:t>
            </a:r>
          </a:p>
          <a:p>
            <a:pPr algn="just"/>
            <a:r>
              <a:rPr lang="en-US" sz="2400" dirty="0" smtClean="0"/>
              <a:t>These recommendations are critical to helping patients make the most effective and safe use of their prescription medications and to maintaining a critical pharmacy delivery infrastructure.</a:t>
            </a:r>
          </a:p>
          <a:p>
            <a:pPr algn="just"/>
            <a:endParaRPr lang="en-US" sz="2400" dirty="0"/>
          </a:p>
        </p:txBody>
      </p:sp>
      <p:sp>
        <p:nvSpPr>
          <p:cNvPr id="2" name="Title 1"/>
          <p:cNvSpPr>
            <a:spLocks noGrp="1"/>
          </p:cNvSpPr>
          <p:nvPr>
            <p:ph type="title"/>
          </p:nvPr>
        </p:nvSpPr>
        <p:spPr>
          <a:xfrm>
            <a:off x="457200" y="381000"/>
            <a:ext cx="8229600" cy="990600"/>
          </a:xfrm>
        </p:spPr>
        <p:txBody>
          <a:bodyPr>
            <a:no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 Pharmacy principles for health care reform </a:t>
            </a:r>
            <a:r>
              <a:rPr sz="3200" dirty="0" smtClean="0">
                <a:latin typeface="Calibri" pitchFamily="34" charset="0"/>
                <a:cs typeface="Calibri" pitchFamily="34" charset="0"/>
              </a:rPr>
              <a:t/>
            </a:r>
            <a:br>
              <a:rPr sz="3200" dirty="0" smtClean="0">
                <a:latin typeface="Calibri" pitchFamily="34" charset="0"/>
                <a:cs typeface="Calibri" pitchFamily="34" charset="0"/>
              </a:rPr>
            </a:br>
            <a:r>
              <a:rPr lang="en-US" sz="3200" dirty="0" smtClean="0">
                <a:latin typeface="Calibri" pitchFamily="34" charset="0"/>
                <a:cs typeface="Calibri" pitchFamily="34" charset="0"/>
              </a:rPr>
              <a:t>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endParaRPr lang="en-US" sz="3200" dirty="0"/>
          </a:p>
        </p:txBody>
      </p:sp>
    </p:spTree>
    <p:extLst>
      <p:ext uri="{BB962C8B-B14F-4D97-AF65-F5344CB8AC3E}">
        <p14:creationId xmlns:p14="http://schemas.microsoft.com/office/powerpoint/2010/main" val="2367241520"/>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305800" cy="1447800"/>
          </a:xfrm>
        </p:spPr>
        <p:style>
          <a:lnRef idx="0">
            <a:schemeClr val="accent2"/>
          </a:lnRef>
          <a:fillRef idx="3">
            <a:schemeClr val="accent2"/>
          </a:fillRef>
          <a:effectRef idx="3">
            <a:schemeClr val="accent2"/>
          </a:effectRef>
          <a:fontRef idx="minor">
            <a:schemeClr val="lt1"/>
          </a:fontRef>
        </p:style>
        <p:txBody>
          <a:bodyPr>
            <a:noAutofit/>
          </a:bodyPr>
          <a:lstStyle/>
          <a:p>
            <a:r>
              <a:rPr lang="en-US" sz="4800" b="1" dirty="0" smtClean="0">
                <a:solidFill>
                  <a:schemeClr val="tx1">
                    <a:lumMod val="95000"/>
                    <a:lumOff val="5000"/>
                  </a:schemeClr>
                </a:solidFill>
              </a:rPr>
              <a:t>Pharmacy and health care system </a:t>
            </a:r>
            <a:endParaRPr lang="en-US" sz="4800" b="1" dirty="0">
              <a:solidFill>
                <a:schemeClr val="tx1">
                  <a:lumMod val="95000"/>
                  <a:lumOff val="5000"/>
                </a:schemeClr>
              </a:solidFill>
            </a:endParaRPr>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477000" y="4343400"/>
            <a:ext cx="1835697" cy="1916832"/>
          </a:xfrm>
          <a:prstGeom prst="ellipse">
            <a:avLst/>
          </a:prstGeom>
          <a:ln>
            <a:noFill/>
          </a:ln>
          <a:effectLst>
            <a:softEdge rad="112500"/>
          </a:effectLst>
        </p:spPr>
      </p:pic>
    </p:spTree>
    <p:extLst>
      <p:ext uri="{BB962C8B-B14F-4D97-AF65-F5344CB8AC3E}">
        <p14:creationId xmlns:p14="http://schemas.microsoft.com/office/powerpoint/2010/main" val="271328026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r>
              <a:rPr lang="en-US" dirty="0" smtClean="0"/>
              <a:t>Major definitions</a:t>
            </a:r>
          </a:p>
          <a:p>
            <a:r>
              <a:rPr lang="en-US" dirty="0" smtClean="0"/>
              <a:t>Introduction to pharmacy</a:t>
            </a:r>
          </a:p>
          <a:p>
            <a:r>
              <a:rPr lang="en-US" dirty="0" smtClean="0"/>
              <a:t>Types of pharmacy practice</a:t>
            </a:r>
          </a:p>
          <a:p>
            <a:r>
              <a:rPr lang="en-US" dirty="0" smtClean="0"/>
              <a:t>Clinical pharmacy practice </a:t>
            </a:r>
          </a:p>
          <a:p>
            <a:r>
              <a:rPr lang="en-US" dirty="0" smtClean="0"/>
              <a:t>Community pharmacy practice </a:t>
            </a:r>
          </a:p>
          <a:p>
            <a:r>
              <a:rPr lang="en-US" dirty="0" smtClean="0"/>
              <a:t>Hospital pharmacy </a:t>
            </a:r>
          </a:p>
          <a:p>
            <a:r>
              <a:rPr lang="en-US" dirty="0" smtClean="0"/>
              <a:t>Goals and standards of hospital pharmacy  </a:t>
            </a:r>
          </a:p>
          <a:p>
            <a:r>
              <a:rPr lang="en-US" dirty="0" smtClean="0"/>
              <a:t>Role of pharmacist in health care system  </a:t>
            </a:r>
            <a:br>
              <a:rPr lang="en-US" dirty="0" smtClean="0"/>
            </a:br>
            <a:r>
              <a:rPr lang="en-US" dirty="0" smtClean="0"/>
              <a:t> </a:t>
            </a:r>
          </a:p>
          <a:p>
            <a:endParaRPr lang="en-US" dirty="0" smtClean="0"/>
          </a:p>
          <a:p>
            <a:endParaRPr lang="en-US" dirty="0"/>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Table of content </a:t>
            </a:r>
            <a:endParaRPr lang="en-US" dirty="0"/>
          </a:p>
        </p:txBody>
      </p:sp>
    </p:spTree>
    <p:extLst>
      <p:ext uri="{BB962C8B-B14F-4D97-AF65-F5344CB8AC3E}">
        <p14:creationId xmlns:p14="http://schemas.microsoft.com/office/powerpoint/2010/main" val="133287972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US" dirty="0" smtClean="0"/>
              <a:t>Organizational  structure of pharmacy</a:t>
            </a:r>
          </a:p>
          <a:p>
            <a:r>
              <a:rPr lang="en-US" dirty="0" smtClean="0"/>
              <a:t>Introduction to health care system </a:t>
            </a:r>
          </a:p>
          <a:p>
            <a:r>
              <a:rPr lang="en-US" dirty="0" smtClean="0"/>
              <a:t>Components of health care system</a:t>
            </a:r>
          </a:p>
          <a:p>
            <a:r>
              <a:rPr lang="en-US" dirty="0" smtClean="0"/>
              <a:t>Overview of health care system in Saudi Arabia </a:t>
            </a:r>
          </a:p>
          <a:p>
            <a:r>
              <a:rPr lang="en-US" dirty="0" smtClean="0">
                <a:latin typeface="Calibri" pitchFamily="34" charset="0"/>
                <a:cs typeface="Calibri" pitchFamily="34" charset="0"/>
              </a:rPr>
              <a:t>Overview of healthcare in Canada</a:t>
            </a:r>
          </a:p>
          <a:p>
            <a:r>
              <a:rPr lang="en-US" dirty="0" smtClean="0">
                <a:cs typeface="Calibri" pitchFamily="34" charset="0"/>
              </a:rPr>
              <a:t>Pharmacy principles for health care reform </a:t>
            </a: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p>
        </p:txBody>
      </p:sp>
      <p:sp>
        <p:nvSpPr>
          <p:cNvPr id="2" name="Title 1"/>
          <p:cNvSpPr>
            <a:spLocks noGrp="1"/>
          </p:cNvSpPr>
          <p:nvPr>
            <p:ph type="title"/>
          </p:nvPr>
        </p:nvSpPr>
        <p:spPr/>
        <p:txBody>
          <a:bodyPr>
            <a:normAutofit/>
          </a:bodyPr>
          <a:lstStyle/>
          <a:p>
            <a:r>
              <a:rPr lang="en-US" dirty="0" smtClean="0"/>
              <a:t>Table of content </a:t>
            </a:r>
            <a:endParaRPr lang="en-US" dirty="0"/>
          </a:p>
        </p:txBody>
      </p:sp>
    </p:spTree>
    <p:extLst>
      <p:ext uri="{BB962C8B-B14F-4D97-AF65-F5344CB8AC3E}">
        <p14:creationId xmlns:p14="http://schemas.microsoft.com/office/powerpoint/2010/main" val="3051631475"/>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algn="just"/>
            <a:r>
              <a:rPr lang="en-US" sz="2800" dirty="0" smtClean="0">
                <a:latin typeface="Baskerville Old Face" pitchFamily="18" charset="0"/>
                <a:cs typeface="Calibri" pitchFamily="34" charset="0"/>
              </a:rPr>
              <a:t>Pharmacy:</a:t>
            </a:r>
            <a:r>
              <a:rPr lang="en-US" sz="2800" b="1" dirty="0" smtClean="0">
                <a:latin typeface="Baskerville Old Face" pitchFamily="18" charset="0"/>
                <a:cs typeface="Calibri" pitchFamily="34" charset="0"/>
              </a:rPr>
              <a:t> </a:t>
            </a:r>
          </a:p>
          <a:p>
            <a:pPr lvl="3" algn="just"/>
            <a:r>
              <a:rPr lang="en-US" sz="2800" dirty="0">
                <a:latin typeface="Baskerville Old Face" pitchFamily="18" charset="0"/>
                <a:cs typeface="Calibri" pitchFamily="34" charset="0"/>
              </a:rPr>
              <a:t>t</a:t>
            </a:r>
            <a:r>
              <a:rPr lang="en-US" sz="2800" dirty="0" smtClean="0">
                <a:latin typeface="Baskerville Old Face" pitchFamily="18" charset="0"/>
                <a:cs typeface="Calibri" pitchFamily="34" charset="0"/>
              </a:rPr>
              <a:t>he health profession  that links the  health science  with the chemical science  and it is charged with ensuring the safe and effective use of pharmaceutical drugs.</a:t>
            </a:r>
          </a:p>
          <a:p>
            <a:pPr algn="just"/>
            <a:r>
              <a:rPr lang="en-US" sz="2800" dirty="0" smtClean="0">
                <a:latin typeface="Baskerville Old Face" pitchFamily="18" charset="0"/>
                <a:cs typeface="Calibri" pitchFamily="34" charset="0"/>
              </a:rPr>
              <a:t>the branch of the health sciences dealing with the preparation, dispensing, and proper utilization of drugs.</a:t>
            </a:r>
          </a:p>
          <a:p>
            <a:pPr algn="just"/>
            <a:r>
              <a:rPr lang="en-US" sz="2800" dirty="0" smtClean="0">
                <a:latin typeface="Baskerville Old Face" pitchFamily="18" charset="0"/>
                <a:cs typeface="Calibri" pitchFamily="34" charset="0"/>
              </a:rPr>
              <a:t>The word derives from the Greek :pharmakon meaning   "drug" or "medicine</a:t>
            </a:r>
          </a:p>
          <a:p>
            <a:pPr algn="just"/>
            <a:r>
              <a:rPr lang="en-US" sz="2800" dirty="0" smtClean="0">
                <a:latin typeface="Baskerville Old Face" pitchFamily="18" charset="0"/>
                <a:cs typeface="Calibri" pitchFamily="34" charset="0"/>
              </a:rPr>
              <a:t>Pharmacy is inversely related to health care system </a:t>
            </a:r>
          </a:p>
          <a:p>
            <a:pPr algn="just"/>
            <a:endParaRPr lang="en-US" sz="2400" dirty="0" smtClean="0">
              <a:latin typeface="Calibri" pitchFamily="34" charset="0"/>
              <a:cs typeface="Calibri" pitchFamily="34" charset="0"/>
            </a:endParaRPr>
          </a:p>
          <a:p>
            <a:pPr algn="just">
              <a:buNone/>
            </a:pPr>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pPr algn="l"/>
            <a:r>
              <a:rPr lang="en-US" sz="3200" dirty="0" smtClean="0"/>
              <a:t>Definitions </a:t>
            </a:r>
            <a:endParaRPr lang="en-US" sz="3200" dirty="0"/>
          </a:p>
        </p:txBody>
      </p:sp>
    </p:spTree>
    <p:extLst>
      <p:ext uri="{BB962C8B-B14F-4D97-AF65-F5344CB8AC3E}">
        <p14:creationId xmlns:p14="http://schemas.microsoft.com/office/powerpoint/2010/main" val="3793234007"/>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400" dirty="0" smtClean="0">
                <a:latin typeface="Baskerville Old Face" pitchFamily="18" charset="0"/>
                <a:cs typeface="Calibri" pitchFamily="34" charset="0"/>
              </a:rPr>
              <a:t>Pharmacist: </a:t>
            </a:r>
          </a:p>
          <a:p>
            <a:pPr lvl="1"/>
            <a:r>
              <a:rPr lang="en-US" sz="2400" dirty="0" smtClean="0">
                <a:latin typeface="Baskerville Old Face" pitchFamily="18" charset="0"/>
                <a:cs typeface="Calibri" pitchFamily="34" charset="0"/>
              </a:rPr>
              <a:t>health care professionals   with specialized education and training who perform various roles to ensure optimal health  outcomes for their patients through proper medication use.</a:t>
            </a:r>
          </a:p>
          <a:p>
            <a:r>
              <a:rPr lang="en-US" sz="2400" dirty="0" smtClean="0">
                <a:latin typeface="Baskerville Old Face" pitchFamily="18" charset="0"/>
              </a:rPr>
              <a:t>Since pharmacists know about the chemical synthesis mode of action of a particular drug, and its metabolism and physiological effects on the human body in great detail, they play an important role in optimization of a drug treatment for an individual.</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pPr algn="l"/>
            <a:r>
              <a:rPr lang="en-US" sz="3200" dirty="0" smtClean="0"/>
              <a:t>Definitions </a:t>
            </a:r>
            <a:endParaRPr lang="en-US" sz="3200" dirty="0"/>
          </a:p>
        </p:txBody>
      </p:sp>
    </p:spTree>
    <p:extLst>
      <p:ext uri="{BB962C8B-B14F-4D97-AF65-F5344CB8AC3E}">
        <p14:creationId xmlns:p14="http://schemas.microsoft.com/office/powerpoint/2010/main" val="2906712605"/>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400" dirty="0" smtClean="0">
                <a:latin typeface="Baskerville Old Face" pitchFamily="18" charset="0"/>
                <a:cs typeface="Calibri" pitchFamily="34" charset="0"/>
              </a:rPr>
              <a:t>Pharmacy technician: </a:t>
            </a:r>
          </a:p>
          <a:p>
            <a:pPr lvl="1"/>
            <a:r>
              <a:rPr lang="en-US" sz="2000" dirty="0" smtClean="0">
                <a:latin typeface="Baskerville Old Face" pitchFamily="18" charset="0"/>
                <a:cs typeface="Calibri" pitchFamily="34" charset="0"/>
              </a:rPr>
              <a:t>Support the work of pharmacists and other health professionals by performing a variety of pharmacy related functions, including dispensing prescription drugs and other medical devices to patients and instructing on their use.</a:t>
            </a:r>
          </a:p>
          <a:p>
            <a:r>
              <a:rPr lang="en-US" sz="2400" dirty="0" smtClean="0">
                <a:latin typeface="Baskerville Old Face" pitchFamily="18" charset="0"/>
                <a:cs typeface="Calibri" pitchFamily="34" charset="0"/>
              </a:rPr>
              <a:t>Pharmacy Practice : </a:t>
            </a:r>
          </a:p>
          <a:p>
            <a:pPr lvl="1"/>
            <a:r>
              <a:rPr lang="en-US" sz="2000" dirty="0" smtClean="0">
                <a:latin typeface="Baskerville Old Face" pitchFamily="18" charset="0"/>
                <a:cs typeface="Calibri" pitchFamily="34" charset="0"/>
              </a:rPr>
              <a:t>The discipline within Pharmacy that involves developing the professional roles of the pharmacist</a:t>
            </a:r>
          </a:p>
          <a:p>
            <a:pPr marL="82296" indent="0">
              <a:buNone/>
            </a:pPr>
            <a:endParaRPr lang="en-US" sz="2400" dirty="0" smtClean="0">
              <a:latin typeface="Baskerville Old Face" pitchFamily="18" charset="0"/>
              <a:cs typeface="Calibri" pitchFamily="34" charset="0"/>
            </a:endParaRPr>
          </a:p>
          <a:p>
            <a:endParaRPr lang="en-US" sz="2400"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pPr algn="l"/>
            <a:r>
              <a:rPr lang="en-US" sz="3200" dirty="0" smtClean="0"/>
              <a:t>Definitions </a:t>
            </a:r>
            <a:endParaRPr lang="en-US" sz="3200" dirty="0"/>
          </a:p>
        </p:txBody>
      </p:sp>
    </p:spTree>
    <p:extLst>
      <p:ext uri="{BB962C8B-B14F-4D97-AF65-F5344CB8AC3E}">
        <p14:creationId xmlns:p14="http://schemas.microsoft.com/office/powerpoint/2010/main" val="1845509426"/>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smtClean="0">
                <a:latin typeface="Baskerville Old Face" pitchFamily="18" charset="0"/>
                <a:cs typeface="Calibri" pitchFamily="34" charset="0"/>
              </a:rPr>
              <a:t>Health is more than the absence of disease, and care is more than the provision of diagnostic and treatment services</a:t>
            </a:r>
          </a:p>
          <a:p>
            <a:pPr algn="just"/>
            <a:r>
              <a:rPr lang="en-US" sz="2400" dirty="0" smtClean="0">
                <a:latin typeface="Baskerville Old Face" pitchFamily="18" charset="0"/>
              </a:rPr>
              <a:t>According to  world health organization (WHO)</a:t>
            </a:r>
          </a:p>
          <a:p>
            <a:pPr lvl="1" algn="just"/>
            <a:r>
              <a:rPr lang="en-US" sz="2000" dirty="0" smtClean="0">
                <a:latin typeface="Baskerville Old Face" pitchFamily="18" charset="0"/>
              </a:rPr>
              <a:t> Health is a state of complete physical, mental and social well-being and not merely the absence of disease or infirmity.</a:t>
            </a:r>
            <a:endParaRPr lang="en-US" sz="2000" dirty="0" smtClean="0">
              <a:latin typeface="Baskerville Old Face" pitchFamily="18" charset="0"/>
              <a:cs typeface="Calibri" pitchFamily="34" charset="0"/>
            </a:endParaRPr>
          </a:p>
          <a:p>
            <a:pPr algn="just"/>
            <a:r>
              <a:rPr lang="en-US" sz="2400" b="1" dirty="0" smtClean="0">
                <a:latin typeface="Baskerville Old Face" pitchFamily="18" charset="0"/>
                <a:cs typeface="Calibri" pitchFamily="34" charset="0"/>
              </a:rPr>
              <a:t>health care system:</a:t>
            </a:r>
            <a:r>
              <a:rPr lang="en-US" sz="2400" dirty="0" smtClean="0">
                <a:latin typeface="Baskerville Old Face" pitchFamily="18" charset="0"/>
                <a:cs typeface="Calibri" pitchFamily="34" charset="0"/>
              </a:rPr>
              <a:t> </a:t>
            </a:r>
          </a:p>
          <a:p>
            <a:pPr lvl="1" algn="just"/>
            <a:r>
              <a:rPr lang="en-US" sz="2000" dirty="0" smtClean="0">
                <a:latin typeface="Baskerville Old Face" pitchFamily="18" charset="0"/>
                <a:cs typeface="Calibri" pitchFamily="34" charset="0"/>
              </a:rPr>
              <a:t>an organized plan of health services. The term usually is used to refer to the system or program by which health care is made available to the population and financed by government, private enterprise, or both</a:t>
            </a:r>
            <a:r>
              <a:rPr lang="en-US" sz="2000" dirty="0" smtClean="0">
                <a:latin typeface="Calibri" pitchFamily="34" charset="0"/>
                <a:cs typeface="Calibri" pitchFamily="34" charset="0"/>
              </a:rPr>
              <a:t>.</a:t>
            </a:r>
          </a:p>
        </p:txBody>
      </p:sp>
      <p:sp>
        <p:nvSpPr>
          <p:cNvPr id="2" name="Title 1"/>
          <p:cNvSpPr>
            <a:spLocks noGrp="1"/>
          </p:cNvSpPr>
          <p:nvPr>
            <p:ph type="title"/>
          </p:nvPr>
        </p:nvSpPr>
        <p:spPr/>
        <p:txBody>
          <a:bodyPr>
            <a:normAutofit/>
          </a:bodyPr>
          <a:lstStyle/>
          <a:p>
            <a:pPr algn="l"/>
            <a:r>
              <a:rPr lang="en-US" sz="3200" dirty="0" smtClean="0"/>
              <a:t>Definitions </a:t>
            </a:r>
            <a:endParaRPr lang="en-US" sz="3200" dirty="0"/>
          </a:p>
        </p:txBody>
      </p:sp>
    </p:spTree>
    <p:extLst>
      <p:ext uri="{BB962C8B-B14F-4D97-AF65-F5344CB8AC3E}">
        <p14:creationId xmlns:p14="http://schemas.microsoft.com/office/powerpoint/2010/main" val="12258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l"/>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n-US" sz="3000" dirty="0" smtClean="0"/>
              <a:t>King Abdul-Aziz Medical City – </a:t>
            </a:r>
            <a:r>
              <a:rPr lang="en-US" sz="3000" dirty="0" err="1" smtClean="0"/>
              <a:t>Dammam</a:t>
            </a:r>
            <a:r>
              <a:rPr lang="en-US" sz="3000" dirty="0" smtClean="0"/>
              <a:t> (100 beds);</a:t>
            </a:r>
          </a:p>
          <a:p>
            <a:r>
              <a:rPr lang="en-US" sz="3000" dirty="0" smtClean="0"/>
              <a:t>The Saudi Arabian National Guard also operates clinics in Riyadh and Taif.</a:t>
            </a:r>
            <a:endParaRPr lang="ar-SA" sz="3000" dirty="0" smtClean="0"/>
          </a:p>
          <a:p>
            <a:pPr>
              <a:buNone/>
            </a:pPr>
            <a:r>
              <a:rPr lang="en-US" sz="3000" dirty="0" smtClean="0"/>
              <a:t>    </a:t>
            </a:r>
            <a:r>
              <a:rPr lang="en-US" sz="3000" u="sng" dirty="0" smtClean="0"/>
              <a:t>Saudi Arabian Ministry of Defense and Aviation (MODA)</a:t>
            </a:r>
          </a:p>
          <a:p>
            <a:r>
              <a:rPr lang="en-US" sz="3000" dirty="0" smtClean="0"/>
              <a:t>It includes the Saudi Arabian Army, the Royal Saudi Naval Forces, the Royal Saudi Air Force and Royal Saudi Air Defense</a:t>
            </a:r>
          </a:p>
          <a:p>
            <a:r>
              <a:rPr lang="en-US" sz="3000" dirty="0" smtClean="0"/>
              <a:t>Riyadh Military Hospital Al </a:t>
            </a:r>
            <a:r>
              <a:rPr lang="en-US" sz="3000" dirty="0" err="1" smtClean="0"/>
              <a:t>Kharj</a:t>
            </a:r>
            <a:r>
              <a:rPr lang="en-US" sz="3000" dirty="0" smtClean="0"/>
              <a:t>, Riyadh (1,000+ beds);</a:t>
            </a:r>
          </a:p>
          <a:p>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smtClean="0">
                <a:latin typeface="Baskerville Old Face" pitchFamily="18" charset="0"/>
                <a:cs typeface="Calibri" pitchFamily="34" charset="0"/>
              </a:rPr>
              <a:t>Acute care : </a:t>
            </a:r>
          </a:p>
          <a:p>
            <a:pPr lvl="1" algn="just"/>
            <a:r>
              <a:rPr lang="en-US" sz="2000" dirty="0" smtClean="0">
                <a:latin typeface="Baskerville Old Face" pitchFamily="18" charset="0"/>
                <a:cs typeface="Calibri" pitchFamily="34" charset="0"/>
              </a:rPr>
              <a:t>hospital provide care for serious illnesses that require the continuous and ongoing attention of physicians, nurses, pharmacist , and other health care providers . Emergency care intensive care provided hear</a:t>
            </a:r>
          </a:p>
          <a:p>
            <a:pPr algn="just"/>
            <a:r>
              <a:rPr lang="en-US" sz="2400" dirty="0" smtClean="0">
                <a:latin typeface="Baskerville Old Face" pitchFamily="18" charset="0"/>
                <a:cs typeface="Calibri" pitchFamily="34" charset="0"/>
              </a:rPr>
              <a:t>Long term care: </a:t>
            </a:r>
          </a:p>
          <a:p>
            <a:pPr lvl="1" algn="just"/>
            <a:r>
              <a:rPr lang="en-US" sz="2000" dirty="0" smtClean="0">
                <a:latin typeface="Baskerville Old Face" pitchFamily="18" charset="0"/>
                <a:cs typeface="Calibri" pitchFamily="34" charset="0"/>
              </a:rPr>
              <a:t>these facilities may be used to provide care to patients after discharge from the acute care hospital </a:t>
            </a:r>
          </a:p>
          <a:p>
            <a:pPr algn="just"/>
            <a:r>
              <a:rPr lang="en-US" sz="2400" dirty="0" smtClean="0">
                <a:latin typeface="Baskerville Old Face" pitchFamily="18" charset="0"/>
                <a:cs typeface="Calibri" pitchFamily="34" charset="0"/>
              </a:rPr>
              <a:t>Immediate care :</a:t>
            </a:r>
          </a:p>
          <a:p>
            <a:pPr lvl="1" algn="just"/>
            <a:r>
              <a:rPr lang="en-US" sz="2000" dirty="0" smtClean="0">
                <a:latin typeface="Baskerville Old Face" pitchFamily="18" charset="0"/>
                <a:cs typeface="Calibri" pitchFamily="34" charset="0"/>
              </a:rPr>
              <a:t>Type of care a patient would receive at the physicians office but have extended hours of operation and do not require an appointment</a:t>
            </a:r>
          </a:p>
          <a:p>
            <a:pPr algn="just"/>
            <a:endParaRPr lang="en-US" sz="2400" dirty="0" smtClean="0">
              <a:latin typeface="Baskerville Old Face" pitchFamily="18" charset="0"/>
              <a:cs typeface="Calibri" pitchFamily="34" charset="0"/>
            </a:endParaRPr>
          </a:p>
          <a:p>
            <a:endParaRPr lang="en-US" dirty="0"/>
          </a:p>
        </p:txBody>
      </p:sp>
      <p:sp>
        <p:nvSpPr>
          <p:cNvPr id="2" name="Title 1"/>
          <p:cNvSpPr>
            <a:spLocks noGrp="1"/>
          </p:cNvSpPr>
          <p:nvPr>
            <p:ph type="title"/>
          </p:nvPr>
        </p:nvSpPr>
        <p:spPr/>
        <p:txBody>
          <a:bodyPr>
            <a:normAutofit/>
          </a:bodyPr>
          <a:lstStyle/>
          <a:p>
            <a:pPr algn="l"/>
            <a:r>
              <a:rPr lang="en-US" sz="3200" dirty="0" smtClean="0"/>
              <a:t>Definitions </a:t>
            </a:r>
            <a:endParaRPr lang="en-US" sz="3200" dirty="0"/>
          </a:p>
        </p:txBody>
      </p:sp>
    </p:spTree>
    <p:extLst>
      <p:ext uri="{BB962C8B-B14F-4D97-AF65-F5344CB8AC3E}">
        <p14:creationId xmlns:p14="http://schemas.microsoft.com/office/powerpoint/2010/main" val="112385438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ksu\Desktop\55.jpg"/>
          <p:cNvPicPr>
            <a:picLocks noGrp="1" noChangeAspect="1" noChangeArrowheads="1"/>
          </p:cNvPicPr>
          <p:nvPr>
            <p:ph idx="1"/>
          </p:nvPr>
        </p:nvPicPr>
        <p:blipFill>
          <a:blip r:embed="rId2" cstate="print"/>
          <a:stretch>
            <a:fillRect/>
          </a:stretch>
        </p:blipFill>
        <p:spPr bwMode="auto">
          <a:xfrm>
            <a:off x="914400" y="1524000"/>
            <a:ext cx="6858000" cy="4572000"/>
          </a:xfrm>
          <a:prstGeom prst="rect">
            <a:avLst/>
          </a:prstGeom>
          <a:noFill/>
        </p:spPr>
      </p:pic>
      <p:sp>
        <p:nvSpPr>
          <p:cNvPr id="2" name="Title 1"/>
          <p:cNvSpPr>
            <a:spLocks noGrp="1"/>
          </p:cNvSpPr>
          <p:nvPr>
            <p:ph type="title"/>
          </p:nvPr>
        </p:nvSpPr>
        <p:spPr/>
        <p:txBody>
          <a:bodyPr/>
          <a:lstStyle/>
          <a:p>
            <a:r>
              <a:rPr lang="en-US" dirty="0" smtClean="0"/>
              <a:t>Introduction to Pharmacy</a:t>
            </a:r>
            <a:endParaRPr lang="en-US" dirty="0"/>
          </a:p>
        </p:txBody>
      </p:sp>
      <p:sp>
        <p:nvSpPr>
          <p:cNvPr id="5" name="Rectangle 4"/>
          <p:cNvSpPr/>
          <p:nvPr/>
        </p:nvSpPr>
        <p:spPr>
          <a:xfrm>
            <a:off x="1447800" y="2971800"/>
            <a:ext cx="5562600" cy="1938992"/>
          </a:xfrm>
          <a:prstGeom prst="rect">
            <a:avLst/>
          </a:prstGeom>
        </p:spPr>
        <p:txBody>
          <a:bodyPr wrap="square">
            <a:spAutoFit/>
          </a:bodyPr>
          <a:lstStyle/>
          <a:p>
            <a:r>
              <a:rPr lang="en-US" sz="6000" dirty="0" smtClean="0"/>
              <a:t>Introduction to pharmacy </a:t>
            </a:r>
          </a:p>
        </p:txBody>
      </p:sp>
    </p:spTree>
    <p:extLst>
      <p:ext uri="{BB962C8B-B14F-4D97-AF65-F5344CB8AC3E}">
        <p14:creationId xmlns:p14="http://schemas.microsoft.com/office/powerpoint/2010/main" val="163534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866888" cy="5257800"/>
          </a:xfrm>
        </p:spPr>
        <p:style>
          <a:lnRef idx="2">
            <a:schemeClr val="accent2">
              <a:shade val="50000"/>
            </a:schemeClr>
          </a:lnRef>
          <a:fillRef idx="1">
            <a:schemeClr val="accent2"/>
          </a:fillRef>
          <a:effectRef idx="0">
            <a:schemeClr val="accent2"/>
          </a:effectRef>
          <a:fontRef idx="minor">
            <a:schemeClr val="lt1"/>
          </a:fontRef>
        </p:style>
        <p:txBody>
          <a:bodyPr>
            <a:normAutofit fontScale="25000" lnSpcReduction="20000"/>
          </a:bodyPr>
          <a:lstStyle/>
          <a:p>
            <a:pPr>
              <a:lnSpc>
                <a:spcPct val="170000"/>
              </a:lnSpc>
            </a:pPr>
            <a:r>
              <a:rPr lang="en-US" sz="7400" dirty="0" smtClean="0">
                <a:latin typeface="Baskerville Old Face"/>
              </a:rPr>
              <a:t>The practice of pharmacy is a vital part of a complete health care system. </a:t>
            </a:r>
          </a:p>
          <a:p>
            <a:pPr>
              <a:lnSpc>
                <a:spcPct val="170000"/>
              </a:lnSpc>
            </a:pPr>
            <a:r>
              <a:rPr lang="en-US" sz="7400" dirty="0" smtClean="0">
                <a:latin typeface="Baskerville Old Face"/>
              </a:rPr>
              <a:t>The number of people requiring health care services has steadily increased, and this trend will likely continue. </a:t>
            </a:r>
          </a:p>
          <a:p>
            <a:pPr>
              <a:lnSpc>
                <a:spcPct val="170000"/>
              </a:lnSpc>
            </a:pPr>
            <a:r>
              <a:rPr lang="en-US" sz="7400" dirty="0" smtClean="0">
                <a:latin typeface="Baskerville Old Face"/>
              </a:rPr>
              <a:t>pharmacy will face new challenges, expanded responsibilities, and an ever-increasing growth in opportunities. </a:t>
            </a:r>
          </a:p>
          <a:p>
            <a:pPr>
              <a:lnSpc>
                <a:spcPct val="170000"/>
              </a:lnSpc>
            </a:pPr>
            <a:r>
              <a:rPr lang="en-US" sz="7400" dirty="0" smtClean="0">
                <a:latin typeface="Baskerville Old Face"/>
              </a:rPr>
              <a:t>The traditional role of pharmacists is to manufacture and supply medicines.</a:t>
            </a:r>
          </a:p>
          <a:p>
            <a:pPr>
              <a:lnSpc>
                <a:spcPct val="170000"/>
              </a:lnSpc>
            </a:pPr>
            <a:r>
              <a:rPr lang="en-US" sz="7400" dirty="0" smtClean="0">
                <a:latin typeface="Baskerville Old Face"/>
              </a:rPr>
              <a:t>pharmacists have been faced with increasing health demands which change their direction and focus to PATIENTS instead of the Product</a:t>
            </a:r>
            <a:r>
              <a:rPr lang="ar-SA" sz="7400" dirty="0" smtClean="0">
                <a:latin typeface="Baskerville Old Face"/>
              </a:rPr>
              <a:t>.</a:t>
            </a:r>
            <a:endParaRPr lang="en-US" sz="7400" dirty="0" smtClean="0">
              <a:latin typeface="Baskerville Old Face"/>
            </a:endParaRPr>
          </a:p>
          <a:p>
            <a:endParaRPr lang="ar-SA" sz="2400" dirty="0" smtClean="0"/>
          </a:p>
          <a:p>
            <a:pPr>
              <a:buNone/>
            </a:pPr>
            <a:r>
              <a:rPr lang="en-US" sz="2400" dirty="0" smtClean="0"/>
              <a:t> </a:t>
            </a:r>
          </a:p>
          <a:p>
            <a:endParaRPr lang="en-US" sz="2400" dirty="0" smtClean="0"/>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Introduction </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2445987072"/>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866888" cy="5486400"/>
          </a:xfrm>
        </p:spPr>
        <p:style>
          <a:lnRef idx="2">
            <a:schemeClr val="accent2">
              <a:shade val="50000"/>
            </a:schemeClr>
          </a:lnRef>
          <a:fillRef idx="1">
            <a:schemeClr val="accent2"/>
          </a:fillRef>
          <a:effectRef idx="0">
            <a:schemeClr val="accent2"/>
          </a:effectRef>
          <a:fontRef idx="minor">
            <a:schemeClr val="lt1"/>
          </a:fontRef>
        </p:style>
        <p:txBody>
          <a:bodyPr>
            <a:normAutofit fontScale="25000" lnSpcReduction="20000"/>
          </a:bodyPr>
          <a:lstStyle/>
          <a:p>
            <a:pPr marL="82296" indent="0" algn="just">
              <a:lnSpc>
                <a:spcPts val="3000"/>
              </a:lnSpc>
              <a:buNone/>
            </a:pPr>
            <a:r>
              <a:rPr lang="en-US" sz="11200" b="1" dirty="0" smtClean="0">
                <a:solidFill>
                  <a:srgbClr val="92D050"/>
                </a:solidFill>
                <a:effectLst>
                  <a:outerShdw blurRad="38100" dist="38100" dir="2700000" algn="tl">
                    <a:srgbClr val="000000">
                      <a:alpha val="43137"/>
                    </a:srgbClr>
                  </a:outerShdw>
                </a:effectLst>
                <a:latin typeface="Baskerville Old Face" pitchFamily="18" charset="0"/>
                <a:cs typeface="Calibri" pitchFamily="34" charset="0"/>
              </a:rPr>
              <a:t>1-Clinical pharmacy </a:t>
            </a:r>
            <a:r>
              <a:rPr lang="en-US" sz="9600" dirty="0" smtClean="0">
                <a:latin typeface="Baskerville Old Face" pitchFamily="18" charset="0"/>
                <a:cs typeface="Calibri" pitchFamily="34" charset="0"/>
              </a:rPr>
              <a:t>: </a:t>
            </a:r>
          </a:p>
          <a:p>
            <a:pPr lvl="1" algn="just">
              <a:lnSpc>
                <a:spcPts val="3000"/>
              </a:lnSpc>
            </a:pPr>
            <a:r>
              <a:rPr lang="en-US" sz="9600" dirty="0" smtClean="0">
                <a:latin typeface="Baskerville Old Face" pitchFamily="18" charset="0"/>
                <a:cs typeface="Calibri" pitchFamily="34" charset="0"/>
              </a:rPr>
              <a:t>is defined as a pharmacy concerned with the science and practice of rational medication use. </a:t>
            </a:r>
          </a:p>
          <a:p>
            <a:pPr lvl="1" algn="just">
              <a:lnSpc>
                <a:spcPts val="3000"/>
              </a:lnSpc>
            </a:pPr>
            <a:r>
              <a:rPr lang="en-US" sz="9600" dirty="0" smtClean="0">
                <a:latin typeface="Baskerville Old Face" pitchFamily="18" charset="0"/>
                <a:cs typeface="Calibri" pitchFamily="34" charset="0"/>
              </a:rPr>
              <a:t>The actual definition of clinical pharmacy is much more involved than that and entails several aspects.</a:t>
            </a:r>
          </a:p>
          <a:p>
            <a:pPr algn="just">
              <a:lnSpc>
                <a:spcPts val="3000"/>
              </a:lnSpc>
            </a:pPr>
            <a:r>
              <a:rPr lang="en-US" sz="9600" dirty="0" smtClean="0">
                <a:latin typeface="Baskerville Old Face" pitchFamily="18" charset="0"/>
                <a:cs typeface="Calibri" pitchFamily="34" charset="0"/>
              </a:rPr>
              <a:t>Pharmacists often collaborate with physician and other healthcare professionals to improve pharmaceutical care.</a:t>
            </a:r>
          </a:p>
          <a:p>
            <a:pPr algn="just">
              <a:lnSpc>
                <a:spcPts val="3000"/>
              </a:lnSpc>
            </a:pPr>
            <a:r>
              <a:rPr lang="en-US" sz="9600" dirty="0" smtClean="0">
                <a:latin typeface="Baskerville Old Face" pitchFamily="18" charset="0"/>
                <a:cs typeface="Calibri" pitchFamily="34" charset="0"/>
              </a:rPr>
              <a:t>Pharmacists are now an integral part of the interdisciplinary approach to patient care.</a:t>
            </a:r>
          </a:p>
          <a:p>
            <a:pPr algn="just">
              <a:lnSpc>
                <a:spcPts val="3000"/>
              </a:lnSpc>
            </a:pPr>
            <a:r>
              <a:rPr lang="en-US" sz="9600" dirty="0" smtClean="0">
                <a:solidFill>
                  <a:schemeClr val="accent4"/>
                </a:solidFill>
                <a:latin typeface="Baskerville Old Face" pitchFamily="18" charset="0"/>
                <a:cs typeface="Calibri" pitchFamily="34" charset="0"/>
              </a:rPr>
              <a:t>Clinical Pharmacist</a:t>
            </a:r>
            <a:r>
              <a:rPr lang="en-US" sz="9600" dirty="0" smtClean="0">
                <a:latin typeface="Baskerville Old Face" pitchFamily="18" charset="0"/>
                <a:cs typeface="Calibri" pitchFamily="34" charset="0"/>
              </a:rPr>
              <a:t>: </a:t>
            </a:r>
          </a:p>
          <a:p>
            <a:pPr lvl="1" algn="just">
              <a:lnSpc>
                <a:spcPts val="3000"/>
              </a:lnSpc>
            </a:pPr>
            <a:r>
              <a:rPr lang="en-US" sz="9600" dirty="0" smtClean="0">
                <a:latin typeface="Baskerville Old Face" pitchFamily="18" charset="0"/>
                <a:cs typeface="Calibri" pitchFamily="34" charset="0"/>
              </a:rPr>
              <a:t>Assume responsibility and are accountable for managing medication therapy for patients, whether acting alone or in collaboration with other health care professionals</a:t>
            </a:r>
            <a:r>
              <a:rPr lang="en-US" sz="9200" dirty="0" smtClean="0">
                <a:latin typeface="Baskerville Old Face" pitchFamily="18" charset="0"/>
                <a:cs typeface="Calibri" pitchFamily="34" charset="0"/>
              </a:rPr>
              <a:t/>
            </a:r>
            <a:br>
              <a:rPr lang="en-US" sz="9200" dirty="0" smtClean="0">
                <a:latin typeface="Baskerville Old Face" pitchFamily="18" charset="0"/>
                <a:cs typeface="Calibri" pitchFamily="34" charset="0"/>
              </a:rPr>
            </a:br>
            <a:r>
              <a:rPr lang="en-US" sz="9200" dirty="0" smtClean="0">
                <a:latin typeface="Baskerville Old Face" pitchFamily="18" charset="0"/>
                <a:cs typeface="Calibri" pitchFamily="34" charset="0"/>
              </a:rPr>
              <a:t/>
            </a:r>
            <a:br>
              <a:rPr lang="en-US" sz="9200" dirty="0" smtClean="0">
                <a:latin typeface="Baskerville Old Face" pitchFamily="18" charset="0"/>
                <a:cs typeface="Calibri" pitchFamily="34" charset="0"/>
              </a:rPr>
            </a:br>
            <a:r>
              <a:rPr lang="en-US" sz="9200" dirty="0" smtClean="0">
                <a:latin typeface="Calibri" pitchFamily="34" charset="0"/>
                <a:cs typeface="Calibri" pitchFamily="34" charset="0"/>
              </a:rPr>
              <a:t/>
            </a:r>
            <a:br>
              <a:rPr lang="en-US" sz="9200" dirty="0" smtClean="0">
                <a:latin typeface="Calibri" pitchFamily="34" charset="0"/>
                <a:cs typeface="Calibri" pitchFamily="34" charset="0"/>
              </a:rPr>
            </a:br>
            <a:r>
              <a:rPr lang="en-US" sz="2000" dirty="0" smtClean="0"/>
              <a:t/>
            </a:r>
            <a:br>
              <a:rPr lang="en-US" sz="2000" dirty="0" smtClean="0"/>
            </a:br>
            <a:endParaRPr lang="en-US" sz="20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endParaRPr lang="en-US" sz="2400" dirty="0"/>
          </a:p>
        </p:txBody>
      </p:sp>
      <p:sp>
        <p:nvSpPr>
          <p:cNvPr id="2" name="Title 1"/>
          <p:cNvSpPr>
            <a:spLocks noGrp="1"/>
          </p:cNvSpPr>
          <p:nvPr>
            <p:ph type="title"/>
          </p:nvPr>
        </p:nvSpPr>
        <p:spPr>
          <a:xfrm>
            <a:off x="1435608" y="274638"/>
            <a:ext cx="7498080" cy="944562"/>
          </a:xfrm>
        </p:spPr>
        <p:txBody>
          <a:bodyPr>
            <a:normAutofit/>
          </a:bodyPr>
          <a:lstStyle/>
          <a:p>
            <a:r>
              <a:rPr lang="en-US" sz="3200" dirty="0" smtClean="0">
                <a:latin typeface="Calibri" pitchFamily="34" charset="0"/>
                <a:cs typeface="Calibri" pitchFamily="34" charset="0"/>
              </a:rPr>
              <a:t>Types of pharmacy practice </a:t>
            </a:r>
            <a:endParaRPr lang="en-US" sz="3200" dirty="0"/>
          </a:p>
        </p:txBody>
      </p:sp>
    </p:spTree>
    <p:extLst>
      <p:ext uri="{BB962C8B-B14F-4D97-AF65-F5344CB8AC3E}">
        <p14:creationId xmlns:p14="http://schemas.microsoft.com/office/powerpoint/2010/main" val="194180311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866888" cy="48006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en-US" sz="2400" dirty="0" smtClean="0">
                <a:latin typeface="Baskerville Old Face" pitchFamily="18" charset="0"/>
                <a:cs typeface="Calibri" pitchFamily="34" charset="0"/>
              </a:rPr>
              <a:t>Clinical pharmacists are scientists as well as researchers.  </a:t>
            </a:r>
          </a:p>
          <a:p>
            <a:pPr algn="just"/>
            <a:r>
              <a:rPr lang="en-US" sz="2400" dirty="0" smtClean="0">
                <a:latin typeface="Baskerville Old Face" pitchFamily="18" charset="0"/>
                <a:cs typeface="Calibri" pitchFamily="34" charset="0"/>
              </a:rPr>
              <a:t>They must be knowledgeable in medication and nontraditional therapies. </a:t>
            </a:r>
          </a:p>
          <a:p>
            <a:pPr algn="just"/>
            <a:r>
              <a:rPr lang="en-US" sz="2400" dirty="0" smtClean="0">
                <a:latin typeface="Baskerville Old Face" pitchFamily="18" charset="0"/>
                <a:cs typeface="Calibri" pitchFamily="34" charset="0"/>
              </a:rPr>
              <a:t>They are responsible for regular consultations with patients and their health care professionals.</a:t>
            </a:r>
          </a:p>
          <a:p>
            <a:pPr algn="just"/>
            <a:r>
              <a:rPr lang="en-US" sz="2400" dirty="0" smtClean="0">
                <a:latin typeface="Baskerville Old Face" pitchFamily="18" charset="0"/>
                <a:cs typeface="Calibri" pitchFamily="34" charset="0"/>
              </a:rPr>
              <a:t>They are employed in virtually all health care settings, such as hospitals, clinics and educational facilities. </a:t>
            </a:r>
            <a:br>
              <a:rPr lang="en-US" sz="2400" dirty="0" smtClean="0">
                <a:latin typeface="Baskerville Old Face" pitchFamily="18" charset="0"/>
                <a:cs typeface="Calibri" pitchFamily="34" charset="0"/>
              </a:rPr>
            </a:b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Types of pharmacy practice </a:t>
            </a:r>
            <a:endParaRPr lang="en-US" sz="3200" dirty="0"/>
          </a:p>
        </p:txBody>
      </p:sp>
    </p:spTree>
    <p:extLst>
      <p:ext uri="{BB962C8B-B14F-4D97-AF65-F5344CB8AC3E}">
        <p14:creationId xmlns:p14="http://schemas.microsoft.com/office/powerpoint/2010/main" val="321094020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943088" cy="48006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82296" indent="0" algn="just">
              <a:buNone/>
            </a:pPr>
            <a:r>
              <a:rPr lang="en-US" sz="2800" b="1" dirty="0" smtClean="0">
                <a:solidFill>
                  <a:srgbClr val="92D050"/>
                </a:solidFill>
                <a:effectLst>
                  <a:outerShdw blurRad="38100" dist="38100" dir="2700000" algn="tl">
                    <a:srgbClr val="000000">
                      <a:alpha val="43137"/>
                    </a:srgbClr>
                  </a:outerShdw>
                </a:effectLst>
                <a:latin typeface="Baskerville Old Face" pitchFamily="18" charset="0"/>
                <a:cs typeface="Calibri" pitchFamily="34" charset="0"/>
              </a:rPr>
              <a:t>2-Community pharmacy </a:t>
            </a:r>
            <a:r>
              <a:rPr lang="en-US" sz="2400" dirty="0" smtClean="0">
                <a:latin typeface="Baskerville Old Face" pitchFamily="18" charset="0"/>
                <a:cs typeface="Calibri" pitchFamily="34" charset="0"/>
              </a:rPr>
              <a:t>: </a:t>
            </a:r>
          </a:p>
          <a:p>
            <a:pPr lvl="1" algn="just"/>
            <a:r>
              <a:rPr lang="en-US" sz="2400" dirty="0" smtClean="0">
                <a:latin typeface="Baskerville Old Face" pitchFamily="18" charset="0"/>
                <a:cs typeface="Calibri" pitchFamily="34" charset="0"/>
              </a:rPr>
              <a:t>are the health professionals most accessible to the public .</a:t>
            </a:r>
          </a:p>
          <a:p>
            <a:pPr lvl="1" algn="just"/>
            <a:r>
              <a:rPr lang="en-US" sz="2400" dirty="0" smtClean="0">
                <a:latin typeface="Baskerville Old Face" pitchFamily="18" charset="0"/>
                <a:cs typeface="Calibri" pitchFamily="34" charset="0"/>
              </a:rPr>
              <a:t>they supply medicines in accordance with a prescription or when legally permitted, sell them without prescription.</a:t>
            </a:r>
          </a:p>
          <a:p>
            <a:pPr algn="just"/>
            <a:r>
              <a:rPr lang="en-US" sz="2400" dirty="0" smtClean="0">
                <a:latin typeface="Baskerville Old Face" pitchFamily="18" charset="0"/>
                <a:cs typeface="Calibri" pitchFamily="34" charset="0"/>
              </a:rPr>
              <a:t>Their professional activities also cover </a:t>
            </a:r>
          </a:p>
          <a:p>
            <a:pPr lvl="1" algn="just"/>
            <a:r>
              <a:rPr lang="en-US" sz="2400" dirty="0" smtClean="0">
                <a:latin typeface="Baskerville Old Face" pitchFamily="18" charset="0"/>
                <a:cs typeface="Calibri" pitchFamily="34" charset="0"/>
              </a:rPr>
              <a:t>counseling of patients at the time of dispensing of prescription and non-prescription drugs , </a:t>
            </a:r>
          </a:p>
          <a:p>
            <a:pPr lvl="1" algn="just"/>
            <a:r>
              <a:rPr lang="en-US" sz="2400" dirty="0" smtClean="0">
                <a:latin typeface="Baskerville Old Face" pitchFamily="18" charset="0"/>
                <a:cs typeface="Calibri" pitchFamily="34" charset="0"/>
              </a:rPr>
              <a:t>drug information to health care professionals , patients and public ,</a:t>
            </a:r>
          </a:p>
          <a:p>
            <a:pPr lvl="1" algn="just"/>
            <a:r>
              <a:rPr lang="en-US" sz="2400" dirty="0" smtClean="0">
                <a:latin typeface="Baskerville Old Face" pitchFamily="18" charset="0"/>
                <a:cs typeface="Calibri" pitchFamily="34" charset="0"/>
              </a:rPr>
              <a:t>participation in health promotion  programmes </a:t>
            </a:r>
            <a:r>
              <a:rPr lang="en-US" sz="2000" dirty="0" smtClean="0">
                <a:latin typeface="Baskerville Old Face" pitchFamily="18" charset="0"/>
                <a:cs typeface="Calibri" pitchFamily="34" charset="0"/>
              </a:rPr>
              <a:t/>
            </a:r>
            <a:br>
              <a:rPr lang="en-US" sz="2000" dirty="0" smtClean="0">
                <a:latin typeface="Baskerville Old Face" pitchFamily="18" charset="0"/>
                <a:cs typeface="Calibri" pitchFamily="34" charset="0"/>
              </a:rPr>
            </a:br>
            <a:r>
              <a:rPr lang="en-US" sz="2000" dirty="0" smtClean="0">
                <a:latin typeface="Baskerville Old Face" pitchFamily="18" charset="0"/>
                <a:cs typeface="Calibri" pitchFamily="34" charset="0"/>
              </a:rPr>
              <a:t/>
            </a:r>
            <a:br>
              <a:rPr lang="en-US" sz="2000" dirty="0" smtClean="0">
                <a:latin typeface="Baskerville Old Face" pitchFamily="18" charset="0"/>
                <a:cs typeface="Calibri" pitchFamily="34" charset="0"/>
              </a:rPr>
            </a:br>
            <a:r>
              <a:rPr lang="en-US" sz="2000" dirty="0" smtClean="0">
                <a:latin typeface="Baskerville Old Face" pitchFamily="18" charset="0"/>
                <a:cs typeface="Calibri" pitchFamily="34" charset="0"/>
              </a:rPr>
              <a:t/>
            </a:r>
            <a:br>
              <a:rPr lang="en-US" sz="2000" dirty="0" smtClean="0">
                <a:latin typeface="Baskerville Old Face" pitchFamily="18"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endParaRPr lang="en-US" sz="2000" dirty="0" smtClean="0">
              <a:latin typeface="Calibri" pitchFamily="34" charset="0"/>
              <a:cs typeface="Calibri" pitchFamily="34" charset="0"/>
            </a:endParaRPr>
          </a:p>
          <a:p>
            <a:pPr algn="just"/>
            <a:endParaRPr lang="en-US" sz="2400" dirty="0" smtClean="0">
              <a:latin typeface="Calibri" pitchFamily="34" charset="0"/>
              <a:cs typeface="Calibri" pitchFamily="34" charset="0"/>
            </a:endParaRPr>
          </a:p>
          <a:p>
            <a:pPr algn="just"/>
            <a:endParaRPr lang="en-US" sz="2400"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Types of pharmacy practice </a:t>
            </a:r>
            <a:endParaRPr lang="en-US" sz="3200" dirty="0"/>
          </a:p>
        </p:txBody>
      </p:sp>
    </p:spTree>
    <p:extLst>
      <p:ext uri="{BB962C8B-B14F-4D97-AF65-F5344CB8AC3E}">
        <p14:creationId xmlns:p14="http://schemas.microsoft.com/office/powerpoint/2010/main" val="1954952140"/>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buNone/>
            </a:pPr>
            <a:endParaRPr lang="en-US" sz="2400" dirty="0" smtClean="0">
              <a:latin typeface="Calibri" pitchFamily="34" charset="0"/>
              <a:cs typeface="Calibri" pitchFamily="34" charset="0"/>
            </a:endParaRPr>
          </a:p>
          <a:p>
            <a:pPr>
              <a:buNone/>
            </a:pPr>
            <a:r>
              <a:rPr lang="en-US" sz="2400" dirty="0" smtClean="0">
                <a:latin typeface="Calibri" pitchFamily="34" charset="0"/>
                <a:cs typeface="Calibri" pitchFamily="34" charset="0"/>
              </a:rPr>
              <a:t>The main activities of community pharmacist :</a:t>
            </a:r>
          </a:p>
          <a:p>
            <a:pPr>
              <a:buNone/>
            </a:pPr>
            <a:r>
              <a:rPr lang="en-US" sz="2400" dirty="0" smtClean="0">
                <a:latin typeface="Calibri" pitchFamily="34" charset="0"/>
                <a:cs typeface="Calibri" pitchFamily="34" charset="0"/>
              </a:rPr>
              <a:t>Processing of prescription ,Care of patient, Monitoring of drug utilization, Educational policy ,</a:t>
            </a:r>
          </a:p>
          <a:p>
            <a:pPr>
              <a:buNone/>
            </a:pPr>
            <a:r>
              <a:rPr lang="en-US" sz="2400" dirty="0" smtClean="0">
                <a:latin typeface="Calibri" pitchFamily="34" charset="0"/>
                <a:cs typeface="Calibri" pitchFamily="34" charset="0"/>
              </a:rPr>
              <a:t>Professional registration authorities, </a:t>
            </a:r>
          </a:p>
          <a:p>
            <a:pPr>
              <a:buNone/>
            </a:pPr>
            <a:r>
              <a:rPr lang="en-US" sz="2400" dirty="0" smtClean="0">
                <a:latin typeface="Calibri" pitchFamily="34" charset="0"/>
                <a:cs typeface="Calibri" pitchFamily="34" charset="0"/>
              </a:rPr>
              <a:t>International agencies and professional bodies </a:t>
            </a:r>
          </a:p>
          <a:p>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p:txBody>
      </p:sp>
      <p:sp>
        <p:nvSpPr>
          <p:cNvPr id="2" name="Title 1"/>
          <p:cNvSpPr>
            <a:spLocks noGrp="1"/>
          </p:cNvSpPr>
          <p:nvPr>
            <p:ph type="title"/>
          </p:nvPr>
        </p:nvSpPr>
        <p:spPr/>
        <p:txBody>
          <a:bodyPr/>
          <a:lstStyle/>
          <a:p>
            <a:r>
              <a:rPr lang="en-US" sz="4400" dirty="0" smtClean="0">
                <a:latin typeface="Calibri" pitchFamily="34" charset="0"/>
                <a:cs typeface="Calibri" pitchFamily="34" charset="0"/>
              </a:rPr>
              <a:t>Types of pharmacy practice</a:t>
            </a:r>
            <a:endParaRPr lang="en-US" dirty="0"/>
          </a:p>
        </p:txBody>
      </p:sp>
    </p:spTree>
    <p:extLst>
      <p:ext uri="{BB962C8B-B14F-4D97-AF65-F5344CB8AC3E}">
        <p14:creationId xmlns:p14="http://schemas.microsoft.com/office/powerpoint/2010/main" val="226577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marL="82296" indent="0" algn="just">
              <a:buNone/>
            </a:pPr>
            <a:r>
              <a:rPr lang="en-US" sz="2800" dirty="0" smtClean="0">
                <a:solidFill>
                  <a:srgbClr val="92D050"/>
                </a:solidFill>
                <a:effectLst>
                  <a:outerShdw blurRad="38100" dist="38100" dir="2700000" algn="tl">
                    <a:srgbClr val="000000">
                      <a:alpha val="43137"/>
                    </a:srgbClr>
                  </a:outerShdw>
                </a:effectLst>
                <a:latin typeface="Baskerville Old Face" pitchFamily="18" charset="0"/>
                <a:cs typeface="Calibri" pitchFamily="34" charset="0"/>
              </a:rPr>
              <a:t>Hospital Pharmacy </a:t>
            </a:r>
            <a:r>
              <a:rPr lang="en-US" dirty="0" smtClean="0">
                <a:latin typeface="Baskerville Old Face" pitchFamily="18" charset="0"/>
                <a:cs typeface="Calibri" pitchFamily="34" charset="0"/>
              </a:rPr>
              <a:t>:</a:t>
            </a:r>
          </a:p>
          <a:p>
            <a:pPr algn="just"/>
            <a:r>
              <a:rPr lang="en-US" sz="2800" dirty="0" smtClean="0">
                <a:latin typeface="Baskerville Old Face" pitchFamily="18" charset="0"/>
                <a:cs typeface="Calibri" pitchFamily="34" charset="0"/>
              </a:rPr>
              <a:t>The department or service in a hospital which is under the direction of a professionally competent, legally qualified pharmacist, and from which all medications are supplied to the nursing units and other services.</a:t>
            </a:r>
          </a:p>
          <a:p>
            <a:pPr algn="just"/>
            <a:r>
              <a:rPr lang="en-US" sz="2800" b="1" dirty="0" smtClean="0">
                <a:latin typeface="Baskerville Old Face" pitchFamily="18" charset="0"/>
                <a:cs typeface="Calibri" pitchFamily="34" charset="0"/>
              </a:rPr>
              <a:t> Hospital pharmacies</a:t>
            </a:r>
            <a:r>
              <a:rPr lang="en-US" sz="2800" dirty="0" smtClean="0">
                <a:latin typeface="Baskerville Old Face" pitchFamily="18" charset="0"/>
                <a:cs typeface="Calibri" pitchFamily="34" charset="0"/>
              </a:rPr>
              <a:t> can usually be found within the premises of a hospitals</a:t>
            </a:r>
            <a:endParaRPr lang="en-US" sz="2800" dirty="0">
              <a:latin typeface="Baskerville Old Face" pitchFamily="18" charset="0"/>
            </a:endParaRPr>
          </a:p>
        </p:txBody>
      </p:sp>
      <p:sp>
        <p:nvSpPr>
          <p:cNvPr id="2" name="Title 1"/>
          <p:cNvSpPr>
            <a:spLocks noGrp="1"/>
          </p:cNvSpPr>
          <p:nvPr>
            <p:ph type="title"/>
          </p:nvPr>
        </p:nvSpPr>
        <p:spPr/>
        <p:txBody>
          <a:bodyPr>
            <a:normAutofit/>
          </a:bodyPr>
          <a:lstStyle/>
          <a:p>
            <a:r>
              <a:rPr sz="3600" smtClean="0">
                <a:latin typeface="Calibri" pitchFamily="34" charset="0"/>
                <a:cs typeface="Calibri" pitchFamily="34" charset="0"/>
              </a:rPr>
              <a:t>Types of pharmacy practice </a:t>
            </a:r>
            <a:endParaRPr lang="en-US" sz="3600" dirty="0"/>
          </a:p>
        </p:txBody>
      </p:sp>
    </p:spTree>
    <p:extLst>
      <p:ext uri="{BB962C8B-B14F-4D97-AF65-F5344CB8AC3E}">
        <p14:creationId xmlns:p14="http://schemas.microsoft.com/office/powerpoint/2010/main" val="1679006517"/>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498080" cy="52578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400" dirty="0" smtClean="0">
                <a:latin typeface="Calibri" pitchFamily="34" charset="0"/>
                <a:cs typeface="Calibri" pitchFamily="34" charset="0"/>
              </a:rPr>
              <a:t>long-range goals toward which its daily activities are directed, so must a profession, its members, and their representative societies.</a:t>
            </a:r>
          </a:p>
          <a:p>
            <a:r>
              <a:rPr lang="en-US" sz="2400" dirty="0" smtClean="0">
                <a:latin typeface="Calibri" pitchFamily="34" charset="0"/>
                <a:cs typeface="Calibri" pitchFamily="34" charset="0"/>
              </a:rPr>
              <a:t>the American Society of Hospital Pharmacists, in its Constitution and Bylaws, sets forth the following objectives:</a:t>
            </a:r>
          </a:p>
          <a:p>
            <a:pPr lvl="1"/>
            <a:r>
              <a:rPr lang="en-US" sz="2400" dirty="0" smtClean="0">
                <a:latin typeface="Calibri" pitchFamily="34" charset="0"/>
                <a:cs typeface="Calibri" pitchFamily="34" charset="0"/>
              </a:rPr>
              <a:t>To assist in providing an adequate supply of such qualified hospital pharmacists.</a:t>
            </a:r>
          </a:p>
          <a:p>
            <a:pPr lvl="1"/>
            <a:r>
              <a:rPr lang="en-US" sz="2400" dirty="0" smtClean="0"/>
              <a:t>To assure a high quality of professional practice through the establishment and maintenance of standards of professional ethics, education, and attainments and through the promotion of economic welfare.</a:t>
            </a:r>
            <a:endParaRPr lang="en-US" sz="2400"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r>
              <a:rPr lang="en-US" sz="3200" b="1" dirty="0" smtClean="0">
                <a:latin typeface="Calibri" pitchFamily="34" charset="0"/>
                <a:cs typeface="Calibri" pitchFamily="34" charset="0"/>
              </a:rPr>
              <a:t>GOALS FOR HOSPITAL PHARMACY</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141565509"/>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866888" cy="54864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smtClean="0">
                <a:latin typeface="Baskerville Old Face" pitchFamily="18" charset="0"/>
                <a:cs typeface="Calibri" pitchFamily="34" charset="0"/>
              </a:rPr>
              <a:t>To provide the benefits of a qualified hospital pharmacist to patients and health car institutions, to the allied health professions, and to the profession of pharmacy.</a:t>
            </a:r>
          </a:p>
          <a:p>
            <a:pPr algn="just"/>
            <a:r>
              <a:rPr lang="en-US" sz="2400" dirty="0" smtClean="0">
                <a:latin typeface="Baskerville Old Face" pitchFamily="18" charset="0"/>
                <a:cs typeface="Calibri" pitchFamily="34" charset="0"/>
              </a:rPr>
              <a:t>To promote research in hospital pharmacy practices and in the pharmaceutical sciences in general.</a:t>
            </a:r>
          </a:p>
          <a:p>
            <a:pPr algn="just"/>
            <a:r>
              <a:rPr lang="en-US" sz="2400" dirty="0" smtClean="0">
                <a:latin typeface="Baskerville Old Face" pitchFamily="18" charset="0"/>
                <a:cs typeface="Calibri" pitchFamily="34" charset="0"/>
              </a:rPr>
              <a:t>To disseminate pharmaceutical knowledge by providing for interchange of information among hospital pharmacists and with members of allied specialties and professions.</a:t>
            </a:r>
          </a:p>
          <a:p>
            <a:pPr algn="just"/>
            <a:r>
              <a:rPr lang="en-US" sz="2400" dirty="0" smtClean="0">
                <a:latin typeface="Baskerville Old Face" pitchFamily="18" charset="0"/>
              </a:rPr>
              <a:t>More broadly, the Society's primary purpose is the advancement of rational, patient-oriented drug therapy in hospitals and other organized health care settings</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sz="3600" dirty="0" smtClean="0">
                <a:latin typeface="Calibri" pitchFamily="34" charset="0"/>
                <a:cs typeface="Calibri" pitchFamily="34" charset="0"/>
              </a:rPr>
              <a:t> </a:t>
            </a:r>
            <a:r>
              <a:rPr lang="en-US" sz="3600" b="1" dirty="0" smtClean="0">
                <a:latin typeface="Calibri" pitchFamily="34" charset="0"/>
                <a:cs typeface="Calibri" pitchFamily="34" charset="0"/>
              </a:rPr>
              <a:t>GOALS FOR HOSPITAL PHARMACY</a:t>
            </a:r>
            <a:endParaRPr lang="en-US" sz="3600" dirty="0"/>
          </a:p>
        </p:txBody>
      </p:sp>
    </p:spTree>
    <p:extLst>
      <p:ext uri="{BB962C8B-B14F-4D97-AF65-F5344CB8AC3E}">
        <p14:creationId xmlns:p14="http://schemas.microsoft.com/office/powerpoint/2010/main" val="3428394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l"/>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en-US" sz="2800" dirty="0" smtClean="0"/>
              <a:t>Prince Sultan Cardiac Center, Riyadh (150+ beds);</a:t>
            </a:r>
          </a:p>
          <a:p>
            <a:r>
              <a:rPr lang="en-US" sz="2800" dirty="0" smtClean="0"/>
              <a:t>North West Armed Forces Hospital, </a:t>
            </a:r>
            <a:r>
              <a:rPr lang="en-US" sz="2800" dirty="0" err="1" smtClean="0"/>
              <a:t>Tabuk</a:t>
            </a:r>
            <a:r>
              <a:rPr lang="en-US" sz="2800" dirty="0" smtClean="0"/>
              <a:t> (350 beds);</a:t>
            </a:r>
          </a:p>
          <a:p>
            <a:pPr>
              <a:buNone/>
            </a:pPr>
            <a:r>
              <a:rPr lang="en-US" sz="2800" u="sng" dirty="0" smtClean="0"/>
              <a:t>Ministry of the Interior</a:t>
            </a:r>
          </a:p>
          <a:p>
            <a:r>
              <a:rPr lang="en-US" sz="2800" dirty="0" smtClean="0"/>
              <a:t>This serves members the ministry of the interior, including the police and customs collectors.</a:t>
            </a:r>
          </a:p>
          <a:p>
            <a:r>
              <a:rPr lang="en-US" sz="2800" dirty="0" smtClean="0"/>
              <a:t>Security Forces Hospital, Riyadh (500 beds), serves the Ministry of Interior personnel.</a:t>
            </a:r>
            <a:endParaRPr lang="en-US" sz="2800" u="sng" dirty="0" smtClean="0"/>
          </a:p>
          <a:p>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smtClean="0">
                <a:latin typeface="Baskerville Old Face" pitchFamily="18" charset="0"/>
                <a:cs typeface="Calibri" pitchFamily="34" charset="0"/>
              </a:rPr>
              <a:t>Pharmaceutical services in institutions have numerous components, the most prominent being</a:t>
            </a:r>
          </a:p>
          <a:p>
            <a:pPr algn="just"/>
            <a:r>
              <a:rPr lang="en-US" sz="2400" dirty="0" smtClean="0">
                <a:latin typeface="Baskerville Old Face" pitchFamily="18" charset="0"/>
                <a:cs typeface="Calibri" pitchFamily="34" charset="0"/>
              </a:rPr>
              <a:t>(1) The procurement, distribution, and control of all pharmaceuticals used within the facility.</a:t>
            </a:r>
          </a:p>
          <a:p>
            <a:pPr algn="just"/>
            <a:r>
              <a:rPr lang="en-US" sz="2400" dirty="0" smtClean="0">
                <a:latin typeface="Baskerville Old Face" pitchFamily="18" charset="0"/>
                <a:cs typeface="Calibri" pitchFamily="34" charset="0"/>
              </a:rPr>
              <a:t>(2) The evaluation and dissemination of comprehensive information about drugs and their use to the institution's staff and patients.</a:t>
            </a:r>
          </a:p>
          <a:p>
            <a:pPr algn="just"/>
            <a:r>
              <a:rPr lang="en-US" sz="2400" dirty="0" smtClean="0">
                <a:latin typeface="Baskerville Old Face" pitchFamily="18" charset="0"/>
                <a:cs typeface="Calibri" pitchFamily="34" charset="0"/>
              </a:rPr>
              <a:t>(3) The monitoring, evaluation, and assurance of the quality of drug use.</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4024961444"/>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b="1" dirty="0" smtClean="0">
                <a:latin typeface="Baskerville Old Face" pitchFamily="18" charset="0"/>
                <a:cs typeface="Calibri" pitchFamily="34" charset="0"/>
              </a:rPr>
              <a:t>Standard 1: </a:t>
            </a:r>
          </a:p>
          <a:p>
            <a:pPr algn="just"/>
            <a:r>
              <a:rPr lang="en-US" sz="2400" b="1" dirty="0" smtClean="0">
                <a:latin typeface="Baskerville Old Face" pitchFamily="18" charset="0"/>
                <a:cs typeface="Calibri" pitchFamily="34" charset="0"/>
              </a:rPr>
              <a:t>Administration: </a:t>
            </a:r>
          </a:p>
          <a:p>
            <a:pPr algn="just"/>
            <a:r>
              <a:rPr lang="en-US" sz="2400" dirty="0" smtClean="0">
                <a:latin typeface="Baskerville Old Face" pitchFamily="18" charset="0"/>
                <a:cs typeface="Calibri" pitchFamily="34" charset="0"/>
              </a:rPr>
              <a:t>The pharmaceutical service shall be directed by a professionally competent, legally qualified pharmacist</a:t>
            </a:r>
          </a:p>
          <a:p>
            <a:pPr algn="just"/>
            <a:r>
              <a:rPr lang="en-US" sz="2400" dirty="0" smtClean="0">
                <a:latin typeface="Baskerville Old Face" pitchFamily="18" charset="0"/>
                <a:cs typeface="Calibri" pitchFamily="34" charset="0"/>
              </a:rPr>
              <a:t>He or she must be on the same level within the institution's administrative structure as directors of other clinical services. </a:t>
            </a: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121796702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b="1" dirty="0" smtClean="0">
                <a:latin typeface="Baskerville Old Face" pitchFamily="18" charset="0"/>
                <a:cs typeface="Calibri" pitchFamily="34" charset="0"/>
              </a:rPr>
              <a:t>Standard 1: </a:t>
            </a:r>
          </a:p>
          <a:p>
            <a:pPr algn="just"/>
            <a:r>
              <a:rPr lang="en-US" sz="2800" dirty="0" smtClean="0">
                <a:latin typeface="Baskerville Old Face" pitchFamily="18" charset="0"/>
                <a:cs typeface="Calibri" pitchFamily="34" charset="0"/>
              </a:rPr>
              <a:t>The director of pharmaceutical services is responsible for:</a:t>
            </a:r>
          </a:p>
          <a:p>
            <a:pPr lvl="1" algn="just"/>
            <a:r>
              <a:rPr lang="en-US" dirty="0" smtClean="0">
                <a:latin typeface="Baskerville Old Face" pitchFamily="18" charset="0"/>
                <a:cs typeface="Calibri" pitchFamily="34" charset="0"/>
              </a:rPr>
              <a:t>(1) Setting the long- and short-range goals of the pharmacy based on developments and trends in health care and institutional pharmacy practice and the specific needs of the institution</a:t>
            </a:r>
          </a:p>
          <a:p>
            <a:pPr lvl="1" algn="just"/>
            <a:r>
              <a:rPr lang="en-US" dirty="0">
                <a:latin typeface="Baskerville Old Face" pitchFamily="18" charset="0"/>
                <a:cs typeface="Calibri" pitchFamily="34" charset="0"/>
              </a:rPr>
              <a:t>(2) Developing a plan and schedule for achieving these goals.</a:t>
            </a:r>
          </a:p>
          <a:p>
            <a:pPr marL="402336" lvl="1" indent="0" algn="just">
              <a:buNone/>
            </a:pPr>
            <a:endParaRPr lang="en-US" sz="20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273995410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800" dirty="0" smtClean="0">
                <a:latin typeface="Baskerville Old Face" pitchFamily="18" charset="0"/>
                <a:cs typeface="Calibri" pitchFamily="34" charset="0"/>
              </a:rPr>
              <a:t>(3) Supervising the implementation of the plan and the day-to-day activities associated with it.</a:t>
            </a:r>
          </a:p>
          <a:p>
            <a:pPr algn="just"/>
            <a:r>
              <a:rPr lang="en-US" sz="2800" dirty="0" smtClean="0">
                <a:latin typeface="Baskerville Old Face" pitchFamily="18" charset="0"/>
                <a:cs typeface="Calibri" pitchFamily="34" charset="0"/>
              </a:rPr>
              <a:t>(4) Determining if the goals and schedule are being met and instituting corrective actions where necessary.</a:t>
            </a:r>
          </a:p>
          <a:p>
            <a:pPr algn="just"/>
            <a:r>
              <a:rPr lang="en-US" sz="2800" dirty="0" smtClean="0">
                <a:latin typeface="Baskerville Old Face" pitchFamily="18" charset="0"/>
                <a:cs typeface="Calibri" pitchFamily="34" charset="0"/>
              </a:rPr>
              <a:t>The director of pharmaceutical services, in carrying out these tasks, shall employ an adequate number of competent and qualified personnel</a:t>
            </a:r>
          </a:p>
          <a:p>
            <a:pPr algn="just">
              <a:buNone/>
            </a:pP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64225143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b="1" dirty="0" smtClean="0">
                <a:latin typeface="Baskerville Old Face" pitchFamily="18" charset="0"/>
                <a:cs typeface="Calibri" pitchFamily="34" charset="0"/>
              </a:rPr>
              <a:t>Standard II: Facilities:</a:t>
            </a:r>
          </a:p>
          <a:p>
            <a:pPr lvl="1" algn="just"/>
            <a:r>
              <a:rPr lang="en-US" sz="2000" b="1" dirty="0" smtClean="0">
                <a:latin typeface="Baskerville Old Face" pitchFamily="18" charset="0"/>
                <a:cs typeface="Calibri" pitchFamily="34" charset="0"/>
              </a:rPr>
              <a:t> </a:t>
            </a:r>
            <a:r>
              <a:rPr lang="en-US" sz="2400" b="1" dirty="0" smtClean="0">
                <a:latin typeface="Baskerville Old Face" pitchFamily="18" charset="0"/>
                <a:cs typeface="Calibri" pitchFamily="34" charset="0"/>
              </a:rPr>
              <a:t>There</a:t>
            </a:r>
            <a:r>
              <a:rPr lang="en-US" sz="2400" dirty="0" smtClean="0">
                <a:latin typeface="Baskerville Old Face" pitchFamily="18" charset="0"/>
                <a:cs typeface="Calibri" pitchFamily="34" charset="0"/>
              </a:rPr>
              <a:t> shall be adequate space, equipment, and supplies for the professional and administrative functions of the pharmacy.</a:t>
            </a:r>
          </a:p>
          <a:p>
            <a:pPr lvl="1" algn="just"/>
            <a:r>
              <a:rPr lang="en-US" sz="2400" dirty="0">
                <a:latin typeface="Baskerville Old Face" pitchFamily="18" charset="0"/>
                <a:cs typeface="Calibri" pitchFamily="34" charset="0"/>
              </a:rPr>
              <a:t>The pharmacy shall be located in an area (or areas) that facilitate (s) the provision of services to patients. It must be integrated with the facility's communication and transportation systems</a:t>
            </a:r>
          </a:p>
          <a:p>
            <a:pPr lvl="1" algn="just"/>
            <a:endParaRPr lang="en-US" sz="2400" dirty="0" smtClean="0">
              <a:latin typeface="Baskerville Old Face" pitchFamily="18" charset="0"/>
              <a:cs typeface="Calibri" pitchFamily="34" charset="0"/>
            </a:endParaRPr>
          </a:p>
          <a:p>
            <a:pPr algn="just">
              <a:buNone/>
            </a:pP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263964073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800" dirty="0" smtClean="0">
                <a:latin typeface="Baskerville Old Face" pitchFamily="18" charset="0"/>
                <a:cs typeface="Calibri" pitchFamily="34" charset="0"/>
              </a:rPr>
              <a:t>Space and equipment, in an amount and type to provide secure, environmentally controlled storage of drugs, shall be available.</a:t>
            </a:r>
          </a:p>
          <a:p>
            <a:pPr algn="just"/>
            <a:r>
              <a:rPr lang="en-US" sz="2800" dirty="0" smtClean="0">
                <a:latin typeface="Baskerville Old Face" pitchFamily="18" charset="0"/>
                <a:cs typeface="Calibri" pitchFamily="34" charset="0"/>
              </a:rPr>
              <a:t>There shall be designated space and equipment suitable for the preparation of sterile products and other drug compounding and packaging operations</a:t>
            </a:r>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320718320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smtClean="0">
                <a:latin typeface="Baskerville Old Face" pitchFamily="18" charset="0"/>
                <a:cs typeface="Calibri" pitchFamily="34" charset="0"/>
              </a:rPr>
              <a:t>The pharmacy should have a private area for pharmacist-patient consultations. </a:t>
            </a:r>
          </a:p>
          <a:p>
            <a:pPr algn="just"/>
            <a:r>
              <a:rPr lang="en-US" sz="2400" dirty="0" smtClean="0">
                <a:latin typeface="Baskerville Old Face" pitchFamily="18" charset="0"/>
                <a:cs typeface="Calibri" pitchFamily="34" charset="0"/>
              </a:rPr>
              <a:t>The director of pharmaceutical services should also have a private office or area.</a:t>
            </a:r>
          </a:p>
          <a:p>
            <a:pPr algn="just"/>
            <a:r>
              <a:rPr lang="en-US" sz="2400" dirty="0" smtClean="0">
                <a:latin typeface="Baskerville Old Face" pitchFamily="18" charset="0"/>
                <a:cs typeface="Calibri" pitchFamily="34" charset="0"/>
              </a:rPr>
              <a:t>Current drug information resources must be available. These should include appropriate pharmacy and medical journals and texts and drug literature search and retrieval resources.</a:t>
            </a: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66087037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b="1" dirty="0" smtClean="0">
                <a:latin typeface="Baskerville Old Face" pitchFamily="18" charset="0"/>
                <a:cs typeface="Calibri" pitchFamily="34" charset="0"/>
              </a:rPr>
              <a:t>Standard III: Drug Distribution and Control:</a:t>
            </a:r>
          </a:p>
          <a:p>
            <a:pPr lvl="1" algn="just"/>
            <a:r>
              <a:rPr lang="en-US" sz="2000" b="1" dirty="0" smtClean="0">
                <a:latin typeface="Baskerville Old Face" pitchFamily="18" charset="0"/>
                <a:cs typeface="Calibri" pitchFamily="34" charset="0"/>
              </a:rPr>
              <a:t> </a:t>
            </a:r>
            <a:r>
              <a:rPr lang="en-US" sz="2400" dirty="0" smtClean="0">
                <a:latin typeface="Baskerville Old Face" pitchFamily="18" charset="0"/>
                <a:cs typeface="Calibri" pitchFamily="34" charset="0"/>
              </a:rPr>
              <a:t>The pharmacy shall be responsible for the procurement, distribution, and control of all drugs used within the institution. </a:t>
            </a:r>
          </a:p>
          <a:p>
            <a:pPr lvl="1" algn="just"/>
            <a:r>
              <a:rPr lang="en-US" sz="2400" dirty="0" smtClean="0">
                <a:latin typeface="Baskerville Old Face" pitchFamily="18" charset="0"/>
                <a:cs typeface="Calibri" pitchFamily="34" charset="0"/>
              </a:rPr>
              <a:t>This responsibility extends to drugs and related services provided to ambulatory patients</a:t>
            </a:r>
          </a:p>
          <a:p>
            <a:pPr lvl="1" algn="just"/>
            <a:r>
              <a:rPr lang="en-US" sz="2400" dirty="0">
                <a:latin typeface="Baskerville Old Face" pitchFamily="18" charset="0"/>
                <a:cs typeface="Calibri" pitchFamily="34" charset="0"/>
              </a:rPr>
              <a:t>Policies and procedures governing these functions shall be developed by the pharmacist with input from other involved hospital staff (e.g. nurses) and committees (pharmacy and therapeutics committee, patient-care committee, etc.).</a:t>
            </a:r>
          </a:p>
          <a:p>
            <a:pPr lvl="1" algn="just"/>
            <a:endParaRPr lang="en-US" sz="20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1827112202"/>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b="1" dirty="0" smtClean="0">
                <a:latin typeface="Baskerville Old Face" pitchFamily="18" charset="0"/>
              </a:rPr>
              <a:t>Standard IV:</a:t>
            </a:r>
          </a:p>
          <a:p>
            <a:pPr algn="just"/>
            <a:r>
              <a:rPr lang="en-US" sz="2400" b="1" dirty="0" smtClean="0">
                <a:latin typeface="Baskerville Old Face" pitchFamily="18" charset="0"/>
              </a:rPr>
              <a:t>Drug Information: </a:t>
            </a:r>
          </a:p>
          <a:p>
            <a:pPr algn="just"/>
            <a:r>
              <a:rPr lang="en-US" sz="2400" dirty="0" smtClean="0">
                <a:latin typeface="Baskerville Old Face" pitchFamily="18" charset="0"/>
              </a:rPr>
              <a:t>The pharmacy is responsible for providing the institution's staff and patients with accurate, comprehensive information about drugs and their use and shall serve as its center for drug information</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3218097608"/>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800" b="1" dirty="0" smtClean="0">
                <a:latin typeface="Baskerville Old Face" pitchFamily="18" charset="0"/>
                <a:cs typeface="Calibri" pitchFamily="34" charset="0"/>
              </a:rPr>
              <a:t>Standard V:</a:t>
            </a:r>
          </a:p>
          <a:p>
            <a:pPr algn="just"/>
            <a:r>
              <a:rPr lang="en-US" sz="2800" b="1" dirty="0" smtClean="0">
                <a:latin typeface="Baskerville Old Face" pitchFamily="18" charset="0"/>
                <a:cs typeface="Calibri" pitchFamily="34" charset="0"/>
              </a:rPr>
              <a:t> Assuring Rational Drug Therapy: </a:t>
            </a:r>
          </a:p>
          <a:p>
            <a:pPr lvl="1" algn="just"/>
            <a:r>
              <a:rPr lang="en-US" dirty="0" smtClean="0">
                <a:latin typeface="Baskerville Old Face" pitchFamily="18" charset="0"/>
                <a:cs typeface="Calibri" pitchFamily="34" charset="0"/>
              </a:rPr>
              <a:t>An important aspect of pharmaceutical services is that of maximizing rational drug use. </a:t>
            </a:r>
          </a:p>
          <a:p>
            <a:pPr lvl="1" algn="just"/>
            <a:r>
              <a:rPr lang="en-US" dirty="0" smtClean="0">
                <a:latin typeface="Baskerville Old Face" pitchFamily="18" charset="0"/>
                <a:cs typeface="Calibri" pitchFamily="34" charset="0"/>
              </a:rPr>
              <a:t>In this regard, the pharmacist, in concert with the medical staff, must develop policies and procedures for assuring the quality of drug therapy</a:t>
            </a:r>
            <a:r>
              <a:rPr lang="en-US" sz="2000" dirty="0" smtClean="0">
                <a:latin typeface="Baskerville Old Face" pitchFamily="18" charset="0"/>
                <a:cs typeface="Calibri" pitchFamily="34" charset="0"/>
              </a:rPr>
              <a:t>.</a:t>
            </a: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1274858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pPr algn="l"/>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a:bodyPr>
          <a:lstStyle/>
          <a:p>
            <a:pPr>
              <a:buNone/>
            </a:pPr>
            <a:r>
              <a:rPr lang="en-US" sz="2800" u="sng" dirty="0" smtClean="0"/>
              <a:t>Referral Hospitals</a:t>
            </a:r>
          </a:p>
          <a:p>
            <a:r>
              <a:rPr lang="en-US" sz="2800" dirty="0" smtClean="0"/>
              <a:t>Every citizen is eligible to go to the referral hospitals for specialized care. These facilities include:</a:t>
            </a:r>
          </a:p>
          <a:p>
            <a:r>
              <a:rPr lang="en-US" sz="2800" dirty="0" smtClean="0"/>
              <a:t>King Faisal Specialist Hospital &amp; Research Centre-Riyadh Site (700 beds);</a:t>
            </a:r>
          </a:p>
          <a:p>
            <a:r>
              <a:rPr lang="en-US" sz="2800" dirty="0" smtClean="0"/>
              <a:t>King Faisal Specialist Hospital &amp; Research Centre-Jeddah Site (250 beds);</a:t>
            </a:r>
          </a:p>
          <a:p>
            <a:r>
              <a:rPr lang="en-US" sz="2800" dirty="0" smtClean="0"/>
              <a:t>King Khalid Eye Specialist Hospital, Riyadh (360 beds);</a:t>
            </a:r>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800" b="1" dirty="0" smtClean="0">
                <a:latin typeface="Baskerville Old Face" pitchFamily="18" charset="0"/>
                <a:cs typeface="Calibri" pitchFamily="34" charset="0"/>
              </a:rPr>
              <a:t>Standard VI: </a:t>
            </a:r>
          </a:p>
          <a:p>
            <a:pPr algn="just"/>
            <a:r>
              <a:rPr lang="en-US" sz="2800" b="1" dirty="0" smtClean="0">
                <a:latin typeface="Baskerville Old Face" pitchFamily="18" charset="0"/>
                <a:cs typeface="Calibri" pitchFamily="34" charset="0"/>
              </a:rPr>
              <a:t>Research : </a:t>
            </a:r>
          </a:p>
          <a:p>
            <a:pPr lvl="1" algn="just"/>
            <a:r>
              <a:rPr lang="en-US" sz="2400" dirty="0" smtClean="0">
                <a:latin typeface="Baskerville Old Face" pitchFamily="18" charset="0"/>
                <a:cs typeface="Calibri" pitchFamily="34" charset="0"/>
              </a:rPr>
              <a:t>The pharmacist should conduct, participate in, and support medical and pharmaceutical research appropriate to the goals, objectives, and resources of the pharmacy and the institution.</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Minimum standards for hospital pharmacy </a:t>
            </a:r>
            <a:endParaRPr lang="en-US" sz="3200" dirty="0"/>
          </a:p>
        </p:txBody>
      </p:sp>
    </p:spTree>
    <p:extLst>
      <p:ext uri="{BB962C8B-B14F-4D97-AF65-F5344CB8AC3E}">
        <p14:creationId xmlns:p14="http://schemas.microsoft.com/office/powerpoint/2010/main" val="402645877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4"/>
          <p:cNvPicPr>
            <a:picLocks noGrp="1" noChangeArrowheads="1"/>
          </p:cNvPicPr>
          <p:nvPr>
            <p:ph idx="1"/>
          </p:nvPr>
        </p:nvPicPr>
        <p:blipFill>
          <a:blip r:embed="rId2" cstate="print"/>
          <a:stretch>
            <a:fillRect/>
          </a:stretch>
        </p:blipFill>
        <p:spPr>
          <a:xfrm>
            <a:off x="457200" y="1622201"/>
            <a:ext cx="8229600" cy="4375597"/>
          </a:xfrm>
        </p:spPr>
        <p:style>
          <a:lnRef idx="2">
            <a:schemeClr val="accent5">
              <a:shade val="50000"/>
            </a:schemeClr>
          </a:lnRef>
          <a:fillRef idx="1">
            <a:schemeClr val="accent5"/>
          </a:fillRef>
          <a:effectRef idx="0">
            <a:schemeClr val="accent5"/>
          </a:effectRef>
          <a:fontRef idx="minor">
            <a:schemeClr val="lt1"/>
          </a:fontRef>
        </p:style>
      </p:pic>
      <p:sp>
        <p:nvSpPr>
          <p:cNvPr id="2" name="Title 1"/>
          <p:cNvSpPr>
            <a:spLocks noGrp="1"/>
          </p:cNvSpPr>
          <p:nvPr>
            <p:ph type="title"/>
          </p:nvPr>
        </p:nvSpPr>
        <p:spPr/>
        <p:txBody>
          <a:bodyPr>
            <a:normAutofit fontScale="90000"/>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How do you become a Pharmacist in Saudi Arabia</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6228484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algn="just"/>
            <a:r>
              <a:rPr lang="en-US" dirty="0" smtClean="0"/>
              <a:t>Pharmacist are health professionals who practice the science of pharmacy </a:t>
            </a:r>
          </a:p>
          <a:p>
            <a:pPr algn="just"/>
            <a:r>
              <a:rPr lang="en-US" dirty="0" smtClean="0"/>
              <a:t> The fundamental role of pharmacists is to distribute drugs that have been prescribed by a healthcare practitioner to patients</a:t>
            </a:r>
          </a:p>
          <a:p>
            <a:pPr algn="just"/>
            <a:r>
              <a:rPr lang="en-US" dirty="0" smtClean="0"/>
              <a:t>One of the most important roles that pharmacists are currently taking on is one of pharmaceutical care. </a:t>
            </a:r>
          </a:p>
          <a:p>
            <a:pPr algn="just"/>
            <a:r>
              <a:rPr lang="en-US" dirty="0" smtClean="0"/>
              <a:t>Pharmaceutical care involves taking direct responsibility for patients and their disease states, medications, and the management of each in order to improve the outcome for each individual patient. </a:t>
            </a:r>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Role of pharmacist in health care </a:t>
            </a:r>
            <a:br>
              <a:rPr lang="en-US" dirty="0" smtClean="0"/>
            </a:br>
            <a:endParaRPr lang="en-US" dirty="0"/>
          </a:p>
        </p:txBody>
      </p:sp>
    </p:spTree>
    <p:extLst>
      <p:ext uri="{BB962C8B-B14F-4D97-AF65-F5344CB8AC3E}">
        <p14:creationId xmlns:p14="http://schemas.microsoft.com/office/powerpoint/2010/main" val="13513591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b="1" dirty="0" smtClean="0">
                <a:latin typeface="Baskerville Old Face" pitchFamily="18" charset="0"/>
                <a:cs typeface="Calibri" pitchFamily="34" charset="0"/>
              </a:rPr>
              <a:t>ROLE OF PHARMACIST IN GLOBAL HEALTH :</a:t>
            </a:r>
            <a:r>
              <a:rPr lang="en-US" sz="2400" dirty="0" smtClean="0">
                <a:latin typeface="Baskerville Old Face" pitchFamily="18" charset="0"/>
              </a:rPr>
              <a:t>Pharmacist should adequately inform patients and the general public about unwanted effects of medicines, and should monitor such unwanted effects and their consequences in collaboration with other health care professionals and the appropriate authorities.</a:t>
            </a:r>
          </a:p>
          <a:p>
            <a:pPr algn="just"/>
            <a:r>
              <a:rPr lang="en-US" sz="2400" dirty="0" smtClean="0">
                <a:latin typeface="Baskerville Old Face" pitchFamily="18" charset="0"/>
              </a:rPr>
              <a:t>Role in  Transmitted Diseases   Pharmacist can educate people by giving information that explain disease, its transmission, risk reduction and prevention against disease. Patient counseling is one of the important role that a community Pharmacist can provide.</a:t>
            </a:r>
          </a:p>
          <a:p>
            <a:endParaRPr lang="en-US" sz="2400" dirty="0" smtClean="0"/>
          </a:p>
          <a:p>
            <a:endParaRPr lang="ar-SA" sz="2400" b="1" dirty="0" smtClean="0">
              <a:latin typeface="Calibri" pitchFamily="34" charset="0"/>
            </a:endParaRPr>
          </a:p>
          <a:p>
            <a:endParaRPr lang="en-US" dirty="0"/>
          </a:p>
        </p:txBody>
      </p:sp>
      <p:sp>
        <p:nvSpPr>
          <p:cNvPr id="2" name="Title 1"/>
          <p:cNvSpPr>
            <a:spLocks noGrp="1"/>
          </p:cNvSpPr>
          <p:nvPr>
            <p:ph type="title"/>
          </p:nvPr>
        </p:nvSpPr>
        <p:spPr>
          <a:xfrm>
            <a:off x="1600200" y="274638"/>
            <a:ext cx="7333488" cy="10207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Role </a:t>
            </a:r>
            <a:r>
              <a:rPr lang="en-US" dirty="0"/>
              <a:t>of pharmacist in health care </a:t>
            </a:r>
            <a:r>
              <a:rPr dirty="0" smtClean="0"/>
              <a:t/>
            </a:r>
            <a:br>
              <a:rPr dirty="0" smtClean="0"/>
            </a:br>
            <a:r>
              <a:rPr dirty="0" smtClean="0"/>
              <a:t/>
            </a:r>
            <a:br>
              <a:rPr dirty="0" smtClean="0"/>
            </a:br>
            <a:r>
              <a:rPr lang="en-US" dirty="0" smtClean="0"/>
              <a:t> </a:t>
            </a:r>
            <a:br>
              <a:rPr lang="en-US" dirty="0" smtClean="0"/>
            </a:br>
            <a:endParaRPr lang="en-US" dirty="0"/>
          </a:p>
        </p:txBody>
      </p:sp>
    </p:spTree>
    <p:extLst>
      <p:ext uri="{BB962C8B-B14F-4D97-AF65-F5344CB8AC3E}">
        <p14:creationId xmlns:p14="http://schemas.microsoft.com/office/powerpoint/2010/main" val="70271586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smtClean="0">
                <a:latin typeface="Baskerville Old Face" pitchFamily="18" charset="0"/>
                <a:cs typeface="Calibri" pitchFamily="34" charset="0"/>
              </a:rPr>
              <a:t>Role in Epidemiology : Epidemiology is the study of the distribution and prevention of health related events in specific population</a:t>
            </a:r>
            <a:endParaRPr lang="en-US" sz="2400" b="1" dirty="0" smtClean="0">
              <a:latin typeface="Baskerville Old Face" pitchFamily="18" charset="0"/>
              <a:cs typeface="Calibri" pitchFamily="34" charset="0"/>
            </a:endParaRPr>
          </a:p>
          <a:p>
            <a:pPr algn="just"/>
            <a:r>
              <a:rPr lang="en-US" sz="2400" dirty="0" smtClean="0">
                <a:latin typeface="Baskerville Old Face" pitchFamily="18" charset="0"/>
                <a:cs typeface="Calibri" pitchFamily="34" charset="0"/>
              </a:rPr>
              <a:t>Role of pharmacist to Provide up-to-date information about New Guidelines,  New Medications , News reports about medications </a:t>
            </a:r>
          </a:p>
          <a:p>
            <a:pPr algn="just"/>
            <a:r>
              <a:rPr lang="en-US" sz="2400" dirty="0" smtClean="0">
                <a:latin typeface="Baskerville Old Face" pitchFamily="18" charset="0"/>
                <a:cs typeface="Calibri" pitchFamily="34" charset="0"/>
              </a:rPr>
              <a:t>Provide answers to patient questions before They are asked to medical staff , Drug-drug interactions,  Drug-food interactions , Drug-disease interactions</a:t>
            </a:r>
            <a:endParaRPr lang="ar-SA" sz="2400" dirty="0" smtClean="0">
              <a:latin typeface="Baskerville Old Face" pitchFamily="18" charset="0"/>
            </a:endParaRPr>
          </a:p>
          <a:p>
            <a:pPr algn="just"/>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Role of pharmacist in health care </a:t>
            </a:r>
            <a:br>
              <a:rPr lang="en-US" dirty="0" smtClean="0"/>
            </a:br>
            <a:endParaRPr lang="en-US" dirty="0"/>
          </a:p>
        </p:txBody>
      </p:sp>
    </p:spTree>
    <p:extLst>
      <p:ext uri="{BB962C8B-B14F-4D97-AF65-F5344CB8AC3E}">
        <p14:creationId xmlns:p14="http://schemas.microsoft.com/office/powerpoint/2010/main" val="420209285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smtClean="0">
                <a:latin typeface="Baskerville Old Face" pitchFamily="18" charset="0"/>
                <a:cs typeface="Calibri" pitchFamily="34" charset="0"/>
              </a:rPr>
              <a:t>With the selection and categorizing of the employees, it now becomes essential to develop a chart showing the flow of administrative authority.</a:t>
            </a:r>
          </a:p>
          <a:p>
            <a:pPr algn="just"/>
            <a:r>
              <a:rPr lang="en-US" sz="2400" dirty="0" smtClean="0">
                <a:latin typeface="Baskerville Old Face" pitchFamily="18" charset="0"/>
                <a:cs typeface="Calibri" pitchFamily="34" charset="0"/>
              </a:rPr>
              <a:t>Obviously, in the very small departments, this is usually generally understood and no problems arise. However, in the large units with assistant chief pharmacists, supervisors, and lay personnel, authority must be delegated by the chief pharmacist.</a:t>
            </a:r>
          </a:p>
          <a:p>
            <a:pPr algn="just"/>
            <a:r>
              <a:rPr lang="en-US" sz="2400" dirty="0" smtClean="0">
                <a:latin typeface="Baskerville Old Face" pitchFamily="18" charset="0"/>
              </a:rPr>
              <a:t>In large hospitals, departments of pharmacy have a more complex organization</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r>
              <a:rPr lang="en-US" sz="3600" dirty="0" smtClean="0">
                <a:latin typeface="Calibri" pitchFamily="34" charset="0"/>
                <a:cs typeface="Calibri" pitchFamily="34" charset="0"/>
              </a:rPr>
              <a:t>Organizational  structure of pharmacy</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196176594"/>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buNone/>
            </a:pPr>
            <a:r>
              <a:rPr lang="en-US" sz="2400" b="1" dirty="0" smtClean="0">
                <a:latin typeface="Baskerville Old Face" pitchFamily="18" charset="0"/>
              </a:rPr>
              <a:t>Administrative Services Division</a:t>
            </a:r>
          </a:p>
          <a:p>
            <a:pPr algn="just"/>
            <a:r>
              <a:rPr lang="en-US" sz="2400" dirty="0" smtClean="0">
                <a:latin typeface="Baskerville Old Face" pitchFamily="18" charset="0"/>
              </a:rPr>
              <a:t>1. Plan and coordinate departmental activities.</a:t>
            </a:r>
          </a:p>
          <a:p>
            <a:pPr algn="just"/>
            <a:endParaRPr lang="en-US" sz="2400" dirty="0" smtClean="0">
              <a:latin typeface="Baskerville Old Face" pitchFamily="18" charset="0"/>
            </a:endParaRPr>
          </a:p>
          <a:p>
            <a:pPr algn="just"/>
            <a:r>
              <a:rPr lang="en-US" sz="2400" dirty="0" smtClean="0">
                <a:latin typeface="Baskerville Old Face" pitchFamily="18" charset="0"/>
              </a:rPr>
              <a:t>2. Develop policies.</a:t>
            </a:r>
          </a:p>
          <a:p>
            <a:pPr algn="just"/>
            <a:endParaRPr lang="en-US" sz="2400" dirty="0" smtClean="0">
              <a:latin typeface="Baskerville Old Face" pitchFamily="18" charset="0"/>
            </a:endParaRPr>
          </a:p>
          <a:p>
            <a:pPr algn="just"/>
            <a:r>
              <a:rPr lang="en-US" sz="2400" dirty="0" smtClean="0">
                <a:latin typeface="Baskerville Old Face" pitchFamily="18" charset="0"/>
              </a:rPr>
              <a:t>3. Schedule personnel and provide supervision.</a:t>
            </a:r>
          </a:p>
          <a:p>
            <a:pPr algn="just"/>
            <a:endParaRPr lang="en-US" sz="2400" dirty="0" smtClean="0">
              <a:latin typeface="Baskerville Old Face" pitchFamily="18" charset="0"/>
            </a:endParaRPr>
          </a:p>
          <a:p>
            <a:pPr algn="just"/>
            <a:r>
              <a:rPr lang="en-US" sz="2400" dirty="0" smtClean="0">
                <a:latin typeface="Baskerville Old Face" pitchFamily="18" charset="0"/>
              </a:rPr>
              <a:t>4. Coordinate administrative needs of the Pharmacy and Therapeutics Committee.</a:t>
            </a:r>
          </a:p>
          <a:p>
            <a:pPr algn="just"/>
            <a:r>
              <a:rPr lang="en-US" sz="2400" dirty="0" smtClean="0">
                <a:latin typeface="Baskerville Old Face" pitchFamily="18" charset="0"/>
              </a:rPr>
              <a:t>5. Supervise departmental office staff.</a:t>
            </a:r>
            <a:endParaRPr lang="en-US" sz="2400" dirty="0">
              <a:latin typeface="Baskerville Old Face" pitchFamily="18" charset="0"/>
            </a:endParaRPr>
          </a:p>
        </p:txBody>
      </p:sp>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Organizational structure of pharmacy</a:t>
            </a:r>
            <a:endParaRPr lang="en-US" sz="3600" dirty="0"/>
          </a:p>
        </p:txBody>
      </p:sp>
    </p:spTree>
    <p:extLst>
      <p:ext uri="{BB962C8B-B14F-4D97-AF65-F5344CB8AC3E}">
        <p14:creationId xmlns:p14="http://schemas.microsoft.com/office/powerpoint/2010/main" val="1833460796"/>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buNone/>
            </a:pPr>
            <a:r>
              <a:rPr lang="en-US" sz="2400" b="1" dirty="0" smtClean="0">
                <a:latin typeface="Baskerville Old Face" pitchFamily="18" charset="0"/>
                <a:cs typeface="Calibri" pitchFamily="34" charset="0"/>
              </a:rPr>
              <a:t>Education and Training Division</a:t>
            </a:r>
          </a:p>
          <a:p>
            <a:pPr algn="just"/>
            <a:r>
              <a:rPr lang="en-US" sz="2400" dirty="0" smtClean="0">
                <a:latin typeface="Baskerville Old Face" pitchFamily="18" charset="0"/>
                <a:cs typeface="Calibri" pitchFamily="34" charset="0"/>
              </a:rPr>
              <a:t>1. Coordinate programs of undergraduate and graduate pharmacy</a:t>
            </a:r>
          </a:p>
          <a:p>
            <a:pPr algn="just"/>
            <a:r>
              <a:rPr lang="en-US" sz="2400" dirty="0" smtClean="0">
                <a:latin typeface="Baskerville Old Face" pitchFamily="18" charset="0"/>
                <a:cs typeface="Calibri" pitchFamily="34" charset="0"/>
              </a:rPr>
              <a:t>students.</a:t>
            </a:r>
          </a:p>
          <a:p>
            <a:pPr algn="just"/>
            <a:r>
              <a:rPr lang="en-US" sz="2400" dirty="0" smtClean="0">
                <a:latin typeface="Baskerville Old Face" pitchFamily="18" charset="0"/>
                <a:cs typeface="Calibri" pitchFamily="34" charset="0"/>
              </a:rPr>
              <a:t>2. Participate in hospital-wide educational programs involving nurses, doctors etc.</a:t>
            </a:r>
          </a:p>
          <a:p>
            <a:pPr algn="just"/>
            <a:r>
              <a:rPr lang="en-US" sz="2400" dirty="0" smtClean="0">
                <a:latin typeface="Baskerville Old Face" pitchFamily="18" charset="0"/>
                <a:cs typeface="Calibri" pitchFamily="34" charset="0"/>
              </a:rPr>
              <a:t>3. Train newly employed pharmacy department personne</a:t>
            </a:r>
            <a:r>
              <a:rPr lang="en-US" sz="2400" dirty="0" smtClean="0">
                <a:latin typeface="Calibri" pitchFamily="34" charset="0"/>
                <a:cs typeface="Calibri" pitchFamily="34" charset="0"/>
              </a:rPr>
              <a:t>l</a:t>
            </a:r>
            <a:endParaRPr lang="en-US" sz="2400"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Organizational  structure of pharmacy</a:t>
            </a:r>
            <a:endParaRPr lang="en-US" sz="3600" dirty="0"/>
          </a:p>
        </p:txBody>
      </p:sp>
    </p:spTree>
    <p:extLst>
      <p:ext uri="{BB962C8B-B14F-4D97-AF65-F5344CB8AC3E}">
        <p14:creationId xmlns:p14="http://schemas.microsoft.com/office/powerpoint/2010/main" val="252424567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buNone/>
            </a:pPr>
            <a:r>
              <a:rPr lang="en-US" sz="2800" b="1" dirty="0" smtClean="0">
                <a:latin typeface="Baskerville Old Face" pitchFamily="18" charset="0"/>
              </a:rPr>
              <a:t>Pharmaceutical Research Division</a:t>
            </a:r>
          </a:p>
          <a:p>
            <a:pPr algn="just"/>
            <a:r>
              <a:rPr lang="en-US" sz="2800" dirty="0" smtClean="0">
                <a:latin typeface="Baskerville Old Face" pitchFamily="18" charset="0"/>
              </a:rPr>
              <a:t>1. Develop new formulations of drugs, especially dosage forms not</a:t>
            </a:r>
          </a:p>
          <a:p>
            <a:pPr algn="just"/>
            <a:r>
              <a:rPr lang="en-US" sz="2800" dirty="0" smtClean="0">
                <a:latin typeface="Baskerville Old Face" pitchFamily="18" charset="0"/>
              </a:rPr>
              <a:t>commercially available, and of research drugs.</a:t>
            </a:r>
          </a:p>
          <a:p>
            <a:pPr algn="just"/>
            <a:r>
              <a:rPr lang="en-US" sz="2800" dirty="0" smtClean="0">
                <a:latin typeface="Baskerville Old Face" pitchFamily="18" charset="0"/>
              </a:rPr>
              <a:t>2. Improve formulations of existing products.</a:t>
            </a:r>
          </a:p>
          <a:p>
            <a:pPr algn="just"/>
            <a:r>
              <a:rPr lang="en-US" sz="2800" dirty="0" smtClean="0">
                <a:latin typeface="Baskerville Old Face" pitchFamily="18" charset="0"/>
              </a:rPr>
              <a:t>3. Cooperate with the medical research staff of projects involving drugs</a:t>
            </a:r>
            <a:r>
              <a:rPr lang="en-US" dirty="0" smtClean="0">
                <a:latin typeface="Baskerville Old Face" pitchFamily="18" charset="0"/>
              </a:rPr>
              <a:t>.</a:t>
            </a:r>
            <a:endParaRPr lang="en-US" dirty="0">
              <a:latin typeface="Baskerville Old Face" pitchFamily="18"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Organizational  structure of pharmacy</a:t>
            </a:r>
            <a:endParaRPr lang="en-US" sz="3200" dirty="0"/>
          </a:p>
        </p:txBody>
      </p:sp>
    </p:spTree>
    <p:extLst>
      <p:ext uri="{BB962C8B-B14F-4D97-AF65-F5344CB8AC3E}">
        <p14:creationId xmlns:p14="http://schemas.microsoft.com/office/powerpoint/2010/main" val="702560417"/>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lgn="just">
              <a:buNone/>
            </a:pPr>
            <a:r>
              <a:rPr lang="en-US" sz="2400" b="1" dirty="0" smtClean="0">
                <a:latin typeface="Baskerville Old Face" pitchFamily="18" charset="0"/>
                <a:cs typeface="Calibri" pitchFamily="34" charset="0"/>
              </a:rPr>
              <a:t>In-Patient Services Division</a:t>
            </a:r>
          </a:p>
          <a:p>
            <a:pPr algn="just"/>
            <a:r>
              <a:rPr lang="en-US" sz="2400" dirty="0" smtClean="0">
                <a:latin typeface="Baskerville Old Face" pitchFamily="18" charset="0"/>
                <a:cs typeface="Calibri" pitchFamily="34" charset="0"/>
              </a:rPr>
              <a:t>1. Provide medications for all in-patients of the hospital on a 24-hour per day basis.</a:t>
            </a:r>
          </a:p>
          <a:p>
            <a:pPr algn="just"/>
            <a:r>
              <a:rPr lang="en-US" sz="2400" dirty="0" smtClean="0">
                <a:latin typeface="Baskerville Old Face" pitchFamily="18" charset="0"/>
                <a:cs typeface="Calibri" pitchFamily="34" charset="0"/>
              </a:rPr>
              <a:t>2. Inspection and control of drugs on all treatment areas.</a:t>
            </a:r>
          </a:p>
          <a:p>
            <a:pPr algn="just"/>
            <a:r>
              <a:rPr lang="en-US" sz="2400" dirty="0" smtClean="0">
                <a:latin typeface="Baskerville Old Face" pitchFamily="18" charset="0"/>
                <a:cs typeface="Calibri" pitchFamily="34" charset="0"/>
              </a:rPr>
              <a:t>3. Cooperate with medical drug research.</a:t>
            </a:r>
          </a:p>
          <a:p>
            <a:pPr algn="just">
              <a:buNone/>
            </a:pPr>
            <a:r>
              <a:rPr lang="en-US" sz="2400" b="1" dirty="0" smtClean="0">
                <a:latin typeface="Baskerville Old Face" pitchFamily="18" charset="0"/>
              </a:rPr>
              <a:t>Out-Patient Services Division</a:t>
            </a:r>
          </a:p>
          <a:p>
            <a:pPr algn="just"/>
            <a:r>
              <a:rPr lang="en-US" sz="2400" dirty="0" smtClean="0">
                <a:latin typeface="Baskerville Old Face" pitchFamily="18" charset="0"/>
              </a:rPr>
              <a:t>1. Compound and dispense out-patient prescriptions.</a:t>
            </a:r>
          </a:p>
          <a:p>
            <a:pPr algn="just"/>
            <a:r>
              <a:rPr lang="en-US" sz="2400" dirty="0" smtClean="0">
                <a:latin typeface="Baskerville Old Face" pitchFamily="18" charset="0"/>
              </a:rPr>
              <a:t>2. Inspect and control all clinic and emergency service medication stations.</a:t>
            </a:r>
          </a:p>
          <a:p>
            <a:pPr algn="just"/>
            <a:r>
              <a:rPr lang="en-US" sz="2400" dirty="0" smtClean="0">
                <a:latin typeface="Baskerville Old Face" pitchFamily="18" charset="0"/>
              </a:rPr>
              <a:t>3. Maintain prescription records.</a:t>
            </a:r>
          </a:p>
          <a:p>
            <a:pPr algn="just"/>
            <a:r>
              <a:rPr lang="en-US" sz="2400" dirty="0" smtClean="0">
                <a:latin typeface="Baskerville Old Face" pitchFamily="18" charset="0"/>
              </a:rPr>
              <a:t>4. Provide drug consultation services to staff and medical students</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Organizational  structure of pharmacy</a:t>
            </a:r>
            <a:endParaRPr lang="en-US" sz="3200" dirty="0"/>
          </a:p>
        </p:txBody>
      </p:sp>
    </p:spTree>
    <p:extLst>
      <p:ext uri="{BB962C8B-B14F-4D97-AF65-F5344CB8AC3E}">
        <p14:creationId xmlns:p14="http://schemas.microsoft.com/office/powerpoint/2010/main" val="3761536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l"/>
            <a:r>
              <a:rPr lang="en-US" sz="3200" dirty="0" smtClean="0"/>
              <a:t>Overview of the Healthcare System </a:t>
            </a:r>
            <a:br>
              <a:rPr lang="en-US" sz="3200" dirty="0" smtClean="0"/>
            </a:br>
            <a:r>
              <a:rPr lang="en-US" sz="3200" dirty="0" smtClean="0"/>
              <a:t> in Saudi Arabia</a:t>
            </a:r>
            <a:endParaRPr lang="ar-SA" sz="32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a:buNone/>
            </a:pPr>
            <a:r>
              <a:rPr lang="en-US" sz="2800" b="1" u="sng" dirty="0" smtClean="0"/>
              <a:t>Private Facilities</a:t>
            </a:r>
          </a:p>
          <a:p>
            <a:r>
              <a:rPr lang="en-US" sz="2800" dirty="0" smtClean="0"/>
              <a:t>For-Profit: Saudi German Hospital, Jeddah; Dr. </a:t>
            </a:r>
            <a:r>
              <a:rPr lang="en-US" sz="2800" dirty="0" err="1" smtClean="0"/>
              <a:t>Erfan</a:t>
            </a:r>
            <a:r>
              <a:rPr lang="en-US" sz="2800" dirty="0" smtClean="0"/>
              <a:t> &amp; Bagedo Hospital, Jeddah; Al-</a:t>
            </a:r>
            <a:r>
              <a:rPr lang="en-US" sz="2800" dirty="0" err="1" smtClean="0"/>
              <a:t>Habib</a:t>
            </a:r>
            <a:r>
              <a:rPr lang="en-US" sz="2800" dirty="0" smtClean="0"/>
              <a:t> centers and Kingdom Hospital, Riyadh</a:t>
            </a:r>
          </a:p>
          <a:p>
            <a:r>
              <a:rPr lang="en-US" sz="2800" dirty="0" smtClean="0"/>
              <a:t>Saudi ARAMCO Hospital, Dhahran (480 beds); serves employees of the oil company Saudi ARAMCO, and their family members</a:t>
            </a:r>
          </a:p>
          <a:p>
            <a:r>
              <a:rPr lang="en-US" sz="2800" dirty="0" smtClean="0"/>
              <a:t>Social Insurance Hospital, Riyadh (GOSI) (300 beds)</a:t>
            </a:r>
          </a:p>
          <a:p>
            <a:r>
              <a:rPr lang="en-US" sz="2800" dirty="0" smtClean="0"/>
              <a:t>Royal Commission Hospitals, which</a:t>
            </a:r>
            <a:endParaRPr lang="ar-SA" sz="2800" u="sng"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69342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lgn="just">
              <a:buNone/>
            </a:pPr>
            <a:r>
              <a:rPr lang="en-US" sz="2400" b="1" dirty="0" smtClean="0">
                <a:latin typeface="Baskerville Old Face" pitchFamily="18" charset="0"/>
                <a:cs typeface="Calibri" pitchFamily="34" charset="0"/>
              </a:rPr>
              <a:t>Drug Information Services Division</a:t>
            </a:r>
          </a:p>
          <a:p>
            <a:pPr algn="just"/>
            <a:r>
              <a:rPr lang="en-US" sz="2400" dirty="0" smtClean="0">
                <a:latin typeface="Baskerville Old Face" pitchFamily="18" charset="0"/>
                <a:cs typeface="Calibri" pitchFamily="34" charset="0"/>
              </a:rPr>
              <a:t>1. Provide drug information on drugs and drug therapy to doctors, nurses, medical and nursing students and the house staff.</a:t>
            </a:r>
          </a:p>
          <a:p>
            <a:pPr algn="just"/>
            <a:r>
              <a:rPr lang="en-US" sz="2400" dirty="0" smtClean="0">
                <a:latin typeface="Baskerville Old Face" pitchFamily="18" charset="0"/>
                <a:cs typeface="Calibri" pitchFamily="34" charset="0"/>
              </a:rPr>
              <a:t>2. Maintain the drug information center.</a:t>
            </a:r>
          </a:p>
          <a:p>
            <a:pPr algn="just"/>
            <a:r>
              <a:rPr lang="en-US" sz="2400" dirty="0" smtClean="0">
                <a:latin typeface="Baskerville Old Face" pitchFamily="18" charset="0"/>
                <a:cs typeface="Calibri" pitchFamily="34" charset="0"/>
              </a:rPr>
              <a:t>3. Prepare the hospital's pharmacy newsletter.</a:t>
            </a:r>
          </a:p>
          <a:p>
            <a:pPr algn="just"/>
            <a:r>
              <a:rPr lang="en-US" sz="2400" dirty="0" smtClean="0">
                <a:latin typeface="Baskerville Old Face" pitchFamily="18" charset="0"/>
                <a:cs typeface="Calibri" pitchFamily="34" charset="0"/>
              </a:rPr>
              <a:t>4. Maintain literature files.</a:t>
            </a:r>
          </a:p>
          <a:p>
            <a:pPr algn="just">
              <a:buNone/>
            </a:pPr>
            <a:r>
              <a:rPr lang="en-US" sz="2400" b="1" dirty="0" smtClean="0">
                <a:latin typeface="Baskerville Old Face" pitchFamily="18" charset="0"/>
              </a:rPr>
              <a:t>Departmental Services Division</a:t>
            </a:r>
          </a:p>
          <a:p>
            <a:pPr algn="just"/>
            <a:r>
              <a:rPr lang="en-US" sz="2400" dirty="0" smtClean="0">
                <a:latin typeface="Baskerville Old Face" pitchFamily="18" charset="0"/>
              </a:rPr>
              <a:t>1. Control and dispense intravenous fluids.</a:t>
            </a:r>
          </a:p>
          <a:p>
            <a:pPr algn="just"/>
            <a:r>
              <a:rPr lang="en-US" sz="2400" dirty="0" smtClean="0">
                <a:latin typeface="Baskerville Old Face" pitchFamily="18" charset="0"/>
              </a:rPr>
              <a:t>2. Control and dispense controlled substances.</a:t>
            </a:r>
          </a:p>
          <a:p>
            <a:pPr algn="just"/>
            <a:r>
              <a:rPr lang="en-US" sz="2400" dirty="0" smtClean="0">
                <a:latin typeface="Baskerville Old Face" pitchFamily="18" charset="0"/>
              </a:rPr>
              <a:t>3. Coordinate and control all drug delivery and distribution systems.</a:t>
            </a:r>
            <a:endParaRPr lang="en-US" sz="2400" dirty="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Organizational  structure of pharmacy</a:t>
            </a:r>
            <a:endParaRPr lang="en-US" sz="3200" dirty="0"/>
          </a:p>
        </p:txBody>
      </p:sp>
    </p:spTree>
    <p:extLst>
      <p:ext uri="{BB962C8B-B14F-4D97-AF65-F5344CB8AC3E}">
        <p14:creationId xmlns:p14="http://schemas.microsoft.com/office/powerpoint/2010/main" val="70531545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lgn="just">
              <a:buNone/>
            </a:pPr>
            <a:r>
              <a:rPr lang="en-US" sz="2400" b="1" dirty="0" smtClean="0">
                <a:latin typeface="Baskerville Old Face" pitchFamily="18" charset="0"/>
                <a:cs typeface="Calibri" pitchFamily="34" charset="0"/>
              </a:rPr>
              <a:t>Purchasing and Inventory Control Division</a:t>
            </a:r>
          </a:p>
          <a:p>
            <a:pPr algn="just"/>
            <a:r>
              <a:rPr lang="en-US" sz="2400" dirty="0" smtClean="0">
                <a:latin typeface="Baskerville Old Face" pitchFamily="18" charset="0"/>
                <a:cs typeface="Calibri" pitchFamily="34" charset="0"/>
              </a:rPr>
              <a:t>1. Maintain drug inventory control.</a:t>
            </a:r>
          </a:p>
          <a:p>
            <a:pPr algn="just"/>
            <a:r>
              <a:rPr lang="en-US" sz="2400" dirty="0" smtClean="0">
                <a:latin typeface="Baskerville Old Face" pitchFamily="18" charset="0"/>
                <a:cs typeface="Calibri" pitchFamily="34" charset="0"/>
              </a:rPr>
              <a:t>2. Purchase all drugs.</a:t>
            </a:r>
          </a:p>
          <a:p>
            <a:pPr algn="just"/>
            <a:r>
              <a:rPr lang="en-US" sz="2400" dirty="0" smtClean="0">
                <a:latin typeface="Baskerville Old Face" pitchFamily="18" charset="0"/>
                <a:cs typeface="Calibri" pitchFamily="34" charset="0"/>
              </a:rPr>
              <a:t>3. Receive, store and distribute drugs.</a:t>
            </a:r>
          </a:p>
          <a:p>
            <a:pPr algn="just"/>
            <a:r>
              <a:rPr lang="en-US" sz="2400" dirty="0" smtClean="0">
                <a:latin typeface="Baskerville Old Face" pitchFamily="18" charset="0"/>
                <a:cs typeface="Calibri" pitchFamily="34" charset="0"/>
              </a:rPr>
              <a:t>4. Interview medical service representatives.</a:t>
            </a:r>
          </a:p>
          <a:p>
            <a:pPr algn="just">
              <a:buNone/>
            </a:pPr>
            <a:r>
              <a:rPr lang="en-US" sz="2400" b="1" dirty="0" smtClean="0">
                <a:latin typeface="Baskerville Old Face" pitchFamily="18" charset="0"/>
                <a:cs typeface="Calibri" pitchFamily="34" charset="0"/>
              </a:rPr>
              <a:t>Central Supply Services Division</a:t>
            </a:r>
          </a:p>
          <a:p>
            <a:pPr algn="just"/>
            <a:r>
              <a:rPr lang="en-US" sz="2400" dirty="0" smtClean="0">
                <a:latin typeface="Baskerville Old Face" pitchFamily="18" charset="0"/>
                <a:cs typeface="Calibri" pitchFamily="34" charset="0"/>
              </a:rPr>
              <a:t>1. Develop and coordinate distribution of medical supplies and irrigating fluids.</a:t>
            </a:r>
          </a:p>
          <a:p>
            <a:pPr algn="just">
              <a:buNone/>
            </a:pPr>
            <a:r>
              <a:rPr lang="en-US" sz="2400" b="1" dirty="0" smtClean="0">
                <a:latin typeface="Baskerville Old Face" pitchFamily="18" charset="0"/>
              </a:rPr>
              <a:t>Assay and Quality Control Division</a:t>
            </a:r>
          </a:p>
          <a:p>
            <a:pPr algn="just"/>
            <a:r>
              <a:rPr lang="en-US" sz="2400" dirty="0" smtClean="0">
                <a:latin typeface="Baskerville Old Face" pitchFamily="18" charset="0"/>
              </a:rPr>
              <a:t>1. Perform analyses on products manufacturered and purchased.</a:t>
            </a:r>
          </a:p>
          <a:p>
            <a:pPr algn="just"/>
            <a:r>
              <a:rPr lang="en-US" sz="2400" dirty="0" smtClean="0">
                <a:latin typeface="Baskerville Old Face" pitchFamily="18" charset="0"/>
              </a:rPr>
              <a:t>2. Develop and revise assay procedures.</a:t>
            </a: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Organizational  structure of pharmacy</a:t>
            </a:r>
            <a:endParaRPr lang="en-US" sz="3200" dirty="0"/>
          </a:p>
        </p:txBody>
      </p:sp>
    </p:spTree>
    <p:extLst>
      <p:ext uri="{BB962C8B-B14F-4D97-AF65-F5344CB8AC3E}">
        <p14:creationId xmlns:p14="http://schemas.microsoft.com/office/powerpoint/2010/main" val="101981524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buNone/>
            </a:pPr>
            <a:r>
              <a:rPr lang="en-US" sz="2400" b="1" dirty="0" smtClean="0">
                <a:latin typeface="Baskerville Old Face" pitchFamily="18" charset="0"/>
                <a:cs typeface="Calibri" pitchFamily="34" charset="0"/>
              </a:rPr>
              <a:t>Sterile Products Division</a:t>
            </a:r>
          </a:p>
          <a:p>
            <a:pPr algn="just"/>
            <a:r>
              <a:rPr lang="en-US" sz="2400" dirty="0" smtClean="0">
                <a:latin typeface="Baskerville Old Face" pitchFamily="18" charset="0"/>
                <a:cs typeface="Calibri" pitchFamily="34" charset="0"/>
              </a:rPr>
              <a:t>1. Produce small volume parenterals.</a:t>
            </a:r>
          </a:p>
          <a:p>
            <a:pPr algn="just"/>
            <a:r>
              <a:rPr lang="en-US" sz="2400" dirty="0" smtClean="0">
                <a:latin typeface="Baskerville Old Face" pitchFamily="18" charset="0"/>
                <a:cs typeface="Calibri" pitchFamily="34" charset="0"/>
              </a:rPr>
              <a:t>2. Manufacture sterile ophthalmologic, irrigating solutions etc.</a:t>
            </a:r>
          </a:p>
          <a:p>
            <a:pPr algn="just"/>
            <a:r>
              <a:rPr lang="en-US" sz="2400" dirty="0" smtClean="0">
                <a:latin typeface="Baskerville Old Face" pitchFamily="18" charset="0"/>
                <a:cs typeface="Calibri" pitchFamily="34" charset="0"/>
              </a:rPr>
              <a:t>3. Prepare aseptic dilution of lyophylizal and other "unstable" sterile injections for administration to patients.</a:t>
            </a:r>
          </a:p>
          <a:p>
            <a:pPr algn="just">
              <a:buNone/>
            </a:pPr>
            <a:r>
              <a:rPr lang="en-US" sz="2400" b="1" dirty="0" smtClean="0">
                <a:latin typeface="Baskerville Old Face" pitchFamily="18" charset="0"/>
                <a:cs typeface="Calibri" pitchFamily="34" charset="0"/>
              </a:rPr>
              <a:t>Radiopharmaceutical Services division</a:t>
            </a:r>
          </a:p>
          <a:p>
            <a:pPr algn="just"/>
            <a:r>
              <a:rPr lang="en-US" sz="2400" dirty="0" smtClean="0">
                <a:latin typeface="Baskerville Old Face" pitchFamily="18" charset="0"/>
                <a:cs typeface="Calibri" pitchFamily="34" charset="0"/>
              </a:rPr>
              <a:t>1. Centralize the procurement, storage and dispensing of radioisotopes used in clinical practice.</a:t>
            </a:r>
          </a:p>
          <a:p>
            <a:pPr algn="just"/>
            <a:endParaRPr lang="en-US" sz="2400" dirty="0" smtClean="0">
              <a:latin typeface="Baskerville Old Face" pitchFamily="18" charset="0"/>
              <a:cs typeface="Calibri" pitchFamily="34" charset="0"/>
            </a:endParaRPr>
          </a:p>
        </p:txBody>
      </p:sp>
      <p:sp>
        <p:nvSpPr>
          <p:cNvPr id="2" name="Title 1"/>
          <p:cNvSpPr>
            <a:spLocks noGrp="1"/>
          </p:cNvSpPr>
          <p:nvPr>
            <p:ph type="title"/>
          </p:nvPr>
        </p:nvSpPr>
        <p:spPr/>
        <p:txBody>
          <a:bodyPr>
            <a:normAutofit/>
          </a:bodyPr>
          <a:lstStyle/>
          <a:p>
            <a:r>
              <a:rPr lang="en-US" sz="3200" dirty="0" smtClean="0">
                <a:latin typeface="Calibri" pitchFamily="34" charset="0"/>
                <a:cs typeface="Calibri" pitchFamily="34" charset="0"/>
              </a:rPr>
              <a:t>Organizational  structure of pharmacy</a:t>
            </a:r>
            <a:endParaRPr lang="en-US" sz="3200" dirty="0"/>
          </a:p>
        </p:txBody>
      </p:sp>
    </p:spTree>
    <p:extLst>
      <p:ext uri="{BB962C8B-B14F-4D97-AF65-F5344CB8AC3E}">
        <p14:creationId xmlns:p14="http://schemas.microsoft.com/office/powerpoint/2010/main" val="1717297406"/>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7470648" cy="2514600"/>
          </a:xfr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style>
          <a:lnRef idx="1">
            <a:schemeClr val="accent2"/>
          </a:lnRef>
          <a:fillRef idx="3">
            <a:schemeClr val="accent2"/>
          </a:fillRef>
          <a:effectRef idx="2">
            <a:schemeClr val="accent2"/>
          </a:effectRef>
          <a:fontRef idx="minor">
            <a:schemeClr val="lt1"/>
          </a:fontRef>
        </p:style>
        <p:txBody>
          <a:bodyPr>
            <a:normAutofit/>
          </a:bodyPr>
          <a:lstStyle/>
          <a:p>
            <a:r>
              <a:rPr lang="en-US" sz="6600" i="1" dirty="0" smtClean="0">
                <a:latin typeface="Baskerville Old Face" pitchFamily="18" charset="0"/>
              </a:rPr>
              <a:t>        Thank you</a:t>
            </a:r>
            <a:endParaRPr lang="en-US" sz="6600" i="1" dirty="0">
              <a:latin typeface="Baskerville Old Fac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su\Desktop\pharmacy-technician.jpg"/>
          <p:cNvPicPr>
            <a:picLocks noGrp="1" noChangeAspect="1" noChangeArrowheads="1"/>
          </p:cNvPicPr>
          <p:nvPr>
            <p:ph idx="1"/>
          </p:nvPr>
        </p:nvPicPr>
        <p:blipFill>
          <a:blip r:embed="rId2" cstate="print"/>
          <a:stretch>
            <a:fillRect/>
          </a:stretch>
        </p:blipFill>
        <p:spPr bwMode="auto">
          <a:xfrm>
            <a:off x="4724400" y="1447800"/>
            <a:ext cx="3962400" cy="4572000"/>
          </a:xfrm>
          <a:prstGeom prst="rect">
            <a:avLst/>
          </a:prstGeom>
          <a:noFill/>
        </p:spPr>
      </p:pic>
      <p:sp>
        <p:nvSpPr>
          <p:cNvPr id="2" name="Title 1"/>
          <p:cNvSpPr>
            <a:spLocks noGrp="1"/>
          </p:cNvSpPr>
          <p:nvPr>
            <p:ph type="title"/>
          </p:nvPr>
        </p:nvSpPr>
        <p:spPr/>
        <p:txBody>
          <a:bodyPr>
            <a:normAutofit fontScale="90000"/>
          </a:bodyPr>
          <a:lstStyle/>
          <a:p>
            <a:r>
              <a:rPr lang="en-US" sz="4400" dirty="0" smtClean="0">
                <a:solidFill>
                  <a:schemeClr val="bg1">
                    <a:lumMod val="95000"/>
                    <a:lumOff val="5000"/>
                  </a:schemeClr>
                </a:solidFill>
              </a:rPr>
              <a:t/>
            </a:r>
            <a:br>
              <a:rPr lang="en-US" sz="4400" dirty="0" smtClean="0">
                <a:solidFill>
                  <a:schemeClr val="bg1">
                    <a:lumMod val="95000"/>
                    <a:lumOff val="5000"/>
                  </a:schemeClr>
                </a:solidFill>
              </a:rPr>
            </a:br>
            <a:r>
              <a:rPr lang="en-US" sz="4400" dirty="0" smtClean="0">
                <a:solidFill>
                  <a:schemeClr val="tx1"/>
                </a:solidFill>
              </a:rPr>
              <a:t>health care system </a:t>
            </a:r>
            <a:br>
              <a:rPr lang="en-US" sz="4400" dirty="0" smtClean="0">
                <a:solidFill>
                  <a:schemeClr val="tx1"/>
                </a:solidFill>
              </a:rPr>
            </a:br>
            <a:endParaRPr lang="en-US" dirty="0">
              <a:solidFill>
                <a:schemeClr val="tx1"/>
              </a:solidFill>
            </a:endParaRPr>
          </a:p>
        </p:txBody>
      </p:sp>
      <p:pic>
        <p:nvPicPr>
          <p:cNvPr id="5" name="Picture 2" descr="C:\Users\ksu\Desktop\large_drugs.jpg"/>
          <p:cNvPicPr>
            <a:picLocks noChangeAspect="1" noChangeArrowheads="1"/>
          </p:cNvPicPr>
          <p:nvPr/>
        </p:nvPicPr>
        <p:blipFill>
          <a:blip r:embed="rId3" cstate="print"/>
          <a:srcRect/>
          <a:stretch>
            <a:fillRect/>
          </a:stretch>
        </p:blipFill>
        <p:spPr bwMode="auto">
          <a:xfrm>
            <a:off x="457200" y="1447800"/>
            <a:ext cx="4343400" cy="4572000"/>
          </a:xfrm>
          <a:prstGeom prst="rect">
            <a:avLst/>
          </a:prstGeom>
          <a:noFill/>
        </p:spPr>
      </p:pic>
      <p:pic>
        <p:nvPicPr>
          <p:cNvPr id="7" name="Picture 2" descr="C:\Users\hp\Pictures\drps ppt\imagesCAIQST4N.jpg"/>
          <p:cNvPicPr>
            <a:picLocks noChangeAspect="1" noChangeArrowheads="1"/>
          </p:cNvPicPr>
          <p:nvPr/>
        </p:nvPicPr>
        <p:blipFill>
          <a:blip r:embed="rId4" cstate="print"/>
          <a:srcRect/>
          <a:stretch>
            <a:fillRect/>
          </a:stretch>
        </p:blipFill>
        <p:spPr bwMode="auto">
          <a:xfrm>
            <a:off x="4267200" y="3962400"/>
            <a:ext cx="2216697"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67600" cy="1265238"/>
          </a:xfrm>
        </p:spPr>
        <p:style>
          <a:lnRef idx="2">
            <a:schemeClr val="accent5"/>
          </a:lnRef>
          <a:fillRef idx="1">
            <a:schemeClr val="lt1"/>
          </a:fillRef>
          <a:effectRef idx="0">
            <a:schemeClr val="accent5"/>
          </a:effectRef>
          <a:fontRef idx="minor">
            <a:schemeClr val="dk1"/>
          </a:fontRef>
        </p:style>
        <p:txBody>
          <a:bodyPr>
            <a:normAutofit fontScale="90000"/>
          </a:bodyPr>
          <a:lstStyle/>
          <a:p>
            <a:pPr algn="l"/>
            <a:r>
              <a:rPr lang="en-US" sz="3600" dirty="0" smtClean="0"/>
              <a:t/>
            </a:r>
            <a:br>
              <a:rPr lang="en-US" sz="3600" dirty="0" smtClean="0"/>
            </a:br>
            <a:r>
              <a:rPr lang="en-US" sz="3600" dirty="0" smtClean="0"/>
              <a:t>Demographic and economic patterns</a:t>
            </a:r>
            <a:br>
              <a:rPr lang="en-US" sz="3600" dirty="0" smtClean="0"/>
            </a:br>
            <a:r>
              <a:rPr lang="en-US" sz="3600" dirty="0" smtClean="0"/>
              <a:t> of Saudi Arabia</a:t>
            </a:r>
            <a:r>
              <a:rPr lang="en-US" dirty="0" smtClean="0"/>
              <a:t/>
            </a:r>
            <a:br>
              <a:rPr lang="en-US" dirty="0" smtClean="0"/>
            </a:br>
            <a:endParaRPr lang="ar-SA"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800" dirty="0" smtClean="0"/>
              <a:t>According to  last official census in 2010 placed the population of Saudi Arabia at 27.1 million, compared with 22.6 million in 2004</a:t>
            </a:r>
          </a:p>
          <a:p>
            <a:r>
              <a:rPr lang="en-US" sz="2800" dirty="0" smtClean="0"/>
              <a:t>The annual population growth rate for 2004 to 2010 was 3.2% per annum</a:t>
            </a:r>
          </a:p>
          <a:p>
            <a:r>
              <a:rPr lang="en-US" sz="2800" dirty="0" smtClean="0"/>
              <a:t>According to United Nation projections, it is estimated that the population of Saudi Arabia will reach 39.8 million by 2025 and 54.7 million by 2050 </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1524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
            </a:r>
            <a:br>
              <a:rPr lang="en-US" dirty="0" smtClean="0"/>
            </a:br>
            <a:r>
              <a:rPr lang="en-US" dirty="0" smtClean="0"/>
              <a:t/>
            </a:r>
            <a:br>
              <a:rPr lang="en-US" dirty="0" smtClean="0"/>
            </a:br>
            <a:r>
              <a:rPr lang="en-US" dirty="0" smtClean="0"/>
              <a:t>Demography of Saudi Arabia</a:t>
            </a:r>
            <a:br>
              <a:rPr lang="en-US" dirty="0" smtClean="0"/>
            </a:b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a:r>
              <a:rPr lang="en-US" sz="2400" dirty="0" smtClean="0"/>
              <a:t>The last official census in 2010 placed the population of Saudi Arabia at 27.1 million, compared with 22.6 million in 2004.</a:t>
            </a:r>
          </a:p>
          <a:p>
            <a:pPr algn="just"/>
            <a:r>
              <a:rPr lang="en-US" sz="2400" dirty="0" smtClean="0"/>
              <a:t>The annual population growth rate for 2004 to 2010 was 3.2% per annum ,and the total fertility rate was 3.04</a:t>
            </a:r>
          </a:p>
          <a:p>
            <a:pPr algn="just"/>
            <a:r>
              <a:rPr lang="en-US" sz="2400" dirty="0" smtClean="0"/>
              <a:t>Saudi citizens comprise around 68.9% of the total population; 50.2% are males and 49.8% females.</a:t>
            </a:r>
          </a:p>
          <a:p>
            <a:pPr algn="just"/>
            <a:r>
              <a:rPr lang="en-US" sz="2400" dirty="0" smtClean="0"/>
              <a:t>67.1% of the population are under the age of 30 years and about 37.2% are under 15 years;</a:t>
            </a:r>
            <a:endParaRPr lang="en-US" sz="2400" dirty="0"/>
          </a:p>
        </p:txBody>
      </p:sp>
    </p:spTree>
    <p:extLst>
      <p:ext uri="{BB962C8B-B14F-4D97-AF65-F5344CB8AC3E}">
        <p14:creationId xmlns:p14="http://schemas.microsoft.com/office/powerpoint/2010/main" val="1057926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600" dirty="0" smtClean="0"/>
              <a:t>Demography of Saudi Arabia</a:t>
            </a:r>
            <a:endParaRPr lang="en-US" sz="3600"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a:r>
              <a:rPr lang="en-US" sz="2400" dirty="0" smtClean="0"/>
              <a:t>The population over the age of 60 years is estimated at 5.2%</a:t>
            </a:r>
          </a:p>
          <a:p>
            <a:pPr algn="just"/>
            <a:r>
              <a:rPr lang="en-US" sz="2400" dirty="0" smtClean="0"/>
              <a:t>According to United Nation projections, it is estimated that the population of Saudi Arabia will reach 39.8 million by 2025 and 54.7 million by 2050.</a:t>
            </a:r>
          </a:p>
          <a:p>
            <a:pPr algn="just"/>
            <a:r>
              <a:rPr lang="en-US" sz="2400" dirty="0" smtClean="0"/>
              <a:t>This is a natural outcome of the high birth rate (23.7 per 1000 population), increased life expectancy (72.5 years for men, 74.7 years for women).</a:t>
            </a:r>
          </a:p>
        </p:txBody>
      </p:sp>
    </p:spTree>
    <p:extLst>
      <p:ext uri="{BB962C8B-B14F-4D97-AF65-F5344CB8AC3E}">
        <p14:creationId xmlns:p14="http://schemas.microsoft.com/office/powerpoint/2010/main" val="1600242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
            </a:r>
            <a:br>
              <a:rPr lang="en-US" dirty="0" smtClean="0"/>
            </a:br>
            <a:r>
              <a:rPr lang="en-US" sz="3600" dirty="0" smtClean="0"/>
              <a:t>Overview of health services development </a:t>
            </a:r>
            <a:r>
              <a:rPr lang="en-US" dirty="0" smtClean="0"/>
              <a:t/>
            </a:r>
            <a:br>
              <a:rPr lang="en-US" dirty="0" smtClean="0"/>
            </a:b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just"/>
            <a:r>
              <a:rPr lang="en-US" sz="2400" dirty="0" smtClean="0"/>
              <a:t>Health services in Saudi Arabia have increased and improved significantly during recent decades .</a:t>
            </a:r>
          </a:p>
          <a:p>
            <a:pPr algn="just"/>
            <a:r>
              <a:rPr lang="en-US" sz="2400" dirty="0" smtClean="0"/>
              <a:t>The first public health department was established in Mecca in 1925 based on a royal decree from King Abdulaziz.</a:t>
            </a:r>
          </a:p>
          <a:p>
            <a:pPr algn="just"/>
            <a:r>
              <a:rPr lang="en-US" sz="2400" dirty="0" smtClean="0"/>
              <a:t>This department was responsible for sponsoring and monitoring free health care for the population and pilgrims through establishing a number of hospitals and dispensaries.</a:t>
            </a:r>
          </a:p>
          <a:p>
            <a:pPr algn="just"/>
            <a:r>
              <a:rPr lang="en-US" sz="2400" dirty="0" smtClean="0"/>
              <a:t>While it was an important first step in providing curative health services, the national income was not sufficient to achieve major advances in health care</a:t>
            </a:r>
            <a:endParaRPr lang="en-US" sz="2400" dirty="0"/>
          </a:p>
        </p:txBody>
      </p:sp>
    </p:spTree>
    <p:extLst>
      <p:ext uri="{BB962C8B-B14F-4D97-AF65-F5344CB8AC3E}">
        <p14:creationId xmlns:p14="http://schemas.microsoft.com/office/powerpoint/2010/main" val="1377803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200" dirty="0" smtClean="0">
                <a:latin typeface="Baskerville Old Face" pitchFamily="18" charset="0"/>
              </a:rPr>
              <a:t>Overview of health services development</a:t>
            </a:r>
            <a:endParaRPr lang="en-US" sz="3200" dirty="0">
              <a:latin typeface="Baskerville Old Face" pitchFamily="18" charset="0"/>
            </a:endParaRPr>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a:r>
              <a:rPr lang="en-US" sz="2400" dirty="0" smtClean="0"/>
              <a:t>The majority of people continued to depend on traditional medicine and the incidence of epidemic diseases remained high among the population.</a:t>
            </a:r>
          </a:p>
          <a:p>
            <a:pPr algn="just"/>
            <a:r>
              <a:rPr lang="en-US" sz="2400" dirty="0" smtClean="0"/>
              <a:t>The next crucial advance was the establishment of the MOH in 1950 under another royal decree.</a:t>
            </a:r>
          </a:p>
          <a:p>
            <a:pPr algn="just"/>
            <a:r>
              <a:rPr lang="en-US" sz="2400" dirty="0" smtClean="0"/>
              <a:t>Twenty years later, the 5-year development plans were introduced by the government to improve all sectors of the nation, including the Saudi health care system.</a:t>
            </a:r>
          </a:p>
          <a:p>
            <a:pPr algn="just"/>
            <a:r>
              <a:rPr lang="en-US" sz="2400" dirty="0" smtClean="0"/>
              <a:t>Since then, substantial improvements in health care have been achieved in Saudi Arabia.</a:t>
            </a:r>
            <a:endParaRPr lang="en-US" sz="2400" dirty="0"/>
          </a:p>
        </p:txBody>
      </p:sp>
    </p:spTree>
    <p:extLst>
      <p:ext uri="{BB962C8B-B14F-4D97-AF65-F5344CB8AC3E}">
        <p14:creationId xmlns:p14="http://schemas.microsoft.com/office/powerpoint/2010/main" val="1758472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3200" dirty="0" smtClean="0"/>
              <a:t/>
            </a:r>
            <a:br>
              <a:rPr lang="en-US" sz="3200" dirty="0" smtClean="0"/>
            </a:br>
            <a:r>
              <a:rPr lang="en-US" sz="2800" dirty="0" smtClean="0"/>
              <a:t>Current Structure of health system in Saudi Arabia</a:t>
            </a:r>
            <a:r>
              <a:rPr lang="en-US" sz="3200" dirty="0" smtClean="0"/>
              <a:t/>
            </a:r>
            <a:br>
              <a:rPr lang="en-US" sz="3200" dirty="0" smtClean="0"/>
            </a:br>
            <a:endParaRPr lang="en-US" sz="3200"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just"/>
            <a:r>
              <a:rPr lang="en-US" sz="2400" dirty="0" smtClean="0"/>
              <a:t>Currently the MOH is the major government provider and financer of health care services in Saudi Arabia, with a total of 244 hospitals (33 277 beds) and 2037 primary health care (PHC) centers .</a:t>
            </a:r>
          </a:p>
          <a:p>
            <a:pPr algn="just"/>
            <a:r>
              <a:rPr lang="en-US" sz="2400" dirty="0" smtClean="0"/>
              <a:t>The Ministry of Health is responsible for the supervision of healthcare and hospitals in both the public and private sectors.</a:t>
            </a:r>
          </a:p>
          <a:p>
            <a:pPr algn="just"/>
            <a:r>
              <a:rPr lang="en-US" sz="2400" dirty="0" smtClean="0"/>
              <a:t>The healthcare system has two tiers. One is a network of primary healthcare centers and clinics that provide preventive, prenatal, emergency, and basic services, as well as mobile clinics for remote rural areas. </a:t>
            </a:r>
          </a:p>
        </p:txBody>
      </p:sp>
    </p:spTree>
    <p:extLst>
      <p:ext uri="{BB962C8B-B14F-4D97-AF65-F5344CB8AC3E}">
        <p14:creationId xmlns:p14="http://schemas.microsoft.com/office/powerpoint/2010/main" val="1111471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800" dirty="0" smtClean="0"/>
              <a:t/>
            </a:r>
            <a:br>
              <a:rPr lang="en-US" sz="2800" dirty="0" smtClean="0"/>
            </a:br>
            <a:r>
              <a:rPr lang="en-US" sz="2800" dirty="0" smtClean="0"/>
              <a:t>Current Structure of health system in Saudi Arabia</a:t>
            </a:r>
            <a:br>
              <a:rPr lang="en-US" sz="2800" dirty="0" smtClean="0"/>
            </a:br>
            <a:endParaRPr lang="en-US" sz="2800"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Autofit/>
          </a:bodyPr>
          <a:lstStyle/>
          <a:p>
            <a:pPr algn="just"/>
            <a:r>
              <a:rPr lang="en-US" sz="2400" dirty="0" smtClean="0"/>
              <a:t>The second tier is represented by the hospitals and specialized treatment facilities located in urban areas.</a:t>
            </a:r>
          </a:p>
          <a:p>
            <a:pPr algn="just"/>
            <a:r>
              <a:rPr lang="en-US" sz="2400" dirty="0" smtClean="0"/>
              <a:t>In 1970, the first of the government’s five-year plans to promote development in a variety of areas, including healthcare, was instituted.</a:t>
            </a:r>
          </a:p>
          <a:p>
            <a:pPr algn="just"/>
            <a:r>
              <a:rPr lang="en-US" sz="2400" dirty="0" smtClean="0"/>
              <a:t>In healthcare, the plan only meant establishing the necessary infrastructure of hospitals, clinics, pharmacies, laboratories and research facilities, but hiring expatriate staff to work in the facilities and encouraging Saudis to pursue careers in the healthcare field. </a:t>
            </a:r>
          </a:p>
          <a:p>
            <a:pPr algn="just">
              <a:buNone/>
            </a:pPr>
            <a:endParaRPr lang="en-US" sz="2400" dirty="0"/>
          </a:p>
        </p:txBody>
      </p:sp>
    </p:spTree>
    <p:extLst>
      <p:ext uri="{BB962C8B-B14F-4D97-AF65-F5344CB8AC3E}">
        <p14:creationId xmlns:p14="http://schemas.microsoft.com/office/powerpoint/2010/main" val="2150919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8288" cy="114300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4000" dirty="0" smtClean="0"/>
              <a:t>Pharmaceutical Care</a:t>
            </a:r>
            <a:br>
              <a:rPr lang="en-US" sz="4000" dirty="0" smtClean="0"/>
            </a:br>
            <a:endParaRPr lang="ar-SA" sz="4000" dirty="0"/>
          </a:p>
        </p:txBody>
      </p:sp>
      <p:sp>
        <p:nvSpPr>
          <p:cNvPr id="3" name="Content Placeholder 2"/>
          <p:cNvSpPr>
            <a:spLocks noGrp="1"/>
          </p:cNvSpPr>
          <p:nvPr>
            <p:ph idx="1"/>
          </p:nvPr>
        </p:nvSpPr>
        <p:spPr>
          <a:xfrm>
            <a:off x="1295400" y="1600200"/>
            <a:ext cx="7696200" cy="4724400"/>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a:lnSpc>
                <a:spcPct val="90000"/>
              </a:lnSpc>
              <a:buNone/>
            </a:pPr>
            <a:endParaRPr lang="en-US" b="1" dirty="0" smtClean="0"/>
          </a:p>
          <a:p>
            <a:pPr>
              <a:lnSpc>
                <a:spcPct val="90000"/>
              </a:lnSpc>
            </a:pPr>
            <a:r>
              <a:rPr lang="en-US" sz="3000" b="1" dirty="0" smtClean="0"/>
              <a:t>The principal goal of pharmaceutical care is to achieve positive outcomes from the use of medication that improves patients' quality of life.   These outcomes     include: </a:t>
            </a:r>
          </a:p>
          <a:p>
            <a:pPr marL="514350" indent="-514350">
              <a:lnSpc>
                <a:spcPct val="90000"/>
              </a:lnSpc>
              <a:buFont typeface="+mj-lt"/>
              <a:buAutoNum type="arabicPeriod"/>
            </a:pPr>
            <a:r>
              <a:rPr lang="en-US" sz="3000" b="1" dirty="0" smtClean="0"/>
              <a:t> cure of a disease; </a:t>
            </a:r>
          </a:p>
          <a:p>
            <a:pPr marL="514350" indent="-514350">
              <a:lnSpc>
                <a:spcPct val="90000"/>
              </a:lnSpc>
              <a:buFont typeface="+mj-lt"/>
              <a:buAutoNum type="arabicPeriod"/>
            </a:pPr>
            <a:r>
              <a:rPr lang="en-US" sz="3000" b="1" dirty="0" smtClean="0"/>
              <a:t>elimination or reduction of symptoms; </a:t>
            </a:r>
          </a:p>
          <a:p>
            <a:pPr marL="514350" indent="-514350">
              <a:lnSpc>
                <a:spcPct val="90000"/>
              </a:lnSpc>
              <a:buFont typeface="+mj-lt"/>
              <a:buAutoNum type="arabicPeriod"/>
            </a:pPr>
            <a:r>
              <a:rPr lang="en-US" sz="3000" b="1" dirty="0" smtClean="0"/>
              <a:t> arresting or slowing a disease process;</a:t>
            </a:r>
          </a:p>
          <a:p>
            <a:pPr marL="514350" indent="-514350">
              <a:lnSpc>
                <a:spcPct val="90000"/>
              </a:lnSpc>
              <a:buFont typeface="+mj-lt"/>
              <a:buAutoNum type="arabicPeriod"/>
            </a:pPr>
            <a:r>
              <a:rPr lang="en-US" sz="3000" b="1" dirty="0" smtClean="0"/>
              <a:t> prevention of disease; </a:t>
            </a:r>
          </a:p>
          <a:p>
            <a:pPr marL="514350" indent="-514350">
              <a:lnSpc>
                <a:spcPct val="90000"/>
              </a:lnSpc>
              <a:buFont typeface="+mj-lt"/>
              <a:buAutoNum type="arabicPeriod"/>
            </a:pPr>
            <a:r>
              <a:rPr lang="en-US" sz="3000" b="1" dirty="0" smtClean="0"/>
              <a:t>diagnosis of disease; </a:t>
            </a:r>
          </a:p>
          <a:p>
            <a:pPr marL="514350" indent="-514350">
              <a:lnSpc>
                <a:spcPct val="90000"/>
              </a:lnSpc>
              <a:buFont typeface="+mj-lt"/>
              <a:buAutoNum type="arabicPeriod"/>
            </a:pPr>
            <a:r>
              <a:rPr lang="en-US" sz="3000" b="1" dirty="0" smtClean="0"/>
              <a:t>desired alterations in physiological processes, </a:t>
            </a:r>
          </a:p>
          <a:p>
            <a:pPr marL="514350" indent="-514350">
              <a:lnSpc>
                <a:spcPct val="90000"/>
              </a:lnSpc>
              <a:buNone/>
            </a:pPr>
            <a:r>
              <a:rPr lang="en-US" sz="3000" b="1" dirty="0" smtClean="0"/>
              <a:t>       all with minimum risk to patients. </a:t>
            </a:r>
            <a:endParaRPr lang="en-US" sz="3000" dirty="0" smtClean="0"/>
          </a:p>
          <a:p>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3048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dirty="0" smtClean="0"/>
              <a:t>Levels of health care </a:t>
            </a:r>
            <a:endParaRPr lang="en-US" dirty="0"/>
          </a:p>
        </p:txBody>
      </p:sp>
      <p:sp>
        <p:nvSpPr>
          <p:cNvPr id="4" name="Rectangle 4"/>
          <p:cNvSpPr>
            <a:spLocks noGrp="1" noChangeArrowheads="1"/>
          </p:cNvSpPr>
          <p:nvPr>
            <p:ph idx="1"/>
          </p:nvPr>
        </p:nvSpPr>
        <p:spPr bwMode="auto">
          <a:xfrm>
            <a:off x="2819400" y="1905000"/>
            <a:ext cx="5029200" cy="9144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normAutofit/>
          </a:bodyPr>
          <a:lstStyle/>
          <a:p>
            <a:pPr algn="ctr"/>
            <a:r>
              <a:rPr lang="en-US" sz="2400" b="1" dirty="0">
                <a:latin typeface="Baskerville Old Face" pitchFamily="18" charset="0"/>
              </a:rPr>
              <a:t>PRIMARY HEALTH CARE</a:t>
            </a:r>
          </a:p>
        </p:txBody>
      </p:sp>
      <p:sp>
        <p:nvSpPr>
          <p:cNvPr id="5" name="Rectangle 5"/>
          <p:cNvSpPr>
            <a:spLocks noChangeArrowheads="1"/>
          </p:cNvSpPr>
          <p:nvPr/>
        </p:nvSpPr>
        <p:spPr bwMode="auto">
          <a:xfrm>
            <a:off x="2819400" y="3505200"/>
            <a:ext cx="5029200" cy="9144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US" sz="2400" b="1" dirty="0">
                <a:latin typeface="Baskerville Old Face" pitchFamily="18" charset="0"/>
              </a:rPr>
              <a:t>SECONDARY HEALTH CARE</a:t>
            </a:r>
          </a:p>
        </p:txBody>
      </p:sp>
      <p:sp>
        <p:nvSpPr>
          <p:cNvPr id="6" name="Rectangle 6"/>
          <p:cNvSpPr>
            <a:spLocks noChangeArrowheads="1"/>
          </p:cNvSpPr>
          <p:nvPr/>
        </p:nvSpPr>
        <p:spPr bwMode="auto">
          <a:xfrm>
            <a:off x="2819400" y="5029200"/>
            <a:ext cx="5029200" cy="9144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US" sz="2400" b="1" dirty="0">
                <a:latin typeface="Baskerville Old Face" pitchFamily="18" charset="0"/>
              </a:rPr>
              <a:t>TERIEARY  HEALTH CARE</a:t>
            </a:r>
          </a:p>
        </p:txBody>
      </p:sp>
      <p:sp>
        <p:nvSpPr>
          <p:cNvPr id="7" name="AutoShape 7"/>
          <p:cNvSpPr>
            <a:spLocks noChangeArrowheads="1"/>
          </p:cNvSpPr>
          <p:nvPr/>
        </p:nvSpPr>
        <p:spPr bwMode="auto">
          <a:xfrm>
            <a:off x="4953000" y="2819400"/>
            <a:ext cx="936625" cy="685800"/>
          </a:xfrm>
          <a:prstGeom prst="downArrow">
            <a:avLst>
              <a:gd name="adj1" fmla="val 50000"/>
              <a:gd name="adj2" fmla="val 25000"/>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endParaRPr lang="en-US"/>
          </a:p>
        </p:txBody>
      </p:sp>
      <p:sp>
        <p:nvSpPr>
          <p:cNvPr id="8" name="AutoShape 7"/>
          <p:cNvSpPr>
            <a:spLocks noChangeArrowheads="1"/>
          </p:cNvSpPr>
          <p:nvPr/>
        </p:nvSpPr>
        <p:spPr bwMode="auto">
          <a:xfrm>
            <a:off x="4953000" y="4419600"/>
            <a:ext cx="936625" cy="685800"/>
          </a:xfrm>
          <a:prstGeom prst="downArrow">
            <a:avLst>
              <a:gd name="adj1" fmla="val 50000"/>
              <a:gd name="adj2" fmla="val 25000"/>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endParaRPr lang="en-US"/>
          </a:p>
        </p:txBody>
      </p:sp>
      <p:sp>
        <p:nvSpPr>
          <p:cNvPr id="9" name="Text Box 9"/>
          <p:cNvSpPr txBox="1">
            <a:spLocks noChangeArrowheads="1"/>
          </p:cNvSpPr>
          <p:nvPr/>
        </p:nvSpPr>
        <p:spPr bwMode="auto">
          <a:xfrm>
            <a:off x="1371600" y="2286000"/>
            <a:ext cx="1066800" cy="369332"/>
          </a:xfrm>
          <a:prstGeom prst="rect">
            <a:avLst/>
          </a:prstGeom>
          <a:noFill/>
          <a:ln w="9525">
            <a:noFill/>
            <a:miter lim="800000"/>
            <a:headEnd/>
            <a:tailEnd/>
          </a:ln>
          <a:effectLst/>
        </p:spPr>
        <p:txBody>
          <a:bodyPr wrap="square">
            <a:spAutoFit/>
          </a:bodyPr>
          <a:lstStyle/>
          <a:p>
            <a:r>
              <a:rPr lang="en-US" b="1" dirty="0"/>
              <a:t>&gt;2000</a:t>
            </a:r>
          </a:p>
        </p:txBody>
      </p:sp>
      <p:sp>
        <p:nvSpPr>
          <p:cNvPr id="10" name="Text Box 10"/>
          <p:cNvSpPr txBox="1">
            <a:spLocks noChangeArrowheads="1"/>
          </p:cNvSpPr>
          <p:nvPr/>
        </p:nvSpPr>
        <p:spPr bwMode="auto">
          <a:xfrm>
            <a:off x="1219200" y="3733800"/>
            <a:ext cx="1524000" cy="369332"/>
          </a:xfrm>
          <a:prstGeom prst="rect">
            <a:avLst/>
          </a:prstGeom>
          <a:noFill/>
          <a:ln w="9525">
            <a:noFill/>
            <a:miter lim="800000"/>
            <a:headEnd/>
            <a:tailEnd/>
          </a:ln>
          <a:effectLst/>
        </p:spPr>
        <p:txBody>
          <a:bodyPr wrap="square">
            <a:spAutoFit/>
          </a:bodyPr>
          <a:lstStyle/>
          <a:p>
            <a:r>
              <a:rPr lang="en-US" b="1" dirty="0" smtClean="0"/>
              <a:t> Around </a:t>
            </a:r>
            <a:r>
              <a:rPr lang="en-US" b="1" dirty="0"/>
              <a:t>400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ox(i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ox(in)">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543800" cy="1143000"/>
          </a:xfrm>
        </p:spPr>
        <p:style>
          <a:lnRef idx="2">
            <a:schemeClr val="accent5"/>
          </a:lnRef>
          <a:fillRef idx="1">
            <a:schemeClr val="lt1"/>
          </a:fillRef>
          <a:effectRef idx="0">
            <a:schemeClr val="accent5"/>
          </a:effectRef>
          <a:fontRef idx="minor">
            <a:schemeClr val="dk1"/>
          </a:fontRef>
        </p:style>
        <p:txBody>
          <a:bodyPr>
            <a:normAutofit fontScale="90000"/>
          </a:bodyPr>
          <a:lstStyle/>
          <a:p>
            <a:pPr algn="l"/>
            <a:r>
              <a:rPr lang="en-US" sz="4000" dirty="0" smtClean="0"/>
              <a:t/>
            </a:r>
            <a:br>
              <a:rPr lang="en-US" sz="4000" dirty="0" smtClean="0"/>
            </a:br>
            <a:r>
              <a:rPr lang="en-US" sz="3600" dirty="0" smtClean="0"/>
              <a:t>Brief overview of health services </a:t>
            </a:r>
            <a:r>
              <a:rPr lang="en-US" sz="3600" dirty="0" smtClean="0">
                <a:solidFill>
                  <a:schemeClr val="tx1"/>
                </a:solidFill>
              </a:rPr>
              <a:t>development</a:t>
            </a:r>
            <a:br>
              <a:rPr lang="en-US" sz="3600" dirty="0" smtClean="0">
                <a:solidFill>
                  <a:schemeClr val="tx1"/>
                </a:solidFill>
              </a:rPr>
            </a:br>
            <a:endParaRPr lang="ar-SA" sz="3600" dirty="0">
              <a:solidFill>
                <a:schemeClr val="tx1"/>
              </a:solidFill>
            </a:endParaRPr>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lnSpcReduction="10000"/>
          </a:bodyPr>
          <a:lstStyle/>
          <a:p>
            <a:pPr algn="just"/>
            <a:r>
              <a:rPr lang="en-US" sz="2800" dirty="0" smtClean="0"/>
              <a:t>Health services in Saudi Arabia have increased and improved significantly during recent decades</a:t>
            </a:r>
          </a:p>
          <a:p>
            <a:pPr algn="just"/>
            <a:r>
              <a:rPr lang="en-US" sz="2800" dirty="0" smtClean="0"/>
              <a:t>The first public health department was established in Mecca in 1925 based on a royal decree from King Abdul-Aziz</a:t>
            </a:r>
          </a:p>
          <a:p>
            <a:pPr algn="just"/>
            <a:r>
              <a:rPr lang="en-US" sz="2800" dirty="0" smtClean="0"/>
              <a:t>This department was responsible for sponsoring and monitoring free health care</a:t>
            </a:r>
          </a:p>
          <a:p>
            <a:pPr algn="just"/>
            <a:r>
              <a:rPr lang="en-US" sz="2800" dirty="0" smtClean="0"/>
              <a:t>The next crucial advance was the establishment of the MOH in 1950 under another royal decree </a:t>
            </a:r>
          </a:p>
          <a:p>
            <a:pPr algn="just"/>
            <a:endParaRPr lang="ar-SA"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algn="just"/>
            <a:r>
              <a:rPr lang="en-US" dirty="0" smtClean="0">
                <a:latin typeface="Baskerville Old Face" pitchFamily="18" charset="0"/>
              </a:rPr>
              <a:t>According to the World Health Organization (WHO) , the Saudi health care system is ranked 26th among 190 of the world’s health systems</a:t>
            </a:r>
          </a:p>
          <a:p>
            <a:pPr algn="just"/>
            <a:r>
              <a:rPr lang="en-US" dirty="0" smtClean="0">
                <a:latin typeface="Baskerville Old Face" pitchFamily="18" charset="0"/>
              </a:rPr>
              <a:t>It comes before many other international health care systems Canada (ranked 30), Australia (32), New Zealand (41), and other systems in the region such as the United Arab Emirates (27), Qatar (44) and Kuwait (45)</a:t>
            </a:r>
          </a:p>
          <a:p>
            <a:pPr algn="just"/>
            <a:r>
              <a:rPr lang="en-US" dirty="0" smtClean="0">
                <a:latin typeface="Baskerville Old Face" pitchFamily="18" charset="0"/>
              </a:rPr>
              <a:t>Despite these achievements, the Saudi health care system faces many challenges which require new strategies and policies by the Saudi Ministry of Health (MOH) as well as effective cooperation with other sectors.</a:t>
            </a:r>
          </a:p>
          <a:p>
            <a:pPr algn="just"/>
            <a:endParaRPr lang="en-US" dirty="0">
              <a:latin typeface="Baskerville Old Face" pitchFamily="18" charset="0"/>
            </a:endParaRPr>
          </a:p>
        </p:txBody>
      </p:sp>
      <p:sp>
        <p:nvSpPr>
          <p:cNvPr id="2" name="Title 1"/>
          <p:cNvSpPr>
            <a:spLocks noGrp="1"/>
          </p:cNvSpPr>
          <p:nvPr>
            <p:ph type="title"/>
          </p:nvPr>
        </p:nvSpPr>
        <p:spPr>
          <a:xfrm>
            <a:off x="457200" y="304800"/>
            <a:ext cx="85344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3600" dirty="0" smtClean="0"/>
              <a:t>Introduction to health care system </a:t>
            </a:r>
            <a:endParaRPr lang="en-US" sz="36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l"/>
            <a:r>
              <a:rPr lang="en-US" sz="3200" dirty="0" smtClean="0"/>
              <a:t>Brief overview of health services </a:t>
            </a:r>
            <a:r>
              <a:rPr lang="en-US" sz="3200" dirty="0" smtClean="0">
                <a:solidFill>
                  <a:schemeClr val="tx1"/>
                </a:solidFill>
              </a:rPr>
              <a:t>development</a:t>
            </a:r>
            <a:endParaRPr lang="ar-SA" sz="32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en-US" dirty="0" smtClean="0"/>
              <a:t>Twenty years later, the 5-year development plans were introduced by the government to improve all sectors of the nation, including the Saudi health care system</a:t>
            </a:r>
          </a:p>
          <a:p>
            <a:pPr algn="just"/>
            <a:r>
              <a:rPr lang="en-US" dirty="0" smtClean="0"/>
              <a:t>Since then, substantial improvements in health care have been achieved in Saudi Arabia</a:t>
            </a:r>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3600" dirty="0" smtClean="0"/>
              <a:t>Role of pharmacist in health care </a:t>
            </a:r>
            <a:br>
              <a:rPr lang="en-US" sz="3600" dirty="0" smtClean="0"/>
            </a:br>
            <a:endParaRPr lang="ar-SA" sz="36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algn="just"/>
            <a:r>
              <a:rPr lang="en-US" dirty="0" smtClean="0"/>
              <a:t>Pharmacist are health professionals who practice the science of pharmacy </a:t>
            </a:r>
          </a:p>
          <a:p>
            <a:pPr algn="just"/>
            <a:r>
              <a:rPr lang="en-US" dirty="0" smtClean="0"/>
              <a:t> The fundamental role of pharmacists is to distribute drugs that have been prescribed by a healthcare practitioner to patients</a:t>
            </a:r>
          </a:p>
          <a:p>
            <a:pPr algn="just"/>
            <a:r>
              <a:rPr lang="en-US" dirty="0" smtClean="0"/>
              <a:t>One of the most important roles that pharmacists are currently taking on is one of pharmaceutical care. Pharmaceutical care involves taking direct responsibility for patients and their disease states, medications, and the management of each in order to improve the outcome for each individual patient. ROLE OF PHARMACIST IN GLOBAL HEALTH</a:t>
            </a:r>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4676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3600" dirty="0" smtClean="0"/>
              <a:t>Role of pharmacist in health care </a:t>
            </a:r>
            <a:br>
              <a:rPr lang="en-US" sz="3600" dirty="0" smtClean="0"/>
            </a:br>
            <a:endParaRPr lang="ar-SA" sz="36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just"/>
            <a:r>
              <a:rPr lang="en-US" sz="2800" dirty="0" smtClean="0"/>
              <a:t>Pharmacists should adequately inform patients and the general public about unwanted effects of medicines, and should monitor such unwanted effects and their consequences in collaboration with other health care professionals and the appropriate authorities</a:t>
            </a:r>
          </a:p>
          <a:p>
            <a:pPr algn="just"/>
            <a:r>
              <a:rPr lang="en-US" sz="2800" dirty="0" smtClean="0"/>
              <a:t>Role in Health measurement</a:t>
            </a:r>
          </a:p>
          <a:p>
            <a:pPr algn="just"/>
            <a:endParaRPr lang="en-US" sz="2800" dirty="0" smtClean="0"/>
          </a:p>
          <a:p>
            <a:pPr algn="just"/>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en-US" sz="3200" dirty="0" smtClean="0"/>
              <a:t>Role of pharmacist in health care </a:t>
            </a:r>
            <a:r>
              <a:rPr lang="en-US" sz="3600" dirty="0" smtClean="0"/>
              <a:t/>
            </a:r>
            <a:br>
              <a:rPr lang="en-US" sz="3600" dirty="0" smtClean="0"/>
            </a:br>
            <a:endParaRPr lang="ar-SA" sz="36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en-US" sz="2800" dirty="0" smtClean="0"/>
              <a:t>Role in  Transmitted Diseases   Pharmacist can educate people by giving information that explain disease, its transmission, risk reduction and prevention against disease. Patient counseling is one of the important role that a community Pharmacist can provide.</a:t>
            </a:r>
          </a:p>
          <a:p>
            <a:pPr algn="just"/>
            <a:r>
              <a:rPr lang="en-US" sz="2800" dirty="0" smtClean="0"/>
              <a:t>Role in Epidemiology : Epidemiology is the study of the distribution and prevention of health related events in specific population</a:t>
            </a:r>
            <a:endParaRPr lang="en-US" sz="2800" b="1" dirty="0" smtClean="0"/>
          </a:p>
          <a:p>
            <a:pPr algn="just"/>
            <a:endParaRPr lang="en-US" sz="2800" dirty="0" smtClean="0"/>
          </a:p>
          <a:p>
            <a:pPr algn="just"/>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en-US" sz="3600" dirty="0" smtClean="0"/>
              <a:t/>
            </a:r>
            <a:br>
              <a:rPr lang="en-US" sz="3600" dirty="0" smtClean="0"/>
            </a:br>
            <a:r>
              <a:rPr lang="en-US" sz="3200" dirty="0" smtClean="0"/>
              <a:t/>
            </a:r>
            <a:br>
              <a:rPr lang="en-US" sz="3200" dirty="0" smtClean="0"/>
            </a:br>
            <a:r>
              <a:rPr lang="en-US" sz="3200" dirty="0" smtClean="0"/>
              <a:t>Role of pharmacist in health care </a:t>
            </a:r>
            <a:br>
              <a:rPr lang="en-US" sz="3200" dirty="0" smtClean="0"/>
            </a:br>
            <a:endParaRPr lang="ar-SA" sz="32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800" dirty="0" smtClean="0"/>
              <a:t>Role of pharmacist to Provide up-to-date information about New Guidelines,  New Medications , News reports about medications </a:t>
            </a:r>
          </a:p>
          <a:p>
            <a:r>
              <a:rPr lang="en-US" sz="2800" dirty="0" smtClean="0"/>
              <a:t>Provide answers to patient questions before They are asked to medical staff , Drug-drug interactions,  Drug-food interactions , Drug-disease interactions</a:t>
            </a:r>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1524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t>Challenges facing the current health system</a:t>
            </a:r>
            <a:endParaRPr lang="en-US" sz="3200"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a:bodyPr>
          <a:lstStyle/>
          <a:p>
            <a:pPr>
              <a:buClr>
                <a:srgbClr val="FF0000"/>
              </a:buClr>
              <a:buFont typeface="Wingdings" pitchFamily="2" charset="2"/>
              <a:buChar char="§"/>
            </a:pPr>
            <a:r>
              <a:rPr lang="en-US" sz="2400" b="1" dirty="0" smtClean="0"/>
              <a:t>Financial</a:t>
            </a:r>
          </a:p>
          <a:p>
            <a:pPr>
              <a:buClr>
                <a:srgbClr val="FF0000"/>
              </a:buClr>
              <a:buFont typeface="Wingdings" pitchFamily="2" charset="2"/>
              <a:buChar char="§"/>
            </a:pPr>
            <a:r>
              <a:rPr lang="en-US" sz="2400" b="1" dirty="0" smtClean="0"/>
              <a:t>Manpower</a:t>
            </a:r>
          </a:p>
          <a:p>
            <a:pPr>
              <a:buClr>
                <a:srgbClr val="FF0000"/>
              </a:buClr>
              <a:buFont typeface="Wingdings" pitchFamily="2" charset="2"/>
              <a:buChar char="§"/>
            </a:pPr>
            <a:r>
              <a:rPr lang="en-US" sz="2400" b="1" dirty="0" smtClean="0"/>
              <a:t>Geographical</a:t>
            </a:r>
          </a:p>
          <a:p>
            <a:pPr>
              <a:buClr>
                <a:srgbClr val="FF0000"/>
              </a:buClr>
              <a:buFont typeface="Wingdings" pitchFamily="2" charset="2"/>
              <a:buChar char="§"/>
            </a:pPr>
            <a:r>
              <a:rPr lang="en-US" sz="2400" b="1" dirty="0" smtClean="0"/>
              <a:t>Population:</a:t>
            </a:r>
          </a:p>
          <a:p>
            <a:pPr lvl="1">
              <a:buClr>
                <a:schemeClr val="tx2"/>
              </a:buClr>
              <a:buFont typeface="Wingdings" pitchFamily="2" charset="2"/>
              <a:buChar char="Ø"/>
            </a:pPr>
            <a:r>
              <a:rPr lang="en-US" sz="2400" b="1" dirty="0" smtClean="0"/>
              <a:t>Growth</a:t>
            </a:r>
          </a:p>
          <a:p>
            <a:pPr lvl="1">
              <a:buClr>
                <a:schemeClr val="tx2"/>
              </a:buClr>
              <a:buFont typeface="Wingdings" pitchFamily="2" charset="2"/>
              <a:buChar char="Ø"/>
            </a:pPr>
            <a:r>
              <a:rPr lang="en-US" sz="2400" b="1" dirty="0" smtClean="0"/>
              <a:t>Aging</a:t>
            </a:r>
          </a:p>
          <a:p>
            <a:pPr lvl="1">
              <a:buClr>
                <a:schemeClr val="tx2"/>
              </a:buClr>
              <a:buFont typeface="Wingdings" pitchFamily="2" charset="2"/>
              <a:buChar char="Ø"/>
            </a:pPr>
            <a:r>
              <a:rPr lang="en-US" sz="2400" b="1" dirty="0" smtClean="0"/>
              <a:t>Demanding</a:t>
            </a:r>
          </a:p>
          <a:p>
            <a:pPr>
              <a:buClr>
                <a:srgbClr val="FF0000"/>
              </a:buClr>
              <a:buFont typeface="Wingdings" pitchFamily="2" charset="2"/>
              <a:buChar char="§"/>
            </a:pPr>
            <a:r>
              <a:rPr lang="en-US" sz="2400" b="1" dirty="0" smtClean="0"/>
              <a:t>Changes in Disease patterns (NCD)</a:t>
            </a:r>
          </a:p>
          <a:p>
            <a:pPr>
              <a:buClr>
                <a:srgbClr val="FF0000"/>
              </a:buClr>
              <a:buFont typeface="Wingdings" pitchFamily="2" charset="2"/>
              <a:buChar char="§"/>
            </a:pPr>
            <a:r>
              <a:rPr lang="en-US" sz="2400" b="1" dirty="0" smtClean="0"/>
              <a:t> New medical technologies and new medications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en-US" sz="3200" dirty="0" smtClean="0">
                <a:latin typeface="Baskerville Old Face" pitchFamily="18" charset="0"/>
              </a:rPr>
              <a:t/>
            </a:r>
            <a:br>
              <a:rPr lang="en-US" sz="3200" dirty="0" smtClean="0">
                <a:latin typeface="Baskerville Old Face" pitchFamily="18" charset="0"/>
              </a:rPr>
            </a:br>
            <a:r>
              <a:rPr lang="en-US" sz="3200" dirty="0" smtClean="0">
                <a:latin typeface="Baskerville Old Face" pitchFamily="18" charset="0"/>
              </a:rPr>
              <a:t/>
            </a:r>
            <a:br>
              <a:rPr lang="en-US" sz="3200" dirty="0" smtClean="0">
                <a:latin typeface="Baskerville Old Face" pitchFamily="18" charset="0"/>
              </a:rPr>
            </a:br>
            <a:r>
              <a:rPr lang="en-US" sz="3600" dirty="0" smtClean="0">
                <a:latin typeface="Baskerville Old Face" pitchFamily="18" charset="0"/>
              </a:rPr>
              <a:t>Elements of Saudi health system reform </a:t>
            </a:r>
            <a:r>
              <a:rPr lang="en-US" sz="3200" b="1" dirty="0" smtClean="0">
                <a:solidFill>
                  <a:srgbClr val="FFFF00"/>
                </a:solidFill>
                <a:latin typeface="Baskerville Old Face" pitchFamily="18" charset="0"/>
              </a:rPr>
              <a:t/>
            </a:r>
            <a:br>
              <a:rPr lang="en-US" sz="3200" b="1" dirty="0" smtClean="0">
                <a:solidFill>
                  <a:srgbClr val="FFFF00"/>
                </a:solidFill>
                <a:latin typeface="Baskerville Old Face" pitchFamily="18" charset="0"/>
              </a:rPr>
            </a:br>
            <a:endParaRPr lang="en-US" sz="3200" dirty="0">
              <a:latin typeface="Baskerville Old Face" pitchFamily="18" charset="0"/>
            </a:endParaRPr>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a:bodyPr>
          <a:lstStyle/>
          <a:p>
            <a:pPr>
              <a:buClr>
                <a:srgbClr val="FF0000"/>
              </a:buClr>
              <a:buFont typeface="Wingdings" pitchFamily="2" charset="2"/>
              <a:buChar char="§"/>
            </a:pPr>
            <a:r>
              <a:rPr kumimoji="1" lang="en-US" sz="2400" b="1" dirty="0" smtClean="0">
                <a:solidFill>
                  <a:schemeClr val="bg1"/>
                </a:solidFill>
                <a:latin typeface="Baskerville Old Face" pitchFamily="18" charset="0"/>
              </a:rPr>
              <a:t>To Change the Role of MOH to be Responsible for:</a:t>
            </a:r>
          </a:p>
          <a:p>
            <a:pPr lvl="2">
              <a:buClr>
                <a:schemeClr val="tx2"/>
              </a:buClr>
              <a:buFont typeface="Wingdings" pitchFamily="2" charset="2"/>
              <a:buChar char="Ø"/>
            </a:pPr>
            <a:r>
              <a:rPr kumimoji="1" lang="en-US" b="1" dirty="0" smtClean="0">
                <a:solidFill>
                  <a:schemeClr val="bg1"/>
                </a:solidFill>
                <a:latin typeface="Baskerville Old Face" pitchFamily="18" charset="0"/>
              </a:rPr>
              <a:t>Primary Health Care Services</a:t>
            </a:r>
          </a:p>
          <a:p>
            <a:pPr lvl="2">
              <a:buClr>
                <a:schemeClr val="tx2"/>
              </a:buClr>
              <a:buFont typeface="Wingdings" pitchFamily="2" charset="2"/>
              <a:buChar char="Ø"/>
            </a:pPr>
            <a:r>
              <a:rPr kumimoji="1" lang="en-US" b="1" dirty="0" smtClean="0">
                <a:solidFill>
                  <a:schemeClr val="bg1"/>
                </a:solidFill>
                <a:latin typeface="Baskerville Old Face" pitchFamily="18" charset="0"/>
              </a:rPr>
              <a:t> Preventive medicine</a:t>
            </a:r>
          </a:p>
          <a:p>
            <a:pPr lvl="2">
              <a:buClr>
                <a:schemeClr val="tx2"/>
              </a:buClr>
              <a:buFont typeface="Wingdings" pitchFamily="2" charset="2"/>
              <a:buChar char="Ø"/>
            </a:pPr>
            <a:r>
              <a:rPr kumimoji="1" lang="en-US" b="1" dirty="0" smtClean="0">
                <a:solidFill>
                  <a:schemeClr val="bg1"/>
                </a:solidFill>
                <a:latin typeface="Baskerville Old Face" pitchFamily="18" charset="0"/>
              </a:rPr>
              <a:t> Standardization of medical practice</a:t>
            </a:r>
          </a:p>
          <a:p>
            <a:pPr lvl="2">
              <a:buClr>
                <a:schemeClr val="tx2"/>
              </a:buClr>
              <a:buFont typeface="Wingdings" pitchFamily="2" charset="2"/>
              <a:buChar char="Ø"/>
            </a:pPr>
            <a:r>
              <a:rPr kumimoji="1" lang="en-US" b="1" dirty="0" smtClean="0">
                <a:solidFill>
                  <a:schemeClr val="bg1"/>
                </a:solidFill>
                <a:latin typeface="Baskerville Old Face" pitchFamily="18" charset="0"/>
              </a:rPr>
              <a:t>Supervision of health system </a:t>
            </a:r>
          </a:p>
          <a:p>
            <a:pPr lvl="2">
              <a:buClr>
                <a:schemeClr val="tx2"/>
              </a:buClr>
              <a:buFont typeface="Wingdings" pitchFamily="2" charset="2"/>
              <a:buChar char="Ø"/>
            </a:pPr>
            <a:r>
              <a:rPr kumimoji="1" lang="en-US" b="1" dirty="0" smtClean="0">
                <a:solidFill>
                  <a:schemeClr val="bg1"/>
                </a:solidFill>
                <a:latin typeface="Baskerville Old Face" pitchFamily="18" charset="0"/>
              </a:rPr>
              <a:t>Health system Support </a:t>
            </a:r>
          </a:p>
          <a:p>
            <a:pPr>
              <a:buClr>
                <a:srgbClr val="FF0000"/>
              </a:buClr>
              <a:buFont typeface="Wingdings" pitchFamily="2" charset="2"/>
              <a:buChar char="§"/>
            </a:pPr>
            <a:r>
              <a:rPr kumimoji="1" lang="en-US" sz="2400" b="1" dirty="0" smtClean="0">
                <a:solidFill>
                  <a:schemeClr val="bg1"/>
                </a:solidFill>
                <a:latin typeface="Baskerville Old Face" pitchFamily="18" charset="0"/>
              </a:rPr>
              <a:t>To Establish The National Organization of Hospitals</a:t>
            </a:r>
          </a:p>
          <a:p>
            <a:pPr>
              <a:buClr>
                <a:srgbClr val="FF0000"/>
              </a:buClr>
              <a:buFont typeface="Wingdings" pitchFamily="2" charset="2"/>
              <a:buChar char="§"/>
            </a:pPr>
            <a:r>
              <a:rPr kumimoji="1" lang="en-US" sz="2400" b="1" dirty="0" smtClean="0">
                <a:solidFill>
                  <a:schemeClr val="bg1"/>
                </a:solidFill>
                <a:latin typeface="Baskerville Old Face" pitchFamily="18" charset="0"/>
              </a:rPr>
              <a:t> To Establish The National Health Fund</a:t>
            </a:r>
          </a:p>
          <a:p>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nSpc>
                <a:spcPct val="90000"/>
              </a:lnSpc>
              <a:defRPr/>
            </a:pPr>
            <a:r>
              <a:rPr lang="en-US" sz="3200" dirty="0" smtClean="0">
                <a:latin typeface="Baskerville Old Face" pitchFamily="18" charset="0"/>
              </a:rPr>
              <a:t>What Makes a Good Healthcare System</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buNone/>
            </a:pPr>
            <a:r>
              <a:rPr lang="en-GB" sz="2400" dirty="0" smtClean="0"/>
              <a:t>WHAT MAKES A GOOD HEALTHCARE SYSTEM </a:t>
            </a:r>
            <a:endParaRPr lang="ar-SA" sz="24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nSpc>
                <a:spcPct val="90000"/>
              </a:lnSpc>
              <a:defRPr/>
            </a:pPr>
            <a:r>
              <a:rPr lang="en-US" sz="3200" dirty="0" smtClean="0">
                <a:latin typeface="Baskerville Old Face" pitchFamily="18" charset="0"/>
              </a:rPr>
              <a:t>What Makes a Good Healthcare System</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2400" dirty="0" smtClean="0"/>
              <a:t>The University of Chicago established the first master's degree program in 1934. now it is the American College of Healthcare Executive (ACHE).</a:t>
            </a:r>
          </a:p>
          <a:p>
            <a:r>
              <a:rPr lang="en-GB" sz="2400" dirty="0" smtClean="0"/>
              <a:t> About 60 graduate programs were accredited by the Accrediting Commission on Education for a professional Health Services Administration.</a:t>
            </a:r>
          </a:p>
          <a:p>
            <a:r>
              <a:rPr lang="en-US" sz="2400" dirty="0" smtClean="0"/>
              <a:t>Health Education : The objective of health education is to provide the individualized information necessary for patients to modify their behavior, all in an effort to live a healthier life. Pharmacists actively promote good health practices through their own personal example</a:t>
            </a:r>
            <a:r>
              <a:rPr lang="en-GB" sz="2400" dirty="0" smtClean="0"/>
              <a:t> </a:t>
            </a:r>
            <a:endParaRPr lang="ar-SA" sz="24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latin typeface="Baskerville Old Face" pitchFamily="18" charset="0"/>
              </a:rPr>
              <a:t>What Makes a Good Healthcare System</a:t>
            </a:r>
            <a:r>
              <a:rPr lang="en-US" sz="3200" dirty="0" smtClean="0"/>
              <a:t/>
            </a:r>
            <a:br>
              <a:rPr lang="en-US" sz="3200" dirty="0" smtClean="0"/>
            </a:br>
            <a:endParaRPr lang="ar-SA" sz="3200"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en-GB" sz="2400" dirty="0" smtClean="0"/>
              <a:t>United States master's degree programs have more than 25,000 graduates.</a:t>
            </a:r>
          </a:p>
          <a:p>
            <a:pPr algn="just"/>
            <a:r>
              <a:rPr lang="en-GB" sz="2400" dirty="0" smtClean="0"/>
              <a:t>Educational programs provide a generic education in health services, rather than hospital, management . Some offer specialty preparation in hospital, nursing facility, or ambulatory services management.</a:t>
            </a:r>
          </a:p>
          <a:p>
            <a:pPr algn="just"/>
            <a:r>
              <a:rPr lang="en-GB" sz="2400" dirty="0" smtClean="0"/>
              <a:t>The most common educational preparation for HSO managers is the master degree.</a:t>
            </a:r>
          </a:p>
          <a:p>
            <a:pPr algn="just"/>
            <a:endParaRPr lang="ar-SA" sz="2400" dirty="0" smtClean="0"/>
          </a:p>
          <a:p>
            <a:pPr algn="just"/>
            <a:endParaRPr lang="en-GB" sz="2400" dirty="0" smtClean="0"/>
          </a:p>
          <a:p>
            <a:pPr algn="just"/>
            <a:endParaRPr lang="ar-SA" sz="24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just">
              <a:defRPr/>
            </a:pPr>
            <a:r>
              <a:rPr lang="en-US" dirty="0" smtClean="0">
                <a:latin typeface="Baskerville Old Face" pitchFamily="18" charset="0"/>
              </a:rPr>
              <a:t>Consist of a number of interrelated subsystems .</a:t>
            </a:r>
          </a:p>
          <a:p>
            <a:pPr algn="just">
              <a:defRPr/>
            </a:pPr>
            <a:endParaRPr lang="en-US" dirty="0" smtClean="0">
              <a:latin typeface="Baskerville Old Face" pitchFamily="18" charset="0"/>
            </a:endParaRPr>
          </a:p>
          <a:p>
            <a:pPr algn="just">
              <a:defRPr/>
            </a:pPr>
            <a:r>
              <a:rPr lang="en-US" dirty="0" smtClean="0">
                <a:latin typeface="Baskerville Old Face" pitchFamily="18" charset="0"/>
              </a:rPr>
              <a:t>Each of these subsystems has a purpose which, if attained, aids the larger system in reaching its overall goals.</a:t>
            </a:r>
          </a:p>
          <a:p>
            <a:pPr algn="just">
              <a:defRPr/>
            </a:pPr>
            <a:endParaRPr lang="en-US" dirty="0" smtClean="0">
              <a:latin typeface="Baskerville Old Face" pitchFamily="18" charset="0"/>
            </a:endParaRPr>
          </a:p>
          <a:p>
            <a:pPr algn="just">
              <a:defRPr/>
            </a:pPr>
            <a:r>
              <a:rPr lang="en-US" dirty="0" smtClean="0">
                <a:latin typeface="Baskerville Old Face" pitchFamily="18" charset="0"/>
              </a:rPr>
              <a:t>For examples the healthcare  systems of U.S.A, Canada , Saudi Arabia, </a:t>
            </a:r>
            <a:endParaRPr lang="ar-SA" dirty="0" smtClean="0">
              <a:latin typeface="Baskerville Old Face" pitchFamily="18" charset="0"/>
            </a:endParaRPr>
          </a:p>
          <a:p>
            <a:endParaRPr lang="en-US" dirty="0"/>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3200" dirty="0" smtClean="0"/>
              <a:t/>
            </a:r>
            <a:br>
              <a:rPr lang="en-US" sz="3200" dirty="0" smtClean="0"/>
            </a:br>
            <a:r>
              <a:rPr lang="en-US" sz="3200" dirty="0" smtClean="0"/>
              <a:t>Components of Healthcare Systems</a:t>
            </a:r>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en-US" sz="3200" dirty="0" smtClean="0">
                <a:latin typeface="Baskerville Old Face" pitchFamily="18" charset="0"/>
              </a:rPr>
              <a:t>What Makes a Good Healthcare System</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2400" dirty="0" smtClean="0">
                <a:latin typeface="Times New Roman" pitchFamily="18" charset="0"/>
              </a:rPr>
              <a:t>The didactic portion for accredited programs is two academic years; 4 Semesters. Most programs include field experiences of varying lengths. Many require a 1-year residency that allows application of the academic preparation under the guidance of an On-Site preceptor.</a:t>
            </a:r>
          </a:p>
          <a:p>
            <a:r>
              <a:rPr lang="en-GB" sz="2400" dirty="0" smtClean="0">
                <a:latin typeface="Times New Roman" pitchFamily="18" charset="0"/>
              </a:rPr>
              <a:t>The basic curriculum in accredited health services management graduate programs covers eight areas: -</a:t>
            </a:r>
            <a:br>
              <a:rPr lang="en-GB" sz="2400" dirty="0" smtClean="0">
                <a:latin typeface="Times New Roman" pitchFamily="18" charset="0"/>
              </a:rPr>
            </a:br>
            <a:r>
              <a:rPr lang="en-GB" sz="2400" dirty="0" smtClean="0">
                <a:latin typeface="Times New Roman" pitchFamily="18" charset="0"/>
              </a:rPr>
              <a:t>1. Assessment and understanding of  health status of populations;  determinants of health and illness; and factors influencing the use of health services.</a:t>
            </a:r>
          </a:p>
          <a:p>
            <a:endParaRPr lang="en-GB" sz="2400" dirty="0" smtClean="0">
              <a:latin typeface="Times New Roman" pitchFamily="18" charset="0"/>
            </a:endParaRPr>
          </a:p>
          <a:p>
            <a:endParaRPr lang="ar-SA" sz="24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latin typeface="Baskerville Old Face" pitchFamily="18" charset="0"/>
              </a:rPr>
              <a:t>What Makes a Good Healthcare System</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2400" dirty="0" smtClean="0">
                <a:latin typeface="Times New Roman" pitchFamily="18" charset="0"/>
              </a:rPr>
              <a:t>2 . Understanding of the organization, financing and delivery of health services, drawing on the social  science disciplines ( economics, law, political science, physiology, sociology, and related disciplines).</a:t>
            </a:r>
          </a:p>
          <a:p>
            <a:r>
              <a:rPr lang="en-GB" sz="2400" dirty="0" smtClean="0">
                <a:latin typeface="Times New Roman" pitchFamily="18" charset="0"/>
              </a:rPr>
              <a:t>3 Understanding of, and development of skills in, economic, financial, policy, and quantitative analysis.</a:t>
            </a:r>
          </a:p>
          <a:p>
            <a:r>
              <a:rPr lang="en-GB" sz="2400" dirty="0" smtClean="0">
                <a:latin typeface="Times New Roman" pitchFamily="18" charset="0"/>
              </a:rPr>
              <a:t>4 Understanding of the values and ethical issue associated with the practice of health services administration, and the development of skills in ethical analysis</a:t>
            </a:r>
          </a:p>
          <a:p>
            <a:endParaRPr lang="en-GB" sz="2800" dirty="0" smtClean="0">
              <a:latin typeface="Times New Roman" pitchFamily="18" charset="0"/>
            </a:endParaRPr>
          </a:p>
          <a:p>
            <a:endParaRPr lang="ar-SA" sz="28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en-US" sz="3200" dirty="0" smtClean="0">
                <a:latin typeface="Baskerville Old Face" pitchFamily="18" charset="0"/>
              </a:rPr>
              <a:t>What Makes a Good Healthcare System</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algn="just"/>
            <a:r>
              <a:rPr lang="en-GB" sz="2400" dirty="0" smtClean="0"/>
              <a:t>5 Understanding of, and development of skills in, positioning organizations  favourably in the environment and managing these organizations  for continued effectiveness.</a:t>
            </a:r>
          </a:p>
          <a:p>
            <a:pPr algn="just"/>
            <a:r>
              <a:rPr lang="en-GB" sz="2400" dirty="0" smtClean="0"/>
              <a:t>6.Provision of opportunities for development of leadership potential including stimulating creativity, and interpersonal and communication skill development.</a:t>
            </a:r>
          </a:p>
          <a:p>
            <a:pPr algn="just"/>
            <a:r>
              <a:rPr lang="en-GB" sz="2400" dirty="0" smtClean="0"/>
              <a:t>7 Understanding of, and development of skills in, the management of human capital information resources.</a:t>
            </a:r>
          </a:p>
          <a:p>
            <a:pPr algn="just"/>
            <a:r>
              <a:rPr lang="en-GB" sz="2400" dirty="0" smtClean="0"/>
              <a:t>8  Understanding of, and development of skills in, evaluation methods to assess organisational performance and, in particular; methods to assure the quality of services provided.</a:t>
            </a:r>
          </a:p>
          <a:p>
            <a:pPr algn="just"/>
            <a:endParaRPr lang="en-GB" sz="2400" dirty="0" smtClean="0"/>
          </a:p>
          <a:p>
            <a:pPr algn="just"/>
            <a:endParaRPr lang="ar-SA" sz="2400"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latin typeface="Baskerville Old Face" pitchFamily="18" charset="0"/>
              </a:rPr>
              <a:t>What Makes a Good Healthcare System</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25000" lnSpcReduction="20000"/>
          </a:bodyPr>
          <a:lstStyle/>
          <a:p>
            <a:pPr>
              <a:buNone/>
            </a:pPr>
            <a:r>
              <a:rPr lang="en-GB" dirty="0" smtClean="0">
                <a:latin typeface="Times New Roman" pitchFamily="18" charset="0"/>
              </a:rPr>
              <a:t>  </a:t>
            </a:r>
            <a:r>
              <a:rPr lang="en-GB" sz="11100" dirty="0" smtClean="0"/>
              <a:t>AS with the graduate programs, rapid growth in the number of undergraduate programs preparing health services management personnel occurred its the late 1960s and early 1970s.</a:t>
            </a:r>
          </a:p>
          <a:p>
            <a:pPr>
              <a:buNone/>
            </a:pPr>
            <a:r>
              <a:rPr lang="en-GB" sz="11100" dirty="0" smtClean="0"/>
              <a:t>Master programs prepare graduates to become senior-level line or staff managers for pharmacy ; baccalaureate programs train middle-level supervisors or department managers.</a:t>
            </a:r>
          </a:p>
          <a:p>
            <a:pPr>
              <a:buNone/>
            </a:pPr>
            <a:r>
              <a:rPr lang="en-GB" sz="11100" dirty="0" smtClean="0"/>
              <a:t> </a:t>
            </a:r>
            <a:endParaRPr lang="ar-SA" sz="11100" dirty="0" smtClean="0"/>
          </a:p>
          <a:p>
            <a:pPr>
              <a:buNone/>
            </a:pPr>
            <a:endParaRPr lang="en-GB" sz="11100" dirty="0" smtClean="0"/>
          </a:p>
          <a:p>
            <a:pPr>
              <a:buNone/>
            </a:pPr>
            <a:endParaRPr lang="ar-SA" sz="11100" dirty="0" smtClean="0"/>
          </a:p>
          <a:p>
            <a:pPr>
              <a:buNone/>
            </a:pPr>
            <a:r>
              <a:rPr lang="en-GB" sz="11100" dirty="0" smtClean="0"/>
              <a:t> </a:t>
            </a:r>
          </a:p>
          <a:p>
            <a:pPr>
              <a:buNone/>
            </a:pPr>
            <a:endParaRPr lang="en-GB" sz="4400" dirty="0" smtClean="0"/>
          </a:p>
          <a:p>
            <a:pPr>
              <a:buNone/>
            </a:pPr>
            <a:r>
              <a:rPr lang="en-GB" sz="4400" dirty="0" smtClean="0"/>
              <a:t> </a:t>
            </a:r>
          </a:p>
          <a:p>
            <a:pPr algn="just">
              <a:buNone/>
            </a:pPr>
            <a:r>
              <a:rPr lang="en-GB" dirty="0" smtClean="0">
                <a:latin typeface="Times New Roman" pitchFamily="18" charset="0"/>
              </a:rPr>
              <a:t/>
            </a:r>
            <a:br>
              <a:rPr lang="en-GB" dirty="0" smtClean="0">
                <a:latin typeface="Times New Roman" pitchFamily="18" charset="0"/>
              </a:rPr>
            </a:br>
            <a:endParaRPr lang="ar-SA" dirty="0"/>
          </a:p>
        </p:txBody>
      </p:sp>
      <p:pic>
        <p:nvPicPr>
          <p:cNvPr id="8" name="Picture 2" descr="C:\Users\hp\Pictures\drps ppt\imagesCAIQST4N.jpg"/>
          <p:cNvPicPr>
            <a:picLocks noChangeAspect="1" noChangeArrowheads="1"/>
          </p:cNvPicPr>
          <p:nvPr/>
        </p:nvPicPr>
        <p:blipFill>
          <a:blip r:embed="rId2" cstate="print"/>
          <a:srcRect/>
          <a:stretch>
            <a:fillRect/>
          </a:stretch>
        </p:blipFill>
        <p:spPr bwMode="auto">
          <a:xfrm>
            <a:off x="7745584"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543800" cy="1143000"/>
          </a:xfrm>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latin typeface="Baskerville Old Face" pitchFamily="18" charset="0"/>
              </a:rPr>
              <a:t>Licensure, Certification, and  Registration of Caregivers</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pPr>
              <a:lnSpc>
                <a:spcPct val="90000"/>
              </a:lnSpc>
              <a:buNone/>
              <a:defRPr/>
            </a:pPr>
            <a:endParaRPr lang="en-US" sz="2800" dirty="0" smtClean="0"/>
          </a:p>
          <a:p>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3048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543800" cy="1143000"/>
          </a:xfrm>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latin typeface="Baskerville Old Face" pitchFamily="18" charset="0"/>
              </a:rPr>
              <a:t>Licensure, Certification, and  Registration of Caregivers</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pPr>
              <a:lnSpc>
                <a:spcPct val="90000"/>
              </a:lnSpc>
              <a:defRPr/>
            </a:pPr>
            <a:r>
              <a:rPr lang="en-US" sz="2800" dirty="0" smtClean="0"/>
              <a:t>Licensure: a process performed by government that allows someone to engage in an occupation after finding that the applicant has achieved  a certain minimum competency . Physicians and dentists are always licensed, for example .</a:t>
            </a:r>
          </a:p>
          <a:p>
            <a:pPr>
              <a:lnSpc>
                <a:spcPct val="90000"/>
              </a:lnSpc>
              <a:defRPr/>
            </a:pPr>
            <a:r>
              <a:rPr lang="en-US" sz="2800" dirty="0" smtClean="0"/>
              <a:t>Registration: qualified individuals are listed on an official roster maintain by government or nongovernmental body (registered nurse)</a:t>
            </a:r>
          </a:p>
          <a:p>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620000" y="3048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latin typeface="Baskerville Old Face" pitchFamily="18" charset="0"/>
              </a:rPr>
              <a:t>Certification</a:t>
            </a:r>
            <a:endParaRPr lang="ar-SA" sz="3200" dirty="0">
              <a:latin typeface="Baskerville Old Face" pitchFamily="18" charset="0"/>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sz="2800" dirty="0" smtClean="0"/>
              <a:t>A process by which a nongovernmental agency or association grants recognition to someone who meets its qualification (Nurses-midwives are certified for example).</a:t>
            </a:r>
          </a:p>
          <a:p>
            <a:pPr>
              <a:defRPr/>
            </a:pPr>
            <a:r>
              <a:rPr lang="en-US" sz="2800" dirty="0" smtClean="0"/>
              <a:t>Physicians</a:t>
            </a:r>
          </a:p>
          <a:p>
            <a:pPr>
              <a:defRPr/>
            </a:pPr>
            <a:r>
              <a:rPr lang="en-US" sz="2800" dirty="0" smtClean="0"/>
              <a:t>Nonphysical Caregivers : Dentists, Physician Assistant,  Pharmacists, Technologists, &amp; other .</a:t>
            </a:r>
          </a:p>
          <a:p>
            <a:endParaRPr lang="ar-SA" dirty="0"/>
          </a:p>
        </p:txBody>
      </p:sp>
      <p:pic>
        <p:nvPicPr>
          <p:cNvPr id="4" name="Picture 2" descr="C:\Users\hp\Pictures\drps ppt\imagesCAIQST4N.jpg"/>
          <p:cNvPicPr>
            <a:picLocks noChangeAspect="1" noChangeArrowheads="1"/>
          </p:cNvPicPr>
          <p:nvPr/>
        </p:nvPicPr>
        <p:blipFill>
          <a:blip r:embed="rId2" cstate="print"/>
          <a:srcRect/>
          <a:stretch>
            <a:fillRect/>
          </a:stretch>
        </p:blipFill>
        <p:spPr bwMode="auto">
          <a:xfrm>
            <a:off x="7543800" y="228600"/>
            <a:ext cx="1398416" cy="12801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2209800"/>
          </a:xfrm>
        </p:spPr>
        <p:txBody>
          <a:bodyPr>
            <a:noAutofit/>
          </a:bodyPr>
          <a:lstStyle/>
          <a:p>
            <a:r>
              <a:rPr lang="en-US" sz="3600" dirty="0" smtClean="0">
                <a:latin typeface="Baskerville Old Face" pitchFamily="18" charset="0"/>
              </a:rPr>
              <a:t>Professional ,Economic and Public Aspects of health Care System </a:t>
            </a:r>
            <a:endParaRPr lang="en-US" sz="3600" dirty="0">
              <a:latin typeface="Baskerville Old Face"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LIST OF CONTENTS</a:t>
            </a:r>
            <a:endParaRPr lang="en-US" sz="3200" dirty="0">
              <a:latin typeface="Baskerville Old Face" pitchFamily="18" charset="0"/>
            </a:endParaRPr>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r>
              <a:rPr lang="en-US" sz="2800" dirty="0" smtClean="0">
                <a:latin typeface="Baskerville Old Face" pitchFamily="18" charset="0"/>
              </a:rPr>
              <a:t>Introduction to health system </a:t>
            </a:r>
          </a:p>
          <a:p>
            <a:r>
              <a:rPr lang="en-US" sz="2800" dirty="0" smtClean="0">
                <a:latin typeface="Baskerville Old Face" pitchFamily="18" charset="0"/>
              </a:rPr>
              <a:t>Goals of health care system </a:t>
            </a:r>
          </a:p>
          <a:p>
            <a:r>
              <a:rPr lang="en-US" sz="2800" dirty="0" smtClean="0">
                <a:latin typeface="Baskerville Old Face" pitchFamily="18" charset="0"/>
              </a:rPr>
              <a:t>Professional aspects of health care system </a:t>
            </a:r>
          </a:p>
          <a:p>
            <a:r>
              <a:rPr lang="en-US" sz="2800" dirty="0" smtClean="0">
                <a:latin typeface="Baskerville Old Face" pitchFamily="18" charset="0"/>
              </a:rPr>
              <a:t>Economic aspect of health system</a:t>
            </a:r>
          </a:p>
          <a:p>
            <a:r>
              <a:rPr lang="en-US" sz="2800" dirty="0" smtClean="0">
                <a:latin typeface="Baskerville Old Face" pitchFamily="18" charset="0"/>
              </a:rPr>
              <a:t>Public aspect of health care system</a:t>
            </a:r>
          </a:p>
          <a:p>
            <a:r>
              <a:rPr lang="en-US" sz="2800" dirty="0" smtClean="0">
                <a:latin typeface="Baskerville Old Face" pitchFamily="18" charset="0"/>
              </a:rPr>
              <a:t>Challenges for health care reform</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r>
              <a:rPr lang="en-US" sz="2800" dirty="0" smtClean="0">
                <a:latin typeface="Baskerville Old Face" pitchFamily="18" charset="0"/>
              </a:rPr>
              <a:t/>
            </a:r>
            <a:br>
              <a:rPr lang="en-US" sz="2800" dirty="0" smtClean="0">
                <a:latin typeface="Baskerville Old Face" pitchFamily="18" charset="0"/>
              </a:rPr>
            </a:br>
            <a:r>
              <a:rPr lang="en-US" sz="2800" dirty="0" smtClean="0">
                <a:latin typeface="Baskerville Old Face" pitchFamily="18" charset="0"/>
              </a:rPr>
              <a:t>Professional ,Economic and Public Aspects of health Care System </a:t>
            </a:r>
            <a:endParaRPr lang="en-US" sz="2800" dirty="0"/>
          </a:p>
        </p:txBody>
      </p:sp>
      <p:sp>
        <p:nvSpPr>
          <p:cNvPr id="3" name="Content Placeholder 2"/>
          <p:cNvSpPr>
            <a:spLocks noGrp="1"/>
          </p:cNvSpPr>
          <p:nvPr>
            <p:ph idx="1"/>
          </p:nvPr>
        </p:nvSpPr>
        <p:spPr>
          <a:xfrm>
            <a:off x="1371600" y="1676400"/>
            <a:ext cx="7467600" cy="4724400"/>
          </a:xfrm>
        </p:spPr>
        <p:style>
          <a:lnRef idx="1">
            <a:schemeClr val="accent6"/>
          </a:lnRef>
          <a:fillRef idx="3">
            <a:schemeClr val="accent6"/>
          </a:fillRef>
          <a:effectRef idx="2">
            <a:schemeClr val="accent6"/>
          </a:effectRef>
          <a:fontRef idx="minor">
            <a:schemeClr val="lt1"/>
          </a:fontRef>
        </p:style>
        <p:txBody>
          <a:bodyPr>
            <a:noAutofit/>
          </a:bodyPr>
          <a:lstStyle/>
          <a:p>
            <a:pPr algn="just">
              <a:buNone/>
            </a:pPr>
            <a:r>
              <a:rPr lang="en-US" sz="2400" dirty="0" smtClean="0">
                <a:latin typeface="Baskerville Old Face" pitchFamily="18" charset="0"/>
              </a:rPr>
              <a:t>Introduction to health system </a:t>
            </a:r>
          </a:p>
          <a:p>
            <a:pPr algn="just"/>
            <a:r>
              <a:rPr lang="en-US" sz="2400" dirty="0" smtClean="0">
                <a:latin typeface="Baskerville Old Face" pitchFamily="18" charset="0"/>
              </a:rPr>
              <a:t>A health system is the sum total of all the organizations, institutions and resources whose primary purpose is to improve health. </a:t>
            </a:r>
          </a:p>
          <a:p>
            <a:pPr algn="just"/>
            <a:r>
              <a:rPr lang="en-US" sz="2400" dirty="0" smtClean="0">
                <a:latin typeface="Baskerville Old Face" pitchFamily="18" charset="0"/>
              </a:rPr>
              <a:t>A health system needs staff, funds, information, supplies, transport, communications and overall guidance and direction. And it needs to provide services that are responsive and financially fair, while treating people decently.</a:t>
            </a:r>
          </a:p>
          <a:p>
            <a:pPr algn="just"/>
            <a:r>
              <a:rPr lang="en-US" sz="2400" dirty="0" smtClean="0">
                <a:latin typeface="Baskerville Old Face" pitchFamily="18" charset="0"/>
              </a:rPr>
              <a:t>A health system is broader than the (relatively) simple function of delivering clinical care, and should maximize its potential for prevention and the promotion of equity</a:t>
            </a:r>
          </a:p>
          <a:p>
            <a:pPr algn="just"/>
            <a:r>
              <a:rPr lang="en-US" sz="2400" dirty="0" smtClean="0">
                <a:latin typeface="Baskerville Old Face" pitchFamily="18" charset="0"/>
              </a:rPr>
              <a:t>.</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pPr eaLnBrk="1" hangingPunct="1">
              <a:defRPr/>
            </a:pPr>
            <a:r>
              <a:rPr lang="en-US" sz="3200" dirty="0" smtClean="0"/>
              <a:t/>
            </a:r>
            <a:br>
              <a:rPr lang="en-US" sz="3200" dirty="0" smtClean="0"/>
            </a:br>
            <a:r>
              <a:rPr lang="en-US" sz="3200" dirty="0" smtClean="0"/>
              <a:t>Health care system in the United States</a:t>
            </a:r>
            <a:endParaRPr lang="en-US" sz="3200"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eaLnBrk="1" hangingPunct="1">
              <a:defRPr/>
            </a:pPr>
            <a:r>
              <a:rPr lang="en-US" sz="2400" dirty="0" smtClean="0">
                <a:cs typeface="Calibri" pitchFamily="34" charset="0"/>
              </a:rPr>
              <a:t>Health care in the United States is provided by many separate legal entities. Health  care facilities are largely owned and operated by the private sector  .</a:t>
            </a:r>
          </a:p>
          <a:p>
            <a:pPr algn="just" eaLnBrk="1" hangingPunct="1">
              <a:defRPr/>
            </a:pPr>
            <a:r>
              <a:rPr lang="en-US" sz="2400" dirty="0" smtClean="0">
                <a:cs typeface="Calibri" pitchFamily="34" charset="0"/>
              </a:rPr>
              <a:t>health insurance  is now primarily provided by the government in the public sector, with 60-65% of healthcare provision and spending coming from programs such as Medicare ,Medicaid  , Tricare , the children's Health insurance program   , and the veterans Health Administration</a:t>
            </a:r>
          </a:p>
          <a:p>
            <a:pPr eaLnBrk="1" hangingPunct="1">
              <a:defRPr/>
            </a:pPr>
            <a:endParaRPr 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Professional ,Economic and Public Aspects of health Care System</a:t>
            </a:r>
            <a:endParaRPr lang="en-US" sz="28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Introduction to health system </a:t>
            </a:r>
          </a:p>
          <a:p>
            <a:pPr algn="just"/>
            <a:r>
              <a:rPr lang="en-US" sz="2400" dirty="0" smtClean="0">
                <a:latin typeface="Baskerville Old Face" pitchFamily="18" charset="0"/>
              </a:rPr>
              <a:t>A health system encompasses:…the complex interaction and feedback occurring among global contexts, organizational capacities, inter-organizational relationships, institutional environments and population health.</a:t>
            </a:r>
          </a:p>
          <a:p>
            <a:pPr algn="just"/>
            <a:r>
              <a:rPr lang="en-US" sz="2400" dirty="0" smtClean="0">
                <a:latin typeface="Baskerville Old Face" pitchFamily="18" charset="0"/>
              </a:rPr>
              <a:t>Strengthening health systems and making them more equitable have been recognized as key strategies for fighting poverty and fostering development</a:t>
            </a:r>
            <a:endParaRPr lang="en-US" sz="2400" dirty="0">
              <a:latin typeface="Baskerville Old Fac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Professional ,Economic and Public Aspects of health Care System</a:t>
            </a:r>
            <a:endParaRPr lang="en-US" sz="2800" dirty="0"/>
          </a:p>
        </p:txBody>
      </p:sp>
      <p:sp>
        <p:nvSpPr>
          <p:cNvPr id="3" name="Content Placeholder 2"/>
          <p:cNvSpPr>
            <a:spLocks noGrp="1"/>
          </p:cNvSpPr>
          <p:nvPr>
            <p:ph idx="1"/>
          </p:nvPr>
        </p:nvSpPr>
        <p:spPr>
          <a:xfrm>
            <a:off x="1447800" y="1524000"/>
            <a:ext cx="7498080" cy="4800600"/>
          </a:xfrm>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The goals of  health </a:t>
            </a:r>
            <a:r>
              <a:rPr lang="en-US" sz="2400" dirty="0">
                <a:latin typeface="Baskerville Old Face" pitchFamily="18" charset="0"/>
              </a:rPr>
              <a:t>system according to the </a:t>
            </a:r>
            <a:r>
              <a:rPr lang="en-US" sz="2400" dirty="0" smtClean="0">
                <a:latin typeface="Baskerville Old Face" pitchFamily="18" charset="0"/>
              </a:rPr>
              <a:t>WHO</a:t>
            </a:r>
          </a:p>
          <a:p>
            <a:pPr lvl="1" algn="just"/>
            <a:r>
              <a:rPr lang="en-US" sz="2000" dirty="0" smtClean="0">
                <a:latin typeface="Baskerville Old Face" pitchFamily="18" charset="0"/>
              </a:rPr>
              <a:t>Good health, </a:t>
            </a:r>
          </a:p>
          <a:p>
            <a:pPr lvl="1" algn="just"/>
            <a:r>
              <a:rPr lang="en-US" sz="2000" dirty="0" smtClean="0">
                <a:latin typeface="Baskerville Old Face" pitchFamily="18" charset="0"/>
              </a:rPr>
              <a:t>responsiveness to the expectations of the population, </a:t>
            </a:r>
          </a:p>
          <a:p>
            <a:pPr lvl="1" algn="just"/>
            <a:r>
              <a:rPr lang="en-US" sz="2000" dirty="0" smtClean="0">
                <a:latin typeface="Baskerville Old Face" pitchFamily="18" charset="0"/>
              </a:rPr>
              <a:t>fair financial contribution </a:t>
            </a:r>
          </a:p>
          <a:p>
            <a:pPr algn="just"/>
            <a:r>
              <a:rPr lang="en-US" sz="2400" dirty="0" smtClean="0">
                <a:latin typeface="Baskerville Old Face" pitchFamily="18" charset="0"/>
              </a:rPr>
              <a:t>Progress towards them depends on how systems carry out four vital functions: </a:t>
            </a:r>
          </a:p>
          <a:p>
            <a:pPr algn="just"/>
            <a:r>
              <a:rPr lang="en-US" sz="2400" dirty="0" smtClean="0">
                <a:latin typeface="Baskerville Old Face" pitchFamily="18" charset="0"/>
              </a:rPr>
              <a:t>provision of health care services, </a:t>
            </a:r>
          </a:p>
          <a:p>
            <a:pPr algn="just"/>
            <a:r>
              <a:rPr lang="en-US" sz="2400" dirty="0" smtClean="0">
                <a:latin typeface="Baskerville Old Face" pitchFamily="18" charset="0"/>
              </a:rPr>
              <a:t>resource generation, </a:t>
            </a:r>
          </a:p>
          <a:p>
            <a:pPr algn="just"/>
            <a:r>
              <a:rPr lang="en-US" sz="2400" dirty="0" smtClean="0">
                <a:latin typeface="Baskerville Old Face" pitchFamily="18" charset="0"/>
              </a:rPr>
              <a:t>financing, </a:t>
            </a:r>
          </a:p>
          <a:p>
            <a:pPr algn="just"/>
            <a:r>
              <a:rPr lang="en-US" sz="2400" dirty="0" smtClean="0">
                <a:latin typeface="Baskerville Old Face" pitchFamily="18" charset="0"/>
              </a:rPr>
              <a:t>stewardship. </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Professional ,Economic and Public Aspects of health Care System</a:t>
            </a:r>
            <a:endParaRPr lang="en-US" sz="2800" dirty="0"/>
          </a:p>
        </p:txBody>
      </p:sp>
      <p:sp>
        <p:nvSpPr>
          <p:cNvPr id="3" name="Content Placeholder 2"/>
          <p:cNvSpPr>
            <a:spLocks noGrp="1"/>
          </p:cNvSpPr>
          <p:nvPr>
            <p:ph idx="1"/>
          </p:nvPr>
        </p:nvSpPr>
        <p:spPr>
          <a:xfrm>
            <a:off x="1447800" y="1447800"/>
            <a:ext cx="7498080" cy="4800600"/>
          </a:xfrm>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Other dimensions for the evaluation of health systems include </a:t>
            </a:r>
          </a:p>
          <a:p>
            <a:pPr algn="just"/>
            <a:r>
              <a:rPr lang="en-US" sz="2400" dirty="0" smtClean="0">
                <a:latin typeface="Baskerville Old Face" pitchFamily="18" charset="0"/>
              </a:rPr>
              <a:t>quality, </a:t>
            </a:r>
          </a:p>
          <a:p>
            <a:pPr algn="just"/>
            <a:r>
              <a:rPr lang="en-US" sz="2400" dirty="0" smtClean="0">
                <a:latin typeface="Baskerville Old Face" pitchFamily="18" charset="0"/>
              </a:rPr>
              <a:t>efficiency, </a:t>
            </a:r>
          </a:p>
          <a:p>
            <a:pPr algn="just"/>
            <a:r>
              <a:rPr lang="en-US" sz="2400" dirty="0" smtClean="0">
                <a:latin typeface="Baskerville Old Face" pitchFamily="18" charset="0"/>
              </a:rPr>
              <a:t>acceptability, </a:t>
            </a:r>
          </a:p>
          <a:p>
            <a:pPr algn="just"/>
            <a:r>
              <a:rPr lang="en-US" sz="2400" dirty="0" smtClean="0">
                <a:latin typeface="Baskerville Old Face" pitchFamily="18" charset="0"/>
              </a:rPr>
              <a:t>equity . </a:t>
            </a:r>
          </a:p>
          <a:p>
            <a:pPr algn="just">
              <a:buNone/>
            </a:pPr>
            <a:r>
              <a:rPr lang="en-US" sz="2400" dirty="0" smtClean="0">
                <a:latin typeface="Baskerville Old Face" pitchFamily="18" charset="0"/>
              </a:rPr>
              <a:t>They have also been described in the United States as "the five C's": Cost, Coverage, Consistency, Complexity, and chronic illness  </a:t>
            </a:r>
          </a:p>
          <a:p>
            <a:pPr algn="just">
              <a:buNone/>
            </a:pPr>
            <a:r>
              <a:rPr lang="en-US" sz="2400" dirty="0" smtClean="0">
                <a:latin typeface="Baskerville Old Face" pitchFamily="18" charset="0"/>
              </a:rPr>
              <a:t>Also, continuity of health care   is a major goal.</a:t>
            </a:r>
            <a:endParaRPr lang="en-US" sz="2400" dirty="0">
              <a:latin typeface="Baskerville Old Face" pitchFamily="18" charset="0"/>
            </a:endParaRPr>
          </a:p>
        </p:txBody>
      </p:sp>
    </p:spTree>
    <p:extLst>
      <p:ext uri="{BB962C8B-B14F-4D97-AF65-F5344CB8AC3E}">
        <p14:creationId xmlns:p14="http://schemas.microsoft.com/office/powerpoint/2010/main" val="1701316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Professional ,Economic and Public Aspects of health Care System </a:t>
            </a:r>
            <a:endParaRPr lang="en-US" sz="28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b="1" dirty="0" smtClean="0">
                <a:latin typeface="Baskerville Old Face" pitchFamily="18" charset="0"/>
              </a:rPr>
              <a:t>Professional aspects of health care system </a:t>
            </a:r>
          </a:p>
          <a:p>
            <a:pPr algn="just"/>
            <a:r>
              <a:rPr lang="en-US" sz="2400" dirty="0" smtClean="0">
                <a:latin typeface="Baskerville Old Face" pitchFamily="18" charset="0"/>
              </a:rPr>
              <a:t>In Saudi Arabia, many health professionals are expatriates of various nationalities.</a:t>
            </a:r>
          </a:p>
          <a:p>
            <a:pPr algn="just"/>
            <a:r>
              <a:rPr lang="en-US" sz="2400" dirty="0" smtClean="0">
                <a:latin typeface="Baskerville Old Face" pitchFamily="18" charset="0"/>
              </a:rPr>
              <a:t>A gradual change has been observable, with increased numbers of Saudi nationals becoming qualified and taking up employment in the health sector.</a:t>
            </a:r>
          </a:p>
          <a:p>
            <a:pPr algn="just"/>
            <a:r>
              <a:rPr lang="en-US" sz="2400" dirty="0" smtClean="0">
                <a:latin typeface="Baskerville Old Face" pitchFamily="18" charset="0"/>
              </a:rPr>
              <a:t>In 2002 figure of 15.6 physicians/10 000 populations compares favorably with the WHO minimum recommendation of 1 physician/10 000 populations for developing countries, and the WHO Eastern Mediterranean Region average of 9.4 physicians/10000 populations</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Professional ,Economic and Public Aspects of health Care System </a:t>
            </a:r>
            <a:endParaRPr lang="en-US" sz="28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b="1" dirty="0" smtClean="0">
                <a:latin typeface="Baskerville Old Face" pitchFamily="18" charset="0"/>
              </a:rPr>
              <a:t>Professional aspects of health care system </a:t>
            </a:r>
          </a:p>
          <a:p>
            <a:pPr algn="just"/>
            <a:r>
              <a:rPr lang="en-US" sz="2400" dirty="0" smtClean="0">
                <a:latin typeface="Baskerville Old Face" pitchFamily="18" charset="0"/>
              </a:rPr>
              <a:t>The annual large influx of pilgrims during the Haj season dramatically alters the health worker/population ratio as doctors, nurses, pharmacists and allied health personnel are drawn from the different parts of the country.</a:t>
            </a:r>
          </a:p>
          <a:p>
            <a:pPr algn="just"/>
            <a:r>
              <a:rPr lang="en-US" sz="2400" dirty="0" smtClean="0">
                <a:latin typeface="Baskerville Old Face" pitchFamily="18" charset="0"/>
              </a:rPr>
              <a:t>The pilgrimage poses special problems, not only in terms of the number of people, but also the special health problems associated with this diverse group.</a:t>
            </a:r>
          </a:p>
          <a:p>
            <a:r>
              <a:rPr lang="en-US" sz="2400" dirty="0" smtClean="0">
                <a:latin typeface="Baskerville Old Face" pitchFamily="18" charset="0"/>
              </a:rPr>
              <a:t>Saudi Arabia provides the essential man power and other resources needed to manage Haj season safely</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just">
              <a:buNone/>
            </a:pPr>
            <a:r>
              <a:rPr lang="en-US" sz="2400" b="1" dirty="0" smtClean="0">
                <a:latin typeface="Baskerville Old Face" pitchFamily="18" charset="0"/>
              </a:rPr>
              <a:t>Professional aspects of health care system </a:t>
            </a:r>
          </a:p>
          <a:p>
            <a:pPr algn="just"/>
            <a:r>
              <a:rPr lang="en-US" sz="2400" dirty="0" smtClean="0">
                <a:latin typeface="Baskerville Old Face" pitchFamily="18" charset="0"/>
              </a:rPr>
              <a:t>The Saudi health system is unique in that medical consultations are overwhelmingly doctor– patient encounters, unlike in other settings where there are different mixes of personnel.</a:t>
            </a:r>
          </a:p>
          <a:p>
            <a:pPr algn="just"/>
            <a:r>
              <a:rPr lang="en-US" sz="2400" dirty="0" smtClean="0">
                <a:latin typeface="Baskerville Old Face" pitchFamily="18" charset="0"/>
              </a:rPr>
              <a:t>Examples of the latter include physicians, clinicians and nurse practitioners in the United States, physicians and barefoot doctors in China, and physicians and medical auxiliaries in most Asian and African countries.</a:t>
            </a:r>
          </a:p>
          <a:p>
            <a:pPr algn="just"/>
            <a:r>
              <a:rPr lang="en-US" sz="2400" dirty="0" smtClean="0">
                <a:latin typeface="Baskerville Old Face" pitchFamily="18" charset="0"/>
              </a:rPr>
              <a:t>The burden of the Saudi approach can better be appreciated by the enormous workload of health centre physicians in some areas.</a:t>
            </a: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lnSpcReduction="10000"/>
          </a:bodyPr>
          <a:lstStyle/>
          <a:p>
            <a:pPr algn="just">
              <a:buNone/>
            </a:pPr>
            <a:r>
              <a:rPr lang="en-US" sz="2400" b="1" dirty="0" smtClean="0">
                <a:latin typeface="Baskerville Old Face" pitchFamily="18" charset="0"/>
              </a:rPr>
              <a:t>Professional aspects of health care system </a:t>
            </a:r>
          </a:p>
          <a:p>
            <a:pPr algn="just"/>
            <a:r>
              <a:rPr lang="en-US" sz="2400" dirty="0" smtClean="0">
                <a:latin typeface="Baskerville Old Face" pitchFamily="18" charset="0"/>
              </a:rPr>
              <a:t>There are a number of health care centers of excellence, such as the King Faisal Specialist Hospital and Research Centre and the King Khalid Specialist Hospital for Eye Diseases in Riyadh.</a:t>
            </a:r>
          </a:p>
          <a:p>
            <a:pPr algn="just"/>
            <a:r>
              <a:rPr lang="en-US" sz="2400" dirty="0" smtClean="0">
                <a:latin typeface="Baskerville Old Face" pitchFamily="18" charset="0"/>
              </a:rPr>
              <a:t>The military hospitals, university hospitals and some private hospitals also have state-of-the-art equipment and well-qualified personnel.</a:t>
            </a:r>
          </a:p>
          <a:p>
            <a:pPr algn="just"/>
            <a:r>
              <a:rPr lang="en-US" sz="2400" dirty="0" smtClean="0">
                <a:latin typeface="Baskerville Old Face" pitchFamily="18" charset="0"/>
              </a:rPr>
              <a:t>There is an air ambulance service that provides prompt transfer of patients from one part of the country to the other to optimize care.</a:t>
            </a:r>
          </a:p>
          <a:p>
            <a:pPr algn="just">
              <a:buFont typeface="Wingdings 2"/>
              <a:buChar char=""/>
            </a:pPr>
            <a:r>
              <a:rPr lang="en-US" sz="2400" dirty="0">
                <a:solidFill>
                  <a:srgbClr val="FFFFFF"/>
                </a:solidFill>
                <a:latin typeface="Baskerville Old Face"/>
              </a:rPr>
              <a:t>This arrangement helps to minimize the need for overseas treatment.</a:t>
            </a:r>
            <a:endParaRPr lang="en-US" sz="2400" dirty="0"/>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marL="82296" indent="0" algn="just">
              <a:buNone/>
            </a:pPr>
            <a:r>
              <a:rPr lang="en-US" sz="2400" b="1" dirty="0" smtClean="0">
                <a:latin typeface="Baskerville Old Face" pitchFamily="18" charset="0"/>
              </a:rPr>
              <a:t>key current human resource issues and concerns.</a:t>
            </a:r>
          </a:p>
          <a:p>
            <a:pPr algn="just"/>
            <a:r>
              <a:rPr lang="en-US" sz="2400" dirty="0" smtClean="0">
                <a:latin typeface="Baskerville Old Face" pitchFamily="18" charset="0"/>
              </a:rPr>
              <a:t>The health worker/population ratio in Saudi Arabia has improved in the last 10 years to facilitate accessibility to health services.</a:t>
            </a:r>
          </a:p>
          <a:p>
            <a:pPr algn="just"/>
            <a:r>
              <a:rPr lang="en-US" sz="2400" dirty="0" smtClean="0">
                <a:latin typeface="Baskerville Old Face" pitchFamily="18" charset="0"/>
              </a:rPr>
              <a:t>Increased number of health colleges and institutes, and increased training and scholarship budget allocation is aiming to provide the health services with different and qualified health specialties to cover the issue of shortage in health human recourses with expansion of Saudization of health jobs.</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b="1" dirty="0" smtClean="0">
                <a:latin typeface="Baskerville Old Face" pitchFamily="18" charset="0"/>
              </a:rPr>
              <a:t>Professional aspects of health care system </a:t>
            </a:r>
          </a:p>
          <a:p>
            <a:r>
              <a:rPr lang="en-US" sz="2000" dirty="0" smtClean="0">
                <a:latin typeface="Baskerville Old Face" pitchFamily="18" charset="0"/>
              </a:rPr>
              <a:t>Human Resource Training Institutions for Health</a:t>
            </a:r>
            <a:endParaRPr lang="en-US" sz="2000" dirty="0">
              <a:latin typeface="Baskerville Old Fac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7638844"/>
              </p:ext>
            </p:extLst>
          </p:nvPr>
        </p:nvGraphicFramePr>
        <p:xfrm>
          <a:off x="1752600" y="2438402"/>
          <a:ext cx="7162800" cy="3657601"/>
        </p:xfrm>
        <a:graphic>
          <a:graphicData uri="http://schemas.openxmlformats.org/drawingml/2006/table">
            <a:tbl>
              <a:tblPr firstRow="1" bandRow="1">
                <a:tableStyleId>{5C22544A-7EE6-4342-B048-85BDC9FD1C3A}</a:tableStyleId>
              </a:tblPr>
              <a:tblGrid>
                <a:gridCol w="7162800"/>
              </a:tblGrid>
              <a:tr h="712299">
                <a:tc>
                  <a:txBody>
                    <a:bodyPr/>
                    <a:lstStyle/>
                    <a:p>
                      <a:r>
                        <a:rPr lang="en-US" sz="1100" dirty="0" smtClean="0">
                          <a:latin typeface="Baskerville Old Face" pitchFamily="18" charset="0"/>
                        </a:rPr>
                        <a:t>Type of institution                                  current                               planned </a:t>
                      </a:r>
                    </a:p>
                    <a:p>
                      <a:endParaRPr lang="en-US" sz="1100" dirty="0">
                        <a:latin typeface="Baskerville Old Face" pitchFamily="18" charset="0"/>
                      </a:endParaRPr>
                    </a:p>
                  </a:txBody>
                  <a:tcPr/>
                </a:tc>
              </a:tr>
              <a:tr h="466387">
                <a:tc>
                  <a:txBody>
                    <a:bodyPr/>
                    <a:lstStyle/>
                    <a:p>
                      <a:r>
                        <a:rPr lang="en-US" sz="1100" dirty="0" smtClean="0">
                          <a:latin typeface="Baskerville Old Face" pitchFamily="18" charset="0"/>
                        </a:rPr>
                        <a:t>                                           No</a:t>
                      </a:r>
                      <a:r>
                        <a:rPr lang="en-US" sz="1100" baseline="0" dirty="0" smtClean="0">
                          <a:latin typeface="Baskerville Old Face" pitchFamily="18" charset="0"/>
                        </a:rPr>
                        <a:t> of institutions    capacity      No of institutions        capacity     target year </a:t>
                      </a:r>
                      <a:endParaRPr lang="en-US" sz="1100" dirty="0">
                        <a:latin typeface="Baskerville Old Face" pitchFamily="18" charset="0"/>
                      </a:endParaRPr>
                    </a:p>
                  </a:txBody>
                  <a:tcPr/>
                </a:tc>
              </a:tr>
              <a:tr h="348926">
                <a:tc>
                  <a:txBody>
                    <a:bodyPr/>
                    <a:lstStyle/>
                    <a:p>
                      <a:r>
                        <a:rPr lang="en-US" sz="1100" dirty="0" smtClean="0">
                          <a:latin typeface="Baskerville Old Face" pitchFamily="18" charset="0"/>
                        </a:rPr>
                        <a:t>Medical school                                10                    1861               2                         120             2013</a:t>
                      </a:r>
                      <a:endParaRPr lang="en-US" sz="1100" dirty="0">
                        <a:latin typeface="Baskerville Old Face" pitchFamily="18" charset="0"/>
                      </a:endParaRPr>
                    </a:p>
                  </a:txBody>
                  <a:tcPr/>
                </a:tc>
              </a:tr>
              <a:tr h="359918">
                <a:tc>
                  <a:txBody>
                    <a:bodyPr/>
                    <a:lstStyle/>
                    <a:p>
                      <a:r>
                        <a:rPr lang="en-US" sz="1100" dirty="0" smtClean="0">
                          <a:latin typeface="Baskerville Old Face" pitchFamily="18" charset="0"/>
                        </a:rPr>
                        <a:t>School</a:t>
                      </a:r>
                      <a:r>
                        <a:rPr lang="en-US" sz="1100" baseline="0" dirty="0" smtClean="0">
                          <a:latin typeface="Baskerville Old Face" pitchFamily="18" charset="0"/>
                        </a:rPr>
                        <a:t> of dentistry                           4                       373                2                          74             2013 </a:t>
                      </a:r>
                      <a:endParaRPr lang="en-US" sz="1100" dirty="0">
                        <a:latin typeface="Baskerville Old Face" pitchFamily="18" charset="0"/>
                      </a:endParaRPr>
                    </a:p>
                  </a:txBody>
                  <a:tcPr/>
                </a:tc>
              </a:tr>
              <a:tr h="370910">
                <a:tc>
                  <a:txBody>
                    <a:bodyPr/>
                    <a:lstStyle/>
                    <a:p>
                      <a:r>
                        <a:rPr lang="en-US" sz="1100" dirty="0" smtClean="0">
                          <a:latin typeface="Baskerville Old Face" pitchFamily="18" charset="0"/>
                        </a:rPr>
                        <a:t>School of</a:t>
                      </a:r>
                      <a:r>
                        <a:rPr lang="en-US" sz="1100" baseline="0" dirty="0" smtClean="0">
                          <a:latin typeface="Baskerville Old Face" pitchFamily="18" charset="0"/>
                        </a:rPr>
                        <a:t> pharmacy                         4                       625                3                         150             2012 </a:t>
                      </a:r>
                      <a:endParaRPr lang="en-US" sz="1100" dirty="0">
                        <a:latin typeface="Baskerville Old Face" pitchFamily="18" charset="0"/>
                      </a:endParaRPr>
                    </a:p>
                  </a:txBody>
                  <a:tcPr/>
                </a:tc>
              </a:tr>
              <a:tr h="466387">
                <a:tc>
                  <a:txBody>
                    <a:bodyPr/>
                    <a:lstStyle/>
                    <a:p>
                      <a:r>
                        <a:rPr lang="en-US" sz="1100" dirty="0" smtClean="0">
                          <a:latin typeface="Baskerville Old Face" pitchFamily="18" charset="0"/>
                        </a:rPr>
                        <a:t>Nursing schools</a:t>
                      </a:r>
                      <a:r>
                        <a:rPr lang="en-US" sz="1100" baseline="0" dirty="0" smtClean="0">
                          <a:latin typeface="Baskerville Old Face" pitchFamily="18" charset="0"/>
                        </a:rPr>
                        <a:t>                               43                     9813               8                        1600         2010-15</a:t>
                      </a:r>
                      <a:endParaRPr lang="en-US" sz="1100" dirty="0">
                        <a:latin typeface="Baskerville Old Face" pitchFamily="18" charset="0"/>
                      </a:endParaRPr>
                    </a:p>
                  </a:txBody>
                  <a:tcPr/>
                </a:tc>
              </a:tr>
              <a:tr h="466387">
                <a:tc>
                  <a:txBody>
                    <a:bodyPr/>
                    <a:lstStyle/>
                    <a:p>
                      <a:r>
                        <a:rPr lang="en-US" sz="1100" dirty="0" smtClean="0">
                          <a:latin typeface="Baskerville Old Face" pitchFamily="18" charset="0"/>
                        </a:rPr>
                        <a:t>Paramedical colleges                         4                     1200</a:t>
                      </a:r>
                      <a:r>
                        <a:rPr lang="en-US" sz="1100" baseline="0" dirty="0" smtClean="0">
                          <a:latin typeface="Baskerville Old Face" pitchFamily="18" charset="0"/>
                        </a:rPr>
                        <a:t>                2                        120              2012</a:t>
                      </a:r>
                      <a:endParaRPr lang="en-US" sz="1100" dirty="0">
                        <a:latin typeface="Baskerville Old Face" pitchFamily="18" charset="0"/>
                      </a:endParaRPr>
                    </a:p>
                  </a:txBody>
                  <a:tcPr/>
                </a:tc>
              </a:tr>
              <a:tr h="466387">
                <a:tc>
                  <a:txBody>
                    <a:bodyPr/>
                    <a:lstStyle/>
                    <a:p>
                      <a:r>
                        <a:rPr lang="en-US" sz="1100" dirty="0" smtClean="0">
                          <a:latin typeface="Baskerville Old Face" pitchFamily="18" charset="0"/>
                        </a:rPr>
                        <a:t>School of public</a:t>
                      </a:r>
                      <a:r>
                        <a:rPr lang="en-US" sz="1100" baseline="0" dirty="0" smtClean="0">
                          <a:latin typeface="Baskerville Old Face" pitchFamily="18" charset="0"/>
                        </a:rPr>
                        <a:t> </a:t>
                      </a:r>
                      <a:r>
                        <a:rPr lang="en-US" sz="1100" dirty="0" smtClean="0">
                          <a:latin typeface="Baskerville Old Face" pitchFamily="18" charset="0"/>
                        </a:rPr>
                        <a:t> health                                                     not applied </a:t>
                      </a:r>
                      <a:endParaRPr lang="en-US" sz="1100" dirty="0">
                        <a:latin typeface="Baskerville Old Face"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b="1" dirty="0" smtClean="0">
                <a:latin typeface="Baskerville Old Face" pitchFamily="18" charset="0"/>
              </a:rPr>
              <a:t>Professional aspects of health care system </a:t>
            </a:r>
          </a:p>
          <a:p>
            <a:pPr algn="just"/>
            <a:r>
              <a:rPr lang="en-US" sz="2400" dirty="0" smtClean="0">
                <a:latin typeface="Baskerville Old Face" pitchFamily="18" charset="0"/>
              </a:rPr>
              <a:t>Saudi Board for Health specialties with MOH cooperation is responsible for accreditation, and registration mechanisms for HR Institutions</a:t>
            </a:r>
            <a:endParaRPr lang="en-US" sz="2400" b="1" dirty="0" smtClean="0">
              <a:latin typeface="Baskerville Old Face" pitchFamily="18" charset="0"/>
            </a:endParaRPr>
          </a:p>
          <a:p>
            <a:pPr algn="just">
              <a:buNone/>
            </a:pPr>
            <a:r>
              <a:rPr lang="en-US" sz="2400" b="1" dirty="0" smtClean="0">
                <a:effectLst>
                  <a:outerShdw blurRad="38100" dist="38100" dir="2700000" algn="tl">
                    <a:srgbClr val="000000">
                      <a:alpha val="43137"/>
                    </a:srgbClr>
                  </a:outerShdw>
                </a:effectLst>
                <a:latin typeface="Baskerville Old Face" pitchFamily="18" charset="0"/>
              </a:rPr>
              <a:t>Human resources policy and reforms over last 10 years</a:t>
            </a:r>
          </a:p>
          <a:p>
            <a:pPr algn="just"/>
            <a:r>
              <a:rPr lang="en-US" sz="2400" dirty="0" smtClean="0">
                <a:latin typeface="Baskerville Old Face" pitchFamily="18" charset="0"/>
              </a:rPr>
              <a:t> Increase number of qualified health workers.</a:t>
            </a:r>
          </a:p>
          <a:p>
            <a:pPr algn="just"/>
            <a:r>
              <a:rPr lang="en-US" sz="2400" dirty="0" smtClean="0">
                <a:latin typeface="Baskerville Old Face" pitchFamily="18" charset="0"/>
              </a:rPr>
              <a:t> Saudization, in the previous 7th five year plan reached 50.9%</a:t>
            </a:r>
          </a:p>
          <a:p>
            <a:pPr algn="just"/>
            <a:r>
              <a:rPr lang="en-US" sz="2400" dirty="0" smtClean="0">
                <a:latin typeface="Baskerville Old Face" pitchFamily="18" charset="0"/>
              </a:rPr>
              <a:t> Increased number of health colleges and institutes.</a:t>
            </a:r>
          </a:p>
          <a:p>
            <a:pPr algn="just"/>
            <a:r>
              <a:rPr lang="en-US" sz="2400" dirty="0" smtClean="0">
                <a:latin typeface="Baskerville Old Face" pitchFamily="18" charset="0"/>
              </a:rPr>
              <a:t> Issue of guidelines for policy and procedures aiming to raise the quality of health work</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defRPr/>
            </a:pPr>
            <a:r>
              <a:rPr lang="en-US" sz="3200" dirty="0" smtClean="0"/>
              <a:t>Health care system in the United States</a:t>
            </a:r>
            <a:endParaRPr lang="en-US" sz="3200" dirty="0"/>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fontScale="92500"/>
          </a:bodyPr>
          <a:lstStyle/>
          <a:p>
            <a:pPr algn="just" eaLnBrk="1" hangingPunct="1">
              <a:defRPr/>
            </a:pPr>
            <a:r>
              <a:rPr lang="en-US" sz="2400" dirty="0" smtClean="0">
                <a:cs typeface="Calibri" pitchFamily="34" charset="0"/>
              </a:rPr>
              <a:t>The U.S census Bureau reported that 49.9 million residents, 16.3% of the population, were uninsured in 2010 (up from 49.0 million residents, 16.1% of the population, in 2009).</a:t>
            </a:r>
          </a:p>
          <a:p>
            <a:pPr algn="just" eaLnBrk="1" hangingPunct="1">
              <a:defRPr/>
            </a:pPr>
            <a:r>
              <a:rPr lang="en-US" sz="2400" dirty="0" smtClean="0">
                <a:cs typeface="Calibri" pitchFamily="34" charset="0"/>
              </a:rPr>
              <a:t>According to the world health organization  (WHO), the United States spent more on health care per capita ($7,146), and more on health care as percentage of its GDP (15.2%), than any other nation in 2008.</a:t>
            </a:r>
          </a:p>
          <a:p>
            <a:pPr algn="just" eaLnBrk="1" hangingPunct="1">
              <a:defRPr/>
            </a:pPr>
            <a:r>
              <a:rPr lang="en-US" sz="2400" dirty="0" smtClean="0">
                <a:cs typeface="Calibri" pitchFamily="34" charset="0"/>
              </a:rPr>
              <a:t>The United States had the fourth highest level of government health care spending per capita ($3,426), behind three countries with higher levels of GDP per capita: Monaco, Luxembourg, and Norway.</a:t>
            </a:r>
          </a:p>
          <a:p>
            <a:pPr eaLnBrk="1" hangingPunct="1">
              <a:defRPr/>
            </a:pP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Economic aspect of health system</a:t>
            </a:r>
          </a:p>
          <a:p>
            <a:pPr algn="just"/>
            <a:r>
              <a:rPr lang="en-US" sz="2400" dirty="0" smtClean="0">
                <a:latin typeface="Baskerville Old Face" pitchFamily="18" charset="0"/>
              </a:rPr>
              <a:t>Economics is concerned with the allocation of scarce resources among their competing uses, on the face of unlimited  human wants.</a:t>
            </a:r>
          </a:p>
          <a:p>
            <a:pPr algn="just"/>
            <a:r>
              <a:rPr lang="en-US" sz="2400" dirty="0" smtClean="0">
                <a:latin typeface="Baskerville Old Face" pitchFamily="18" charset="0"/>
              </a:rPr>
              <a:t>Among these wants are health care services for which we cannot use exactly the same Economic Principles we use for other goods and services; because they have special characteristics that make them different than the others.</a:t>
            </a:r>
          </a:p>
          <a:p>
            <a:pPr algn="just"/>
            <a:r>
              <a:rPr lang="en-US" sz="2400" dirty="0" smtClean="0">
                <a:latin typeface="Baskerville Old Face" pitchFamily="18" charset="0"/>
              </a:rPr>
              <a:t> That is why a special branch of economics is developed to deal with them called “Health Care Economics”.</a:t>
            </a:r>
          </a:p>
          <a:p>
            <a:pPr algn="just">
              <a:buNone/>
            </a:pPr>
            <a:r>
              <a:rPr lang="en-US" sz="2400" dirty="0" smtClean="0">
                <a:latin typeface="Baskerville Old Face" pitchFamily="18" charset="0"/>
              </a:rPr>
              <a:t> </a:t>
            </a: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dirty="0" smtClean="0">
                <a:latin typeface="Baskerville Old Face" pitchFamily="18" charset="0"/>
              </a:rPr>
              <a:t>Economic aspect of health system</a:t>
            </a:r>
          </a:p>
          <a:p>
            <a:pPr algn="just"/>
            <a:r>
              <a:rPr lang="en-US" sz="2400" dirty="0" smtClean="0">
                <a:latin typeface="Baskerville Old Face" pitchFamily="18" charset="0"/>
              </a:rPr>
              <a:t>Health Care Economics is a new branch of Economics concerned with how to apply the Economics Tools for heath care issues and explain its different aspects to make them more analyzable.</a:t>
            </a:r>
          </a:p>
          <a:p>
            <a:pPr algn="just"/>
            <a:r>
              <a:rPr lang="en-US" sz="2400" dirty="0" smtClean="0">
                <a:latin typeface="Baskerville Old Face" pitchFamily="18" charset="0"/>
              </a:rPr>
              <a:t>It also offers measures to determine if a certain policy will increase or decrease the economic efficiency and the equitable distribution of health care services.</a:t>
            </a:r>
          </a:p>
          <a:p>
            <a:pPr algn="just"/>
            <a:r>
              <a:rPr lang="en-US" sz="2400" dirty="0" smtClean="0">
                <a:latin typeface="Baskerville Old Face" pitchFamily="18" charset="0"/>
              </a:rPr>
              <a:t>Of course, economic analysis cannot help in all the concerns of health professionals and the general public in the area of health care services. </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dirty="0" smtClean="0">
                <a:latin typeface="Baskerville Old Face" pitchFamily="18" charset="0"/>
              </a:rPr>
              <a:t>Economic aspect of health system</a:t>
            </a:r>
          </a:p>
          <a:p>
            <a:r>
              <a:rPr lang="en-US" sz="2400" dirty="0" smtClean="0">
                <a:latin typeface="Baskerville Old Face" pitchFamily="18" charset="0"/>
              </a:rPr>
              <a:t>The particular problems suitable for economic analysis are those related to scarcity of resources. In this respect, economics can explain the most preferable choices of the society when its available resources are not enough to satisfy all its needs.</a:t>
            </a:r>
          </a:p>
          <a:p>
            <a:r>
              <a:rPr lang="en-US" sz="2400" dirty="0" smtClean="0">
                <a:latin typeface="Baskerville Old Face" pitchFamily="18" charset="0"/>
              </a:rPr>
              <a:t>That is usually the case in all societies because of the strong competition between the different needs of each society such as education, health care, security, defense, roads, ….etc.</a:t>
            </a:r>
          </a:p>
          <a:p>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dirty="0" smtClean="0">
                <a:latin typeface="Baskerville Old Face" pitchFamily="18" charset="0"/>
              </a:rPr>
              <a:t>Economic aspect of health system</a:t>
            </a:r>
          </a:p>
          <a:p>
            <a:pPr lvl="0"/>
            <a:r>
              <a:rPr lang="en-US" sz="2400" b="1" dirty="0" smtClean="0">
                <a:latin typeface="Baskerville Old Face" pitchFamily="18" charset="0"/>
              </a:rPr>
              <a:t>Economics Tools:</a:t>
            </a:r>
            <a:endParaRPr lang="en-US" sz="2400" dirty="0" smtClean="0">
              <a:latin typeface="Baskerville Old Face" pitchFamily="18" charset="0"/>
            </a:endParaRPr>
          </a:p>
          <a:p>
            <a:r>
              <a:rPr lang="en-US" sz="2400" dirty="0" smtClean="0">
                <a:latin typeface="Baskerville Old Face" pitchFamily="18" charset="0"/>
              </a:rPr>
              <a:t>The most used two economics tools for the analysis of health care services are:</a:t>
            </a:r>
          </a:p>
          <a:p>
            <a:pPr lvl="1"/>
            <a:r>
              <a:rPr lang="en-US" sz="2400" dirty="0" smtClean="0">
                <a:latin typeface="Baskerville Old Face" pitchFamily="18" charset="0"/>
              </a:rPr>
              <a:t>The marginal analysis which deals with optimization problems.</a:t>
            </a:r>
          </a:p>
          <a:p>
            <a:pPr lvl="1"/>
            <a:r>
              <a:rPr lang="en-US" sz="2400" dirty="0" smtClean="0">
                <a:latin typeface="Baskerville Old Face" pitchFamily="18" charset="0"/>
              </a:rPr>
              <a:t>Supply and demand analysis which is used for predicting the new equilibrium situations.</a:t>
            </a:r>
          </a:p>
          <a:p>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dirty="0" smtClean="0">
                <a:latin typeface="Baskerville Old Face" pitchFamily="18" charset="0"/>
              </a:rPr>
              <a:t>Marginal analysis is used to assist people in allocating their scarce resources to maximize the benefit of the output produced.</a:t>
            </a:r>
          </a:p>
          <a:p>
            <a:pPr>
              <a:buNone/>
            </a:pPr>
            <a:endParaRPr lang="en-US" sz="2400" dirty="0" smtClean="0">
              <a:latin typeface="Baskerville Old Face" pitchFamily="18" charset="0"/>
            </a:endParaRPr>
          </a:p>
          <a:p>
            <a:pPr>
              <a:buNone/>
            </a:pPr>
            <a:r>
              <a:rPr lang="en-US" sz="2400" dirty="0" smtClean="0">
                <a:latin typeface="Baskerville Old Face" pitchFamily="18" charset="0"/>
              </a:rPr>
              <a:t>  Simply getting the most value for the resources used.</a:t>
            </a:r>
          </a:p>
          <a:p>
            <a:pPr>
              <a:buNone/>
            </a:pPr>
            <a:r>
              <a:rPr lang="en-US" sz="2400" dirty="0" smtClean="0">
                <a:latin typeface="Baskerville Old Face" pitchFamily="18" charset="0"/>
              </a:rPr>
              <a:t> </a:t>
            </a:r>
          </a:p>
          <a:p>
            <a:r>
              <a:rPr lang="en-US" sz="2400" dirty="0">
                <a:solidFill>
                  <a:srgbClr val="FFFFFF"/>
                </a:solidFill>
                <a:latin typeface="Baskerville Old Face" pitchFamily="18" charset="0"/>
              </a:rPr>
              <a:t>Marginal analysis:  The analysis of the benefits and costs of the marginal unit of a good or input. </a:t>
            </a:r>
          </a:p>
          <a:p>
            <a:pPr>
              <a:buNone/>
            </a:pPr>
            <a:endParaRPr lang="en-US" sz="2400" dirty="0">
              <a:latin typeface="Baskerville Old Face" pitchFamily="18" charset="0"/>
            </a:endParaRPr>
          </a:p>
        </p:txBody>
      </p:sp>
    </p:spTree>
    <p:extLst>
      <p:ext uri="{BB962C8B-B14F-4D97-AF65-F5344CB8AC3E}">
        <p14:creationId xmlns:p14="http://schemas.microsoft.com/office/powerpoint/2010/main" val="17962337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lnSpcReduction="10000"/>
          </a:bodyPr>
          <a:lstStyle/>
          <a:p>
            <a:pPr>
              <a:buNone/>
            </a:pPr>
            <a:r>
              <a:rPr lang="en-US" sz="2400" dirty="0">
                <a:latin typeface="Baskerville Old Face" pitchFamily="18" charset="0"/>
              </a:rPr>
              <a:t>DEMAND AND SUPPLY ANALYSIS</a:t>
            </a:r>
          </a:p>
          <a:p>
            <a:pPr>
              <a:buNone/>
            </a:pPr>
            <a:r>
              <a:rPr lang="en-US" sz="2400" dirty="0" smtClean="0">
                <a:latin typeface="Baskerville Old Face" pitchFamily="18" charset="0"/>
              </a:rPr>
              <a:t>1</a:t>
            </a:r>
            <a:r>
              <a:rPr lang="en-US" sz="2400" dirty="0">
                <a:latin typeface="Baskerville Old Face" pitchFamily="18" charset="0"/>
              </a:rPr>
              <a:t>. The law of demand states that consumers will purchase more of a good at lower prices and less of a good at higher prices.</a:t>
            </a:r>
          </a:p>
          <a:p>
            <a:pPr>
              <a:buNone/>
            </a:pPr>
            <a:r>
              <a:rPr lang="en-US" sz="2400" dirty="0">
                <a:latin typeface="Baskerville Old Face" pitchFamily="18" charset="0"/>
              </a:rPr>
              <a:t>2. The law of supply states that producers will sell less of a good at lower prices and more of a good at higher prices.</a:t>
            </a:r>
          </a:p>
          <a:p>
            <a:pPr>
              <a:buNone/>
            </a:pPr>
            <a:r>
              <a:rPr lang="en-US" sz="2400" dirty="0">
                <a:latin typeface="Baskerville Old Face" pitchFamily="18" charset="0"/>
              </a:rPr>
              <a:t>3. Equilibrium exits when there is no reason for a situation to </a:t>
            </a:r>
            <a:r>
              <a:rPr lang="en-US" sz="2400" dirty="0" smtClean="0">
                <a:latin typeface="Baskerville Old Face" pitchFamily="18" charset="0"/>
              </a:rPr>
              <a:t>change.</a:t>
            </a:r>
          </a:p>
          <a:p>
            <a:r>
              <a:rPr lang="en-US" sz="2400" dirty="0" smtClean="0">
                <a:latin typeface="Baskerville Old Face" pitchFamily="18" charset="0"/>
              </a:rPr>
              <a:t>When </a:t>
            </a:r>
            <a:r>
              <a:rPr lang="en-US" sz="2400" dirty="0">
                <a:latin typeface="Baskerville Old Face" pitchFamily="18" charset="0"/>
              </a:rPr>
              <a:t>equilibrium exits, the quantity people plan to buy is equal to the quantity that producers plan to sell.</a:t>
            </a:r>
          </a:p>
          <a:p>
            <a:r>
              <a:rPr lang="en-US" sz="2400" dirty="0" smtClean="0">
                <a:latin typeface="Baskerville Old Face" pitchFamily="18" charset="0"/>
              </a:rPr>
              <a:t>The </a:t>
            </a:r>
            <a:r>
              <a:rPr lang="en-US" sz="2400" dirty="0">
                <a:latin typeface="Baskerville Old Face" pitchFamily="18" charset="0"/>
              </a:rPr>
              <a:t>laws of demand and supply cause the market to move to equilibrium.</a:t>
            </a:r>
          </a:p>
        </p:txBody>
      </p:sp>
    </p:spTree>
    <p:extLst>
      <p:ext uri="{BB962C8B-B14F-4D97-AF65-F5344CB8AC3E}">
        <p14:creationId xmlns:p14="http://schemas.microsoft.com/office/powerpoint/2010/main" val="10684588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Autofit/>
          </a:bodyPr>
          <a:lstStyle/>
          <a:p>
            <a:pPr algn="just">
              <a:buNone/>
            </a:pPr>
            <a:r>
              <a:rPr lang="en-US" sz="2400" dirty="0" smtClean="0">
                <a:latin typeface="Baskerville Old Face" pitchFamily="18" charset="0"/>
              </a:rPr>
              <a:t>Economic aspect of health system</a:t>
            </a:r>
          </a:p>
          <a:p>
            <a:pPr marL="82296" indent="0" algn="just">
              <a:buNone/>
            </a:pPr>
            <a:r>
              <a:rPr lang="en-US" sz="2400" b="1" dirty="0" smtClean="0">
                <a:latin typeface="Baskerville Old Face" pitchFamily="18" charset="0"/>
              </a:rPr>
              <a:t>The Assumptions of Health Care:</a:t>
            </a:r>
          </a:p>
          <a:p>
            <a:pPr algn="just"/>
            <a:r>
              <a:rPr lang="en-US" sz="2400" dirty="0" smtClean="0">
                <a:latin typeface="Baskerville Old Face" pitchFamily="18" charset="0"/>
              </a:rPr>
              <a:t>There are many assumptions concerning health care that makes it different from other industries. The following are some examples: </a:t>
            </a:r>
          </a:p>
          <a:p>
            <a:pPr lvl="0" algn="just">
              <a:buNone/>
            </a:pPr>
            <a:r>
              <a:rPr lang="en-US" sz="2400" dirty="0" smtClean="0">
                <a:latin typeface="Baskerville Old Face" pitchFamily="18" charset="0"/>
              </a:rPr>
              <a:t>1. Consumers of health care services lack information concerning their health problems and how they should be treated.</a:t>
            </a:r>
          </a:p>
          <a:p>
            <a:pPr lvl="0" algn="just">
              <a:buNone/>
            </a:pPr>
            <a:r>
              <a:rPr lang="en-US" sz="2400" dirty="0" smtClean="0">
                <a:latin typeface="Baskerville Old Face" pitchFamily="18" charset="0"/>
              </a:rPr>
              <a:t>2. Uncertainty about the medical expenditures the patients or the government may have to pay.</a:t>
            </a:r>
          </a:p>
          <a:p>
            <a:pPr lvl="0" algn="just">
              <a:buNone/>
            </a:pPr>
            <a:r>
              <a:rPr lang="en-US" sz="2400" dirty="0" smtClean="0">
                <a:latin typeface="Baskerville Old Face" pitchFamily="18" charset="0"/>
              </a:rPr>
              <a:t>3. Uncertainty about the results of treatment.</a:t>
            </a: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Economic aspect of health system</a:t>
            </a:r>
          </a:p>
          <a:p>
            <a:pPr algn="just">
              <a:buNone/>
            </a:pPr>
            <a:r>
              <a:rPr lang="en-US" sz="2400" dirty="0" smtClean="0">
                <a:latin typeface="Baskerville Old Face" pitchFamily="18" charset="0"/>
              </a:rPr>
              <a:t>4. The double role played by the doctor as an agent for the patient and as a supplier of the medical service, at the same time</a:t>
            </a:r>
          </a:p>
          <a:p>
            <a:pPr lvl="0" algn="just">
              <a:buNone/>
            </a:pPr>
            <a:r>
              <a:rPr lang="en-US" sz="2400" dirty="0" smtClean="0">
                <a:latin typeface="Baskerville Old Face" pitchFamily="18" charset="0"/>
              </a:rPr>
              <a:t>5. The large number of non-profit medical firms which determine the prices of their services based upon their costs only.</a:t>
            </a:r>
          </a:p>
          <a:p>
            <a:pPr lvl="0" algn="just">
              <a:buNone/>
            </a:pPr>
            <a:r>
              <a:rPr lang="en-US" sz="2400" dirty="0" smtClean="0">
                <a:latin typeface="Baskerville Old Face" pitchFamily="18" charset="0"/>
              </a:rPr>
              <a:t>6. Barriers to entry in the medical profession and in certain tasks delivered by the different health professionals.</a:t>
            </a:r>
          </a:p>
          <a:p>
            <a:pPr lvl="0" algn="just">
              <a:buNone/>
            </a:pPr>
            <a:r>
              <a:rPr lang="en-US" sz="2400" dirty="0" smtClean="0">
                <a:latin typeface="Baskerville Old Face" pitchFamily="18" charset="0"/>
              </a:rPr>
              <a:t>7. The desire of the society to provide each of its individuals with the minimum level of health care.</a:t>
            </a: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Economic aspect of health system</a:t>
            </a:r>
          </a:p>
          <a:p>
            <a:pPr algn="just">
              <a:buNone/>
            </a:pPr>
            <a:r>
              <a:rPr lang="en-US" sz="2400" dirty="0" smtClean="0">
                <a:latin typeface="Baskerville Old Face" pitchFamily="18" charset="0"/>
              </a:rPr>
              <a:t>To sum up the forgoing discussion, health care economics benefits the health care sector in many ways, which are:</a:t>
            </a:r>
          </a:p>
          <a:p>
            <a:pPr algn="just">
              <a:buNone/>
            </a:pPr>
            <a:r>
              <a:rPr lang="en-US" sz="2400" dirty="0" smtClean="0">
                <a:latin typeface="Baskerville Old Face" pitchFamily="18" charset="0"/>
              </a:rPr>
              <a:t>1. It provides a background by which medical care issues could be analyzed</a:t>
            </a:r>
          </a:p>
          <a:p>
            <a:pPr algn="just">
              <a:buNone/>
            </a:pPr>
            <a:r>
              <a:rPr lang="en-US" sz="2400" dirty="0" smtClean="0">
                <a:latin typeface="Baskerville Old Face" pitchFamily="18" charset="0"/>
              </a:rPr>
              <a:t>2. Economics can be used in the traditional aspects such as predictions and planning which are required  in any other sector or industry</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dirty="0" smtClean="0">
                <a:latin typeface="Baskerville Old Face" pitchFamily="18" charset="0"/>
              </a:rPr>
              <a:t>Economic aspect of health system</a:t>
            </a:r>
          </a:p>
          <a:p>
            <a:pPr lvl="0">
              <a:buNone/>
            </a:pPr>
            <a:r>
              <a:rPr lang="en-US" sz="2400" dirty="0" smtClean="0">
                <a:latin typeface="Baskerville Old Face" pitchFamily="18" charset="0"/>
              </a:rPr>
              <a:t>3. It enables the evaluation of the effects of medical legislations and regulations on the supply and demand in the four interrelated health care markets, which are:</a:t>
            </a:r>
          </a:p>
          <a:p>
            <a:pPr lvl="1"/>
            <a:r>
              <a:rPr lang="en-US" sz="2400" dirty="0" smtClean="0">
                <a:latin typeface="Baskerville Old Face" pitchFamily="18" charset="0"/>
              </a:rPr>
              <a:t>The final market for health care.</a:t>
            </a:r>
          </a:p>
          <a:p>
            <a:pPr lvl="1"/>
            <a:r>
              <a:rPr lang="en-US" sz="2400" dirty="0" smtClean="0">
                <a:latin typeface="Baskerville Old Face" pitchFamily="18" charset="0"/>
              </a:rPr>
              <a:t>The market for health care institutions. </a:t>
            </a:r>
          </a:p>
          <a:p>
            <a:pPr lvl="1"/>
            <a:r>
              <a:rPr lang="en-US" sz="2400" dirty="0" smtClean="0">
                <a:latin typeface="Baskerville Old Face" pitchFamily="18" charset="0"/>
              </a:rPr>
              <a:t>The market for health care manpower.</a:t>
            </a:r>
          </a:p>
          <a:p>
            <a:pPr lvl="1"/>
            <a:r>
              <a:rPr lang="en-US" sz="2400" dirty="0" smtClean="0">
                <a:latin typeface="Baskerville Old Face" pitchFamily="18" charset="0"/>
              </a:rPr>
              <a:t>The market for health care education with all its levels and types.</a:t>
            </a:r>
          </a:p>
          <a:p>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defRPr/>
            </a:pPr>
            <a:r>
              <a:rPr lang="en-US" sz="3200" dirty="0" smtClean="0"/>
              <a:t>Health care system in the United States</a:t>
            </a:r>
            <a:endParaRPr lang="en-US" sz="3200" dirty="0"/>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a:bodyPr>
          <a:lstStyle/>
          <a:p>
            <a:pPr algn="just" eaLnBrk="1" hangingPunct="1">
              <a:defRPr/>
            </a:pPr>
            <a:r>
              <a:rPr lang="en-US" sz="2400" dirty="0" smtClean="0">
                <a:cs typeface="Calibri" pitchFamily="34" charset="0"/>
              </a:rPr>
              <a:t>The World Health Organization (WHO), in 2000, ranked the U.S. health care system as the highest in cost, first in responsiveness, 37th in overall performance, and 72nd by overall level of health (among 191 member nations included in the study).</a:t>
            </a:r>
            <a:endParaRPr lang="en-US" sz="2400" smtClean="0">
              <a:cs typeface="Calibri" pitchFamily="34" charset="0"/>
            </a:endParaRPr>
          </a:p>
          <a:p>
            <a:pPr algn="just" eaLnBrk="1" hangingPunct="1">
              <a:buFont typeface="Wingdings 2" pitchFamily="18" charset="2"/>
              <a:buNone/>
              <a:defRPr/>
            </a:pPr>
            <a:endParaRPr lang="en-US" sz="2400" dirty="0" smtClean="0">
              <a:cs typeface="Calibri" pitchFamily="34" charset="0"/>
            </a:endParaRPr>
          </a:p>
          <a:p>
            <a:pPr algn="just" eaLnBrk="1" hangingPunct="1">
              <a:defRPr/>
            </a:pPr>
            <a:r>
              <a:rPr lang="en-US" sz="2400" dirty="0" smtClean="0">
                <a:cs typeface="Calibri" pitchFamily="34" charset="0"/>
              </a:rPr>
              <a:t>The common wealth fund ranked the United States last in the quality of health care among similar countries, and notes U.S. care costs the most</a:t>
            </a:r>
            <a:endParaRPr lang="en-US"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dirty="0" smtClean="0">
                <a:latin typeface="Baskerville Old Face" pitchFamily="18" charset="0"/>
              </a:rPr>
              <a:t>Economic aspect of health system</a:t>
            </a:r>
          </a:p>
          <a:p>
            <a:pPr lvl="0">
              <a:buNone/>
            </a:pPr>
            <a:r>
              <a:rPr lang="en-US" sz="2400" dirty="0" smtClean="0">
                <a:latin typeface="Baskerville Old Face" pitchFamily="18" charset="0"/>
              </a:rPr>
              <a:t>4. Economics provide measures to evaluate health policies in order to achieve efficiency and equity in health care.</a:t>
            </a:r>
          </a:p>
          <a:p>
            <a:pPr lvl="0">
              <a:buNone/>
            </a:pPr>
            <a:r>
              <a:rPr lang="en-US" sz="2400" dirty="0" smtClean="0">
                <a:latin typeface="Baskerville Old Face" pitchFamily="18" charset="0"/>
              </a:rPr>
              <a:t>5. Economics determine the costs and benefits of the different health care choices. </a:t>
            </a:r>
          </a:p>
          <a:p>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Public aspects of health care system</a:t>
            </a:r>
          </a:p>
          <a:p>
            <a:pPr algn="just"/>
            <a:r>
              <a:rPr lang="en-US" sz="2400" dirty="0" smtClean="0">
                <a:latin typeface="Baskerville Old Face" pitchFamily="18" charset="0"/>
              </a:rPr>
              <a:t>The public health system once was thought of as comprising only official government public health agencies </a:t>
            </a:r>
          </a:p>
          <a:p>
            <a:pPr algn="just"/>
            <a:r>
              <a:rPr lang="en-US" sz="2400" dirty="0" smtClean="0">
                <a:latin typeface="Baskerville Old Face" pitchFamily="18" charset="0"/>
              </a:rPr>
              <a:t>now is understood to include both other public-sector agencies (such as schools, Medicaid and environmental protection agencies, and land-use agencies) and private-sector organizations whose actions have significant consequences for the health of the public. </a:t>
            </a:r>
          </a:p>
          <a:p>
            <a:pPr algn="just"/>
            <a:r>
              <a:rPr lang="en-US" sz="2400" dirty="0" smtClean="0">
                <a:latin typeface="Baskerville Old Face" pitchFamily="18" charset="0"/>
              </a:rPr>
              <a:t>The public health system includes the following four main components:</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Autofit/>
          </a:bodyPr>
          <a:lstStyle/>
          <a:p>
            <a:pPr>
              <a:buNone/>
            </a:pPr>
            <a:r>
              <a:rPr lang="en-US" sz="2400" dirty="0" smtClean="0">
                <a:latin typeface="Baskerville Old Face" pitchFamily="18" charset="0"/>
              </a:rPr>
              <a:t>Public aspects of health care system</a:t>
            </a:r>
          </a:p>
          <a:p>
            <a:pPr marL="82296" indent="0">
              <a:buNone/>
            </a:pPr>
            <a:r>
              <a:rPr lang="en-US" sz="2400" b="1" dirty="0" smtClean="0">
                <a:latin typeface="Baskerville Old Face" pitchFamily="18" charset="0"/>
              </a:rPr>
              <a:t>1-Mission</a:t>
            </a:r>
            <a:r>
              <a:rPr lang="en-US" sz="2400" dirty="0" smtClean="0">
                <a:latin typeface="Baskerville Old Face" pitchFamily="18" charset="0"/>
              </a:rPr>
              <a:t> – The </a:t>
            </a:r>
            <a:r>
              <a:rPr lang="en-US" sz="2400" b="1" dirty="0" smtClean="0">
                <a:latin typeface="Baskerville Old Face" pitchFamily="18" charset="0"/>
              </a:rPr>
              <a:t>mission</a:t>
            </a:r>
            <a:r>
              <a:rPr lang="en-US" sz="2400" dirty="0" smtClean="0">
                <a:latin typeface="Baskerville Old Face" pitchFamily="18" charset="0"/>
              </a:rPr>
              <a:t> of the public health system includes its goals at any point in time and how, at the conceptual level, these goals are operationalized. At the beginning of the 21st century, the mission of public health is to ensure conditions in which people can be healthy.</a:t>
            </a:r>
          </a:p>
          <a:p>
            <a:pPr marL="82296" indent="0">
              <a:buNone/>
            </a:pPr>
            <a:r>
              <a:rPr lang="en-US" sz="2400" b="1" dirty="0" smtClean="0">
                <a:latin typeface="Baskerville Old Face" pitchFamily="18" charset="0"/>
              </a:rPr>
              <a:t>2-Structure</a:t>
            </a:r>
            <a:r>
              <a:rPr lang="en-US" sz="2400" dirty="0" smtClean="0">
                <a:latin typeface="Baskerville Old Face" pitchFamily="18" charset="0"/>
              </a:rPr>
              <a:t> – The </a:t>
            </a:r>
            <a:r>
              <a:rPr lang="en-US" sz="2400" b="1" dirty="0" smtClean="0">
                <a:latin typeface="Baskerville Old Face" pitchFamily="18" charset="0"/>
              </a:rPr>
              <a:t>structural capacity</a:t>
            </a:r>
            <a:r>
              <a:rPr lang="en-US" sz="2400" dirty="0" smtClean="0">
                <a:latin typeface="Baskerville Old Face" pitchFamily="18" charset="0"/>
              </a:rPr>
              <a:t> of the public health system is the cumulative resources and relationships necessary to carry out the important processes of public health</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a:xfrm>
            <a:off x="1435608" y="1447800"/>
            <a:ext cx="7498080" cy="5105400"/>
          </a:xfrm>
        </p:spPr>
        <p:style>
          <a:lnRef idx="1">
            <a:schemeClr val="accent6"/>
          </a:lnRef>
          <a:fillRef idx="3">
            <a:schemeClr val="accent6"/>
          </a:fillRef>
          <a:effectRef idx="2">
            <a:schemeClr val="accent6"/>
          </a:effectRef>
          <a:fontRef idx="minor">
            <a:schemeClr val="lt1"/>
          </a:fontRef>
        </p:style>
        <p:txBody>
          <a:bodyPr>
            <a:noAutofit/>
          </a:bodyPr>
          <a:lstStyle/>
          <a:p>
            <a:pPr algn="just"/>
            <a:r>
              <a:rPr lang="en-US" sz="2400" dirty="0" smtClean="0">
                <a:latin typeface="Baskerville Old Face" pitchFamily="18" charset="0"/>
              </a:rPr>
              <a:t>Structural capacity includes the following elements:</a:t>
            </a:r>
          </a:p>
          <a:p>
            <a:pPr lvl="1" algn="just"/>
            <a:r>
              <a:rPr lang="en-US" sz="2000" dirty="0" smtClean="0">
                <a:latin typeface="Baskerville Old Face" pitchFamily="18" charset="0"/>
              </a:rPr>
              <a:t>information resources, </a:t>
            </a:r>
          </a:p>
          <a:p>
            <a:pPr lvl="1" algn="just"/>
            <a:r>
              <a:rPr lang="en-US" sz="2000" dirty="0" smtClean="0">
                <a:latin typeface="Baskerville Old Face" pitchFamily="18" charset="0"/>
              </a:rPr>
              <a:t>organizational resources, </a:t>
            </a:r>
          </a:p>
          <a:p>
            <a:pPr lvl="1" algn="just"/>
            <a:r>
              <a:rPr lang="en-US" sz="2000" dirty="0" smtClean="0">
                <a:latin typeface="Baskerville Old Face" pitchFamily="18" charset="0"/>
              </a:rPr>
              <a:t>physical resources, </a:t>
            </a:r>
          </a:p>
          <a:p>
            <a:pPr lvl="1" algn="just"/>
            <a:r>
              <a:rPr lang="en-US" sz="2000" dirty="0" smtClean="0">
                <a:latin typeface="Baskerville Old Face" pitchFamily="18" charset="0"/>
              </a:rPr>
              <a:t>human resources, </a:t>
            </a:r>
            <a:endParaRPr lang="en-US" sz="2000" dirty="0">
              <a:latin typeface="Baskerville Old Face" pitchFamily="18" charset="0"/>
            </a:endParaRPr>
          </a:p>
          <a:p>
            <a:pPr lvl="1" algn="just"/>
            <a:r>
              <a:rPr lang="en-US" sz="2000" dirty="0" smtClean="0">
                <a:latin typeface="Baskerville Old Face" pitchFamily="18" charset="0"/>
              </a:rPr>
              <a:t> fiscal resources. </a:t>
            </a:r>
          </a:p>
          <a:p>
            <a:pPr marL="82296" indent="0" algn="just">
              <a:buNone/>
            </a:pPr>
            <a:r>
              <a:rPr lang="en-US" sz="2400" b="1" dirty="0" smtClean="0">
                <a:latin typeface="Baskerville Old Face" pitchFamily="18" charset="0"/>
              </a:rPr>
              <a:t>3-Process</a:t>
            </a:r>
            <a:r>
              <a:rPr lang="en-US" sz="2400" dirty="0" smtClean="0">
                <a:latin typeface="Baskerville Old Face" pitchFamily="18" charset="0"/>
              </a:rPr>
              <a:t> – The practice of public health can be thought of in terms of the key </a:t>
            </a:r>
            <a:r>
              <a:rPr lang="en-US" sz="2400" b="1" dirty="0" smtClean="0">
                <a:latin typeface="Baskerville Old Face" pitchFamily="18" charset="0"/>
              </a:rPr>
              <a:t>processes</a:t>
            </a:r>
            <a:r>
              <a:rPr lang="en-US" sz="2400" dirty="0" smtClean="0">
                <a:latin typeface="Baskerville Old Face" pitchFamily="18" charset="0"/>
              </a:rPr>
              <a:t> through which practitioners seek to identify, address, and prioritize community or population-wide health problems and resources and the outputs of these more fundamental processes, public health’s interventions, policies, regulations, programs, and services. </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Public aspects of health care system</a:t>
            </a:r>
          </a:p>
          <a:p>
            <a:pPr algn="just"/>
            <a:r>
              <a:rPr lang="en-US" sz="2400" dirty="0" smtClean="0">
                <a:latin typeface="Baskerville Old Face" pitchFamily="18" charset="0"/>
              </a:rPr>
              <a:t>The processes of public health are those that identify and address health problems as well as the programs and services consistent with mandates and community priorities. </a:t>
            </a:r>
            <a:endParaRPr lang="en-US" sz="2400" baseline="30000" dirty="0" smtClean="0">
              <a:latin typeface="Baskerville Old Face" pitchFamily="18" charset="0"/>
            </a:endParaRPr>
          </a:p>
          <a:p>
            <a:pPr marL="82296" indent="0" algn="just">
              <a:buNone/>
            </a:pPr>
            <a:r>
              <a:rPr lang="en-US" sz="2400" b="1" dirty="0" smtClean="0">
                <a:latin typeface="Baskerville Old Face" pitchFamily="18" charset="0"/>
              </a:rPr>
              <a:t>4-Outcome</a:t>
            </a:r>
            <a:r>
              <a:rPr lang="en-US" sz="2400" dirty="0" smtClean="0">
                <a:latin typeface="Baskerville Old Face" pitchFamily="18" charset="0"/>
              </a:rPr>
              <a:t> – The immediate and long-term changes experienced by individuals, families, communities, providers, and populations are the system’s </a:t>
            </a:r>
            <a:r>
              <a:rPr lang="en-US" sz="2400" b="1" dirty="0" smtClean="0">
                <a:latin typeface="Baskerville Old Face" pitchFamily="18" charset="0"/>
              </a:rPr>
              <a:t>outcomes</a:t>
            </a:r>
            <a:r>
              <a:rPr lang="en-US" sz="2400" dirty="0" smtClean="0">
                <a:latin typeface="Baskerville Old Face" pitchFamily="18" charset="0"/>
              </a:rPr>
              <a:t>, the cumulative result of the interaction of the public health system’s structural capacity and processes, given the macro context and the system’s mission and purpose.</a:t>
            </a:r>
          </a:p>
          <a:p>
            <a:pPr algn="just"/>
            <a:endParaRPr lang="en-US" sz="2400" dirty="0" smtClean="0">
              <a:latin typeface="Baskerville Old Face" pitchFamily="18" charset="0"/>
            </a:endParaRP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Public aspects of health care system</a:t>
            </a:r>
          </a:p>
          <a:p>
            <a:pPr algn="just"/>
            <a:r>
              <a:rPr lang="en-US" sz="2400" dirty="0" smtClean="0">
                <a:latin typeface="Baskerville Old Face" pitchFamily="18" charset="0"/>
              </a:rPr>
              <a:t>Outcomes can be used to provide information about the system’s overall performance, including its efficiency, effectiveness, and ability to achieve equity between populations. </a:t>
            </a: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Public aspects of health care system</a:t>
            </a:r>
          </a:p>
          <a:p>
            <a:pPr marL="82296" indent="0" algn="just">
              <a:buNone/>
            </a:pPr>
            <a:r>
              <a:rPr lang="en-US" sz="2400" b="1" dirty="0" smtClean="0">
                <a:latin typeface="Baskerville Old Face" pitchFamily="18" charset="0"/>
              </a:rPr>
              <a:t>What Is Public Health Quality</a:t>
            </a:r>
          </a:p>
          <a:p>
            <a:pPr algn="just"/>
            <a:r>
              <a:rPr lang="en-US" sz="2400" dirty="0" smtClean="0">
                <a:latin typeface="Baskerville Old Face" pitchFamily="18" charset="0"/>
              </a:rPr>
              <a:t>Quality in public health is the degree to which policies, programs, services and research for the population increase desired health outcomes and conditions in which the population can be healthy.</a:t>
            </a:r>
            <a:endParaRPr lang="en-US" sz="2400" b="1" dirty="0" smtClean="0">
              <a:latin typeface="Baskerville Old Face" pitchFamily="18" charset="0"/>
            </a:endParaRPr>
          </a:p>
          <a:p>
            <a:pPr algn="just"/>
            <a:endParaRPr lang="en-US" sz="2400" dirty="0">
              <a:latin typeface="Baskerville Old Face" pitchFamily="18" charset="0"/>
            </a:endParaRPr>
          </a:p>
        </p:txBody>
      </p:sp>
    </p:spTree>
    <p:extLst>
      <p:ext uri="{BB962C8B-B14F-4D97-AF65-F5344CB8AC3E}">
        <p14:creationId xmlns:p14="http://schemas.microsoft.com/office/powerpoint/2010/main" val="32151618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Autofit/>
          </a:bodyPr>
          <a:lstStyle/>
          <a:p>
            <a:pPr algn="just">
              <a:buNone/>
            </a:pPr>
            <a:r>
              <a:rPr lang="en-US" sz="2400" dirty="0" smtClean="0">
                <a:latin typeface="Baskerville Old Face" pitchFamily="18" charset="0"/>
              </a:rPr>
              <a:t>Public aspects of health care system</a:t>
            </a:r>
          </a:p>
          <a:p>
            <a:pPr algn="just">
              <a:buNone/>
            </a:pPr>
            <a:r>
              <a:rPr lang="en-US" sz="2400" b="1" dirty="0" smtClean="0">
                <a:latin typeface="Baskerville Old Face" pitchFamily="18" charset="0"/>
              </a:rPr>
              <a:t>Public Health Aims:</a:t>
            </a:r>
          </a:p>
          <a:p>
            <a:pPr algn="just"/>
            <a:r>
              <a:rPr lang="en-US" sz="2400" dirty="0" smtClean="0">
                <a:latin typeface="Baskerville Old Face" pitchFamily="18" charset="0"/>
              </a:rPr>
              <a:t>The nine aims help guide public health practices across the entire system to ensure quality for increasing positive population health outcomes.</a:t>
            </a:r>
          </a:p>
          <a:p>
            <a:pPr algn="just">
              <a:buNone/>
            </a:pPr>
            <a:r>
              <a:rPr lang="en-US" sz="2400" b="1" dirty="0" smtClean="0">
                <a:latin typeface="Baskerville Old Face" pitchFamily="18" charset="0"/>
              </a:rPr>
              <a:t>1. Population-centered</a:t>
            </a:r>
            <a:r>
              <a:rPr lang="en-US" sz="2400" b="1" u="sng" dirty="0" smtClean="0">
                <a:latin typeface="Baskerville Old Face" pitchFamily="18" charset="0"/>
              </a:rPr>
              <a:t>:</a:t>
            </a:r>
            <a:r>
              <a:rPr lang="en-US" sz="2400" dirty="0" smtClean="0">
                <a:latin typeface="Baskerville Old Face" pitchFamily="18" charset="0"/>
              </a:rPr>
              <a:t> Protecting and promoting healthy conditions and the health for the entire population</a:t>
            </a:r>
          </a:p>
          <a:p>
            <a:pPr algn="just">
              <a:buNone/>
            </a:pPr>
            <a:r>
              <a:rPr lang="en-US" sz="2400" b="1" dirty="0" smtClean="0">
                <a:latin typeface="Baskerville Old Face" pitchFamily="18" charset="0"/>
              </a:rPr>
              <a:t>2. Proactive:</a:t>
            </a:r>
            <a:r>
              <a:rPr lang="en-US" sz="2400" dirty="0" smtClean="0">
                <a:latin typeface="Baskerville Old Face" pitchFamily="18" charset="0"/>
              </a:rPr>
              <a:t> Formulating policies and sustainable practices in a timely manner, while mobilizing rapidly to address new and emerging threats and vulnerabilities</a:t>
            </a:r>
          </a:p>
          <a:p>
            <a:pPr algn="just"/>
            <a:endParaRPr lang="en-US" sz="2400" b="1" dirty="0" smtClean="0">
              <a:latin typeface="Baskerville Old Face" pitchFamily="18" charset="0"/>
            </a:endParaRPr>
          </a:p>
          <a:p>
            <a:pPr algn="just"/>
            <a:endParaRPr lang="en-US" sz="2400" dirty="0" smtClean="0">
              <a:latin typeface="Baskerville Old Face" pitchFamily="18" charset="0"/>
            </a:endParaRP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Autofit/>
          </a:bodyPr>
          <a:lstStyle/>
          <a:p>
            <a:pPr algn="just">
              <a:buNone/>
            </a:pPr>
            <a:r>
              <a:rPr lang="en-US" sz="2400" dirty="0" smtClean="0">
                <a:latin typeface="Baskerville Old Face" pitchFamily="18" charset="0"/>
              </a:rPr>
              <a:t>Public aspects of health care system</a:t>
            </a:r>
          </a:p>
          <a:p>
            <a:pPr algn="just">
              <a:buNone/>
            </a:pPr>
            <a:r>
              <a:rPr lang="en-US" sz="2400" b="1" dirty="0" smtClean="0">
                <a:latin typeface="Baskerville Old Face" pitchFamily="18" charset="0"/>
              </a:rPr>
              <a:t>Public Health Aims:</a:t>
            </a:r>
          </a:p>
          <a:p>
            <a:pPr>
              <a:buNone/>
            </a:pPr>
            <a:r>
              <a:rPr lang="en-US" sz="2400" b="1" dirty="0" smtClean="0">
                <a:latin typeface="Baskerville Old Face" pitchFamily="18" charset="0"/>
              </a:rPr>
              <a:t>3. Equitable:</a:t>
            </a:r>
            <a:r>
              <a:rPr lang="en-US" sz="2400" dirty="0" smtClean="0">
                <a:latin typeface="Baskerville Old Face" pitchFamily="18" charset="0"/>
              </a:rPr>
              <a:t> Working to achieve health equity</a:t>
            </a:r>
          </a:p>
          <a:p>
            <a:pPr>
              <a:buNone/>
            </a:pPr>
            <a:r>
              <a:rPr lang="en-US" sz="2400" b="1" dirty="0" smtClean="0">
                <a:latin typeface="Baskerville Old Face" pitchFamily="18" charset="0"/>
              </a:rPr>
              <a:t>4. Health promoting:</a:t>
            </a:r>
            <a:r>
              <a:rPr lang="en-US" sz="2400" dirty="0" smtClean="0">
                <a:latin typeface="Baskerville Old Face" pitchFamily="18" charset="0"/>
              </a:rPr>
              <a:t> Ensuring policies and strategies that advance safe practices by providers and the population and increase the probability of positive health behaviors and outcomes</a:t>
            </a:r>
          </a:p>
          <a:p>
            <a:pPr>
              <a:buNone/>
            </a:pPr>
            <a:r>
              <a:rPr lang="en-US" sz="2400" b="1" dirty="0" smtClean="0">
                <a:latin typeface="Baskerville Old Face" pitchFamily="18" charset="0"/>
              </a:rPr>
              <a:t>5. Risk reducing:</a:t>
            </a:r>
            <a:r>
              <a:rPr lang="en-US" sz="2400" dirty="0" smtClean="0">
                <a:latin typeface="Baskerville Old Face" pitchFamily="18" charset="0"/>
              </a:rPr>
              <a:t> Diminishing adverse environmental and social events by implementing policies and strategies to reduce the probability of preventable injuries and illness or negative outcomes</a:t>
            </a:r>
          </a:p>
          <a:p>
            <a:endParaRPr lang="en-US" sz="2400" dirty="0" smtClean="0">
              <a:latin typeface="Baskerville Old Face" pitchFamily="18" charset="0"/>
            </a:endParaRPr>
          </a:p>
          <a:p>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Autofit/>
          </a:bodyPr>
          <a:lstStyle/>
          <a:p>
            <a:pPr algn="just">
              <a:buNone/>
            </a:pPr>
            <a:r>
              <a:rPr lang="en-US" sz="2400" dirty="0" smtClean="0">
                <a:latin typeface="Baskerville Old Face" pitchFamily="18" charset="0"/>
              </a:rPr>
              <a:t>Public aspects of health care system</a:t>
            </a:r>
          </a:p>
          <a:p>
            <a:pPr algn="just">
              <a:buNone/>
            </a:pPr>
            <a:r>
              <a:rPr lang="en-US" sz="2400" b="1" dirty="0" smtClean="0">
                <a:latin typeface="Baskerville Old Face" pitchFamily="18" charset="0"/>
              </a:rPr>
              <a:t>Public Health Aims:</a:t>
            </a:r>
          </a:p>
          <a:p>
            <a:pPr algn="just">
              <a:buNone/>
            </a:pPr>
            <a:r>
              <a:rPr lang="en-US" sz="2400" b="1" dirty="0" smtClean="0">
                <a:latin typeface="Baskerville Old Face" pitchFamily="18" charset="0"/>
              </a:rPr>
              <a:t>6. Vigilant:</a:t>
            </a:r>
            <a:r>
              <a:rPr lang="en-US" sz="2400" dirty="0" smtClean="0">
                <a:latin typeface="Baskerville Old Face" pitchFamily="18" charset="0"/>
              </a:rPr>
              <a:t> Intensifying practices and enacting policies to support enhancements to surveillance activities</a:t>
            </a:r>
          </a:p>
          <a:p>
            <a:pPr algn="just">
              <a:buNone/>
            </a:pPr>
            <a:r>
              <a:rPr lang="en-US" sz="2400" b="1" dirty="0" smtClean="0">
                <a:latin typeface="Baskerville Old Face" pitchFamily="18" charset="0"/>
              </a:rPr>
              <a:t>7. Transparency:</a:t>
            </a:r>
            <a:r>
              <a:rPr lang="en-US" sz="2400" dirty="0" smtClean="0">
                <a:latin typeface="Baskerville Old Face" pitchFamily="18" charset="0"/>
              </a:rPr>
              <a:t> Ensuring openness in the delivery of services and practices with particular emphasis on valid, reliable, accessible, timely and meaningful data that is readily available to stakeholders, including the public</a:t>
            </a:r>
          </a:p>
          <a:p>
            <a:pPr algn="just">
              <a:buNone/>
            </a:pPr>
            <a:r>
              <a:rPr lang="en-US" sz="2400" b="1" dirty="0" smtClean="0">
                <a:latin typeface="Baskerville Old Face" pitchFamily="18" charset="0"/>
              </a:rPr>
              <a:t>8. Effective:</a:t>
            </a:r>
            <a:r>
              <a:rPr lang="en-US" sz="2400" dirty="0" smtClean="0">
                <a:latin typeface="Baskerville Old Face" pitchFamily="18" charset="0"/>
              </a:rPr>
              <a:t> Justifying investments by using evidence, science and best practices to achieve optimal results is areas of greatest need</a:t>
            </a:r>
          </a:p>
          <a:p>
            <a:pPr algn="just">
              <a:buNone/>
            </a:pPr>
            <a:endParaRPr lang="en-US" sz="2400" dirty="0" smtClean="0">
              <a:latin typeface="Baskerville Old Face" pitchFamily="18" charset="0"/>
            </a:endParaRPr>
          </a:p>
          <a:p>
            <a:pPr algn="just"/>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963"/>
            <a:ext cx="8229600" cy="1143000"/>
          </a:xfrm>
        </p:spPr>
        <p:style>
          <a:lnRef idx="2">
            <a:schemeClr val="accent5"/>
          </a:lnRef>
          <a:fillRef idx="1">
            <a:schemeClr val="lt1"/>
          </a:fillRef>
          <a:effectRef idx="0">
            <a:schemeClr val="accent5"/>
          </a:effectRef>
          <a:fontRef idx="minor">
            <a:schemeClr val="dk1"/>
          </a:fontRef>
        </p:style>
        <p:txBody>
          <a:bodyPr/>
          <a:lstStyle/>
          <a:p>
            <a:pPr eaLnBrk="1" fontAlgn="auto" hangingPunct="1">
              <a:spcAft>
                <a:spcPts val="0"/>
              </a:spcAft>
              <a:defRPr/>
            </a:pPr>
            <a:r>
              <a:rPr lang="en-US" sz="3200" dirty="0" smtClean="0"/>
              <a:t>Comparison between Canadian and American Health Care system</a:t>
            </a:r>
            <a:endParaRPr lang="ar-SA" sz="3200" dirty="0"/>
          </a:p>
        </p:txBody>
      </p:sp>
      <p:sp>
        <p:nvSpPr>
          <p:cNvPr id="3" name="Text Placeholder 2"/>
          <p:cNvSpPr>
            <a:spLocks noGrp="1"/>
          </p:cNvSpPr>
          <p:nvPr>
            <p:ph type="body" idx="1"/>
          </p:nvPr>
        </p:nvSpPr>
        <p:spPr>
          <a:xfrm>
            <a:off x="457200" y="838200"/>
            <a:ext cx="4022725" cy="1143000"/>
          </a:xfrm>
        </p:spPr>
        <p:style>
          <a:lnRef idx="2">
            <a:schemeClr val="dk1">
              <a:shade val="50000"/>
            </a:schemeClr>
          </a:lnRef>
          <a:fillRef idx="1">
            <a:schemeClr val="dk1"/>
          </a:fillRef>
          <a:effectRef idx="0">
            <a:schemeClr val="dk1"/>
          </a:effectRef>
          <a:fontRef idx="minor">
            <a:schemeClr val="lt1"/>
          </a:fontRef>
        </p:style>
        <p:txBody>
          <a:bodyPr>
            <a:normAutofit fontScale="32500" lnSpcReduction="20000"/>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sz="8000" dirty="0" smtClean="0">
                <a:solidFill>
                  <a:schemeClr val="bg1"/>
                </a:solidFill>
              </a:rPr>
              <a:t>Canadian health care system</a:t>
            </a:r>
          </a:p>
          <a:p>
            <a:pPr eaLnBrk="1" fontAlgn="auto" hangingPunct="1">
              <a:spcAft>
                <a:spcPts val="0"/>
              </a:spcAft>
              <a:buFont typeface="Wingdings 2"/>
              <a:buNone/>
              <a:defRPr/>
            </a:pPr>
            <a:endParaRPr lang="ar-SA" dirty="0">
              <a:solidFill>
                <a:schemeClr val="bg1"/>
              </a:solidFill>
            </a:endParaRPr>
          </a:p>
        </p:txBody>
      </p:sp>
      <p:sp>
        <p:nvSpPr>
          <p:cNvPr id="5" name="Text Placeholder 4"/>
          <p:cNvSpPr>
            <a:spLocks noGrp="1"/>
          </p:cNvSpPr>
          <p:nvPr>
            <p:ph type="body" sz="half" idx="3"/>
          </p:nvPr>
        </p:nvSpPr>
        <p:spPr>
          <a:xfrm>
            <a:off x="4664075" y="838200"/>
            <a:ext cx="4022725" cy="1143000"/>
          </a:xfrm>
        </p:spPr>
        <p:style>
          <a:lnRef idx="2">
            <a:schemeClr val="dk1">
              <a:shade val="50000"/>
            </a:schemeClr>
          </a:lnRef>
          <a:fillRef idx="1">
            <a:schemeClr val="dk1"/>
          </a:fillRef>
          <a:effectRef idx="0">
            <a:schemeClr val="dk1"/>
          </a:effectRef>
          <a:fontRef idx="minor">
            <a:schemeClr val="lt1"/>
          </a:fontRef>
        </p:style>
        <p:txBody>
          <a:bodyPr>
            <a:normAutofit fontScale="55000" lnSpcReduction="20000"/>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sz="4000" dirty="0" smtClean="0">
                <a:solidFill>
                  <a:schemeClr val="bg1"/>
                </a:solidFill>
              </a:rPr>
              <a:t>United States health care </a:t>
            </a:r>
          </a:p>
          <a:p>
            <a:pPr eaLnBrk="1" fontAlgn="auto" hangingPunct="1">
              <a:spcAft>
                <a:spcPts val="0"/>
              </a:spcAft>
              <a:buFont typeface="Wingdings 2"/>
              <a:buNone/>
              <a:defRPr/>
            </a:pPr>
            <a:r>
              <a:rPr lang="en-US" sz="4000" dirty="0" smtClean="0">
                <a:solidFill>
                  <a:schemeClr val="bg1"/>
                </a:solidFill>
              </a:rPr>
              <a:t>system</a:t>
            </a:r>
          </a:p>
          <a:p>
            <a:pPr eaLnBrk="1" fontAlgn="auto" hangingPunct="1">
              <a:spcAft>
                <a:spcPts val="0"/>
              </a:spcAft>
              <a:buFont typeface="Wingdings 2"/>
              <a:buNone/>
              <a:defRPr/>
            </a:pPr>
            <a:endParaRPr lang="ar-SA" dirty="0"/>
          </a:p>
        </p:txBody>
      </p:sp>
      <p:sp>
        <p:nvSpPr>
          <p:cNvPr id="4" name="Content Placeholder 3"/>
          <p:cNvSpPr>
            <a:spLocks noGrp="1"/>
          </p:cNvSpPr>
          <p:nvPr>
            <p:ph sz="quarter" idx="2"/>
          </p:nvPr>
        </p:nvSpPr>
        <p:spPr>
          <a:xfrm>
            <a:off x="457200" y="2174875"/>
            <a:ext cx="4040188" cy="4225925"/>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640080" lvl="1" indent="-237744" eaLnBrk="1" fontAlgn="auto" hangingPunct="1">
              <a:lnSpc>
                <a:spcPct val="90000"/>
              </a:lnSpc>
              <a:spcAft>
                <a:spcPts val="0"/>
              </a:spcAft>
              <a:buFont typeface="Verdana"/>
              <a:buChar char="◦"/>
              <a:defRPr/>
            </a:pPr>
            <a:r>
              <a:rPr lang="en-US" sz="2400" dirty="0" smtClean="0"/>
              <a:t>Coverage: Universal and comprehensive</a:t>
            </a:r>
          </a:p>
          <a:p>
            <a:pPr marL="640080" lvl="1" indent="-237744" eaLnBrk="1" fontAlgn="auto" hangingPunct="1">
              <a:lnSpc>
                <a:spcPct val="90000"/>
              </a:lnSpc>
              <a:spcAft>
                <a:spcPts val="0"/>
              </a:spcAft>
              <a:buFont typeface="Verdana"/>
              <a:buChar char="◦"/>
              <a:defRPr/>
            </a:pPr>
            <a:r>
              <a:rPr lang="en-US" sz="2400" dirty="0" smtClean="0"/>
              <a:t>Access: No financial Barriers</a:t>
            </a:r>
          </a:p>
          <a:p>
            <a:pPr marL="640080" lvl="1" indent="-237744" eaLnBrk="1" fontAlgn="auto" hangingPunct="1">
              <a:lnSpc>
                <a:spcPct val="90000"/>
              </a:lnSpc>
              <a:spcAft>
                <a:spcPts val="0"/>
              </a:spcAft>
              <a:buFont typeface="Verdana"/>
              <a:buChar char="◦"/>
              <a:defRPr/>
            </a:pPr>
            <a:r>
              <a:rPr lang="en-US" sz="2400" dirty="0" smtClean="0"/>
              <a:t>Private insurance: Small</a:t>
            </a:r>
          </a:p>
          <a:p>
            <a:pPr marL="640080" lvl="1" indent="-237744" eaLnBrk="1" fontAlgn="auto" hangingPunct="1">
              <a:lnSpc>
                <a:spcPct val="90000"/>
              </a:lnSpc>
              <a:spcAft>
                <a:spcPts val="0"/>
              </a:spcAft>
              <a:buFont typeface="Verdana"/>
              <a:buChar char="◦"/>
              <a:defRPr/>
            </a:pPr>
            <a:r>
              <a:rPr lang="en-US" sz="2400" dirty="0" smtClean="0"/>
              <a:t>Payers model: single</a:t>
            </a:r>
          </a:p>
          <a:p>
            <a:pPr marL="640080" lvl="1" indent="-237744" eaLnBrk="1" fontAlgn="auto" hangingPunct="1">
              <a:lnSpc>
                <a:spcPct val="90000"/>
              </a:lnSpc>
              <a:spcAft>
                <a:spcPts val="0"/>
              </a:spcAft>
              <a:buFont typeface="Verdana"/>
              <a:buChar char="◦"/>
              <a:defRPr/>
            </a:pPr>
            <a:r>
              <a:rPr lang="en-US" sz="2400" dirty="0" smtClean="0"/>
              <a:t>Cost control: High and  Centralized</a:t>
            </a:r>
          </a:p>
          <a:p>
            <a:pPr marL="640080" lvl="1" indent="-237744" eaLnBrk="1" fontAlgn="auto" hangingPunct="1">
              <a:lnSpc>
                <a:spcPct val="90000"/>
              </a:lnSpc>
              <a:spcAft>
                <a:spcPts val="0"/>
              </a:spcAft>
              <a:buFont typeface="Verdana"/>
              <a:buChar char="◦"/>
              <a:defRPr/>
            </a:pPr>
            <a:r>
              <a:rPr lang="en-US" sz="2400" dirty="0" smtClean="0"/>
              <a:t>System capacity: High degree of control</a:t>
            </a:r>
          </a:p>
          <a:p>
            <a:pPr eaLnBrk="1" fontAlgn="auto" hangingPunct="1">
              <a:spcAft>
                <a:spcPts val="0"/>
              </a:spcAft>
              <a:buFont typeface="Wingdings 2"/>
              <a:buChar char=""/>
              <a:defRPr/>
            </a:pPr>
            <a:endParaRPr lang="ar-SA" sz="2800" dirty="0"/>
          </a:p>
        </p:txBody>
      </p:sp>
      <p:sp>
        <p:nvSpPr>
          <p:cNvPr id="6" name="Content Placeholder 5"/>
          <p:cNvSpPr>
            <a:spLocks noGrp="1"/>
          </p:cNvSpPr>
          <p:nvPr>
            <p:ph sz="quarter" idx="4"/>
          </p:nvPr>
        </p:nvSpPr>
        <p:spPr>
          <a:xfrm>
            <a:off x="4645025" y="2174875"/>
            <a:ext cx="4041775" cy="4225925"/>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marL="640080" lvl="1" indent="-237744" eaLnBrk="1" fontAlgn="auto" hangingPunct="1">
              <a:spcAft>
                <a:spcPts val="0"/>
              </a:spcAft>
              <a:buFont typeface="Verdana"/>
              <a:buChar char="◦"/>
              <a:defRPr/>
            </a:pPr>
            <a:r>
              <a:rPr lang="en-US" sz="3100" dirty="0" smtClean="0"/>
              <a:t>Coverage: Mixed: Medicare and private</a:t>
            </a:r>
          </a:p>
          <a:p>
            <a:pPr marL="640080" lvl="1" indent="-237744" eaLnBrk="1" fontAlgn="auto" hangingPunct="1">
              <a:spcAft>
                <a:spcPts val="0"/>
              </a:spcAft>
              <a:buFont typeface="Verdana"/>
              <a:buChar char="◦"/>
              <a:defRPr/>
            </a:pPr>
            <a:r>
              <a:rPr lang="en-US" sz="3100" dirty="0" smtClean="0"/>
              <a:t>Access: Financial Barriers</a:t>
            </a:r>
          </a:p>
          <a:p>
            <a:pPr marL="640080" lvl="1" indent="-237744" eaLnBrk="1" fontAlgn="auto" hangingPunct="1">
              <a:spcAft>
                <a:spcPts val="0"/>
              </a:spcAft>
              <a:buFont typeface="Verdana"/>
              <a:buChar char="◦"/>
              <a:defRPr/>
            </a:pPr>
            <a:r>
              <a:rPr lang="en-US" sz="3100" dirty="0" smtClean="0"/>
              <a:t>Private insurance: Large</a:t>
            </a:r>
          </a:p>
          <a:p>
            <a:pPr marL="640080" lvl="1" indent="-237744" eaLnBrk="1" fontAlgn="auto" hangingPunct="1">
              <a:spcAft>
                <a:spcPts val="0"/>
              </a:spcAft>
              <a:buFont typeface="Verdana"/>
              <a:buChar char="◦"/>
              <a:defRPr/>
            </a:pPr>
            <a:r>
              <a:rPr lang="en-US" sz="3100" dirty="0" smtClean="0"/>
              <a:t>Payers model: multiple</a:t>
            </a:r>
          </a:p>
          <a:p>
            <a:pPr marL="640080" lvl="1" indent="-237744" eaLnBrk="1" fontAlgn="auto" hangingPunct="1">
              <a:spcAft>
                <a:spcPts val="0"/>
              </a:spcAft>
              <a:buFont typeface="Verdana"/>
              <a:buChar char="◦"/>
              <a:defRPr/>
            </a:pPr>
            <a:r>
              <a:rPr lang="en-US" sz="3100" dirty="0" smtClean="0"/>
              <a:t>Cost control: Low and  fragmented</a:t>
            </a:r>
          </a:p>
          <a:p>
            <a:pPr marL="640080" lvl="1" indent="-237744" eaLnBrk="1" fontAlgn="auto" hangingPunct="1">
              <a:spcAft>
                <a:spcPts val="0"/>
              </a:spcAft>
              <a:buFont typeface="Verdana"/>
              <a:buChar char="◦"/>
              <a:defRPr/>
            </a:pPr>
            <a:r>
              <a:rPr lang="en-US" sz="3100" dirty="0" smtClean="0"/>
              <a:t>System capacity: Low degree of control</a:t>
            </a:r>
          </a:p>
          <a:p>
            <a:pPr marL="640080" lvl="1" indent="-237744" eaLnBrk="1" fontAlgn="auto" hangingPunct="1">
              <a:spcAft>
                <a:spcPts val="0"/>
              </a:spcAft>
              <a:buFont typeface="Verdana"/>
              <a:buChar char="◦"/>
              <a:defRPr/>
            </a:pPr>
            <a:endParaRPr lang="en-US" dirty="0" smtClean="0"/>
          </a:p>
          <a:p>
            <a:pPr eaLnBrk="1" fontAlgn="auto" hangingPunct="1">
              <a:spcAft>
                <a:spcPts val="0"/>
              </a:spcAft>
              <a:buFont typeface="Wingdings 2"/>
              <a:buChar char=""/>
              <a:defRPr/>
            </a:pPr>
            <a:endParaRPr lang="ar-SA" dirty="0"/>
          </a:p>
        </p:txBody>
      </p:sp>
      <p:pic>
        <p:nvPicPr>
          <p:cNvPr id="7" name="Picture 2" descr="C:\Users\hp\Pictures\drps ppt\imagesCAIQST4N.jpg"/>
          <p:cNvPicPr>
            <a:picLocks noChangeAspect="1" noChangeArrowheads="1"/>
          </p:cNvPicPr>
          <p:nvPr/>
        </p:nvPicPr>
        <p:blipFill>
          <a:blip r:embed="rId2" cstate="print"/>
          <a:srcRect/>
          <a:stretch>
            <a:fillRect/>
          </a:stretch>
        </p:blipFill>
        <p:spPr bwMode="auto">
          <a:xfrm>
            <a:off x="7924800" y="304800"/>
            <a:ext cx="1398416" cy="1280160"/>
          </a:xfrm>
          <a:prstGeom prst="ellipse">
            <a:avLst/>
          </a:prstGeom>
          <a:ln>
            <a:noFill/>
          </a:ln>
          <a:effectLst>
            <a:softEdge rad="112500"/>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Professional ,Economic and Public Aspects of health Care System </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Public aspects of health care system</a:t>
            </a:r>
          </a:p>
          <a:p>
            <a:pPr algn="just">
              <a:buNone/>
            </a:pPr>
            <a:r>
              <a:rPr lang="en-US" sz="2400" b="1" dirty="0" smtClean="0">
                <a:latin typeface="Baskerville Old Face" pitchFamily="18" charset="0"/>
              </a:rPr>
              <a:t>Public Health Aims:</a:t>
            </a:r>
          </a:p>
          <a:p>
            <a:pPr>
              <a:buNone/>
            </a:pPr>
            <a:r>
              <a:rPr lang="en-US" sz="2400" b="1" dirty="0" smtClean="0">
                <a:latin typeface="Baskerville Old Face" pitchFamily="18" charset="0"/>
              </a:rPr>
              <a:t>9. Efficient:</a:t>
            </a:r>
            <a:r>
              <a:rPr lang="en-US" sz="2400" dirty="0" smtClean="0">
                <a:latin typeface="Baskerville Old Face" pitchFamily="18" charset="0"/>
              </a:rPr>
              <a:t> Understanding costs and benefits of public health interventions and to facilitate the optimal use of resources to achieve desired outcomes</a:t>
            </a:r>
          </a:p>
          <a:p>
            <a:endParaRPr lang="en-US"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Challenges for Health Care Reform</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Autofit/>
          </a:bodyPr>
          <a:lstStyle/>
          <a:p>
            <a:pPr>
              <a:buNone/>
            </a:pPr>
            <a:r>
              <a:rPr lang="en-US" sz="2400" dirty="0" smtClean="0">
                <a:latin typeface="Baskerville Old Face" pitchFamily="18" charset="0"/>
              </a:rPr>
              <a:t>Challenges for health care reform</a:t>
            </a:r>
          </a:p>
          <a:p>
            <a:pPr>
              <a:buNone/>
            </a:pPr>
            <a:r>
              <a:rPr lang="en-US" sz="2400" dirty="0" smtClean="0">
                <a:latin typeface="Baskerville Old Face" pitchFamily="18" charset="0"/>
              </a:rPr>
              <a:t>1. Provide universal coverage.  Enact systematic health care reform guaranteeing access to affordable health care for all individuals from the health care providers of their choice.</a:t>
            </a:r>
          </a:p>
          <a:p>
            <a:pPr>
              <a:buNone/>
            </a:pPr>
            <a:r>
              <a:rPr lang="en-US" sz="2400" dirty="0" smtClean="0">
                <a:latin typeface="Baskerville Old Face" pitchFamily="18" charset="0"/>
              </a:rPr>
              <a:t>2. Eliminate health disparities.  Dedicate more resources to assuring health equity and eliminating the disparities that persist in vulnerable populations. Payment for preventive interventions should include psychosocial initiatives and innovative care models.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200" dirty="0" smtClean="0">
                <a:latin typeface="Baskerville Old Face" pitchFamily="18" charset="0"/>
              </a:rPr>
              <a:t>Challenges for Health Care Reform</a:t>
            </a:r>
            <a:endParaRPr lang="en-US" sz="32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Autofit/>
          </a:bodyPr>
          <a:lstStyle/>
          <a:p>
            <a:pPr algn="just">
              <a:buNone/>
            </a:pPr>
            <a:r>
              <a:rPr lang="en-US" sz="2400" dirty="0" smtClean="0">
                <a:latin typeface="Baskerville Old Face" pitchFamily="18" charset="0"/>
              </a:rPr>
              <a:t>Challenges for health care reform</a:t>
            </a:r>
          </a:p>
          <a:p>
            <a:pPr algn="just">
              <a:buNone/>
            </a:pPr>
            <a:r>
              <a:rPr lang="en-US" sz="2400" dirty="0" smtClean="0">
                <a:latin typeface="Baskerville Old Face" pitchFamily="18" charset="0"/>
              </a:rPr>
              <a:t>3. Focus health care resources on wellness, disease prevention and primary care.    Promote a greater supply and usage of primary care professionals as defined by the Institute of Medicine, including certified nurse‐midwives (CNMs) and certified midwives (CMs).</a:t>
            </a:r>
          </a:p>
          <a:p>
            <a:pPr algn="just">
              <a:buNone/>
            </a:pPr>
            <a:r>
              <a:rPr lang="en-US" sz="2400" dirty="0" smtClean="0">
                <a:latin typeface="Baskerville Old Face" pitchFamily="18" charset="0"/>
              </a:rPr>
              <a:t>4. Improve care integration and coordination.  Promote seamless consultation, collaboration and referral among providers and institutions to improve consumer access to health care services and to their personal health information.</a:t>
            </a:r>
          </a:p>
          <a:p>
            <a:pPr algn="just"/>
            <a:endParaRPr lang="en-US"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 Challenges for Health Care Reform</a:t>
            </a:r>
            <a:endParaRPr lang="en-US" sz="28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buNone/>
            </a:pPr>
            <a:r>
              <a:rPr lang="en-US" sz="2400" dirty="0" smtClean="0">
                <a:latin typeface="Baskerville Old Face" pitchFamily="18" charset="0"/>
              </a:rPr>
              <a:t>Challenges for health care reform</a:t>
            </a:r>
          </a:p>
          <a:p>
            <a:pPr>
              <a:buNone/>
            </a:pPr>
            <a:r>
              <a:rPr lang="en-US" sz="2400" dirty="0" smtClean="0">
                <a:latin typeface="Baskerville Old Face" pitchFamily="18" charset="0"/>
              </a:rPr>
              <a:t> 5. Align payment systems with evidence‐based practice and optimal outcomes rather than on maximizing billable interventions.    Promote collection and transparent reporting of standardized performance measures by all providers and institutions.  </a:t>
            </a:r>
          </a:p>
          <a:p>
            <a:pPr>
              <a:buNone/>
            </a:pPr>
            <a:r>
              <a:rPr lang="en-US" sz="2400" dirty="0" smtClean="0">
                <a:latin typeface="Baskerville Old Face" pitchFamily="18" charset="0"/>
              </a:rPr>
              <a:t>6. Improve women’s access to high quality care.</a:t>
            </a:r>
          </a:p>
          <a:p>
            <a:pPr>
              <a:buNone/>
            </a:pPr>
            <a:r>
              <a:rPr lang="en-US" sz="2400" dirty="0" smtClean="0">
                <a:latin typeface="Baskerville Old Face" pitchFamily="18" charset="0"/>
              </a:rPr>
              <a:t>7.  Recognize that women play a key role in the health of the family and they often access the health care system through their reproductive health care provider.</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Challenges for Health Care Reform</a:t>
            </a:r>
            <a:endParaRPr lang="en-US" sz="28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Challenges for health care reform</a:t>
            </a:r>
          </a:p>
          <a:p>
            <a:pPr algn="just">
              <a:buNone/>
            </a:pPr>
            <a:r>
              <a:rPr lang="en-US" sz="2400" dirty="0" smtClean="0">
                <a:latin typeface="Baskerville Old Face" pitchFamily="18" charset="0"/>
              </a:rPr>
              <a:t>8. Preserve direct access to the full range of reproductive and primary care services for women of all ages from the providers of their choice.</a:t>
            </a:r>
          </a:p>
          <a:p>
            <a:pPr algn="just">
              <a:buNone/>
            </a:pPr>
            <a:r>
              <a:rPr lang="en-US" sz="2400" dirty="0" smtClean="0">
                <a:latin typeface="Baskerville Old Face" pitchFamily="18" charset="0"/>
              </a:rPr>
              <a:t>9. Improve quality and value by strategically expanding the use of CNMs and CMs as integral members of the health care team by ensuring licensed independent provider status, universal access to hospital privileges and equal payment for professional services in all 50states and US territories</a:t>
            </a:r>
          </a:p>
          <a:p>
            <a:pPr algn="just">
              <a:buNone/>
            </a:pPr>
            <a:r>
              <a:rPr lang="en-US" sz="2400" dirty="0" smtClean="0">
                <a:latin typeface="Baskerville Old Face" pitchFamily="18" charset="0"/>
              </a:rPr>
              <a:t>10. Educate more midwives by expanding funding for scholarships, clinical sites and loan repayment.</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latin typeface="Baskerville Old Face" pitchFamily="18" charset="0"/>
              </a:rPr>
              <a:t>Challenges for Health Care Reform</a:t>
            </a:r>
            <a:endParaRPr lang="en-US" sz="28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just">
              <a:buNone/>
            </a:pPr>
            <a:r>
              <a:rPr lang="en-US" sz="2400" dirty="0" smtClean="0">
                <a:latin typeface="Baskerville Old Face" pitchFamily="18" charset="0"/>
              </a:rPr>
              <a:t>Challenges for health care reform</a:t>
            </a:r>
          </a:p>
          <a:p>
            <a:pPr algn="just">
              <a:buNone/>
            </a:pPr>
            <a:r>
              <a:rPr lang="en-US" sz="2400" dirty="0" smtClean="0">
                <a:latin typeface="Baskerville Old Face" pitchFamily="18" charset="0"/>
              </a:rPr>
              <a:t>11. Expand funding for midwifery research, demonstration projects and collaborative training of midwives and physician residents.  Provide incentives for innovative delivery models such as community‐based birth centers and group prenatal car</a:t>
            </a:r>
          </a:p>
          <a:p>
            <a:pPr algn="just">
              <a:buNone/>
            </a:pPr>
            <a:r>
              <a:rPr lang="en-US" sz="2400" dirty="0" smtClean="0">
                <a:latin typeface="Baskerville Old Face" pitchFamily="18" charset="0"/>
              </a:rPr>
              <a:t>12. Significantly improve maternal and infant health.   Promote high quality, evidence‐based maternity care emphasizing normal birth and the appropriate use of technology and medical interventions.</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800" dirty="0" smtClean="0"/>
              <a:t>Organization of health care system in Saudi Arabia </a:t>
            </a:r>
            <a:endParaRPr lang="en-US" sz="2800" dirty="0"/>
          </a:p>
        </p:txBody>
      </p:sp>
    </p:spTree>
    <p:extLst>
      <p:ext uri="{BB962C8B-B14F-4D97-AF65-F5344CB8AC3E}">
        <p14:creationId xmlns:p14="http://schemas.microsoft.com/office/powerpoint/2010/main" val="23593536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t>  Table of content </a:t>
            </a:r>
            <a:endParaRPr lang="en-US" sz="28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latin typeface="Calibri" pitchFamily="34" charset="0"/>
                <a:cs typeface="Calibri" pitchFamily="34" charset="0"/>
              </a:rPr>
              <a:t>Brief history of the health care system organization </a:t>
            </a:r>
          </a:p>
          <a:p>
            <a:r>
              <a:rPr lang="en-US" sz="2400" dirty="0" smtClean="0">
                <a:latin typeface="Calibri" pitchFamily="34" charset="0"/>
                <a:cs typeface="Calibri" pitchFamily="34" charset="0"/>
              </a:rPr>
              <a:t>organization</a:t>
            </a:r>
          </a:p>
          <a:p>
            <a:r>
              <a:rPr lang="en-US" sz="2400" dirty="0" smtClean="0">
                <a:latin typeface="Calibri" pitchFamily="34" charset="0"/>
                <a:cs typeface="Calibri" pitchFamily="34" charset="0"/>
              </a:rPr>
              <a:t>Central organization</a:t>
            </a:r>
          </a:p>
          <a:p>
            <a:r>
              <a:rPr lang="en-US" sz="2400" dirty="0" smtClean="0">
                <a:latin typeface="Calibri" pitchFamily="34" charset="0"/>
                <a:cs typeface="Calibri" pitchFamily="34" charset="0"/>
              </a:rPr>
              <a:t>Regional Health Organization</a:t>
            </a:r>
          </a:p>
          <a:p>
            <a:r>
              <a:rPr lang="en-US" sz="2400" dirty="0" smtClean="0">
                <a:latin typeface="Calibri" pitchFamily="34" charset="0"/>
                <a:cs typeface="Calibri" pitchFamily="34" charset="0"/>
              </a:rPr>
              <a:t>Public Health Care System</a:t>
            </a:r>
          </a:p>
          <a:p>
            <a:r>
              <a:rPr lang="en-US" sz="2400" dirty="0" smtClean="0">
                <a:latin typeface="Calibri" pitchFamily="34" charset="0"/>
                <a:cs typeface="Calibri" pitchFamily="34" charset="0"/>
              </a:rPr>
              <a:t>Private Health Care System</a:t>
            </a:r>
          </a:p>
          <a:p>
            <a:r>
              <a:rPr lang="en-US" sz="2400" dirty="0" smtClean="0">
                <a:latin typeface="Calibri" pitchFamily="34" charset="0"/>
                <a:cs typeface="Calibri" pitchFamily="34" charset="0"/>
              </a:rPr>
              <a:t>Levels of health care </a:t>
            </a:r>
          </a:p>
          <a:p>
            <a:r>
              <a:rPr lang="en-US" sz="2400" dirty="0" smtClean="0">
                <a:latin typeface="Calibri" pitchFamily="34" charset="0"/>
                <a:cs typeface="Calibri" pitchFamily="34" charset="0"/>
              </a:rPr>
              <a:t>International health and health related organizations </a:t>
            </a:r>
          </a:p>
        </p:txBody>
      </p:sp>
    </p:spTree>
    <p:extLst>
      <p:ext uri="{BB962C8B-B14F-4D97-AF65-F5344CB8AC3E}">
        <p14:creationId xmlns:p14="http://schemas.microsoft.com/office/powerpoint/2010/main" val="29633048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t>Brief history of the health care system </a:t>
            </a:r>
            <a:endParaRPr lang="en-US" sz="28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As said before a public health department was established in 1925, by a Royal decree from King Abdel- Aziz Al-Saud, based in Makka AlMukrma, with branches in provinces, followed by establishment of dispensaries, hospitals, and laboratories.</a:t>
            </a:r>
          </a:p>
          <a:p>
            <a:pPr algn="just"/>
            <a:r>
              <a:rPr lang="en-US" sz="2400" dirty="0" smtClean="0"/>
              <a:t>This was the beginning of emphasis on prevention and environmental health. </a:t>
            </a:r>
          </a:p>
          <a:p>
            <a:pPr algn="just"/>
            <a:r>
              <a:rPr lang="en-US" sz="2400" dirty="0" smtClean="0"/>
              <a:t>The first school of nursing was opened in 1926, followed by the school of heath and emergences in 1927.</a:t>
            </a:r>
            <a:endParaRPr lang="en-US" sz="2400" dirty="0" smtClean="0">
              <a:latin typeface="Calibri" pitchFamily="34" charset="0"/>
              <a:cs typeface="Calibri" pitchFamily="34" charset="0"/>
            </a:endParaRPr>
          </a:p>
          <a:p>
            <a:r>
              <a:rPr lang="en-US" sz="2400" dirty="0" smtClean="0"/>
              <a:t>In 1951, the Ministry of Health was established. From that date the health services expanded.</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4562843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t>Brief history of the health care system </a:t>
            </a:r>
            <a:endParaRPr lang="en-US" sz="2800" dirty="0"/>
          </a:p>
        </p:txBody>
      </p:sp>
      <p:sp>
        <p:nvSpPr>
          <p:cNvPr id="2" name="Content Placeholder 1"/>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Calibri" pitchFamily="34" charset="0"/>
                <a:cs typeface="Calibri" pitchFamily="34" charset="0"/>
              </a:rPr>
              <a:t>From 1970 to 1980, health services were predominantly curative as most health personnel had received their formative training in patient-oriented, hospital-based medical institutes.</a:t>
            </a:r>
          </a:p>
          <a:p>
            <a:pPr algn="just"/>
            <a:r>
              <a:rPr lang="en-US" sz="2400" dirty="0" smtClean="0">
                <a:latin typeface="Calibri" pitchFamily="34" charset="0"/>
                <a:cs typeface="Calibri" pitchFamily="34" charset="0"/>
              </a:rPr>
              <a:t>There was a general population expectation of curative care.</a:t>
            </a:r>
          </a:p>
          <a:p>
            <a:pPr algn="just"/>
            <a:r>
              <a:rPr lang="en-US" sz="2400" dirty="0" smtClean="0">
                <a:latin typeface="Calibri" pitchFamily="34" charset="0"/>
                <a:cs typeface="Calibri" pitchFamily="34" charset="0"/>
              </a:rPr>
              <a:t>This care was delivered through a network of hospitals and dispensaries, </a:t>
            </a:r>
          </a:p>
          <a:p>
            <a:pPr algn="just"/>
            <a:r>
              <a:rPr lang="en-US" sz="2400" dirty="0" smtClean="0">
                <a:latin typeface="Calibri" pitchFamily="34" charset="0"/>
                <a:cs typeface="Calibri" pitchFamily="34" charset="0"/>
              </a:rPr>
              <a:t>preventive care was delivered by health offices and to some extent through maternal and child health care centers</a:t>
            </a:r>
          </a:p>
          <a:p>
            <a:pPr algn="just"/>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0610427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5107</TotalTime>
  <Words>18447</Words>
  <Application>Microsoft Office PowerPoint</Application>
  <PresentationFormat>On-screen Show (4:3)</PresentationFormat>
  <Paragraphs>1724</Paragraphs>
  <Slides>293</Slides>
  <Notes>0</Notes>
  <HiddenSlides>7</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293</vt:i4>
      </vt:variant>
    </vt:vector>
  </HeadingPairs>
  <TitlesOfParts>
    <vt:vector size="308" baseType="lpstr">
      <vt:lpstr>Arial</vt:lpstr>
      <vt:lpstr>Baskerville Old Face</vt:lpstr>
      <vt:lpstr>Calibri</vt:lpstr>
      <vt:lpstr>Gill Sans MT</vt:lpstr>
      <vt:lpstr>Majalla UI</vt:lpstr>
      <vt:lpstr>NewAmericaSchool-Roman</vt:lpstr>
      <vt:lpstr>Switzerland</vt:lpstr>
      <vt:lpstr>SwitzerlandNarrow</vt:lpstr>
      <vt:lpstr>Tahoma</vt:lpstr>
      <vt:lpstr>Times New Roman</vt:lpstr>
      <vt:lpstr>Traditional Arabic</vt:lpstr>
      <vt:lpstr>Verdana</vt:lpstr>
      <vt:lpstr>Wingdings</vt:lpstr>
      <vt:lpstr>Wingdings 2</vt:lpstr>
      <vt:lpstr>Solstice</vt:lpstr>
      <vt:lpstr> Pharmacy In Health Care System PHCL 411  </vt:lpstr>
      <vt:lpstr>Course Contents</vt:lpstr>
      <vt:lpstr> health care system  </vt:lpstr>
      <vt:lpstr>Introduction to health care system </vt:lpstr>
      <vt:lpstr> Components of Healthcare Systems</vt:lpstr>
      <vt:lpstr> Health care system in the United States</vt:lpstr>
      <vt:lpstr>Health care system in the United States</vt:lpstr>
      <vt:lpstr>Health care system in the United States</vt:lpstr>
      <vt:lpstr>Comparison between Canadian and American Health Care system</vt:lpstr>
      <vt:lpstr>Overview of Healthcare system  in Saudi Arabia </vt:lpstr>
      <vt:lpstr>Table of contents</vt:lpstr>
      <vt:lpstr>Table of contents</vt:lpstr>
      <vt:lpstr>Introduction to health care system</vt:lpstr>
      <vt:lpstr>Introduction to health care system</vt:lpstr>
      <vt:lpstr> Introduction to health care system</vt:lpstr>
      <vt:lpstr> Aspects to health </vt:lpstr>
      <vt:lpstr>Aspects to health </vt:lpstr>
      <vt:lpstr>Determinants of health </vt:lpstr>
      <vt:lpstr>Determinants of health</vt:lpstr>
      <vt:lpstr>       Components of Healthcare System</vt:lpstr>
      <vt:lpstr>Elements of Healthcare System</vt:lpstr>
      <vt:lpstr>Overview of the Healthcare System   in Saudi Arabia</vt:lpstr>
      <vt:lpstr>Overview of the Healthcare System   in Saudi Arabia</vt:lpstr>
      <vt:lpstr>Overview of the Healthcare System   in Saudi Arabia</vt:lpstr>
      <vt:lpstr>Overview of the Healthcare System   in Saudi Arabia</vt:lpstr>
      <vt:lpstr>Overview of the Healthcare System   in Saudi Arabia</vt:lpstr>
      <vt:lpstr>Overview of the Healthcare System   in Saudi Arabia</vt:lpstr>
      <vt:lpstr>Overview of the Healthcare System   in Saudi Arabia</vt:lpstr>
      <vt:lpstr>Overview of the Healthcare System   in Saudi Arabia</vt:lpstr>
      <vt:lpstr> Demographic and economic patterns  of Saudi Arabia </vt:lpstr>
      <vt:lpstr>  Demography of Saudi Arabia </vt:lpstr>
      <vt:lpstr>Demography of Saudi Arabia</vt:lpstr>
      <vt:lpstr> Overview of health services development  </vt:lpstr>
      <vt:lpstr>Overview of health services development</vt:lpstr>
      <vt:lpstr> Current Structure of health system in Saudi Arabia </vt:lpstr>
      <vt:lpstr> Current Structure of health system in Saudi Arabia </vt:lpstr>
      <vt:lpstr>Pharmaceutical Care </vt:lpstr>
      <vt:lpstr>Levels of health care </vt:lpstr>
      <vt:lpstr> Brief overview of health services development </vt:lpstr>
      <vt:lpstr>Brief overview of health services development</vt:lpstr>
      <vt:lpstr>Role of pharmacist in health care  </vt:lpstr>
      <vt:lpstr>Role of pharmacist in health care  </vt:lpstr>
      <vt:lpstr>Role of pharmacist in health care  </vt:lpstr>
      <vt:lpstr>  Role of pharmacist in health care  </vt:lpstr>
      <vt:lpstr>Challenges facing the current health system</vt:lpstr>
      <vt:lpstr>  Elements of Saudi health system reform  </vt:lpstr>
      <vt:lpstr>What Makes a Good Healthcare System</vt:lpstr>
      <vt:lpstr>What Makes a Good Healthcare System</vt:lpstr>
      <vt:lpstr>What Makes a Good Healthcare System </vt:lpstr>
      <vt:lpstr>What Makes a Good Healthcare System</vt:lpstr>
      <vt:lpstr>What Makes a Good Healthcare System</vt:lpstr>
      <vt:lpstr>What Makes a Good Healthcare System</vt:lpstr>
      <vt:lpstr>What Makes a Good Healthcare System</vt:lpstr>
      <vt:lpstr>Licensure, Certification, and  Registration of Caregivers</vt:lpstr>
      <vt:lpstr>Licensure, Certification, and  Registration of Caregivers</vt:lpstr>
      <vt:lpstr>Certification</vt:lpstr>
      <vt:lpstr>Professional ,Economic and Public Aspects of health Care System </vt:lpstr>
      <vt:lpstr>LIST OF CONTENTS</vt:lpstr>
      <vt:lpstr> Professional ,Economic and Public Aspects of health Care System </vt:lpstr>
      <vt:lpstr>Professional ,Economic and Public Aspects of health Care System</vt:lpstr>
      <vt:lpstr>Professional ,Economic and Public Aspects of health Care System</vt:lpstr>
      <vt:lpstr>Professional ,Economic and Public Aspects of health Care System</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Professional ,Economic and Public Aspects of health Care System </vt:lpstr>
      <vt:lpstr>Challenges for Health Care Reform</vt:lpstr>
      <vt:lpstr>Challenges for Health Care Reform</vt:lpstr>
      <vt:lpstr> Challenges for Health Care Reform</vt:lpstr>
      <vt:lpstr>Challenges for Health Care Reform</vt:lpstr>
      <vt:lpstr>Challenges for Health Care Reform</vt:lpstr>
      <vt:lpstr>Organization of health care system in Saudi Arabia </vt:lpstr>
      <vt:lpstr>  Table of content </vt:lpstr>
      <vt:lpstr>Brief history of the health care system </vt:lpstr>
      <vt:lpstr>Brief history of the health care system </vt:lpstr>
      <vt:lpstr>Brief history of the health care system </vt:lpstr>
      <vt:lpstr>Brief history of the health care system </vt:lpstr>
      <vt:lpstr> Organization </vt:lpstr>
      <vt:lpstr> Ministry of Health Organizational Chart </vt:lpstr>
      <vt:lpstr> Organization </vt:lpstr>
      <vt:lpstr> Organization </vt:lpstr>
      <vt:lpstr>Organization </vt:lpstr>
      <vt:lpstr>Organization </vt:lpstr>
      <vt:lpstr>Organization </vt:lpstr>
      <vt:lpstr>Organization</vt:lpstr>
      <vt:lpstr> Public Health Care System</vt:lpstr>
      <vt:lpstr>Public Health Care System</vt:lpstr>
      <vt:lpstr>Public Health Care System</vt:lpstr>
      <vt:lpstr>Public Health Care System</vt:lpstr>
      <vt:lpstr>Public Health Care System</vt:lpstr>
      <vt:lpstr>Levels of health care</vt:lpstr>
      <vt:lpstr> Levels of health care  </vt:lpstr>
      <vt:lpstr> Levels of health care  </vt:lpstr>
      <vt:lpstr> Levels of health care  </vt:lpstr>
      <vt:lpstr> Levels of health care  </vt:lpstr>
      <vt:lpstr>Levels of health care</vt:lpstr>
      <vt:lpstr> Levels of health care</vt:lpstr>
      <vt:lpstr>INTERNATIONAL HEALTH AND HEALTH RELATED ORGANIZATION </vt:lpstr>
      <vt:lpstr>Private Health Care System</vt:lpstr>
      <vt:lpstr>Private Health Care System</vt:lpstr>
      <vt:lpstr>Finance and regulations of health care system in Saudi Arabia </vt:lpstr>
      <vt:lpstr>  Contents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Finance and regulations of health care system in Saudi Arabia </vt:lpstr>
      <vt:lpstr>The role of insurance and private sector in health care system in Saudi Arabia </vt:lpstr>
      <vt:lpstr> Contents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WHO Data 2013</vt:lpstr>
      <vt:lpstr>WHO Data 2013</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The role of insurance and private sector in health care system in Saudi Arabia </vt:lpstr>
      <vt:lpstr>Medication use and distribution systems in Saudi Arabia </vt:lpstr>
      <vt:lpstr>List of contents </vt:lpstr>
      <vt:lpstr>  Introduction to medicines  </vt:lpstr>
      <vt:lpstr>Introduction to medicines</vt:lpstr>
      <vt:lpstr>Introduction to medicines</vt:lpstr>
      <vt:lpstr>  Definition of drugs </vt:lpstr>
      <vt:lpstr>  Use of medication in Saudi Arabia  </vt:lpstr>
      <vt:lpstr>            Use of medication in Saudi Arabia  </vt:lpstr>
      <vt:lpstr>Use of medication in Saudi Arabia</vt:lpstr>
      <vt:lpstr>Use of medication in Saudi Arabia</vt:lpstr>
      <vt:lpstr>Drug distribution system </vt:lpstr>
      <vt:lpstr>Drug Distribution Models</vt:lpstr>
      <vt:lpstr>Current Models for Medication Distribution</vt:lpstr>
      <vt:lpstr> Drug distribution system </vt:lpstr>
      <vt:lpstr> Drug distribution system </vt:lpstr>
      <vt:lpstr> Drug distribution system </vt:lpstr>
      <vt:lpstr> Drug distribution system </vt:lpstr>
      <vt:lpstr>       Floor Stock Medications</vt:lpstr>
      <vt:lpstr> Drug distribution system </vt:lpstr>
      <vt:lpstr> Drug distribution system </vt:lpstr>
      <vt:lpstr> Drug distribution system </vt:lpstr>
      <vt:lpstr> Drug distribution system </vt:lpstr>
      <vt:lpstr> Drug distribution system </vt:lpstr>
      <vt:lpstr> Drug distribution system </vt:lpstr>
      <vt:lpstr> Drug distribution system </vt:lpstr>
      <vt:lpstr> Drug distribution system </vt:lpstr>
      <vt:lpstr> Drug distribution system </vt:lpstr>
      <vt:lpstr> Drug distribution system </vt:lpstr>
      <vt:lpstr> Accreditation of health care system  in Kingdom of Saudi Arabia </vt:lpstr>
      <vt:lpstr> Contents</vt:lpstr>
      <vt:lpstr>  Contents </vt:lpstr>
      <vt:lpstr>           Introduction         Introduction introductionnnnn</vt:lpstr>
      <vt:lpstr>    Introduction </vt:lpstr>
      <vt:lpstr>History OF  Accreditation</vt:lpstr>
      <vt:lpstr>History OF  Accreditation</vt:lpstr>
      <vt:lpstr>History OF Accreditation</vt:lpstr>
      <vt:lpstr>History OF Accreditation</vt:lpstr>
      <vt:lpstr>Process of Accreditation </vt:lpstr>
      <vt:lpstr> Process of Accreditation </vt:lpstr>
      <vt:lpstr> What is Joint Commission International (JCI) accreditation </vt:lpstr>
      <vt:lpstr> Focus of the Accreditation </vt:lpstr>
      <vt:lpstr>Accreditation, Licensure and Certification, What Are The Differences</vt:lpstr>
      <vt:lpstr>The Role and Benefits of Accreditation </vt:lpstr>
      <vt:lpstr>The Role and Benefits of Accreditation </vt:lpstr>
      <vt:lpstr>The Role and Benefits of Accreditation </vt:lpstr>
      <vt:lpstr>The Role and Benefits of Accreditation </vt:lpstr>
      <vt:lpstr>The Role and Benefits of Accreditation </vt:lpstr>
      <vt:lpstr>KSA- Main features of the required Accreditation system </vt:lpstr>
      <vt:lpstr>Comparison of  Existing Hospital Accreditation Organizations</vt:lpstr>
      <vt:lpstr>The Canadian system</vt:lpstr>
      <vt:lpstr>The Canadian system</vt:lpstr>
      <vt:lpstr>Current Accreditation in South Africa </vt:lpstr>
      <vt:lpstr>Current Accreditation in South Africa </vt:lpstr>
      <vt:lpstr>Saudi Council for Healthcare Accreditation (SCHA) </vt:lpstr>
      <vt:lpstr>What is SCHA?</vt:lpstr>
      <vt:lpstr>Why Accreditation?</vt:lpstr>
      <vt:lpstr> List of healthcare accreditation organizations in the United State </vt:lpstr>
      <vt:lpstr> List of healthcare accreditation organizations in the United State </vt:lpstr>
      <vt:lpstr>            Pharmacy principles for health care reform           </vt:lpstr>
      <vt:lpstr>PowerPoint Presentation</vt:lpstr>
      <vt:lpstr>     Pharmacy principles for health care reform     </vt:lpstr>
      <vt:lpstr>Pharmacy and health care system </vt:lpstr>
      <vt:lpstr>Table of content </vt:lpstr>
      <vt:lpstr>Table of content </vt:lpstr>
      <vt:lpstr>Definitions </vt:lpstr>
      <vt:lpstr>Definitions </vt:lpstr>
      <vt:lpstr>Definitions </vt:lpstr>
      <vt:lpstr>Definitions </vt:lpstr>
      <vt:lpstr>Definitions </vt:lpstr>
      <vt:lpstr>Introduction to Pharmacy</vt:lpstr>
      <vt:lpstr>Introduction </vt:lpstr>
      <vt:lpstr>Types of pharmacy practice </vt:lpstr>
      <vt:lpstr>Types of pharmacy practice </vt:lpstr>
      <vt:lpstr>Types of pharmacy practice </vt:lpstr>
      <vt:lpstr>Types of pharmacy practice</vt:lpstr>
      <vt:lpstr>Types of pharmacy practice </vt:lpstr>
      <vt:lpstr>GOALS FOR HOSPITAL PHARMACY</vt:lpstr>
      <vt:lpstr> GOALS FOR HOSPITAL PHARMACY</vt:lpstr>
      <vt:lpstr>Minimum Standards For Hospital Pharmacy </vt:lpstr>
      <vt:lpstr>Minimum Standards For Hospital Pharmacy </vt:lpstr>
      <vt:lpstr>Minimum Standards For Hospital Pharmacy </vt:lpstr>
      <vt:lpstr>Minimum standards for hospital pharmacy </vt:lpstr>
      <vt:lpstr>Minimum standards for hospital pharmacy </vt:lpstr>
      <vt:lpstr>Minimum standards for hospital pharmacy </vt:lpstr>
      <vt:lpstr>Minimum standards for hospital pharmacy </vt:lpstr>
      <vt:lpstr>Minimum standards for hospital pharmacy </vt:lpstr>
      <vt:lpstr>Minimum standards for hospital pharmacy </vt:lpstr>
      <vt:lpstr>Minimum standards for hospital pharmacy </vt:lpstr>
      <vt:lpstr>Minimum standards for hospital pharmacy </vt:lpstr>
      <vt:lpstr> How do you become a Pharmacist in Saudi Arabia</vt:lpstr>
      <vt:lpstr>  Role of pharmacist in health care  </vt:lpstr>
      <vt:lpstr>   Role of pharmacist in health care     </vt:lpstr>
      <vt:lpstr>  Role of pharmacist in health care  </vt:lpstr>
      <vt:lpstr> Organizational  structure of pharmacy</vt:lpstr>
      <vt:lpstr>Organizational structure of pharmacy</vt:lpstr>
      <vt:lpstr>Organizational  structure of pharmacy</vt:lpstr>
      <vt:lpstr>Organizational  structure of pharmacy</vt:lpstr>
      <vt:lpstr>Organizational  structure of pharmacy</vt:lpstr>
      <vt:lpstr>Organizational  structure of pharmacy</vt:lpstr>
      <vt:lpstr>Organizational  structure of pharmacy</vt:lpstr>
      <vt:lpstr>Organizational  structure of pharmacy</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in Saudi Arabia</dc:title>
  <dc:creator>ksu</dc:creator>
  <cp:lastModifiedBy>Lamya Alnaim</cp:lastModifiedBy>
  <cp:revision>334</cp:revision>
  <cp:lastPrinted>2015-09-06T06:56:16Z</cp:lastPrinted>
  <dcterms:created xsi:type="dcterms:W3CDTF">2006-08-16T00:00:00Z</dcterms:created>
  <dcterms:modified xsi:type="dcterms:W3CDTF">2015-10-01T05:45:46Z</dcterms:modified>
</cp:coreProperties>
</file>