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104"/>
  </p:notesMasterIdLst>
  <p:handoutMasterIdLst>
    <p:handoutMasterId r:id="rId105"/>
  </p:handoutMasterIdLst>
  <p:sldIdLst>
    <p:sldId id="256" r:id="rId2"/>
    <p:sldId id="571" r:id="rId3"/>
    <p:sldId id="672" r:id="rId4"/>
    <p:sldId id="673" r:id="rId5"/>
    <p:sldId id="674" r:id="rId6"/>
    <p:sldId id="675" r:id="rId7"/>
    <p:sldId id="676" r:id="rId8"/>
    <p:sldId id="677" r:id="rId9"/>
    <p:sldId id="678" r:id="rId10"/>
    <p:sldId id="679" r:id="rId11"/>
    <p:sldId id="681" r:id="rId12"/>
    <p:sldId id="509" r:id="rId13"/>
    <p:sldId id="670" r:id="rId14"/>
    <p:sldId id="549" r:id="rId15"/>
    <p:sldId id="539" r:id="rId16"/>
    <p:sldId id="665" r:id="rId17"/>
    <p:sldId id="680" r:id="rId18"/>
    <p:sldId id="559" r:id="rId19"/>
    <p:sldId id="666" r:id="rId20"/>
    <p:sldId id="667" r:id="rId21"/>
    <p:sldId id="668" r:id="rId22"/>
    <p:sldId id="671" r:id="rId23"/>
    <p:sldId id="660" r:id="rId24"/>
    <p:sldId id="574" r:id="rId25"/>
    <p:sldId id="575" r:id="rId26"/>
    <p:sldId id="576" r:id="rId27"/>
    <p:sldId id="577" r:id="rId28"/>
    <p:sldId id="661" r:id="rId29"/>
    <p:sldId id="579" r:id="rId30"/>
    <p:sldId id="581" r:id="rId31"/>
    <p:sldId id="583" r:id="rId32"/>
    <p:sldId id="585" r:id="rId33"/>
    <p:sldId id="586" r:id="rId34"/>
    <p:sldId id="587" r:id="rId35"/>
    <p:sldId id="589" r:id="rId36"/>
    <p:sldId id="588" r:id="rId37"/>
    <p:sldId id="590" r:id="rId38"/>
    <p:sldId id="591" r:id="rId39"/>
    <p:sldId id="592" r:id="rId40"/>
    <p:sldId id="594" r:id="rId41"/>
    <p:sldId id="593" r:id="rId42"/>
    <p:sldId id="595" r:id="rId43"/>
    <p:sldId id="662" r:id="rId44"/>
    <p:sldId id="596" r:id="rId45"/>
    <p:sldId id="597" r:id="rId46"/>
    <p:sldId id="598" r:id="rId47"/>
    <p:sldId id="663" r:id="rId48"/>
    <p:sldId id="601" r:id="rId49"/>
    <p:sldId id="602" r:id="rId50"/>
    <p:sldId id="603" r:id="rId51"/>
    <p:sldId id="604" r:id="rId52"/>
    <p:sldId id="605" r:id="rId53"/>
    <p:sldId id="606" r:id="rId54"/>
    <p:sldId id="627" r:id="rId55"/>
    <p:sldId id="608" r:id="rId56"/>
    <p:sldId id="609" r:id="rId57"/>
    <p:sldId id="610" r:id="rId58"/>
    <p:sldId id="611" r:id="rId59"/>
    <p:sldId id="612" r:id="rId60"/>
    <p:sldId id="613" r:id="rId61"/>
    <p:sldId id="615" r:id="rId62"/>
    <p:sldId id="616" r:id="rId63"/>
    <p:sldId id="617" r:id="rId64"/>
    <p:sldId id="618" r:id="rId65"/>
    <p:sldId id="619" r:id="rId66"/>
    <p:sldId id="620" r:id="rId67"/>
    <p:sldId id="628" r:id="rId68"/>
    <p:sldId id="629" r:id="rId69"/>
    <p:sldId id="664" r:id="rId70"/>
    <p:sldId id="630" r:id="rId71"/>
    <p:sldId id="631" r:id="rId72"/>
    <p:sldId id="632" r:id="rId73"/>
    <p:sldId id="633" r:id="rId74"/>
    <p:sldId id="634" r:id="rId75"/>
    <p:sldId id="635" r:id="rId76"/>
    <p:sldId id="638" r:id="rId77"/>
    <p:sldId id="639" r:id="rId78"/>
    <p:sldId id="640" r:id="rId79"/>
    <p:sldId id="642" r:id="rId80"/>
    <p:sldId id="643" r:id="rId81"/>
    <p:sldId id="645" r:id="rId82"/>
    <p:sldId id="646" r:id="rId83"/>
    <p:sldId id="644" r:id="rId84"/>
    <p:sldId id="669" r:id="rId85"/>
    <p:sldId id="647" r:id="rId86"/>
    <p:sldId id="648" r:id="rId87"/>
    <p:sldId id="649" r:id="rId88"/>
    <p:sldId id="650" r:id="rId89"/>
    <p:sldId id="651" r:id="rId90"/>
    <p:sldId id="652" r:id="rId91"/>
    <p:sldId id="653" r:id="rId92"/>
    <p:sldId id="654" r:id="rId93"/>
    <p:sldId id="655" r:id="rId94"/>
    <p:sldId id="656" r:id="rId95"/>
    <p:sldId id="657" r:id="rId96"/>
    <p:sldId id="658" r:id="rId97"/>
    <p:sldId id="659" r:id="rId98"/>
    <p:sldId id="566" r:id="rId99"/>
    <p:sldId id="567" r:id="rId100"/>
    <p:sldId id="568" r:id="rId101"/>
    <p:sldId id="569" r:id="rId102"/>
    <p:sldId id="570" r:id="rId10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2" autoAdjust="0"/>
    <p:restoredTop sz="95621" autoAdjust="0"/>
  </p:normalViewPr>
  <p:slideViewPr>
    <p:cSldViewPr>
      <p:cViewPr varScale="1">
        <p:scale>
          <a:sx n="54" d="100"/>
          <a:sy n="54" d="100"/>
        </p:scale>
        <p:origin x="13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4" Type="http://schemas.openxmlformats.org/officeDocument/2006/relationships/image" Target="../media/image10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7E6D271-EC8A-47AF-AD3D-3503F5D62199}" type="datetimeFigureOut">
              <a:rPr lang="en-US" smtClean="0"/>
              <a:t>1/13/2019</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4CED33D-781E-4CD0-86CB-0CF6A2A3BCF3}" type="slidenum">
              <a:rPr lang="en-US" smtClean="0"/>
              <a:t>‹#›</a:t>
            </a:fld>
            <a:endParaRPr lang="en-US"/>
          </a:p>
        </p:txBody>
      </p:sp>
    </p:spTree>
    <p:extLst>
      <p:ext uri="{BB962C8B-B14F-4D97-AF65-F5344CB8AC3E}">
        <p14:creationId xmlns:p14="http://schemas.microsoft.com/office/powerpoint/2010/main" val="2309628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38" tIns="49519" rIns="99038" bIns="49519" rtlCol="0"/>
          <a:lstStyle>
            <a:lvl1pPr algn="r">
              <a:defRPr sz="1300"/>
            </a:lvl1pPr>
          </a:lstStyle>
          <a:p>
            <a:fld id="{3F15CEE0-2843-4AE7-A41B-24CA9D66E009}" type="datetimeFigureOut">
              <a:rPr lang="en-US" smtClean="0"/>
              <a:pPr/>
              <a:t>1/13/2019</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19" rIns="99038" bIns="495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38" tIns="49519" rIns="99038"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38" tIns="49519" rIns="99038" bIns="49519" rtlCol="0" anchor="b"/>
          <a:lstStyle>
            <a:lvl1pPr algn="r">
              <a:defRPr sz="1300"/>
            </a:lvl1pPr>
          </a:lstStyle>
          <a:p>
            <a:fld id="{BED9F968-D956-43A1-8B21-80579425C22D}" type="slidenum">
              <a:rPr lang="en-US" smtClean="0"/>
              <a:pPr/>
              <a:t>‹#›</a:t>
            </a:fld>
            <a:endParaRPr lang="en-US"/>
          </a:p>
        </p:txBody>
      </p:sp>
    </p:spTree>
    <p:extLst>
      <p:ext uri="{BB962C8B-B14F-4D97-AF65-F5344CB8AC3E}">
        <p14:creationId xmlns:p14="http://schemas.microsoft.com/office/powerpoint/2010/main" val="16468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sng" dirty="0"/>
              <a:t>Sa</a:t>
            </a:r>
            <a:r>
              <a:rPr lang="en-US" dirty="0"/>
              <a:t>udi </a:t>
            </a:r>
            <a:r>
              <a:rPr lang="en-US" b="1" u="sng" dirty="0"/>
              <a:t>B</a:t>
            </a:r>
            <a:r>
              <a:rPr lang="en-US" dirty="0"/>
              <a:t>asic </a:t>
            </a:r>
            <a:r>
              <a:rPr lang="en-US" b="1" dirty="0"/>
              <a:t>I</a:t>
            </a:r>
            <a:r>
              <a:rPr lang="en-US" dirty="0"/>
              <a:t>ndustries </a:t>
            </a:r>
            <a:r>
              <a:rPr lang="en-US" b="1" dirty="0"/>
              <a:t>C</a:t>
            </a:r>
            <a:r>
              <a:rPr lang="en-US" dirty="0"/>
              <a:t>orporation </a:t>
            </a:r>
            <a:r>
              <a:rPr lang="ar-SA" dirty="0"/>
              <a:t>سابك ماذا</a:t>
            </a:r>
            <a:r>
              <a:rPr lang="ar-SA" baseline="0" dirty="0"/>
              <a:t>  يدل عليه الاسم (الشركة السعودية للصناعات الاساسية )          </a:t>
            </a:r>
            <a:endParaRPr lang="ar-SA" dirty="0"/>
          </a:p>
        </p:txBody>
      </p:sp>
      <p:sp>
        <p:nvSpPr>
          <p:cNvPr id="4" name="Slide Number Placeholder 3"/>
          <p:cNvSpPr>
            <a:spLocks noGrp="1"/>
          </p:cNvSpPr>
          <p:nvPr>
            <p:ph type="sldNum" sz="quarter" idx="10"/>
          </p:nvPr>
        </p:nvSpPr>
        <p:spPr/>
        <p:txBody>
          <a:bodyPr/>
          <a:lstStyle/>
          <a:p>
            <a:fld id="{BED9F968-D956-43A1-8B21-80579425C22D}" type="slidenum">
              <a:rPr lang="en-US" smtClean="0"/>
              <a:pPr/>
              <a:t>16</a:t>
            </a:fld>
            <a:endParaRPr lang="en-US" dirty="0"/>
          </a:p>
        </p:txBody>
      </p:sp>
    </p:spTree>
    <p:extLst>
      <p:ext uri="{BB962C8B-B14F-4D97-AF65-F5344CB8AC3E}">
        <p14:creationId xmlns:p14="http://schemas.microsoft.com/office/powerpoint/2010/main" val="314848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ED9F968-D956-43A1-8B21-80579425C22D}" type="slidenum">
              <a:rPr lang="en-US" smtClean="0"/>
              <a:pPr/>
              <a:t>19</a:t>
            </a:fld>
            <a:endParaRPr lang="en-US" dirty="0"/>
          </a:p>
        </p:txBody>
      </p:sp>
    </p:spTree>
    <p:extLst>
      <p:ext uri="{BB962C8B-B14F-4D97-AF65-F5344CB8AC3E}">
        <p14:creationId xmlns:p14="http://schemas.microsoft.com/office/powerpoint/2010/main" val="210656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9F968-D956-43A1-8B21-80579425C22D}" type="slidenum">
              <a:rPr lang="en-US" smtClean="0"/>
              <a:pPr/>
              <a:t>21</a:t>
            </a:fld>
            <a:endParaRPr lang="en-US" dirty="0"/>
          </a:p>
        </p:txBody>
      </p:sp>
    </p:spTree>
    <p:extLst>
      <p:ext uri="{BB962C8B-B14F-4D97-AF65-F5344CB8AC3E}">
        <p14:creationId xmlns:p14="http://schemas.microsoft.com/office/powerpoint/2010/main" val="1241410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FF2A9A8-7E47-45C8-9664-DC18007B06FE}"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FF2A9A8-7E47-45C8-9664-DC18007B06FE}"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r" defTabSz="914400" rtl="1"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r" defTabSz="914400" rtl="1"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7.xml"/><Relationship Id="rId16"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6.bin"/><Relationship Id="rId4" Type="http://schemas.openxmlformats.org/officeDocument/2006/relationships/image" Target="../media/image18.wmf"/></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7.wmf"/></Relationships>
</file>

<file path=ppt/slides/_rels/slide3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21.bin"/><Relationship Id="rId4" Type="http://schemas.openxmlformats.org/officeDocument/2006/relationships/image" Target="../media/image28.wmf"/><Relationship Id="rId9"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2.wmf"/><Relationship Id="rId5" Type="http://schemas.openxmlformats.org/officeDocument/2006/relationships/oleObject" Target="../embeddings/oleObject25.bin"/><Relationship Id="rId4" Type="http://schemas.openxmlformats.org/officeDocument/2006/relationships/image" Target="../media/image31.wmf"/></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8.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9.wmf"/><Relationship Id="rId4" Type="http://schemas.openxmlformats.org/officeDocument/2006/relationships/image" Target="../media/image37.wmf"/><Relationship Id="rId9" Type="http://schemas.openxmlformats.org/officeDocument/2006/relationships/oleObject" Target="../embeddings/oleObject31.bin"/><Relationship Id="rId14" Type="http://schemas.openxmlformats.org/officeDocument/2006/relationships/image" Target="../media/image41.wmf"/></Relationships>
</file>

<file path=ppt/slides/_rels/slide4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3.wmf"/><Relationship Id="rId5" Type="http://schemas.openxmlformats.org/officeDocument/2006/relationships/oleObject" Target="../embeddings/oleObject35.bin"/><Relationship Id="rId4" Type="http://schemas.openxmlformats.org/officeDocument/2006/relationships/image" Target="../media/image42.wmf"/></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7.png"/><Relationship Id="rId4" Type="http://schemas.openxmlformats.org/officeDocument/2006/relationships/image" Target="../media/image46.wmf"/></Relationships>
</file>

<file path=ppt/slides/_rels/slide4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9.wmf"/><Relationship Id="rId5" Type="http://schemas.openxmlformats.org/officeDocument/2006/relationships/oleObject" Target="../embeddings/oleObject39.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1.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3.wmf"/><Relationship Id="rId5" Type="http://schemas.openxmlformats.org/officeDocument/2006/relationships/oleObject" Target="../embeddings/oleObject43.bin"/><Relationship Id="rId4" Type="http://schemas.openxmlformats.org/officeDocument/2006/relationships/image" Target="../media/image5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59.png"/><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5.wmf"/><Relationship Id="rId11" Type="http://schemas.openxmlformats.org/officeDocument/2006/relationships/oleObject" Target="../embeddings/oleObject48.bin"/><Relationship Id="rId5" Type="http://schemas.openxmlformats.org/officeDocument/2006/relationships/oleObject" Target="../embeddings/oleObject45.bin"/><Relationship Id="rId15" Type="http://schemas.openxmlformats.org/officeDocument/2006/relationships/image" Target="../media/image61.png"/><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7.bin"/><Relationship Id="rId14" Type="http://schemas.openxmlformats.org/officeDocument/2006/relationships/image" Target="../media/image60.png"/></Relationships>
</file>

<file path=ppt/slides/_rels/slide49.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6.wmf"/><Relationship Id="rId2" Type="http://schemas.openxmlformats.org/officeDocument/2006/relationships/slideLayout" Target="../slideLayouts/slideLayout7.xml"/><Relationship Id="rId16" Type="http://schemas.openxmlformats.org/officeDocument/2006/relationships/image" Target="../media/image68.wmf"/><Relationship Id="rId1" Type="http://schemas.openxmlformats.org/officeDocument/2006/relationships/vmlDrawing" Target="../drawings/vmlDrawing18.vml"/><Relationship Id="rId6" Type="http://schemas.openxmlformats.org/officeDocument/2006/relationships/image" Target="../media/image63.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2.bin"/><Relationship Id="rId14" Type="http://schemas.openxmlformats.org/officeDocument/2006/relationships/image" Target="../media/image67.wmf"/></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69.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71.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72.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74.wmf"/><Relationship Id="rId5" Type="http://schemas.openxmlformats.org/officeDocument/2006/relationships/oleObject" Target="../embeddings/oleObject60.bin"/><Relationship Id="rId4" Type="http://schemas.openxmlformats.org/officeDocument/2006/relationships/image" Target="../media/image73.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76.wmf"/></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78.wmf"/><Relationship Id="rId5" Type="http://schemas.openxmlformats.org/officeDocument/2006/relationships/oleObject" Target="../embeddings/oleObject64.bin"/><Relationship Id="rId4" Type="http://schemas.openxmlformats.org/officeDocument/2006/relationships/image" Target="../media/image77.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80.wmf"/><Relationship Id="rId5" Type="http://schemas.openxmlformats.org/officeDocument/2006/relationships/oleObject" Target="../embeddings/oleObject66.bin"/><Relationship Id="rId4" Type="http://schemas.openxmlformats.org/officeDocument/2006/relationships/image" Target="../media/image79.wmf"/></Relationships>
</file>

<file path=ppt/slides/_rels/slide6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81.wmf"/><Relationship Id="rId4" Type="http://schemas.openxmlformats.org/officeDocument/2006/relationships/oleObject" Target="../embeddings/oleObject67.bin"/></Relationships>
</file>

<file path=ppt/slides/_rels/slide64.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69.bin"/><Relationship Id="rId5" Type="http://schemas.openxmlformats.org/officeDocument/2006/relationships/image" Target="../media/image83.w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90.wmf"/><Relationship Id="rId5" Type="http://schemas.openxmlformats.org/officeDocument/2006/relationships/oleObject" Target="../embeddings/oleObject71.bin"/><Relationship Id="rId4" Type="http://schemas.openxmlformats.org/officeDocument/2006/relationships/image" Target="../media/image89.wmf"/></Relationships>
</file>

<file path=ppt/slides/_rels/slide68.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98.wmf"/><Relationship Id="rId5" Type="http://schemas.openxmlformats.org/officeDocument/2006/relationships/oleObject" Target="../embeddings/oleObject74.bin"/><Relationship Id="rId4" Type="http://schemas.openxmlformats.org/officeDocument/2006/relationships/image" Target="../media/image97.wmf"/></Relationships>
</file>

<file path=ppt/slides/_rels/slide75.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100.wmf"/></Relationships>
</file>

<file path=ppt/slides/_rels/slide77.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102.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image" Target="../media/image107.emf"/><Relationship Id="rId7" Type="http://schemas.openxmlformats.org/officeDocument/2006/relationships/image" Target="../media/image104.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78.bin"/><Relationship Id="rId11" Type="http://schemas.openxmlformats.org/officeDocument/2006/relationships/image" Target="../media/image106.wmf"/><Relationship Id="rId5" Type="http://schemas.openxmlformats.org/officeDocument/2006/relationships/image" Target="../media/image103.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10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108.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109.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110.wmf"/></Relationships>
</file>

<file path=ppt/slides/_rels/slide83.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13.wmf"/><Relationship Id="rId5" Type="http://schemas.openxmlformats.org/officeDocument/2006/relationships/oleObject" Target="../embeddings/oleObject85.bin"/><Relationship Id="rId4" Type="http://schemas.openxmlformats.org/officeDocument/2006/relationships/image" Target="../media/image112.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15.wmf"/><Relationship Id="rId5" Type="http://schemas.openxmlformats.org/officeDocument/2006/relationships/oleObject" Target="../embeddings/oleObject87.bin"/><Relationship Id="rId4" Type="http://schemas.openxmlformats.org/officeDocument/2006/relationships/image" Target="../media/image114.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17.wmf"/><Relationship Id="rId5" Type="http://schemas.openxmlformats.org/officeDocument/2006/relationships/oleObject" Target="../embeddings/oleObject89.bin"/><Relationship Id="rId4" Type="http://schemas.openxmlformats.org/officeDocument/2006/relationships/image" Target="../media/image11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118.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119.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image" Target="../media/image120.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121.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122.wmf"/></Relationships>
</file>

<file path=ppt/slides/_rels/slide9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gif"/><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460712"/>
            <a:ext cx="8686800" cy="5940088"/>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4000" b="1" dirty="0">
                <a:solidFill>
                  <a:schemeClr val="accent4">
                    <a:lumMod val="50000"/>
                  </a:schemeClr>
                </a:solidFill>
                <a:latin typeface="Arial" pitchFamily="34" charset="0"/>
                <a:cs typeface="Arial" pitchFamily="34" charset="0"/>
              </a:rPr>
              <a:t>البتروكيماويات والصناعات البتروكيماوية</a:t>
            </a:r>
          </a:p>
          <a:p>
            <a:pPr algn="ctr"/>
            <a:r>
              <a:rPr lang="en-US" sz="4000" b="1" dirty="0">
                <a:solidFill>
                  <a:schemeClr val="accent4">
                    <a:lumMod val="50000"/>
                  </a:schemeClr>
                </a:solidFill>
                <a:latin typeface="Arial" pitchFamily="34" charset="0"/>
                <a:cs typeface="Arial" pitchFamily="34" charset="0"/>
              </a:rPr>
              <a:t>Petrochemicals</a:t>
            </a:r>
          </a:p>
          <a:p>
            <a:pPr algn="ctr"/>
            <a:r>
              <a:rPr lang="ar-SA" sz="4000" b="1" dirty="0">
                <a:solidFill>
                  <a:schemeClr val="accent4">
                    <a:lumMod val="50000"/>
                  </a:schemeClr>
                </a:solidFill>
                <a:latin typeface="Arial" pitchFamily="34" charset="0"/>
                <a:cs typeface="Arial" pitchFamily="34" charset="0"/>
              </a:rPr>
              <a:t>&amp;</a:t>
            </a:r>
          </a:p>
          <a:p>
            <a:pPr algn="ctr"/>
            <a:r>
              <a:rPr lang="en-US" sz="3600" b="1" dirty="0">
                <a:solidFill>
                  <a:schemeClr val="accent4">
                    <a:lumMod val="50000"/>
                  </a:schemeClr>
                </a:solidFill>
                <a:latin typeface="Arial" pitchFamily="34" charset="0"/>
                <a:cs typeface="Arial" pitchFamily="34" charset="0"/>
              </a:rPr>
              <a:t>Petrochemical Industries</a:t>
            </a:r>
          </a:p>
          <a:p>
            <a:pPr algn="ctr"/>
            <a:endParaRPr lang="en-US" b="1" dirty="0">
              <a:solidFill>
                <a:srgbClr val="C00000"/>
              </a:solidFill>
              <a:latin typeface="Arial" pitchFamily="34" charset="0"/>
              <a:cs typeface="Arial" pitchFamily="34" charset="0"/>
            </a:endParaRPr>
          </a:p>
          <a:p>
            <a:pPr algn="ctr"/>
            <a:endParaRPr lang="en-US" b="1" dirty="0">
              <a:solidFill>
                <a:srgbClr val="C00000"/>
              </a:solidFill>
              <a:latin typeface="Arial" pitchFamily="34" charset="0"/>
              <a:cs typeface="Arial" pitchFamily="34" charset="0"/>
            </a:endParaRPr>
          </a:p>
          <a:p>
            <a:pPr algn="ctr" rtl="1"/>
            <a:r>
              <a:rPr lang="ar-SA" sz="2800" b="1" dirty="0">
                <a:solidFill>
                  <a:srgbClr val="0070C0"/>
                </a:solidFill>
                <a:latin typeface="Arial" pitchFamily="34" charset="0"/>
                <a:cs typeface="Arial" pitchFamily="34" charset="0"/>
              </a:rPr>
              <a:t>إعداد</a:t>
            </a:r>
          </a:p>
          <a:p>
            <a:pPr algn="ctr" rtl="1"/>
            <a:r>
              <a:rPr lang="ar-SA" sz="3200" b="1" dirty="0">
                <a:solidFill>
                  <a:srgbClr val="0070C0"/>
                </a:solidFill>
                <a:latin typeface="Arial" pitchFamily="34" charset="0"/>
                <a:cs typeface="Arial" pitchFamily="34" charset="0"/>
              </a:rPr>
              <a:t>د. محمد النويهي</a:t>
            </a:r>
            <a:r>
              <a:rPr lang="en-US" sz="3200" b="1" dirty="0">
                <a:solidFill>
                  <a:srgbClr val="0070C0"/>
                </a:solidFill>
                <a:latin typeface="Arial" pitchFamily="34" charset="0"/>
                <a:cs typeface="Arial" pitchFamily="34" charset="0"/>
              </a:rPr>
              <a:t> 			</a:t>
            </a:r>
            <a:r>
              <a:rPr lang="ar-SA" sz="3200" b="1" dirty="0">
                <a:solidFill>
                  <a:srgbClr val="0070C0"/>
                </a:solidFill>
                <a:latin typeface="Arial" pitchFamily="34" charset="0"/>
                <a:cs typeface="Arial" pitchFamily="34" charset="0"/>
              </a:rPr>
              <a:t>أ.د. سالم الذياب</a:t>
            </a:r>
            <a:endParaRPr lang="en-US" sz="3200" b="1" dirty="0">
              <a:solidFill>
                <a:srgbClr val="0070C0"/>
              </a:solidFill>
              <a:latin typeface="Arial" pitchFamily="34" charset="0"/>
              <a:cs typeface="Arial" pitchFamily="34" charset="0"/>
            </a:endParaRPr>
          </a:p>
          <a:p>
            <a:pPr algn="ctr" rtl="1"/>
            <a:r>
              <a:rPr lang="ar-SA" sz="2400" b="1" i="1" dirty="0">
                <a:solidFill>
                  <a:srgbClr val="00B050"/>
                </a:solidFill>
                <a:latin typeface="Arial" pitchFamily="34" charset="0"/>
                <a:cs typeface="Arial" pitchFamily="34" charset="0"/>
              </a:rPr>
              <a:t>قسم الكيمياء – كلية العلوم - جامعة الملك سعود</a:t>
            </a:r>
            <a:r>
              <a:rPr lang="ar-SA" sz="3200" b="1" i="1" dirty="0">
                <a:solidFill>
                  <a:srgbClr val="00B050"/>
                </a:solidFill>
                <a:latin typeface="Arial" pitchFamily="34" charset="0"/>
                <a:cs typeface="Arial" pitchFamily="34" charset="0"/>
              </a:rPr>
              <a:t> </a:t>
            </a:r>
            <a:endParaRPr lang="en-US" sz="3200" b="1" i="1" dirty="0">
              <a:solidFill>
                <a:srgbClr val="00B050"/>
              </a:solidFill>
              <a:latin typeface="Arial" pitchFamily="34" charset="0"/>
              <a:cs typeface="Arial" pitchFamily="34" charset="0"/>
            </a:endParaRPr>
          </a:p>
          <a:p>
            <a:pPr algn="ctr"/>
            <a:endParaRPr lang="en-US" b="1" dirty="0">
              <a:solidFill>
                <a:srgbClr val="00B050"/>
              </a:solidFill>
              <a:latin typeface="Arial" pitchFamily="34" charset="0"/>
              <a:cs typeface="Arial" pitchFamily="34" charset="0"/>
            </a:endParaRPr>
          </a:p>
          <a:p>
            <a:pPr algn="ctr"/>
            <a:endParaRPr lang="en-US" b="1" dirty="0">
              <a:solidFill>
                <a:srgbClr val="C00000"/>
              </a:solidFill>
              <a:latin typeface="Arial" pitchFamily="34" charset="0"/>
              <a:cs typeface="Arial" pitchFamily="34" charset="0"/>
            </a:endParaRPr>
          </a:p>
          <a:p>
            <a:pPr algn="ctr" rtl="1"/>
            <a:r>
              <a:rPr lang="ar-SA" sz="2400" b="1" dirty="0">
                <a:solidFill>
                  <a:srgbClr val="C00000"/>
                </a:solidFill>
                <a:latin typeface="Arial" pitchFamily="34" charset="0"/>
                <a:cs typeface="Arial" pitchFamily="34" charset="0"/>
              </a:rPr>
              <a:t>المرجع</a:t>
            </a:r>
          </a:p>
          <a:p>
            <a:pPr algn="ctr" rtl="1"/>
            <a:r>
              <a:rPr lang="ar-SA" b="1" dirty="0">
                <a:solidFill>
                  <a:srgbClr val="C00000"/>
                </a:solidFill>
                <a:latin typeface="Arial" pitchFamily="34" charset="0"/>
                <a:cs typeface="Arial" pitchFamily="34" charset="0"/>
              </a:rPr>
              <a:t>كتاب الصناعات البترولية والبتروكيماوية </a:t>
            </a:r>
          </a:p>
          <a:p>
            <a:pPr algn="ctr"/>
            <a:r>
              <a:rPr lang="ar-SA" b="1" dirty="0">
                <a:solidFill>
                  <a:srgbClr val="C00000"/>
                </a:solidFill>
                <a:latin typeface="Arial" pitchFamily="34" charset="0"/>
                <a:cs typeface="Arial" pitchFamily="34" charset="0"/>
              </a:rPr>
              <a:t>للدكتور سالم بن سليم الذياب</a:t>
            </a:r>
            <a:endParaRPr lang="ar-SA" sz="3600" b="1" dirty="0">
              <a:solidFill>
                <a:schemeClr val="accent4">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10</a:t>
            </a:fld>
            <a:endParaRPr lang="en-US" dirty="0"/>
          </a:p>
        </p:txBody>
      </p:sp>
      <p:sp>
        <p:nvSpPr>
          <p:cNvPr id="5" name="Rectangle 4"/>
          <p:cNvSpPr/>
          <p:nvPr/>
        </p:nvSpPr>
        <p:spPr>
          <a:xfrm>
            <a:off x="152400" y="914400"/>
            <a:ext cx="4572000" cy="5478423"/>
          </a:xfrm>
          <a:prstGeom prst="rect">
            <a:avLst/>
          </a:prstGeom>
          <a:ln>
            <a:solidFill>
              <a:schemeClr val="tx1"/>
            </a:solidFill>
          </a:ln>
        </p:spPr>
        <p:txBody>
          <a:bodyPr wrap="square">
            <a:spAutoFit/>
          </a:bodyPr>
          <a:lstStyle/>
          <a:p>
            <a:pPr algn="just">
              <a:spcAft>
                <a:spcPts val="600"/>
              </a:spcAft>
            </a:pPr>
            <a:r>
              <a:rPr lang="en-US" sz="2200" b="1" dirty="0">
                <a:solidFill>
                  <a:srgbClr val="FF0000"/>
                </a:solidFill>
                <a:latin typeface="Segoe UI Light" panose="020B0502040204020203" pitchFamily="34" charset="0"/>
                <a:cs typeface="Segoe UI Light" panose="020B0502040204020203" pitchFamily="34" charset="0"/>
              </a:rPr>
              <a:t>Light Crude oil </a:t>
            </a:r>
          </a:p>
          <a:p>
            <a:pPr marL="257175" indent="-257175" algn="just">
              <a:spcAft>
                <a:spcPts val="600"/>
              </a:spcAft>
              <a:buFont typeface="Courier New" panose="02070309020205020404" pitchFamily="49" charset="0"/>
              <a:buChar char="o"/>
            </a:pPr>
            <a:r>
              <a:rPr lang="en-US" sz="2200" dirty="0">
                <a:latin typeface="Segoe UI Light" panose="020B0502040204020203" pitchFamily="34" charset="0"/>
                <a:cs typeface="Segoe UI Light" panose="020B0502040204020203" pitchFamily="34" charset="0"/>
              </a:rPr>
              <a:t>It has low density and flows freely at RT. </a:t>
            </a:r>
          </a:p>
          <a:p>
            <a:pPr marL="257175" indent="-257175" algn="just">
              <a:spcAft>
                <a:spcPts val="600"/>
              </a:spcAft>
              <a:buFont typeface="Courier New" panose="02070309020205020404" pitchFamily="49" charset="0"/>
              <a:buChar char="o"/>
            </a:pPr>
            <a:r>
              <a:rPr lang="en-US" sz="2200" dirty="0">
                <a:latin typeface="Segoe UI Light" panose="020B0502040204020203" pitchFamily="34" charset="0"/>
                <a:cs typeface="Segoe UI Light" panose="020B0502040204020203" pitchFamily="34" charset="0"/>
              </a:rPr>
              <a:t>It has low viscosity, low specific gravity and high API gravity due to the presence of a high proportion of light hydrocarbon fractions. </a:t>
            </a:r>
          </a:p>
          <a:p>
            <a:pPr marL="257175" indent="-257175" algn="just">
              <a:spcAft>
                <a:spcPts val="600"/>
              </a:spcAft>
              <a:buFont typeface="Courier New" panose="02070309020205020404" pitchFamily="49" charset="0"/>
              <a:buChar char="o"/>
            </a:pPr>
            <a:r>
              <a:rPr lang="en-US" sz="2200" dirty="0">
                <a:latin typeface="Segoe UI Light" panose="020B0502040204020203" pitchFamily="34" charset="0"/>
                <a:cs typeface="Segoe UI Light" panose="020B0502040204020203" pitchFamily="34" charset="0"/>
              </a:rPr>
              <a:t>It generally has a low wax content as well. </a:t>
            </a:r>
          </a:p>
          <a:p>
            <a:pPr marL="257175" indent="-257175" algn="just">
              <a:spcAft>
                <a:spcPts val="600"/>
              </a:spcAft>
              <a:buFont typeface="Courier New" panose="02070309020205020404" pitchFamily="49" charset="0"/>
              <a:buChar char="o"/>
            </a:pPr>
            <a:r>
              <a:rPr lang="en-US" sz="2200" dirty="0">
                <a:latin typeface="Segoe UI Light" panose="020B0502040204020203" pitchFamily="34" charset="0"/>
                <a:cs typeface="Segoe UI Light" panose="020B0502040204020203" pitchFamily="34" charset="0"/>
              </a:rPr>
              <a:t>It receives a higher price than heavy crude oil on commodity markets because it produces a </a:t>
            </a:r>
            <a:r>
              <a:rPr lang="en-US" sz="2200" i="1" dirty="0">
                <a:solidFill>
                  <a:srgbClr val="0070C0"/>
                </a:solidFill>
                <a:latin typeface="Segoe UI Light" panose="020B0502040204020203" pitchFamily="34" charset="0"/>
                <a:cs typeface="Segoe UI Light" panose="020B0502040204020203" pitchFamily="34" charset="0"/>
              </a:rPr>
              <a:t>higher percentage of gasoline and diesel fuel </a:t>
            </a:r>
            <a:r>
              <a:rPr lang="en-US" sz="2200" dirty="0">
                <a:latin typeface="Segoe UI Light" panose="020B0502040204020203" pitchFamily="34" charset="0"/>
                <a:cs typeface="Segoe UI Light" panose="020B0502040204020203" pitchFamily="34" charset="0"/>
              </a:rPr>
              <a:t>when converted into products by an oil refinery.</a:t>
            </a:r>
          </a:p>
        </p:txBody>
      </p:sp>
      <p:sp>
        <p:nvSpPr>
          <p:cNvPr id="6"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
        <p:nvSpPr>
          <p:cNvPr id="7" name="Rectangle 6"/>
          <p:cNvSpPr/>
          <p:nvPr/>
        </p:nvSpPr>
        <p:spPr>
          <a:xfrm>
            <a:off x="4800600" y="914400"/>
            <a:ext cx="4191000" cy="4724370"/>
          </a:xfrm>
          <a:prstGeom prst="rect">
            <a:avLst/>
          </a:prstGeom>
          <a:ln>
            <a:solidFill>
              <a:schemeClr val="tx1"/>
            </a:solidFill>
          </a:ln>
        </p:spPr>
        <p:txBody>
          <a:bodyPr wrap="square">
            <a:spAutoFit/>
          </a:bodyPr>
          <a:lstStyle/>
          <a:p>
            <a:pPr algn="just">
              <a:spcAft>
                <a:spcPts val="600"/>
              </a:spcAft>
            </a:pPr>
            <a:r>
              <a:rPr lang="en-US" sz="2200" b="1" dirty="0">
                <a:solidFill>
                  <a:srgbClr val="FF0000"/>
                </a:solidFill>
                <a:latin typeface="Segoe UI Light" panose="020B0502040204020203" pitchFamily="34" charset="0"/>
                <a:cs typeface="Segoe UI Light" panose="020B0502040204020203" pitchFamily="34" charset="0"/>
              </a:rPr>
              <a:t>Heavy crude oil </a:t>
            </a:r>
            <a:r>
              <a:rPr lang="en-US" sz="2200" dirty="0">
                <a:latin typeface="Segoe UI Light" panose="020B0502040204020203" pitchFamily="34" charset="0"/>
                <a:cs typeface="Segoe UI Light" panose="020B0502040204020203" pitchFamily="34" charset="0"/>
              </a:rPr>
              <a:t>or </a:t>
            </a:r>
            <a:r>
              <a:rPr lang="en-US" sz="2200" b="1" dirty="0">
                <a:solidFill>
                  <a:srgbClr val="FF0000"/>
                </a:solidFill>
                <a:latin typeface="Segoe UI Light" panose="020B0502040204020203" pitchFamily="34" charset="0"/>
                <a:cs typeface="Segoe UI Light" panose="020B0502040204020203" pitchFamily="34" charset="0"/>
              </a:rPr>
              <a:t>extra heavy crude oil </a:t>
            </a:r>
          </a:p>
          <a:p>
            <a:pPr marL="257175" indent="-257175" algn="just">
              <a:spcAft>
                <a:spcPts val="600"/>
              </a:spcAft>
              <a:buFont typeface="Courier New" panose="02070309020205020404" pitchFamily="49" charset="0"/>
              <a:buChar char="o"/>
            </a:pPr>
            <a:r>
              <a:rPr lang="en-US" sz="2200" dirty="0">
                <a:latin typeface="Segoe UI Light" panose="020B0502040204020203" pitchFamily="34" charset="0"/>
                <a:cs typeface="Segoe UI Light" panose="020B0502040204020203" pitchFamily="34" charset="0"/>
              </a:rPr>
              <a:t>It is any type of crude oil which does not flow easily. </a:t>
            </a:r>
          </a:p>
          <a:p>
            <a:pPr marL="257175" indent="-257175" algn="just">
              <a:spcAft>
                <a:spcPts val="600"/>
              </a:spcAft>
              <a:buFont typeface="Courier New" panose="02070309020205020404" pitchFamily="49" charset="0"/>
              <a:buChar char="o"/>
            </a:pPr>
            <a:r>
              <a:rPr lang="en-US" sz="2200" dirty="0">
                <a:latin typeface="Segoe UI Light" panose="020B0502040204020203" pitchFamily="34" charset="0"/>
                <a:cs typeface="Segoe UI Light" panose="020B0502040204020203" pitchFamily="34" charset="0"/>
              </a:rPr>
              <a:t>Its density or specific gravity is higher than that of light crude oil.</a:t>
            </a:r>
          </a:p>
          <a:p>
            <a:pPr marL="257175" indent="-257175" algn="just">
              <a:spcAft>
                <a:spcPts val="600"/>
              </a:spcAft>
              <a:buFont typeface="Courier New" panose="02070309020205020404" pitchFamily="49" charset="0"/>
              <a:buChar char="o"/>
            </a:pPr>
            <a:r>
              <a:rPr lang="en-US" sz="2200" dirty="0">
                <a:latin typeface="Segoe UI Light" panose="020B0502040204020203" pitchFamily="34" charset="0"/>
                <a:cs typeface="Segoe UI Light" panose="020B0502040204020203" pitchFamily="34" charset="0"/>
              </a:rPr>
              <a:t>It has more negative impact on the environment than its light counterpart since its refinement requires the use of more advanced techniques an the use of contaminants.</a:t>
            </a:r>
          </a:p>
        </p:txBody>
      </p:sp>
    </p:spTree>
    <p:extLst>
      <p:ext uri="{BB962C8B-B14F-4D97-AF65-F5344CB8AC3E}">
        <p14:creationId xmlns:p14="http://schemas.microsoft.com/office/powerpoint/2010/main" val="1785787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down)">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nvPr>
        </p:nvGraphicFramePr>
        <p:xfrm>
          <a:off x="1447800" y="1219200"/>
          <a:ext cx="7072350" cy="4521200"/>
        </p:xfrm>
        <a:graphic>
          <a:graphicData uri="http://schemas.openxmlformats.org/drawingml/2006/table">
            <a:tbl>
              <a:tblPr rtl="1" firstRow="1" bandRow="1"/>
              <a:tblGrid>
                <a:gridCol w="676592">
                  <a:extLst>
                    <a:ext uri="{9D8B030D-6E8A-4147-A177-3AD203B41FA5}">
                      <a16:colId xmlns:a16="http://schemas.microsoft.com/office/drawing/2014/main" val="20000"/>
                    </a:ext>
                  </a:extLst>
                </a:gridCol>
                <a:gridCol w="4688024">
                  <a:extLst>
                    <a:ext uri="{9D8B030D-6E8A-4147-A177-3AD203B41FA5}">
                      <a16:colId xmlns:a16="http://schemas.microsoft.com/office/drawing/2014/main" val="20001"/>
                    </a:ext>
                  </a:extLst>
                </a:gridCol>
                <a:gridCol w="1707734">
                  <a:extLst>
                    <a:ext uri="{9D8B030D-6E8A-4147-A177-3AD203B41FA5}">
                      <a16:colId xmlns:a16="http://schemas.microsoft.com/office/drawing/2014/main" val="20002"/>
                    </a:ext>
                  </a:extLst>
                </a:gridCol>
              </a:tblGrid>
              <a:tr h="370840">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تسلسل</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أسم الشركة</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نسبة الاستحواذ</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10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الشركة الوطنية للميثانول (ابن سينا)</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1"/>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11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الشركة السعودية للبتروكيماويات (صدف)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2"/>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12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الشركة الشرقية للبتروكيماويات (شرق)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3"/>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13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شركة الجبيل للبتروكيماويات (كيميا)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4"/>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الشركة السعودية اليابانية للأكريلونيترايل (شروق)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5"/>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الشركة السعودية للكيماويات العضوية المعدنية (</a:t>
                      </a:r>
                      <a:r>
                        <a:rPr lang="en-US" sz="1800" b="1" kern="1200" dirty="0">
                          <a:solidFill>
                            <a:schemeClr val="bg2">
                              <a:lumMod val="25000"/>
                            </a:schemeClr>
                          </a:solidFill>
                          <a:latin typeface="+mn-lt"/>
                          <a:ea typeface="+mn-ea"/>
                          <a:cs typeface="+mj-cs"/>
                        </a:rPr>
                        <a:t>SOCC</a:t>
                      </a:r>
                      <a:r>
                        <a:rPr lang="ar-SA" sz="1800" b="1" kern="1200" dirty="0">
                          <a:solidFill>
                            <a:schemeClr val="bg2">
                              <a:lumMod val="25000"/>
                            </a:schemeClr>
                          </a:solidFill>
                          <a:latin typeface="+mn-lt"/>
                          <a:ea typeface="+mn-ea"/>
                          <a:cs typeface="+mj-cs"/>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6"/>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الشركة العربية للألياف الصناعية (ابن رشد)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47.26%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7"/>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dirty="0">
                          <a:solidFill>
                            <a:schemeClr val="bg2">
                              <a:lumMod val="25000"/>
                            </a:schemeClr>
                          </a:solidFill>
                          <a:cs typeface="+mj-cs"/>
                        </a:rPr>
                        <a:t>17</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شركة الأسمدة العربية السعودية (سافكو)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42.99%</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8"/>
                  </a:ext>
                </a:extLst>
              </a:tr>
              <a:tr h="370840">
                <a:tc>
                  <a:txBody>
                    <a:bodyPr/>
                    <a:lstStyle/>
                    <a:p>
                      <a:pPr algn="ctr" rtl="1"/>
                      <a:r>
                        <a:rPr lang="ar-SA" sz="1800" b="1" kern="1200" dirty="0">
                          <a:solidFill>
                            <a:schemeClr val="bg2">
                              <a:lumMod val="25000"/>
                            </a:schemeClr>
                          </a:solidFill>
                          <a:latin typeface="+mn-lt"/>
                          <a:ea typeface="+mn-ea"/>
                          <a:cs typeface="+mj-cs"/>
                        </a:rPr>
                        <a:t>19</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الشركة السعودية للبيوتانول</a:t>
                      </a:r>
                      <a:endParaRPr lang="en-US" sz="1800" b="1" kern="1200" dirty="0">
                        <a:solidFill>
                          <a:schemeClr val="bg2">
                            <a:lumMod val="25000"/>
                          </a:schemeClr>
                        </a:solidFill>
                        <a:latin typeface="+mn-lt"/>
                        <a:ea typeface="+mn-ea"/>
                        <a:cs typeface="+mj-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المساهمة عن طريق شركة كيان التابعة لسابك</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9"/>
                  </a:ext>
                </a:extLst>
              </a:tr>
            </a:tbl>
          </a:graphicData>
        </a:graphic>
      </p:graphicFrame>
      <p:sp>
        <p:nvSpPr>
          <p:cNvPr id="4" name="مستطيل 3"/>
          <p:cNvSpPr/>
          <p:nvPr/>
        </p:nvSpPr>
        <p:spPr>
          <a:xfrm>
            <a:off x="685800" y="457200"/>
            <a:ext cx="8153400" cy="646331"/>
          </a:xfrm>
          <a:prstGeom prst="rect">
            <a:avLst/>
          </a:prstGeom>
        </p:spPr>
        <p:txBody>
          <a:bodyPr wrap="square">
            <a:spAutoFit/>
          </a:bodyPr>
          <a:lstStyle/>
          <a:p>
            <a:pPr lvl="0" algn="r"/>
            <a:r>
              <a:rPr lang="ar-SA" b="1" kern="0" dirty="0">
                <a:solidFill>
                  <a:srgbClr val="C00000"/>
                </a:solidFill>
                <a:latin typeface="Times New Roman"/>
                <a:cs typeface="+mj-cs"/>
              </a:rPr>
              <a:t>تابع </a:t>
            </a:r>
          </a:p>
          <a:p>
            <a:pPr lvl="0" algn="r"/>
            <a:r>
              <a:rPr lang="ar-SA" b="1" kern="0" dirty="0">
                <a:solidFill>
                  <a:srgbClr val="C00000"/>
                </a:solidFill>
                <a:latin typeface="Times New Roman"/>
                <a:cs typeface="+mj-cs"/>
              </a:rPr>
              <a:t>الشركات التابعة لسابك (داخل المملكة) ونسب الاستحواذ فيها</a:t>
            </a:r>
          </a:p>
        </p:txBody>
      </p:sp>
    </p:spTree>
    <p:extLst>
      <p:ext uri="{BB962C8B-B14F-4D97-AF65-F5344CB8AC3E}">
        <p14:creationId xmlns:p14="http://schemas.microsoft.com/office/powerpoint/2010/main" val="31578082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381000" y="685800"/>
            <a:ext cx="8640960" cy="43204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r" rtl="1"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2"/>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a:lstStyle>
          <a:p>
            <a:pPr marL="0" marR="0" lvl="0" indent="0" defTabSz="914400" rtl="1" eaLnBrk="0" fontAlgn="base" latinLnBrk="0" hangingPunct="0">
              <a:lnSpc>
                <a:spcPct val="100000"/>
              </a:lnSpc>
              <a:spcBef>
                <a:spcPct val="20000"/>
              </a:spcBef>
              <a:spcAft>
                <a:spcPct val="0"/>
              </a:spcAft>
              <a:buClr>
                <a:srgbClr val="000000"/>
              </a:buClr>
              <a:buSzTx/>
              <a:buFontTx/>
              <a:buNone/>
              <a:tabLst/>
              <a:defRPr/>
            </a:pPr>
            <a:r>
              <a:rPr kumimoji="0" lang="ar-SA" sz="2400" b="1" i="0" strike="noStrike" kern="0" cap="none" spc="0" normalizeH="0" baseline="0" noProof="0" dirty="0">
                <a:ln>
                  <a:noFill/>
                </a:ln>
                <a:solidFill>
                  <a:srgbClr val="C00000"/>
                </a:solidFill>
                <a:effectLst/>
                <a:uLnTx/>
                <a:uFillTx/>
                <a:latin typeface="Times New Roman"/>
                <a:ea typeface="+mn-ea"/>
                <a:cs typeface="Times New Roman"/>
              </a:rPr>
              <a:t>منتجات</a:t>
            </a:r>
            <a:r>
              <a:rPr kumimoji="0" lang="ar-SA" sz="2400" b="1" i="0" strike="noStrike" kern="0" cap="none" spc="0" normalizeH="0" noProof="0" dirty="0">
                <a:ln>
                  <a:noFill/>
                </a:ln>
                <a:solidFill>
                  <a:srgbClr val="C00000"/>
                </a:solidFill>
                <a:effectLst/>
                <a:uLnTx/>
                <a:uFillTx/>
                <a:latin typeface="Times New Roman"/>
                <a:ea typeface="+mn-ea"/>
                <a:cs typeface="Times New Roman"/>
              </a:rPr>
              <a:t> </a:t>
            </a:r>
            <a:r>
              <a:rPr kumimoji="0" lang="ar-SA" sz="2400" b="1" i="0" strike="noStrike" kern="0" cap="none" spc="0" normalizeH="0" baseline="0" noProof="0" dirty="0">
                <a:ln>
                  <a:noFill/>
                </a:ln>
                <a:solidFill>
                  <a:srgbClr val="C00000"/>
                </a:solidFill>
                <a:effectLst/>
                <a:uLnTx/>
                <a:uFillTx/>
                <a:latin typeface="Times New Roman"/>
                <a:ea typeface="+mn-ea"/>
                <a:cs typeface="Times New Roman"/>
              </a:rPr>
              <a:t>سابك من البتروكيماويات ومشتقاتها</a:t>
            </a:r>
          </a:p>
          <a:p>
            <a:pPr marL="990600" marR="0" lvl="0" indent="-342900" algn="just" defTabSz="914400" rtl="1" eaLnBrk="0" fontAlgn="base" latinLnBrk="0" hangingPunct="0">
              <a:lnSpc>
                <a:spcPct val="100000"/>
              </a:lnSpc>
              <a:spcBef>
                <a:spcPts val="800"/>
              </a:spcBef>
              <a:spcAft>
                <a:spcPct val="0"/>
              </a:spcAft>
              <a:buClr>
                <a:srgbClr val="000000"/>
              </a:buClr>
              <a:buSzTx/>
              <a:buFont typeface="Courier New" panose="02070309020205020404" pitchFamily="49" charset="0"/>
              <a:buChar char="o"/>
              <a:tabLst/>
              <a:defRPr/>
            </a:pPr>
            <a:r>
              <a:rPr kumimoji="0" lang="ar-SA" sz="2500" b="0" i="0" u="none" strike="noStrike" kern="0" cap="none" spc="0" normalizeH="0" baseline="0" noProof="0" dirty="0" err="1">
                <a:ln>
                  <a:noFill/>
                </a:ln>
                <a:solidFill>
                  <a:sysClr val="windowText" lastClr="000000"/>
                </a:solidFill>
                <a:effectLst/>
                <a:uLnTx/>
                <a:uFillTx/>
                <a:latin typeface="Times New Roman"/>
                <a:ea typeface="+mn-ea"/>
                <a:cs typeface="Times New Roman"/>
              </a:rPr>
              <a:t>جلايكول</a:t>
            </a: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 </a:t>
            </a:r>
            <a:r>
              <a:rPr kumimoji="0" lang="ar-SA" sz="2500" b="0" i="0" u="none" strike="noStrike" kern="0" cap="none" spc="0" normalizeH="0" baseline="0" noProof="0" dirty="0" err="1">
                <a:ln>
                  <a:noFill/>
                </a:ln>
                <a:solidFill>
                  <a:sysClr val="windowText" lastClr="000000"/>
                </a:solidFill>
                <a:effectLst/>
                <a:uLnTx/>
                <a:uFillTx/>
                <a:latin typeface="Times New Roman"/>
                <a:ea typeface="+mn-ea"/>
                <a:cs typeface="Times New Roman"/>
              </a:rPr>
              <a:t>الإيثيلين</a:t>
            </a: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 الأحادي </a:t>
            </a:r>
          </a:p>
          <a:p>
            <a:pPr marL="990600" marR="0" lvl="0" indent="-342900" algn="just" defTabSz="914400" rtl="1" eaLnBrk="0" fontAlgn="base" latinLnBrk="0" hangingPunct="0">
              <a:lnSpc>
                <a:spcPct val="100000"/>
              </a:lnSpc>
              <a:spcBef>
                <a:spcPts val="800"/>
              </a:spcBef>
              <a:spcAft>
                <a:spcPct val="0"/>
              </a:spcAft>
              <a:buClr>
                <a:srgbClr val="000000"/>
              </a:buClr>
              <a:buSzTx/>
              <a:buFont typeface="Courier New" panose="02070309020205020404" pitchFamily="49" charset="0"/>
              <a:buChar char="o"/>
              <a:tabLst/>
              <a:defRPr/>
            </a:pP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مثيل ثالثي </a:t>
            </a:r>
            <a:r>
              <a:rPr kumimoji="0" lang="ar-SA" sz="2500" b="0" i="0" u="none" strike="noStrike" kern="0" cap="none" spc="0" normalizeH="0" baseline="0" noProof="0" dirty="0" err="1">
                <a:ln>
                  <a:noFill/>
                </a:ln>
                <a:solidFill>
                  <a:sysClr val="windowText" lastClr="000000"/>
                </a:solidFill>
                <a:effectLst/>
                <a:uLnTx/>
                <a:uFillTx/>
                <a:latin typeface="Times New Roman"/>
                <a:ea typeface="+mn-ea"/>
                <a:cs typeface="Times New Roman"/>
              </a:rPr>
              <a:t>بوتيل</a:t>
            </a: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 </a:t>
            </a:r>
            <a:r>
              <a:rPr kumimoji="0" lang="ar-SA" sz="2500" b="0" i="0" u="none" strike="noStrike" kern="0" cap="none" spc="0" normalizeH="0" baseline="0" noProof="0" dirty="0" err="1">
                <a:ln>
                  <a:noFill/>
                </a:ln>
                <a:solidFill>
                  <a:sysClr val="windowText" lastClr="000000"/>
                </a:solidFill>
                <a:effectLst/>
                <a:uLnTx/>
                <a:uFillTx/>
                <a:latin typeface="Times New Roman"/>
                <a:ea typeface="+mn-ea"/>
                <a:cs typeface="Times New Roman"/>
              </a:rPr>
              <a:t>الايثر</a:t>
            </a: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 </a:t>
            </a:r>
          </a:p>
          <a:p>
            <a:pPr marL="990600" marR="0" lvl="0" indent="-342900" algn="just" defTabSz="914400" rtl="1" eaLnBrk="0" fontAlgn="base" latinLnBrk="0" hangingPunct="0">
              <a:lnSpc>
                <a:spcPct val="100000"/>
              </a:lnSpc>
              <a:spcBef>
                <a:spcPts val="800"/>
              </a:spcBef>
              <a:spcAft>
                <a:spcPct val="0"/>
              </a:spcAft>
              <a:buClr>
                <a:srgbClr val="000000"/>
              </a:buClr>
              <a:buSzTx/>
              <a:buFont typeface="Courier New" panose="02070309020205020404" pitchFamily="49" charset="0"/>
              <a:buChar char="o"/>
              <a:tabLst/>
              <a:defRPr/>
            </a:pP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اليوريا الحبيبية ، الأمونيا، الأسمدة الفوسفاتية والأسمدة السائلة</a:t>
            </a:r>
          </a:p>
          <a:p>
            <a:pPr marL="990600" marR="0" lvl="0" indent="-342900" algn="just" defTabSz="914400" rtl="1" eaLnBrk="0" fontAlgn="base" latinLnBrk="0" hangingPunct="0">
              <a:lnSpc>
                <a:spcPct val="100000"/>
              </a:lnSpc>
              <a:spcBef>
                <a:spcPts val="800"/>
              </a:spcBef>
              <a:spcAft>
                <a:spcPct val="0"/>
              </a:spcAft>
              <a:buClr>
                <a:srgbClr val="000000"/>
              </a:buClr>
              <a:buSzTx/>
              <a:buFont typeface="Courier New" panose="02070309020205020404" pitchFamily="49" charset="0"/>
              <a:buChar char="o"/>
              <a:tabLst/>
              <a:defRPr/>
            </a:pP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البولي </a:t>
            </a:r>
            <a:r>
              <a:rPr kumimoji="0" lang="ar-SA" sz="2500" b="0" i="0" u="none" strike="noStrike" kern="0" cap="none" spc="0" normalizeH="0" baseline="0" noProof="0" dirty="0" err="1">
                <a:ln>
                  <a:noFill/>
                </a:ln>
                <a:solidFill>
                  <a:sysClr val="windowText" lastClr="000000"/>
                </a:solidFill>
                <a:effectLst/>
                <a:uLnTx/>
                <a:uFillTx/>
                <a:latin typeface="Times New Roman"/>
                <a:ea typeface="+mn-ea"/>
                <a:cs typeface="Times New Roman"/>
              </a:rPr>
              <a:t>كاربونات</a:t>
            </a: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 «ينتج خارج المملكة» ، </a:t>
            </a:r>
            <a:r>
              <a:rPr kumimoji="0" lang="ar-SA" sz="2500" b="0" i="0" u="none" strike="noStrike" kern="0" cap="none" spc="0" normalizeH="0" baseline="0" noProof="0" dirty="0">
                <a:ln>
                  <a:noFill/>
                </a:ln>
                <a:solidFill>
                  <a:srgbClr val="C00000"/>
                </a:solidFill>
                <a:effectLst/>
                <a:uLnTx/>
                <a:uFillTx/>
                <a:latin typeface="Times New Roman"/>
                <a:ea typeface="+mn-ea"/>
                <a:cs typeface="Times New Roman"/>
              </a:rPr>
              <a:t>البولي </a:t>
            </a:r>
            <a:r>
              <a:rPr kumimoji="0" lang="ar-SA" sz="2500" b="0" i="0" u="none" strike="noStrike" kern="0" cap="none" spc="0" normalizeH="0" baseline="0" noProof="0" dirty="0" err="1">
                <a:ln>
                  <a:noFill/>
                </a:ln>
                <a:solidFill>
                  <a:srgbClr val="C00000"/>
                </a:solidFill>
                <a:effectLst/>
                <a:uLnTx/>
                <a:uFillTx/>
                <a:latin typeface="Times New Roman"/>
                <a:ea typeface="+mn-ea"/>
                <a:cs typeface="Times New Roman"/>
              </a:rPr>
              <a:t>فينيلين</a:t>
            </a:r>
            <a:r>
              <a:rPr kumimoji="0" lang="ar-SA" sz="2500" b="0" i="0" u="none" strike="noStrike" kern="0" cap="none" spc="0" normalizeH="0" baseline="0" noProof="0" dirty="0">
                <a:ln>
                  <a:noFill/>
                </a:ln>
                <a:solidFill>
                  <a:srgbClr val="C00000"/>
                </a:solidFill>
                <a:effectLst/>
                <a:uLnTx/>
                <a:uFillTx/>
                <a:latin typeface="Times New Roman"/>
                <a:ea typeface="+mn-ea"/>
                <a:cs typeface="Times New Roman"/>
              </a:rPr>
              <a:t> والبولي </a:t>
            </a:r>
            <a:r>
              <a:rPr kumimoji="0" lang="ar-SA" sz="2500" b="0" i="0" u="none" strike="noStrike" kern="0" cap="none" spc="0" normalizeH="0" baseline="0" noProof="0" dirty="0" err="1">
                <a:ln>
                  <a:noFill/>
                </a:ln>
                <a:solidFill>
                  <a:srgbClr val="C00000"/>
                </a:solidFill>
                <a:effectLst/>
                <a:uLnTx/>
                <a:uFillTx/>
                <a:latin typeface="Times New Roman"/>
                <a:ea typeface="+mn-ea"/>
                <a:cs typeface="Times New Roman"/>
              </a:rPr>
              <a:t>ايثر</a:t>
            </a:r>
            <a:r>
              <a:rPr kumimoji="0" lang="ar-SA" sz="2500" b="0" i="0" u="none" strike="noStrike" kern="0" cap="none" spc="0" normalizeH="0" baseline="0" noProof="0" dirty="0">
                <a:ln>
                  <a:noFill/>
                </a:ln>
                <a:solidFill>
                  <a:srgbClr val="C00000"/>
                </a:solidFill>
                <a:effectLst/>
                <a:uLnTx/>
                <a:uFillTx/>
                <a:latin typeface="Times New Roman"/>
                <a:ea typeface="+mn-ea"/>
                <a:cs typeface="Times New Roman"/>
              </a:rPr>
              <a:t> </a:t>
            </a:r>
            <a:r>
              <a:rPr kumimoji="0" lang="ar-SA" sz="2500" b="0" i="0" u="none" strike="noStrike" kern="0" cap="none" spc="0" normalizeH="0" baseline="0" noProof="0" dirty="0" err="1">
                <a:ln>
                  <a:noFill/>
                </a:ln>
                <a:solidFill>
                  <a:srgbClr val="C00000"/>
                </a:solidFill>
                <a:effectLst/>
                <a:uLnTx/>
                <a:uFillTx/>
                <a:latin typeface="Times New Roman"/>
                <a:ea typeface="+mn-ea"/>
                <a:cs typeface="Times New Roman"/>
              </a:rPr>
              <a:t>أمايد</a:t>
            </a:r>
            <a:endParaRPr kumimoji="0" lang="ar-SA" sz="2500" b="0" i="0" u="none" strike="noStrike" kern="0" cap="none" spc="0" normalizeH="0" baseline="0" noProof="0" dirty="0">
              <a:ln>
                <a:noFill/>
              </a:ln>
              <a:solidFill>
                <a:srgbClr val="C00000"/>
              </a:solidFill>
              <a:effectLst/>
              <a:uLnTx/>
              <a:uFillTx/>
              <a:latin typeface="Times New Roman"/>
              <a:ea typeface="+mn-ea"/>
              <a:cs typeface="Times New Roman"/>
            </a:endParaRPr>
          </a:p>
          <a:p>
            <a:pPr marL="989013" marR="0" lvl="0" indent="-360363" algn="just" defTabSz="914400" rtl="1" eaLnBrk="0" fontAlgn="base" latinLnBrk="0" hangingPunct="0">
              <a:lnSpc>
                <a:spcPct val="100000"/>
              </a:lnSpc>
              <a:spcBef>
                <a:spcPct val="20000"/>
              </a:spcBef>
              <a:spcAft>
                <a:spcPct val="0"/>
              </a:spcAft>
              <a:buClr>
                <a:srgbClr val="000000"/>
              </a:buClr>
              <a:buSzTx/>
              <a:buFont typeface="Courier New" panose="02070309020205020404" pitchFamily="49" charset="0"/>
              <a:buChar char="o"/>
              <a:tabLst/>
              <a:defRPr/>
            </a:pP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رقائق البولي </a:t>
            </a:r>
            <a:r>
              <a:rPr kumimoji="0" lang="ar-SA" sz="2500" b="0" i="0" u="none" strike="noStrike" kern="0" cap="none" spc="0" normalizeH="0" baseline="0" noProof="0" dirty="0" err="1">
                <a:ln>
                  <a:noFill/>
                </a:ln>
                <a:solidFill>
                  <a:sysClr val="windowText" lastClr="000000"/>
                </a:solidFill>
                <a:effectLst/>
                <a:uLnTx/>
                <a:uFillTx/>
                <a:latin typeface="Times New Roman"/>
                <a:ea typeface="+mn-ea"/>
                <a:cs typeface="Times New Roman"/>
              </a:rPr>
              <a:t>إيثيلين</a:t>
            </a: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 - </a:t>
            </a:r>
            <a:r>
              <a:rPr kumimoji="0" lang="ar-SA" sz="2500" b="0" i="0" u="none" strike="noStrike" kern="0" cap="none" spc="0" normalizeH="0" baseline="0" noProof="0" dirty="0" err="1">
                <a:ln>
                  <a:noFill/>
                </a:ln>
                <a:solidFill>
                  <a:sysClr val="windowText" lastClr="000000"/>
                </a:solidFill>
                <a:effectLst/>
                <a:uLnTx/>
                <a:uFillTx/>
                <a:latin typeface="Times New Roman"/>
                <a:ea typeface="+mn-ea"/>
                <a:cs typeface="Times New Roman"/>
              </a:rPr>
              <a:t>ترفثالات</a:t>
            </a: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 البولي </a:t>
            </a:r>
            <a:r>
              <a:rPr kumimoji="0" lang="ar-SA" sz="2500" b="0" i="0" u="none" strike="noStrike" kern="0" cap="none" spc="0" normalizeH="0" baseline="0" noProof="0" dirty="0" err="1">
                <a:ln>
                  <a:noFill/>
                </a:ln>
                <a:solidFill>
                  <a:sysClr val="windowText" lastClr="000000"/>
                </a:solidFill>
                <a:effectLst/>
                <a:uLnTx/>
                <a:uFillTx/>
                <a:latin typeface="Times New Roman"/>
                <a:ea typeface="+mn-ea"/>
                <a:cs typeface="Times New Roman"/>
              </a:rPr>
              <a:t>إيثيلين</a:t>
            </a:r>
            <a:r>
              <a:rPr kumimoji="0" lang="ar-SA" sz="2500" b="0" i="0" u="none" strike="noStrike" kern="0" cap="none" spc="0" normalizeH="0" baseline="0" noProof="0" dirty="0">
                <a:ln>
                  <a:noFill/>
                </a:ln>
                <a:solidFill>
                  <a:sysClr val="windowText" lastClr="000000"/>
                </a:solidFill>
                <a:effectLst/>
                <a:uLnTx/>
                <a:uFillTx/>
                <a:latin typeface="Times New Roman"/>
                <a:ea typeface="+mn-ea"/>
                <a:cs typeface="Times New Roman"/>
              </a:rPr>
              <a:t> (الذي يُستخدم بشكل أساسي لتلبية الطلب المتزايد في قطاع التغليف، وتطبيقات الدعاية والإعلان الذي يوفر مزايا فائقة فيما يتعلق بالإنتاجية وإمكانية الطباعة والقوة والمظهر وعزل ثاني أكسيد الكربون والأكسجين).</a:t>
            </a:r>
          </a:p>
          <a:p>
            <a:pPr marL="0" marR="0" lvl="0" indent="0" algn="just" defTabSz="914400" rtl="1" eaLnBrk="0" fontAlgn="base" latinLnBrk="0" hangingPunct="0">
              <a:lnSpc>
                <a:spcPct val="100000"/>
              </a:lnSpc>
              <a:spcBef>
                <a:spcPts val="800"/>
              </a:spcBef>
              <a:spcAft>
                <a:spcPct val="0"/>
              </a:spcAft>
              <a:buClr>
                <a:srgbClr val="000000"/>
              </a:buClr>
              <a:buSzTx/>
              <a:buFontTx/>
              <a:buNone/>
              <a:tabLst/>
              <a:defRPr/>
            </a:pPr>
            <a:endParaRPr kumimoji="0" lang="en-US" sz="3000" b="0" i="0" u="none" strike="noStrike" kern="0" cap="none" spc="0" normalizeH="0" baseline="0" noProof="0" dirty="0">
              <a:ln>
                <a:noFill/>
              </a:ln>
              <a:solidFill>
                <a:sysClr val="windowText" lastClr="000000"/>
              </a:solidFill>
              <a:effectLst/>
              <a:uLnTx/>
              <a:uFillTx/>
              <a:latin typeface="Times New Roman"/>
              <a:ea typeface="+mn-ea"/>
              <a:cs typeface="Times New Roman"/>
            </a:endParaRPr>
          </a:p>
        </p:txBody>
      </p:sp>
    </p:spTree>
    <p:extLst>
      <p:ext uri="{BB962C8B-B14F-4D97-AF65-F5344CB8AC3E}">
        <p14:creationId xmlns:p14="http://schemas.microsoft.com/office/powerpoint/2010/main" val="35351727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p:cNvSpPr>
          <p:nvPr/>
        </p:nvSpPr>
        <p:spPr bwMode="auto">
          <a:xfrm>
            <a:off x="304800" y="1285252"/>
            <a:ext cx="8534400" cy="503934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r" rtl="1"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2"/>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a:lstStyle>
          <a:p>
            <a:pPr lvl="0">
              <a:buClr>
                <a:srgbClr val="000000"/>
              </a:buClr>
            </a:pPr>
            <a:r>
              <a:rPr kumimoji="0" lang="ar-SA" sz="2400" i="0" u="none" strike="noStrike" kern="0" cap="none" spc="0" normalizeH="0" baseline="0" noProof="0" dirty="0">
                <a:ln>
                  <a:noFill/>
                </a:ln>
                <a:solidFill>
                  <a:sysClr val="windowText" lastClr="000000"/>
                </a:solidFill>
                <a:effectLst/>
                <a:uLnTx/>
                <a:uFillTx/>
                <a:latin typeface="Times New Roman"/>
                <a:cs typeface="Times New Roman"/>
              </a:rPr>
              <a:t>منتجاتها:-</a:t>
            </a:r>
            <a:r>
              <a:rPr kumimoji="0" lang="ar-SA" sz="2400" i="0" u="none" strike="noStrike" kern="0" cap="none" spc="0" normalizeH="0" noProof="0" dirty="0">
                <a:ln>
                  <a:noFill/>
                </a:ln>
                <a:solidFill>
                  <a:sysClr val="windowText" lastClr="000000"/>
                </a:solidFill>
                <a:effectLst/>
                <a:uLnTx/>
                <a:uFillTx/>
                <a:latin typeface="Times New Roman"/>
                <a:cs typeface="Times New Roman"/>
              </a:rPr>
              <a:t> </a:t>
            </a:r>
            <a:r>
              <a:rPr kumimoji="0" lang="ar-SA" sz="2400" i="0" u="none" strike="noStrike" kern="0" cap="none" spc="0" normalizeH="0" baseline="0" noProof="0" dirty="0">
                <a:ln>
                  <a:noFill/>
                </a:ln>
                <a:solidFill>
                  <a:sysClr val="windowText" lastClr="000000"/>
                </a:solidFill>
                <a:effectLst/>
                <a:uLnTx/>
                <a:uFillTx/>
                <a:latin typeface="Times New Roman"/>
                <a:cs typeface="Times New Roman"/>
              </a:rPr>
              <a:t>الصناعات البتروكيماوية والكيماوية ، بنوعيها الأساسية والوسيطة مثل:- الميثانول- البيوتان دايول – حمض الخل -  خلات فينيل الإيثلين - البولي إيثيلين منخفض الكثافة</a:t>
            </a:r>
            <a:r>
              <a:rPr kumimoji="0" lang="ar-SA" sz="2400" i="0" u="none" strike="noStrike" kern="0" cap="none" spc="0" normalizeH="0" noProof="0" dirty="0">
                <a:ln>
                  <a:noFill/>
                </a:ln>
                <a:solidFill>
                  <a:sysClr val="windowText" lastClr="000000"/>
                </a:solidFill>
                <a:effectLst/>
                <a:uLnTx/>
                <a:uFillTx/>
                <a:latin typeface="Times New Roman"/>
                <a:cs typeface="Times New Roman"/>
              </a:rPr>
              <a:t> </a:t>
            </a:r>
            <a:r>
              <a:rPr kumimoji="0" lang="ar-SA" sz="2400" i="0" u="none" strike="noStrike" kern="0" cap="none" spc="0" normalizeH="0" baseline="0" noProof="0" dirty="0">
                <a:ln>
                  <a:noFill/>
                </a:ln>
                <a:solidFill>
                  <a:sysClr val="windowText" lastClr="000000"/>
                </a:solidFill>
                <a:effectLst/>
                <a:uLnTx/>
                <a:uFillTx/>
                <a:latin typeface="Times New Roman"/>
                <a:cs typeface="Times New Roman"/>
              </a:rPr>
              <a:t>-  أول أكسيد </a:t>
            </a:r>
            <a:r>
              <a:rPr lang="ar-SA" sz="2400" kern="0" dirty="0">
                <a:solidFill>
                  <a:sysClr val="windowText" lastClr="000000"/>
                </a:solidFill>
                <a:latin typeface="Times New Roman"/>
                <a:cs typeface="Times New Roman"/>
              </a:rPr>
              <a:t>الكربون -  </a:t>
            </a:r>
            <a:r>
              <a:rPr lang="ar-SA" sz="2400" kern="0" dirty="0" err="1">
                <a:solidFill>
                  <a:sysClr val="windowText" lastClr="000000"/>
                </a:solidFill>
                <a:latin typeface="Times New Roman"/>
                <a:cs typeface="Times New Roman"/>
              </a:rPr>
              <a:t>إيثيل</a:t>
            </a:r>
            <a:r>
              <a:rPr lang="ar-SA" sz="2400" kern="0" dirty="0">
                <a:solidFill>
                  <a:sysClr val="windowText" lastClr="000000"/>
                </a:solidFill>
                <a:latin typeface="Times New Roman"/>
                <a:cs typeface="Times New Roman"/>
              </a:rPr>
              <a:t> </a:t>
            </a:r>
            <a:r>
              <a:rPr lang="ar-SA" sz="2400" kern="0" dirty="0" err="1">
                <a:solidFill>
                  <a:sysClr val="windowText" lastClr="000000"/>
                </a:solidFill>
                <a:latin typeface="Times New Roman"/>
                <a:cs typeface="Times New Roman"/>
              </a:rPr>
              <a:t>الأسيتات</a:t>
            </a:r>
            <a:r>
              <a:rPr lang="ar-SA" sz="2400" kern="0" dirty="0">
                <a:solidFill>
                  <a:sysClr val="windowText" lastClr="000000"/>
                </a:solidFill>
                <a:latin typeface="Times New Roman"/>
                <a:cs typeface="Times New Roman"/>
              </a:rPr>
              <a:t> - </a:t>
            </a:r>
            <a:r>
              <a:rPr lang="ar-SA" sz="2400" kern="0" dirty="0" err="1">
                <a:solidFill>
                  <a:sysClr val="windowText" lastClr="000000"/>
                </a:solidFill>
                <a:latin typeface="Times New Roman"/>
                <a:cs typeface="Times New Roman"/>
              </a:rPr>
              <a:t>بيوتيل</a:t>
            </a:r>
            <a:r>
              <a:rPr lang="ar-SA" sz="2400" kern="0" dirty="0">
                <a:solidFill>
                  <a:sysClr val="windowText" lastClr="000000"/>
                </a:solidFill>
                <a:latin typeface="Times New Roman"/>
                <a:cs typeface="Times New Roman"/>
              </a:rPr>
              <a:t> </a:t>
            </a:r>
            <a:r>
              <a:rPr lang="ar-SA" sz="2400" kern="0" dirty="0" err="1">
                <a:solidFill>
                  <a:sysClr val="windowText" lastClr="000000"/>
                </a:solidFill>
                <a:latin typeface="Times New Roman"/>
                <a:cs typeface="Times New Roman"/>
              </a:rPr>
              <a:t>الأسيتات</a:t>
            </a:r>
            <a:r>
              <a:rPr lang="ar-SA" sz="2400" kern="0" dirty="0">
                <a:solidFill>
                  <a:sysClr val="windowText" lastClr="000000"/>
                </a:solidFill>
                <a:latin typeface="Times New Roman"/>
                <a:cs typeface="Times New Roman"/>
              </a:rPr>
              <a:t> </a:t>
            </a:r>
          </a:p>
          <a:p>
            <a:pPr marL="0" lvl="0" indent="0" algn="ctr">
              <a:buClr>
                <a:srgbClr val="000000"/>
              </a:buClr>
              <a:buNone/>
            </a:pPr>
            <a:r>
              <a:rPr lang="ar-SA" b="1" kern="0" dirty="0">
                <a:solidFill>
                  <a:srgbClr val="0070C0"/>
                </a:solidFill>
                <a:latin typeface="Times New Roman"/>
                <a:cs typeface="Times New Roman"/>
              </a:rPr>
              <a:t>8- كيان</a:t>
            </a:r>
            <a:r>
              <a:rPr lang="ar-SA" sz="3000" b="1" kern="0" dirty="0">
                <a:solidFill>
                  <a:srgbClr val="0070C0"/>
                </a:solidFill>
                <a:latin typeface="Times New Roman"/>
                <a:cs typeface="Times New Roman"/>
              </a:rPr>
              <a:t> </a:t>
            </a:r>
          </a:p>
          <a:p>
            <a:pPr marL="0" lvl="0" indent="0" algn="ctr" rtl="0" eaLnBrk="1" fontAlgn="auto" hangingPunct="1">
              <a:spcBef>
                <a:spcPts val="0"/>
              </a:spcBef>
              <a:spcAft>
                <a:spcPts val="0"/>
              </a:spcAft>
              <a:buClrTx/>
              <a:buNone/>
            </a:pPr>
            <a:r>
              <a:rPr lang="ar-SA" sz="2800" b="1" kern="0" dirty="0">
                <a:solidFill>
                  <a:srgbClr val="0070C0"/>
                </a:solidFill>
                <a:latin typeface="Times New Roman"/>
                <a:cs typeface="Times New Roman"/>
              </a:rPr>
              <a:t>شركة كيان السعودية للبتروكيماويات</a:t>
            </a:r>
          </a:p>
          <a:p>
            <a:pPr marL="0" lvl="0" indent="0" rtl="0" eaLnBrk="1" fontAlgn="auto" hangingPunct="1">
              <a:spcBef>
                <a:spcPts val="0"/>
              </a:spcBef>
              <a:spcAft>
                <a:spcPts val="0"/>
              </a:spcAft>
              <a:buClrTx/>
              <a:buNone/>
            </a:pPr>
            <a:r>
              <a:rPr lang="ar-SA" sz="2400" dirty="0">
                <a:solidFill>
                  <a:prstClr val="black"/>
                </a:solidFill>
                <a:cs typeface="Times New Roman"/>
              </a:rPr>
              <a:t>منتجاتها :- مواد </a:t>
            </a:r>
            <a:r>
              <a:rPr lang="ar-SA" sz="2400" dirty="0" err="1">
                <a:solidFill>
                  <a:prstClr val="black"/>
                </a:solidFill>
                <a:cs typeface="Times New Roman"/>
              </a:rPr>
              <a:t>الإثيلين</a:t>
            </a:r>
            <a:r>
              <a:rPr lang="ar-SA" sz="2400" dirty="0">
                <a:solidFill>
                  <a:prstClr val="black"/>
                </a:solidFill>
                <a:cs typeface="Times New Roman"/>
              </a:rPr>
              <a:t>، </a:t>
            </a:r>
            <a:r>
              <a:rPr lang="ar-SA" sz="2400" dirty="0" err="1">
                <a:solidFill>
                  <a:prstClr val="black"/>
                </a:solidFill>
                <a:cs typeface="Times New Roman"/>
              </a:rPr>
              <a:t>البروبيلين</a:t>
            </a:r>
            <a:r>
              <a:rPr lang="ar-SA" sz="2400" dirty="0">
                <a:solidFill>
                  <a:prstClr val="black"/>
                </a:solidFill>
                <a:cs typeface="Times New Roman"/>
              </a:rPr>
              <a:t>، البولي </a:t>
            </a:r>
            <a:r>
              <a:rPr lang="ar-SA" sz="2400" dirty="0" err="1">
                <a:solidFill>
                  <a:prstClr val="black"/>
                </a:solidFill>
                <a:cs typeface="Times New Roman"/>
              </a:rPr>
              <a:t>بروبيلين</a:t>
            </a:r>
            <a:r>
              <a:rPr lang="ar-SA" sz="2400" dirty="0">
                <a:solidFill>
                  <a:prstClr val="black"/>
                </a:solidFill>
                <a:cs typeface="Times New Roman"/>
              </a:rPr>
              <a:t> ، البولي </a:t>
            </a:r>
            <a:r>
              <a:rPr lang="ar-SA" sz="2400" dirty="0" err="1">
                <a:solidFill>
                  <a:prstClr val="black"/>
                </a:solidFill>
                <a:cs typeface="Times New Roman"/>
              </a:rPr>
              <a:t>إثيلين</a:t>
            </a:r>
            <a:r>
              <a:rPr lang="ar-SA" sz="2400" dirty="0">
                <a:solidFill>
                  <a:prstClr val="black"/>
                </a:solidFill>
                <a:cs typeface="Times New Roman"/>
              </a:rPr>
              <a:t> عالي و منخفض الكثافة ، </a:t>
            </a:r>
            <a:r>
              <a:rPr lang="ar-SA" sz="2400" dirty="0" err="1">
                <a:solidFill>
                  <a:prstClr val="black"/>
                </a:solidFill>
                <a:cs typeface="Times New Roman"/>
              </a:rPr>
              <a:t>جلايكول</a:t>
            </a:r>
            <a:r>
              <a:rPr lang="ar-SA" sz="2400" dirty="0">
                <a:solidFill>
                  <a:prstClr val="black"/>
                </a:solidFill>
                <a:cs typeface="Times New Roman"/>
              </a:rPr>
              <a:t> </a:t>
            </a:r>
            <a:r>
              <a:rPr lang="ar-SA" sz="2400" dirty="0" err="1">
                <a:solidFill>
                  <a:prstClr val="black"/>
                </a:solidFill>
                <a:cs typeface="Times New Roman"/>
              </a:rPr>
              <a:t>الإثيلين</a:t>
            </a:r>
            <a:r>
              <a:rPr lang="ar-SA" sz="2400" dirty="0">
                <a:solidFill>
                  <a:prstClr val="black"/>
                </a:solidFill>
                <a:cs typeface="Times New Roman"/>
              </a:rPr>
              <a:t> ، أكسيد </a:t>
            </a:r>
            <a:r>
              <a:rPr lang="ar-SA" sz="2400" dirty="0" err="1">
                <a:solidFill>
                  <a:prstClr val="black"/>
                </a:solidFill>
                <a:cs typeface="Times New Roman"/>
              </a:rPr>
              <a:t>الإثيلين</a:t>
            </a:r>
            <a:r>
              <a:rPr lang="ar-SA" sz="2400" dirty="0">
                <a:solidFill>
                  <a:prstClr val="black"/>
                </a:solidFill>
                <a:cs typeface="Times New Roman"/>
              </a:rPr>
              <a:t> ، الأسيتون. كما يتم إنتاج مواد كيماوية متخصصة تنتج لأول مرة على مستوى صناعة البتروكيماويات في المملكة العربية السعودية مثل أمينات الإيثانول ، </a:t>
            </a:r>
            <a:endParaRPr lang="en-US" sz="2400" dirty="0">
              <a:solidFill>
                <a:prstClr val="black"/>
              </a:solidFill>
              <a:cs typeface="Times New Roman"/>
            </a:endParaRPr>
          </a:p>
          <a:p>
            <a:pPr marL="0" lvl="0" indent="0" rtl="0" eaLnBrk="1" fontAlgn="auto" hangingPunct="1">
              <a:spcBef>
                <a:spcPts val="0"/>
              </a:spcBef>
              <a:spcAft>
                <a:spcPts val="0"/>
              </a:spcAft>
              <a:buClrTx/>
              <a:buNone/>
            </a:pPr>
            <a:r>
              <a:rPr lang="ar-SA" sz="2400" dirty="0" err="1">
                <a:solidFill>
                  <a:prstClr val="black"/>
                </a:solidFill>
                <a:cs typeface="Times New Roman"/>
              </a:rPr>
              <a:t>الإيثوكسيليت</a:t>
            </a:r>
            <a:r>
              <a:rPr lang="ar-SA" sz="2400" dirty="0">
                <a:solidFill>
                  <a:prstClr val="black"/>
                </a:solidFill>
                <a:cs typeface="Times New Roman"/>
              </a:rPr>
              <a:t> ، </a:t>
            </a:r>
            <a:r>
              <a:rPr lang="ar-SA" sz="2400" dirty="0" err="1">
                <a:solidFill>
                  <a:prstClr val="black"/>
                </a:solidFill>
                <a:cs typeface="Times New Roman"/>
              </a:rPr>
              <a:t>الكيومين</a:t>
            </a:r>
            <a:r>
              <a:rPr lang="ar-SA" sz="2400" dirty="0">
                <a:solidFill>
                  <a:prstClr val="black"/>
                </a:solidFill>
                <a:cs typeface="Times New Roman"/>
              </a:rPr>
              <a:t> ، الفينول ، </a:t>
            </a:r>
            <a:r>
              <a:rPr lang="ar-SA" sz="2400" dirty="0" err="1">
                <a:solidFill>
                  <a:prstClr val="black"/>
                </a:solidFill>
                <a:cs typeface="Times New Roman"/>
              </a:rPr>
              <a:t>البسفينول</a:t>
            </a:r>
            <a:r>
              <a:rPr lang="ar-SA" sz="2400" dirty="0">
                <a:solidFill>
                  <a:prstClr val="black"/>
                </a:solidFill>
                <a:cs typeface="Times New Roman"/>
              </a:rPr>
              <a:t> أ ، البولي </a:t>
            </a:r>
            <a:r>
              <a:rPr lang="ar-SA" sz="2400" dirty="0" err="1">
                <a:solidFill>
                  <a:prstClr val="black"/>
                </a:solidFill>
                <a:cs typeface="Times New Roman"/>
              </a:rPr>
              <a:t>كاربونات</a:t>
            </a:r>
            <a:endParaRPr lang="en-US" sz="2400" dirty="0">
              <a:solidFill>
                <a:prstClr val="black"/>
              </a:solidFill>
              <a:cs typeface="Times New Roman"/>
            </a:endParaRPr>
          </a:p>
          <a:p>
            <a:pPr marL="0" lvl="0" indent="0" rtl="0" eaLnBrk="1" fontAlgn="auto" hangingPunct="1">
              <a:spcBef>
                <a:spcPts val="0"/>
              </a:spcBef>
              <a:spcAft>
                <a:spcPts val="0"/>
              </a:spcAft>
              <a:buClrTx/>
              <a:buNone/>
            </a:pPr>
            <a:endParaRPr lang="ar-SA" sz="2400" dirty="0">
              <a:solidFill>
                <a:prstClr val="black"/>
              </a:solidFill>
              <a:cs typeface="Times New Roman"/>
            </a:endParaRPr>
          </a:p>
          <a:p>
            <a:pPr marL="0" lvl="0" indent="0" rtl="0" eaLnBrk="1" fontAlgn="auto" hangingPunct="1">
              <a:spcBef>
                <a:spcPts val="0"/>
              </a:spcBef>
              <a:spcAft>
                <a:spcPts val="0"/>
              </a:spcAft>
              <a:buClrTx/>
              <a:buNone/>
            </a:pPr>
            <a:r>
              <a:rPr lang="ar-SA" sz="1800" b="1" dirty="0">
                <a:solidFill>
                  <a:prstClr val="black"/>
                </a:solidFill>
                <a:cs typeface="Times New Roman"/>
              </a:rPr>
              <a:t> وهذه المنتجات بطبيعتها سوف تهيئ آفاقاً واسعة أمام صناعات تحويلية في المملكة ذات قيمة مضافة عالية</a:t>
            </a:r>
            <a:r>
              <a:rPr lang="ar-SA" sz="2400" dirty="0">
                <a:solidFill>
                  <a:prstClr val="black"/>
                </a:solidFill>
                <a:cs typeface="Times New Roman"/>
              </a:rPr>
              <a:t>.</a:t>
            </a:r>
          </a:p>
        </p:txBody>
      </p:sp>
      <p:sp>
        <p:nvSpPr>
          <p:cNvPr id="4" name="عنوان 1"/>
          <p:cNvSpPr txBox="1">
            <a:spLocks/>
          </p:cNvSpPr>
          <p:nvPr/>
        </p:nvSpPr>
        <p:spPr bwMode="auto">
          <a:xfrm>
            <a:off x="432656" y="228600"/>
            <a:ext cx="8278688" cy="104373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r" rtl="1" eaLnBrk="0" fontAlgn="base" hangingPunct="0">
              <a:spcBef>
                <a:spcPct val="0"/>
              </a:spcBef>
              <a:spcAft>
                <a:spcPct val="0"/>
              </a:spcAft>
              <a:defRPr sz="4400" i="1">
                <a:solidFill>
                  <a:schemeClr val="tx2"/>
                </a:solidFill>
                <a:latin typeface="+mj-lt"/>
                <a:ea typeface="+mj-ea"/>
                <a:cs typeface="+mj-cs"/>
              </a:defRPr>
            </a:lvl1pPr>
            <a:lvl2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2pPr>
            <a:lvl3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3pPr>
            <a:lvl4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4pPr>
            <a:lvl5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5pPr>
            <a:lvl6pPr marL="457200" algn="r" rtl="1" fontAlgn="base">
              <a:spcBef>
                <a:spcPct val="0"/>
              </a:spcBef>
              <a:spcAft>
                <a:spcPct val="0"/>
              </a:spcAft>
              <a:defRPr sz="4400" i="1">
                <a:solidFill>
                  <a:schemeClr val="tx2"/>
                </a:solidFill>
                <a:latin typeface="Times New Roman" pitchFamily="18" charset="0"/>
                <a:cs typeface="Times New Roman" pitchFamily="18" charset="0"/>
              </a:defRPr>
            </a:lvl6pPr>
            <a:lvl7pPr marL="914400" algn="r" rtl="1" fontAlgn="base">
              <a:spcBef>
                <a:spcPct val="0"/>
              </a:spcBef>
              <a:spcAft>
                <a:spcPct val="0"/>
              </a:spcAft>
              <a:defRPr sz="4400" i="1">
                <a:solidFill>
                  <a:schemeClr val="tx2"/>
                </a:solidFill>
                <a:latin typeface="Times New Roman" pitchFamily="18" charset="0"/>
                <a:cs typeface="Times New Roman" pitchFamily="18" charset="0"/>
              </a:defRPr>
            </a:lvl7pPr>
            <a:lvl8pPr marL="1371600" algn="r" rtl="1" fontAlgn="base">
              <a:spcBef>
                <a:spcPct val="0"/>
              </a:spcBef>
              <a:spcAft>
                <a:spcPct val="0"/>
              </a:spcAft>
              <a:defRPr sz="4400" i="1">
                <a:solidFill>
                  <a:schemeClr val="tx2"/>
                </a:solidFill>
                <a:latin typeface="Times New Roman" pitchFamily="18" charset="0"/>
                <a:cs typeface="Times New Roman" pitchFamily="18" charset="0"/>
              </a:defRPr>
            </a:lvl8pPr>
            <a:lvl9pPr marL="1828800" algn="r" rtl="1" fontAlgn="base">
              <a:spcBef>
                <a:spcPct val="0"/>
              </a:spcBef>
              <a:spcAft>
                <a:spcPct val="0"/>
              </a:spcAft>
              <a:defRPr sz="4400" i="1">
                <a:solidFill>
                  <a:schemeClr val="tx2"/>
                </a:solidFill>
                <a:latin typeface="Times New Roman" pitchFamily="18" charset="0"/>
                <a:cs typeface="Times New Roman" pitchFamily="18"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lang="ar-SA" sz="4000" b="1" i="0" kern="0" dirty="0">
              <a:solidFill>
                <a:srgbClr val="0070C0"/>
              </a:solidFill>
              <a:latin typeface="Times New Roman"/>
              <a:cs typeface="Times New Roman"/>
            </a:endParaRPr>
          </a:p>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ar-SA" sz="4000" b="1" i="0" u="none" strike="noStrike" kern="0" cap="none" spc="0" normalizeH="0" baseline="0" noProof="0" dirty="0">
              <a:ln>
                <a:noFill/>
              </a:ln>
              <a:solidFill>
                <a:srgbClr val="0070C0"/>
              </a:solidFill>
              <a:effectLst/>
              <a:uLnTx/>
              <a:uFillTx/>
              <a:latin typeface="Times New Roman"/>
              <a:ea typeface="+mj-ea"/>
              <a:cs typeface="Times New Roman"/>
            </a:endParaRPr>
          </a:p>
          <a:p>
            <a:pPr marL="0" marR="0" lvl="0" indent="0" algn="ctr" defTabSz="914400" rtl="1" eaLnBrk="0" fontAlgn="base" latinLnBrk="0" hangingPunct="0">
              <a:lnSpc>
                <a:spcPct val="100000"/>
              </a:lnSpc>
              <a:spcBef>
                <a:spcPct val="0"/>
              </a:spcBef>
              <a:spcAft>
                <a:spcPct val="0"/>
              </a:spcAft>
              <a:buClrTx/>
              <a:buSzTx/>
              <a:buFontTx/>
              <a:buNone/>
              <a:tabLst/>
              <a:defRPr/>
            </a:pPr>
            <a:endParaRPr lang="ar-SA" sz="4000" b="1" i="0" kern="0" dirty="0">
              <a:solidFill>
                <a:srgbClr val="0070C0"/>
              </a:solidFill>
              <a:latin typeface="Times New Roman"/>
              <a:cs typeface="Times New Roman"/>
            </a:endParaRPr>
          </a:p>
          <a:p>
            <a:pPr lvl="0" algn="ctr"/>
            <a:r>
              <a:rPr lang="ar-SA" sz="3200" b="1" i="0" kern="0" dirty="0">
                <a:solidFill>
                  <a:srgbClr val="0070C0"/>
                </a:solidFill>
                <a:latin typeface="Times New Roman"/>
              </a:rPr>
              <a:t>6- سبكيم</a:t>
            </a:r>
          </a:p>
          <a:p>
            <a:pPr lvl="0" algn="ctr"/>
            <a:r>
              <a:rPr lang="ar-SA" sz="2800" b="1" i="0" kern="0" dirty="0">
                <a:solidFill>
                  <a:srgbClr val="0070C0"/>
                </a:solidFill>
                <a:latin typeface="Times New Roman"/>
              </a:rPr>
              <a:t>(الشركة </a:t>
            </a:r>
            <a:r>
              <a:rPr kumimoji="0" lang="ar-SA" sz="2800" b="1" i="0" u="none" strike="noStrike" kern="0" cap="none" spc="0" normalizeH="0" baseline="0" noProof="0" dirty="0">
                <a:ln>
                  <a:noFill/>
                </a:ln>
                <a:solidFill>
                  <a:srgbClr val="0070C0"/>
                </a:solidFill>
                <a:effectLst/>
                <a:uLnTx/>
                <a:uFillTx/>
                <a:latin typeface="Times New Roman"/>
                <a:cs typeface="Times New Roman"/>
              </a:rPr>
              <a:t>السعودية العالمية للبتروكيماويات )</a:t>
            </a:r>
            <a:endParaRPr kumimoji="0" lang="en-US" sz="2800" b="1" i="0" u="none" strike="noStrike" kern="0" cap="none" spc="0" normalizeH="0" baseline="0" noProof="0" dirty="0">
              <a:ln>
                <a:noFill/>
              </a:ln>
              <a:solidFill>
                <a:srgbClr val="000000"/>
              </a:solidFill>
              <a:effectLst/>
              <a:uLnTx/>
              <a:uFillTx/>
              <a:latin typeface="Times New Roman"/>
              <a:cs typeface="Times New Roman"/>
            </a:endParaRPr>
          </a:p>
        </p:txBody>
      </p:sp>
    </p:spTree>
    <p:extLst>
      <p:ext uri="{BB962C8B-B14F-4D97-AF65-F5344CB8AC3E}">
        <p14:creationId xmlns:p14="http://schemas.microsoft.com/office/powerpoint/2010/main" val="120881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11</a:t>
            </a:fld>
            <a:endParaRPr lang="en-US" dirty="0"/>
          </a:p>
        </p:txBody>
      </p:sp>
      <p:sp>
        <p:nvSpPr>
          <p:cNvPr id="3" name="Rectangle 2"/>
          <p:cNvSpPr/>
          <p:nvPr/>
        </p:nvSpPr>
        <p:spPr>
          <a:xfrm>
            <a:off x="119092" y="667499"/>
            <a:ext cx="4529108" cy="461665"/>
          </a:xfrm>
          <a:prstGeom prst="rect">
            <a:avLst/>
          </a:prstGeom>
        </p:spPr>
        <p:txBody>
          <a:bodyPr wrap="square">
            <a:spAutoFit/>
          </a:bodyPr>
          <a:lstStyle/>
          <a:p>
            <a:r>
              <a:rPr lang="en-US" sz="2400" b="1" dirty="0">
                <a:solidFill>
                  <a:srgbClr val="FF0000"/>
                </a:solidFill>
              </a:rPr>
              <a:t>Petroleum Refining Processes</a:t>
            </a:r>
          </a:p>
        </p:txBody>
      </p:sp>
      <p:sp>
        <p:nvSpPr>
          <p:cNvPr id="10" name="Title 7"/>
          <p:cNvSpPr>
            <a:spLocks noGrp="1"/>
          </p:cNvSpPr>
          <p:nvPr>
            <p:ph type="title"/>
          </p:nvPr>
        </p:nvSpPr>
        <p:spPr>
          <a:xfrm>
            <a:off x="390906" y="127884"/>
            <a:ext cx="8345489" cy="480060"/>
          </a:xfrm>
          <a:solidFill>
            <a:schemeClr val="bg2">
              <a:lumMod val="90000"/>
            </a:schemeClr>
          </a:solidFill>
        </p:spPr>
        <p:txBody>
          <a:bodyPr>
            <a:noAutofit/>
          </a:bodyPr>
          <a:lstStyle/>
          <a:p>
            <a:r>
              <a:rPr lang="en-US" sz="2400" b="1" dirty="0">
                <a:solidFill>
                  <a:srgbClr val="FF0000"/>
                </a:solidFill>
                <a:latin typeface="Segoe UI" panose="020B0502040204020203" pitchFamily="34" charset="0"/>
                <a:cs typeface="Segoe UI" panose="020B0502040204020203" pitchFamily="34" charset="0"/>
              </a:rPr>
              <a:t>Petroleum</a:t>
            </a:r>
          </a:p>
        </p:txBody>
      </p:sp>
      <p:sp>
        <p:nvSpPr>
          <p:cNvPr id="4" name="Rectangle 3"/>
          <p:cNvSpPr/>
          <p:nvPr/>
        </p:nvSpPr>
        <p:spPr>
          <a:xfrm>
            <a:off x="410750" y="1629251"/>
            <a:ext cx="8524495" cy="1646605"/>
          </a:xfrm>
          <a:prstGeom prst="rect">
            <a:avLst/>
          </a:prstGeom>
        </p:spPr>
        <p:txBody>
          <a:bodyPr wrap="square">
            <a:spAutoFit/>
          </a:bodyPr>
          <a:lstStyle/>
          <a:p>
            <a:pPr marL="257175" indent="-257175" algn="just">
              <a:spcAft>
                <a:spcPts val="600"/>
              </a:spcAf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Crude oil </a:t>
            </a:r>
            <a:r>
              <a:rPr lang="en-US" sz="2400" dirty="0">
                <a:latin typeface="Segoe UI Light" panose="020B0502040204020203" pitchFamily="34" charset="0"/>
                <a:cs typeface="Segoe UI Light" panose="020B0502040204020203" pitchFamily="34" charset="0"/>
              </a:rPr>
              <a:t>comes from the ground mixed with a variety of substances: gases, water, salt, and dirt.</a:t>
            </a:r>
          </a:p>
          <a:p>
            <a:pPr marL="257175" indent="-257175" algn="just">
              <a:spcAft>
                <a:spcPts val="60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These must be removed before the crude can be transported effectively and refined without undue fouling and corrosion.</a:t>
            </a:r>
          </a:p>
        </p:txBody>
      </p:sp>
      <p:sp>
        <p:nvSpPr>
          <p:cNvPr id="6" name="Rectangle 5"/>
          <p:cNvSpPr/>
          <p:nvPr/>
        </p:nvSpPr>
        <p:spPr>
          <a:xfrm>
            <a:off x="228600" y="1188719"/>
            <a:ext cx="3778599" cy="461665"/>
          </a:xfrm>
          <a:prstGeom prst="rect">
            <a:avLst/>
          </a:prstGeom>
        </p:spPr>
        <p:txBody>
          <a:bodyPr wrap="none">
            <a:spAutoFit/>
          </a:bodyPr>
          <a:lstStyle/>
          <a:p>
            <a:r>
              <a:rPr lang="en-US" sz="2400" b="1" dirty="0">
                <a:solidFill>
                  <a:srgbClr val="0070C0"/>
                </a:solidFill>
              </a:rPr>
              <a:t>Crude Oil Preprocessing</a:t>
            </a:r>
          </a:p>
        </p:txBody>
      </p:sp>
      <p:sp>
        <p:nvSpPr>
          <p:cNvPr id="8" name="Rectangle 7"/>
          <p:cNvSpPr/>
          <p:nvPr/>
        </p:nvSpPr>
        <p:spPr>
          <a:xfrm>
            <a:off x="610203" y="3288556"/>
            <a:ext cx="8325042" cy="3247043"/>
          </a:xfrm>
          <a:prstGeom prst="rect">
            <a:avLst/>
          </a:prstGeom>
        </p:spPr>
        <p:txBody>
          <a:bodyPr wrap="square">
            <a:spAutoFit/>
          </a:bodyPr>
          <a:lstStyle/>
          <a:p>
            <a:pPr marL="257175" indent="-257175" algn="just">
              <a:spcAft>
                <a:spcPts val="600"/>
              </a:spcAft>
              <a:buFont typeface="Wingdings" panose="05000000000000000000" pitchFamily="2" charset="2"/>
              <a:buChar char="§"/>
            </a:pPr>
            <a:r>
              <a:rPr lang="en-US" sz="2000" dirty="0">
                <a:latin typeface="Segoe UI Light" panose="020B0502040204020203" pitchFamily="34" charset="0"/>
                <a:cs typeface="Segoe UI Light" panose="020B0502040204020203" pitchFamily="34" charset="0"/>
              </a:rPr>
              <a:t>In refineries, crude </a:t>
            </a:r>
            <a:r>
              <a:rPr lang="en-US" sz="2000" b="1" dirty="0">
                <a:solidFill>
                  <a:srgbClr val="FF0000"/>
                </a:solidFill>
                <a:latin typeface="Segoe UI Light" panose="020B0502040204020203" pitchFamily="34" charset="0"/>
                <a:cs typeface="Segoe UI Light" panose="020B0502040204020203" pitchFamily="34" charset="0"/>
              </a:rPr>
              <a:t>desalting</a:t>
            </a:r>
            <a:r>
              <a:rPr lang="en-US" sz="2000" dirty="0">
                <a:latin typeface="Segoe UI Light" panose="020B0502040204020203" pitchFamily="34" charset="0"/>
                <a:cs typeface="Segoe UI Light" panose="020B0502040204020203" pitchFamily="34" charset="0"/>
              </a:rPr>
              <a:t> units provide subsequent cleanup (</a:t>
            </a:r>
            <a:r>
              <a:rPr lang="en-US" sz="2000" i="1" dirty="0">
                <a:latin typeface="Segoe UI Light" panose="020B0502040204020203" pitchFamily="34" charset="0"/>
                <a:cs typeface="Segoe UI Light" panose="020B0502040204020203" pitchFamily="34" charset="0"/>
              </a:rPr>
              <a:t>treated with hot water</a:t>
            </a:r>
            <a:r>
              <a:rPr lang="en-US" sz="2000" dirty="0">
                <a:latin typeface="Segoe UI Light" panose="020B0502040204020203" pitchFamily="34" charset="0"/>
                <a:cs typeface="Segoe UI Light" panose="020B0502040204020203" pitchFamily="34" charset="0"/>
              </a:rPr>
              <a:t>).</a:t>
            </a:r>
          </a:p>
          <a:p>
            <a:pPr marL="261938" algn="just">
              <a:spcAft>
                <a:spcPts val="600"/>
              </a:spcAft>
            </a:pPr>
            <a:r>
              <a:rPr lang="en-US" sz="2000" i="1" dirty="0">
                <a:solidFill>
                  <a:srgbClr val="0070C0"/>
                </a:solidFill>
                <a:latin typeface="Segoe UI Light" panose="020B0502040204020203" pitchFamily="34" charset="0"/>
                <a:cs typeface="Segoe UI Light" panose="020B0502040204020203" pitchFamily="34" charset="0"/>
              </a:rPr>
              <a:t>Salts can deactivate catalysts and induce corrosion in major equipment.</a:t>
            </a:r>
          </a:p>
          <a:p>
            <a:pPr marL="257175" indent="-257175" algn="just">
              <a:spcAft>
                <a:spcPts val="600"/>
              </a:spcAft>
              <a:buFont typeface="Wingdings" panose="05000000000000000000" pitchFamily="2" charset="2"/>
              <a:buChar char="§"/>
            </a:pPr>
            <a:r>
              <a:rPr lang="en-US" sz="2000" dirty="0">
                <a:latin typeface="Segoe UI Light" panose="020B0502040204020203" pitchFamily="34" charset="0"/>
                <a:cs typeface="Segoe UI Light" panose="020B0502040204020203" pitchFamily="34" charset="0"/>
              </a:rPr>
              <a:t>Generally, the </a:t>
            </a:r>
            <a:r>
              <a:rPr lang="en-US" sz="2000" dirty="0">
                <a:solidFill>
                  <a:srgbClr val="00B050"/>
                </a:solidFill>
                <a:latin typeface="Segoe UI Light" panose="020B0502040204020203" pitchFamily="34" charset="0"/>
                <a:cs typeface="Segoe UI Light" panose="020B0502040204020203" pitchFamily="34" charset="0"/>
              </a:rPr>
              <a:t>crude oil floats on the water</a:t>
            </a:r>
            <a:r>
              <a:rPr lang="en-US" sz="2000" dirty="0">
                <a:latin typeface="Segoe UI Light" panose="020B0502040204020203" pitchFamily="34" charset="0"/>
                <a:cs typeface="Segoe UI Light" panose="020B0502040204020203" pitchFamily="34" charset="0"/>
              </a:rPr>
              <a:t>.</a:t>
            </a:r>
          </a:p>
          <a:p>
            <a:pPr marL="257175" indent="-257175" algn="just">
              <a:spcAft>
                <a:spcPts val="600"/>
              </a:spcAft>
              <a:buFont typeface="Wingdings" panose="05000000000000000000" pitchFamily="2" charset="2"/>
              <a:buChar char="§"/>
            </a:pPr>
            <a:r>
              <a:rPr lang="en-US" sz="2000" dirty="0">
                <a:latin typeface="Segoe UI Light" panose="020B0502040204020203" pitchFamily="34" charset="0"/>
                <a:cs typeface="Segoe UI Light" panose="020B0502040204020203" pitchFamily="34" charset="0"/>
              </a:rPr>
              <a:t>The </a:t>
            </a:r>
            <a:r>
              <a:rPr lang="en-US" sz="2000" b="1" dirty="0">
                <a:solidFill>
                  <a:srgbClr val="FF0000"/>
                </a:solidFill>
                <a:latin typeface="Segoe UI Light" panose="020B0502040204020203" pitchFamily="34" charset="0"/>
                <a:cs typeface="Segoe UI Light" panose="020B0502040204020203" pitchFamily="34" charset="0"/>
              </a:rPr>
              <a:t>water</a:t>
            </a:r>
            <a:r>
              <a:rPr lang="en-US" sz="2000" dirty="0">
                <a:latin typeface="Segoe UI Light" panose="020B0502040204020203" pitchFamily="34" charset="0"/>
                <a:cs typeface="Segoe UI Light" panose="020B0502040204020203" pitchFamily="34" charset="0"/>
              </a:rPr>
              <a:t> is withdrawn from the bottom and is disposed at the well site. </a:t>
            </a:r>
          </a:p>
          <a:p>
            <a:pPr marL="257175" indent="-257175" algn="just">
              <a:spcAft>
                <a:spcPts val="600"/>
              </a:spcAft>
              <a:buFont typeface="Wingdings" panose="05000000000000000000" pitchFamily="2" charset="2"/>
              <a:buChar char="§"/>
            </a:pPr>
            <a:r>
              <a:rPr lang="en-US" sz="2000" b="1" dirty="0">
                <a:solidFill>
                  <a:srgbClr val="FF0000"/>
                </a:solidFill>
                <a:latin typeface="Segoe UI Light" panose="020B0502040204020203" pitchFamily="34" charset="0"/>
                <a:cs typeface="Segoe UI Light" panose="020B0502040204020203" pitchFamily="34" charset="0"/>
              </a:rPr>
              <a:t>Gases </a:t>
            </a:r>
            <a:r>
              <a:rPr lang="en-US" sz="2000" dirty="0">
                <a:latin typeface="Segoe UI Light" panose="020B0502040204020203" pitchFamily="34" charset="0"/>
                <a:cs typeface="Segoe UI Light" panose="020B0502040204020203" pitchFamily="34" charset="0"/>
              </a:rPr>
              <a:t>are withdrawn from the top and piped to a natural-gas processing plant or reinjected into the reservoir to maintain well pressure.</a:t>
            </a:r>
          </a:p>
          <a:p>
            <a:pPr marL="257175" indent="-257175" algn="just">
              <a:spcAft>
                <a:spcPts val="600"/>
              </a:spcAft>
              <a:buFont typeface="Wingdings" panose="05000000000000000000" pitchFamily="2" charset="2"/>
              <a:buChar char="§"/>
            </a:pPr>
            <a:r>
              <a:rPr lang="en-US" sz="2000" b="1" dirty="0">
                <a:solidFill>
                  <a:srgbClr val="FF0000"/>
                </a:solidFill>
                <a:latin typeface="Segoe UI Light" panose="020B0502040204020203" pitchFamily="34" charset="0"/>
                <a:cs typeface="Segoe UI Light" panose="020B0502040204020203" pitchFamily="34" charset="0"/>
              </a:rPr>
              <a:t>Crude oil </a:t>
            </a:r>
            <a:r>
              <a:rPr lang="en-US" sz="2000" dirty="0">
                <a:latin typeface="Segoe UI Light" panose="020B0502040204020203" pitchFamily="34" charset="0"/>
                <a:cs typeface="Segoe UI Light" panose="020B0502040204020203" pitchFamily="34" charset="0"/>
              </a:rPr>
              <a:t>is pumped either to a refinery through a pipeline or to storage to await transportation by other methods.</a:t>
            </a:r>
          </a:p>
        </p:txBody>
      </p:sp>
    </p:spTree>
    <p:extLst>
      <p:ext uri="{BB962C8B-B14F-4D97-AF65-F5344CB8AC3E}">
        <p14:creationId xmlns:p14="http://schemas.microsoft.com/office/powerpoint/2010/main" val="3040098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down)">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down)">
                                      <p:cBhvr>
                                        <p:cTn id="31" dur="500"/>
                                        <p:tgtEl>
                                          <p:spTgt spid="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wipe(down)">
                                      <p:cBhvr>
                                        <p:cTn id="36" dur="500"/>
                                        <p:tgtEl>
                                          <p:spTgt spid="8">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wipe(down)">
                                      <p:cBhvr>
                                        <p:cTn id="4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0"/>
            <a:ext cx="8839200" cy="830997"/>
          </a:xfrm>
          <a:prstGeom prst="rect">
            <a:avLst/>
          </a:prstGeom>
        </p:spPr>
        <p:txBody>
          <a:bodyPr wrap="square">
            <a:spAutoFit/>
          </a:bodyPr>
          <a:lstStyle/>
          <a:p>
            <a:pPr algn="just" rtl="1"/>
            <a:r>
              <a:rPr lang="ar-SA" sz="2400" b="1" dirty="0">
                <a:latin typeface="Times New Roman"/>
                <a:ea typeface="Times New Roman"/>
                <a:cs typeface="+mj-cs"/>
              </a:rPr>
              <a:t>    تعتمد الصناعات البترولية على عدد كبير من الأنشطة التي تتطلب أجهزة متخصصة وعمالة مدربة. </a:t>
            </a:r>
            <a:r>
              <a:rPr lang="ar-SA" sz="2400" b="1" dirty="0">
                <a:solidFill>
                  <a:srgbClr val="00B050"/>
                </a:solidFill>
                <a:latin typeface="Times New Roman"/>
                <a:ea typeface="Times New Roman"/>
                <a:cs typeface="+mj-cs"/>
              </a:rPr>
              <a:t>وتشمل تلك الأنشطة العمليات التالية:</a:t>
            </a:r>
          </a:p>
        </p:txBody>
      </p:sp>
      <p:sp>
        <p:nvSpPr>
          <p:cNvPr id="7" name="مستطيل 3"/>
          <p:cNvSpPr/>
          <p:nvPr/>
        </p:nvSpPr>
        <p:spPr>
          <a:xfrm>
            <a:off x="119400" y="116400"/>
            <a:ext cx="8915400" cy="584775"/>
          </a:xfrm>
          <a:prstGeom prst="rect">
            <a:avLst/>
          </a:prstGeom>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3200" b="1" dirty="0">
                <a:solidFill>
                  <a:srgbClr val="C00000"/>
                </a:solidFill>
                <a:cs typeface="Times New Roman" pitchFamily="18" charset="0"/>
              </a:rPr>
              <a:t>الانشطة المتعلقة  بالصناعة البترولية</a:t>
            </a:r>
          </a:p>
        </p:txBody>
      </p:sp>
      <p:sp>
        <p:nvSpPr>
          <p:cNvPr id="9" name="مستطيل 3"/>
          <p:cNvSpPr/>
          <p:nvPr/>
        </p:nvSpPr>
        <p:spPr>
          <a:xfrm>
            <a:off x="1600200" y="1680865"/>
            <a:ext cx="3352800" cy="461665"/>
          </a:xfrm>
          <a:prstGeom prst="rect">
            <a:avLst/>
          </a:prstGeom>
          <a:solidFill>
            <a:schemeClr val="accent6">
              <a:lumMod val="40000"/>
              <a:lumOff val="60000"/>
            </a:schemeClr>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2400" b="1" dirty="0">
                <a:solidFill>
                  <a:srgbClr val="0070C0"/>
                </a:solidFill>
                <a:cs typeface="Times New Roman" pitchFamily="18" charset="0"/>
              </a:rPr>
              <a:t>الكشف عن النفط</a:t>
            </a:r>
          </a:p>
        </p:txBody>
      </p:sp>
      <p:sp>
        <p:nvSpPr>
          <p:cNvPr id="10" name="مستطيل 3"/>
          <p:cNvSpPr/>
          <p:nvPr/>
        </p:nvSpPr>
        <p:spPr>
          <a:xfrm>
            <a:off x="1600200" y="2366665"/>
            <a:ext cx="3352800" cy="461665"/>
          </a:xfrm>
          <a:prstGeom prst="rect">
            <a:avLst/>
          </a:prstGeom>
          <a:solidFill>
            <a:schemeClr val="accent6">
              <a:lumMod val="40000"/>
              <a:lumOff val="60000"/>
            </a:schemeClr>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2400" b="1" dirty="0">
                <a:solidFill>
                  <a:srgbClr val="0070C0"/>
                </a:solidFill>
                <a:cs typeface="Times New Roman" pitchFamily="18" charset="0"/>
              </a:rPr>
              <a:t>الحفر</a:t>
            </a:r>
          </a:p>
        </p:txBody>
      </p:sp>
      <p:sp>
        <p:nvSpPr>
          <p:cNvPr id="11" name="مستطيل 3"/>
          <p:cNvSpPr/>
          <p:nvPr/>
        </p:nvSpPr>
        <p:spPr>
          <a:xfrm>
            <a:off x="1600200" y="3052465"/>
            <a:ext cx="3352800" cy="461665"/>
          </a:xfrm>
          <a:prstGeom prst="rect">
            <a:avLst/>
          </a:prstGeom>
          <a:solidFill>
            <a:schemeClr val="accent6">
              <a:lumMod val="40000"/>
              <a:lumOff val="60000"/>
            </a:schemeClr>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2400" b="1" dirty="0">
                <a:solidFill>
                  <a:srgbClr val="0070C0"/>
                </a:solidFill>
                <a:cs typeface="Times New Roman" pitchFamily="18" charset="0"/>
              </a:rPr>
              <a:t>استخراج النفط</a:t>
            </a:r>
          </a:p>
        </p:txBody>
      </p:sp>
      <p:sp>
        <p:nvSpPr>
          <p:cNvPr id="12" name="مستطيل 3"/>
          <p:cNvSpPr/>
          <p:nvPr/>
        </p:nvSpPr>
        <p:spPr>
          <a:xfrm>
            <a:off x="1600200" y="3733800"/>
            <a:ext cx="3352800" cy="461665"/>
          </a:xfrm>
          <a:prstGeom prst="rect">
            <a:avLst/>
          </a:prstGeom>
          <a:solidFill>
            <a:schemeClr val="accent6">
              <a:lumMod val="40000"/>
              <a:lumOff val="60000"/>
            </a:schemeClr>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2400" b="1" dirty="0">
                <a:solidFill>
                  <a:srgbClr val="0070C0"/>
                </a:solidFill>
                <a:cs typeface="Times New Roman" pitchFamily="18" charset="0"/>
              </a:rPr>
              <a:t>معالجة النفط</a:t>
            </a:r>
          </a:p>
        </p:txBody>
      </p:sp>
      <p:sp>
        <p:nvSpPr>
          <p:cNvPr id="13" name="مستطيل 3"/>
          <p:cNvSpPr/>
          <p:nvPr/>
        </p:nvSpPr>
        <p:spPr>
          <a:xfrm>
            <a:off x="1600200" y="4419600"/>
            <a:ext cx="3352800" cy="461665"/>
          </a:xfrm>
          <a:prstGeom prst="rect">
            <a:avLst/>
          </a:prstGeom>
          <a:solidFill>
            <a:schemeClr val="accent6">
              <a:lumMod val="40000"/>
              <a:lumOff val="60000"/>
            </a:schemeClr>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2400" b="1" dirty="0">
                <a:solidFill>
                  <a:srgbClr val="0070C0"/>
                </a:solidFill>
                <a:cs typeface="Times New Roman" pitchFamily="18" charset="0"/>
              </a:rPr>
              <a:t>نقل النفط</a:t>
            </a:r>
          </a:p>
        </p:txBody>
      </p:sp>
      <p:sp>
        <p:nvSpPr>
          <p:cNvPr id="14" name="مستطيل 3"/>
          <p:cNvSpPr/>
          <p:nvPr/>
        </p:nvSpPr>
        <p:spPr>
          <a:xfrm>
            <a:off x="1600200" y="5100935"/>
            <a:ext cx="3352800" cy="584775"/>
          </a:xfrm>
          <a:prstGeom prst="rect">
            <a:avLst/>
          </a:prstGeom>
          <a:solidFill>
            <a:srgbClr val="FFC000"/>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3200" b="1" dirty="0">
                <a:solidFill>
                  <a:srgbClr val="002060"/>
                </a:solidFill>
                <a:cs typeface="Times New Roman" pitchFamily="18" charset="0"/>
              </a:rPr>
              <a:t>التكرير</a:t>
            </a:r>
          </a:p>
        </p:txBody>
      </p:sp>
      <p:sp>
        <p:nvSpPr>
          <p:cNvPr id="15" name="Rectangle 14"/>
          <p:cNvSpPr/>
          <p:nvPr/>
        </p:nvSpPr>
        <p:spPr>
          <a:xfrm>
            <a:off x="5105400" y="5486400"/>
            <a:ext cx="3886200" cy="1200329"/>
          </a:xfrm>
          <a:prstGeom prst="rect">
            <a:avLst/>
          </a:prstGeom>
          <a:ln>
            <a:solidFill>
              <a:srgbClr val="00B050"/>
            </a:solidFill>
          </a:ln>
        </p:spPr>
        <p:txBody>
          <a:bodyPr wrap="square">
            <a:spAutoFit/>
          </a:bodyPr>
          <a:lstStyle/>
          <a:p>
            <a:pPr algn="just" rtl="1"/>
            <a:r>
              <a:rPr lang="ar-SA" sz="2400" b="1" dirty="0">
                <a:latin typeface="Times New Roman"/>
                <a:ea typeface="Times New Roman"/>
                <a:cs typeface="+mj-cs"/>
              </a:rPr>
              <a:t>وأهم </a:t>
            </a:r>
            <a:r>
              <a:rPr lang="ar-SA" sz="2400" b="1" u="sng" dirty="0">
                <a:solidFill>
                  <a:srgbClr val="C00000"/>
                </a:solidFill>
                <a:latin typeface="Times New Roman"/>
                <a:ea typeface="Times New Roman"/>
                <a:cs typeface="+mj-cs"/>
              </a:rPr>
              <a:t>ما يـمـيز</a:t>
            </a:r>
            <a:r>
              <a:rPr lang="ar-SA" sz="2400" b="1" dirty="0">
                <a:solidFill>
                  <a:srgbClr val="C00000"/>
                </a:solidFill>
                <a:latin typeface="Times New Roman"/>
                <a:ea typeface="Times New Roman"/>
                <a:cs typeface="+mj-cs"/>
              </a:rPr>
              <a:t> </a:t>
            </a:r>
            <a:r>
              <a:rPr lang="ar-SA" sz="2400" b="1" dirty="0">
                <a:latin typeface="Times New Roman"/>
                <a:ea typeface="Times New Roman"/>
                <a:cs typeface="+mj-cs"/>
              </a:rPr>
              <a:t>هذه الصناعة هي </a:t>
            </a:r>
            <a:r>
              <a:rPr lang="ar-SA" sz="2400" b="1" u="sng" dirty="0">
                <a:solidFill>
                  <a:srgbClr val="FF0000"/>
                </a:solidFill>
                <a:latin typeface="Times New Roman"/>
                <a:ea typeface="Times New Roman"/>
                <a:cs typeface="+mj-cs"/>
              </a:rPr>
              <a:t>الصناعة القائمة على تكرير النفط </a:t>
            </a:r>
            <a:r>
              <a:rPr lang="ar-SA" sz="2400" b="1" dirty="0">
                <a:latin typeface="Times New Roman"/>
                <a:ea typeface="Times New Roman"/>
                <a:cs typeface="+mj-cs"/>
              </a:rPr>
              <a:t>للحصول على المنتجات البترولية </a:t>
            </a:r>
            <a:endParaRPr lang="ar-SA" sz="2400" b="1" dirty="0">
              <a:cs typeface="+mj-cs"/>
            </a:endParaRPr>
          </a:p>
        </p:txBody>
      </p:sp>
      <p:sp>
        <p:nvSpPr>
          <p:cNvPr id="16" name="Down Arrow 15"/>
          <p:cNvSpPr/>
          <p:nvPr/>
        </p:nvSpPr>
        <p:spPr>
          <a:xfrm>
            <a:off x="2971800" y="2133600"/>
            <a:ext cx="5334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2979000" y="2819400"/>
            <a:ext cx="5334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2971800" y="3505200"/>
            <a:ext cx="5334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2971800" y="4191000"/>
            <a:ext cx="5334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2971800" y="4876800"/>
            <a:ext cx="5334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rved Right Arrow 20"/>
          <p:cNvSpPr/>
          <p:nvPr/>
        </p:nvSpPr>
        <p:spPr>
          <a:xfrm rot="21283063">
            <a:off x="3645455" y="5234648"/>
            <a:ext cx="1219200" cy="1447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797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ox(in)">
                                      <p:cBhvr>
                                        <p:cTn id="20" dur="500"/>
                                        <p:tgtEl>
                                          <p:spTgt spid="1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ox(in)">
                                      <p:cBhvr>
                                        <p:cTn id="44" dur="500"/>
                                        <p:tgtEl>
                                          <p:spTgt spid="20"/>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5" presetClass="entr" presetSubtype="1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checkerboard(across)">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6200" y="152400"/>
            <a:ext cx="8991600" cy="584775"/>
          </a:xfrm>
          <a:prstGeom prst="rect">
            <a:avLst/>
          </a:prstGeom>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3200" b="1" dirty="0">
                <a:solidFill>
                  <a:srgbClr val="C00000"/>
                </a:solidFill>
                <a:cs typeface="Times New Roman" pitchFamily="18" charset="0"/>
              </a:rPr>
              <a:t>المنتجات البترولية</a:t>
            </a:r>
          </a:p>
        </p:txBody>
      </p:sp>
      <p:sp>
        <p:nvSpPr>
          <p:cNvPr id="6" name="مستطيل 5"/>
          <p:cNvSpPr/>
          <p:nvPr/>
        </p:nvSpPr>
        <p:spPr>
          <a:xfrm>
            <a:off x="190500" y="3612197"/>
            <a:ext cx="8839200" cy="2862322"/>
          </a:xfrm>
          <a:prstGeom prst="rect">
            <a:avLst/>
          </a:prstGeom>
        </p:spPr>
        <p:txBody>
          <a:bodyPr wrap="square">
            <a:spAutoFit/>
          </a:bodyPr>
          <a:lstStyle/>
          <a:p>
            <a:pPr lvl="0" algn="r" rtl="1">
              <a:lnSpc>
                <a:spcPct val="150000"/>
              </a:lnSpc>
              <a:defRPr/>
            </a:pPr>
            <a:r>
              <a:rPr lang="ar-SA" sz="2400" b="1" dirty="0">
                <a:solidFill>
                  <a:srgbClr val="FF0000"/>
                </a:solidFill>
                <a:cs typeface="Times New Roman" pitchFamily="18" charset="0"/>
              </a:rPr>
              <a:t>تشمل:</a:t>
            </a:r>
          </a:p>
          <a:p>
            <a:pPr lvl="0" algn="r" rtl="1">
              <a:lnSpc>
                <a:spcPct val="150000"/>
              </a:lnSpc>
              <a:defRPr/>
            </a:pPr>
            <a:r>
              <a:rPr lang="ar-SA" sz="2400" b="1" dirty="0">
                <a:cs typeface="Times New Roman" pitchFamily="18" charset="0"/>
              </a:rPr>
              <a:t> - الغازات (</a:t>
            </a:r>
            <a:r>
              <a:rPr lang="ar-SA" sz="2400" dirty="0">
                <a:cs typeface="Times New Roman" pitchFamily="18" charset="0"/>
              </a:rPr>
              <a:t>الميثان والايثان والبوبان والبوتان </a:t>
            </a:r>
            <a:r>
              <a:rPr lang="ar-SA" sz="2400" b="1" dirty="0">
                <a:cs typeface="Times New Roman" pitchFamily="18" charset="0"/>
              </a:rPr>
              <a:t>)</a:t>
            </a:r>
          </a:p>
          <a:p>
            <a:pPr lvl="0" algn="r" rtl="1">
              <a:lnSpc>
                <a:spcPct val="150000"/>
              </a:lnSpc>
              <a:defRPr/>
            </a:pPr>
            <a:r>
              <a:rPr lang="ar-SA" sz="2400" b="1" dirty="0">
                <a:cs typeface="Times New Roman" pitchFamily="18" charset="0"/>
              </a:rPr>
              <a:t> - مقطرات خفيفه (</a:t>
            </a:r>
            <a:r>
              <a:rPr lang="ar-SA" sz="2400" dirty="0">
                <a:cs typeface="Times New Roman" pitchFamily="18" charset="0"/>
              </a:rPr>
              <a:t>ايثر بترولي وجازولين ونافثا</a:t>
            </a:r>
            <a:r>
              <a:rPr lang="ar-SA" sz="2400" b="1" dirty="0">
                <a:cs typeface="Times New Roman" pitchFamily="18" charset="0"/>
              </a:rPr>
              <a:t>)</a:t>
            </a:r>
          </a:p>
          <a:p>
            <a:pPr lvl="0" algn="r" rtl="1">
              <a:lnSpc>
                <a:spcPct val="150000"/>
              </a:lnSpc>
              <a:defRPr/>
            </a:pPr>
            <a:r>
              <a:rPr lang="ar-SA" sz="2400" b="1" dirty="0">
                <a:cs typeface="Times New Roman" pitchFamily="18" charset="0"/>
              </a:rPr>
              <a:t> - مقطرات متوسطة (</a:t>
            </a:r>
            <a:r>
              <a:rPr lang="ar-SA" sz="2400" dirty="0">
                <a:cs typeface="Times New Roman" pitchFamily="18" charset="0"/>
              </a:rPr>
              <a:t>كيروسين والديزل</a:t>
            </a:r>
            <a:r>
              <a:rPr lang="ar-SA" sz="2400" b="1" dirty="0">
                <a:cs typeface="Times New Roman" pitchFamily="18" charset="0"/>
              </a:rPr>
              <a:t>)</a:t>
            </a:r>
          </a:p>
          <a:p>
            <a:pPr lvl="0" algn="r" rtl="1">
              <a:lnSpc>
                <a:spcPct val="150000"/>
              </a:lnSpc>
              <a:defRPr/>
            </a:pPr>
            <a:r>
              <a:rPr lang="ar-SA" sz="2400" b="1" dirty="0">
                <a:cs typeface="Times New Roman" pitchFamily="18" charset="0"/>
              </a:rPr>
              <a:t>- مقطرات ثقيلة (</a:t>
            </a:r>
            <a:r>
              <a:rPr lang="ar-SA" sz="2400" dirty="0">
                <a:cs typeface="Times New Roman" pitchFamily="18" charset="0"/>
              </a:rPr>
              <a:t>زيوت التزييت والتشحيم والشموع والاسفلت</a:t>
            </a:r>
            <a:r>
              <a:rPr lang="ar-SA" sz="2400" b="1" dirty="0">
                <a:cs typeface="Times New Roman" pitchFamily="18" charset="0"/>
              </a:rPr>
              <a:t>) </a:t>
            </a:r>
          </a:p>
        </p:txBody>
      </p:sp>
      <p:sp>
        <p:nvSpPr>
          <p:cNvPr id="8" name="Rectangle 7"/>
          <p:cNvSpPr/>
          <p:nvPr/>
        </p:nvSpPr>
        <p:spPr>
          <a:xfrm>
            <a:off x="190500" y="749875"/>
            <a:ext cx="8839200" cy="2862322"/>
          </a:xfrm>
          <a:prstGeom prst="rect">
            <a:avLst/>
          </a:prstGeom>
        </p:spPr>
        <p:txBody>
          <a:bodyPr wrap="square">
            <a:spAutoFit/>
          </a:bodyPr>
          <a:lstStyle/>
          <a:p>
            <a:pPr algn="just" rtl="1">
              <a:lnSpc>
                <a:spcPct val="150000"/>
              </a:lnSpc>
            </a:pPr>
            <a:r>
              <a:rPr lang="ar-SA" sz="2400" b="1" dirty="0">
                <a:solidFill>
                  <a:srgbClr val="FF0000"/>
                </a:solidFill>
                <a:cs typeface="+mj-cs"/>
              </a:rPr>
              <a:t>تكرير النفط</a:t>
            </a:r>
            <a:r>
              <a:rPr lang="ar-SA" sz="2400" dirty="0">
                <a:cs typeface="+mj-cs"/>
              </a:rPr>
              <a:t> هو العمليات الضرورية التي يمكن بها معالجة الزيت الخام، واستخلاص المركبات العديدة المرغوب فيها منه، وتحويلها إلى منتجات صالحة للاستهلاك، إذ ليس من الممكن استعمال زيت البترول الخام بالصورة التي يوجد بها باطن الأرض. </a:t>
            </a:r>
            <a:r>
              <a:rPr lang="ar-SA" sz="2400" dirty="0">
                <a:solidFill>
                  <a:srgbClr val="FF0000"/>
                </a:solidFill>
                <a:cs typeface="+mj-cs"/>
              </a:rPr>
              <a:t>والمقصود بالتكرير </a:t>
            </a:r>
            <a:r>
              <a:rPr lang="ar-SA" sz="2400" dirty="0">
                <a:cs typeface="+mj-cs"/>
              </a:rPr>
              <a:t>تكسير الزيت الخام إلى مكوناته وجزيئاته الأصلية وإعادة ترتيبها لتكون مجموعات تختلف عن الموجودة في الزيت الخام، أي تصنيعها إلى منتجات نهائية صالحة للاستخدام.</a:t>
            </a:r>
            <a:endParaRPr lang="en-US" sz="2400" dirty="0">
              <a:cs typeface="+mj-cs"/>
            </a:endParaRPr>
          </a:p>
        </p:txBody>
      </p:sp>
    </p:spTree>
    <p:extLst>
      <p:ext uri="{BB962C8B-B14F-4D97-AF65-F5344CB8AC3E}">
        <p14:creationId xmlns:p14="http://schemas.microsoft.com/office/powerpoint/2010/main" val="2167974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368" y="2133600"/>
            <a:ext cx="8945432" cy="255454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مكونات النفـط </a:t>
            </a:r>
          </a:p>
          <a:p>
            <a:pPr algn="ctr" rtl="1"/>
            <a:r>
              <a:rPr lang="ar-SA" sz="3200" b="1" dirty="0">
                <a:solidFill>
                  <a:srgbClr val="002060"/>
                </a:solidFill>
                <a:latin typeface="Arial" pitchFamily="34" charset="0"/>
              </a:rPr>
              <a:t>-</a:t>
            </a:r>
          </a:p>
          <a:p>
            <a:pPr algn="ctr" rtl="1"/>
            <a:r>
              <a:rPr lang="ar-SA" sz="3200" b="1" dirty="0">
                <a:solidFill>
                  <a:srgbClr val="002060"/>
                </a:solidFill>
                <a:latin typeface="Arial" pitchFamily="34" charset="0"/>
              </a:rPr>
              <a:t>  الكيماويات البترولية</a:t>
            </a:r>
          </a:p>
          <a:p>
            <a:pPr algn="ctr" rtl="1"/>
            <a:r>
              <a:rPr lang="ar-SA" sz="3200" b="1" dirty="0">
                <a:solidFill>
                  <a:srgbClr val="002060"/>
                </a:solidFill>
                <a:latin typeface="Arial" pitchFamily="34" charset="0"/>
              </a:rPr>
              <a:t>-</a:t>
            </a:r>
          </a:p>
          <a:p>
            <a:pPr algn="ctr" rtl="1"/>
            <a:r>
              <a:rPr lang="ar-SA" sz="3200" b="1" dirty="0">
                <a:solidFill>
                  <a:srgbClr val="002060"/>
                </a:solidFill>
                <a:latin typeface="Arial" pitchFamily="34" charset="0"/>
              </a:rPr>
              <a:t>البتروكيماويات</a:t>
            </a:r>
          </a:p>
        </p:txBody>
      </p:sp>
    </p:spTree>
    <p:extLst>
      <p:ext uri="{BB962C8B-B14F-4D97-AF65-F5344CB8AC3E}">
        <p14:creationId xmlns:p14="http://schemas.microsoft.com/office/powerpoint/2010/main" val="40112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667000" y="1209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r" rtl="1" fontAlgn="base">
              <a:spcBef>
                <a:spcPct val="0"/>
              </a:spcBef>
              <a:spcAft>
                <a:spcPct val="0"/>
              </a:spcAft>
              <a:defRPr>
                <a:solidFill>
                  <a:schemeClr val="tx1"/>
                </a:solidFill>
                <a:latin typeface="Arial" pitchFamily="34" charset="0"/>
                <a:cs typeface="Arial" pitchFamily="34" charset="0"/>
              </a:defRPr>
            </a:lvl1pPr>
            <a:lvl2pPr algn="r" rtl="1" fontAlgn="base">
              <a:spcBef>
                <a:spcPct val="0"/>
              </a:spcBef>
              <a:spcAft>
                <a:spcPct val="0"/>
              </a:spcAft>
              <a:defRPr>
                <a:solidFill>
                  <a:schemeClr val="tx1"/>
                </a:solidFill>
                <a:latin typeface="Arial" pitchFamily="34" charset="0"/>
                <a:cs typeface="Arial" pitchFamily="34" charset="0"/>
              </a:defRPr>
            </a:lvl2pPr>
            <a:lvl3pPr algn="r" rtl="1" fontAlgn="base">
              <a:spcBef>
                <a:spcPct val="0"/>
              </a:spcBef>
              <a:spcAft>
                <a:spcPct val="0"/>
              </a:spcAft>
              <a:defRPr>
                <a:solidFill>
                  <a:schemeClr val="tx1"/>
                </a:solidFill>
                <a:latin typeface="Arial" pitchFamily="34" charset="0"/>
                <a:cs typeface="Arial" pitchFamily="34" charset="0"/>
              </a:defRPr>
            </a:lvl3pPr>
            <a:lvl4pPr algn="r" rtl="1" fontAlgn="base">
              <a:spcBef>
                <a:spcPct val="0"/>
              </a:spcBef>
              <a:spcAft>
                <a:spcPct val="0"/>
              </a:spcAft>
              <a:defRPr>
                <a:solidFill>
                  <a:schemeClr val="tx1"/>
                </a:solidFill>
                <a:latin typeface="Arial" pitchFamily="34" charset="0"/>
                <a:cs typeface="Arial" pitchFamily="34" charset="0"/>
              </a:defRPr>
            </a:lvl4pPr>
            <a:lvl5pPr algn="r" rtl="1" fontAlgn="base">
              <a:spcBef>
                <a:spcPct val="0"/>
              </a:spcBef>
              <a:spcAft>
                <a:spcPct val="0"/>
              </a:spcAft>
              <a:defRPr>
                <a:solidFill>
                  <a:schemeClr val="tx1"/>
                </a:solidFill>
                <a:latin typeface="Arial" pitchFamily="34" charset="0"/>
                <a:cs typeface="Arial" pitchFamily="34" charset="0"/>
              </a:defRPr>
            </a:lvl5pPr>
            <a:lvl6pPr algn="r" rtl="1" fontAlgn="base">
              <a:spcBef>
                <a:spcPct val="0"/>
              </a:spcBef>
              <a:spcAft>
                <a:spcPct val="0"/>
              </a:spcAft>
              <a:defRPr>
                <a:solidFill>
                  <a:schemeClr val="tx1"/>
                </a:solidFill>
                <a:latin typeface="Arial" pitchFamily="34" charset="0"/>
                <a:cs typeface="Arial" pitchFamily="34" charset="0"/>
              </a:defRPr>
            </a:lvl6pPr>
            <a:lvl7pPr algn="r" rtl="1" fontAlgn="base">
              <a:spcBef>
                <a:spcPct val="0"/>
              </a:spcBef>
              <a:spcAft>
                <a:spcPct val="0"/>
              </a:spcAft>
              <a:defRPr>
                <a:solidFill>
                  <a:schemeClr val="tx1"/>
                </a:solidFill>
                <a:latin typeface="Arial" pitchFamily="34" charset="0"/>
                <a:cs typeface="Arial" pitchFamily="34" charset="0"/>
              </a:defRPr>
            </a:lvl7pPr>
            <a:lvl8pPr algn="r" rtl="1" fontAlgn="base">
              <a:spcBef>
                <a:spcPct val="0"/>
              </a:spcBef>
              <a:spcAft>
                <a:spcPct val="0"/>
              </a:spcAft>
              <a:defRPr>
                <a:solidFill>
                  <a:schemeClr val="tx1"/>
                </a:solidFill>
                <a:latin typeface="Arial" pitchFamily="34" charset="0"/>
                <a:cs typeface="Arial" pitchFamily="34" charset="0"/>
              </a:defRPr>
            </a:lvl8pPr>
            <a:lvl9pPr algn="r" rtl="1"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altLang="ar-SA"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23724073"/>
              </p:ext>
            </p:extLst>
          </p:nvPr>
        </p:nvGraphicFramePr>
        <p:xfrm>
          <a:off x="609600" y="990600"/>
          <a:ext cx="8077200" cy="5229444"/>
        </p:xfrm>
        <a:graphic>
          <a:graphicData uri="http://schemas.openxmlformats.org/drawingml/2006/table">
            <a:tbl>
              <a:tblPr rtl="1" firstRow="1" firstCol="1" bandRow="1">
                <a:tableStyleId>{5C22544A-7EE6-4342-B048-85BDC9FD1C3A}</a:tableStyleId>
              </a:tblPr>
              <a:tblGrid>
                <a:gridCol w="1262742">
                  <a:extLst>
                    <a:ext uri="{9D8B030D-6E8A-4147-A177-3AD203B41FA5}">
                      <a16:colId xmlns:a16="http://schemas.microsoft.com/office/drawing/2014/main" val="20000"/>
                    </a:ext>
                  </a:extLst>
                </a:gridCol>
                <a:gridCol w="2006600">
                  <a:extLst>
                    <a:ext uri="{9D8B030D-6E8A-4147-A177-3AD203B41FA5}">
                      <a16:colId xmlns:a16="http://schemas.microsoft.com/office/drawing/2014/main" val="20001"/>
                    </a:ext>
                  </a:extLst>
                </a:gridCol>
                <a:gridCol w="1023258">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2667000">
                  <a:extLst>
                    <a:ext uri="{9D8B030D-6E8A-4147-A177-3AD203B41FA5}">
                      <a16:colId xmlns:a16="http://schemas.microsoft.com/office/drawing/2014/main" val="20004"/>
                    </a:ext>
                  </a:extLst>
                </a:gridCol>
              </a:tblGrid>
              <a:tr h="556931">
                <a:tc gridSpan="2">
                  <a:txBody>
                    <a:bodyPr/>
                    <a:lstStyle/>
                    <a:p>
                      <a:pPr algn="ctr" rtl="1">
                        <a:lnSpc>
                          <a:spcPct val="100000"/>
                        </a:lnSpc>
                        <a:spcAft>
                          <a:spcPts val="0"/>
                        </a:spcAft>
                      </a:pPr>
                      <a:r>
                        <a:rPr lang="ar-EG" sz="1800" dirty="0">
                          <a:effectLst/>
                          <a:cs typeface="+mj-cs"/>
                        </a:rPr>
                        <a:t>نوع المنتج</a:t>
                      </a:r>
                      <a:endParaRPr lang="en-US" sz="1800" dirty="0">
                        <a:effectLst/>
                        <a:latin typeface="Calibri"/>
                        <a:ea typeface="Calibri"/>
                        <a:cs typeface="+mj-cs"/>
                      </a:endParaRPr>
                    </a:p>
                  </a:txBody>
                  <a:tcPr marL="44857" marR="44857" marT="0" marB="0"/>
                </a:tc>
                <a:tc hMerge="1">
                  <a:txBody>
                    <a:bodyPr/>
                    <a:lstStyle/>
                    <a:p>
                      <a:pPr rtl="1"/>
                      <a:endParaRPr lang="ar-SA"/>
                    </a:p>
                  </a:txBody>
                  <a:tcPr/>
                </a:tc>
                <a:tc>
                  <a:txBody>
                    <a:bodyPr/>
                    <a:lstStyle/>
                    <a:p>
                      <a:pPr algn="r" rtl="1">
                        <a:lnSpc>
                          <a:spcPct val="100000"/>
                        </a:lnSpc>
                        <a:spcAft>
                          <a:spcPts val="0"/>
                        </a:spcAft>
                      </a:pPr>
                      <a:r>
                        <a:rPr lang="ar-EG" sz="1800">
                          <a:effectLst/>
                          <a:cs typeface="+mj-cs"/>
                        </a:rPr>
                        <a:t>عدد ذرات الكربون</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درجه مئوية </a:t>
                      </a:r>
                      <a:endParaRPr lang="en-US" sz="1800" dirty="0">
                        <a:effectLst/>
                        <a:latin typeface="Calibri"/>
                        <a:ea typeface="Calibri"/>
                        <a:cs typeface="+mj-cs"/>
                      </a:endParaRPr>
                    </a:p>
                  </a:txBody>
                  <a:tcPr marL="44857" marR="44857" marT="0" marB="0"/>
                </a:tc>
                <a:tc>
                  <a:txBody>
                    <a:bodyPr/>
                    <a:lstStyle/>
                    <a:p>
                      <a:pPr algn="ctr" rtl="1">
                        <a:lnSpc>
                          <a:spcPct val="100000"/>
                        </a:lnSpc>
                        <a:spcAft>
                          <a:spcPts val="0"/>
                        </a:spcAft>
                      </a:pPr>
                      <a:r>
                        <a:rPr lang="ar-EG" sz="1800" dirty="0">
                          <a:effectLst/>
                          <a:cs typeface="+mj-cs"/>
                        </a:rPr>
                        <a:t>الاستخدامات</a:t>
                      </a:r>
                      <a:endParaRPr lang="en-US" sz="1800" dirty="0">
                        <a:effectLst/>
                        <a:cs typeface="+mj-cs"/>
                      </a:endParaRPr>
                    </a:p>
                  </a:txBody>
                  <a:tcPr marL="44857" marR="44857" marT="0" marB="0"/>
                </a:tc>
                <a:extLst>
                  <a:ext uri="{0D108BD9-81ED-4DB2-BD59-A6C34878D82A}">
                    <a16:rowId xmlns:a16="http://schemas.microsoft.com/office/drawing/2014/main" val="10000"/>
                  </a:ext>
                </a:extLst>
              </a:tr>
              <a:tr h="780706">
                <a:tc>
                  <a:txBody>
                    <a:bodyPr/>
                    <a:lstStyle/>
                    <a:p>
                      <a:pPr algn="r" rtl="1">
                        <a:lnSpc>
                          <a:spcPct val="100000"/>
                        </a:lnSpc>
                        <a:spcAft>
                          <a:spcPts val="0"/>
                        </a:spcAft>
                      </a:pPr>
                      <a:r>
                        <a:rPr lang="ar-EG" sz="1800" dirty="0">
                          <a:effectLst/>
                          <a:cs typeface="+mj-cs"/>
                        </a:rPr>
                        <a:t>غازات طبيعية</a:t>
                      </a:r>
                      <a:endParaRPr lang="en-US" sz="1800" dirty="0">
                        <a:effectLst/>
                        <a:cs typeface="+mj-cs"/>
                      </a:endParaRPr>
                    </a:p>
                    <a:p>
                      <a:pPr algn="r" rtl="1">
                        <a:lnSpc>
                          <a:spcPct val="100000"/>
                        </a:lnSpc>
                        <a:spcAft>
                          <a:spcPts val="0"/>
                        </a:spcAft>
                      </a:pPr>
                      <a:r>
                        <a:rPr lang="ar-EG" sz="1800" dirty="0">
                          <a:effectLst/>
                          <a:cs typeface="+mj-cs"/>
                        </a:rPr>
                        <a:t> </a:t>
                      </a:r>
                      <a:endParaRPr lang="en-US" sz="1800" dirty="0">
                        <a:effectLst/>
                        <a:latin typeface="Calibri"/>
                        <a:ea typeface="Calibri"/>
                        <a:cs typeface="+mj-cs"/>
                      </a:endParaRPr>
                    </a:p>
                  </a:txBody>
                  <a:tcPr marL="44857" marR="44857" marT="0" marB="0"/>
                </a:tc>
                <a:tc>
                  <a:txBody>
                    <a:bodyPr/>
                    <a:lstStyle/>
                    <a:p>
                      <a:pPr marL="342900" lvl="0" indent="-342900" algn="r" rtl="1">
                        <a:lnSpc>
                          <a:spcPct val="100000"/>
                        </a:lnSpc>
                        <a:spcAft>
                          <a:spcPts val="0"/>
                        </a:spcAft>
                        <a:buFont typeface="Times New Roman"/>
                        <a:buChar char="-"/>
                      </a:pPr>
                      <a:r>
                        <a:rPr lang="ar-EG" sz="1800" dirty="0">
                          <a:effectLst/>
                          <a:cs typeface="+mj-cs"/>
                        </a:rPr>
                        <a:t>ميثان، ايثان</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بروبان، بوتان</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1-2</a:t>
                      </a:r>
                      <a:endParaRPr lang="en-US" sz="1800" dirty="0">
                        <a:effectLst/>
                        <a:cs typeface="+mj-cs"/>
                      </a:endParaRPr>
                    </a:p>
                    <a:p>
                      <a:pPr algn="r" rtl="1">
                        <a:lnSpc>
                          <a:spcPct val="100000"/>
                        </a:lnSpc>
                        <a:spcAft>
                          <a:spcPts val="0"/>
                        </a:spcAft>
                      </a:pPr>
                      <a:r>
                        <a:rPr lang="ar-EG" sz="1800">
                          <a:effectLst/>
                          <a:cs typeface="+mj-cs"/>
                        </a:rPr>
                        <a:t>3-4</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-162 ، -89</a:t>
                      </a:r>
                      <a:endParaRPr lang="en-US" sz="1800" dirty="0">
                        <a:effectLst/>
                        <a:cs typeface="+mj-cs"/>
                      </a:endParaRPr>
                    </a:p>
                    <a:p>
                      <a:pPr algn="r" rtl="1">
                        <a:lnSpc>
                          <a:spcPct val="100000"/>
                        </a:lnSpc>
                        <a:spcAft>
                          <a:spcPts val="0"/>
                        </a:spcAft>
                      </a:pPr>
                      <a:r>
                        <a:rPr lang="ar-EG" sz="1800">
                          <a:effectLst/>
                          <a:cs typeface="+mj-cs"/>
                        </a:rPr>
                        <a:t>-42، 0</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وقود وصناعه</a:t>
                      </a:r>
                      <a:endParaRPr lang="en-US" sz="1800" dirty="0">
                        <a:effectLst/>
                        <a:cs typeface="+mj-cs"/>
                      </a:endParaRPr>
                    </a:p>
                    <a:p>
                      <a:pPr algn="r" rtl="1">
                        <a:lnSpc>
                          <a:spcPct val="100000"/>
                        </a:lnSpc>
                        <a:spcAft>
                          <a:spcPts val="0"/>
                        </a:spcAft>
                      </a:pPr>
                      <a:r>
                        <a:rPr lang="ar-EG" sz="1800">
                          <a:effectLst/>
                          <a:cs typeface="+mj-cs"/>
                        </a:rPr>
                        <a:t>بتروكيماويه</a:t>
                      </a:r>
                      <a:endParaRPr lang="en-US" sz="1800" dirty="0">
                        <a:effectLst/>
                        <a:latin typeface="Calibri"/>
                        <a:ea typeface="Calibri"/>
                        <a:cs typeface="+mj-cs"/>
                      </a:endParaRPr>
                    </a:p>
                  </a:txBody>
                  <a:tcPr marL="44857" marR="44857" marT="0" marB="0"/>
                </a:tc>
                <a:extLst>
                  <a:ext uri="{0D108BD9-81ED-4DB2-BD59-A6C34878D82A}">
                    <a16:rowId xmlns:a16="http://schemas.microsoft.com/office/drawing/2014/main" val="10001"/>
                  </a:ext>
                </a:extLst>
              </a:tr>
              <a:tr h="881053">
                <a:tc>
                  <a:txBody>
                    <a:bodyPr/>
                    <a:lstStyle/>
                    <a:p>
                      <a:pPr algn="r" rtl="1">
                        <a:lnSpc>
                          <a:spcPct val="100000"/>
                        </a:lnSpc>
                        <a:spcAft>
                          <a:spcPts val="0"/>
                        </a:spcAft>
                      </a:pPr>
                      <a:r>
                        <a:rPr lang="ar-EG" sz="1800" dirty="0">
                          <a:effectLst/>
                          <a:cs typeface="+mj-cs"/>
                        </a:rPr>
                        <a:t>مقطرات خفيفة </a:t>
                      </a:r>
                      <a:endParaRPr lang="en-US" sz="1800" dirty="0">
                        <a:effectLst/>
                        <a:cs typeface="+mj-cs"/>
                      </a:endParaRPr>
                    </a:p>
                    <a:p>
                      <a:pPr algn="r" rtl="1">
                        <a:lnSpc>
                          <a:spcPct val="100000"/>
                        </a:lnSpc>
                        <a:spcAft>
                          <a:spcPts val="0"/>
                        </a:spcAft>
                      </a:pPr>
                      <a:r>
                        <a:rPr lang="ar-EG" sz="1800" dirty="0">
                          <a:effectLst/>
                          <a:cs typeface="+mj-cs"/>
                        </a:rPr>
                        <a:t> </a:t>
                      </a:r>
                      <a:endParaRPr lang="en-US" sz="1800" dirty="0">
                        <a:effectLst/>
                        <a:latin typeface="Calibri"/>
                        <a:ea typeface="Calibri"/>
                        <a:cs typeface="+mj-cs"/>
                      </a:endParaRPr>
                    </a:p>
                  </a:txBody>
                  <a:tcPr marL="44857" marR="44857" marT="0" marB="0"/>
                </a:tc>
                <a:tc>
                  <a:txBody>
                    <a:bodyPr/>
                    <a:lstStyle/>
                    <a:p>
                      <a:pPr marL="342900" lvl="0" indent="-342900" algn="r" rtl="1">
                        <a:lnSpc>
                          <a:spcPct val="100000"/>
                        </a:lnSpc>
                        <a:spcAft>
                          <a:spcPts val="0"/>
                        </a:spcAft>
                        <a:buFont typeface="Times New Roman"/>
                        <a:buChar char="-"/>
                      </a:pPr>
                      <a:r>
                        <a:rPr lang="ar-EG" sz="1800" dirty="0">
                          <a:effectLst/>
                          <a:cs typeface="+mj-cs"/>
                        </a:rPr>
                        <a:t>ايثر بترولي</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الجازولين</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نافثا (البجروين)</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5-6</a:t>
                      </a:r>
                      <a:endParaRPr lang="en-US" sz="1800" dirty="0">
                        <a:effectLst/>
                        <a:cs typeface="+mj-cs"/>
                      </a:endParaRPr>
                    </a:p>
                    <a:p>
                      <a:pPr algn="r" rtl="1">
                        <a:lnSpc>
                          <a:spcPct val="100000"/>
                        </a:lnSpc>
                        <a:spcAft>
                          <a:spcPts val="0"/>
                        </a:spcAft>
                      </a:pPr>
                      <a:r>
                        <a:rPr lang="ar-EG" sz="1800">
                          <a:effectLst/>
                          <a:cs typeface="+mj-cs"/>
                        </a:rPr>
                        <a:t>5-10</a:t>
                      </a:r>
                      <a:endParaRPr lang="en-US" sz="1800" dirty="0">
                        <a:effectLst/>
                        <a:cs typeface="+mj-cs"/>
                      </a:endParaRPr>
                    </a:p>
                    <a:p>
                      <a:pPr algn="r" rtl="1">
                        <a:lnSpc>
                          <a:spcPct val="100000"/>
                        </a:lnSpc>
                        <a:spcAft>
                          <a:spcPts val="0"/>
                        </a:spcAft>
                      </a:pPr>
                      <a:r>
                        <a:rPr lang="ar-EG" sz="1800">
                          <a:effectLst/>
                          <a:cs typeface="+mj-cs"/>
                        </a:rPr>
                        <a:t>6-12</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35-60</a:t>
                      </a:r>
                      <a:endParaRPr lang="en-US" sz="1800" dirty="0">
                        <a:effectLst/>
                        <a:cs typeface="+mj-cs"/>
                      </a:endParaRPr>
                    </a:p>
                    <a:p>
                      <a:pPr algn="r" rtl="1">
                        <a:lnSpc>
                          <a:spcPct val="100000"/>
                        </a:lnSpc>
                        <a:spcAft>
                          <a:spcPts val="0"/>
                        </a:spcAft>
                      </a:pPr>
                      <a:r>
                        <a:rPr lang="ar-EG" sz="1800" dirty="0">
                          <a:effectLst/>
                          <a:cs typeface="+mj-cs"/>
                        </a:rPr>
                        <a:t>35-175</a:t>
                      </a:r>
                      <a:endParaRPr lang="en-US" sz="1800" dirty="0">
                        <a:effectLst/>
                        <a:cs typeface="+mj-cs"/>
                      </a:endParaRPr>
                    </a:p>
                    <a:p>
                      <a:pPr algn="r" rtl="1">
                        <a:lnSpc>
                          <a:spcPct val="100000"/>
                        </a:lnSpc>
                        <a:spcAft>
                          <a:spcPts val="0"/>
                        </a:spcAft>
                      </a:pPr>
                      <a:r>
                        <a:rPr lang="ar-EG" sz="1800" dirty="0">
                          <a:effectLst/>
                          <a:cs typeface="+mj-cs"/>
                        </a:rPr>
                        <a:t>65-200</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مذيبات ومنظفات</a:t>
                      </a:r>
                      <a:endParaRPr lang="en-US" sz="1800" dirty="0">
                        <a:effectLst/>
                        <a:cs typeface="+mj-cs"/>
                      </a:endParaRPr>
                    </a:p>
                    <a:p>
                      <a:pPr algn="r" rtl="1">
                        <a:lnSpc>
                          <a:spcPct val="100000"/>
                        </a:lnSpc>
                        <a:spcAft>
                          <a:spcPts val="0"/>
                        </a:spcAft>
                      </a:pPr>
                      <a:r>
                        <a:rPr lang="ar-EG" sz="1800">
                          <a:effectLst/>
                          <a:cs typeface="+mj-cs"/>
                        </a:rPr>
                        <a:t>وقود السيارات</a:t>
                      </a:r>
                      <a:endParaRPr lang="en-US" sz="1800" dirty="0">
                        <a:effectLst/>
                        <a:cs typeface="+mj-cs"/>
                      </a:endParaRPr>
                    </a:p>
                    <a:p>
                      <a:pPr algn="r" rtl="1">
                        <a:lnSpc>
                          <a:spcPct val="100000"/>
                        </a:lnSpc>
                        <a:spcAft>
                          <a:spcPts val="0"/>
                        </a:spcAft>
                      </a:pPr>
                      <a:r>
                        <a:rPr lang="ar-EG" sz="1800">
                          <a:effectLst/>
                          <a:cs typeface="+mj-cs"/>
                        </a:rPr>
                        <a:t>مذيب ووقود محركات وصناعات بتروكيماويه</a:t>
                      </a:r>
                      <a:endParaRPr lang="en-US" sz="1800" dirty="0">
                        <a:effectLst/>
                        <a:latin typeface="Calibri"/>
                        <a:ea typeface="Calibri"/>
                        <a:cs typeface="+mj-cs"/>
                      </a:endParaRPr>
                    </a:p>
                  </a:txBody>
                  <a:tcPr marL="44857" marR="44857" marT="0" marB="0"/>
                </a:tc>
                <a:extLst>
                  <a:ext uri="{0D108BD9-81ED-4DB2-BD59-A6C34878D82A}">
                    <a16:rowId xmlns:a16="http://schemas.microsoft.com/office/drawing/2014/main" val="10002"/>
                  </a:ext>
                </a:extLst>
              </a:tr>
              <a:tr h="1447800">
                <a:tc>
                  <a:txBody>
                    <a:bodyPr/>
                    <a:lstStyle/>
                    <a:p>
                      <a:pPr algn="r" rtl="1">
                        <a:lnSpc>
                          <a:spcPct val="100000"/>
                        </a:lnSpc>
                        <a:spcAft>
                          <a:spcPts val="0"/>
                        </a:spcAft>
                      </a:pPr>
                      <a:r>
                        <a:rPr lang="ar-EG" sz="1800" dirty="0">
                          <a:effectLst/>
                          <a:cs typeface="+mj-cs"/>
                        </a:rPr>
                        <a:t>مقطرات متوسطة</a:t>
                      </a:r>
                      <a:endParaRPr lang="en-US" sz="1800" dirty="0">
                        <a:effectLst/>
                        <a:latin typeface="Calibri"/>
                        <a:ea typeface="Calibri"/>
                        <a:cs typeface="+mj-cs"/>
                      </a:endParaRPr>
                    </a:p>
                  </a:txBody>
                  <a:tcPr marL="44857" marR="44857" marT="0" marB="0"/>
                </a:tc>
                <a:tc>
                  <a:txBody>
                    <a:bodyPr/>
                    <a:lstStyle/>
                    <a:p>
                      <a:pPr marL="342900" lvl="0" indent="-342900" algn="r" rtl="1">
                        <a:lnSpc>
                          <a:spcPct val="100000"/>
                        </a:lnSpc>
                        <a:spcAft>
                          <a:spcPts val="0"/>
                        </a:spcAft>
                        <a:buFont typeface="Times New Roman"/>
                        <a:buChar char="-"/>
                      </a:pPr>
                      <a:r>
                        <a:rPr lang="ar-EG" sz="1800" dirty="0">
                          <a:effectLst/>
                          <a:cs typeface="+mj-cs"/>
                        </a:rPr>
                        <a:t> كيروسين</a:t>
                      </a:r>
                      <a:endParaRPr lang="en-US" sz="1800" dirty="0">
                        <a:effectLst/>
                        <a:cs typeface="+mj-cs"/>
                      </a:endParaRPr>
                    </a:p>
                    <a:p>
                      <a:pPr algn="r" rtl="1">
                        <a:lnSpc>
                          <a:spcPct val="100000"/>
                        </a:lnSpc>
                        <a:spcAft>
                          <a:spcPts val="0"/>
                        </a:spcAft>
                      </a:pPr>
                      <a:r>
                        <a:rPr lang="ar-EG" sz="1800" dirty="0">
                          <a:effectLst/>
                          <a:cs typeface="+mj-cs"/>
                        </a:rPr>
                        <a:t>(بارافين)</a:t>
                      </a:r>
                      <a:endParaRPr lang="en-US" sz="1800" dirty="0">
                        <a:effectLst/>
                        <a:cs typeface="+mj-cs"/>
                      </a:endParaRPr>
                    </a:p>
                    <a:p>
                      <a:pPr algn="r" rtl="1">
                        <a:lnSpc>
                          <a:spcPct val="100000"/>
                        </a:lnSpc>
                        <a:spcAft>
                          <a:spcPts val="0"/>
                        </a:spcAft>
                      </a:pPr>
                      <a:r>
                        <a:rPr lang="ar-EG" sz="1800" dirty="0">
                          <a:effectLst/>
                          <a:cs typeface="+mj-cs"/>
                        </a:rPr>
                        <a:t> </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زيت الغاز أو</a:t>
                      </a:r>
                      <a:endParaRPr lang="en-US" sz="1800" dirty="0">
                        <a:effectLst/>
                        <a:cs typeface="+mj-cs"/>
                      </a:endParaRPr>
                    </a:p>
                    <a:p>
                      <a:pPr algn="r" rtl="1">
                        <a:lnSpc>
                          <a:spcPct val="100000"/>
                        </a:lnSpc>
                        <a:spcAft>
                          <a:spcPts val="0"/>
                        </a:spcAft>
                      </a:pPr>
                      <a:r>
                        <a:rPr lang="ar-EG" sz="1800" dirty="0">
                          <a:effectLst/>
                          <a:cs typeface="+mj-cs"/>
                        </a:rPr>
                        <a:t>(الزيت الخفيف) أو</a:t>
                      </a:r>
                      <a:endParaRPr lang="en-US" sz="1800" dirty="0">
                        <a:effectLst/>
                        <a:cs typeface="+mj-cs"/>
                      </a:endParaRPr>
                    </a:p>
                    <a:p>
                      <a:pPr algn="r" rtl="1">
                        <a:lnSpc>
                          <a:spcPct val="100000"/>
                        </a:lnSpc>
                        <a:spcAft>
                          <a:spcPts val="0"/>
                        </a:spcAft>
                      </a:pPr>
                      <a:r>
                        <a:rPr lang="ar-EG" sz="1800" dirty="0">
                          <a:effectLst/>
                          <a:cs typeface="+mj-cs"/>
                        </a:rPr>
                        <a:t>(وقود الديزل) </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10-18</a:t>
                      </a:r>
                      <a:endParaRPr lang="en-US" sz="1800" dirty="0">
                        <a:effectLst/>
                        <a:cs typeface="+mj-cs"/>
                      </a:endParaRPr>
                    </a:p>
                    <a:p>
                      <a:pPr algn="r" rtl="1">
                        <a:lnSpc>
                          <a:spcPct val="100000"/>
                        </a:lnSpc>
                        <a:spcAft>
                          <a:spcPts val="0"/>
                        </a:spcAft>
                      </a:pPr>
                      <a:r>
                        <a:rPr lang="ar-EG" sz="1800">
                          <a:effectLst/>
                          <a:cs typeface="+mj-cs"/>
                        </a:rPr>
                        <a:t> </a:t>
                      </a:r>
                      <a:endParaRPr lang="en-US" sz="1800" dirty="0">
                        <a:effectLst/>
                        <a:cs typeface="+mj-cs"/>
                      </a:endParaRPr>
                    </a:p>
                    <a:p>
                      <a:pPr algn="r" rtl="1">
                        <a:lnSpc>
                          <a:spcPct val="100000"/>
                        </a:lnSpc>
                        <a:spcAft>
                          <a:spcPts val="0"/>
                        </a:spcAft>
                      </a:pPr>
                      <a:r>
                        <a:rPr lang="ar-EG" sz="1800">
                          <a:effectLst/>
                          <a:cs typeface="+mj-cs"/>
                        </a:rPr>
                        <a:t> </a:t>
                      </a:r>
                      <a:endParaRPr lang="en-US" sz="1800" dirty="0">
                        <a:effectLst/>
                        <a:cs typeface="+mj-cs"/>
                      </a:endParaRPr>
                    </a:p>
                    <a:p>
                      <a:pPr algn="r" rtl="1">
                        <a:lnSpc>
                          <a:spcPct val="100000"/>
                        </a:lnSpc>
                        <a:spcAft>
                          <a:spcPts val="0"/>
                        </a:spcAft>
                      </a:pPr>
                      <a:r>
                        <a:rPr lang="ar-EG" sz="1800">
                          <a:effectLst/>
                          <a:cs typeface="+mj-cs"/>
                        </a:rPr>
                        <a:t>12-25</a:t>
                      </a:r>
                      <a:endParaRPr lang="en-US" sz="1800" dirty="0">
                        <a:effectLst/>
                        <a:cs typeface="+mj-cs"/>
                      </a:endParaRPr>
                    </a:p>
                    <a:p>
                      <a:pPr algn="r" rtl="1">
                        <a:lnSpc>
                          <a:spcPct val="100000"/>
                        </a:lnSpc>
                        <a:spcAft>
                          <a:spcPts val="0"/>
                        </a:spcAft>
                      </a:pPr>
                      <a:r>
                        <a:rPr lang="ar-EG" sz="1800">
                          <a:effectLst/>
                          <a:cs typeface="+mj-cs"/>
                        </a:rPr>
                        <a:t> </a:t>
                      </a:r>
                      <a:endParaRPr lang="en-US" sz="1800" dirty="0">
                        <a:effectLst/>
                        <a:cs typeface="+mj-cs"/>
                      </a:endParaRPr>
                    </a:p>
                    <a:p>
                      <a:pPr algn="r" rtl="1">
                        <a:lnSpc>
                          <a:spcPct val="100000"/>
                        </a:lnSpc>
                        <a:spcAft>
                          <a:spcPts val="0"/>
                        </a:spcAft>
                      </a:pPr>
                      <a:r>
                        <a:rPr lang="ar-EG" sz="1800">
                          <a:effectLst/>
                          <a:cs typeface="+mj-cs"/>
                        </a:rPr>
                        <a:t> </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150-325</a:t>
                      </a:r>
                      <a:endParaRPr lang="en-US" sz="1800" dirty="0">
                        <a:effectLst/>
                        <a:cs typeface="+mj-cs"/>
                      </a:endParaRPr>
                    </a:p>
                    <a:p>
                      <a:pPr algn="r" rtl="1">
                        <a:lnSpc>
                          <a:spcPct val="100000"/>
                        </a:lnSpc>
                        <a:spcAft>
                          <a:spcPts val="0"/>
                        </a:spcAft>
                      </a:pPr>
                      <a:r>
                        <a:rPr lang="ar-EG" sz="1800" dirty="0">
                          <a:effectLst/>
                          <a:cs typeface="+mj-cs"/>
                        </a:rPr>
                        <a:t>210-360</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وقود المحركات النفاثة ومكائن الحراثة ووقود للمنازل</a:t>
                      </a:r>
                      <a:endParaRPr lang="ar-SA" sz="1800" dirty="0">
                        <a:effectLst/>
                        <a:cs typeface="+mj-cs"/>
                      </a:endParaRPr>
                    </a:p>
                    <a:p>
                      <a:pPr algn="r" rtl="1">
                        <a:lnSpc>
                          <a:spcPct val="100000"/>
                        </a:lnSpc>
                        <a:spcAft>
                          <a:spcPts val="0"/>
                        </a:spcAft>
                      </a:pPr>
                      <a:endParaRPr lang="en-US" sz="1800" dirty="0">
                        <a:effectLst/>
                        <a:cs typeface="+mj-cs"/>
                      </a:endParaRPr>
                    </a:p>
                    <a:p>
                      <a:pPr algn="r" rtl="1">
                        <a:lnSpc>
                          <a:spcPct val="100000"/>
                        </a:lnSpc>
                        <a:spcAft>
                          <a:spcPts val="0"/>
                        </a:spcAft>
                      </a:pPr>
                      <a:r>
                        <a:rPr lang="ar-EG" sz="1800" dirty="0">
                          <a:effectLst/>
                          <a:cs typeface="+mj-cs"/>
                        </a:rPr>
                        <a:t>وقود لمحركات (الديزل) وأغراض التدفئة المنزلية</a:t>
                      </a:r>
                      <a:endParaRPr lang="en-US" sz="1800" dirty="0">
                        <a:effectLst/>
                        <a:latin typeface="Calibri"/>
                        <a:ea typeface="Calibri"/>
                        <a:cs typeface="+mj-cs"/>
                      </a:endParaRPr>
                    </a:p>
                  </a:txBody>
                  <a:tcPr marL="44857" marR="44857" marT="0" marB="0"/>
                </a:tc>
                <a:extLst>
                  <a:ext uri="{0D108BD9-81ED-4DB2-BD59-A6C34878D82A}">
                    <a16:rowId xmlns:a16="http://schemas.microsoft.com/office/drawing/2014/main" val="10003"/>
                  </a:ext>
                </a:extLst>
              </a:tr>
              <a:tr h="1148607">
                <a:tc>
                  <a:txBody>
                    <a:bodyPr/>
                    <a:lstStyle/>
                    <a:p>
                      <a:pPr algn="r" rtl="1">
                        <a:lnSpc>
                          <a:spcPct val="100000"/>
                        </a:lnSpc>
                        <a:spcAft>
                          <a:spcPts val="0"/>
                        </a:spcAft>
                      </a:pPr>
                      <a:r>
                        <a:rPr lang="ar-EG" sz="1800" dirty="0">
                          <a:effectLst/>
                          <a:cs typeface="+mj-cs"/>
                        </a:rPr>
                        <a:t>مقطرات ثقيلة </a:t>
                      </a:r>
                      <a:endParaRPr lang="en-US" sz="1800" dirty="0">
                        <a:effectLst/>
                        <a:cs typeface="+mj-cs"/>
                      </a:endParaRPr>
                    </a:p>
                    <a:p>
                      <a:pPr algn="r" rtl="1">
                        <a:lnSpc>
                          <a:spcPct val="100000"/>
                        </a:lnSpc>
                        <a:spcAft>
                          <a:spcPts val="0"/>
                        </a:spcAft>
                      </a:pPr>
                      <a:r>
                        <a:rPr lang="ar-EG" sz="1800" dirty="0">
                          <a:effectLst/>
                          <a:cs typeface="+mj-cs"/>
                        </a:rPr>
                        <a:t>(زيت الوقود)</a:t>
                      </a:r>
                      <a:endParaRPr lang="en-US" sz="1800" dirty="0">
                        <a:effectLst/>
                        <a:cs typeface="+mj-cs"/>
                      </a:endParaRPr>
                    </a:p>
                    <a:p>
                      <a:pPr algn="r" rtl="1">
                        <a:lnSpc>
                          <a:spcPct val="100000"/>
                        </a:lnSpc>
                        <a:spcAft>
                          <a:spcPts val="0"/>
                        </a:spcAft>
                      </a:pPr>
                      <a:r>
                        <a:rPr lang="ar-EG" sz="1800" dirty="0">
                          <a:effectLst/>
                          <a:cs typeface="+mj-cs"/>
                        </a:rPr>
                        <a:t>(المازوت)</a:t>
                      </a:r>
                      <a:endParaRPr lang="en-US" sz="1800" dirty="0">
                        <a:effectLst/>
                        <a:latin typeface="Calibri"/>
                        <a:ea typeface="Calibri"/>
                        <a:cs typeface="+mj-cs"/>
                      </a:endParaRPr>
                    </a:p>
                  </a:txBody>
                  <a:tcPr marL="44857" marR="44857" marT="0" marB="0"/>
                </a:tc>
                <a:tc>
                  <a:txBody>
                    <a:bodyPr/>
                    <a:lstStyle/>
                    <a:p>
                      <a:pPr marL="342900" lvl="0" indent="-342900" algn="r" rtl="1">
                        <a:lnSpc>
                          <a:spcPct val="100000"/>
                        </a:lnSpc>
                        <a:spcAft>
                          <a:spcPts val="0"/>
                        </a:spcAft>
                        <a:buFont typeface="Times New Roman"/>
                        <a:buChar char="-"/>
                      </a:pPr>
                      <a:r>
                        <a:rPr lang="ar-EG" sz="1800" dirty="0">
                          <a:effectLst/>
                          <a:cs typeface="+mj-cs"/>
                        </a:rPr>
                        <a:t>زيوت تزييت</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شموع</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قار او زفت </a:t>
                      </a:r>
                      <a:endParaRPr lang="en-US" sz="1800" dirty="0">
                        <a:effectLst/>
                        <a:cs typeface="+mj-cs"/>
                      </a:endParaRPr>
                    </a:p>
                    <a:p>
                      <a:pPr algn="r" rtl="1">
                        <a:lnSpc>
                          <a:spcPct val="100000"/>
                        </a:lnSpc>
                        <a:spcAft>
                          <a:spcPts val="0"/>
                        </a:spcAft>
                      </a:pPr>
                      <a:r>
                        <a:rPr lang="ar-EG" sz="1800" dirty="0">
                          <a:effectLst/>
                          <a:cs typeface="+mj-cs"/>
                        </a:rPr>
                        <a:t>(بتومين أو اسفلت)</a:t>
                      </a:r>
                      <a:endParaRPr lang="en-US" sz="1800" dirty="0">
                        <a:effectLst/>
                        <a:cs typeface="+mj-cs"/>
                      </a:endParaRPr>
                    </a:p>
                  </a:txBody>
                  <a:tcPr marL="44857" marR="44857" marT="0" marB="0"/>
                </a:tc>
                <a:tc>
                  <a:txBody>
                    <a:bodyPr/>
                    <a:lstStyle/>
                    <a:p>
                      <a:pPr algn="r" rtl="1">
                        <a:lnSpc>
                          <a:spcPct val="100000"/>
                        </a:lnSpc>
                        <a:spcAft>
                          <a:spcPts val="0"/>
                        </a:spcAft>
                      </a:pPr>
                      <a:r>
                        <a:rPr lang="ar-EG" sz="1800" dirty="0">
                          <a:effectLst/>
                          <a:cs typeface="+mj-cs"/>
                        </a:rPr>
                        <a:t>23-50</a:t>
                      </a:r>
                      <a:endParaRPr lang="en-US" sz="1800" dirty="0">
                        <a:effectLst/>
                        <a:cs typeface="+mj-cs"/>
                      </a:endParaRPr>
                    </a:p>
                    <a:p>
                      <a:pPr algn="r" rtl="1">
                        <a:lnSpc>
                          <a:spcPct val="100000"/>
                        </a:lnSpc>
                        <a:spcAft>
                          <a:spcPts val="0"/>
                        </a:spcAft>
                      </a:pPr>
                      <a:r>
                        <a:rPr lang="ar-EG" sz="1800" dirty="0">
                          <a:effectLst/>
                          <a:cs typeface="+mj-cs"/>
                        </a:rPr>
                        <a:t>20-40</a:t>
                      </a:r>
                      <a:endParaRPr lang="en-US" sz="1800" dirty="0">
                        <a:effectLst/>
                        <a:cs typeface="+mj-cs"/>
                      </a:endParaRPr>
                    </a:p>
                    <a:p>
                      <a:pPr algn="r" rtl="1">
                        <a:lnSpc>
                          <a:spcPct val="100000"/>
                        </a:lnSpc>
                        <a:spcAft>
                          <a:spcPts val="0"/>
                        </a:spcAft>
                      </a:pPr>
                      <a:r>
                        <a:rPr lang="ar-EG" sz="1800" dirty="0">
                          <a:effectLst/>
                          <a:cs typeface="+mj-cs"/>
                        </a:rPr>
                        <a:t>أكثر من</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370-700</a:t>
                      </a:r>
                      <a:endParaRPr lang="en-US" sz="1800" dirty="0">
                        <a:effectLst/>
                        <a:cs typeface="+mj-cs"/>
                      </a:endParaRPr>
                    </a:p>
                    <a:p>
                      <a:pPr algn="r" rtl="1">
                        <a:lnSpc>
                          <a:spcPct val="100000"/>
                        </a:lnSpc>
                        <a:spcAft>
                          <a:spcPts val="0"/>
                        </a:spcAft>
                      </a:pPr>
                      <a:r>
                        <a:rPr lang="ar-EG" sz="1800" dirty="0">
                          <a:effectLst/>
                          <a:cs typeface="+mj-cs"/>
                        </a:rPr>
                        <a:t>350-560</a:t>
                      </a:r>
                      <a:endParaRPr lang="en-US" sz="1800" dirty="0">
                        <a:effectLst/>
                        <a:cs typeface="+mj-cs"/>
                      </a:endParaRPr>
                    </a:p>
                    <a:p>
                      <a:pPr algn="r" rtl="1">
                        <a:lnSpc>
                          <a:spcPct val="100000"/>
                        </a:lnSpc>
                        <a:spcAft>
                          <a:spcPts val="0"/>
                        </a:spcAft>
                      </a:pPr>
                      <a:r>
                        <a:rPr lang="ar-EG" sz="1800" dirty="0">
                          <a:effectLst/>
                          <a:cs typeface="+mj-cs"/>
                        </a:rPr>
                        <a:t>أعلي من 700</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زيوت معدنيه ثقيلة ووقود للسفن وزيوت تزييت وتشحيم</a:t>
                      </a:r>
                      <a:endParaRPr lang="en-US" sz="1800" dirty="0">
                        <a:effectLst/>
                        <a:cs typeface="+mj-cs"/>
                      </a:endParaRPr>
                    </a:p>
                    <a:p>
                      <a:pPr algn="r" rtl="1">
                        <a:lnSpc>
                          <a:spcPct val="100000"/>
                        </a:lnSpc>
                        <a:spcAft>
                          <a:spcPts val="0"/>
                        </a:spcAft>
                      </a:pPr>
                      <a:r>
                        <a:rPr lang="ar-EG" sz="1800" dirty="0">
                          <a:effectLst/>
                          <a:cs typeface="+mj-cs"/>
                        </a:rPr>
                        <a:t>شمع برافين وفازلين</a:t>
                      </a:r>
                      <a:endParaRPr lang="en-US" sz="1800" dirty="0">
                        <a:effectLst/>
                        <a:cs typeface="+mj-cs"/>
                      </a:endParaRPr>
                    </a:p>
                    <a:p>
                      <a:pPr algn="r" rtl="1">
                        <a:lnSpc>
                          <a:spcPct val="100000"/>
                        </a:lnSpc>
                        <a:spcAft>
                          <a:spcPts val="0"/>
                        </a:spcAft>
                      </a:pPr>
                      <a:r>
                        <a:rPr lang="ar-EG" sz="1800" dirty="0">
                          <a:effectLst/>
                          <a:cs typeface="+mj-cs"/>
                        </a:rPr>
                        <a:t>أسفلت الطرق والمواد العازلة للمياه</a:t>
                      </a:r>
                      <a:endParaRPr lang="en-US" sz="1800" dirty="0">
                        <a:effectLst/>
                        <a:latin typeface="Calibri"/>
                        <a:ea typeface="Calibri"/>
                        <a:cs typeface="+mj-cs"/>
                      </a:endParaRPr>
                    </a:p>
                  </a:txBody>
                  <a:tcPr marL="44857" marR="44857" marT="0" marB="0"/>
                </a:tc>
                <a:extLst>
                  <a:ext uri="{0D108BD9-81ED-4DB2-BD59-A6C34878D82A}">
                    <a16:rowId xmlns:a16="http://schemas.microsoft.com/office/drawing/2014/main" val="10004"/>
                  </a:ext>
                </a:extLst>
              </a:tr>
            </a:tbl>
          </a:graphicData>
        </a:graphic>
      </p:graphicFrame>
      <p:sp>
        <p:nvSpPr>
          <p:cNvPr id="8" name="TextBox 7"/>
          <p:cNvSpPr txBox="1"/>
          <p:nvPr/>
        </p:nvSpPr>
        <p:spPr>
          <a:xfrm>
            <a:off x="122368" y="125545"/>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مكونات النفط</a:t>
            </a:r>
            <a:endParaRPr lang="ar-SA" sz="2400" b="1" dirty="0">
              <a:solidFill>
                <a:srgbClr val="002060"/>
              </a:solidFill>
              <a:latin typeface="Arial" pitchFamily="34" charset="0"/>
            </a:endParaRPr>
          </a:p>
        </p:txBody>
      </p:sp>
    </p:spTree>
    <p:extLst>
      <p:ext uri="{BB962C8B-B14F-4D97-AF65-F5344CB8AC3E}">
        <p14:creationId xmlns:p14="http://schemas.microsoft.com/office/powerpoint/2010/main" val="331954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28600" y="833498"/>
            <a:ext cx="8686800" cy="3534727"/>
          </a:xfrm>
          <a:prstGeom prst="rect">
            <a:avLst/>
          </a:prstGeom>
        </p:spPr>
        <p:txBody>
          <a:bodyPr/>
          <a:lstStyle/>
          <a:p>
            <a:pPr marL="342900" lvl="0" indent="-1588" algn="just" rtl="1">
              <a:spcBef>
                <a:spcPct val="20000"/>
              </a:spcBef>
              <a:buClr>
                <a:schemeClr val="accent1"/>
              </a:buClr>
            </a:pPr>
            <a:r>
              <a:rPr kumimoji="0" lang="ar-SA" b="0" i="0" u="none" strike="noStrike" kern="1200" cap="none" spc="0" normalizeH="0" baseline="0" noProof="0" dirty="0">
                <a:ln>
                  <a:noFill/>
                </a:ln>
                <a:effectLst/>
                <a:uLnTx/>
                <a:uFillTx/>
                <a:latin typeface="+mn-lt"/>
                <a:ea typeface="+mn-ea"/>
                <a:cs typeface="+mj-cs"/>
              </a:rPr>
              <a:t>هي احد منتجات تكرير النفط الرئيسيه فتقطر عند درجه حرارة تتراوح مابين 65</a:t>
            </a:r>
            <a:r>
              <a:rPr kumimoji="0" lang="en-US" b="0" i="0" u="none" strike="noStrike" kern="1200" cap="none" spc="0" normalizeH="0" baseline="0" noProof="0" dirty="0">
                <a:ln>
                  <a:noFill/>
                </a:ln>
                <a:effectLst/>
                <a:uLnTx/>
                <a:uFillTx/>
                <a:latin typeface="+mn-lt"/>
                <a:ea typeface="+mn-ea"/>
                <a:cs typeface="+mj-cs"/>
              </a:rPr>
              <a:t> </a:t>
            </a:r>
            <a:r>
              <a:rPr kumimoji="0" lang="ar-SA" b="0" i="0" u="none" strike="noStrike" kern="1200" cap="none" spc="0" normalizeH="0" baseline="0" noProof="0" dirty="0">
                <a:ln>
                  <a:noFill/>
                </a:ln>
                <a:effectLst/>
                <a:uLnTx/>
                <a:uFillTx/>
                <a:latin typeface="+mn-lt"/>
                <a:ea typeface="+mn-ea"/>
                <a:cs typeface="+mj-cs"/>
              </a:rPr>
              <a:t>الى 200 ْم وتتكون جزيئاتها من عدد من ذرات الكربون تتراوح ما بين 6 الى 12 ذرة كربون ويمكن تقسيم النافثا الى نوعين هما : </a:t>
            </a:r>
          </a:p>
          <a:p>
            <a:pPr marL="342900" marR="0" lvl="0" indent="-228600" algn="just" defTabSz="914400" rtl="1" eaLnBrk="1" fontAlgn="auto" latinLnBrk="0" hangingPunct="1">
              <a:lnSpc>
                <a:spcPct val="100000"/>
              </a:lnSpc>
              <a:spcBef>
                <a:spcPct val="20000"/>
              </a:spcBef>
              <a:spcAft>
                <a:spcPts val="0"/>
              </a:spcAft>
              <a:buClr>
                <a:schemeClr val="accent1"/>
              </a:buClr>
              <a:buSzTx/>
              <a:tabLst/>
              <a:defRPr/>
            </a:pPr>
            <a:r>
              <a:rPr kumimoji="0" lang="ar-SA" sz="2000" b="1" i="0" u="none" strike="noStrike" kern="1200" cap="none" spc="0" normalizeH="0" baseline="0" noProof="0" dirty="0">
                <a:ln>
                  <a:noFill/>
                </a:ln>
                <a:effectLst/>
                <a:uLnTx/>
                <a:uFillTx/>
                <a:latin typeface="+mn-lt"/>
                <a:ea typeface="+mn-ea"/>
                <a:cs typeface="+mj-cs"/>
              </a:rPr>
              <a:t>أ) النافثا الخفيفة:</a:t>
            </a:r>
          </a:p>
          <a:p>
            <a:pPr marL="342900" marR="0" lvl="0" indent="-1588" algn="just" defTabSz="914400" rtl="1" eaLnBrk="1" fontAlgn="auto" latinLnBrk="0" hangingPunct="1">
              <a:lnSpc>
                <a:spcPct val="100000"/>
              </a:lnSpc>
              <a:spcBef>
                <a:spcPct val="20000"/>
              </a:spcBef>
              <a:spcAft>
                <a:spcPts val="0"/>
              </a:spcAft>
              <a:buClr>
                <a:schemeClr val="accent1"/>
              </a:buClr>
              <a:buSzTx/>
              <a:tabLst/>
              <a:defRPr/>
            </a:pPr>
            <a:r>
              <a:rPr kumimoji="0" lang="ar-SA" b="0" i="0" u="none" strike="noStrike" kern="1200" cap="none" spc="0" normalizeH="0" baseline="0" noProof="0" dirty="0">
                <a:ln>
                  <a:noFill/>
                </a:ln>
                <a:effectLst/>
                <a:uLnTx/>
                <a:uFillTx/>
                <a:latin typeface="+mn-lt"/>
                <a:ea typeface="+mn-ea"/>
                <a:cs typeface="+mj-cs"/>
              </a:rPr>
              <a:t>تسود في هذا النوع </a:t>
            </a:r>
            <a:r>
              <a:rPr kumimoji="0" lang="ar-SA" b="1" i="0" u="none" strike="noStrike" kern="1200" cap="none" spc="0" normalizeH="0" baseline="0" noProof="0" dirty="0">
                <a:ln>
                  <a:noFill/>
                </a:ln>
                <a:solidFill>
                  <a:srgbClr val="FF0000"/>
                </a:solidFill>
                <a:effectLst/>
                <a:uLnTx/>
                <a:uFillTx/>
                <a:latin typeface="+mn-lt"/>
                <a:ea typeface="+mn-ea"/>
                <a:cs typeface="+mj-cs"/>
              </a:rPr>
              <a:t>الهيدروكربونات ذات السلاسل المفتوحه وتستخدم لانتاج الاوليفينات </a:t>
            </a:r>
            <a:r>
              <a:rPr kumimoji="0" lang="ar-SA" b="0" i="0" u="none" strike="noStrike" kern="1200" cap="none" spc="0" normalizeH="0" baseline="0" noProof="0" dirty="0">
                <a:ln>
                  <a:noFill/>
                </a:ln>
                <a:effectLst/>
                <a:uLnTx/>
                <a:uFillTx/>
                <a:latin typeface="+mn-lt"/>
                <a:ea typeface="+mn-ea"/>
                <a:cs typeface="+mj-cs"/>
              </a:rPr>
              <a:t>و</a:t>
            </a:r>
            <a:r>
              <a:rPr kumimoji="0" lang="ar-SA" b="1" i="0" u="none" strike="noStrike" kern="1200" cap="none" spc="0" normalizeH="0" baseline="0" noProof="0" dirty="0">
                <a:ln>
                  <a:noFill/>
                </a:ln>
                <a:solidFill>
                  <a:srgbClr val="FF0000"/>
                </a:solidFill>
                <a:effectLst/>
                <a:uLnTx/>
                <a:uFillTx/>
                <a:latin typeface="+mn-lt"/>
                <a:ea typeface="+mn-ea"/>
                <a:cs typeface="+mj-cs"/>
              </a:rPr>
              <a:t>انتاج الجازولين.</a:t>
            </a:r>
          </a:p>
          <a:p>
            <a:pPr marL="342900" marR="0" lvl="0" indent="-1588" algn="just" defTabSz="914400" rtl="1" eaLnBrk="1" fontAlgn="auto" latinLnBrk="0" hangingPunct="1">
              <a:lnSpc>
                <a:spcPct val="100000"/>
              </a:lnSpc>
              <a:spcBef>
                <a:spcPct val="20000"/>
              </a:spcBef>
              <a:spcAft>
                <a:spcPts val="0"/>
              </a:spcAft>
              <a:buClr>
                <a:schemeClr val="accent1"/>
              </a:buClr>
              <a:buSzTx/>
              <a:tabLst/>
              <a:defRPr/>
            </a:pPr>
            <a:r>
              <a:rPr kumimoji="0" lang="ar-SA" b="0" i="0" u="none" strike="noStrike" kern="1200" cap="none" spc="0" normalizeH="0" baseline="0" noProof="0" dirty="0">
                <a:ln>
                  <a:noFill/>
                </a:ln>
                <a:effectLst/>
                <a:uLnTx/>
                <a:uFillTx/>
                <a:latin typeface="+mn-lt"/>
                <a:ea typeface="+mn-ea"/>
                <a:cs typeface="+mj-cs"/>
              </a:rPr>
              <a:t>وتنتج باستخدام</a:t>
            </a:r>
            <a:r>
              <a:rPr kumimoji="0" lang="ar-SA" b="0" i="0" u="none" strike="noStrike" kern="1200" cap="none" spc="0" normalizeH="0" noProof="0" dirty="0">
                <a:ln>
                  <a:noFill/>
                </a:ln>
                <a:effectLst/>
                <a:uLnTx/>
                <a:uFillTx/>
                <a:latin typeface="+mn-lt"/>
                <a:ea typeface="+mn-ea"/>
                <a:cs typeface="+mj-cs"/>
              </a:rPr>
              <a:t> </a:t>
            </a:r>
            <a:r>
              <a:rPr kumimoji="0" lang="ar-SA" b="0" i="0" u="none" strike="noStrike" kern="1200" cap="none" spc="0" normalizeH="0" baseline="0" noProof="0" dirty="0">
                <a:ln>
                  <a:noFill/>
                </a:ln>
                <a:effectLst/>
                <a:uLnTx/>
                <a:uFillTx/>
                <a:latin typeface="+mn-lt"/>
                <a:ea typeface="+mn-ea"/>
                <a:cs typeface="+mj-cs"/>
              </a:rPr>
              <a:t>طريقه التكسير البخاري خاصه في البلدان التي تفتقر الى انتاج الاولوفينات من الغاز الطبيعي.</a:t>
            </a:r>
          </a:p>
          <a:p>
            <a:pPr marL="342900" marR="0" lvl="0" indent="-228600" algn="just" defTabSz="914400" rtl="1" eaLnBrk="1" fontAlgn="auto" latinLnBrk="0" hangingPunct="1">
              <a:lnSpc>
                <a:spcPct val="100000"/>
              </a:lnSpc>
              <a:spcBef>
                <a:spcPct val="20000"/>
              </a:spcBef>
              <a:spcAft>
                <a:spcPts val="0"/>
              </a:spcAft>
              <a:buClr>
                <a:schemeClr val="accent1"/>
              </a:buClr>
              <a:buSzTx/>
              <a:tabLst/>
              <a:defRPr/>
            </a:pPr>
            <a:endParaRPr kumimoji="0" lang="ar-SA" sz="2000" b="0" i="0" u="none" strike="noStrike" kern="1200" cap="none" spc="0" normalizeH="0" baseline="0" noProof="0" dirty="0">
              <a:ln>
                <a:noFill/>
              </a:ln>
              <a:effectLst/>
              <a:uLnTx/>
              <a:uFillTx/>
              <a:latin typeface="+mn-lt"/>
              <a:ea typeface="+mn-ea"/>
              <a:cs typeface="+mj-cs"/>
            </a:endParaRPr>
          </a:p>
          <a:p>
            <a:pPr algn="just" rtl="1">
              <a:buFontTx/>
              <a:buNone/>
            </a:pPr>
            <a:r>
              <a:rPr lang="ar-SA" sz="2000" b="1" dirty="0">
                <a:cs typeface="+mj-cs"/>
              </a:rPr>
              <a:t>ب) النافثا الثقيله: </a:t>
            </a:r>
          </a:p>
          <a:p>
            <a:pPr marL="285750" algn="just" rtl="1">
              <a:buFontTx/>
              <a:buNone/>
            </a:pPr>
            <a:r>
              <a:rPr lang="ar-SA" dirty="0">
                <a:cs typeface="+mj-cs"/>
              </a:rPr>
              <a:t> وهذه تسود فيها </a:t>
            </a:r>
            <a:r>
              <a:rPr lang="ar-SA" b="1" dirty="0">
                <a:solidFill>
                  <a:srgbClr val="FF0000"/>
                </a:solidFill>
                <a:cs typeface="+mj-cs"/>
              </a:rPr>
              <a:t>الهيدروكربونات الحلقيه وتستخدم في انتاج المركبات الاروماتيه.</a:t>
            </a:r>
          </a:p>
          <a:p>
            <a:pPr marL="285750" algn="just" rtl="1">
              <a:buFontTx/>
              <a:buNone/>
            </a:pPr>
            <a:r>
              <a:rPr lang="ar-SA" b="1" dirty="0">
                <a:solidFill>
                  <a:srgbClr val="FF0000"/>
                </a:solidFill>
                <a:cs typeface="+mj-cs"/>
              </a:rPr>
              <a:t>و تنتج </a:t>
            </a:r>
            <a:r>
              <a:rPr lang="ar-SA" dirty="0">
                <a:cs typeface="+mj-cs"/>
              </a:rPr>
              <a:t>بعمليات تسمى ”تهذيب النافثا“ باستخدام مواد محفزه مثل / البلاتين بحيث تتحول مركبات الكربون الهيدروجينيه الخطيه والحلقيه على حد سوا الى مركبات اروماتيه مثل البنزين والتولوين والبارازايلين والميتازايلين والاورثوزايلين.</a:t>
            </a:r>
          </a:p>
        </p:txBody>
      </p:sp>
      <p:sp>
        <p:nvSpPr>
          <p:cNvPr id="6" name="Rectangle 5"/>
          <p:cNvSpPr/>
          <p:nvPr/>
        </p:nvSpPr>
        <p:spPr>
          <a:xfrm>
            <a:off x="122368" y="5027474"/>
            <a:ext cx="8793032" cy="1754326"/>
          </a:xfrm>
          <a:prstGeom prst="rect">
            <a:avLst/>
          </a:prstGeom>
        </p:spPr>
        <p:txBody>
          <a:bodyPr wrap="square">
            <a:spAutoFit/>
          </a:bodyPr>
          <a:lstStyle/>
          <a:p>
            <a:pPr algn="ctr" rtl="1"/>
            <a:r>
              <a:rPr lang="ar-SA" dirty="0">
                <a:cs typeface="+mj-cs"/>
              </a:rPr>
              <a:t>هو أحد مصادر الطاقة البديلة عن النفط من المحروقات عالية الكفاءة قليلة الكلفة قليلة الانبعاثات الملوثة للبيئة.</a:t>
            </a:r>
          </a:p>
          <a:p>
            <a:pPr algn="just" rtl="1"/>
            <a:r>
              <a:rPr lang="ar-SA" dirty="0">
                <a:cs typeface="+mj-cs"/>
              </a:rPr>
              <a:t>الغاز الطبيعي مورد طاقة أوليّة مهمة للصناعة الكيماوية.</a:t>
            </a:r>
          </a:p>
          <a:p>
            <a:pPr algn="just" rtl="1"/>
            <a:r>
              <a:rPr lang="ar-SA" dirty="0">
                <a:cs typeface="+mj-cs"/>
              </a:rPr>
              <a:t>يتكون الغاز الطبيعى من العوالق ، وهي كائنات مجهرية تتضمن الطحالب والكائنات الأولية التي ماتت وتراكمت في طبقات المحيطات والأرض، وانضغطت البقايا تحت طبقات رسوبية. وعبر آلاف السنين قام الضغط والحرارة الناتجان عن الطبقات الرسوبية بتحويل هذه المواد العضوية إلى غاز طبيعى</a:t>
            </a:r>
          </a:p>
          <a:p>
            <a:pPr algn="just" rtl="1"/>
            <a:r>
              <a:rPr lang="ar-SA" dirty="0">
                <a:cs typeface="+mj-cs"/>
              </a:rPr>
              <a:t>الميثان – المُكوِن الرئيسى للغاز الطبيعى.</a:t>
            </a:r>
          </a:p>
        </p:txBody>
      </p:sp>
      <p:sp>
        <p:nvSpPr>
          <p:cNvPr id="7" name="TextBox 6"/>
          <p:cNvSpPr txBox="1"/>
          <p:nvPr/>
        </p:nvSpPr>
        <p:spPr>
          <a:xfrm>
            <a:off x="122368" y="176784"/>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النافثا</a:t>
            </a:r>
            <a:endParaRPr lang="ar-SA" sz="2400" b="1" dirty="0">
              <a:solidFill>
                <a:srgbClr val="002060"/>
              </a:solidFill>
              <a:latin typeface="Arial" pitchFamily="34" charset="0"/>
            </a:endParaRPr>
          </a:p>
        </p:txBody>
      </p:sp>
      <p:sp>
        <p:nvSpPr>
          <p:cNvPr id="8" name="TextBox 7"/>
          <p:cNvSpPr txBox="1"/>
          <p:nvPr/>
        </p:nvSpPr>
        <p:spPr>
          <a:xfrm>
            <a:off x="76200" y="4368225"/>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الغاز الطبيعي</a:t>
            </a:r>
            <a:endParaRPr lang="ar-SA" sz="2400" b="1" dirty="0">
              <a:solidFill>
                <a:srgbClr val="002060"/>
              </a:solidFill>
              <a:latin typeface="Arial" pitchFamily="34" charset="0"/>
            </a:endParaRPr>
          </a:p>
        </p:txBody>
      </p:sp>
    </p:spTree>
    <p:extLst>
      <p:ext uri="{BB962C8B-B14F-4D97-AF65-F5344CB8AC3E}">
        <p14:creationId xmlns:p14="http://schemas.microsoft.com/office/powerpoint/2010/main" val="223645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ox(in)">
                                      <p:cBhvr>
                                        <p:cTn id="49" dur="500"/>
                                        <p:tgtEl>
                                          <p:spTgt spid="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ox(in)">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0903" y="152400"/>
            <a:ext cx="8345489"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Natural Gas </a:t>
            </a:r>
          </a:p>
        </p:txBody>
      </p:sp>
      <p:sp>
        <p:nvSpPr>
          <p:cNvPr id="2" name="Slide Number Placeholder 1"/>
          <p:cNvSpPr>
            <a:spLocks noGrp="1"/>
          </p:cNvSpPr>
          <p:nvPr>
            <p:ph type="sldNum" sz="quarter" idx="4294967295"/>
          </p:nvPr>
        </p:nvSpPr>
        <p:spPr/>
        <p:txBody>
          <a:bodyPr/>
          <a:lstStyle/>
          <a:p>
            <a:fld id="{9860EDB8-5305-433F-BE41-D7A86D811DB3}" type="slidenum">
              <a:rPr lang="en-US" smtClean="0"/>
              <a:pPr/>
              <a:t>17</a:t>
            </a:fld>
            <a:endParaRPr lang="en-US" dirty="0"/>
          </a:p>
        </p:txBody>
      </p:sp>
      <p:sp>
        <p:nvSpPr>
          <p:cNvPr id="3" name="Rectangle 2"/>
          <p:cNvSpPr/>
          <p:nvPr/>
        </p:nvSpPr>
        <p:spPr>
          <a:xfrm>
            <a:off x="12702" y="692501"/>
            <a:ext cx="8991601" cy="1200329"/>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Natural gas </a:t>
            </a:r>
            <a:r>
              <a:rPr lang="en-US" sz="2400" dirty="0">
                <a:latin typeface="Segoe UI Light" panose="020B0502040204020203" pitchFamily="34" charset="0"/>
                <a:cs typeface="Segoe UI Light" panose="020B0502040204020203" pitchFamily="34" charset="0"/>
              </a:rPr>
              <a:t>is a naturally occurring mixture of simple hydrocarbons and nonhydrocarbons that exists as a gas at ordinary pressures and temperatures.</a:t>
            </a:r>
          </a:p>
        </p:txBody>
      </p:sp>
      <p:sp>
        <p:nvSpPr>
          <p:cNvPr id="4" name="Rectangle 3"/>
          <p:cNvSpPr/>
          <p:nvPr/>
        </p:nvSpPr>
        <p:spPr>
          <a:xfrm>
            <a:off x="12701" y="1897440"/>
            <a:ext cx="8991602" cy="1200329"/>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Natural gas </a:t>
            </a:r>
            <a:r>
              <a:rPr lang="en-US" sz="2400" dirty="0">
                <a:latin typeface="Segoe UI Light" panose="020B0502040204020203" pitchFamily="34" charset="0"/>
                <a:cs typeface="Segoe UI Light" panose="020B0502040204020203" pitchFamily="34" charset="0"/>
              </a:rPr>
              <a:t>consists principally of methane (CH</a:t>
            </a:r>
            <a:r>
              <a:rPr lang="en-US" sz="2400" baseline="-25000" dirty="0">
                <a:latin typeface="Segoe UI Light" panose="020B0502040204020203" pitchFamily="34" charset="0"/>
                <a:cs typeface="Segoe UI Light" panose="020B0502040204020203" pitchFamily="34" charset="0"/>
              </a:rPr>
              <a:t>4</a:t>
            </a:r>
            <a:r>
              <a:rPr lang="en-US" sz="2400" dirty="0">
                <a:latin typeface="Segoe UI Light" panose="020B0502040204020203" pitchFamily="34" charset="0"/>
                <a:cs typeface="Segoe UI Light" panose="020B0502040204020203" pitchFamily="34" charset="0"/>
              </a:rPr>
              <a:t>) and ethane (C</a:t>
            </a:r>
            <a:r>
              <a:rPr lang="en-US" sz="2400" baseline="-25000" dirty="0">
                <a:latin typeface="Segoe UI Light" panose="020B0502040204020203" pitchFamily="34" charset="0"/>
                <a:cs typeface="Segoe UI Light" panose="020B0502040204020203" pitchFamily="34" charset="0"/>
              </a:rPr>
              <a:t>2</a:t>
            </a:r>
            <a:r>
              <a:rPr lang="en-US" sz="2400" dirty="0">
                <a:latin typeface="Segoe UI Light" panose="020B0502040204020203" pitchFamily="34" charset="0"/>
                <a:cs typeface="Segoe UI Light" panose="020B0502040204020203" pitchFamily="34" charset="0"/>
              </a:rPr>
              <a:t>H</a:t>
            </a:r>
            <a:r>
              <a:rPr lang="en-US" sz="2400" baseline="-25000" dirty="0">
                <a:latin typeface="Segoe UI Light" panose="020B0502040204020203" pitchFamily="34" charset="0"/>
                <a:cs typeface="Segoe UI Light" panose="020B0502040204020203" pitchFamily="34" charset="0"/>
              </a:rPr>
              <a:t>6</a:t>
            </a:r>
            <a:r>
              <a:rPr lang="en-US" sz="2400" dirty="0">
                <a:latin typeface="Segoe UI Light" panose="020B0502040204020203" pitchFamily="34" charset="0"/>
                <a:cs typeface="Segoe UI Light" panose="020B0502040204020203" pitchFamily="34" charset="0"/>
              </a:rPr>
              <a:t>), with fractional amounts of propane (C</a:t>
            </a:r>
            <a:r>
              <a:rPr lang="en-US" sz="2400" baseline="-25000" dirty="0">
                <a:latin typeface="Segoe UI Light" panose="020B0502040204020203" pitchFamily="34" charset="0"/>
                <a:cs typeface="Segoe UI Light" panose="020B0502040204020203" pitchFamily="34" charset="0"/>
              </a:rPr>
              <a:t>3</a:t>
            </a:r>
            <a:r>
              <a:rPr lang="en-US" sz="2400" dirty="0">
                <a:latin typeface="Segoe UI Light" panose="020B0502040204020203" pitchFamily="34" charset="0"/>
                <a:cs typeface="Segoe UI Light" panose="020B0502040204020203" pitchFamily="34" charset="0"/>
              </a:rPr>
              <a:t>H</a:t>
            </a:r>
            <a:r>
              <a:rPr lang="en-US" sz="2400" baseline="-25000" dirty="0">
                <a:latin typeface="Segoe UI Light" panose="020B0502040204020203" pitchFamily="34" charset="0"/>
                <a:cs typeface="Segoe UI Light" panose="020B0502040204020203" pitchFamily="34" charset="0"/>
              </a:rPr>
              <a:t>8</a:t>
            </a:r>
            <a:r>
              <a:rPr lang="en-US" sz="2400" dirty="0">
                <a:latin typeface="Segoe UI Light" panose="020B0502040204020203" pitchFamily="34" charset="0"/>
                <a:cs typeface="Segoe UI Light" panose="020B0502040204020203" pitchFamily="34" charset="0"/>
              </a:rPr>
              <a:t>), butane (C</a:t>
            </a:r>
            <a:r>
              <a:rPr lang="en-US" sz="2400" baseline="-25000" dirty="0">
                <a:latin typeface="Segoe UI Light" panose="020B0502040204020203" pitchFamily="34" charset="0"/>
                <a:cs typeface="Segoe UI Light" panose="020B0502040204020203" pitchFamily="34" charset="0"/>
              </a:rPr>
              <a:t>4</a:t>
            </a:r>
            <a:r>
              <a:rPr lang="en-US" sz="2400" dirty="0">
                <a:latin typeface="Segoe UI Light" panose="020B0502040204020203" pitchFamily="34" charset="0"/>
                <a:cs typeface="Segoe UI Light" panose="020B0502040204020203" pitchFamily="34" charset="0"/>
              </a:rPr>
              <a:t>H</a:t>
            </a:r>
            <a:r>
              <a:rPr lang="en-US" sz="2400" baseline="-25000" dirty="0">
                <a:latin typeface="Segoe UI Light" panose="020B0502040204020203" pitchFamily="34" charset="0"/>
                <a:cs typeface="Segoe UI Light" panose="020B0502040204020203" pitchFamily="34" charset="0"/>
              </a:rPr>
              <a:t>10</a:t>
            </a:r>
            <a:r>
              <a:rPr lang="en-US" sz="2400" dirty="0">
                <a:latin typeface="Segoe UI Light" panose="020B0502040204020203" pitchFamily="34" charset="0"/>
                <a:cs typeface="Segoe UI Light" panose="020B0502040204020203" pitchFamily="34" charset="0"/>
              </a:rPr>
              <a:t>), and other hydrocarbons, pentane (C</a:t>
            </a:r>
            <a:r>
              <a:rPr lang="en-US" sz="2400" baseline="-25000" dirty="0">
                <a:latin typeface="Segoe UI Light" panose="020B0502040204020203" pitchFamily="34" charset="0"/>
                <a:cs typeface="Segoe UI Light" panose="020B0502040204020203" pitchFamily="34" charset="0"/>
              </a:rPr>
              <a:t>5</a:t>
            </a:r>
            <a:r>
              <a:rPr lang="en-US" sz="2400" dirty="0">
                <a:latin typeface="Segoe UI Light" panose="020B0502040204020203" pitchFamily="34" charset="0"/>
                <a:cs typeface="Segoe UI Light" panose="020B0502040204020203" pitchFamily="34" charset="0"/>
              </a:rPr>
              <a:t>H</a:t>
            </a:r>
            <a:r>
              <a:rPr lang="en-US" sz="2400" baseline="-25000" dirty="0">
                <a:latin typeface="Segoe UI Light" panose="020B0502040204020203" pitchFamily="34" charset="0"/>
                <a:cs typeface="Segoe UI Light" panose="020B0502040204020203" pitchFamily="34" charset="0"/>
              </a:rPr>
              <a:t>12</a:t>
            </a:r>
            <a:r>
              <a:rPr lang="en-US" sz="2400" dirty="0">
                <a:latin typeface="Segoe UI Light" panose="020B0502040204020203" pitchFamily="34" charset="0"/>
                <a:cs typeface="Segoe UI Light" panose="020B0502040204020203" pitchFamily="34" charset="0"/>
              </a:rPr>
              <a:t>) and heavier.</a:t>
            </a:r>
          </a:p>
        </p:txBody>
      </p:sp>
      <p:sp>
        <p:nvSpPr>
          <p:cNvPr id="5" name="Rectangle 4"/>
          <p:cNvSpPr/>
          <p:nvPr/>
        </p:nvSpPr>
        <p:spPr>
          <a:xfrm>
            <a:off x="12700" y="3241864"/>
            <a:ext cx="8991603" cy="2092881"/>
          </a:xfrm>
          <a:prstGeom prst="rect">
            <a:avLst/>
          </a:prstGeom>
        </p:spPr>
        <p:txBody>
          <a:bodyPr wrap="square">
            <a:spAutoFit/>
          </a:bodyPr>
          <a:lstStyle/>
          <a:p>
            <a:pPr marL="257175" indent="-257175" algn="just">
              <a:spcAft>
                <a:spcPts val="1200"/>
              </a:spcAf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Natural gas </a:t>
            </a:r>
            <a:r>
              <a:rPr lang="en-US" sz="2400" dirty="0">
                <a:latin typeface="Segoe UI Light" panose="020B0502040204020203" pitchFamily="34" charset="0"/>
                <a:cs typeface="Segoe UI Light" panose="020B0502040204020203" pitchFamily="34" charset="0"/>
              </a:rPr>
              <a:t>containing the first two of these compounds, hydrogen sulfide and carbon dioxide, is termed “</a:t>
            </a:r>
            <a:r>
              <a:rPr lang="en-US" sz="2400" b="1" dirty="0">
                <a:solidFill>
                  <a:srgbClr val="FF0000"/>
                </a:solidFill>
                <a:latin typeface="Segoe UI Light" panose="020B0502040204020203" pitchFamily="34" charset="0"/>
                <a:cs typeface="Segoe UI Light" panose="020B0502040204020203" pitchFamily="34" charset="0"/>
              </a:rPr>
              <a:t>sour</a:t>
            </a:r>
            <a:r>
              <a:rPr lang="en-US" sz="2400" dirty="0">
                <a:latin typeface="Segoe UI Light" panose="020B0502040204020203" pitchFamily="34" charset="0"/>
                <a:cs typeface="Segoe UI Light" panose="020B0502040204020203" pitchFamily="34" charset="0"/>
              </a:rPr>
              <a:t>” and the contaminants are referred to as “acid” gases.</a:t>
            </a:r>
          </a:p>
          <a:p>
            <a:pPr marL="257175" indent="-257175" algn="just">
              <a:spcAft>
                <a:spcPts val="1200"/>
              </a:spcAf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Natural gas </a:t>
            </a:r>
            <a:r>
              <a:rPr lang="en-US" sz="2400" dirty="0">
                <a:latin typeface="Segoe UI Light" panose="020B0502040204020203" pitchFamily="34" charset="0"/>
                <a:cs typeface="Segoe UI Light" panose="020B0502040204020203" pitchFamily="34" charset="0"/>
              </a:rPr>
              <a:t>that contains low enough concentrations of the acid gases to meet sales specifications is termed “</a:t>
            </a:r>
            <a:r>
              <a:rPr lang="en-US" sz="2400" b="1" dirty="0">
                <a:solidFill>
                  <a:srgbClr val="FF0000"/>
                </a:solidFill>
                <a:latin typeface="Segoe UI Light" panose="020B0502040204020203" pitchFamily="34" charset="0"/>
                <a:cs typeface="Segoe UI Light" panose="020B0502040204020203" pitchFamily="34" charset="0"/>
              </a:rPr>
              <a:t>sweet</a:t>
            </a:r>
            <a:r>
              <a:rPr lang="en-US" sz="2400" dirty="0">
                <a:latin typeface="Segoe UI Light" panose="020B0502040204020203" pitchFamily="34" charset="0"/>
                <a:cs typeface="Segoe UI Light" panose="020B0502040204020203" pitchFamily="34" charset="0"/>
              </a:rPr>
              <a:t>.”</a:t>
            </a:r>
          </a:p>
        </p:txBody>
      </p:sp>
      <p:sp>
        <p:nvSpPr>
          <p:cNvPr id="10" name="Rectangle 9"/>
          <p:cNvSpPr/>
          <p:nvPr/>
        </p:nvSpPr>
        <p:spPr>
          <a:xfrm>
            <a:off x="12700" y="5352871"/>
            <a:ext cx="9144000" cy="1200329"/>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Natural gas </a:t>
            </a:r>
            <a:r>
              <a:rPr lang="en-US" sz="2400" dirty="0">
                <a:latin typeface="Segoe UI Light" panose="020B0502040204020203" pitchFamily="34" charset="0"/>
                <a:cs typeface="Segoe UI Light" panose="020B0502040204020203" pitchFamily="34" charset="0"/>
              </a:rPr>
              <a:t>that contains only traces of other compounds is </a:t>
            </a:r>
            <a:r>
              <a:rPr lang="en-US" sz="2400" b="1" dirty="0">
                <a:solidFill>
                  <a:srgbClr val="FF0000"/>
                </a:solidFill>
                <a:latin typeface="Segoe UI Light" panose="020B0502040204020203" pitchFamily="34" charset="0"/>
                <a:cs typeface="Segoe UI Light" panose="020B0502040204020203" pitchFamily="34" charset="0"/>
              </a:rPr>
              <a:t>dry gas</a:t>
            </a:r>
            <a:r>
              <a:rPr lang="en-US" sz="2400" dirty="0">
                <a:latin typeface="Segoe UI Light" panose="020B0502040204020203" pitchFamily="34" charset="0"/>
                <a:cs typeface="Segoe UI Light" panose="020B0502040204020203" pitchFamily="34" charset="0"/>
              </a:rPr>
              <a:t>.</a:t>
            </a:r>
          </a:p>
          <a:p>
            <a:pPr marL="257175" indent="-257175" algn="jus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If natural gas contains significant amounts of ethane, propane, butanes, and higher hydrocarbons, it is called </a:t>
            </a:r>
            <a:r>
              <a:rPr lang="en-US" sz="2400" b="1" dirty="0">
                <a:solidFill>
                  <a:srgbClr val="FF0000"/>
                </a:solidFill>
                <a:latin typeface="Segoe UI Light" panose="020B0502040204020203" pitchFamily="34" charset="0"/>
                <a:cs typeface="Segoe UI Light" panose="020B0502040204020203" pitchFamily="34" charset="0"/>
              </a:rPr>
              <a:t>wet gas</a:t>
            </a:r>
            <a:r>
              <a:rPr lang="en-US" sz="2400" dirty="0">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3468992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down)">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447800"/>
            <a:ext cx="8610600" cy="3416320"/>
          </a:xfrm>
          <a:prstGeom prst="rect">
            <a:avLst/>
          </a:prstGeom>
        </p:spPr>
        <p:txBody>
          <a:bodyPr wrap="square">
            <a:spAutoFit/>
          </a:bodyPr>
          <a:lstStyle/>
          <a:p>
            <a:pPr marL="342900" lvl="0" indent="-342900" algn="just" rtl="1">
              <a:lnSpc>
                <a:spcPct val="150000"/>
              </a:lnSpc>
              <a:buFontTx/>
              <a:buChar char="-"/>
            </a:pPr>
            <a:r>
              <a:rPr lang="ar-SA" sz="2400" b="1" dirty="0">
                <a:solidFill>
                  <a:prstClr val="black"/>
                </a:solidFill>
                <a:latin typeface="Arial" pitchFamily="34" charset="0"/>
                <a:cs typeface="+mj-cs"/>
              </a:rPr>
              <a:t>يستخدم الهيدروجين </a:t>
            </a:r>
            <a:r>
              <a:rPr lang="en-US" sz="2400" b="1" dirty="0">
                <a:solidFill>
                  <a:srgbClr val="FF0000"/>
                </a:solidFill>
                <a:latin typeface="Arial" pitchFamily="34" charset="0"/>
                <a:cs typeface="+mj-cs"/>
              </a:rPr>
              <a:t>H</a:t>
            </a:r>
            <a:r>
              <a:rPr lang="en-US" sz="2400" b="1" baseline="-25000" dirty="0">
                <a:solidFill>
                  <a:srgbClr val="FF0000"/>
                </a:solidFill>
                <a:latin typeface="Arial" pitchFamily="34" charset="0"/>
                <a:cs typeface="+mj-cs"/>
              </a:rPr>
              <a:t>2</a:t>
            </a:r>
            <a:r>
              <a:rPr lang="ar-SA" sz="2400" b="1" dirty="0">
                <a:solidFill>
                  <a:srgbClr val="FF0000"/>
                </a:solidFill>
                <a:latin typeface="Arial" pitchFamily="34" charset="0"/>
                <a:cs typeface="+mj-cs"/>
              </a:rPr>
              <a:t> لتنقية  القطفات البترولية كا النافثا </a:t>
            </a:r>
            <a:r>
              <a:rPr lang="ar-SA" sz="2400" b="1" dirty="0">
                <a:solidFill>
                  <a:prstClr val="black"/>
                </a:solidFill>
                <a:latin typeface="Arial" pitchFamily="34" charset="0"/>
                <a:cs typeface="+mj-cs"/>
              </a:rPr>
              <a:t>من المركبات الكبريتية أو النيتروجينية أو الاوكسيجينية بتحويلها الى :- كبريتيد الهيدروجين أو أمونيا  أو ماء على التوالي كما تتحول المركبات الأليفاتية غير المشبعة الى برافينات.</a:t>
            </a:r>
          </a:p>
          <a:p>
            <a:pPr marL="342900" lvl="0" indent="-342900" algn="just" rtl="1">
              <a:lnSpc>
                <a:spcPct val="150000"/>
              </a:lnSpc>
              <a:buFontTx/>
              <a:buChar char="-"/>
            </a:pPr>
            <a:r>
              <a:rPr lang="ar-SA" sz="2400" b="1" dirty="0">
                <a:solidFill>
                  <a:prstClr val="black"/>
                </a:solidFill>
                <a:latin typeface="Arial" pitchFamily="34" charset="0"/>
                <a:cs typeface="+mj-cs"/>
              </a:rPr>
              <a:t>تتم العملية تحت ضغط جوي عال وعند درجة حرارة 250-400 درجة مئوية بإستخدام عامل مساعد مثل اكاسيد الكوبالت والمولبيدنيوم المحمولة على اكسيد الالومنيوم  </a:t>
            </a:r>
            <a:endParaRPr lang="ar-SA" sz="2400" b="1" dirty="0">
              <a:solidFill>
                <a:prstClr val="white"/>
              </a:solidFill>
              <a:latin typeface="Arial" pitchFamily="34" charset="0"/>
              <a:cs typeface="+mj-cs"/>
            </a:endParaRPr>
          </a:p>
        </p:txBody>
      </p:sp>
      <p:sp>
        <p:nvSpPr>
          <p:cNvPr id="8" name="TextBox 7"/>
          <p:cNvSpPr txBox="1"/>
          <p:nvPr/>
        </p:nvSpPr>
        <p:spPr>
          <a:xfrm>
            <a:off x="122368" y="176784"/>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تنقية القطفات البترولية بالهدرجة</a:t>
            </a:r>
            <a:endParaRPr lang="ar-SA" sz="2400" b="1" dirty="0">
              <a:solidFill>
                <a:srgbClr val="002060"/>
              </a:solidFill>
              <a:latin typeface="Arial" pitchFamily="34" charset="0"/>
            </a:endParaRPr>
          </a:p>
        </p:txBody>
      </p:sp>
    </p:spTree>
    <p:extLst>
      <p:ext uri="{BB962C8B-B14F-4D97-AF65-F5344CB8AC3E}">
        <p14:creationId xmlns:p14="http://schemas.microsoft.com/office/powerpoint/2010/main" val="4217884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38200"/>
            <a:ext cx="8763000" cy="1687963"/>
          </a:xfrm>
          <a:prstGeom prst="rect">
            <a:avLst/>
          </a:prstGeom>
        </p:spPr>
        <p:txBody>
          <a:bodyPr wrap="square">
            <a:spAutoFit/>
          </a:bodyPr>
          <a:lstStyle/>
          <a:p>
            <a:pPr lvl="0" algn="just" rtl="1">
              <a:lnSpc>
                <a:spcPct val="150000"/>
              </a:lnSpc>
              <a:defRPr/>
            </a:pPr>
            <a:r>
              <a:rPr lang="ar-SA" sz="2400" b="1" dirty="0">
                <a:solidFill>
                  <a:srgbClr val="FF0000"/>
                </a:solidFill>
                <a:latin typeface="Arial" pitchFamily="34" charset="0"/>
                <a:cs typeface="+mj-cs"/>
              </a:rPr>
              <a:t>هي العمليات </a:t>
            </a:r>
            <a:r>
              <a:rPr lang="ar-SA" sz="2400" b="1" dirty="0">
                <a:solidFill>
                  <a:schemeClr val="bg2">
                    <a:lumMod val="25000"/>
                  </a:schemeClr>
                </a:solidFill>
                <a:latin typeface="Arial" pitchFamily="34" charset="0"/>
                <a:cs typeface="+mj-cs"/>
              </a:rPr>
              <a:t>التي يتم من خلالها تحويل مكونات النفط أو الغاز الطبيعي أو مشتقاتهما (كمواد خام) لعدد كبير من المواد الكيميائية العضوية وغير العضوية والتي</a:t>
            </a:r>
            <a:r>
              <a:rPr lang="ar-SA" sz="2400" b="1" dirty="0">
                <a:solidFill>
                  <a:srgbClr val="B5AE53">
                    <a:lumMod val="75000"/>
                  </a:srgbClr>
                </a:solidFill>
                <a:latin typeface="Arial" pitchFamily="34" charset="0"/>
                <a:cs typeface="+mj-cs"/>
              </a:rPr>
              <a:t> </a:t>
            </a:r>
            <a:r>
              <a:rPr lang="ar-SA" sz="2400" b="1" dirty="0">
                <a:solidFill>
                  <a:srgbClr val="FF0000"/>
                </a:solidFill>
                <a:latin typeface="Arial" pitchFamily="34" charset="0"/>
                <a:cs typeface="+mj-cs"/>
              </a:rPr>
              <a:t>تسمى ب</a:t>
            </a:r>
            <a:r>
              <a:rPr lang="ar-SA" sz="2400" b="1" u="sng" dirty="0">
                <a:solidFill>
                  <a:srgbClr val="FF0000"/>
                </a:solidFill>
                <a:latin typeface="Arial" pitchFamily="34" charset="0"/>
                <a:cs typeface="+mj-cs"/>
              </a:rPr>
              <a:t>البتروكيماويات</a:t>
            </a:r>
            <a:r>
              <a:rPr lang="ar-SA" sz="2400" b="1" dirty="0">
                <a:solidFill>
                  <a:srgbClr val="FF0000"/>
                </a:solidFill>
                <a:latin typeface="Arial" pitchFamily="34" charset="0"/>
                <a:cs typeface="+mj-cs"/>
              </a:rPr>
              <a:t> أو المنتجات البتروكيماويه.</a:t>
            </a:r>
            <a:r>
              <a:rPr lang="ar-SA" sz="2400" b="1" dirty="0">
                <a:solidFill>
                  <a:srgbClr val="FF0000"/>
                </a:solidFill>
                <a:cs typeface="+mj-cs"/>
              </a:rPr>
              <a:t>    </a:t>
            </a:r>
            <a:endParaRPr lang="ar-SA" sz="2400" b="1" u="sng" dirty="0">
              <a:solidFill>
                <a:srgbClr val="FF0000"/>
              </a:solidFill>
              <a:cs typeface="+mj-cs"/>
            </a:endParaRPr>
          </a:p>
        </p:txBody>
      </p:sp>
      <p:sp>
        <p:nvSpPr>
          <p:cNvPr id="7" name="Rectangle 6"/>
          <p:cNvSpPr/>
          <p:nvPr/>
        </p:nvSpPr>
        <p:spPr>
          <a:xfrm>
            <a:off x="304800" y="3538478"/>
            <a:ext cx="8534400" cy="2862322"/>
          </a:xfrm>
          <a:prstGeom prst="rect">
            <a:avLst/>
          </a:prstGeom>
        </p:spPr>
        <p:txBody>
          <a:bodyPr wrap="square">
            <a:spAutoFit/>
          </a:bodyPr>
          <a:lstStyle/>
          <a:p>
            <a:pPr lvl="0" algn="just" rtl="1">
              <a:lnSpc>
                <a:spcPct val="150000"/>
              </a:lnSpc>
              <a:defRPr/>
            </a:pPr>
            <a:r>
              <a:rPr lang="ar-SA" sz="2000" b="1" dirty="0">
                <a:solidFill>
                  <a:schemeClr val="bg2">
                    <a:lumMod val="25000"/>
                  </a:schemeClr>
                </a:solidFill>
                <a:cs typeface="+mj-cs"/>
              </a:rPr>
              <a:t>    هى المواد الكيميائية (أوالكيماويات) التي يتم إنتاجها من مكونات النفط والغاز الطبيعي </a:t>
            </a:r>
            <a:r>
              <a:rPr lang="ar-SA" sz="2000" b="1" dirty="0">
                <a:solidFill>
                  <a:srgbClr val="93A299">
                    <a:lumMod val="50000"/>
                  </a:srgbClr>
                </a:solidFill>
                <a:cs typeface="+mj-cs"/>
              </a:rPr>
              <a:t>, وعددها محدود وتسمى </a:t>
            </a:r>
            <a:r>
              <a:rPr lang="ar-SA" sz="2000" b="1" u="sng" dirty="0">
                <a:solidFill>
                  <a:srgbClr val="FF0000"/>
                </a:solidFill>
                <a:cs typeface="+mj-cs"/>
              </a:rPr>
              <a:t>البتروكيماويات الاساسية</a:t>
            </a:r>
            <a:r>
              <a:rPr lang="ar-SA" sz="2000" b="1" dirty="0">
                <a:solidFill>
                  <a:srgbClr val="FF0000"/>
                </a:solidFill>
                <a:cs typeface="+mj-cs"/>
              </a:rPr>
              <a:t> </a:t>
            </a:r>
            <a:r>
              <a:rPr lang="ar-SA" sz="2000" b="1" dirty="0">
                <a:solidFill>
                  <a:srgbClr val="93A299">
                    <a:lumMod val="50000"/>
                  </a:srgbClr>
                </a:solidFill>
                <a:cs typeface="+mj-cs"/>
              </a:rPr>
              <a:t>وتعتبر القاعدة الاساسية للصناعات البتروكيماوية الأخرى (</a:t>
            </a:r>
            <a:r>
              <a:rPr lang="ar-SA" sz="2000" b="1" u="sng" dirty="0">
                <a:solidFill>
                  <a:srgbClr val="FF0000"/>
                </a:solidFill>
                <a:cs typeface="+mj-cs"/>
              </a:rPr>
              <a:t>الوسطية والنهائية </a:t>
            </a:r>
            <a:r>
              <a:rPr lang="ar-SA" sz="2000" b="1" dirty="0">
                <a:solidFill>
                  <a:srgbClr val="93A299">
                    <a:lumMod val="50000"/>
                  </a:srgbClr>
                </a:solidFill>
                <a:cs typeface="+mj-cs"/>
              </a:rPr>
              <a:t>) وتنتمي أساساً إلى ثلاث مجموعات هي :</a:t>
            </a:r>
          </a:p>
          <a:p>
            <a:pPr marL="457200" lvl="0" indent="-457200" algn="just" rtl="1">
              <a:lnSpc>
                <a:spcPct val="150000"/>
              </a:lnSpc>
              <a:defRPr/>
            </a:pPr>
            <a:r>
              <a:rPr lang="ar-SA" sz="2000" b="1" dirty="0">
                <a:solidFill>
                  <a:srgbClr val="93A299">
                    <a:lumMod val="50000"/>
                  </a:srgbClr>
                </a:solidFill>
                <a:cs typeface="+mj-cs"/>
              </a:rPr>
              <a:t>1) الاولوفينات (التي تضم الإيثلين والبروبلين وغيرها) </a:t>
            </a:r>
          </a:p>
          <a:p>
            <a:pPr marL="457200" lvl="0" indent="-457200" algn="just" rtl="1">
              <a:lnSpc>
                <a:spcPct val="150000"/>
              </a:lnSpc>
              <a:defRPr/>
            </a:pPr>
            <a:r>
              <a:rPr lang="ar-SA" sz="2000" b="1" dirty="0">
                <a:solidFill>
                  <a:srgbClr val="93A299">
                    <a:lumMod val="50000"/>
                  </a:srgbClr>
                </a:solidFill>
                <a:cs typeface="+mj-cs"/>
              </a:rPr>
              <a:t>2) المركبات الاروماتية (التي تضم البنزين والتولوين و الزايلين)</a:t>
            </a:r>
          </a:p>
          <a:p>
            <a:pPr marL="457200" lvl="0" indent="-457200" algn="just" rtl="1">
              <a:lnSpc>
                <a:spcPct val="150000"/>
              </a:lnSpc>
              <a:defRPr/>
            </a:pPr>
            <a:r>
              <a:rPr lang="ar-SA" sz="2000" b="1" dirty="0">
                <a:solidFill>
                  <a:srgbClr val="93A299">
                    <a:lumMod val="50000"/>
                  </a:srgbClr>
                </a:solidFill>
                <a:cs typeface="+mj-cs"/>
              </a:rPr>
              <a:t>3) المركبات الأوكسجينية (كالميثانول و الإيثانول)</a:t>
            </a:r>
          </a:p>
        </p:txBody>
      </p:sp>
      <p:sp>
        <p:nvSpPr>
          <p:cNvPr id="9" name="TextBox 8"/>
          <p:cNvSpPr txBox="1"/>
          <p:nvPr/>
        </p:nvSpPr>
        <p:spPr>
          <a:xfrm>
            <a:off x="122368" y="212629"/>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 الصناعات البتروكيماوية </a:t>
            </a:r>
          </a:p>
        </p:txBody>
      </p:sp>
      <p:sp>
        <p:nvSpPr>
          <p:cNvPr id="10" name="TextBox 9"/>
          <p:cNvSpPr txBox="1"/>
          <p:nvPr/>
        </p:nvSpPr>
        <p:spPr>
          <a:xfrm>
            <a:off x="76200" y="2768025"/>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البتروكيماويات</a:t>
            </a:r>
          </a:p>
        </p:txBody>
      </p:sp>
    </p:spTree>
    <p:extLst>
      <p:ext uri="{BB962C8B-B14F-4D97-AF65-F5344CB8AC3E}">
        <p14:creationId xmlns:p14="http://schemas.microsoft.com/office/powerpoint/2010/main" val="91631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62000" y="178403"/>
            <a:ext cx="7696200" cy="6450997"/>
          </a:xfrm>
          <a:prstGeom prst="rect">
            <a:avLst/>
          </a:prstGeom>
        </p:spPr>
        <p:style>
          <a:lnRef idx="0">
            <a:scrgbClr r="0" g="0" b="0"/>
          </a:lnRef>
          <a:fillRef idx="1003">
            <a:schemeClr val="lt2"/>
          </a:fillRef>
          <a:effectRef idx="0">
            <a:scrgbClr r="0" g="0" b="0"/>
          </a:effectRef>
          <a:fontRef idx="major"/>
        </p:style>
        <p:txBody>
          <a:bodyPr wrap="square">
            <a:spAutoFit/>
          </a:bodyPr>
          <a:lstStyle/>
          <a:p>
            <a:pPr algn="ctr" rtl="1">
              <a:lnSpc>
                <a:spcPct val="150000"/>
              </a:lnSpc>
              <a:spcAft>
                <a:spcPts val="0"/>
              </a:spcAft>
            </a:pPr>
            <a:r>
              <a:rPr lang="ar-SA" sz="2000" b="1" dirty="0">
                <a:solidFill>
                  <a:srgbClr val="C00000"/>
                </a:solidFill>
                <a:latin typeface="Calibri"/>
                <a:ea typeface="Calibri"/>
                <a:cs typeface="+mj-cs"/>
              </a:rPr>
              <a:t>محتوى  </a:t>
            </a:r>
            <a:r>
              <a:rPr lang="ar-SA" sz="2000" b="1" dirty="0">
                <a:solidFill>
                  <a:srgbClr val="C00000"/>
                </a:solidFill>
                <a:latin typeface="Calibri"/>
                <a:ea typeface="Calibri"/>
              </a:rPr>
              <a:t>مقرر 342 كيم </a:t>
            </a:r>
          </a:p>
          <a:p>
            <a:pPr algn="ctr" rtl="1">
              <a:spcAft>
                <a:spcPts val="0"/>
              </a:spcAft>
            </a:pPr>
            <a:r>
              <a:rPr lang="ar-SA" sz="2400" b="1" dirty="0">
                <a:solidFill>
                  <a:srgbClr val="0070C0"/>
                </a:solidFill>
                <a:latin typeface="Calibri"/>
                <a:ea typeface="Calibri"/>
                <a:cs typeface="+mj-cs"/>
              </a:rPr>
              <a:t>الجزء الاول</a:t>
            </a:r>
          </a:p>
          <a:p>
            <a:pPr algn="ctr" rtl="1">
              <a:spcAft>
                <a:spcPts val="0"/>
              </a:spcAft>
            </a:pPr>
            <a:r>
              <a:rPr lang="ar-SA" sz="2400" b="1" dirty="0">
                <a:solidFill>
                  <a:srgbClr val="0070C0"/>
                </a:solidFill>
                <a:latin typeface="Calibri"/>
                <a:ea typeface="Calibri"/>
              </a:rPr>
              <a:t>البتروكيماويات و الصناعات البتروكيماوية</a:t>
            </a:r>
            <a:endParaRPr lang="ar-SA" sz="2000" b="1" dirty="0">
              <a:solidFill>
                <a:srgbClr val="0070C0"/>
              </a:solidFill>
              <a:latin typeface="Calibri"/>
              <a:ea typeface="Calibri"/>
            </a:endParaRPr>
          </a:p>
          <a:p>
            <a:pPr algn="ctr" rtl="1">
              <a:spcAft>
                <a:spcPts val="0"/>
              </a:spcAft>
            </a:pPr>
            <a:r>
              <a:rPr lang="ar-SA" sz="2800" b="1" dirty="0">
                <a:solidFill>
                  <a:srgbClr val="C00000"/>
                </a:solidFill>
                <a:latin typeface="Calibri"/>
                <a:ea typeface="Calibri"/>
                <a:cs typeface="+mj-cs"/>
              </a:rPr>
              <a:t>---------------------------------------</a:t>
            </a:r>
          </a:p>
          <a:p>
            <a:pPr marL="342900" indent="-342900" algn="r" rtl="1">
              <a:spcAft>
                <a:spcPts val="0"/>
              </a:spcAft>
              <a:buFont typeface="Wingdings" panose="05000000000000000000" pitchFamily="2" charset="2"/>
              <a:buChar char="v"/>
            </a:pPr>
            <a:r>
              <a:rPr lang="ar-SA" sz="2400" b="1" dirty="0">
                <a:solidFill>
                  <a:srgbClr val="FF0000"/>
                </a:solidFill>
                <a:latin typeface="Calibri"/>
                <a:ea typeface="Calibri"/>
              </a:rPr>
              <a:t>مقدمة</a:t>
            </a:r>
          </a:p>
          <a:p>
            <a:pPr marL="347663" algn="r" rtl="1">
              <a:spcAft>
                <a:spcPts val="0"/>
              </a:spcAft>
            </a:pPr>
            <a:r>
              <a:rPr lang="ar-SA" sz="2400" b="1" dirty="0">
                <a:solidFill>
                  <a:srgbClr val="002060"/>
                </a:solidFill>
                <a:latin typeface="Calibri"/>
                <a:ea typeface="Calibri"/>
              </a:rPr>
              <a:t>- مكونات النفـط </a:t>
            </a:r>
            <a:endParaRPr lang="en-US" sz="2400" b="1" dirty="0">
              <a:solidFill>
                <a:srgbClr val="002060"/>
              </a:solidFill>
              <a:latin typeface="Calibri"/>
              <a:ea typeface="Calibri"/>
            </a:endParaRPr>
          </a:p>
          <a:p>
            <a:pPr marL="347663" algn="r" rtl="1">
              <a:spcAft>
                <a:spcPts val="0"/>
              </a:spcAft>
            </a:pPr>
            <a:r>
              <a:rPr lang="ar-SA" sz="2400" b="1" dirty="0">
                <a:solidFill>
                  <a:srgbClr val="002060"/>
                </a:solidFill>
                <a:latin typeface="Calibri"/>
                <a:ea typeface="Calibri"/>
              </a:rPr>
              <a:t>- تنقية المنتجات البترولية </a:t>
            </a:r>
          </a:p>
          <a:p>
            <a:pPr marL="347663" algn="r" rtl="1">
              <a:spcAft>
                <a:spcPts val="0"/>
              </a:spcAft>
            </a:pPr>
            <a:r>
              <a:rPr lang="ar-SA" sz="2400" b="1" dirty="0">
                <a:solidFill>
                  <a:srgbClr val="002060"/>
                </a:solidFill>
                <a:latin typeface="Calibri"/>
                <a:ea typeface="Calibri"/>
              </a:rPr>
              <a:t>- الكيماويات البترولية و البتروكيماويات</a:t>
            </a:r>
          </a:p>
          <a:p>
            <a:pPr marL="347663" algn="r" rtl="1">
              <a:spcAft>
                <a:spcPts val="0"/>
              </a:spcAft>
            </a:pPr>
            <a:r>
              <a:rPr lang="ar-SA" sz="2400" b="1" dirty="0">
                <a:solidFill>
                  <a:srgbClr val="002060"/>
                </a:solidFill>
                <a:latin typeface="Calibri"/>
                <a:ea typeface="Calibri"/>
              </a:rPr>
              <a:t>- مراحل إنتاج البتروكيماويات </a:t>
            </a:r>
            <a:endParaRPr lang="en-US" sz="2400" b="1" dirty="0">
              <a:solidFill>
                <a:srgbClr val="002060"/>
              </a:solidFill>
              <a:latin typeface="Calibri"/>
              <a:ea typeface="Calibri"/>
            </a:endParaRPr>
          </a:p>
          <a:p>
            <a:pPr marL="342900" indent="-342900" algn="r" rtl="1">
              <a:spcAft>
                <a:spcPts val="0"/>
              </a:spcAft>
              <a:buFont typeface="Wingdings" panose="05000000000000000000" pitchFamily="2" charset="2"/>
              <a:buChar char="v"/>
            </a:pPr>
            <a:r>
              <a:rPr lang="ar-SA" sz="2400" b="1" dirty="0">
                <a:solidFill>
                  <a:srgbClr val="FF0000"/>
                </a:solidFill>
                <a:latin typeface="Calibri"/>
                <a:ea typeface="Calibri"/>
              </a:rPr>
              <a:t>البتروكيماويات</a:t>
            </a:r>
          </a:p>
          <a:p>
            <a:pPr marL="347663" algn="r" rtl="1">
              <a:spcAft>
                <a:spcPts val="0"/>
              </a:spcAft>
            </a:pPr>
            <a:r>
              <a:rPr lang="ar-SA" sz="2400" b="1" dirty="0">
                <a:solidFill>
                  <a:srgbClr val="002060"/>
                </a:solidFill>
                <a:latin typeface="Calibri"/>
                <a:ea typeface="Calibri"/>
              </a:rPr>
              <a:t>- البتروكيماويات من الميثان  </a:t>
            </a:r>
            <a:endParaRPr lang="en-US" sz="2400" b="1" dirty="0">
              <a:solidFill>
                <a:srgbClr val="002060"/>
              </a:solidFill>
              <a:latin typeface="Calibri"/>
              <a:ea typeface="Calibri"/>
            </a:endParaRPr>
          </a:p>
          <a:p>
            <a:pPr marL="347663" algn="r" rtl="1">
              <a:spcAft>
                <a:spcPts val="0"/>
              </a:spcAft>
            </a:pPr>
            <a:r>
              <a:rPr lang="ar-SA" sz="2400" b="1" dirty="0">
                <a:solidFill>
                  <a:srgbClr val="002060"/>
                </a:solidFill>
                <a:latin typeface="Calibri"/>
                <a:ea typeface="Calibri"/>
              </a:rPr>
              <a:t>- البتروكيماويات من الإيثان </a:t>
            </a:r>
            <a:endParaRPr lang="en-US" sz="2400" b="1" dirty="0">
              <a:solidFill>
                <a:srgbClr val="002060"/>
              </a:solidFill>
              <a:latin typeface="Calibri"/>
              <a:ea typeface="Calibri"/>
            </a:endParaRPr>
          </a:p>
          <a:p>
            <a:pPr marL="690563" indent="-7938" algn="r" rtl="1">
              <a:spcAft>
                <a:spcPts val="0"/>
              </a:spcAft>
              <a:buFont typeface="Wingdings" panose="05000000000000000000" pitchFamily="2" charset="2"/>
              <a:buChar char="§"/>
            </a:pPr>
            <a:r>
              <a:rPr lang="ar-SA" sz="2400" b="1" dirty="0">
                <a:solidFill>
                  <a:srgbClr val="002060"/>
                </a:solidFill>
                <a:latin typeface="Calibri"/>
                <a:ea typeface="Calibri"/>
              </a:rPr>
              <a:t> </a:t>
            </a:r>
            <a:r>
              <a:rPr lang="ar-SA" sz="2000" b="1" dirty="0">
                <a:solidFill>
                  <a:srgbClr val="002060"/>
                </a:solidFill>
                <a:latin typeface="Calibri"/>
                <a:ea typeface="Calibri"/>
              </a:rPr>
              <a:t>البتروكيماويات من الايثلين</a:t>
            </a:r>
            <a:endParaRPr lang="ar-SA" sz="2400" b="1" dirty="0">
              <a:solidFill>
                <a:srgbClr val="002060"/>
              </a:solidFill>
              <a:latin typeface="Calibri"/>
              <a:ea typeface="Calibri"/>
            </a:endParaRPr>
          </a:p>
          <a:p>
            <a:pPr marL="347663" algn="r" rtl="1"/>
            <a:r>
              <a:rPr lang="ar-SA" sz="2400" b="1" dirty="0">
                <a:solidFill>
                  <a:srgbClr val="002060"/>
                </a:solidFill>
                <a:latin typeface="Calibri"/>
                <a:ea typeface="Calibri"/>
              </a:rPr>
              <a:t>- البتروكيماويات من مقطرات البترول الأخرى </a:t>
            </a:r>
            <a:endParaRPr lang="en-US" sz="2400" b="1" dirty="0">
              <a:solidFill>
                <a:srgbClr val="002060"/>
              </a:solidFill>
              <a:latin typeface="Calibri"/>
              <a:ea typeface="Calibri"/>
            </a:endParaRPr>
          </a:p>
          <a:p>
            <a:pPr marL="690563" indent="-7938" algn="r" rtl="1">
              <a:spcAft>
                <a:spcPts val="0"/>
              </a:spcAft>
              <a:buFont typeface="Wingdings" panose="05000000000000000000" pitchFamily="2" charset="2"/>
              <a:buChar char="§"/>
            </a:pPr>
            <a:r>
              <a:rPr lang="ar-SA" sz="2400" b="1" dirty="0">
                <a:solidFill>
                  <a:srgbClr val="002060"/>
                </a:solidFill>
                <a:latin typeface="Calibri"/>
                <a:ea typeface="Calibri"/>
              </a:rPr>
              <a:t> </a:t>
            </a:r>
            <a:r>
              <a:rPr lang="ar-SA" sz="2000" b="1" dirty="0">
                <a:solidFill>
                  <a:srgbClr val="002060"/>
                </a:solidFill>
                <a:latin typeface="Calibri"/>
                <a:ea typeface="Calibri"/>
              </a:rPr>
              <a:t>البتروكيماويات من البروبلين</a:t>
            </a:r>
          </a:p>
          <a:p>
            <a:pPr marL="690563" indent="-7938" algn="r" rtl="1">
              <a:spcAft>
                <a:spcPts val="0"/>
              </a:spcAft>
              <a:buFont typeface="Wingdings" panose="05000000000000000000" pitchFamily="2" charset="2"/>
              <a:buChar char="§"/>
            </a:pPr>
            <a:r>
              <a:rPr lang="ar-SA" sz="2000" b="1" dirty="0">
                <a:solidFill>
                  <a:srgbClr val="002060"/>
                </a:solidFill>
                <a:latin typeface="Calibri"/>
                <a:ea typeface="Calibri"/>
              </a:rPr>
              <a:t> البتروكيماويات من البوتان</a:t>
            </a:r>
          </a:p>
          <a:p>
            <a:pPr marL="690563" indent="-7938" algn="r" rtl="1">
              <a:spcAft>
                <a:spcPts val="0"/>
              </a:spcAft>
              <a:buFont typeface="Wingdings" panose="05000000000000000000" pitchFamily="2" charset="2"/>
              <a:buChar char="§"/>
            </a:pPr>
            <a:r>
              <a:rPr lang="ar-SA" sz="2000" b="1" dirty="0">
                <a:solidFill>
                  <a:srgbClr val="002060"/>
                </a:solidFill>
                <a:latin typeface="Calibri"/>
                <a:ea typeface="Calibri"/>
              </a:rPr>
              <a:t> البتروكيماويات من النافثا </a:t>
            </a:r>
            <a:r>
              <a:rPr lang="en-US" sz="2000" b="1" dirty="0">
                <a:solidFill>
                  <a:srgbClr val="002060"/>
                </a:solidFill>
                <a:latin typeface="Calibri"/>
                <a:ea typeface="Calibri"/>
              </a:rPr>
              <a:t>]</a:t>
            </a:r>
            <a:r>
              <a:rPr lang="ar-SA" sz="2000" b="1" dirty="0">
                <a:solidFill>
                  <a:srgbClr val="002060"/>
                </a:solidFill>
                <a:latin typeface="Calibri"/>
                <a:ea typeface="Calibri"/>
              </a:rPr>
              <a:t>البتروكيماويات من ( البنزين – التولون   - الزايلين )</a:t>
            </a:r>
            <a:r>
              <a:rPr lang="en-US" sz="2000" b="1" dirty="0">
                <a:solidFill>
                  <a:srgbClr val="002060"/>
                </a:solidFill>
                <a:latin typeface="Calibri"/>
                <a:ea typeface="Calibri"/>
              </a:rPr>
              <a:t>[</a:t>
            </a:r>
          </a:p>
        </p:txBody>
      </p:sp>
    </p:spTree>
    <p:extLst>
      <p:ext uri="{BB962C8B-B14F-4D97-AF65-F5344CB8AC3E}">
        <p14:creationId xmlns:p14="http://schemas.microsoft.com/office/powerpoint/2010/main" val="279520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24400" y="1143000"/>
            <a:ext cx="3962400" cy="461665"/>
          </a:xfrm>
          <a:prstGeom prst="rect">
            <a:avLst/>
          </a:prstGeom>
          <a:noFill/>
        </p:spPr>
        <p:txBody>
          <a:bodyPr wrap="square" rtlCol="0">
            <a:spAutoFit/>
          </a:bodyPr>
          <a:lstStyle/>
          <a:p>
            <a:pPr algn="ctr" rtl="1"/>
            <a:r>
              <a:rPr lang="ar-SA" sz="2400" b="1" u="sng" dirty="0">
                <a:solidFill>
                  <a:srgbClr val="FF0000"/>
                </a:solidFill>
                <a:cs typeface="+mj-cs"/>
              </a:rPr>
              <a:t>يمر تصنيع البتروكيماويات بعدة مراحل</a:t>
            </a:r>
            <a:endParaRPr lang="en-US" sz="2400" b="1" u="sng" dirty="0">
              <a:solidFill>
                <a:srgbClr val="FF0000"/>
              </a:solidFill>
              <a:cs typeface="+mj-cs"/>
            </a:endParaRPr>
          </a:p>
        </p:txBody>
      </p:sp>
      <p:sp>
        <p:nvSpPr>
          <p:cNvPr id="9" name="TextBox 8"/>
          <p:cNvSpPr txBox="1"/>
          <p:nvPr/>
        </p:nvSpPr>
        <p:spPr>
          <a:xfrm>
            <a:off x="4724400" y="1630472"/>
            <a:ext cx="3810000" cy="461665"/>
          </a:xfrm>
          <a:prstGeom prst="rect">
            <a:avLst/>
          </a:prstGeom>
          <a:noFill/>
        </p:spPr>
        <p:txBody>
          <a:bodyPr wrap="square" rtlCol="0">
            <a:spAutoFit/>
          </a:bodyPr>
          <a:lstStyle/>
          <a:p>
            <a:pPr algn="just" rtl="1"/>
            <a:r>
              <a:rPr lang="ar-SA" sz="2400" b="1" dirty="0">
                <a:solidFill>
                  <a:srgbClr val="0070C0"/>
                </a:solidFill>
                <a:cs typeface="+mj-cs"/>
              </a:rPr>
              <a:t>- مرحلة البتروكيماويات الأساسية</a:t>
            </a:r>
            <a:endParaRPr lang="en-US" sz="2400" b="1" dirty="0">
              <a:solidFill>
                <a:srgbClr val="0070C0"/>
              </a:solidFill>
              <a:cs typeface="+mj-cs"/>
            </a:endParaRPr>
          </a:p>
        </p:txBody>
      </p:sp>
      <p:sp>
        <p:nvSpPr>
          <p:cNvPr id="10" name="TextBox 9"/>
          <p:cNvSpPr txBox="1"/>
          <p:nvPr/>
        </p:nvSpPr>
        <p:spPr>
          <a:xfrm>
            <a:off x="4648200" y="2802000"/>
            <a:ext cx="3886200" cy="461665"/>
          </a:xfrm>
          <a:prstGeom prst="rect">
            <a:avLst/>
          </a:prstGeom>
          <a:noFill/>
        </p:spPr>
        <p:txBody>
          <a:bodyPr wrap="square" rtlCol="0">
            <a:spAutoFit/>
          </a:bodyPr>
          <a:lstStyle/>
          <a:p>
            <a:pPr algn="just" rtl="1"/>
            <a:r>
              <a:rPr lang="ar-SA" sz="2400" b="1" dirty="0">
                <a:solidFill>
                  <a:srgbClr val="0070C0"/>
                </a:solidFill>
                <a:cs typeface="+mj-cs"/>
              </a:rPr>
              <a:t>- مرحلة البتروكيماويات الوسطية</a:t>
            </a:r>
            <a:endParaRPr lang="en-US" sz="2400" b="1" dirty="0">
              <a:solidFill>
                <a:srgbClr val="0070C0"/>
              </a:solidFill>
              <a:cs typeface="+mj-cs"/>
            </a:endParaRPr>
          </a:p>
        </p:txBody>
      </p:sp>
      <p:sp>
        <p:nvSpPr>
          <p:cNvPr id="11" name="TextBox 10"/>
          <p:cNvSpPr txBox="1"/>
          <p:nvPr/>
        </p:nvSpPr>
        <p:spPr>
          <a:xfrm>
            <a:off x="4800600" y="4333200"/>
            <a:ext cx="3733800" cy="461665"/>
          </a:xfrm>
          <a:prstGeom prst="rect">
            <a:avLst/>
          </a:prstGeom>
          <a:noFill/>
        </p:spPr>
        <p:txBody>
          <a:bodyPr wrap="square" rtlCol="0">
            <a:spAutoFit/>
          </a:bodyPr>
          <a:lstStyle/>
          <a:p>
            <a:pPr algn="just" rtl="1"/>
            <a:r>
              <a:rPr lang="ar-SA" sz="2400" b="1" dirty="0">
                <a:solidFill>
                  <a:srgbClr val="0070C0"/>
                </a:solidFill>
                <a:cs typeface="+mj-cs"/>
              </a:rPr>
              <a:t>- مرحلة البتروكيماويات النهائية</a:t>
            </a:r>
            <a:endParaRPr lang="en-US" sz="2400" b="1" dirty="0">
              <a:solidFill>
                <a:srgbClr val="0070C0"/>
              </a:solidFill>
              <a:cs typeface="+mj-cs"/>
            </a:endParaRPr>
          </a:p>
        </p:txBody>
      </p:sp>
      <p:sp>
        <p:nvSpPr>
          <p:cNvPr id="12" name="TextBox 11"/>
          <p:cNvSpPr txBox="1"/>
          <p:nvPr/>
        </p:nvSpPr>
        <p:spPr>
          <a:xfrm>
            <a:off x="609600" y="2011472"/>
            <a:ext cx="7543800" cy="707886"/>
          </a:xfrm>
          <a:prstGeom prst="rect">
            <a:avLst/>
          </a:prstGeom>
          <a:noFill/>
        </p:spPr>
        <p:txBody>
          <a:bodyPr wrap="square" rtlCol="0">
            <a:spAutoFit/>
          </a:bodyPr>
          <a:lstStyle/>
          <a:p>
            <a:pPr algn="just" rtl="1"/>
            <a:r>
              <a:rPr lang="ar-SA" sz="2000" dirty="0">
                <a:cs typeface="+mj-cs"/>
              </a:rPr>
              <a:t>تحويل المواد الخام (</a:t>
            </a:r>
            <a:r>
              <a:rPr lang="ar-SA" sz="2000" dirty="0">
                <a:solidFill>
                  <a:srgbClr val="00B050"/>
                </a:solidFill>
                <a:cs typeface="+mj-cs"/>
              </a:rPr>
              <a:t>ميثان – إيثان – بروبان – البوتان - النافثا</a:t>
            </a:r>
            <a:r>
              <a:rPr lang="ar-SA" sz="2000" dirty="0">
                <a:cs typeface="+mj-cs"/>
              </a:rPr>
              <a:t>) إلى بتروكيماويات أساسية (</a:t>
            </a:r>
            <a:r>
              <a:rPr lang="ar-SA" sz="2000" dirty="0">
                <a:solidFill>
                  <a:srgbClr val="00B050"/>
                </a:solidFill>
                <a:cs typeface="+mj-cs"/>
              </a:rPr>
              <a:t>الميثانول – النشادر – الايثيلين – البروبلين – البوتادايين – البنزين – الزايلين</a:t>
            </a:r>
            <a:r>
              <a:rPr lang="ar-SA" sz="2000" dirty="0">
                <a:cs typeface="+mj-cs"/>
              </a:rPr>
              <a:t>)</a:t>
            </a:r>
            <a:endParaRPr lang="en-US" sz="2000" dirty="0">
              <a:cs typeface="+mj-cs"/>
            </a:endParaRPr>
          </a:p>
        </p:txBody>
      </p:sp>
      <p:sp>
        <p:nvSpPr>
          <p:cNvPr id="13" name="TextBox 12"/>
          <p:cNvSpPr txBox="1"/>
          <p:nvPr/>
        </p:nvSpPr>
        <p:spPr>
          <a:xfrm>
            <a:off x="609600" y="3231178"/>
            <a:ext cx="7467600" cy="1323439"/>
          </a:xfrm>
          <a:prstGeom prst="rect">
            <a:avLst/>
          </a:prstGeom>
          <a:noFill/>
        </p:spPr>
        <p:txBody>
          <a:bodyPr wrap="square" rtlCol="0">
            <a:spAutoFit/>
          </a:bodyPr>
          <a:lstStyle/>
          <a:p>
            <a:pPr lvl="0" algn="just" rtl="1"/>
            <a:r>
              <a:rPr lang="ar-SA" sz="2000" dirty="0">
                <a:cs typeface="+mj-cs"/>
              </a:rPr>
              <a:t>تمثل حلقة الوصل بين البتروكيماويات الأساسية و معظم البتروكيماويات النهائية مثل (</a:t>
            </a:r>
            <a:r>
              <a:rPr lang="ar-SA" sz="2000" dirty="0">
                <a:solidFill>
                  <a:srgbClr val="00B050"/>
                </a:solidFill>
                <a:latin typeface="Arial" pitchFamily="34" charset="0"/>
                <a:cs typeface="+mj-cs"/>
              </a:rPr>
              <a:t>فورمالدهيد – ميلامين - أكسيد الإيثيلين – اثيلين جليكول - ايثانول – أحادي كلوريد الفاينيل  - حمض ترفثاليك  .</a:t>
            </a:r>
            <a:r>
              <a:rPr lang="ar-SA" sz="2000" dirty="0">
                <a:latin typeface="Arial" pitchFamily="34" charset="0"/>
                <a:cs typeface="+mj-cs"/>
              </a:rPr>
              <a:t>...</a:t>
            </a:r>
          </a:p>
          <a:p>
            <a:pPr algn="just" rtl="1"/>
            <a:endParaRPr lang="en-US" sz="2000" dirty="0">
              <a:cs typeface="+mj-cs"/>
            </a:endParaRPr>
          </a:p>
        </p:txBody>
      </p:sp>
      <p:sp>
        <p:nvSpPr>
          <p:cNvPr id="14" name="TextBox 13"/>
          <p:cNvSpPr txBox="1"/>
          <p:nvPr/>
        </p:nvSpPr>
        <p:spPr>
          <a:xfrm>
            <a:off x="762000" y="4788932"/>
            <a:ext cx="7239000" cy="400110"/>
          </a:xfrm>
          <a:prstGeom prst="rect">
            <a:avLst/>
          </a:prstGeom>
          <a:noFill/>
        </p:spPr>
        <p:txBody>
          <a:bodyPr wrap="square" rtlCol="0">
            <a:spAutoFit/>
          </a:bodyPr>
          <a:lstStyle/>
          <a:p>
            <a:pPr lvl="0" algn="just" rtl="1"/>
            <a:r>
              <a:rPr lang="ar-SA" sz="2000" dirty="0">
                <a:latin typeface="Arial" pitchFamily="34" charset="0"/>
                <a:cs typeface="+mj-cs"/>
              </a:rPr>
              <a:t>مثل </a:t>
            </a:r>
            <a:r>
              <a:rPr lang="ar-SA" sz="2000" dirty="0">
                <a:solidFill>
                  <a:srgbClr val="00B050"/>
                </a:solidFill>
                <a:latin typeface="Arial" pitchFamily="34" charset="0"/>
                <a:cs typeface="+mj-cs"/>
              </a:rPr>
              <a:t>بوليمرات (اللدائن – والالياف الصناعية – والمطاط) – الميلامين فورم الدهيد ....</a:t>
            </a:r>
          </a:p>
        </p:txBody>
      </p:sp>
      <p:sp>
        <p:nvSpPr>
          <p:cNvPr id="15" name="Rectangle 14"/>
          <p:cNvSpPr/>
          <p:nvPr/>
        </p:nvSpPr>
        <p:spPr>
          <a:xfrm>
            <a:off x="251684" y="5297417"/>
            <a:ext cx="8686800" cy="1133965"/>
          </a:xfrm>
          <a:prstGeom prst="rect">
            <a:avLst/>
          </a:prstGeom>
        </p:spPr>
        <p:txBody>
          <a:bodyPr wrap="square">
            <a:spAutoFit/>
          </a:bodyPr>
          <a:lstStyle/>
          <a:p>
            <a:pPr lvl="0" algn="just" rtl="1">
              <a:lnSpc>
                <a:spcPct val="150000"/>
              </a:lnSpc>
              <a:defRPr/>
            </a:pPr>
            <a:r>
              <a:rPr lang="ar-SA" sz="2400" b="1" dirty="0">
                <a:solidFill>
                  <a:srgbClr val="002060"/>
                </a:solidFill>
                <a:cs typeface="+mj-cs"/>
              </a:rPr>
              <a:t>و تمثل البتروكيماويات الاساسية والبتروكيماويات الوسطية والنهائية  المواد الخام الأساسية للصناعات </a:t>
            </a:r>
            <a:r>
              <a:rPr lang="ar-SA" sz="2400" b="1" u="sng" dirty="0">
                <a:solidFill>
                  <a:srgbClr val="FF0000"/>
                </a:solidFill>
                <a:cs typeface="+mj-cs"/>
              </a:rPr>
              <a:t>التحويلية (الاستهلاكية)</a:t>
            </a:r>
          </a:p>
        </p:txBody>
      </p:sp>
      <p:sp>
        <p:nvSpPr>
          <p:cNvPr id="17" name="TextBox 16"/>
          <p:cNvSpPr txBox="1"/>
          <p:nvPr/>
        </p:nvSpPr>
        <p:spPr>
          <a:xfrm>
            <a:off x="122368" y="212629"/>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مراحل إنتاج البتروكيماويات </a:t>
            </a:r>
          </a:p>
        </p:txBody>
      </p:sp>
    </p:spTree>
    <p:extLst>
      <p:ext uri="{BB962C8B-B14F-4D97-AF65-F5344CB8AC3E}">
        <p14:creationId xmlns:p14="http://schemas.microsoft.com/office/powerpoint/2010/main" val="418902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8"/>
          <p:cNvSpPr txBox="1">
            <a:spLocks/>
          </p:cNvSpPr>
          <p:nvPr/>
        </p:nvSpPr>
        <p:spPr bwMode="auto">
          <a:xfrm>
            <a:off x="304800" y="1355725"/>
            <a:ext cx="85344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r" rtl="1"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2"/>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a:lstStyle>
          <a:p>
            <a:pPr marL="0" lvl="0" indent="0" algn="just">
              <a:lnSpc>
                <a:spcPct val="150000"/>
              </a:lnSpc>
              <a:spcBef>
                <a:spcPts val="400"/>
              </a:spcBef>
              <a:buClr>
                <a:srgbClr val="000000"/>
              </a:buClr>
              <a:buNone/>
            </a:pPr>
            <a:r>
              <a:rPr lang="ar-SA" sz="2400" b="1" kern="0" dirty="0">
                <a:solidFill>
                  <a:srgbClr val="FF0000"/>
                </a:solidFill>
                <a:latin typeface="Times New Roman"/>
                <a:cs typeface="Times New Roman"/>
              </a:rPr>
              <a:t>الصناعات التحويلية - </a:t>
            </a:r>
            <a:r>
              <a:rPr lang="en-US" sz="2400" b="1" kern="0" dirty="0">
                <a:solidFill>
                  <a:srgbClr val="FF0000"/>
                </a:solidFill>
                <a:latin typeface="Times New Roman"/>
                <a:cs typeface="Times New Roman"/>
              </a:rPr>
              <a:t>Down Stream Industries</a:t>
            </a:r>
            <a:r>
              <a:rPr lang="ar-SA" sz="2400" b="1" kern="0" dirty="0">
                <a:solidFill>
                  <a:srgbClr val="C00000"/>
                </a:solidFill>
                <a:latin typeface="Times New Roman"/>
                <a:cs typeface="Times New Roman"/>
              </a:rPr>
              <a:t> </a:t>
            </a:r>
            <a:r>
              <a:rPr kumimoji="0" lang="ar-SA" sz="2400" b="1" i="0" u="none" strike="noStrike" kern="0" cap="none" spc="0" normalizeH="0" baseline="0" noProof="0" dirty="0">
                <a:ln>
                  <a:noFill/>
                </a:ln>
                <a:solidFill>
                  <a:sysClr val="windowText" lastClr="000000"/>
                </a:solidFill>
                <a:effectLst/>
                <a:uLnTx/>
                <a:uFillTx/>
                <a:latin typeface="Times New Roman"/>
                <a:ea typeface="+mn-ea"/>
                <a:cs typeface="Times New Roman"/>
              </a:rPr>
              <a:t> </a:t>
            </a:r>
          </a:p>
          <a:p>
            <a:pPr marL="0" lvl="0" indent="0" algn="just">
              <a:lnSpc>
                <a:spcPct val="150000"/>
              </a:lnSpc>
              <a:spcBef>
                <a:spcPts val="400"/>
              </a:spcBef>
              <a:buClr>
                <a:srgbClr val="000000"/>
              </a:buClr>
              <a:buNone/>
            </a:pPr>
            <a:r>
              <a:rPr lang="ar-SA" sz="2000" b="1" kern="0" dirty="0">
                <a:solidFill>
                  <a:sysClr val="windowText" lastClr="000000"/>
                </a:solidFill>
                <a:latin typeface="Times New Roman"/>
                <a:cs typeface="Times New Roman"/>
              </a:rPr>
              <a:t>هي العمليات الصناعية التى تستخدم البتروكيماويات ومشتقاتها لانتاج منتجات استهلاكية</a:t>
            </a:r>
            <a:r>
              <a:rPr lang="ar-SA" sz="2000" kern="0" dirty="0">
                <a:solidFill>
                  <a:sysClr val="windowText" lastClr="000000"/>
                </a:solidFill>
                <a:latin typeface="Times New Roman"/>
                <a:cs typeface="Times New Roman"/>
              </a:rPr>
              <a:t> ومن تلك الصناعات – صناعة { الغزل و النسيج  - الدهانات - المواد اللاصقة – الأصباغ (الملونات ) - أغشية التناضح العكسى (تحلية المياه)- المنظفات الصناعية}</a:t>
            </a:r>
            <a:endParaRPr kumimoji="0" lang="ar-SA" sz="20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0" lvl="0" indent="0" algn="just">
              <a:lnSpc>
                <a:spcPct val="150000"/>
              </a:lnSpc>
              <a:spcBef>
                <a:spcPts val="400"/>
              </a:spcBef>
              <a:buClr>
                <a:srgbClr val="000000"/>
              </a:buClr>
              <a:buNone/>
            </a:pPr>
            <a:r>
              <a:rPr kumimoji="0" lang="ar-SA" sz="2000" b="0" i="0" u="none" strike="noStrike" kern="0" cap="none" spc="0" normalizeH="0" baseline="0" noProof="0" dirty="0">
                <a:ln>
                  <a:noFill/>
                </a:ln>
                <a:solidFill>
                  <a:sysClr val="windowText" lastClr="000000"/>
                </a:solidFill>
                <a:effectLst/>
                <a:uLnTx/>
                <a:uFillTx/>
                <a:latin typeface="Times New Roman"/>
                <a:ea typeface="+mn-ea"/>
                <a:cs typeface="Times New Roman"/>
              </a:rPr>
              <a:t> وانتاج </a:t>
            </a:r>
            <a:r>
              <a:rPr kumimoji="0" lang="ar-SA" sz="2000" b="1" i="0" u="none" strike="noStrike" kern="0" cap="none" spc="0" normalizeH="0" baseline="0" noProof="0" dirty="0">
                <a:ln>
                  <a:noFill/>
                </a:ln>
                <a:solidFill>
                  <a:srgbClr val="00B050"/>
                </a:solidFill>
                <a:effectLst/>
                <a:uLnTx/>
                <a:uFillTx/>
                <a:latin typeface="Times New Roman"/>
                <a:ea typeface="+mn-ea"/>
                <a:cs typeface="Times New Roman"/>
              </a:rPr>
              <a:t>الملابس - أدوات الطبخ - مواد التنظيف وغيرها </a:t>
            </a:r>
            <a:r>
              <a:rPr kumimoji="0" lang="ar-SA" sz="2000" b="1" i="0" u="none" strike="noStrike" kern="0" cap="none" spc="0" normalizeH="0" baseline="0" noProof="0" dirty="0">
                <a:ln>
                  <a:noFill/>
                </a:ln>
                <a:solidFill>
                  <a:schemeClr val="accent3">
                    <a:lumMod val="75000"/>
                  </a:schemeClr>
                </a:solidFill>
                <a:effectLst/>
                <a:uLnTx/>
                <a:uFillTx/>
                <a:latin typeface="Times New Roman"/>
                <a:ea typeface="+mn-ea"/>
                <a:cs typeface="Times New Roman"/>
              </a:rPr>
              <a:t>,</a:t>
            </a:r>
            <a:r>
              <a:rPr kumimoji="0" lang="ar-SA" sz="2000" b="1" i="0" u="none" strike="noStrike" kern="0" cap="none" spc="0" normalizeH="0" noProof="0" dirty="0">
                <a:ln>
                  <a:noFill/>
                </a:ln>
                <a:solidFill>
                  <a:schemeClr val="accent3">
                    <a:lumMod val="75000"/>
                  </a:schemeClr>
                </a:solidFill>
                <a:effectLst/>
                <a:uLnTx/>
                <a:uFillTx/>
                <a:latin typeface="Times New Roman"/>
                <a:ea typeface="+mn-ea"/>
                <a:cs typeface="Times New Roman"/>
              </a:rPr>
              <a:t> </a:t>
            </a:r>
            <a:r>
              <a:rPr kumimoji="0" lang="ar-SA" sz="2000" b="0" i="0" u="none" strike="noStrike" kern="0" cap="none" spc="0" normalizeH="0" baseline="0" noProof="0" dirty="0">
                <a:ln>
                  <a:noFill/>
                </a:ln>
                <a:solidFill>
                  <a:sysClr val="windowText" lastClr="000000"/>
                </a:solidFill>
                <a:effectLst/>
                <a:uLnTx/>
                <a:uFillTx/>
                <a:latin typeface="Times New Roman"/>
                <a:ea typeface="+mn-ea"/>
                <a:cs typeface="Times New Roman"/>
              </a:rPr>
              <a:t>علاوة على ذلك تشكل منتجات الشركات البتروكيماوية أساساً لصناعة أجزاء كثيرة من </a:t>
            </a:r>
            <a:r>
              <a:rPr kumimoji="0" lang="ar-SA" sz="2000" b="1" i="0" u="none" strike="noStrike" kern="0" cap="none" spc="0" normalizeH="0" baseline="0" noProof="0" dirty="0">
                <a:ln>
                  <a:noFill/>
                </a:ln>
                <a:solidFill>
                  <a:srgbClr val="00B050"/>
                </a:solidFill>
                <a:effectLst/>
                <a:uLnTx/>
                <a:uFillTx/>
                <a:latin typeface="Times New Roman"/>
                <a:ea typeface="+mn-ea"/>
                <a:cs typeface="Times New Roman"/>
              </a:rPr>
              <a:t>الحاسبات الآلية ومختلف الأجهزة الإلكترونية</a:t>
            </a:r>
            <a:r>
              <a:rPr kumimoji="0" lang="ar-SA" sz="2000" b="0" i="0" u="none" strike="noStrike" kern="0" cap="none" spc="0" normalizeH="0" baseline="0" noProof="0" dirty="0">
                <a:ln>
                  <a:noFill/>
                </a:ln>
                <a:solidFill>
                  <a:sysClr val="windowText" lastClr="000000"/>
                </a:solidFill>
                <a:effectLst/>
                <a:uLnTx/>
                <a:uFillTx/>
                <a:latin typeface="Times New Roman"/>
                <a:ea typeface="+mn-ea"/>
                <a:cs typeface="Times New Roman"/>
              </a:rPr>
              <a:t>، كما تسهم </a:t>
            </a:r>
            <a:r>
              <a:rPr kumimoji="0" lang="ar-SA" sz="2000" b="1" i="0" u="none" strike="noStrike" kern="0" cap="none" spc="0" normalizeH="0" baseline="0" noProof="0" dirty="0">
                <a:ln>
                  <a:noFill/>
                </a:ln>
                <a:solidFill>
                  <a:srgbClr val="00B050"/>
                </a:solidFill>
                <a:effectLst/>
                <a:uLnTx/>
                <a:uFillTx/>
                <a:latin typeface="Times New Roman"/>
                <a:ea typeface="+mn-ea"/>
                <a:cs typeface="Times New Roman"/>
              </a:rPr>
              <a:t>الأسمدة</a:t>
            </a:r>
            <a:r>
              <a:rPr kumimoji="0" lang="ar-SA" sz="2000" b="1" i="0" u="none" strike="noStrike" kern="0" cap="none" spc="0" normalizeH="0" baseline="0" noProof="0" dirty="0">
                <a:ln>
                  <a:noFill/>
                </a:ln>
                <a:solidFill>
                  <a:schemeClr val="accent3">
                    <a:lumMod val="75000"/>
                  </a:schemeClr>
                </a:solidFill>
                <a:effectLst/>
                <a:uLnTx/>
                <a:uFillTx/>
                <a:latin typeface="Times New Roman"/>
                <a:ea typeface="+mn-ea"/>
                <a:cs typeface="Times New Roman"/>
              </a:rPr>
              <a:t> </a:t>
            </a:r>
            <a:r>
              <a:rPr kumimoji="0" lang="ar-SA" sz="2000" b="0" i="0" u="none" strike="noStrike" kern="0" cap="none" spc="0" normalizeH="0" baseline="0" noProof="0" dirty="0">
                <a:ln>
                  <a:noFill/>
                </a:ln>
                <a:solidFill>
                  <a:sysClr val="windowText" lastClr="000000"/>
                </a:solidFill>
                <a:effectLst/>
                <a:uLnTx/>
                <a:uFillTx/>
                <a:latin typeface="Times New Roman"/>
                <a:ea typeface="+mn-ea"/>
                <a:cs typeface="Times New Roman"/>
              </a:rPr>
              <a:t>في زيادة إنتاج المحاصيل الغذائية في مختلف أرجاء العالم. وتدخل كذلك في صناعة</a:t>
            </a:r>
            <a:r>
              <a:rPr kumimoji="0" lang="ar-SA" sz="2000" b="0" i="0" u="none" strike="noStrike" kern="0" cap="none" spc="0" normalizeH="0" noProof="0" dirty="0">
                <a:ln>
                  <a:noFill/>
                </a:ln>
                <a:solidFill>
                  <a:sysClr val="windowText" lastClr="000000"/>
                </a:solidFill>
                <a:effectLst/>
                <a:uLnTx/>
                <a:uFillTx/>
                <a:latin typeface="Times New Roman"/>
                <a:ea typeface="+mn-ea"/>
                <a:cs typeface="Times New Roman"/>
              </a:rPr>
              <a:t> </a:t>
            </a:r>
            <a:r>
              <a:rPr kumimoji="0" lang="ar-SA" sz="2000" b="1" i="0" u="none" strike="noStrike" kern="0" cap="none" spc="0" normalizeH="0" baseline="0" noProof="0" dirty="0">
                <a:ln>
                  <a:noFill/>
                </a:ln>
                <a:solidFill>
                  <a:srgbClr val="00B050"/>
                </a:solidFill>
                <a:effectLst/>
                <a:uLnTx/>
                <a:uFillTx/>
                <a:latin typeface="Times New Roman"/>
                <a:ea typeface="+mn-ea"/>
                <a:cs typeface="Times New Roman"/>
              </a:rPr>
              <a:t>قطع غيار السيارات - أنابيب المياه - المعدات الطبية</a:t>
            </a:r>
            <a:r>
              <a:rPr kumimoji="0" lang="ar-SA" sz="2000" b="0" i="0" u="none" strike="noStrike" kern="0" cap="none" spc="0" normalizeH="0" baseline="0" noProof="0" dirty="0">
                <a:ln>
                  <a:noFill/>
                </a:ln>
                <a:solidFill>
                  <a:srgbClr val="00B050"/>
                </a:solidFill>
                <a:effectLst/>
                <a:uLnTx/>
                <a:uFillTx/>
                <a:latin typeface="Times New Roman"/>
                <a:ea typeface="+mn-ea"/>
                <a:cs typeface="Times New Roman"/>
              </a:rPr>
              <a:t>  </a:t>
            </a:r>
            <a:r>
              <a:rPr kumimoji="0" lang="ar-SA" sz="2000" b="1" i="0" u="none" strike="noStrike" kern="0" cap="none" spc="0" normalizeH="0" baseline="0" noProof="0" dirty="0">
                <a:ln>
                  <a:noFill/>
                </a:ln>
                <a:solidFill>
                  <a:srgbClr val="00B050"/>
                </a:solidFill>
                <a:effectLst/>
                <a:uLnTx/>
                <a:uFillTx/>
                <a:latin typeface="Times New Roman"/>
                <a:ea typeface="+mn-ea"/>
                <a:cs typeface="Times New Roman"/>
              </a:rPr>
              <a:t>- المركبات الفضائية - الثلاجات والغسالات</a:t>
            </a:r>
            <a:r>
              <a:rPr kumimoji="0" lang="ar-SA" sz="2000" b="1" i="0" u="none" strike="noStrike" kern="0" cap="none" spc="0" normalizeH="0" baseline="0" noProof="0" dirty="0">
                <a:ln>
                  <a:noFill/>
                </a:ln>
                <a:solidFill>
                  <a:schemeClr val="accent3">
                    <a:lumMod val="75000"/>
                  </a:schemeClr>
                </a:solidFill>
                <a:effectLst/>
                <a:uLnTx/>
                <a:uFillTx/>
                <a:latin typeface="Times New Roman"/>
                <a:ea typeface="+mn-ea"/>
                <a:cs typeface="Times New Roman"/>
              </a:rPr>
              <a:t> </a:t>
            </a:r>
            <a:r>
              <a:rPr kumimoji="0" lang="ar-SA" sz="2000" b="0" i="0" u="none" strike="noStrike" kern="0" cap="none" spc="0" normalizeH="0" baseline="0" noProof="0" dirty="0">
                <a:ln>
                  <a:noFill/>
                </a:ln>
                <a:solidFill>
                  <a:sysClr val="windowText" lastClr="000000"/>
                </a:solidFill>
                <a:effectLst/>
                <a:uLnTx/>
                <a:uFillTx/>
                <a:latin typeface="Times New Roman"/>
                <a:ea typeface="+mn-ea"/>
                <a:cs typeface="Times New Roman"/>
              </a:rPr>
              <a:t>, كما تستخدم في </a:t>
            </a:r>
            <a:r>
              <a:rPr kumimoji="0" lang="ar-SA" sz="2000" b="1" i="0" u="none" strike="noStrike" kern="0" cap="none" spc="0" normalizeH="0" baseline="0" noProof="0" dirty="0">
                <a:ln>
                  <a:noFill/>
                </a:ln>
                <a:solidFill>
                  <a:srgbClr val="00B050"/>
                </a:solidFill>
                <a:effectLst/>
                <a:uLnTx/>
                <a:uFillTx/>
                <a:latin typeface="Times New Roman"/>
                <a:ea typeface="+mn-ea"/>
                <a:cs typeface="Times New Roman"/>
              </a:rPr>
              <a:t>مشاريع البناء </a:t>
            </a:r>
            <a:r>
              <a:rPr kumimoji="0" lang="ar-SA" sz="2000" b="0" i="0" u="none" strike="noStrike" kern="0" cap="none" spc="0" normalizeH="0" baseline="0" noProof="0" dirty="0">
                <a:ln>
                  <a:noFill/>
                </a:ln>
                <a:solidFill>
                  <a:sysClr val="windowText" lastClr="000000"/>
                </a:solidFill>
                <a:effectLst/>
                <a:uLnTx/>
                <a:uFillTx/>
                <a:latin typeface="Times New Roman"/>
                <a:ea typeface="+mn-ea"/>
                <a:cs typeface="Times New Roman"/>
              </a:rPr>
              <a:t>حول العالم وتساعد في تشغيل السيارات ومكيفات الهواء وغير ذلك من المجالات </a:t>
            </a:r>
            <a:r>
              <a:rPr kumimoji="0" lang="ar-SA" sz="2000" b="0" i="0" u="none" strike="noStrike" kern="0" cap="none" spc="0" normalizeH="0" baseline="0" noProof="0" dirty="0">
                <a:ln>
                  <a:noFill/>
                </a:ln>
                <a:solidFill>
                  <a:schemeClr val="accent3">
                    <a:lumMod val="75000"/>
                  </a:schemeClr>
                </a:solidFill>
                <a:effectLst/>
                <a:uLnTx/>
                <a:uFillTx/>
                <a:latin typeface="Times New Roman"/>
                <a:ea typeface="+mn-ea"/>
                <a:cs typeface="Times New Roman"/>
              </a:rPr>
              <a:t>ما يجعلها أساسية للحياة اليومية .</a:t>
            </a:r>
            <a:endParaRPr kumimoji="0" lang="en-US" sz="2000" b="0" i="0" u="none" strike="noStrike" kern="0" cap="none" spc="0" normalizeH="0" baseline="0" noProof="0" dirty="0">
              <a:ln>
                <a:noFill/>
              </a:ln>
              <a:solidFill>
                <a:sysClr val="windowText" lastClr="000000"/>
              </a:solidFill>
              <a:effectLst/>
              <a:uLnTx/>
              <a:uFillTx/>
              <a:latin typeface="Times New Roman"/>
              <a:ea typeface="+mn-ea"/>
              <a:cs typeface="Times New Roman"/>
            </a:endParaRPr>
          </a:p>
        </p:txBody>
      </p:sp>
      <p:sp>
        <p:nvSpPr>
          <p:cNvPr id="5" name="TextBox 4"/>
          <p:cNvSpPr txBox="1"/>
          <p:nvPr/>
        </p:nvSpPr>
        <p:spPr>
          <a:xfrm>
            <a:off x="122368" y="212629"/>
            <a:ext cx="8945432" cy="1077218"/>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الصناعات التحويلية</a:t>
            </a:r>
          </a:p>
          <a:p>
            <a:pPr algn="ctr" rtl="1"/>
            <a:r>
              <a:rPr lang="en-US" sz="3200" b="1" dirty="0">
                <a:solidFill>
                  <a:srgbClr val="002060"/>
                </a:solidFill>
                <a:latin typeface="Arial" pitchFamily="34" charset="0"/>
              </a:rPr>
              <a:t>Down Stream Industries</a:t>
            </a:r>
          </a:p>
        </p:txBody>
      </p:sp>
    </p:spTree>
    <p:extLst>
      <p:ext uri="{BB962C8B-B14F-4D97-AF65-F5344CB8AC3E}">
        <p14:creationId xmlns:p14="http://schemas.microsoft.com/office/powerpoint/2010/main" val="3430605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2286000"/>
            <a:ext cx="8991600" cy="1992725"/>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pPr>
            <a:r>
              <a:rPr lang="ar-SA" sz="4400" b="1" dirty="0">
                <a:solidFill>
                  <a:srgbClr val="FF0000"/>
                </a:solidFill>
              </a:rPr>
              <a:t>البتروكيماويات</a:t>
            </a:r>
          </a:p>
          <a:p>
            <a:pPr algn="ctr">
              <a:lnSpc>
                <a:spcPct val="150000"/>
              </a:lnSpc>
            </a:pPr>
            <a:r>
              <a:rPr lang="en-US" sz="4400" b="1" dirty="0">
                <a:solidFill>
                  <a:srgbClr val="FF0000"/>
                </a:solidFill>
              </a:rPr>
              <a:t>Petrochemicals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2000991"/>
            <a:ext cx="2514600" cy="707886"/>
          </a:xfrm>
          <a:prstGeom prst="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rgbClr val="002060"/>
                </a:solidFill>
                <a:latin typeface="Times New Roman" panose="02020603050405020304" pitchFamily="18" charset="0"/>
                <a:cs typeface="+mj-cs"/>
              </a:rPr>
              <a:t>البتروكيماويات القائمة على </a:t>
            </a:r>
            <a:r>
              <a:rPr lang="ar-SA" sz="2000" b="1" dirty="0">
                <a:solidFill>
                  <a:srgbClr val="FF0000"/>
                </a:solidFill>
                <a:latin typeface="Times New Roman" panose="02020603050405020304" pitchFamily="18" charset="0"/>
                <a:cs typeface="+mj-cs"/>
              </a:rPr>
              <a:t>مقطرات البترول الاخرى</a:t>
            </a:r>
            <a:endParaRPr lang="en-US" sz="2000" b="1" dirty="0">
              <a:solidFill>
                <a:srgbClr val="FF0000"/>
              </a:solidFill>
              <a:latin typeface="Times New Roman" panose="02020603050405020304" pitchFamily="18" charset="0"/>
              <a:cs typeface="+mj-cs"/>
            </a:endParaRPr>
          </a:p>
        </p:txBody>
      </p:sp>
      <p:sp>
        <p:nvSpPr>
          <p:cNvPr id="8" name="TextBox 7"/>
          <p:cNvSpPr txBox="1"/>
          <p:nvPr/>
        </p:nvSpPr>
        <p:spPr>
          <a:xfrm>
            <a:off x="3505200" y="2017298"/>
            <a:ext cx="2590800" cy="707886"/>
          </a:xfrm>
          <a:prstGeom prst="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rgbClr val="002060"/>
                </a:solidFill>
                <a:latin typeface="Times New Roman" panose="02020603050405020304" pitchFamily="18" charset="0"/>
                <a:cs typeface="+mj-cs"/>
              </a:rPr>
              <a:t>البتروكيماويات القائمة على </a:t>
            </a:r>
            <a:r>
              <a:rPr lang="ar-SA" sz="2000" b="1" dirty="0">
                <a:solidFill>
                  <a:srgbClr val="FF0000"/>
                </a:solidFill>
                <a:latin typeface="Times New Roman" panose="02020603050405020304" pitchFamily="18" charset="0"/>
                <a:cs typeface="+mj-cs"/>
              </a:rPr>
              <a:t>الايثان</a:t>
            </a:r>
            <a:endParaRPr lang="en-US" sz="2000" b="1" dirty="0">
              <a:solidFill>
                <a:srgbClr val="FF0000"/>
              </a:solidFill>
              <a:latin typeface="Times New Roman" panose="02020603050405020304" pitchFamily="18" charset="0"/>
              <a:cs typeface="+mj-cs"/>
            </a:endParaRPr>
          </a:p>
        </p:txBody>
      </p:sp>
      <p:sp>
        <p:nvSpPr>
          <p:cNvPr id="30" name="TextBox 29"/>
          <p:cNvSpPr txBox="1"/>
          <p:nvPr/>
        </p:nvSpPr>
        <p:spPr>
          <a:xfrm>
            <a:off x="6386948" y="1989590"/>
            <a:ext cx="2452252" cy="707886"/>
          </a:xfrm>
          <a:prstGeom prst="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rgbClr val="002060"/>
                </a:solidFill>
                <a:latin typeface="Times New Roman" panose="02020603050405020304" pitchFamily="18" charset="0"/>
                <a:cs typeface="+mj-cs"/>
              </a:rPr>
              <a:t>البتروكيماويات القائمة على </a:t>
            </a:r>
            <a:r>
              <a:rPr lang="ar-SA" sz="2000" b="1" dirty="0">
                <a:solidFill>
                  <a:srgbClr val="FF0000"/>
                </a:solidFill>
                <a:latin typeface="Times New Roman" panose="02020603050405020304" pitchFamily="18" charset="0"/>
                <a:cs typeface="+mj-cs"/>
              </a:rPr>
              <a:t>الميثان</a:t>
            </a:r>
            <a:endParaRPr lang="en-US" sz="2000" b="1" dirty="0">
              <a:solidFill>
                <a:srgbClr val="FF0000"/>
              </a:solidFill>
              <a:latin typeface="Times New Roman" panose="02020603050405020304" pitchFamily="18" charset="0"/>
              <a:cs typeface="+mj-cs"/>
            </a:endParaRPr>
          </a:p>
        </p:txBody>
      </p:sp>
      <p:sp>
        <p:nvSpPr>
          <p:cNvPr id="32" name="Down Arrow 31"/>
          <p:cNvSpPr/>
          <p:nvPr/>
        </p:nvSpPr>
        <p:spPr>
          <a:xfrm>
            <a:off x="2136959" y="181155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4686828" y="1818844"/>
            <a:ext cx="80816" cy="134408"/>
          </a:xfrm>
          <a:prstGeom prst="downArrow">
            <a:avLst/>
          </a:prstGeom>
          <a:solidFill>
            <a:schemeClr val="accent6">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j-cs"/>
            </a:endParaRPr>
          </a:p>
        </p:txBody>
      </p:sp>
      <p:sp>
        <p:nvSpPr>
          <p:cNvPr id="34" name="Down Arrow 33"/>
          <p:cNvSpPr/>
          <p:nvPr/>
        </p:nvSpPr>
        <p:spPr>
          <a:xfrm>
            <a:off x="7345689" y="181155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205348" y="1676400"/>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4681050" y="1487473"/>
            <a:ext cx="80816" cy="195559"/>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6386948" y="5410200"/>
            <a:ext cx="2441926"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أسود الكربون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6386948" y="5029200"/>
            <a:ext cx="24384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الأسيتلين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6386948" y="3276600"/>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70C0"/>
                </a:solidFill>
                <a:latin typeface="Times New Roman" panose="02020603050405020304" pitchFamily="18" charset="0"/>
                <a:cs typeface="Times New Roman" panose="02020603050405020304" pitchFamily="18" charset="0"/>
              </a:rPr>
              <a:t>غاز التصنيع     </a:t>
            </a:r>
            <a:r>
              <a:rPr lang="en-US" sz="1600" b="1" dirty="0">
                <a:solidFill>
                  <a:srgbClr val="0070C0"/>
                </a:solidFill>
                <a:latin typeface="Times New Roman" panose="02020603050405020304" pitchFamily="18" charset="0"/>
                <a:cs typeface="Times New Roman" panose="02020603050405020304" pitchFamily="18" charset="0"/>
              </a:rPr>
              <a:t>Synthesis Gas</a:t>
            </a:r>
            <a:endParaRPr lang="ar-SA" sz="1600" b="1" dirty="0">
              <a:solidFill>
                <a:srgbClr val="0070C0"/>
              </a:solidFill>
              <a:latin typeface="Times New Roman" panose="02020603050405020304" pitchFamily="18" charset="0"/>
              <a:cs typeface="Times New Roman" panose="02020603050405020304" pitchFamily="18" charset="0"/>
            </a:endParaRPr>
          </a:p>
          <a:p>
            <a:pPr algn="ctr" rtl="1"/>
            <a:r>
              <a:rPr lang="en-US" sz="1600" b="1" dirty="0">
                <a:solidFill>
                  <a:srgbClr val="00B050"/>
                </a:solidFill>
                <a:latin typeface="Times New Roman" panose="02020603050405020304" pitchFamily="18" charset="0"/>
                <a:cs typeface="Times New Roman" panose="02020603050405020304" pitchFamily="18" charset="0"/>
              </a:rPr>
              <a:t>(CO/H</a:t>
            </a:r>
            <a:r>
              <a:rPr lang="en-US" sz="1600" b="1" baseline="-25000" dirty="0">
                <a:solidFill>
                  <a:srgbClr val="00B050"/>
                </a:solidFill>
                <a:latin typeface="Times New Roman" panose="02020603050405020304" pitchFamily="18" charset="0"/>
                <a:cs typeface="Times New Roman" panose="02020603050405020304" pitchFamily="18" charset="0"/>
              </a:rPr>
              <a:t>2</a:t>
            </a:r>
            <a:r>
              <a:rPr lang="en-US" sz="1600" b="1" dirty="0">
                <a:solidFill>
                  <a:srgbClr val="00B05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6386948" y="3886200"/>
            <a:ext cx="12192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الميثانول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6386948" y="4267200"/>
            <a:ext cx="1354282"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النشادر</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6386948" y="4648200"/>
            <a:ext cx="1905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إيثيل هكسانول (أوكتانول)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3491348" y="3276600"/>
            <a:ext cx="2452252"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البتروكيماويات القائمة على الايثان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3472748" y="4359972"/>
            <a:ext cx="1524967"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بولي ستيرين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3472748" y="3993372"/>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بولي كلوريد الفاينيل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3472748" y="3636000"/>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بولي ايثيلين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3472748" y="4714126"/>
            <a:ext cx="1524967"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بولي خلات الفاينيل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3472748" y="5078772"/>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3472748" y="5445372"/>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الاسيتالدهيد</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3" name="TextBox 82"/>
          <p:cNvSpPr txBox="1"/>
          <p:nvPr/>
        </p:nvSpPr>
        <p:spPr>
          <a:xfrm>
            <a:off x="3472748" y="5804772"/>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اكسيد الايثيلين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4" name="TextBox 83"/>
          <p:cNvSpPr txBox="1"/>
          <p:nvPr/>
        </p:nvSpPr>
        <p:spPr>
          <a:xfrm>
            <a:off x="3472748" y="6156972"/>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حمض الاكريليك</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443348" y="4521526"/>
            <a:ext cx="2441926"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mj-cs"/>
              </a:rPr>
              <a:t>البتروكيماويات القائمة على النافثا</a:t>
            </a:r>
          </a:p>
          <a:p>
            <a:pPr algn="ctr" rtl="1"/>
            <a:r>
              <a:rPr lang="ar-SA" sz="1600" b="1" dirty="0">
                <a:solidFill>
                  <a:srgbClr val="002060"/>
                </a:solidFill>
                <a:latin typeface="Times New Roman" panose="02020603050405020304" pitchFamily="18" charset="0"/>
                <a:cs typeface="+mj-cs"/>
              </a:rPr>
              <a:t>(المركبات الاروماتية)</a:t>
            </a:r>
            <a:endParaRPr lang="en-US" sz="1600" b="1" dirty="0">
              <a:solidFill>
                <a:srgbClr val="FF0000"/>
              </a:solidFill>
              <a:latin typeface="Times New Roman" panose="02020603050405020304" pitchFamily="18" charset="0"/>
              <a:cs typeface="+mj-cs"/>
            </a:endParaRPr>
          </a:p>
        </p:txBody>
      </p:sp>
      <p:sp>
        <p:nvSpPr>
          <p:cNvPr id="99" name="TextBox 98"/>
          <p:cNvSpPr txBox="1"/>
          <p:nvPr/>
        </p:nvSpPr>
        <p:spPr>
          <a:xfrm>
            <a:off x="443348" y="3904726"/>
            <a:ext cx="2438400"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mj-cs"/>
              </a:rPr>
              <a:t>البتروكيماويات القائمة على البيوتان</a:t>
            </a:r>
            <a:endParaRPr lang="en-US" sz="1600" b="1" dirty="0">
              <a:solidFill>
                <a:srgbClr val="FF0000"/>
              </a:solidFill>
              <a:latin typeface="Times New Roman" panose="02020603050405020304" pitchFamily="18" charset="0"/>
              <a:cs typeface="+mj-cs"/>
            </a:endParaRPr>
          </a:p>
        </p:txBody>
      </p:sp>
      <p:sp>
        <p:nvSpPr>
          <p:cNvPr id="100" name="TextBox 99"/>
          <p:cNvSpPr txBox="1"/>
          <p:nvPr/>
        </p:nvSpPr>
        <p:spPr>
          <a:xfrm>
            <a:off x="443348" y="3287926"/>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itchFamily="18" charset="0"/>
                <a:cs typeface="Times New Roman" pitchFamily="18" charset="0"/>
              </a:rPr>
              <a:t>البتروكيماويات القائمة على البروبلين</a:t>
            </a:r>
            <a:endParaRPr lang="en-US" sz="1600" b="1" dirty="0">
              <a:solidFill>
                <a:srgbClr val="FF0000"/>
              </a:solidFill>
              <a:latin typeface="Times New Roman" pitchFamily="18" charset="0"/>
              <a:cs typeface="Times New Roman" pitchFamily="18" charset="0"/>
            </a:endParaRPr>
          </a:p>
        </p:txBody>
      </p:sp>
      <p:sp>
        <p:nvSpPr>
          <p:cNvPr id="104" name="TextBox 103"/>
          <p:cNvSpPr txBox="1"/>
          <p:nvPr/>
        </p:nvSpPr>
        <p:spPr>
          <a:xfrm>
            <a:off x="443348" y="5131126"/>
            <a:ext cx="20574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البتروكيماويات من البنزين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05" name="TextBox 104"/>
          <p:cNvSpPr txBox="1"/>
          <p:nvPr/>
        </p:nvSpPr>
        <p:spPr>
          <a:xfrm>
            <a:off x="443348" y="5492772"/>
            <a:ext cx="20574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البتروكيماويات من التولوين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06" name="TextBox 105"/>
          <p:cNvSpPr txBox="1"/>
          <p:nvPr/>
        </p:nvSpPr>
        <p:spPr>
          <a:xfrm>
            <a:off x="443348" y="5866572"/>
            <a:ext cx="20574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البتروكيماويات من الزايلين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07" name="Down Arrow 106"/>
          <p:cNvSpPr/>
          <p:nvPr/>
        </p:nvSpPr>
        <p:spPr>
          <a:xfrm>
            <a:off x="7239000" y="274320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own Arrow 107"/>
          <p:cNvSpPr/>
          <p:nvPr/>
        </p:nvSpPr>
        <p:spPr>
          <a:xfrm>
            <a:off x="4419600" y="274320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own Arrow 108"/>
          <p:cNvSpPr/>
          <p:nvPr/>
        </p:nvSpPr>
        <p:spPr>
          <a:xfrm>
            <a:off x="1295400" y="274320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67056" y="381000"/>
            <a:ext cx="8991600" cy="1077218"/>
          </a:xfrm>
          <a:prstGeom prst="rect">
            <a:avLst/>
          </a:prstGeo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3200" b="1" dirty="0">
                <a:solidFill>
                  <a:srgbClr val="002060"/>
                </a:solidFill>
              </a:rPr>
              <a:t>البتروكيماويات</a:t>
            </a:r>
            <a:endParaRPr lang="ar-SA" sz="3200" b="1" dirty="0">
              <a:solidFill>
                <a:srgbClr val="FF0000"/>
              </a:solidFill>
            </a:endParaRPr>
          </a:p>
          <a:p>
            <a:pPr algn="ctr"/>
            <a:r>
              <a:rPr lang="en-US" sz="3200" b="1" dirty="0">
                <a:solidFill>
                  <a:srgbClr val="002060"/>
                </a:solidFill>
              </a:rPr>
              <a:t>Petrochemicals</a:t>
            </a:r>
            <a:endParaRPr lang="en-US" sz="3200" b="1" dirty="0">
              <a:solidFill>
                <a:srgbClr val="FF0000"/>
              </a:solidFill>
            </a:endParaRPr>
          </a:p>
        </p:txBody>
      </p:sp>
    </p:spTree>
    <p:extLst>
      <p:ext uri="{BB962C8B-B14F-4D97-AF65-F5344CB8AC3E}">
        <p14:creationId xmlns:p14="http://schemas.microsoft.com/office/powerpoint/2010/main" val="37284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ox(in)">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ox(in)">
                                      <p:cBhvr>
                                        <p:cTn id="18" dur="500"/>
                                        <p:tgtEl>
                                          <p:spTgt spid="3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ox(in)">
                                      <p:cBhvr>
                                        <p:cTn id="21" dur="500"/>
                                        <p:tgtEl>
                                          <p:spTgt spid="38"/>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ox(in)">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ox(i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box(in)">
                                      <p:cBhvr>
                                        <p:cTn id="44" dur="500"/>
                                        <p:tgtEl>
                                          <p:spTgt spid="107"/>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ox(in)">
                                      <p:cBhvr>
                                        <p:cTn id="47" dur="500"/>
                                        <p:tgtEl>
                                          <p:spTgt spid="54"/>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box(in)">
                                      <p:cBhvr>
                                        <p:cTn id="50" dur="500"/>
                                        <p:tgtEl>
                                          <p:spTgt spid="53"/>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box(in)">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box(in)">
                                      <p:cBhvr>
                                        <p:cTn id="58" dur="500"/>
                                        <p:tgtEl>
                                          <p:spTgt spid="6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box(in)">
                                      <p:cBhvr>
                                        <p:cTn id="61" dur="500"/>
                                        <p:tgtEl>
                                          <p:spTgt spid="62"/>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box(in)">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08"/>
                                        </p:tgtEl>
                                        <p:attrNameLst>
                                          <p:attrName>style.visibility</p:attrName>
                                        </p:attrNameLst>
                                      </p:cBhvr>
                                      <p:to>
                                        <p:strVal val="visible"/>
                                      </p:to>
                                    </p:set>
                                    <p:animEffect transition="in" filter="box(in)">
                                      <p:cBhvr>
                                        <p:cTn id="69" dur="500"/>
                                        <p:tgtEl>
                                          <p:spTgt spid="108"/>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box(in)">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box(in)">
                                      <p:cBhvr>
                                        <p:cTn id="77" dur="500"/>
                                        <p:tgtEl>
                                          <p:spTgt spid="70"/>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box(in)">
                                      <p:cBhvr>
                                        <p:cTn id="80" dur="500"/>
                                        <p:tgtEl>
                                          <p:spTgt spid="71"/>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box(in)">
                                      <p:cBhvr>
                                        <p:cTn id="83" dur="500"/>
                                        <p:tgtEl>
                                          <p:spTgt spid="78"/>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box(in)">
                                      <p:cBhvr>
                                        <p:cTn id="86" dur="500"/>
                                        <p:tgtEl>
                                          <p:spTgt spid="80"/>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box(in)">
                                      <p:cBhvr>
                                        <p:cTn id="89" dur="500"/>
                                        <p:tgtEl>
                                          <p:spTgt spid="81"/>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box(in)">
                                      <p:cBhvr>
                                        <p:cTn id="92" dur="500"/>
                                        <p:tgtEl>
                                          <p:spTgt spid="82"/>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box(in)">
                                      <p:cBhvr>
                                        <p:cTn id="95" dur="500"/>
                                        <p:tgtEl>
                                          <p:spTgt spid="83"/>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box(in)">
                                      <p:cBhvr>
                                        <p:cTn id="98" dur="500"/>
                                        <p:tgtEl>
                                          <p:spTgt spid="84"/>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98"/>
                                        </p:tgtEl>
                                        <p:attrNameLst>
                                          <p:attrName>style.visibility</p:attrName>
                                        </p:attrNameLst>
                                      </p:cBhvr>
                                      <p:to>
                                        <p:strVal val="visible"/>
                                      </p:to>
                                    </p:set>
                                    <p:animEffect transition="in" filter="box(in)">
                                      <p:cBhvr>
                                        <p:cTn id="103" dur="500"/>
                                        <p:tgtEl>
                                          <p:spTgt spid="98"/>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box(in)">
                                      <p:cBhvr>
                                        <p:cTn id="106" dur="500"/>
                                        <p:tgtEl>
                                          <p:spTgt spid="99"/>
                                        </p:tgtEl>
                                      </p:cBhvr>
                                    </p:animEffect>
                                  </p:childTnLst>
                                </p:cTn>
                              </p:par>
                              <p:par>
                                <p:cTn id="107" presetID="4" presetClass="entr" presetSubtype="16" fill="hold" grpId="0" nodeType="withEffect">
                                  <p:stCondLst>
                                    <p:cond delay="0"/>
                                  </p:stCondLst>
                                  <p:childTnLst>
                                    <p:set>
                                      <p:cBhvr>
                                        <p:cTn id="108" dur="1" fill="hold">
                                          <p:stCondLst>
                                            <p:cond delay="0"/>
                                          </p:stCondLst>
                                        </p:cTn>
                                        <p:tgtEl>
                                          <p:spTgt spid="100"/>
                                        </p:tgtEl>
                                        <p:attrNameLst>
                                          <p:attrName>style.visibility</p:attrName>
                                        </p:attrNameLst>
                                      </p:cBhvr>
                                      <p:to>
                                        <p:strVal val="visible"/>
                                      </p:to>
                                    </p:set>
                                    <p:animEffect transition="in" filter="box(in)">
                                      <p:cBhvr>
                                        <p:cTn id="109" dur="500"/>
                                        <p:tgtEl>
                                          <p:spTgt spid="100"/>
                                        </p:tgtEl>
                                      </p:cBhvr>
                                    </p:animEffect>
                                  </p:childTnLst>
                                </p:cTn>
                              </p:par>
                              <p:par>
                                <p:cTn id="110" presetID="4" presetClass="entr" presetSubtype="16" fill="hold" grpId="0" nodeType="withEffect">
                                  <p:stCondLst>
                                    <p:cond delay="0"/>
                                  </p:stCondLst>
                                  <p:childTnLst>
                                    <p:set>
                                      <p:cBhvr>
                                        <p:cTn id="111" dur="1" fill="hold">
                                          <p:stCondLst>
                                            <p:cond delay="0"/>
                                          </p:stCondLst>
                                        </p:cTn>
                                        <p:tgtEl>
                                          <p:spTgt spid="109"/>
                                        </p:tgtEl>
                                        <p:attrNameLst>
                                          <p:attrName>style.visibility</p:attrName>
                                        </p:attrNameLst>
                                      </p:cBhvr>
                                      <p:to>
                                        <p:strVal val="visible"/>
                                      </p:to>
                                    </p:set>
                                    <p:animEffect transition="in" filter="box(in)">
                                      <p:cBhvr>
                                        <p:cTn id="112" dur="500"/>
                                        <p:tgtEl>
                                          <p:spTgt spid="109"/>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104"/>
                                        </p:tgtEl>
                                        <p:attrNameLst>
                                          <p:attrName>style.visibility</p:attrName>
                                        </p:attrNameLst>
                                      </p:cBhvr>
                                      <p:to>
                                        <p:strVal val="visible"/>
                                      </p:to>
                                    </p:set>
                                    <p:animEffect transition="in" filter="box(in)">
                                      <p:cBhvr>
                                        <p:cTn id="117" dur="500"/>
                                        <p:tgtEl>
                                          <p:spTgt spid="104"/>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105"/>
                                        </p:tgtEl>
                                        <p:attrNameLst>
                                          <p:attrName>style.visibility</p:attrName>
                                        </p:attrNameLst>
                                      </p:cBhvr>
                                      <p:to>
                                        <p:strVal val="visible"/>
                                      </p:to>
                                    </p:set>
                                    <p:animEffect transition="in" filter="box(in)">
                                      <p:cBhvr>
                                        <p:cTn id="120" dur="500"/>
                                        <p:tgtEl>
                                          <p:spTgt spid="105"/>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106"/>
                                        </p:tgtEl>
                                        <p:attrNameLst>
                                          <p:attrName>style.visibility</p:attrName>
                                        </p:attrNameLst>
                                      </p:cBhvr>
                                      <p:to>
                                        <p:strVal val="visible"/>
                                      </p:to>
                                    </p:set>
                                    <p:animEffect transition="in" filter="box(in)">
                                      <p:cBhvr>
                                        <p:cTn id="12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0" grpId="0" animBg="1"/>
      <p:bldP spid="32" grpId="0" animBg="1"/>
      <p:bldP spid="33" grpId="0" animBg="1"/>
      <p:bldP spid="34" grpId="0" animBg="1"/>
      <p:bldP spid="38" grpId="0" animBg="1"/>
      <p:bldP spid="39" grpId="0" animBg="1"/>
      <p:bldP spid="52" grpId="0" animBg="1"/>
      <p:bldP spid="53" grpId="0" animBg="1"/>
      <p:bldP spid="54" grpId="0" animBg="1"/>
      <p:bldP spid="61" grpId="0" animBg="1"/>
      <p:bldP spid="62" grpId="0" animBg="1"/>
      <p:bldP spid="63" grpId="0" animBg="1"/>
      <p:bldP spid="68" grpId="0" animBg="1"/>
      <p:bldP spid="70" grpId="0" animBg="1"/>
      <p:bldP spid="71" grpId="0" animBg="1"/>
      <p:bldP spid="78" grpId="0" animBg="1"/>
      <p:bldP spid="80" grpId="0" animBg="1"/>
      <p:bldP spid="81" grpId="0" animBg="1"/>
      <p:bldP spid="82" grpId="0" animBg="1"/>
      <p:bldP spid="83" grpId="0" animBg="1"/>
      <p:bldP spid="84" grpId="0" animBg="1"/>
      <p:bldP spid="98" grpId="0" animBg="1"/>
      <p:bldP spid="99" grpId="0" animBg="1"/>
      <p:bldP spid="100" grpId="0" animBg="1"/>
      <p:bldP spid="104" grpId="0" animBg="1"/>
      <p:bldP spid="105" grpId="0" animBg="1"/>
      <p:bldP spid="106" grpId="0" animBg="1"/>
      <p:bldP spid="107" grpId="0" animBg="1"/>
      <p:bldP spid="108" grpId="0" animBg="1"/>
      <p:bldP spid="109" grpId="0" animBg="1"/>
      <p:bldP spid="1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2743200"/>
            <a:ext cx="8991600" cy="1200329"/>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3600" b="1" dirty="0" err="1">
                <a:solidFill>
                  <a:srgbClr val="002060"/>
                </a:solidFill>
              </a:rPr>
              <a:t>البتروكيماويات</a:t>
            </a:r>
            <a:r>
              <a:rPr lang="ar-SA" sz="3600" b="1" dirty="0">
                <a:solidFill>
                  <a:srgbClr val="002060"/>
                </a:solidFill>
              </a:rPr>
              <a:t> من </a:t>
            </a:r>
            <a:r>
              <a:rPr lang="ar-SA" sz="3600" b="1" dirty="0">
                <a:solidFill>
                  <a:srgbClr val="FF0000"/>
                </a:solidFill>
              </a:rPr>
              <a:t>الميثان</a:t>
            </a:r>
          </a:p>
          <a:p>
            <a:pPr algn="ctr"/>
            <a:r>
              <a:rPr lang="en-US" sz="3600" b="1" dirty="0">
                <a:solidFill>
                  <a:srgbClr val="002060"/>
                </a:solidFill>
              </a:rPr>
              <a:t>Petrochemicals from </a:t>
            </a:r>
            <a:r>
              <a:rPr lang="en-US" sz="3600" b="1" dirty="0">
                <a:solidFill>
                  <a:srgbClr val="FF0000"/>
                </a:solidFill>
              </a:rPr>
              <a:t>Methane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33800" y="914400"/>
            <a:ext cx="4648200" cy="400110"/>
          </a:xfrm>
          <a:prstGeom prst="rect">
            <a:avLst/>
          </a:prstGeom>
          <a:noFill/>
        </p:spPr>
        <p:txBody>
          <a:bodyPr wrap="square" rtlCol="0">
            <a:spAutoFit/>
          </a:bodyPr>
          <a:lstStyle/>
          <a:p>
            <a:pPr algn="just" rtl="1"/>
            <a:r>
              <a:rPr lang="ar-SA" sz="2000" b="1" dirty="0">
                <a:solidFill>
                  <a:srgbClr val="00B0F0"/>
                </a:solidFill>
                <a:cs typeface="+mj-cs"/>
                <a:sym typeface="Symbol"/>
              </a:rPr>
              <a:t>- </a:t>
            </a:r>
            <a:r>
              <a:rPr lang="ar-SA" sz="2000" b="1" dirty="0">
                <a:solidFill>
                  <a:srgbClr val="FF0000"/>
                </a:solidFill>
                <a:cs typeface="+mj-cs"/>
              </a:rPr>
              <a:t>الميثان</a:t>
            </a:r>
            <a:r>
              <a:rPr lang="ar-SA" sz="2000" b="1" dirty="0">
                <a:cs typeface="+mj-cs"/>
              </a:rPr>
              <a:t> هو أصغر الجزيئات العضوية </a:t>
            </a:r>
            <a:r>
              <a:rPr lang="en-US" sz="2000" b="1" dirty="0">
                <a:cs typeface="+mj-cs"/>
              </a:rPr>
              <a:t>CH</a:t>
            </a:r>
            <a:r>
              <a:rPr lang="en-US" sz="2000" b="1" baseline="-25000" dirty="0">
                <a:cs typeface="+mj-cs"/>
              </a:rPr>
              <a:t>4</a:t>
            </a:r>
          </a:p>
        </p:txBody>
      </p:sp>
      <p:sp>
        <p:nvSpPr>
          <p:cNvPr id="8" name="TextBox 7"/>
          <p:cNvSpPr txBox="1"/>
          <p:nvPr/>
        </p:nvSpPr>
        <p:spPr>
          <a:xfrm>
            <a:off x="3976353" y="2858037"/>
            <a:ext cx="1524000" cy="457200"/>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SA" sz="2400" b="1" dirty="0">
                <a:solidFill>
                  <a:srgbClr val="FF0000"/>
                </a:solidFill>
              </a:rPr>
              <a:t>الميثان</a:t>
            </a:r>
            <a:endParaRPr lang="en-US" sz="2400" b="1" dirty="0">
              <a:solidFill>
                <a:srgbClr val="FF0000"/>
              </a:solidFill>
            </a:endParaRPr>
          </a:p>
        </p:txBody>
      </p:sp>
      <p:sp>
        <p:nvSpPr>
          <p:cNvPr id="9" name="TextBox 8"/>
          <p:cNvSpPr txBox="1"/>
          <p:nvPr/>
        </p:nvSpPr>
        <p:spPr>
          <a:xfrm>
            <a:off x="3557790" y="3785316"/>
            <a:ext cx="2362200" cy="1015663"/>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rgbClr val="0070C0"/>
                </a:solidFill>
              </a:rPr>
              <a:t>غاز التصنيع</a:t>
            </a:r>
          </a:p>
          <a:p>
            <a:pPr algn="ctr" rtl="1"/>
            <a:r>
              <a:rPr lang="en-US" sz="2000" b="1" dirty="0">
                <a:solidFill>
                  <a:srgbClr val="0070C0"/>
                </a:solidFill>
              </a:rPr>
              <a:t>Synthesis Gas</a:t>
            </a:r>
            <a:endParaRPr lang="ar-SA" sz="2000" b="1" dirty="0">
              <a:solidFill>
                <a:srgbClr val="0070C0"/>
              </a:solidFill>
            </a:endParaRPr>
          </a:p>
          <a:p>
            <a:pPr algn="ctr" rtl="1"/>
            <a:r>
              <a:rPr lang="en-US" sz="2000" b="1" dirty="0">
                <a:solidFill>
                  <a:srgbClr val="00B050"/>
                </a:solidFill>
              </a:rPr>
              <a:t>(CO/H</a:t>
            </a:r>
            <a:r>
              <a:rPr lang="en-US" sz="2000" b="1" baseline="-25000" dirty="0">
                <a:solidFill>
                  <a:srgbClr val="00B050"/>
                </a:solidFill>
              </a:rPr>
              <a:t>2</a:t>
            </a:r>
            <a:r>
              <a:rPr lang="en-US" sz="2000" b="1" dirty="0">
                <a:solidFill>
                  <a:srgbClr val="00B050"/>
                </a:solidFill>
              </a:rPr>
              <a:t>)</a:t>
            </a:r>
          </a:p>
        </p:txBody>
      </p:sp>
      <p:sp>
        <p:nvSpPr>
          <p:cNvPr id="10" name="TextBox 9"/>
          <p:cNvSpPr txBox="1"/>
          <p:nvPr/>
        </p:nvSpPr>
        <p:spPr>
          <a:xfrm>
            <a:off x="6236595" y="2893452"/>
            <a:ext cx="14478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SA" sz="2000" b="1" dirty="0">
                <a:solidFill>
                  <a:srgbClr val="0070C0"/>
                </a:solidFill>
              </a:rPr>
              <a:t>الأسيتيلين</a:t>
            </a:r>
            <a:endParaRPr lang="en-US" sz="2000" b="1" dirty="0">
              <a:solidFill>
                <a:srgbClr val="0070C0"/>
              </a:solidFill>
            </a:endParaRPr>
          </a:p>
        </p:txBody>
      </p:sp>
      <p:sp>
        <p:nvSpPr>
          <p:cNvPr id="11" name="TextBox 10"/>
          <p:cNvSpPr txBox="1"/>
          <p:nvPr/>
        </p:nvSpPr>
        <p:spPr>
          <a:xfrm>
            <a:off x="1447800" y="2882721"/>
            <a:ext cx="18288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SA" sz="2000" b="1" dirty="0">
                <a:solidFill>
                  <a:srgbClr val="0070C0"/>
                </a:solidFill>
              </a:rPr>
              <a:t>أسود الكربون</a:t>
            </a:r>
            <a:endParaRPr lang="en-US" sz="2000" b="1" dirty="0">
              <a:solidFill>
                <a:srgbClr val="0070C0"/>
              </a:solidFill>
            </a:endParaRPr>
          </a:p>
        </p:txBody>
      </p:sp>
      <p:sp>
        <p:nvSpPr>
          <p:cNvPr id="13" name="TextBox 12"/>
          <p:cNvSpPr txBox="1"/>
          <p:nvPr/>
        </p:nvSpPr>
        <p:spPr>
          <a:xfrm>
            <a:off x="3710190" y="4843046"/>
            <a:ext cx="2057400"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1600" dirty="0"/>
              <a:t>يستفاد منه في إنتاج</a:t>
            </a:r>
            <a:endParaRPr lang="en-US" sz="1600" dirty="0"/>
          </a:p>
        </p:txBody>
      </p:sp>
      <p:sp>
        <p:nvSpPr>
          <p:cNvPr id="14" name="TextBox 13"/>
          <p:cNvSpPr txBox="1"/>
          <p:nvPr/>
        </p:nvSpPr>
        <p:spPr>
          <a:xfrm>
            <a:off x="6209763" y="5769114"/>
            <a:ext cx="1905000" cy="707886"/>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SA" sz="2000" b="1" dirty="0">
                <a:solidFill>
                  <a:srgbClr val="00B050"/>
                </a:solidFill>
              </a:rPr>
              <a:t>الميثانول</a:t>
            </a:r>
          </a:p>
          <a:p>
            <a:pPr algn="ctr" rtl="1"/>
            <a:r>
              <a:rPr lang="en-US" sz="2000" b="1" dirty="0">
                <a:solidFill>
                  <a:srgbClr val="00B050"/>
                </a:solidFill>
              </a:rPr>
              <a:t>Methanol</a:t>
            </a:r>
          </a:p>
        </p:txBody>
      </p:sp>
      <p:sp>
        <p:nvSpPr>
          <p:cNvPr id="15" name="TextBox 14"/>
          <p:cNvSpPr txBox="1"/>
          <p:nvPr/>
        </p:nvSpPr>
        <p:spPr>
          <a:xfrm>
            <a:off x="1524000" y="1352490"/>
            <a:ext cx="6858000" cy="400110"/>
          </a:xfrm>
          <a:prstGeom prst="rect">
            <a:avLst/>
          </a:prstGeom>
          <a:noFill/>
        </p:spPr>
        <p:txBody>
          <a:bodyPr wrap="square" rtlCol="0">
            <a:spAutoFit/>
          </a:bodyPr>
          <a:lstStyle/>
          <a:p>
            <a:pPr algn="just" rtl="1"/>
            <a:r>
              <a:rPr lang="ar-SA" sz="2000" b="1" dirty="0">
                <a:solidFill>
                  <a:srgbClr val="00B0F0"/>
                </a:solidFill>
                <a:cs typeface="+mj-cs"/>
                <a:sym typeface="Symbol"/>
              </a:rPr>
              <a:t>- </a:t>
            </a:r>
            <a:r>
              <a:rPr lang="ar-SA" sz="2000" b="1" dirty="0">
                <a:solidFill>
                  <a:srgbClr val="FF0000"/>
                </a:solidFill>
                <a:cs typeface="+mj-cs"/>
              </a:rPr>
              <a:t>الميثان</a:t>
            </a:r>
            <a:r>
              <a:rPr lang="ar-SA" sz="2000" b="1" dirty="0">
                <a:cs typeface="+mj-cs"/>
              </a:rPr>
              <a:t> يتوفر بكثرة في الغاز الطبيعي إذ يمثل حوالي 90% .</a:t>
            </a:r>
            <a:endParaRPr lang="en-US" sz="2000" b="1" baseline="-25000" dirty="0">
              <a:cs typeface="+mj-cs"/>
            </a:endParaRPr>
          </a:p>
        </p:txBody>
      </p:sp>
      <p:sp>
        <p:nvSpPr>
          <p:cNvPr id="16" name="TextBox 15"/>
          <p:cNvSpPr txBox="1"/>
          <p:nvPr/>
        </p:nvSpPr>
        <p:spPr>
          <a:xfrm>
            <a:off x="3658674" y="2057400"/>
            <a:ext cx="21336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SA" sz="2000" b="1" dirty="0" err="1">
                <a:solidFill>
                  <a:srgbClr val="0070C0"/>
                </a:solidFill>
              </a:rPr>
              <a:t>كلوريدات</a:t>
            </a:r>
            <a:r>
              <a:rPr lang="ar-SA" sz="2000" b="1" dirty="0">
                <a:solidFill>
                  <a:srgbClr val="0070C0"/>
                </a:solidFill>
              </a:rPr>
              <a:t> الميثان</a:t>
            </a:r>
            <a:endParaRPr lang="en-US" sz="2000" b="1" dirty="0">
              <a:solidFill>
                <a:srgbClr val="0070C0"/>
              </a:solidFill>
            </a:endParaRPr>
          </a:p>
        </p:txBody>
      </p:sp>
      <p:sp>
        <p:nvSpPr>
          <p:cNvPr id="17" name="TextBox 16"/>
          <p:cNvSpPr txBox="1"/>
          <p:nvPr/>
        </p:nvSpPr>
        <p:spPr>
          <a:xfrm>
            <a:off x="3886200" y="5766516"/>
            <a:ext cx="1676400" cy="707886"/>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SA" sz="2000" b="1" dirty="0">
                <a:solidFill>
                  <a:srgbClr val="00B050"/>
                </a:solidFill>
              </a:rPr>
              <a:t>النشادر</a:t>
            </a:r>
          </a:p>
          <a:p>
            <a:pPr algn="ctr" rtl="1"/>
            <a:r>
              <a:rPr lang="en-US" sz="2000" b="1" dirty="0">
                <a:solidFill>
                  <a:srgbClr val="00B050"/>
                </a:solidFill>
              </a:rPr>
              <a:t>Ammonia</a:t>
            </a:r>
          </a:p>
        </p:txBody>
      </p:sp>
      <p:sp>
        <p:nvSpPr>
          <p:cNvPr id="18" name="TextBox 17"/>
          <p:cNvSpPr txBox="1"/>
          <p:nvPr/>
        </p:nvSpPr>
        <p:spPr>
          <a:xfrm>
            <a:off x="838200" y="5769114"/>
            <a:ext cx="2514600" cy="707886"/>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SA" sz="2000" b="1" dirty="0"/>
              <a:t>إيثيل هيكسانول</a:t>
            </a:r>
          </a:p>
          <a:p>
            <a:pPr algn="ctr" rtl="1"/>
            <a:r>
              <a:rPr lang="en-US" sz="2000" b="1" dirty="0"/>
              <a:t>2-Ethyl </a:t>
            </a:r>
            <a:r>
              <a:rPr lang="en-US" sz="2000" b="1" dirty="0" err="1"/>
              <a:t>hexanol</a:t>
            </a:r>
            <a:endParaRPr lang="en-US" sz="2000" b="1" dirty="0"/>
          </a:p>
        </p:txBody>
      </p:sp>
      <p:graphicFrame>
        <p:nvGraphicFramePr>
          <p:cNvPr id="23555" name="Object 3"/>
          <p:cNvGraphicFramePr>
            <a:graphicFrameLocks noChangeAspect="1"/>
          </p:cNvGraphicFramePr>
          <p:nvPr/>
        </p:nvGraphicFramePr>
        <p:xfrm>
          <a:off x="4420674" y="2438400"/>
          <a:ext cx="477837" cy="457200"/>
        </p:xfrm>
        <a:graphic>
          <a:graphicData uri="http://schemas.openxmlformats.org/presentationml/2006/ole">
            <mc:AlternateContent xmlns:mc="http://schemas.openxmlformats.org/markup-compatibility/2006">
              <mc:Choice xmlns:v="urn:schemas-microsoft-com:vml" Requires="v">
                <p:oleObj spid="_x0000_s642456" name="CS ChemDraw Drawing" r:id="rId3" imgW="69871" imgH="391886" progId="ChemDraw.Document.6.0">
                  <p:embed/>
                </p:oleObj>
              </mc:Choice>
              <mc:Fallback>
                <p:oleObj name="CS ChemDraw Drawing" r:id="rId3" imgW="69871" imgH="391886" progId="ChemDraw.Document.6.0">
                  <p:embed/>
                  <p:pic>
                    <p:nvPicPr>
                      <p:cNvPr id="0" name="Picture 3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0674" y="2438400"/>
                        <a:ext cx="477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4521200" y="3306763"/>
          <a:ext cx="330200" cy="512762"/>
        </p:xfrm>
        <a:graphic>
          <a:graphicData uri="http://schemas.openxmlformats.org/presentationml/2006/ole">
            <mc:AlternateContent xmlns:mc="http://schemas.openxmlformats.org/markup-compatibility/2006">
              <mc:Choice xmlns:v="urn:schemas-microsoft-com:vml" Requires="v">
                <p:oleObj spid="_x0000_s642457" name="CS ChemDraw Drawing" r:id="rId5" imgW="336313" imgH="578087" progId="ChemDraw.Document.6.0">
                  <p:embed/>
                </p:oleObj>
              </mc:Choice>
              <mc:Fallback>
                <p:oleObj name="CS ChemDraw Drawing" r:id="rId5" imgW="336313" imgH="578087" progId="ChemDraw.Document.6.0">
                  <p:embed/>
                  <p:pic>
                    <p:nvPicPr>
                      <p:cNvPr id="0" name="Picture 3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06763"/>
                        <a:ext cx="33020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3" name="Object 11"/>
          <p:cNvGraphicFramePr>
            <a:graphicFrameLocks noChangeAspect="1"/>
          </p:cNvGraphicFramePr>
          <p:nvPr/>
        </p:nvGraphicFramePr>
        <p:xfrm>
          <a:off x="3200400" y="5107384"/>
          <a:ext cx="750251" cy="760016"/>
        </p:xfrm>
        <a:graphic>
          <a:graphicData uri="http://schemas.openxmlformats.org/presentationml/2006/ole">
            <mc:AlternateContent xmlns:mc="http://schemas.openxmlformats.org/markup-compatibility/2006">
              <mc:Choice xmlns:v="urn:schemas-microsoft-com:vml" Requires="v">
                <p:oleObj spid="_x0000_s642458" name="CS ChemDraw Drawing" r:id="rId7" imgW="503605" imgH="740953" progId="ChemDraw.Document.6.0">
                  <p:embed/>
                </p:oleObj>
              </mc:Choice>
              <mc:Fallback>
                <p:oleObj name="CS ChemDraw Drawing" r:id="rId7" imgW="503605" imgH="740953" progId="ChemDraw.Document.6.0">
                  <p:embed/>
                  <p:pic>
                    <p:nvPicPr>
                      <p:cNvPr id="0" name="Picture 3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5107384"/>
                        <a:ext cx="750251" cy="76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4" name="Object 12"/>
          <p:cNvGraphicFramePr>
            <a:graphicFrameLocks noChangeAspect="1"/>
          </p:cNvGraphicFramePr>
          <p:nvPr/>
        </p:nvGraphicFramePr>
        <p:xfrm>
          <a:off x="5583237" y="5126037"/>
          <a:ext cx="741363" cy="741363"/>
        </p:xfrm>
        <a:graphic>
          <a:graphicData uri="http://schemas.openxmlformats.org/presentationml/2006/ole">
            <mc:AlternateContent xmlns:mc="http://schemas.openxmlformats.org/markup-compatibility/2006">
              <mc:Choice xmlns:v="urn:schemas-microsoft-com:vml" Requires="v">
                <p:oleObj spid="_x0000_s642459" name="CS ChemDraw Drawing" r:id="rId9" imgW="664880" imgH="664880" progId="ChemDraw.Document.6.0">
                  <p:embed/>
                </p:oleObj>
              </mc:Choice>
              <mc:Fallback>
                <p:oleObj name="CS ChemDraw Drawing" r:id="rId9" imgW="664880" imgH="664880" progId="ChemDraw.Document.6.0">
                  <p:embed/>
                  <p:pic>
                    <p:nvPicPr>
                      <p:cNvPr id="0" name="Picture 3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3237" y="5126037"/>
                        <a:ext cx="741363"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5" name="Object 13"/>
          <p:cNvGraphicFramePr>
            <a:graphicFrameLocks noChangeAspect="1"/>
          </p:cNvGraphicFramePr>
          <p:nvPr/>
        </p:nvGraphicFramePr>
        <p:xfrm>
          <a:off x="4533363" y="5105400"/>
          <a:ext cx="358775" cy="762000"/>
        </p:xfrm>
        <a:graphic>
          <a:graphicData uri="http://schemas.openxmlformats.org/presentationml/2006/ole">
            <mc:AlternateContent xmlns:mc="http://schemas.openxmlformats.org/markup-compatibility/2006">
              <mc:Choice xmlns:v="urn:schemas-microsoft-com:vml" Requires="v">
                <p:oleObj spid="_x0000_s642460" name="CS ChemDraw Drawing" r:id="rId11" imgW="205740" imgH="787908" progId="ChemDraw.Document.6.0">
                  <p:embed/>
                </p:oleObj>
              </mc:Choice>
              <mc:Fallback>
                <p:oleObj name="CS ChemDraw Drawing" r:id="rId11" imgW="205740" imgH="787908" progId="ChemDraw.Document.6.0">
                  <p:embed/>
                  <p:pic>
                    <p:nvPicPr>
                      <p:cNvPr id="0" name="Picture 3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3363" y="5105400"/>
                        <a:ext cx="3587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6" name="Object 14"/>
          <p:cNvGraphicFramePr>
            <a:graphicFrameLocks noChangeAspect="1"/>
          </p:cNvGraphicFramePr>
          <p:nvPr/>
        </p:nvGraphicFramePr>
        <p:xfrm>
          <a:off x="3124201" y="2896675"/>
          <a:ext cx="964842" cy="381000"/>
        </p:xfrm>
        <a:graphic>
          <a:graphicData uri="http://schemas.openxmlformats.org/presentationml/2006/ole">
            <mc:AlternateContent xmlns:mc="http://schemas.openxmlformats.org/markup-compatibility/2006">
              <mc:Choice xmlns:v="urn:schemas-microsoft-com:vml" Requires="v">
                <p:oleObj spid="_x0000_s642461" name="CS ChemDraw Drawing" r:id="rId13" imgW="826302" imgH="206575" progId="ChemDraw.Document.6.0">
                  <p:embed/>
                </p:oleObj>
              </mc:Choice>
              <mc:Fallback>
                <p:oleObj name="CS ChemDraw Drawing" r:id="rId13" imgW="826302" imgH="206575" progId="ChemDraw.Document.6.0">
                  <p:embed/>
                  <p:pic>
                    <p:nvPicPr>
                      <p:cNvPr id="0" name="Picture 3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1" y="2896675"/>
                        <a:ext cx="96484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7" name="Object 15"/>
          <p:cNvGraphicFramePr>
            <a:graphicFrameLocks noChangeAspect="1"/>
          </p:cNvGraphicFramePr>
          <p:nvPr/>
        </p:nvGraphicFramePr>
        <p:xfrm>
          <a:off x="5392714" y="2920284"/>
          <a:ext cx="968375" cy="381000"/>
        </p:xfrm>
        <a:graphic>
          <a:graphicData uri="http://schemas.openxmlformats.org/presentationml/2006/ole">
            <mc:AlternateContent xmlns:mc="http://schemas.openxmlformats.org/markup-compatibility/2006">
              <mc:Choice xmlns:v="urn:schemas-microsoft-com:vml" Requires="v">
                <p:oleObj spid="_x0000_s642462" name="CS ChemDraw Drawing" r:id="rId15" imgW="739432" imgH="206919" progId="ChemDraw.Document.6.0">
                  <p:embed/>
                </p:oleObj>
              </mc:Choice>
              <mc:Fallback>
                <p:oleObj name="CS ChemDraw Drawing" r:id="rId15" imgW="739432" imgH="206919" progId="ChemDraw.Document.6.0">
                  <p:embed/>
                  <p:pic>
                    <p:nvPicPr>
                      <p:cNvPr id="0" name="Picture 3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2714" y="2920284"/>
                        <a:ext cx="9683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Box 20"/>
          <p:cNvSpPr txBox="1"/>
          <p:nvPr/>
        </p:nvSpPr>
        <p:spPr>
          <a:xfrm>
            <a:off x="122368" y="176784"/>
            <a:ext cx="8945432" cy="43088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2200" b="1" dirty="0">
                <a:solidFill>
                  <a:srgbClr val="002060"/>
                </a:solidFill>
              </a:rPr>
              <a:t>البتروكيماويات من </a:t>
            </a:r>
            <a:r>
              <a:rPr lang="ar-SA" sz="2200" b="1" dirty="0">
                <a:solidFill>
                  <a:srgbClr val="FF0000"/>
                </a:solidFill>
              </a:rPr>
              <a:t>الميثان           </a:t>
            </a:r>
            <a:r>
              <a:rPr lang="en-US" sz="2200" b="1" dirty="0">
                <a:solidFill>
                  <a:srgbClr val="002060"/>
                </a:solidFill>
              </a:rPr>
              <a:t>Petrochemicals from </a:t>
            </a:r>
            <a:r>
              <a:rPr lang="en-US" sz="2200" b="1" dirty="0">
                <a:solidFill>
                  <a:srgbClr val="FF0000"/>
                </a:solidFill>
              </a:rPr>
              <a:t>Methane</a:t>
            </a:r>
            <a:endParaRPr lang="ar-SA" sz="22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23557"/>
                                        </p:tgtEl>
                                        <p:attrNameLst>
                                          <p:attrName>style.visibility</p:attrName>
                                        </p:attrNameLst>
                                      </p:cBhvr>
                                      <p:to>
                                        <p:strVal val="visible"/>
                                      </p:to>
                                    </p:set>
                                    <p:animEffect transition="in" filter="slide(fromTop)">
                                      <p:cBhvr>
                                        <p:cTn id="21" dur="500"/>
                                        <p:tgtEl>
                                          <p:spTgt spid="23557"/>
                                        </p:tgtEl>
                                      </p:cBhvr>
                                    </p:animEffect>
                                  </p:childTnLst>
                                </p:cTn>
                              </p:par>
                            </p:childTnLst>
                          </p:cTn>
                        </p:par>
                        <p:par>
                          <p:cTn id="22" fill="hold">
                            <p:stCondLst>
                              <p:cond delay="500"/>
                            </p:stCondLst>
                            <p:childTnLst>
                              <p:par>
                                <p:cTn id="23" presetID="1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To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lide(fromTop)">
                                      <p:cBhvr>
                                        <p:cTn id="30" dur="500"/>
                                        <p:tgtEl>
                                          <p:spTgt spid="13"/>
                                        </p:tgtEl>
                                      </p:cBhvr>
                                    </p:animEffect>
                                  </p:childTnLst>
                                </p:cTn>
                              </p:par>
                            </p:childTnLst>
                          </p:cTn>
                        </p:par>
                        <p:par>
                          <p:cTn id="31" fill="hold">
                            <p:stCondLst>
                              <p:cond delay="500"/>
                            </p:stCondLst>
                            <p:childTnLst>
                              <p:par>
                                <p:cTn id="32" presetID="12" presetClass="entr" presetSubtype="1" fill="hold" nodeType="afterEffect">
                                  <p:stCondLst>
                                    <p:cond delay="0"/>
                                  </p:stCondLst>
                                  <p:childTnLst>
                                    <p:set>
                                      <p:cBhvr>
                                        <p:cTn id="33" dur="1" fill="hold">
                                          <p:stCondLst>
                                            <p:cond delay="0"/>
                                          </p:stCondLst>
                                        </p:cTn>
                                        <p:tgtEl>
                                          <p:spTgt spid="23563"/>
                                        </p:tgtEl>
                                        <p:attrNameLst>
                                          <p:attrName>style.visibility</p:attrName>
                                        </p:attrNameLst>
                                      </p:cBhvr>
                                      <p:to>
                                        <p:strVal val="visible"/>
                                      </p:to>
                                    </p:set>
                                    <p:animEffect transition="in" filter="slide(fromTop)">
                                      <p:cBhvr>
                                        <p:cTn id="34" dur="500"/>
                                        <p:tgtEl>
                                          <p:spTgt spid="23563"/>
                                        </p:tgtEl>
                                      </p:cBhvr>
                                    </p:animEffect>
                                  </p:childTnLst>
                                </p:cTn>
                              </p:par>
                            </p:childTnLst>
                          </p:cTn>
                        </p:par>
                        <p:par>
                          <p:cTn id="35" fill="hold">
                            <p:stCondLst>
                              <p:cond delay="1000"/>
                            </p:stCondLst>
                            <p:childTnLst>
                              <p:par>
                                <p:cTn id="36" presetID="12" presetClass="entr" presetSubtype="1" fill="hold" nodeType="afterEffect">
                                  <p:stCondLst>
                                    <p:cond delay="0"/>
                                  </p:stCondLst>
                                  <p:childTnLst>
                                    <p:set>
                                      <p:cBhvr>
                                        <p:cTn id="37" dur="1" fill="hold">
                                          <p:stCondLst>
                                            <p:cond delay="0"/>
                                          </p:stCondLst>
                                        </p:cTn>
                                        <p:tgtEl>
                                          <p:spTgt spid="23565"/>
                                        </p:tgtEl>
                                        <p:attrNameLst>
                                          <p:attrName>style.visibility</p:attrName>
                                        </p:attrNameLst>
                                      </p:cBhvr>
                                      <p:to>
                                        <p:strVal val="visible"/>
                                      </p:to>
                                    </p:set>
                                    <p:animEffect transition="in" filter="slide(fromTop)">
                                      <p:cBhvr>
                                        <p:cTn id="38" dur="500"/>
                                        <p:tgtEl>
                                          <p:spTgt spid="23565"/>
                                        </p:tgtEl>
                                      </p:cBhvr>
                                    </p:animEffect>
                                  </p:childTnLst>
                                </p:cTn>
                              </p:par>
                            </p:childTnLst>
                          </p:cTn>
                        </p:par>
                        <p:par>
                          <p:cTn id="39" fill="hold">
                            <p:stCondLst>
                              <p:cond delay="1500"/>
                            </p:stCondLst>
                            <p:childTnLst>
                              <p:par>
                                <p:cTn id="40" presetID="12" presetClass="entr" presetSubtype="1" fill="hold" nodeType="afterEffect">
                                  <p:stCondLst>
                                    <p:cond delay="0"/>
                                  </p:stCondLst>
                                  <p:childTnLst>
                                    <p:set>
                                      <p:cBhvr>
                                        <p:cTn id="41" dur="1" fill="hold">
                                          <p:stCondLst>
                                            <p:cond delay="0"/>
                                          </p:stCondLst>
                                        </p:cTn>
                                        <p:tgtEl>
                                          <p:spTgt spid="23564"/>
                                        </p:tgtEl>
                                        <p:attrNameLst>
                                          <p:attrName>style.visibility</p:attrName>
                                        </p:attrNameLst>
                                      </p:cBhvr>
                                      <p:to>
                                        <p:strVal val="visible"/>
                                      </p:to>
                                    </p:set>
                                    <p:animEffect transition="in" filter="slide(fromTop)">
                                      <p:cBhvr>
                                        <p:cTn id="42" dur="500"/>
                                        <p:tgtEl>
                                          <p:spTgt spid="23564"/>
                                        </p:tgtEl>
                                      </p:cBhvr>
                                    </p:animEffect>
                                  </p:childTnLst>
                                </p:cTn>
                              </p:par>
                            </p:childTnLst>
                          </p:cTn>
                        </p:par>
                        <p:par>
                          <p:cTn id="43" fill="hold">
                            <p:stCondLst>
                              <p:cond delay="2000"/>
                            </p:stCondLst>
                            <p:childTnLst>
                              <p:par>
                                <p:cTn id="44" presetID="1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lide(fromLeft)">
                                      <p:cBhvr>
                                        <p:cTn id="46" dur="500"/>
                                        <p:tgtEl>
                                          <p:spTgt spid="14"/>
                                        </p:tgtEl>
                                      </p:cBhvr>
                                    </p:animEffect>
                                  </p:childTnLst>
                                </p:cTn>
                              </p:par>
                            </p:childTnLst>
                          </p:cTn>
                        </p:par>
                        <p:par>
                          <p:cTn id="47" fill="hold">
                            <p:stCondLst>
                              <p:cond delay="2500"/>
                            </p:stCondLst>
                            <p:childTnLst>
                              <p:par>
                                <p:cTn id="48" presetID="12" presetClass="entr" presetSubtype="1"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slide(fromTop)">
                                      <p:cBhvr>
                                        <p:cTn id="50" dur="500"/>
                                        <p:tgtEl>
                                          <p:spTgt spid="17"/>
                                        </p:tgtEl>
                                      </p:cBhvr>
                                    </p:animEffect>
                                  </p:childTnLst>
                                </p:cTn>
                              </p:par>
                            </p:childTnLst>
                          </p:cTn>
                        </p:par>
                        <p:par>
                          <p:cTn id="51" fill="hold">
                            <p:stCondLst>
                              <p:cond delay="3000"/>
                            </p:stCondLst>
                            <p:childTnLst>
                              <p:par>
                                <p:cTn id="52" presetID="12" presetClass="entr" presetSubtype="2"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slide(fromRigh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nodeType="clickEffect">
                                  <p:stCondLst>
                                    <p:cond delay="0"/>
                                  </p:stCondLst>
                                  <p:childTnLst>
                                    <p:set>
                                      <p:cBhvr>
                                        <p:cTn id="58" dur="1" fill="hold">
                                          <p:stCondLst>
                                            <p:cond delay="0"/>
                                          </p:stCondLst>
                                        </p:cTn>
                                        <p:tgtEl>
                                          <p:spTgt spid="23567"/>
                                        </p:tgtEl>
                                        <p:attrNameLst>
                                          <p:attrName>style.visibility</p:attrName>
                                        </p:attrNameLst>
                                      </p:cBhvr>
                                      <p:to>
                                        <p:strVal val="visible"/>
                                      </p:to>
                                    </p:set>
                                    <p:animEffect transition="in" filter="slide(fromLeft)">
                                      <p:cBhvr>
                                        <p:cTn id="59" dur="500"/>
                                        <p:tgtEl>
                                          <p:spTgt spid="23567"/>
                                        </p:tgtEl>
                                      </p:cBhvr>
                                    </p:animEffect>
                                  </p:childTnLst>
                                </p:cTn>
                              </p:par>
                            </p:childTnLst>
                          </p:cTn>
                        </p:par>
                        <p:par>
                          <p:cTn id="60" fill="hold">
                            <p:stCondLst>
                              <p:cond delay="500"/>
                            </p:stCondLst>
                            <p:childTnLst>
                              <p:par>
                                <p:cTn id="61" presetID="1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slide(from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nodeType="clickEffect">
                                  <p:stCondLst>
                                    <p:cond delay="0"/>
                                  </p:stCondLst>
                                  <p:childTnLst>
                                    <p:set>
                                      <p:cBhvr>
                                        <p:cTn id="67" dur="1" fill="hold">
                                          <p:stCondLst>
                                            <p:cond delay="0"/>
                                          </p:stCondLst>
                                        </p:cTn>
                                        <p:tgtEl>
                                          <p:spTgt spid="23566"/>
                                        </p:tgtEl>
                                        <p:attrNameLst>
                                          <p:attrName>style.visibility</p:attrName>
                                        </p:attrNameLst>
                                      </p:cBhvr>
                                      <p:to>
                                        <p:strVal val="visible"/>
                                      </p:to>
                                    </p:set>
                                    <p:animEffect transition="in" filter="slide(fromRight)">
                                      <p:cBhvr>
                                        <p:cTn id="68" dur="500"/>
                                        <p:tgtEl>
                                          <p:spTgt spid="23566"/>
                                        </p:tgtEl>
                                      </p:cBhvr>
                                    </p:animEffect>
                                  </p:childTnLst>
                                </p:cTn>
                              </p:par>
                            </p:childTnLst>
                          </p:cTn>
                        </p:par>
                        <p:par>
                          <p:cTn id="69" fill="hold">
                            <p:stCondLst>
                              <p:cond delay="500"/>
                            </p:stCondLst>
                            <p:childTnLst>
                              <p:par>
                                <p:cTn id="70" presetID="12" presetClass="entr" presetSubtype="2"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slide(fromRigh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23555"/>
                                        </p:tgtEl>
                                        <p:attrNameLst>
                                          <p:attrName>style.visibility</p:attrName>
                                        </p:attrNameLst>
                                      </p:cBhvr>
                                      <p:to>
                                        <p:strVal val="visible"/>
                                      </p:to>
                                    </p:set>
                                    <p:animEffect transition="in" filter="slide(fromBottom)">
                                      <p:cBhvr>
                                        <p:cTn id="77" dur="500"/>
                                        <p:tgtEl>
                                          <p:spTgt spid="23555"/>
                                        </p:tgtEl>
                                      </p:cBhvr>
                                    </p:animEffect>
                                  </p:childTnLst>
                                </p:cTn>
                              </p:par>
                            </p:childTnLst>
                          </p:cTn>
                        </p:par>
                        <p:par>
                          <p:cTn id="78" fill="hold">
                            <p:stCondLst>
                              <p:cond delay="500"/>
                            </p:stCondLst>
                            <p:childTnLst>
                              <p:par>
                                <p:cTn id="79" presetID="12" presetClass="entr" presetSubtype="4"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slide(fromBottom)">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grpId="1" nodeType="clickEffect">
                                  <p:stCondLst>
                                    <p:cond delay="0"/>
                                  </p:stCondLst>
                                  <p:childTnLst>
                                    <p:animScale>
                                      <p:cBhvr>
                                        <p:cTn id="85"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9" grpId="1" animBg="1"/>
      <p:bldP spid="10" grpId="0" animBg="1"/>
      <p:bldP spid="11" grpId="0" animBg="1"/>
      <p:bldP spid="13" grpId="0" animBg="1"/>
      <p:bldP spid="14" grpId="0" animBg="1"/>
      <p:bldP spid="15" grpId="0"/>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590800" y="990600"/>
            <a:ext cx="6172200" cy="461665"/>
          </a:xfrm>
          <a:prstGeom prst="rect">
            <a:avLst/>
          </a:prstGeom>
          <a:noFill/>
        </p:spPr>
        <p:txBody>
          <a:bodyPr wrap="square" rtlCol="0">
            <a:spAutoFit/>
          </a:bodyPr>
          <a:lstStyle/>
          <a:p>
            <a:pPr algn="just" rtl="1"/>
            <a:r>
              <a:rPr lang="ar-SA" sz="2400" b="1" dirty="0">
                <a:solidFill>
                  <a:srgbClr val="C00000"/>
                </a:solidFill>
                <a:cs typeface="+mj-cs"/>
              </a:rPr>
              <a:t>ينتج غاز التصنيع بشكل رئيسي من الميثان بالطرق الآتية:</a:t>
            </a:r>
            <a:endParaRPr lang="en-US" sz="2400" b="1" dirty="0">
              <a:solidFill>
                <a:srgbClr val="C00000"/>
              </a:solidFill>
              <a:cs typeface="+mj-cs"/>
            </a:endParaRPr>
          </a:p>
        </p:txBody>
      </p:sp>
      <p:sp>
        <p:nvSpPr>
          <p:cNvPr id="24" name="TextBox 23"/>
          <p:cNvSpPr txBox="1"/>
          <p:nvPr/>
        </p:nvSpPr>
        <p:spPr>
          <a:xfrm>
            <a:off x="2540358" y="1565947"/>
            <a:ext cx="5943600" cy="400110"/>
          </a:xfrm>
          <a:prstGeom prst="rect">
            <a:avLst/>
          </a:prstGeom>
          <a:noFill/>
        </p:spPr>
        <p:txBody>
          <a:bodyPr wrap="square" rtlCol="0">
            <a:spAutoFit/>
          </a:bodyPr>
          <a:lstStyle/>
          <a:p>
            <a:pPr algn="just" rtl="1"/>
            <a:r>
              <a:rPr lang="ar-SA" sz="2000" b="1" dirty="0">
                <a:solidFill>
                  <a:srgbClr val="00B050"/>
                </a:solidFill>
                <a:cs typeface="+mj-cs"/>
              </a:rPr>
              <a:t>1) طريقة الإصلاح البخاري </a:t>
            </a:r>
            <a:r>
              <a:rPr lang="en-US" sz="2000" b="1" dirty="0">
                <a:solidFill>
                  <a:srgbClr val="00B050"/>
                </a:solidFill>
                <a:cs typeface="+mj-cs"/>
              </a:rPr>
              <a:t>Steam Reforming </a:t>
            </a:r>
          </a:p>
        </p:txBody>
      </p:sp>
      <p:sp>
        <p:nvSpPr>
          <p:cNvPr id="25" name="TextBox 24"/>
          <p:cNvSpPr txBox="1"/>
          <p:nvPr/>
        </p:nvSpPr>
        <p:spPr>
          <a:xfrm>
            <a:off x="1752600" y="3854308"/>
            <a:ext cx="6731358" cy="400110"/>
          </a:xfrm>
          <a:prstGeom prst="rect">
            <a:avLst/>
          </a:prstGeom>
          <a:noFill/>
        </p:spPr>
        <p:txBody>
          <a:bodyPr wrap="square" rtlCol="0">
            <a:spAutoFit/>
          </a:bodyPr>
          <a:lstStyle/>
          <a:p>
            <a:pPr algn="just" rtl="1"/>
            <a:r>
              <a:rPr lang="ar-SA" sz="2000" b="1" dirty="0">
                <a:solidFill>
                  <a:srgbClr val="00B050"/>
                </a:solidFill>
                <a:cs typeface="+mj-cs"/>
              </a:rPr>
              <a:t>2) طريقة التكسير الحراري </a:t>
            </a:r>
            <a:r>
              <a:rPr lang="en-US" sz="2000" b="1" dirty="0">
                <a:solidFill>
                  <a:srgbClr val="00B050"/>
                </a:solidFill>
                <a:cs typeface="+mj-cs"/>
              </a:rPr>
              <a:t>Auto-thermal Cracking </a:t>
            </a:r>
          </a:p>
        </p:txBody>
      </p:sp>
      <p:sp>
        <p:nvSpPr>
          <p:cNvPr id="26" name="TextBox 25"/>
          <p:cNvSpPr txBox="1"/>
          <p:nvPr/>
        </p:nvSpPr>
        <p:spPr>
          <a:xfrm>
            <a:off x="838200" y="2069068"/>
            <a:ext cx="7162800" cy="369332"/>
          </a:xfrm>
          <a:prstGeom prst="rect">
            <a:avLst/>
          </a:prstGeom>
          <a:noFill/>
        </p:spPr>
        <p:txBody>
          <a:bodyPr wrap="square" rtlCol="0">
            <a:spAutoFit/>
          </a:bodyPr>
          <a:lstStyle/>
          <a:p>
            <a:pPr algn="just" rtl="1"/>
            <a:r>
              <a:rPr lang="ar-SA" b="1" dirty="0">
                <a:cs typeface="+mj-cs"/>
              </a:rPr>
              <a:t>يتفاعل الميثان مع بخار الماء فى وجود وسيط من النيكل المحمول على أكسيد الألومنيوم.</a:t>
            </a:r>
            <a:endParaRPr lang="en-US" b="1" dirty="0">
              <a:cs typeface="+mj-cs"/>
            </a:endParaRPr>
          </a:p>
        </p:txBody>
      </p:sp>
      <p:graphicFrame>
        <p:nvGraphicFramePr>
          <p:cNvPr id="326665" name="Object 9"/>
          <p:cNvGraphicFramePr>
            <a:graphicFrameLocks noChangeAspect="1"/>
          </p:cNvGraphicFramePr>
          <p:nvPr>
            <p:extLst>
              <p:ext uri="{D42A27DB-BD31-4B8C-83A1-F6EECF244321}">
                <p14:modId xmlns:p14="http://schemas.microsoft.com/office/powerpoint/2010/main" val="1645388302"/>
              </p:ext>
            </p:extLst>
          </p:nvPr>
        </p:nvGraphicFramePr>
        <p:xfrm>
          <a:off x="1905000" y="2743200"/>
          <a:ext cx="5736330" cy="729786"/>
        </p:xfrm>
        <a:graphic>
          <a:graphicData uri="http://schemas.openxmlformats.org/presentationml/2006/ole">
            <mc:AlternateContent xmlns:mc="http://schemas.openxmlformats.org/markup-compatibility/2006">
              <mc:Choice xmlns:v="urn:schemas-microsoft-com:vml" Requires="v">
                <p:oleObj spid="_x0000_s643194" name="CS ChemDraw Drawing" r:id="rId3" imgW="3395472" imgH="432816" progId="ChemDraw.Document.6.0">
                  <p:embed/>
                </p:oleObj>
              </mc:Choice>
              <mc:Fallback>
                <p:oleObj name="CS ChemDraw Drawing" r:id="rId3" imgW="3395472" imgH="432816" progId="ChemDraw.Document.6.0">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43200"/>
                        <a:ext cx="5736330" cy="72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6" name="Object 10"/>
          <p:cNvGraphicFramePr>
            <a:graphicFrameLocks noChangeAspect="1"/>
          </p:cNvGraphicFramePr>
          <p:nvPr>
            <p:extLst>
              <p:ext uri="{D42A27DB-BD31-4B8C-83A1-F6EECF244321}">
                <p14:modId xmlns:p14="http://schemas.microsoft.com/office/powerpoint/2010/main" val="2704533767"/>
              </p:ext>
            </p:extLst>
          </p:nvPr>
        </p:nvGraphicFramePr>
        <p:xfrm>
          <a:off x="838200" y="4419600"/>
          <a:ext cx="7772400" cy="1024853"/>
        </p:xfrm>
        <a:graphic>
          <a:graphicData uri="http://schemas.openxmlformats.org/presentationml/2006/ole">
            <mc:AlternateContent xmlns:mc="http://schemas.openxmlformats.org/markup-compatibility/2006">
              <mc:Choice xmlns:v="urn:schemas-microsoft-com:vml" Requires="v">
                <p:oleObj spid="_x0000_s643195" name="CS ChemDraw Drawing" r:id="rId5" imgW="5093208" imgH="673608" progId="ChemDraw.Document.6.0">
                  <p:embed/>
                </p:oleObj>
              </mc:Choice>
              <mc:Fallback>
                <p:oleObj name="CS ChemDraw Drawing" r:id="rId5" imgW="5093208" imgH="673608" progId="ChemDraw.Document.6.0">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419600"/>
                        <a:ext cx="7772400" cy="102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algn="ctr" rtl="1"/>
            <a:r>
              <a:rPr lang="ar-SA" sz="2400" b="1" dirty="0">
                <a:solidFill>
                  <a:srgbClr val="0070C0"/>
                </a:solidFill>
                <a:latin typeface="Arial" pitchFamily="34" charset="0"/>
                <a:cs typeface="Arial" pitchFamily="34" charset="0"/>
              </a:rPr>
              <a:t>غاز التصنيع    </a:t>
            </a:r>
            <a:r>
              <a:rPr lang="en-US" sz="2400" b="1" dirty="0">
                <a:solidFill>
                  <a:srgbClr val="C00000"/>
                </a:solidFill>
                <a:latin typeface="Arial" pitchFamily="34" charset="0"/>
                <a:cs typeface="Arial" pitchFamily="34" charset="0"/>
              </a:rPr>
              <a:t>(CO/H</a:t>
            </a:r>
            <a:r>
              <a:rPr lang="en-US" sz="2400" b="1" baseline="-25000" dirty="0">
                <a:solidFill>
                  <a:srgbClr val="C00000"/>
                </a:solidFill>
                <a:latin typeface="Arial" pitchFamily="34" charset="0"/>
                <a:cs typeface="Arial" pitchFamily="34" charset="0"/>
              </a:rPr>
              <a:t>2</a:t>
            </a:r>
            <a:r>
              <a:rPr lang="en-US" sz="2400" b="1" dirty="0">
                <a:solidFill>
                  <a:srgbClr val="C00000"/>
                </a:solidFill>
              </a:rPr>
              <a:t>)</a:t>
            </a:r>
            <a:r>
              <a:rPr lang="ar-SA" sz="2400" b="1" dirty="0">
                <a:solidFill>
                  <a:srgbClr val="C00000"/>
                </a:solidFill>
              </a:rPr>
              <a:t>  </a:t>
            </a:r>
            <a:r>
              <a:rPr lang="en-US" sz="2400" b="1" dirty="0">
                <a:solidFill>
                  <a:srgbClr val="0070C0"/>
                </a:solidFill>
                <a:latin typeface="Arial" pitchFamily="34" charset="0"/>
                <a:cs typeface="Arial" pitchFamily="34" charset="0"/>
              </a:rPr>
              <a:t>Synthesis Gas</a:t>
            </a:r>
            <a:endParaRPr lang="ar-SA" sz="2400" b="1" dirty="0">
              <a:solidFill>
                <a:srgbClr val="0070C0"/>
              </a:solidFill>
              <a:latin typeface="Arial" pitchFamily="34" charset="0"/>
              <a:cs typeface="Arial" pitchFamily="34" charset="0"/>
            </a:endParaRPr>
          </a:p>
        </p:txBody>
      </p:sp>
      <p:sp>
        <p:nvSpPr>
          <p:cNvPr id="11" name="TextBox 10"/>
          <p:cNvSpPr txBox="1"/>
          <p:nvPr/>
        </p:nvSpPr>
        <p:spPr>
          <a:xfrm>
            <a:off x="7130145" y="230781"/>
            <a:ext cx="19050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endParaRPr lang="en-US" sz="1600" b="1" dirty="0">
              <a:solidFill>
                <a:srgbClr val="C00000"/>
              </a:solidFill>
              <a:latin typeface="Arial" pitchFamily="34" charset="0"/>
              <a:cs typeface="+mj-cs"/>
            </a:endParaRPr>
          </a:p>
        </p:txBody>
      </p:sp>
      <p:sp>
        <p:nvSpPr>
          <p:cNvPr id="13" name="Rectangle 12"/>
          <p:cNvSpPr/>
          <p:nvPr/>
        </p:nvSpPr>
        <p:spPr>
          <a:xfrm>
            <a:off x="685800" y="6000690"/>
            <a:ext cx="7696200" cy="400110"/>
          </a:xfrm>
          <a:prstGeom prst="rect">
            <a:avLst/>
          </a:prstGeom>
        </p:spPr>
        <p:txBody>
          <a:bodyPr wrap="square">
            <a:spAutoFit/>
          </a:bodyPr>
          <a:lstStyle/>
          <a:p>
            <a:pPr algn="r"/>
            <a:r>
              <a:rPr lang="ar-SA" sz="2000" b="1" dirty="0">
                <a:cs typeface="+mj-cs"/>
              </a:rPr>
              <a:t>وتتم عملية </a:t>
            </a:r>
            <a:r>
              <a:rPr lang="ar-SA" sz="2000" b="1" dirty="0">
                <a:solidFill>
                  <a:srgbClr val="C00000"/>
                </a:solidFill>
                <a:cs typeface="+mj-cs"/>
              </a:rPr>
              <a:t>فصل المكونات </a:t>
            </a:r>
            <a:r>
              <a:rPr lang="ar-SA" sz="2000" b="1" dirty="0">
                <a:cs typeface="+mj-cs"/>
              </a:rPr>
              <a:t>عن بعضها بواسطة التكثيف والتقطير أو بالتبريد  أو الامتصاص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26665"/>
                                        </p:tgtEl>
                                        <p:attrNameLst>
                                          <p:attrName>style.visibility</p:attrName>
                                        </p:attrNameLst>
                                      </p:cBhvr>
                                      <p:to>
                                        <p:strVal val="visible"/>
                                      </p:to>
                                    </p:set>
                                    <p:animEffect transition="in" filter="randombar(horizontal)">
                                      <p:cBhvr>
                                        <p:cTn id="21" dur="500"/>
                                        <p:tgtEl>
                                          <p:spTgt spid="326665"/>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26666"/>
                                        </p:tgtEl>
                                        <p:attrNameLst>
                                          <p:attrName>style.visibility</p:attrName>
                                        </p:attrNameLst>
                                      </p:cBhvr>
                                      <p:to>
                                        <p:strVal val="visible"/>
                                      </p:to>
                                    </p:set>
                                    <p:animEffect transition="in" filter="randombar(horizontal)">
                                      <p:cBhvr>
                                        <p:cTn id="30" dur="500"/>
                                        <p:tgtEl>
                                          <p:spTgt spid="326666"/>
                                        </p:tgtEl>
                                      </p:cBhvr>
                                    </p:animEffect>
                                  </p:childTnLst>
                                </p:cTn>
                              </p:par>
                            </p:childTnLst>
                          </p:cTn>
                        </p:par>
                        <p:par>
                          <p:cTn id="31" fill="hold">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90800" y="1413808"/>
            <a:ext cx="4038600" cy="707886"/>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rgbClr val="0070C0"/>
                </a:solidFill>
              </a:rPr>
              <a:t>غاز التصنيع      </a:t>
            </a:r>
            <a:r>
              <a:rPr lang="en-US" sz="2000" b="1" dirty="0">
                <a:solidFill>
                  <a:srgbClr val="0070C0"/>
                </a:solidFill>
              </a:rPr>
              <a:t>Synthesis Gas</a:t>
            </a:r>
            <a:endParaRPr lang="ar-SA" sz="2000" b="1" dirty="0">
              <a:solidFill>
                <a:srgbClr val="0070C0"/>
              </a:solidFill>
            </a:endParaRPr>
          </a:p>
          <a:p>
            <a:pPr algn="ctr" rtl="1"/>
            <a:r>
              <a:rPr lang="en-US" sz="2000" b="1" dirty="0">
                <a:solidFill>
                  <a:srgbClr val="00B050"/>
                </a:solidFill>
              </a:rPr>
              <a:t>(CO/H</a:t>
            </a:r>
            <a:r>
              <a:rPr lang="en-US" sz="2000" b="1" baseline="-25000" dirty="0">
                <a:solidFill>
                  <a:srgbClr val="00B050"/>
                </a:solidFill>
              </a:rPr>
              <a:t>2</a:t>
            </a:r>
            <a:r>
              <a:rPr lang="en-US" sz="2000" b="1" dirty="0">
                <a:solidFill>
                  <a:srgbClr val="00B050"/>
                </a:solidFill>
              </a:rPr>
              <a:t>)</a:t>
            </a:r>
          </a:p>
        </p:txBody>
      </p:sp>
      <p:sp>
        <p:nvSpPr>
          <p:cNvPr id="14" name="TextBox 13"/>
          <p:cNvSpPr txBox="1"/>
          <p:nvPr/>
        </p:nvSpPr>
        <p:spPr>
          <a:xfrm>
            <a:off x="2286000" y="2861608"/>
            <a:ext cx="6858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dirty="0"/>
              <a:t>CO</a:t>
            </a:r>
            <a:endParaRPr lang="en-US" sz="2000" b="1" dirty="0">
              <a:solidFill>
                <a:srgbClr val="FF0000"/>
              </a:solidFill>
            </a:endParaRPr>
          </a:p>
        </p:txBody>
      </p:sp>
      <p:sp>
        <p:nvSpPr>
          <p:cNvPr id="15" name="TextBox 14"/>
          <p:cNvSpPr txBox="1"/>
          <p:nvPr/>
        </p:nvSpPr>
        <p:spPr>
          <a:xfrm>
            <a:off x="1066800" y="3342144"/>
            <a:ext cx="2286000" cy="381000"/>
          </a:xfrm>
          <a:prstGeom prst="rect">
            <a:avLst/>
          </a:prstGeom>
          <a:noFill/>
        </p:spPr>
        <p:txBody>
          <a:bodyPr wrap="square" rtlCol="0">
            <a:spAutoFit/>
          </a:bodyPr>
          <a:lstStyle/>
          <a:p>
            <a:pPr algn="just" rtl="1"/>
            <a:r>
              <a:rPr lang="ar-SA" b="1" dirty="0">
                <a:solidFill>
                  <a:srgbClr val="00B050"/>
                </a:solidFill>
              </a:rPr>
              <a:t>يستخدم في تصنيع  </a:t>
            </a:r>
            <a:endParaRPr lang="en-US" b="1" dirty="0">
              <a:solidFill>
                <a:srgbClr val="00B050"/>
              </a:solidFill>
            </a:endParaRPr>
          </a:p>
        </p:txBody>
      </p:sp>
      <p:sp>
        <p:nvSpPr>
          <p:cNvPr id="16" name="TextBox 15"/>
          <p:cNvSpPr txBox="1"/>
          <p:nvPr/>
        </p:nvSpPr>
        <p:spPr>
          <a:xfrm>
            <a:off x="6477000" y="2861608"/>
            <a:ext cx="6858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dirty="0"/>
              <a:t>H</a:t>
            </a:r>
            <a:r>
              <a:rPr lang="en-US" b="1" baseline="-25000" dirty="0"/>
              <a:t>2</a:t>
            </a:r>
            <a:endParaRPr lang="en-US" sz="2000" b="1" baseline="-25000" dirty="0">
              <a:solidFill>
                <a:srgbClr val="FF0000"/>
              </a:solidFill>
            </a:endParaRPr>
          </a:p>
        </p:txBody>
      </p:sp>
      <p:sp>
        <p:nvSpPr>
          <p:cNvPr id="17" name="TextBox 16"/>
          <p:cNvSpPr txBox="1"/>
          <p:nvPr/>
        </p:nvSpPr>
        <p:spPr>
          <a:xfrm>
            <a:off x="990600" y="3711476"/>
            <a:ext cx="2286000" cy="1421158"/>
          </a:xfrm>
          <a:prstGeom prst="rect">
            <a:avLst/>
          </a:prstGeom>
          <a:noFill/>
        </p:spPr>
        <p:txBody>
          <a:bodyPr wrap="square" rtlCol="0">
            <a:spAutoFit/>
          </a:bodyPr>
          <a:lstStyle/>
          <a:p>
            <a:pPr algn="just" rtl="1">
              <a:lnSpc>
                <a:spcPct val="150000"/>
              </a:lnSpc>
            </a:pPr>
            <a:r>
              <a:rPr lang="ar-SA" sz="2000" b="1" dirty="0">
                <a:cs typeface="+mj-cs"/>
              </a:rPr>
              <a:t>- الميثانول</a:t>
            </a:r>
          </a:p>
          <a:p>
            <a:pPr algn="just" rtl="1">
              <a:lnSpc>
                <a:spcPct val="150000"/>
              </a:lnSpc>
            </a:pPr>
            <a:r>
              <a:rPr lang="ar-SA" sz="2000" b="1" dirty="0">
                <a:cs typeface="+mj-cs"/>
              </a:rPr>
              <a:t>- حمض الخليك</a:t>
            </a:r>
          </a:p>
          <a:p>
            <a:pPr algn="just" rtl="1">
              <a:lnSpc>
                <a:spcPct val="150000"/>
              </a:lnSpc>
            </a:pPr>
            <a:r>
              <a:rPr lang="ar-SA" sz="2000" b="1" dirty="0">
                <a:cs typeface="+mj-cs"/>
              </a:rPr>
              <a:t>- الفوسجين</a:t>
            </a:r>
            <a:endParaRPr lang="en-US" sz="2000" b="1" dirty="0">
              <a:cs typeface="+mj-cs"/>
            </a:endParaRPr>
          </a:p>
        </p:txBody>
      </p:sp>
      <p:sp>
        <p:nvSpPr>
          <p:cNvPr id="18" name="TextBox 17"/>
          <p:cNvSpPr txBox="1"/>
          <p:nvPr/>
        </p:nvSpPr>
        <p:spPr>
          <a:xfrm>
            <a:off x="4114800" y="3699808"/>
            <a:ext cx="4419600" cy="1938992"/>
          </a:xfrm>
          <a:prstGeom prst="rect">
            <a:avLst/>
          </a:prstGeom>
          <a:noFill/>
        </p:spPr>
        <p:txBody>
          <a:bodyPr wrap="square" rtlCol="0">
            <a:spAutoFit/>
          </a:bodyPr>
          <a:lstStyle/>
          <a:p>
            <a:pPr algn="just" rtl="1">
              <a:lnSpc>
                <a:spcPct val="150000"/>
              </a:lnSpc>
            </a:pPr>
            <a:r>
              <a:rPr lang="ar-SA" sz="2000" b="1" dirty="0">
                <a:cs typeface="+mj-cs"/>
              </a:rPr>
              <a:t>- تنقية المنتجات البترولية (الصناعات البترولية)</a:t>
            </a:r>
          </a:p>
          <a:p>
            <a:pPr algn="just" rtl="1">
              <a:lnSpc>
                <a:spcPct val="150000"/>
              </a:lnSpc>
            </a:pPr>
            <a:r>
              <a:rPr lang="ar-SA" sz="2000" b="1" dirty="0">
                <a:cs typeface="+mj-cs"/>
              </a:rPr>
              <a:t>- إنتاج الأمونيا (الصناعات البتروكيماوية)</a:t>
            </a:r>
          </a:p>
          <a:p>
            <a:pPr algn="just" rtl="1">
              <a:lnSpc>
                <a:spcPct val="150000"/>
              </a:lnSpc>
            </a:pPr>
            <a:r>
              <a:rPr lang="ar-SA" sz="2000" b="1" dirty="0">
                <a:cs typeface="+mj-cs"/>
              </a:rPr>
              <a:t>- تحسين الجازولين (الصناعات البترولية)</a:t>
            </a:r>
          </a:p>
          <a:p>
            <a:pPr algn="just" rtl="1">
              <a:lnSpc>
                <a:spcPct val="150000"/>
              </a:lnSpc>
            </a:pPr>
            <a:r>
              <a:rPr lang="ar-SA" sz="2000" b="1" dirty="0">
                <a:cs typeface="+mj-cs"/>
              </a:rPr>
              <a:t>- انتاج الميثانول (الصناعات البتروكيماوية)</a:t>
            </a:r>
            <a:endParaRPr lang="en-US" sz="2000" b="1" dirty="0">
              <a:cs typeface="+mj-cs"/>
            </a:endParaRPr>
          </a:p>
        </p:txBody>
      </p:sp>
      <p:sp>
        <p:nvSpPr>
          <p:cNvPr id="19" name="TextBox 18"/>
          <p:cNvSpPr txBox="1"/>
          <p:nvPr/>
        </p:nvSpPr>
        <p:spPr>
          <a:xfrm>
            <a:off x="6858000" y="3308299"/>
            <a:ext cx="1600200" cy="369332"/>
          </a:xfrm>
          <a:prstGeom prst="rect">
            <a:avLst/>
          </a:prstGeom>
          <a:noFill/>
        </p:spPr>
        <p:txBody>
          <a:bodyPr wrap="square" rtlCol="0">
            <a:spAutoFit/>
          </a:bodyPr>
          <a:lstStyle/>
          <a:p>
            <a:pPr algn="just" rtl="1"/>
            <a:r>
              <a:rPr lang="ar-SA" b="1" dirty="0">
                <a:solidFill>
                  <a:srgbClr val="00B050"/>
                </a:solidFill>
              </a:rPr>
              <a:t>يستخدم في</a:t>
            </a:r>
            <a:endParaRPr lang="en-US" b="1" dirty="0">
              <a:solidFill>
                <a:srgbClr val="00B050"/>
              </a:solidFill>
            </a:endParaRPr>
          </a:p>
        </p:txBody>
      </p:sp>
      <p:graphicFrame>
        <p:nvGraphicFramePr>
          <p:cNvPr id="20" name="Object 4"/>
          <p:cNvGraphicFramePr>
            <a:graphicFrameLocks noChangeAspect="1"/>
          </p:cNvGraphicFramePr>
          <p:nvPr/>
        </p:nvGraphicFramePr>
        <p:xfrm>
          <a:off x="2879569" y="2138245"/>
          <a:ext cx="858994" cy="723363"/>
        </p:xfrm>
        <a:graphic>
          <a:graphicData uri="http://schemas.openxmlformats.org/presentationml/2006/ole">
            <mc:AlternateContent xmlns:mc="http://schemas.openxmlformats.org/markup-compatibility/2006">
              <mc:Choice xmlns:v="urn:schemas-microsoft-com:vml" Requires="v">
                <p:oleObj spid="_x0000_s644220" name="CS ChemDraw Drawing" r:id="rId3" imgW="912876" imgH="911352" progId="ChemDraw.Document.6.0">
                  <p:embed/>
                </p:oleObj>
              </mc:Choice>
              <mc:Fallback>
                <p:oleObj name="CS ChemDraw Drawing" r:id="rId3" imgW="912876" imgH="911352" progId="ChemDraw.Document.6.0">
                  <p:embed/>
                  <p:pic>
                    <p:nvPicPr>
                      <p:cNvPr id="0" name="Picture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569" y="2138245"/>
                        <a:ext cx="858994" cy="72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6"/>
          <p:cNvGraphicFramePr>
            <a:graphicFrameLocks noChangeAspect="1"/>
          </p:cNvGraphicFramePr>
          <p:nvPr/>
        </p:nvGraphicFramePr>
        <p:xfrm>
          <a:off x="5638800" y="2099608"/>
          <a:ext cx="835025" cy="835025"/>
        </p:xfrm>
        <a:graphic>
          <a:graphicData uri="http://schemas.openxmlformats.org/presentationml/2006/ole">
            <mc:AlternateContent xmlns:mc="http://schemas.openxmlformats.org/markup-compatibility/2006">
              <mc:Choice xmlns:v="urn:schemas-microsoft-com:vml" Requires="v">
                <p:oleObj spid="_x0000_s644221" name="CS ChemDraw Drawing" r:id="rId5" imgW="756168" imgH="756168" progId="ChemDraw.Document.6.0">
                  <p:embed/>
                </p:oleObj>
              </mc:Choice>
              <mc:Fallback>
                <p:oleObj name="CS ChemDraw Drawing" r:id="rId5" imgW="756168" imgH="756168" progId="ChemDraw.Document.6.0">
                  <p:embed/>
                  <p:pic>
                    <p:nvPicPr>
                      <p:cNvPr id="0" name="Picture 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099608"/>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algn="ctr" rtl="1"/>
            <a:r>
              <a:rPr lang="ar-SA" sz="2400" b="1" dirty="0">
                <a:solidFill>
                  <a:srgbClr val="0070C0"/>
                </a:solidFill>
                <a:latin typeface="Arial" pitchFamily="34" charset="0"/>
                <a:cs typeface="Arial" pitchFamily="34" charset="0"/>
              </a:rPr>
              <a:t>غاز التصنيع    </a:t>
            </a:r>
            <a:r>
              <a:rPr lang="en-US" sz="2400" b="1" dirty="0">
                <a:solidFill>
                  <a:srgbClr val="C00000"/>
                </a:solidFill>
                <a:latin typeface="Arial" pitchFamily="34" charset="0"/>
                <a:cs typeface="Arial" pitchFamily="34" charset="0"/>
              </a:rPr>
              <a:t>(CO/H</a:t>
            </a:r>
            <a:r>
              <a:rPr lang="en-US" sz="2400" b="1" baseline="-25000" dirty="0">
                <a:solidFill>
                  <a:srgbClr val="C00000"/>
                </a:solidFill>
                <a:latin typeface="Arial" pitchFamily="34" charset="0"/>
                <a:cs typeface="Arial" pitchFamily="34" charset="0"/>
              </a:rPr>
              <a:t>2</a:t>
            </a:r>
            <a:r>
              <a:rPr lang="en-US" sz="2400" b="1" dirty="0">
                <a:solidFill>
                  <a:srgbClr val="C00000"/>
                </a:solidFill>
              </a:rPr>
              <a:t>)</a:t>
            </a:r>
            <a:r>
              <a:rPr lang="ar-SA" sz="2400" b="1" dirty="0">
                <a:solidFill>
                  <a:srgbClr val="C00000"/>
                </a:solidFill>
              </a:rPr>
              <a:t>  </a:t>
            </a:r>
            <a:r>
              <a:rPr lang="en-US" sz="2400" b="1" dirty="0">
                <a:solidFill>
                  <a:srgbClr val="0070C0"/>
                </a:solidFill>
                <a:latin typeface="Arial" pitchFamily="34" charset="0"/>
                <a:cs typeface="Arial" pitchFamily="34" charset="0"/>
              </a:rPr>
              <a:t>Synthesis Gas</a:t>
            </a:r>
            <a:endParaRPr lang="ar-SA" sz="2400" b="1" dirty="0">
              <a:solidFill>
                <a:srgbClr val="0070C0"/>
              </a:solidFill>
              <a:latin typeface="Arial" pitchFamily="34" charset="0"/>
              <a:cs typeface="Arial" pitchFamily="34" charset="0"/>
            </a:endParaRPr>
          </a:p>
        </p:txBody>
      </p:sp>
      <p:sp>
        <p:nvSpPr>
          <p:cNvPr id="21" name="TextBox 20"/>
          <p:cNvSpPr txBox="1"/>
          <p:nvPr/>
        </p:nvSpPr>
        <p:spPr>
          <a:xfrm>
            <a:off x="7130145" y="230781"/>
            <a:ext cx="19050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endParaRPr lang="en-US" sz="1600" b="1" dirty="0">
              <a:solidFill>
                <a:srgbClr val="C00000"/>
              </a:solidFill>
              <a:latin typeface="Arial"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8836" y="2342836"/>
            <a:ext cx="12192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الميثانول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33800" y="2342835"/>
            <a:ext cx="1354282"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النشادر</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71600" y="2346918"/>
            <a:ext cx="1905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إيثيل هكسانول (أوكتانول)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3753" y="1383001"/>
            <a:ext cx="1327726"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أسود الكربون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172692" y="1399308"/>
            <a:ext cx="990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الأسيتلين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259570" y="3429000"/>
            <a:ext cx="150364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الفورمالدهيد</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174771" y="47916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حمض الخل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174771" y="50964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كلوروميثان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174771" y="54012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ميثيل ثالثي بيوتيل الإثير</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172249" y="57060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الأمينات الميثيلية</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72249" y="60108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الاسترات</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172249" y="6321623"/>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سيانيد الهيدروجين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733800" y="31697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اليوريا</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733800" y="34745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نترات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733800" y="37793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كبريتات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733800" y="40841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فوسفات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733800" y="43889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الأسمدة المركبه</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733800" y="4706982"/>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حمض النيتريك</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249720" y="2743200"/>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الأسيتال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249720" y="302019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الفينول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249720" y="3297291"/>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اليوريا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249720" y="358361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الميلامين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249719" y="386071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1200" b="1" dirty="0">
                <a:solidFill>
                  <a:srgbClr val="002060"/>
                </a:solidFill>
                <a:latin typeface="Times New Roman" panose="02020603050405020304" pitchFamily="18" charset="0"/>
                <a:cs typeface="Times New Roman" panose="02020603050405020304" pitchFamily="18" charset="0"/>
              </a:rPr>
              <a:t>1,4</a:t>
            </a:r>
            <a:r>
              <a:rPr lang="ar-SA" sz="1200" b="1" dirty="0">
                <a:solidFill>
                  <a:srgbClr val="002060"/>
                </a:solidFill>
                <a:latin typeface="Times New Roman" panose="02020603050405020304" pitchFamily="18" charset="0"/>
                <a:cs typeface="Times New Roman" panose="02020603050405020304" pitchFamily="18" charset="0"/>
              </a:rPr>
              <a:t>-بوتان دايول </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249718" y="4147039"/>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سداسي الميثيلين رباعي الأمين</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5249719" y="443039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بنتا إرثريتول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5105400" y="1371600"/>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70C0"/>
                </a:solidFill>
                <a:latin typeface="Times New Roman" panose="02020603050405020304" pitchFamily="18" charset="0"/>
                <a:cs typeface="Times New Roman" panose="02020603050405020304" pitchFamily="18" charset="0"/>
              </a:rPr>
              <a:t>غاز التصنيع     </a:t>
            </a:r>
            <a:r>
              <a:rPr lang="en-US" sz="1600" b="1" dirty="0">
                <a:solidFill>
                  <a:srgbClr val="0070C0"/>
                </a:solidFill>
                <a:latin typeface="Times New Roman" panose="02020603050405020304" pitchFamily="18" charset="0"/>
                <a:cs typeface="Times New Roman" panose="02020603050405020304" pitchFamily="18" charset="0"/>
              </a:rPr>
              <a:t>Synthesis Gas</a:t>
            </a:r>
            <a:endParaRPr lang="ar-SA" sz="1600" b="1" dirty="0">
              <a:solidFill>
                <a:srgbClr val="0070C0"/>
              </a:solidFill>
              <a:latin typeface="Times New Roman" panose="02020603050405020304" pitchFamily="18" charset="0"/>
              <a:cs typeface="Times New Roman" panose="02020603050405020304" pitchFamily="18" charset="0"/>
            </a:endParaRPr>
          </a:p>
          <a:p>
            <a:pPr algn="ctr" rtl="1"/>
            <a:r>
              <a:rPr lang="en-US" sz="1600" b="1" dirty="0">
                <a:solidFill>
                  <a:srgbClr val="00B050"/>
                </a:solidFill>
                <a:latin typeface="Times New Roman" panose="02020603050405020304" pitchFamily="18" charset="0"/>
                <a:cs typeface="Times New Roman" panose="02020603050405020304" pitchFamily="18" charset="0"/>
              </a:rPr>
              <a:t>(CO/H</a:t>
            </a:r>
            <a:r>
              <a:rPr lang="en-US" sz="1600" b="1" baseline="-25000" dirty="0">
                <a:solidFill>
                  <a:srgbClr val="00B050"/>
                </a:solidFill>
                <a:latin typeface="Times New Roman" panose="02020603050405020304" pitchFamily="18" charset="0"/>
                <a:cs typeface="Times New Roman" panose="02020603050405020304" pitchFamily="18" charset="0"/>
              </a:rPr>
              <a:t>2</a:t>
            </a:r>
            <a:r>
              <a:rPr lang="en-US" sz="1600" b="1" dirty="0">
                <a:solidFill>
                  <a:srgbClr val="00B05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1" name="Moon 30"/>
          <p:cNvSpPr/>
          <p:nvPr/>
        </p:nvSpPr>
        <p:spPr>
          <a:xfrm flipH="1">
            <a:off x="7026565" y="2761698"/>
            <a:ext cx="219150" cy="1945692"/>
          </a:xfrm>
          <a:prstGeom prst="moon">
            <a:avLst/>
          </a:prstGeom>
          <a:solidFill>
            <a:srgbClr val="00B05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106680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3616669" y="120085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a:off x="627553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35189" y="1058410"/>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3610890" y="609601"/>
            <a:ext cx="351509" cy="455442"/>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p:nvSpPr>
        <p:spPr>
          <a:xfrm>
            <a:off x="223162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wn Arrow 44"/>
          <p:cNvSpPr/>
          <p:nvPr/>
        </p:nvSpPr>
        <p:spPr>
          <a:xfrm>
            <a:off x="4361872" y="216902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wn Arrow 45"/>
          <p:cNvSpPr/>
          <p:nvPr/>
        </p:nvSpPr>
        <p:spPr>
          <a:xfrm>
            <a:off x="744035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Minus 46"/>
          <p:cNvSpPr/>
          <p:nvPr/>
        </p:nvSpPr>
        <p:spPr>
          <a:xfrm>
            <a:off x="1300016" y="2026585"/>
            <a:ext cx="7143067" cy="160790"/>
          </a:xfrm>
          <a:prstGeom prst="mathMinus">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wn Arrow 47"/>
          <p:cNvSpPr/>
          <p:nvPr/>
        </p:nvSpPr>
        <p:spPr>
          <a:xfrm>
            <a:off x="6245454" y="1940475"/>
            <a:ext cx="45719" cy="166506"/>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Down Arrow 48"/>
          <p:cNvSpPr/>
          <p:nvPr/>
        </p:nvSpPr>
        <p:spPr>
          <a:xfrm>
            <a:off x="4209472" y="2694494"/>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own Arrow 49"/>
          <p:cNvSpPr/>
          <p:nvPr/>
        </p:nvSpPr>
        <p:spPr>
          <a:xfrm>
            <a:off x="7734515" y="2728900"/>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257800" y="4811490"/>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خلات الفاينيل</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35" name="Straight Arrow Connector 34"/>
          <p:cNvCxnSpPr>
            <a:stCxn id="10" idx="1"/>
            <a:endCxn id="43" idx="3"/>
          </p:cNvCxnSpPr>
          <p:nvPr/>
        </p:nvCxnSpPr>
        <p:spPr>
          <a:xfrm flipH="1">
            <a:off x="7034647" y="4945558"/>
            <a:ext cx="140124" cy="4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249718" y="2080790"/>
            <a:ext cx="3818082" cy="4624809"/>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22368" y="176784"/>
            <a:ext cx="8945432" cy="43088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2200" b="1" dirty="0">
                <a:solidFill>
                  <a:srgbClr val="002060"/>
                </a:solidFill>
              </a:rPr>
              <a:t>البتروكيماويات من </a:t>
            </a:r>
            <a:r>
              <a:rPr lang="ar-SA" sz="2200" b="1" dirty="0">
                <a:solidFill>
                  <a:srgbClr val="FF0000"/>
                </a:solidFill>
              </a:rPr>
              <a:t>الميثان           </a:t>
            </a:r>
            <a:r>
              <a:rPr lang="en-US" sz="2200" b="1" dirty="0">
                <a:solidFill>
                  <a:srgbClr val="002060"/>
                </a:solidFill>
              </a:rPr>
              <a:t>Petrochemicals from </a:t>
            </a:r>
            <a:r>
              <a:rPr lang="en-US" sz="2200" b="1" dirty="0">
                <a:solidFill>
                  <a:srgbClr val="FF0000"/>
                </a:solidFill>
              </a:rPr>
              <a:t>Methane</a:t>
            </a:r>
            <a:endParaRPr lang="ar-SA" sz="22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7284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1+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8"/>
                                        </p:tgtEl>
                                        <p:attrNameLst>
                                          <p:attrName>ppt_x</p:attrName>
                                        </p:attrNameLst>
                                      </p:cBhvr>
                                      <p:tavLst>
                                        <p:tav tm="0">
                                          <p:val>
                                            <p:strVal val="ppt_x"/>
                                          </p:val>
                                        </p:tav>
                                        <p:tav tm="100000">
                                          <p:val>
                                            <p:strVal val="ppt_x"/>
                                          </p:val>
                                        </p:tav>
                                      </p:tavLst>
                                    </p:anim>
                                    <p:anim calcmode="lin" valueType="num">
                                      <p:cBhvr additive="base">
                                        <p:cTn id="31" dur="500"/>
                                        <p:tgtEl>
                                          <p:spTgt spid="18"/>
                                        </p:tgtEl>
                                        <p:attrNameLst>
                                          <p:attrName>ppt_y</p:attrName>
                                        </p:attrNameLst>
                                      </p:cBhvr>
                                      <p:tavLst>
                                        <p:tav tm="0">
                                          <p:val>
                                            <p:strVal val="ppt_y"/>
                                          </p:val>
                                        </p:tav>
                                        <p:tav tm="100000">
                                          <p:val>
                                            <p:strVal val="1+ppt_h/2"/>
                                          </p:val>
                                        </p:tav>
                                      </p:tavLst>
                                    </p:anim>
                                    <p:set>
                                      <p:cBhvr>
                                        <p:cTn id="32" dur="1" fill="hold">
                                          <p:stCondLst>
                                            <p:cond delay="499"/>
                                          </p:stCondLst>
                                        </p:cTn>
                                        <p:tgtEl>
                                          <p:spTgt spid="18"/>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9"/>
                                        </p:tgtEl>
                                        <p:attrNameLst>
                                          <p:attrName>ppt_x</p:attrName>
                                        </p:attrNameLst>
                                      </p:cBhvr>
                                      <p:tavLst>
                                        <p:tav tm="0">
                                          <p:val>
                                            <p:strVal val="ppt_x"/>
                                          </p:val>
                                        </p:tav>
                                        <p:tav tm="100000">
                                          <p:val>
                                            <p:strVal val="ppt_x"/>
                                          </p:val>
                                        </p:tav>
                                      </p:tavLst>
                                    </p:anim>
                                    <p:anim calcmode="lin" valueType="num">
                                      <p:cBhvr additive="base">
                                        <p:cTn id="35" dur="500"/>
                                        <p:tgtEl>
                                          <p:spTgt spid="19"/>
                                        </p:tgtEl>
                                        <p:attrNameLst>
                                          <p:attrName>ppt_y</p:attrName>
                                        </p:attrNameLst>
                                      </p:cBhvr>
                                      <p:tavLst>
                                        <p:tav tm="0">
                                          <p:val>
                                            <p:strVal val="ppt_y"/>
                                          </p:val>
                                        </p:tav>
                                        <p:tav tm="100000">
                                          <p:val>
                                            <p:strVal val="1+ppt_h/2"/>
                                          </p:val>
                                        </p:tav>
                                      </p:tavLst>
                                    </p:anim>
                                    <p:set>
                                      <p:cBhvr>
                                        <p:cTn id="36" dur="1" fill="hold">
                                          <p:stCondLst>
                                            <p:cond delay="499"/>
                                          </p:stCondLst>
                                        </p:cTn>
                                        <p:tgtEl>
                                          <p:spTgt spid="19"/>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20"/>
                                        </p:tgtEl>
                                        <p:attrNameLst>
                                          <p:attrName>ppt_x</p:attrName>
                                        </p:attrNameLst>
                                      </p:cBhvr>
                                      <p:tavLst>
                                        <p:tav tm="0">
                                          <p:val>
                                            <p:strVal val="ppt_x"/>
                                          </p:val>
                                        </p:tav>
                                        <p:tav tm="100000">
                                          <p:val>
                                            <p:strVal val="ppt_x"/>
                                          </p:val>
                                        </p:tav>
                                      </p:tavLst>
                                    </p:anim>
                                    <p:anim calcmode="lin" valueType="num">
                                      <p:cBhvr additive="base">
                                        <p:cTn id="39" dur="500"/>
                                        <p:tgtEl>
                                          <p:spTgt spid="20"/>
                                        </p:tgtEl>
                                        <p:attrNameLst>
                                          <p:attrName>ppt_y</p:attrName>
                                        </p:attrNameLst>
                                      </p:cBhvr>
                                      <p:tavLst>
                                        <p:tav tm="0">
                                          <p:val>
                                            <p:strVal val="ppt_y"/>
                                          </p:val>
                                        </p:tav>
                                        <p:tav tm="100000">
                                          <p:val>
                                            <p:strVal val="1+ppt_h/2"/>
                                          </p:val>
                                        </p:tav>
                                      </p:tavLst>
                                    </p:anim>
                                    <p:set>
                                      <p:cBhvr>
                                        <p:cTn id="40" dur="1" fill="hold">
                                          <p:stCondLst>
                                            <p:cond delay="499"/>
                                          </p:stCondLst>
                                        </p:cTn>
                                        <p:tgtEl>
                                          <p:spTgt spid="20"/>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22"/>
                                        </p:tgtEl>
                                        <p:attrNameLst>
                                          <p:attrName>ppt_x</p:attrName>
                                        </p:attrNameLst>
                                      </p:cBhvr>
                                      <p:tavLst>
                                        <p:tav tm="0">
                                          <p:val>
                                            <p:strVal val="ppt_x"/>
                                          </p:val>
                                        </p:tav>
                                        <p:tav tm="100000">
                                          <p:val>
                                            <p:strVal val="ppt_x"/>
                                          </p:val>
                                        </p:tav>
                                      </p:tavLst>
                                    </p:anim>
                                    <p:anim calcmode="lin" valueType="num">
                                      <p:cBhvr additive="base">
                                        <p:cTn id="43" dur="500"/>
                                        <p:tgtEl>
                                          <p:spTgt spid="22"/>
                                        </p:tgtEl>
                                        <p:attrNameLst>
                                          <p:attrName>ppt_y</p:attrName>
                                        </p:attrNameLst>
                                      </p:cBhvr>
                                      <p:tavLst>
                                        <p:tav tm="0">
                                          <p:val>
                                            <p:strVal val="ppt_y"/>
                                          </p:val>
                                        </p:tav>
                                        <p:tav tm="100000">
                                          <p:val>
                                            <p:strVal val="1+ppt_h/2"/>
                                          </p:val>
                                        </p:tav>
                                      </p:tavLst>
                                    </p:anim>
                                    <p:set>
                                      <p:cBhvr>
                                        <p:cTn id="44" dur="1" fill="hold">
                                          <p:stCondLst>
                                            <p:cond delay="499"/>
                                          </p:stCondLst>
                                        </p:cTn>
                                        <p:tgtEl>
                                          <p:spTgt spid="22"/>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32"/>
                                        </p:tgtEl>
                                        <p:attrNameLst>
                                          <p:attrName>ppt_x</p:attrName>
                                        </p:attrNameLst>
                                      </p:cBhvr>
                                      <p:tavLst>
                                        <p:tav tm="0">
                                          <p:val>
                                            <p:strVal val="ppt_x"/>
                                          </p:val>
                                        </p:tav>
                                        <p:tav tm="100000">
                                          <p:val>
                                            <p:strVal val="ppt_x"/>
                                          </p:val>
                                        </p:tav>
                                      </p:tavLst>
                                    </p:anim>
                                    <p:anim calcmode="lin" valueType="num">
                                      <p:cBhvr additive="base">
                                        <p:cTn id="47" dur="500"/>
                                        <p:tgtEl>
                                          <p:spTgt spid="32"/>
                                        </p:tgtEl>
                                        <p:attrNameLst>
                                          <p:attrName>ppt_y</p:attrName>
                                        </p:attrNameLst>
                                      </p:cBhvr>
                                      <p:tavLst>
                                        <p:tav tm="0">
                                          <p:val>
                                            <p:strVal val="ppt_y"/>
                                          </p:val>
                                        </p:tav>
                                        <p:tav tm="100000">
                                          <p:val>
                                            <p:strVal val="1+ppt_h/2"/>
                                          </p:val>
                                        </p:tav>
                                      </p:tavLst>
                                    </p:anim>
                                    <p:set>
                                      <p:cBhvr>
                                        <p:cTn id="48" dur="1" fill="hold">
                                          <p:stCondLst>
                                            <p:cond delay="499"/>
                                          </p:stCondLst>
                                        </p:cTn>
                                        <p:tgtEl>
                                          <p:spTgt spid="32"/>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33"/>
                                        </p:tgtEl>
                                        <p:attrNameLst>
                                          <p:attrName>ppt_x</p:attrName>
                                        </p:attrNameLst>
                                      </p:cBhvr>
                                      <p:tavLst>
                                        <p:tav tm="0">
                                          <p:val>
                                            <p:strVal val="ppt_x"/>
                                          </p:val>
                                        </p:tav>
                                        <p:tav tm="100000">
                                          <p:val>
                                            <p:strVal val="ppt_x"/>
                                          </p:val>
                                        </p:tav>
                                      </p:tavLst>
                                    </p:anim>
                                    <p:anim calcmode="lin" valueType="num">
                                      <p:cBhvr additive="base">
                                        <p:cTn id="51" dur="500"/>
                                        <p:tgtEl>
                                          <p:spTgt spid="33"/>
                                        </p:tgtEl>
                                        <p:attrNameLst>
                                          <p:attrName>ppt_y</p:attrName>
                                        </p:attrNameLst>
                                      </p:cBhvr>
                                      <p:tavLst>
                                        <p:tav tm="0">
                                          <p:val>
                                            <p:strVal val="ppt_y"/>
                                          </p:val>
                                        </p:tav>
                                        <p:tav tm="100000">
                                          <p:val>
                                            <p:strVal val="1+ppt_h/2"/>
                                          </p:val>
                                        </p:tav>
                                      </p:tavLst>
                                    </p:anim>
                                    <p:set>
                                      <p:cBhvr>
                                        <p:cTn id="52" dur="1" fill="hold">
                                          <p:stCondLst>
                                            <p:cond delay="499"/>
                                          </p:stCondLst>
                                        </p:cTn>
                                        <p:tgtEl>
                                          <p:spTgt spid="33"/>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par>
                                <p:cTn id="57" presetID="2" presetClass="exit" presetSubtype="4" fill="hold" grpId="0" nodeType="withEffect">
                                  <p:stCondLst>
                                    <p:cond delay="0"/>
                                  </p:stCondLst>
                                  <p:childTnLst>
                                    <p:anim calcmode="lin" valueType="num">
                                      <p:cBhvr additive="base">
                                        <p:cTn id="58" dur="500"/>
                                        <p:tgtEl>
                                          <p:spTgt spid="45"/>
                                        </p:tgtEl>
                                        <p:attrNameLst>
                                          <p:attrName>ppt_x</p:attrName>
                                        </p:attrNameLst>
                                      </p:cBhvr>
                                      <p:tavLst>
                                        <p:tav tm="0">
                                          <p:val>
                                            <p:strVal val="ppt_x"/>
                                          </p:val>
                                        </p:tav>
                                        <p:tav tm="100000">
                                          <p:val>
                                            <p:strVal val="ppt_x"/>
                                          </p:val>
                                        </p:tav>
                                      </p:tavLst>
                                    </p:anim>
                                    <p:anim calcmode="lin" valueType="num">
                                      <p:cBhvr additive="base">
                                        <p:cTn id="59" dur="500"/>
                                        <p:tgtEl>
                                          <p:spTgt spid="45"/>
                                        </p:tgtEl>
                                        <p:attrNameLst>
                                          <p:attrName>ppt_y</p:attrName>
                                        </p:attrNameLst>
                                      </p:cBhvr>
                                      <p:tavLst>
                                        <p:tav tm="0">
                                          <p:val>
                                            <p:strVal val="ppt_y"/>
                                          </p:val>
                                        </p:tav>
                                        <p:tav tm="100000">
                                          <p:val>
                                            <p:strVal val="1+ppt_h/2"/>
                                          </p:val>
                                        </p:tav>
                                      </p:tavLst>
                                    </p:anim>
                                    <p:set>
                                      <p:cBhvr>
                                        <p:cTn id="60" dur="1" fill="hold">
                                          <p:stCondLst>
                                            <p:cond delay="499"/>
                                          </p:stCondLst>
                                        </p:cTn>
                                        <p:tgtEl>
                                          <p:spTgt spid="45"/>
                                        </p:tgtEl>
                                        <p:attrNameLst>
                                          <p:attrName>style.visibility</p:attrName>
                                        </p:attrNameLst>
                                      </p:cBhvr>
                                      <p:to>
                                        <p:strVal val="hidden"/>
                                      </p:to>
                                    </p:set>
                                  </p:childTnLst>
                                </p:cTn>
                              </p:par>
                              <p:par>
                                <p:cTn id="61" presetID="2" presetClass="exit" presetSubtype="4" fill="hold" grpId="0" nodeType="withEffect">
                                  <p:stCondLst>
                                    <p:cond delay="0"/>
                                  </p:stCondLst>
                                  <p:childTnLst>
                                    <p:anim calcmode="lin" valueType="num">
                                      <p:cBhvr additive="base">
                                        <p:cTn id="62" dur="500"/>
                                        <p:tgtEl>
                                          <p:spTgt spid="49"/>
                                        </p:tgtEl>
                                        <p:attrNameLst>
                                          <p:attrName>ppt_x</p:attrName>
                                        </p:attrNameLst>
                                      </p:cBhvr>
                                      <p:tavLst>
                                        <p:tav tm="0">
                                          <p:val>
                                            <p:strVal val="ppt_x"/>
                                          </p:val>
                                        </p:tav>
                                        <p:tav tm="100000">
                                          <p:val>
                                            <p:strVal val="ppt_x"/>
                                          </p:val>
                                        </p:tav>
                                      </p:tavLst>
                                    </p:anim>
                                    <p:anim calcmode="lin" valueType="num">
                                      <p:cBhvr additive="base">
                                        <p:cTn id="63" dur="500"/>
                                        <p:tgtEl>
                                          <p:spTgt spid="49"/>
                                        </p:tgtEl>
                                        <p:attrNameLst>
                                          <p:attrName>ppt_y</p:attrName>
                                        </p:attrNameLst>
                                      </p:cBhvr>
                                      <p:tavLst>
                                        <p:tav tm="0">
                                          <p:val>
                                            <p:strVal val="ppt_y"/>
                                          </p:val>
                                        </p:tav>
                                        <p:tav tm="100000">
                                          <p:val>
                                            <p:strVal val="1+ppt_h/2"/>
                                          </p:val>
                                        </p:tav>
                                      </p:tavLst>
                                    </p:anim>
                                    <p:set>
                                      <p:cBhvr>
                                        <p:cTn id="64"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6" grpId="0" animBg="1"/>
      <p:bldP spid="17" grpId="0" animBg="1"/>
      <p:bldP spid="18" grpId="0" animBg="1"/>
      <p:bldP spid="19" grpId="0" animBg="1"/>
      <p:bldP spid="20" grpId="0" animBg="1"/>
      <p:bldP spid="22" grpId="0" animBg="1"/>
      <p:bldP spid="32" grpId="0" animBg="1"/>
      <p:bldP spid="33" grpId="0" animBg="1"/>
      <p:bldP spid="44" grpId="0" animBg="1"/>
      <p:bldP spid="45" grpId="0" animBg="1"/>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26800" y="2819400"/>
            <a:ext cx="3048000" cy="369332"/>
          </a:xfrm>
          <a:prstGeom prst="rect">
            <a:avLst/>
          </a:prstGeom>
          <a:noFill/>
        </p:spPr>
        <p:txBody>
          <a:bodyPr wrap="square" rtlCol="0">
            <a:spAutoFit/>
          </a:bodyPr>
          <a:lstStyle/>
          <a:p>
            <a:pPr algn="just" rtl="1"/>
            <a:r>
              <a:rPr lang="ar-SA" b="1" dirty="0">
                <a:cs typeface="+mj-cs"/>
              </a:rPr>
              <a:t>- سائل عديم اللون و الرائحة.</a:t>
            </a:r>
            <a:endParaRPr lang="en-US" b="1" dirty="0">
              <a:cs typeface="+mj-cs"/>
            </a:endParaRPr>
          </a:p>
        </p:txBody>
      </p:sp>
      <p:sp>
        <p:nvSpPr>
          <p:cNvPr id="24" name="TextBox 23"/>
          <p:cNvSpPr txBox="1"/>
          <p:nvPr/>
        </p:nvSpPr>
        <p:spPr>
          <a:xfrm>
            <a:off x="4267200" y="3124200"/>
            <a:ext cx="4114800" cy="369332"/>
          </a:xfrm>
          <a:prstGeom prst="rect">
            <a:avLst/>
          </a:prstGeom>
          <a:noFill/>
        </p:spPr>
        <p:txBody>
          <a:bodyPr wrap="square" rtlCol="0">
            <a:spAutoFit/>
          </a:bodyPr>
          <a:lstStyle/>
          <a:p>
            <a:pPr algn="just" rtl="1"/>
            <a:r>
              <a:rPr lang="ar-SA" b="1" dirty="0">
                <a:cs typeface="+mj-cs"/>
              </a:rPr>
              <a:t>- سريع الإلتهاب (درجة غليانه </a:t>
            </a:r>
            <a:r>
              <a:rPr lang="en-US" b="1" dirty="0">
                <a:cs typeface="+mj-cs"/>
              </a:rPr>
              <a:t>65</a:t>
            </a:r>
            <a:r>
              <a:rPr lang="en-US" b="1" dirty="0">
                <a:cs typeface="+mj-cs"/>
                <a:sym typeface="Symbol"/>
              </a:rPr>
              <a:t></a:t>
            </a:r>
            <a:r>
              <a:rPr lang="en-US" b="1" dirty="0">
                <a:cs typeface="+mj-cs"/>
              </a:rPr>
              <a:t>C</a:t>
            </a:r>
            <a:r>
              <a:rPr lang="ar-SA" b="1" dirty="0">
                <a:cs typeface="+mj-cs"/>
              </a:rPr>
              <a:t>) .</a:t>
            </a:r>
            <a:endParaRPr lang="en-US" b="1" dirty="0">
              <a:cs typeface="+mj-cs"/>
            </a:endParaRPr>
          </a:p>
        </p:txBody>
      </p:sp>
      <p:sp>
        <p:nvSpPr>
          <p:cNvPr id="30" name="TextBox 29"/>
          <p:cNvSpPr txBox="1"/>
          <p:nvPr/>
        </p:nvSpPr>
        <p:spPr>
          <a:xfrm>
            <a:off x="1150200" y="3516868"/>
            <a:ext cx="7239000" cy="369332"/>
          </a:xfrm>
          <a:prstGeom prst="rect">
            <a:avLst/>
          </a:prstGeom>
          <a:noFill/>
        </p:spPr>
        <p:txBody>
          <a:bodyPr wrap="square" rtlCol="0">
            <a:spAutoFit/>
          </a:bodyPr>
          <a:lstStyle/>
          <a:p>
            <a:pPr algn="just" rtl="1"/>
            <a:r>
              <a:rPr lang="ar-SA" b="1" dirty="0">
                <a:cs typeface="+mj-cs"/>
              </a:rPr>
              <a:t>- تبلغ نسبة الميثانول المنتج من الميثان (كمادة خام) حوالى </a:t>
            </a:r>
            <a:r>
              <a:rPr lang="en-US" b="1" dirty="0">
                <a:solidFill>
                  <a:srgbClr val="00B050"/>
                </a:solidFill>
                <a:cs typeface="+mj-cs"/>
              </a:rPr>
              <a:t>90</a:t>
            </a:r>
            <a:r>
              <a:rPr lang="ar-SA" b="1" dirty="0">
                <a:solidFill>
                  <a:srgbClr val="00B050"/>
                </a:solidFill>
                <a:cs typeface="+mj-cs"/>
              </a:rPr>
              <a:t>%</a:t>
            </a:r>
            <a:r>
              <a:rPr lang="ar-SA" b="1" dirty="0">
                <a:cs typeface="+mj-cs"/>
              </a:rPr>
              <a:t>.</a:t>
            </a:r>
            <a:endParaRPr lang="en-US" b="1" dirty="0">
              <a:cs typeface="+mj-cs"/>
            </a:endParaRPr>
          </a:p>
        </p:txBody>
      </p:sp>
      <p:sp>
        <p:nvSpPr>
          <p:cNvPr id="12" name="TextBox 11"/>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a:solidFill>
                  <a:srgbClr val="0070C0"/>
                </a:solidFill>
                <a:latin typeface="Arial" pitchFamily="34" charset="0"/>
                <a:cs typeface="Arial" pitchFamily="34" charset="0"/>
              </a:rPr>
              <a:t>    </a:t>
            </a:r>
            <a:r>
              <a:rPr lang="en-US" sz="2400" b="1" dirty="0">
                <a:solidFill>
                  <a:srgbClr val="00B050"/>
                </a:solidFill>
                <a:latin typeface="Arial" pitchFamily="34" charset="0"/>
                <a:cs typeface="Arial" pitchFamily="34" charset="0"/>
              </a:rPr>
              <a:t>CH</a:t>
            </a:r>
            <a:r>
              <a:rPr lang="en-US" sz="2400" b="1" baseline="-25000" dirty="0">
                <a:solidFill>
                  <a:srgbClr val="00B050"/>
                </a:solidFill>
                <a:latin typeface="Arial" pitchFamily="34" charset="0"/>
                <a:cs typeface="Arial" pitchFamily="34" charset="0"/>
              </a:rPr>
              <a:t>3</a:t>
            </a:r>
            <a:r>
              <a:rPr lang="en-US" sz="2400" b="1" dirty="0">
                <a:solidFill>
                  <a:srgbClr val="00B050"/>
                </a:solidFill>
                <a:latin typeface="Arial" pitchFamily="34" charset="0"/>
                <a:cs typeface="Arial" pitchFamily="34" charset="0"/>
              </a:rPr>
              <a:t>OH</a:t>
            </a:r>
            <a:r>
              <a:rPr lang="ar-SA" sz="2400" b="1" dirty="0">
                <a:solidFill>
                  <a:srgbClr val="C00000"/>
                </a:solidFill>
              </a:rPr>
              <a:t>  </a:t>
            </a:r>
            <a:r>
              <a:rPr lang="en-US" sz="2400" b="1" dirty="0">
                <a:solidFill>
                  <a:srgbClr val="FF0000"/>
                </a:solidFill>
              </a:rPr>
              <a:t>Methanol</a:t>
            </a:r>
            <a:endParaRPr lang="ar-SA" sz="2400" b="1" dirty="0">
              <a:solidFill>
                <a:srgbClr val="FF0000"/>
              </a:solidFill>
            </a:endParaRPr>
          </a:p>
        </p:txBody>
      </p:sp>
      <p:sp>
        <p:nvSpPr>
          <p:cNvPr id="14" name="TextBox 13"/>
          <p:cNvSpPr txBox="1"/>
          <p:nvPr/>
        </p:nvSpPr>
        <p:spPr>
          <a:xfrm>
            <a:off x="7130145" y="230781"/>
            <a:ext cx="19050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endParaRPr lang="en-US" sz="1600" b="1" dirty="0">
              <a:solidFill>
                <a:srgbClr val="C00000"/>
              </a:solidFill>
              <a:latin typeface="Arial" pitchFamily="34" charset="0"/>
              <a:cs typeface="+mj-cs"/>
            </a:endParaRPr>
          </a:p>
        </p:txBody>
      </p:sp>
      <p:sp>
        <p:nvSpPr>
          <p:cNvPr id="10" name="TextBox 9"/>
          <p:cNvSpPr txBox="1"/>
          <p:nvPr/>
        </p:nvSpPr>
        <p:spPr>
          <a:xfrm>
            <a:off x="6616521" y="3901803"/>
            <a:ext cx="2057400" cy="400110"/>
          </a:xfrm>
          <a:prstGeom prst="rect">
            <a:avLst/>
          </a:prstGeom>
          <a:noFill/>
        </p:spPr>
        <p:txBody>
          <a:bodyPr wrap="square" rtlCol="0">
            <a:spAutoFit/>
          </a:bodyPr>
          <a:lstStyle/>
          <a:p>
            <a:pPr marL="342900" indent="-342900" algn="just" rtl="1">
              <a:buFont typeface="Wingdings" panose="05000000000000000000" pitchFamily="2" charset="2"/>
              <a:buChar char="v"/>
            </a:pPr>
            <a:r>
              <a:rPr lang="ar-SA" sz="2000" b="1" dirty="0">
                <a:solidFill>
                  <a:srgbClr val="C00000"/>
                </a:solidFill>
                <a:cs typeface="+mj-cs"/>
              </a:rPr>
              <a:t>أهمية الميثانول:</a:t>
            </a:r>
            <a:endParaRPr lang="en-US" sz="2000" b="1" dirty="0">
              <a:solidFill>
                <a:srgbClr val="C00000"/>
              </a:solidFill>
              <a:cs typeface="+mj-cs"/>
            </a:endParaRPr>
          </a:p>
        </p:txBody>
      </p:sp>
      <p:sp>
        <p:nvSpPr>
          <p:cNvPr id="11" name="TextBox 10"/>
          <p:cNvSpPr txBox="1"/>
          <p:nvPr/>
        </p:nvSpPr>
        <p:spPr>
          <a:xfrm>
            <a:off x="3644721" y="4263449"/>
            <a:ext cx="4724400" cy="369332"/>
          </a:xfrm>
          <a:prstGeom prst="rect">
            <a:avLst/>
          </a:prstGeom>
          <a:noFill/>
        </p:spPr>
        <p:txBody>
          <a:bodyPr wrap="square" rtlCol="0">
            <a:spAutoFit/>
          </a:bodyPr>
          <a:lstStyle/>
          <a:p>
            <a:pPr algn="just" rtl="1"/>
            <a:r>
              <a:rPr lang="ar-SA" dirty="0">
                <a:cs typeface="+mj-cs"/>
              </a:rPr>
              <a:t>- إستخدامه كوقود للسيارات و فى المنازل.</a:t>
            </a:r>
            <a:endParaRPr lang="en-US" dirty="0">
              <a:cs typeface="+mj-cs"/>
            </a:endParaRPr>
          </a:p>
        </p:txBody>
      </p:sp>
      <p:sp>
        <p:nvSpPr>
          <p:cNvPr id="15" name="TextBox 14"/>
          <p:cNvSpPr txBox="1"/>
          <p:nvPr/>
        </p:nvSpPr>
        <p:spPr>
          <a:xfrm>
            <a:off x="1663521" y="4606981"/>
            <a:ext cx="6705600" cy="369332"/>
          </a:xfrm>
          <a:prstGeom prst="rect">
            <a:avLst/>
          </a:prstGeom>
          <a:noFill/>
        </p:spPr>
        <p:txBody>
          <a:bodyPr wrap="square" rtlCol="0">
            <a:spAutoFit/>
          </a:bodyPr>
          <a:lstStyle/>
          <a:p>
            <a:pPr algn="just" rtl="1"/>
            <a:r>
              <a:rPr lang="ar-SA" dirty="0">
                <a:cs typeface="+mj-cs"/>
              </a:rPr>
              <a:t>- إستخدامه كوقود فى الأفران و الغلايات البخارية و فى التربينات الغازية.</a:t>
            </a:r>
            <a:endParaRPr lang="en-US" dirty="0">
              <a:cs typeface="+mj-cs"/>
            </a:endParaRPr>
          </a:p>
        </p:txBody>
      </p:sp>
      <p:sp>
        <p:nvSpPr>
          <p:cNvPr id="16" name="TextBox 15"/>
          <p:cNvSpPr txBox="1"/>
          <p:nvPr/>
        </p:nvSpPr>
        <p:spPr>
          <a:xfrm>
            <a:off x="6006921" y="4933381"/>
            <a:ext cx="2362200" cy="369332"/>
          </a:xfrm>
          <a:prstGeom prst="rect">
            <a:avLst/>
          </a:prstGeom>
          <a:noFill/>
        </p:spPr>
        <p:txBody>
          <a:bodyPr wrap="square" rtlCol="0">
            <a:spAutoFit/>
          </a:bodyPr>
          <a:lstStyle/>
          <a:p>
            <a:pPr algn="just" rtl="1"/>
            <a:r>
              <a:rPr lang="ar-SA" dirty="0">
                <a:cs typeface="+mj-cs"/>
              </a:rPr>
              <a:t>- إستخدامه كمذيب.</a:t>
            </a:r>
            <a:endParaRPr lang="en-US" dirty="0">
              <a:cs typeface="+mj-cs"/>
            </a:endParaRPr>
          </a:p>
        </p:txBody>
      </p:sp>
      <p:sp>
        <p:nvSpPr>
          <p:cNvPr id="17" name="TextBox 16"/>
          <p:cNvSpPr txBox="1"/>
          <p:nvPr/>
        </p:nvSpPr>
        <p:spPr>
          <a:xfrm>
            <a:off x="977721" y="5284113"/>
            <a:ext cx="7391400" cy="369332"/>
          </a:xfrm>
          <a:prstGeom prst="rect">
            <a:avLst/>
          </a:prstGeom>
          <a:noFill/>
        </p:spPr>
        <p:txBody>
          <a:bodyPr wrap="square" rtlCol="0">
            <a:spAutoFit/>
          </a:bodyPr>
          <a:lstStyle/>
          <a:p>
            <a:pPr algn="just" rtl="1"/>
            <a:r>
              <a:rPr lang="ar-SA" dirty="0">
                <a:cs typeface="+mj-cs"/>
              </a:rPr>
              <a:t>- إستخدامه كمصدر مهم فى إنتاج العديد من المواد الكيماوية اللازمة لصناعات مختلفة:</a:t>
            </a:r>
            <a:endParaRPr lang="en-US" dirty="0">
              <a:cs typeface="+mj-cs"/>
            </a:endParaRPr>
          </a:p>
        </p:txBody>
      </p:sp>
      <p:sp>
        <p:nvSpPr>
          <p:cNvPr id="18" name="TextBox 17"/>
          <p:cNvSpPr txBox="1"/>
          <p:nvPr/>
        </p:nvSpPr>
        <p:spPr>
          <a:xfrm>
            <a:off x="4419600" y="5625406"/>
            <a:ext cx="3733800" cy="338554"/>
          </a:xfrm>
          <a:prstGeom prst="rect">
            <a:avLst/>
          </a:prstGeom>
          <a:noFill/>
        </p:spPr>
        <p:txBody>
          <a:bodyPr wrap="square" rtlCol="0">
            <a:spAutoFit/>
          </a:bodyPr>
          <a:lstStyle/>
          <a:p>
            <a:pPr algn="just" rtl="1"/>
            <a:r>
              <a:rPr lang="ar-SA" sz="1600" dirty="0">
                <a:solidFill>
                  <a:srgbClr val="FF0000"/>
                </a:solidFill>
                <a:cs typeface="+mj-cs"/>
                <a:sym typeface="Symbol"/>
              </a:rPr>
              <a:t></a:t>
            </a:r>
            <a:r>
              <a:rPr lang="ar-SA" sz="1600" dirty="0">
                <a:cs typeface="+mj-cs"/>
              </a:rPr>
              <a:t> </a:t>
            </a:r>
            <a:r>
              <a:rPr lang="en-US" sz="1600" dirty="0">
                <a:solidFill>
                  <a:srgbClr val="7030A0"/>
                </a:solidFill>
                <a:cs typeface="+mj-cs"/>
              </a:rPr>
              <a:t>50</a:t>
            </a:r>
            <a:r>
              <a:rPr lang="ar-SA" sz="1600" dirty="0">
                <a:solidFill>
                  <a:srgbClr val="7030A0"/>
                </a:solidFill>
                <a:cs typeface="+mj-cs"/>
              </a:rPr>
              <a:t>% لصناعة الفورمالدهيد.</a:t>
            </a:r>
            <a:endParaRPr lang="en-US" sz="1600" dirty="0">
              <a:solidFill>
                <a:srgbClr val="7030A0"/>
              </a:solidFill>
              <a:cs typeface="+mj-cs"/>
            </a:endParaRPr>
          </a:p>
        </p:txBody>
      </p:sp>
      <p:sp>
        <p:nvSpPr>
          <p:cNvPr id="19" name="TextBox 18"/>
          <p:cNvSpPr txBox="1"/>
          <p:nvPr/>
        </p:nvSpPr>
        <p:spPr>
          <a:xfrm>
            <a:off x="152399" y="5952292"/>
            <a:ext cx="7999479" cy="338554"/>
          </a:xfrm>
          <a:prstGeom prst="rect">
            <a:avLst/>
          </a:prstGeom>
          <a:noFill/>
        </p:spPr>
        <p:txBody>
          <a:bodyPr wrap="square" rtlCol="0">
            <a:spAutoFit/>
          </a:bodyPr>
          <a:lstStyle/>
          <a:p>
            <a:pPr algn="just" rtl="1"/>
            <a:r>
              <a:rPr lang="ar-SA" sz="1600" dirty="0">
                <a:solidFill>
                  <a:srgbClr val="FF0000"/>
                </a:solidFill>
                <a:cs typeface="+mj-cs"/>
                <a:sym typeface="Symbol"/>
              </a:rPr>
              <a:t></a:t>
            </a:r>
            <a:r>
              <a:rPr lang="ar-SA" sz="1600" dirty="0">
                <a:cs typeface="+mj-cs"/>
              </a:rPr>
              <a:t> </a:t>
            </a:r>
            <a:r>
              <a:rPr lang="en-US" sz="1600" dirty="0">
                <a:solidFill>
                  <a:srgbClr val="7030A0"/>
                </a:solidFill>
                <a:cs typeface="+mj-cs"/>
              </a:rPr>
              <a:t>20</a:t>
            </a:r>
            <a:r>
              <a:rPr lang="ar-SA" sz="1600" dirty="0">
                <a:solidFill>
                  <a:srgbClr val="7030A0"/>
                </a:solidFill>
                <a:cs typeface="+mj-cs"/>
              </a:rPr>
              <a:t>% لصناعة ترفثلات ثنائى ميثيل </a:t>
            </a:r>
            <a:r>
              <a:rPr lang="ar-SA" sz="1600" dirty="0">
                <a:solidFill>
                  <a:srgbClr val="00B0F0"/>
                </a:solidFill>
                <a:cs typeface="+mj-cs"/>
              </a:rPr>
              <a:t>(اللازم لإنتاج ألياف البولي إستر) </a:t>
            </a:r>
            <a:r>
              <a:rPr lang="ar-SA" sz="1600" dirty="0">
                <a:solidFill>
                  <a:srgbClr val="7030A0"/>
                </a:solidFill>
                <a:cs typeface="+mj-cs"/>
              </a:rPr>
              <a:t>و صناعة الميثاكريلات </a:t>
            </a:r>
            <a:r>
              <a:rPr lang="ar-SA" sz="1600" dirty="0">
                <a:solidFill>
                  <a:srgbClr val="00B0F0"/>
                </a:solidFill>
                <a:cs typeface="+mj-cs"/>
              </a:rPr>
              <a:t>(اللازمة لصناعة اللدائن)</a:t>
            </a:r>
            <a:endParaRPr lang="en-US" sz="1600" dirty="0">
              <a:solidFill>
                <a:srgbClr val="00B0F0"/>
              </a:solidFill>
              <a:cs typeface="+mj-cs"/>
            </a:endParaRPr>
          </a:p>
        </p:txBody>
      </p:sp>
      <p:sp>
        <p:nvSpPr>
          <p:cNvPr id="20" name="TextBox 19"/>
          <p:cNvSpPr txBox="1"/>
          <p:nvPr/>
        </p:nvSpPr>
        <p:spPr>
          <a:xfrm>
            <a:off x="304800" y="6290846"/>
            <a:ext cx="7848600" cy="338554"/>
          </a:xfrm>
          <a:prstGeom prst="rect">
            <a:avLst/>
          </a:prstGeom>
          <a:noFill/>
        </p:spPr>
        <p:txBody>
          <a:bodyPr wrap="square" rtlCol="0">
            <a:spAutoFit/>
          </a:bodyPr>
          <a:lstStyle/>
          <a:p>
            <a:pPr marL="230188" indent="-230188" algn="just" rtl="1"/>
            <a:r>
              <a:rPr lang="ar-SA" sz="1600" dirty="0">
                <a:solidFill>
                  <a:srgbClr val="FF0000"/>
                </a:solidFill>
                <a:cs typeface="+mj-cs"/>
                <a:sym typeface="Symbol"/>
              </a:rPr>
              <a:t></a:t>
            </a:r>
            <a:r>
              <a:rPr lang="ar-SA" sz="1600" dirty="0">
                <a:cs typeface="+mj-cs"/>
              </a:rPr>
              <a:t> </a:t>
            </a:r>
            <a:r>
              <a:rPr lang="en-US" sz="1600" dirty="0">
                <a:solidFill>
                  <a:srgbClr val="7030A0"/>
                </a:solidFill>
                <a:cs typeface="+mj-cs"/>
              </a:rPr>
              <a:t>30</a:t>
            </a:r>
            <a:r>
              <a:rPr lang="ar-SA" sz="1600" dirty="0">
                <a:solidFill>
                  <a:srgbClr val="7030A0"/>
                </a:solidFill>
                <a:cs typeface="+mj-cs"/>
              </a:rPr>
              <a:t>% لصناعة العديد من المنتجات الأخرى مثل حمض الخل و كلوريد الميثيل (يستعمل فى صناعة مطاط السليكون).</a:t>
            </a:r>
            <a:endParaRPr lang="en-US" sz="1600" dirty="0">
              <a:solidFill>
                <a:srgbClr val="7030A0"/>
              </a:solidFill>
              <a:cs typeface="+mj-cs"/>
            </a:endParaRPr>
          </a:p>
        </p:txBody>
      </p:sp>
      <p:sp>
        <p:nvSpPr>
          <p:cNvPr id="21" name="TextBox 20"/>
          <p:cNvSpPr txBox="1"/>
          <p:nvPr/>
        </p:nvSpPr>
        <p:spPr>
          <a:xfrm>
            <a:off x="6781800" y="2485800"/>
            <a:ext cx="1905000"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خواصه:</a:t>
            </a:r>
            <a:endParaRPr lang="en-US" sz="2000" b="1" dirty="0">
              <a:solidFill>
                <a:srgbClr val="C00000"/>
              </a:solidFill>
              <a:cs typeface="+mj-cs"/>
            </a:endParaRPr>
          </a:p>
        </p:txBody>
      </p:sp>
      <p:graphicFrame>
        <p:nvGraphicFramePr>
          <p:cNvPr id="22" name="Object 4"/>
          <p:cNvGraphicFramePr>
            <a:graphicFrameLocks noChangeAspect="1"/>
          </p:cNvGraphicFramePr>
          <p:nvPr>
            <p:extLst>
              <p:ext uri="{D42A27DB-BD31-4B8C-83A1-F6EECF244321}">
                <p14:modId xmlns:p14="http://schemas.microsoft.com/office/powerpoint/2010/main" val="548864895"/>
              </p:ext>
            </p:extLst>
          </p:nvPr>
        </p:nvGraphicFramePr>
        <p:xfrm>
          <a:off x="2514600" y="1219200"/>
          <a:ext cx="4604745" cy="646520"/>
        </p:xfrm>
        <a:graphic>
          <a:graphicData uri="http://schemas.openxmlformats.org/presentationml/2006/ole">
            <mc:AlternateContent xmlns:mc="http://schemas.openxmlformats.org/markup-compatibility/2006">
              <mc:Choice xmlns:v="urn:schemas-microsoft-com:vml" Requires="v">
                <p:oleObj spid="_x0000_s647294" name="CS ChemDraw Drawing" r:id="rId3" imgW="3091252" imgH="432012" progId="ChemDraw.Document.6.0">
                  <p:embed/>
                </p:oleObj>
              </mc:Choice>
              <mc:Fallback>
                <p:oleObj name="CS ChemDraw Drawing" r:id="rId3" imgW="3091252" imgH="432012" progId="ChemDraw.Document.6.0">
                  <p:embed/>
                  <p:pic>
                    <p:nvPicPr>
                      <p:cNvPr id="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4604745" cy="646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418099790"/>
              </p:ext>
            </p:extLst>
          </p:nvPr>
        </p:nvGraphicFramePr>
        <p:xfrm>
          <a:off x="2667000" y="1995772"/>
          <a:ext cx="4238031" cy="595028"/>
        </p:xfrm>
        <a:graphic>
          <a:graphicData uri="http://schemas.openxmlformats.org/presentationml/2006/ole">
            <mc:AlternateContent xmlns:mc="http://schemas.openxmlformats.org/markup-compatibility/2006">
              <mc:Choice xmlns:v="urn:schemas-microsoft-com:vml" Requires="v">
                <p:oleObj spid="_x0000_s647295" name="CS ChemDraw Drawing" r:id="rId5" imgW="3091252" imgH="432012" progId="ChemDraw.Document.6.0">
                  <p:embed/>
                </p:oleObj>
              </mc:Choice>
              <mc:Fallback>
                <p:oleObj name="CS ChemDraw Drawing" r:id="rId5" imgW="3091252" imgH="432012" progId="ChemDraw.Document.6.0">
                  <p:embed/>
                  <p:pic>
                    <p:nvPicPr>
                      <p:cNvPr id="0" name="Picture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995772"/>
                        <a:ext cx="4238031" cy="595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3962399" y="819090"/>
            <a:ext cx="4711521"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تحضيره فى الصناعة من الميثان (غاز التصنيع):</a:t>
            </a:r>
            <a:endParaRPr lang="en-US" sz="2000" b="1" dirty="0">
              <a:solidFill>
                <a:srgbClr val="C00000"/>
              </a:solidFill>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ox(in)">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ox(in)">
                                      <p:cBhvr>
                                        <p:cTn id="21" dur="500"/>
                                        <p:tgtEl>
                                          <p:spTgt spid="2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ox(in)">
                                      <p:cBhvr>
                                        <p:cTn id="24" dur="500"/>
                                        <p:tgtEl>
                                          <p:spTgt spid="30"/>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ox(in)">
                                      <p:cBhvr>
                                        <p:cTn id="38" dur="500"/>
                                        <p:tgtEl>
                                          <p:spTgt spid="15"/>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ox(in)">
                                      <p:cBhvr>
                                        <p:cTn id="44" dur="500"/>
                                        <p:tgtEl>
                                          <p:spTgt spid="17"/>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in)">
                                      <p:cBhvr>
                                        <p:cTn id="47" dur="500"/>
                                        <p:tgtEl>
                                          <p:spTgt spid="1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ox(in)">
                                      <p:cBhvr>
                                        <p:cTn id="50" dur="500"/>
                                        <p:tgtEl>
                                          <p:spTgt spid="19"/>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ox(in)">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30" grpId="0"/>
      <p:bldP spid="10" grpId="0"/>
      <p:bldP spid="11" grpId="0"/>
      <p:bldP spid="15" grpId="0"/>
      <p:bldP spid="16" grpId="0"/>
      <p:bldP spid="17" grpId="0"/>
      <p:bldP spid="18" grpId="0"/>
      <p:bldP spid="19" grpId="0"/>
      <p:bldP spid="20" grpId="0"/>
      <p:bldP spid="21"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
        <p:nvSpPr>
          <p:cNvPr id="2" name="Slide Number Placeholder 1"/>
          <p:cNvSpPr>
            <a:spLocks noGrp="1"/>
          </p:cNvSpPr>
          <p:nvPr>
            <p:ph type="sldNum" sz="quarter" idx="4294967295"/>
          </p:nvPr>
        </p:nvSpPr>
        <p:spPr/>
        <p:txBody>
          <a:bodyPr/>
          <a:lstStyle/>
          <a:p>
            <a:fld id="{9860EDB8-5305-433F-BE41-D7A86D811DB3}" type="slidenum">
              <a:rPr lang="en-US" smtClean="0"/>
              <a:pPr/>
              <a:t>3</a:t>
            </a:fld>
            <a:endParaRPr lang="en-US" dirty="0"/>
          </a:p>
        </p:txBody>
      </p:sp>
      <p:sp>
        <p:nvSpPr>
          <p:cNvPr id="3" name="Rectangle 2"/>
          <p:cNvSpPr/>
          <p:nvPr/>
        </p:nvSpPr>
        <p:spPr>
          <a:xfrm>
            <a:off x="228600" y="1080380"/>
            <a:ext cx="3200400" cy="461665"/>
          </a:xfrm>
          <a:prstGeom prst="rect">
            <a:avLst/>
          </a:prstGeom>
        </p:spPr>
        <p:txBody>
          <a:bodyPr wrap="square">
            <a:spAutoFit/>
          </a:bodyPr>
          <a:lstStyle/>
          <a:p>
            <a:r>
              <a:rPr lang="en-US" sz="2400" b="1" dirty="0">
                <a:solidFill>
                  <a:srgbClr val="FF0000"/>
                </a:solidFill>
              </a:rPr>
              <a:t>What is petroleum?</a:t>
            </a:r>
          </a:p>
        </p:txBody>
      </p:sp>
      <p:sp>
        <p:nvSpPr>
          <p:cNvPr id="4" name="Rectangle 3"/>
          <p:cNvSpPr/>
          <p:nvPr/>
        </p:nvSpPr>
        <p:spPr>
          <a:xfrm>
            <a:off x="228600" y="1676400"/>
            <a:ext cx="8610599" cy="830997"/>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0070C0"/>
                </a:solidFill>
                <a:latin typeface="Segoe UI Light" panose="020B0502040204020203" pitchFamily="34" charset="0"/>
                <a:cs typeface="Segoe UI Light" panose="020B0502040204020203" pitchFamily="34" charset="0"/>
              </a:rPr>
              <a:t>Petroleum</a:t>
            </a:r>
            <a:r>
              <a:rPr lang="en-US" sz="2400" dirty="0">
                <a:latin typeface="Segoe UI Light" panose="020B0502040204020203" pitchFamily="34" charset="0"/>
                <a:cs typeface="Segoe UI Light" panose="020B0502040204020203" pitchFamily="34" charset="0"/>
              </a:rPr>
              <a:t> is a compound of two Latin words: </a:t>
            </a:r>
            <a:r>
              <a:rPr lang="en-US" sz="2400" dirty="0" err="1">
                <a:latin typeface="Segoe UI Light" panose="020B0502040204020203" pitchFamily="34" charset="0"/>
                <a:cs typeface="Segoe UI Light" panose="020B0502040204020203" pitchFamily="34" charset="0"/>
              </a:rPr>
              <a:t>petra</a:t>
            </a:r>
            <a:r>
              <a:rPr lang="en-US" sz="2400" dirty="0">
                <a:latin typeface="Segoe UI Light" panose="020B0502040204020203" pitchFamily="34" charset="0"/>
                <a:cs typeface="Segoe UI Light" panose="020B0502040204020203" pitchFamily="34" charset="0"/>
              </a:rPr>
              <a:t> (rock) + oleum (oil).</a:t>
            </a:r>
          </a:p>
        </p:txBody>
      </p:sp>
      <p:sp>
        <p:nvSpPr>
          <p:cNvPr id="5" name="Rectangle 4"/>
          <p:cNvSpPr/>
          <p:nvPr/>
        </p:nvSpPr>
        <p:spPr>
          <a:xfrm>
            <a:off x="228600" y="2529006"/>
            <a:ext cx="8763000" cy="461665"/>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0070C0"/>
                </a:solidFill>
                <a:latin typeface="Segoe UI Light" panose="020B0502040204020203" pitchFamily="34" charset="0"/>
                <a:cs typeface="Segoe UI Light" panose="020B0502040204020203" pitchFamily="34" charset="0"/>
              </a:rPr>
              <a:t>Petroleum </a:t>
            </a:r>
            <a:r>
              <a:rPr lang="en-US" sz="2400" dirty="0">
                <a:latin typeface="Segoe UI Light" panose="020B0502040204020203" pitchFamily="34" charset="0"/>
                <a:cs typeface="Segoe UI Light" panose="020B0502040204020203" pitchFamily="34" charset="0"/>
              </a:rPr>
              <a:t>also is called </a:t>
            </a:r>
            <a:r>
              <a:rPr lang="en-US" sz="2400" i="1" dirty="0">
                <a:latin typeface="Segoe UI Light" panose="020B0502040204020203" pitchFamily="34" charset="0"/>
                <a:cs typeface="Segoe UI Light" panose="020B0502040204020203" pitchFamily="34" charset="0"/>
              </a:rPr>
              <a:t>crude oil</a:t>
            </a:r>
            <a:r>
              <a:rPr lang="en-US" sz="2400" dirty="0">
                <a:latin typeface="Segoe UI Light" panose="020B0502040204020203" pitchFamily="34" charset="0"/>
                <a:cs typeface="Segoe UI Light" panose="020B0502040204020203" pitchFamily="34" charset="0"/>
              </a:rPr>
              <a:t>, </a:t>
            </a:r>
            <a:r>
              <a:rPr lang="en-US" sz="2400" i="1" dirty="0">
                <a:latin typeface="Segoe UI Light" panose="020B0502040204020203" pitchFamily="34" charset="0"/>
                <a:cs typeface="Segoe UI Light" panose="020B0502040204020203" pitchFamily="34" charset="0"/>
              </a:rPr>
              <a:t>crude</a:t>
            </a:r>
            <a:r>
              <a:rPr lang="en-US" sz="2400" dirty="0">
                <a:latin typeface="Segoe UI Light" panose="020B0502040204020203" pitchFamily="34" charset="0"/>
                <a:cs typeface="Segoe UI Light" panose="020B0502040204020203" pitchFamily="34" charset="0"/>
              </a:rPr>
              <a:t>, </a:t>
            </a:r>
            <a:r>
              <a:rPr lang="en-US" sz="2400" i="1" dirty="0">
                <a:latin typeface="Segoe UI Light" panose="020B0502040204020203" pitchFamily="34" charset="0"/>
                <a:cs typeface="Segoe UI Light" panose="020B0502040204020203" pitchFamily="34" charset="0"/>
              </a:rPr>
              <a:t>black gold</a:t>
            </a:r>
            <a:r>
              <a:rPr lang="en-US" sz="2400" dirty="0">
                <a:latin typeface="Segoe UI Light" panose="020B0502040204020203" pitchFamily="34" charset="0"/>
                <a:cs typeface="Segoe UI Light" panose="020B0502040204020203" pitchFamily="34" charset="0"/>
              </a:rPr>
              <a:t>.</a:t>
            </a:r>
          </a:p>
        </p:txBody>
      </p:sp>
      <p:sp>
        <p:nvSpPr>
          <p:cNvPr id="6" name="Rectangle 5"/>
          <p:cNvSpPr/>
          <p:nvPr/>
        </p:nvSpPr>
        <p:spPr>
          <a:xfrm>
            <a:off x="228600" y="2983272"/>
            <a:ext cx="8610598" cy="1131528"/>
          </a:xfrm>
          <a:prstGeom prst="rect">
            <a:avLst/>
          </a:prstGeom>
        </p:spPr>
        <p:txBody>
          <a:bodyPr wrap="square">
            <a:spAutoFit/>
          </a:bodyPr>
          <a:lstStyle/>
          <a:p>
            <a:pPr marL="257175" indent="-257175" algn="just">
              <a:lnSpc>
                <a:spcPct val="150000"/>
              </a:lnSpc>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Bitumen (tar) is a solid or semisolid form of petroleum.</a:t>
            </a:r>
          </a:p>
          <a:p>
            <a:pPr marL="257175" indent="-257175" algn="just">
              <a:lnSpc>
                <a:spcPct val="150000"/>
              </a:lnSpc>
              <a:buFont typeface="Courier New" panose="02070309020205020404" pitchFamily="49" charset="0"/>
              <a:buChar char="o"/>
            </a:pPr>
            <a:r>
              <a:rPr lang="en-US" sz="2400" dirty="0" err="1">
                <a:latin typeface="Segoe UI Light" panose="020B0502040204020203" pitchFamily="34" charset="0"/>
                <a:cs typeface="Segoe UI Light" panose="020B0502040204020203" pitchFamily="34" charset="0"/>
              </a:rPr>
              <a:t>Biocrude</a:t>
            </a:r>
            <a:r>
              <a:rPr lang="en-US" sz="2400" dirty="0">
                <a:latin typeface="Segoe UI Light" panose="020B0502040204020203" pitchFamily="34" charset="0"/>
                <a:cs typeface="Segoe UI Light" panose="020B0502040204020203" pitchFamily="34" charset="0"/>
              </a:rPr>
              <a:t> comes from plants or municipal wastes.</a:t>
            </a:r>
          </a:p>
        </p:txBody>
      </p:sp>
      <p:sp>
        <p:nvSpPr>
          <p:cNvPr id="9" name="Rectangle 8"/>
          <p:cNvSpPr/>
          <p:nvPr/>
        </p:nvSpPr>
        <p:spPr>
          <a:xfrm>
            <a:off x="152400" y="4362271"/>
            <a:ext cx="8610599" cy="1200329"/>
          </a:xfrm>
          <a:prstGeom prst="rect">
            <a:avLst/>
          </a:prstGeom>
        </p:spPr>
        <p:txBody>
          <a:bodyPr wrap="square">
            <a:spAutoFit/>
          </a:bodyPr>
          <a:lstStyle/>
          <a:p>
            <a:pPr marL="257175" indent="-257175" algn="just">
              <a:spcAft>
                <a:spcPts val="60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There are hundreds of different crude oils with a wide range of physical and chemical properties; </a:t>
            </a:r>
            <a:r>
              <a:rPr lang="en-US" sz="2400" b="1" i="1" dirty="0">
                <a:solidFill>
                  <a:srgbClr val="0070C0"/>
                </a:solidFill>
                <a:latin typeface="Segoe UI Light" panose="020B0502040204020203" pitchFamily="34" charset="0"/>
                <a:cs typeface="Segoe UI Light" panose="020B0502040204020203" pitchFamily="34" charset="0"/>
              </a:rPr>
              <a:t>properties vary with location, depth, and age of the oil field</a:t>
            </a:r>
            <a:r>
              <a:rPr lang="en-US" sz="2400" dirty="0">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2610501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0" y="627018"/>
            <a:ext cx="44196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a:solidFill>
                  <a:srgbClr val="C00000"/>
                </a:solidFill>
                <a:cs typeface="+mj-cs"/>
              </a:rPr>
              <a:t>1</a:t>
            </a:r>
            <a:r>
              <a:rPr lang="ar-SA" sz="2000" b="1" dirty="0">
                <a:solidFill>
                  <a:srgbClr val="C00000"/>
                </a:solidFill>
                <a:cs typeface="+mj-cs"/>
              </a:rPr>
              <a:t>) الفورمالدهيد  </a:t>
            </a:r>
            <a:r>
              <a:rPr lang="en-US" sz="2000" b="1" dirty="0">
                <a:solidFill>
                  <a:srgbClr val="00B050"/>
                </a:solidFill>
                <a:cs typeface="+mj-cs"/>
              </a:rPr>
              <a:t>HCHO</a:t>
            </a:r>
            <a:r>
              <a:rPr lang="ar-SA" sz="2000" b="1" dirty="0">
                <a:solidFill>
                  <a:srgbClr val="C00000"/>
                </a:solidFill>
                <a:cs typeface="+mj-cs"/>
              </a:rPr>
              <a:t>   </a:t>
            </a:r>
            <a:r>
              <a:rPr lang="en-US" sz="2000" b="1" dirty="0">
                <a:solidFill>
                  <a:srgbClr val="C00000"/>
                </a:solidFill>
                <a:cs typeface="+mj-cs"/>
              </a:rPr>
              <a:t>Formaldehyde</a:t>
            </a:r>
          </a:p>
        </p:txBody>
      </p:sp>
      <p:sp>
        <p:nvSpPr>
          <p:cNvPr id="25" name="TextBox 24"/>
          <p:cNvSpPr txBox="1"/>
          <p:nvPr/>
        </p:nvSpPr>
        <p:spPr>
          <a:xfrm>
            <a:off x="5181600" y="3145036"/>
            <a:ext cx="3126348" cy="369332"/>
          </a:xfrm>
          <a:prstGeom prst="rect">
            <a:avLst/>
          </a:prstGeom>
          <a:noFill/>
        </p:spPr>
        <p:txBody>
          <a:bodyPr wrap="square" rtlCol="0">
            <a:spAutoFit/>
          </a:bodyPr>
          <a:lstStyle/>
          <a:p>
            <a:pPr algn="just" rtl="1"/>
            <a:r>
              <a:rPr lang="ar-SA" b="1" dirty="0">
                <a:cs typeface="+mj-cs"/>
              </a:rPr>
              <a:t>- تبلغ درجة غليانه </a:t>
            </a:r>
            <a:r>
              <a:rPr lang="en-US" b="1" dirty="0">
                <a:cs typeface="+mj-cs"/>
              </a:rPr>
              <a:t>19</a:t>
            </a:r>
            <a:r>
              <a:rPr lang="en-US" b="1" dirty="0">
                <a:cs typeface="+mj-cs"/>
                <a:sym typeface="Symbol"/>
              </a:rPr>
              <a:t></a:t>
            </a:r>
            <a:r>
              <a:rPr lang="en-US" b="1" dirty="0">
                <a:cs typeface="+mj-cs"/>
              </a:rPr>
              <a:t>C</a:t>
            </a:r>
            <a:r>
              <a:rPr lang="ar-SA" b="1" dirty="0">
                <a:cs typeface="+mj-cs"/>
              </a:rPr>
              <a:t> .</a:t>
            </a:r>
            <a:endParaRPr lang="en-US" b="1" dirty="0">
              <a:cs typeface="+mj-cs"/>
            </a:endParaRPr>
          </a:p>
        </p:txBody>
      </p:sp>
      <p:sp>
        <p:nvSpPr>
          <p:cNvPr id="27" name="TextBox 26"/>
          <p:cNvSpPr txBox="1"/>
          <p:nvPr/>
        </p:nvSpPr>
        <p:spPr>
          <a:xfrm>
            <a:off x="762000" y="3429000"/>
            <a:ext cx="7535526" cy="872868"/>
          </a:xfrm>
          <a:prstGeom prst="rect">
            <a:avLst/>
          </a:prstGeom>
          <a:noFill/>
        </p:spPr>
        <p:txBody>
          <a:bodyPr wrap="square" rtlCol="0">
            <a:spAutoFit/>
          </a:bodyPr>
          <a:lstStyle/>
          <a:p>
            <a:pPr marL="227013" indent="-227013" algn="just" rtl="1">
              <a:lnSpc>
                <a:spcPct val="150000"/>
              </a:lnSpc>
            </a:pPr>
            <a:r>
              <a:rPr lang="ar-SA" b="1" dirty="0">
                <a:cs typeface="+mj-cs"/>
              </a:rPr>
              <a:t>- غير ثابت حيث يتبلمر بسهولة إلى راتنجات الأسيتال (بولى أكسى مثيلين) </a:t>
            </a:r>
            <a:r>
              <a:rPr lang="ar-SA" b="1" dirty="0">
                <a:solidFill>
                  <a:srgbClr val="FF0000"/>
                </a:solidFill>
                <a:cs typeface="+mj-cs"/>
              </a:rPr>
              <a:t>لذا يحول إلى محلول مخفف (</a:t>
            </a:r>
            <a:r>
              <a:rPr lang="en-US" b="1" dirty="0">
                <a:solidFill>
                  <a:srgbClr val="FF0000"/>
                </a:solidFill>
                <a:cs typeface="+mj-cs"/>
              </a:rPr>
              <a:t>30</a:t>
            </a:r>
            <a:r>
              <a:rPr lang="ar-SA" b="1" dirty="0">
                <a:solidFill>
                  <a:srgbClr val="FF0000"/>
                </a:solidFill>
                <a:cs typeface="+mj-cs"/>
              </a:rPr>
              <a:t>-</a:t>
            </a:r>
            <a:r>
              <a:rPr lang="en-US" b="1" dirty="0">
                <a:solidFill>
                  <a:srgbClr val="FF0000"/>
                </a:solidFill>
                <a:cs typeface="+mj-cs"/>
              </a:rPr>
              <a:t>37</a:t>
            </a:r>
            <a:r>
              <a:rPr lang="ar-SA" b="1" dirty="0">
                <a:solidFill>
                  <a:srgbClr val="FF0000"/>
                </a:solidFill>
                <a:cs typeface="+mj-cs"/>
              </a:rPr>
              <a:t>%).</a:t>
            </a:r>
            <a:endParaRPr lang="en-US" b="1" dirty="0">
              <a:solidFill>
                <a:srgbClr val="FF0000"/>
              </a:solidFill>
              <a:cs typeface="+mj-cs"/>
            </a:endParaRPr>
          </a:p>
        </p:txBody>
      </p:sp>
      <p:sp>
        <p:nvSpPr>
          <p:cNvPr id="29" name="TextBox 28"/>
          <p:cNvSpPr txBox="1"/>
          <p:nvPr/>
        </p:nvSpPr>
        <p:spPr>
          <a:xfrm>
            <a:off x="450000" y="4705290"/>
            <a:ext cx="7849674" cy="369332"/>
          </a:xfrm>
          <a:prstGeom prst="rect">
            <a:avLst/>
          </a:prstGeom>
          <a:noFill/>
        </p:spPr>
        <p:txBody>
          <a:bodyPr wrap="square" rtlCol="0">
            <a:spAutoFit/>
          </a:bodyPr>
          <a:lstStyle/>
          <a:p>
            <a:pPr algn="just" rtl="1"/>
            <a:r>
              <a:rPr lang="ar-SA" b="1" dirty="0">
                <a:cs typeface="+mj-cs"/>
              </a:rPr>
              <a:t>- يدخل كمادة أساسية لانتاج العديد من المشتقات المختلفة مثل:</a:t>
            </a:r>
            <a:endParaRPr lang="en-US" b="1" dirty="0">
              <a:latin typeface="Arial" pitchFamily="34" charset="0"/>
              <a:cs typeface="+mj-cs"/>
            </a:endParaRP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a:solidFill>
                  <a:srgbClr val="0070C0"/>
                </a:solidFill>
                <a:latin typeface="Arial" pitchFamily="34" charset="0"/>
                <a:cs typeface="Arial" pitchFamily="34" charset="0"/>
              </a:rPr>
              <a:t>    </a:t>
            </a:r>
            <a:r>
              <a:rPr lang="en-US" sz="2400" b="1" dirty="0">
                <a:solidFill>
                  <a:srgbClr val="00B050"/>
                </a:solidFill>
                <a:latin typeface="Arial" pitchFamily="34" charset="0"/>
                <a:cs typeface="Arial" pitchFamily="34" charset="0"/>
              </a:rPr>
              <a:t>CH</a:t>
            </a:r>
            <a:r>
              <a:rPr lang="en-US" sz="2400" b="1" baseline="-25000" dirty="0">
                <a:solidFill>
                  <a:srgbClr val="00B050"/>
                </a:solidFill>
                <a:latin typeface="Arial" pitchFamily="34" charset="0"/>
                <a:cs typeface="Arial" pitchFamily="34" charset="0"/>
              </a:rPr>
              <a:t>3</a:t>
            </a:r>
            <a:r>
              <a:rPr lang="en-US" sz="2400" b="1" dirty="0">
                <a:solidFill>
                  <a:srgbClr val="00B050"/>
                </a:solidFill>
                <a:latin typeface="Arial" pitchFamily="34" charset="0"/>
                <a:cs typeface="Arial" pitchFamily="34" charset="0"/>
              </a:rPr>
              <a:t>OH</a:t>
            </a:r>
            <a:r>
              <a:rPr lang="ar-SA" sz="2400" b="1" dirty="0">
                <a:solidFill>
                  <a:srgbClr val="C00000"/>
                </a:solidFill>
              </a:rPr>
              <a:t>  </a:t>
            </a:r>
            <a:r>
              <a:rPr lang="en-US" sz="2400" b="1" dirty="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a:p>
            <a:pPr algn="ctr" rtl="1"/>
            <a:r>
              <a:rPr lang="ar-SA" sz="1600" b="1" dirty="0">
                <a:solidFill>
                  <a:schemeClr val="tx1"/>
                </a:solidFill>
                <a:latin typeface="Arial" pitchFamily="34" charset="0"/>
                <a:cs typeface="+mj-cs"/>
              </a:rPr>
              <a:t>1) المشتقات من الفورمالدهيد</a:t>
            </a:r>
            <a:endParaRPr lang="en-US" sz="1600" b="1" dirty="0">
              <a:solidFill>
                <a:schemeClr val="tx1"/>
              </a:solidFill>
              <a:latin typeface="Arial" pitchFamily="34" charset="0"/>
              <a:cs typeface="+mj-cs"/>
            </a:endParaRPr>
          </a:p>
        </p:txBody>
      </p:sp>
      <p:sp>
        <p:nvSpPr>
          <p:cNvPr id="14" name="TextBox 13"/>
          <p:cNvSpPr txBox="1"/>
          <p:nvPr/>
        </p:nvSpPr>
        <p:spPr>
          <a:xfrm>
            <a:off x="4840800" y="4296441"/>
            <a:ext cx="3862590"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أهمية الفورمالدهيد:</a:t>
            </a:r>
            <a:endParaRPr lang="en-US" sz="2000" b="1" dirty="0">
              <a:solidFill>
                <a:srgbClr val="C00000"/>
              </a:solidFill>
              <a:cs typeface="+mj-cs"/>
            </a:endParaRPr>
          </a:p>
        </p:txBody>
      </p:sp>
      <p:sp>
        <p:nvSpPr>
          <p:cNvPr id="15" name="TextBox 14"/>
          <p:cNvSpPr txBox="1"/>
          <p:nvPr/>
        </p:nvSpPr>
        <p:spPr>
          <a:xfrm>
            <a:off x="6781800" y="2819400"/>
            <a:ext cx="1905000"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خواصه:</a:t>
            </a:r>
            <a:endParaRPr lang="en-US" sz="2000" b="1" dirty="0">
              <a:solidFill>
                <a:srgbClr val="C00000"/>
              </a:solidFill>
              <a:cs typeface="+mj-cs"/>
            </a:endParaRPr>
          </a:p>
        </p:txBody>
      </p:sp>
      <p:sp>
        <p:nvSpPr>
          <p:cNvPr id="16" name="TextBox 15"/>
          <p:cNvSpPr txBox="1"/>
          <p:nvPr/>
        </p:nvSpPr>
        <p:spPr>
          <a:xfrm>
            <a:off x="4419600" y="1542600"/>
            <a:ext cx="3862590" cy="369332"/>
          </a:xfrm>
          <a:prstGeom prst="rect">
            <a:avLst/>
          </a:prstGeom>
          <a:noFill/>
        </p:spPr>
        <p:txBody>
          <a:bodyPr wrap="square" rtlCol="0">
            <a:spAutoFit/>
          </a:bodyPr>
          <a:lstStyle/>
          <a:p>
            <a:pPr algn="just" rtl="1"/>
            <a:r>
              <a:rPr lang="ar-SA" b="1" dirty="0">
                <a:cs typeface="+mj-cs"/>
              </a:rPr>
              <a:t>- ينتج بالأكسدة الهوائية للميثانول.</a:t>
            </a:r>
            <a:endParaRPr lang="en-US" b="1" dirty="0">
              <a:cs typeface="+mj-cs"/>
            </a:endParaRPr>
          </a:p>
        </p:txBody>
      </p:sp>
      <p:graphicFrame>
        <p:nvGraphicFramePr>
          <p:cNvPr id="17" name="Object 2"/>
          <p:cNvGraphicFramePr>
            <a:graphicFrameLocks noChangeAspect="1"/>
          </p:cNvGraphicFramePr>
          <p:nvPr>
            <p:extLst>
              <p:ext uri="{D42A27DB-BD31-4B8C-83A1-F6EECF244321}">
                <p14:modId xmlns:p14="http://schemas.microsoft.com/office/powerpoint/2010/main" val="3302669090"/>
              </p:ext>
            </p:extLst>
          </p:nvPr>
        </p:nvGraphicFramePr>
        <p:xfrm>
          <a:off x="1905000" y="1981200"/>
          <a:ext cx="4876800" cy="716247"/>
        </p:xfrm>
        <a:graphic>
          <a:graphicData uri="http://schemas.openxmlformats.org/presentationml/2006/ole">
            <mc:AlternateContent xmlns:mc="http://schemas.openxmlformats.org/markup-compatibility/2006">
              <mc:Choice xmlns:v="urn:schemas-microsoft-com:vml" Requires="v">
                <p:oleObj spid="_x0000_s650304" name="CS ChemDraw Drawing" r:id="rId3" imgW="2941320" imgH="432816" progId="ChemDraw.Document.6.0">
                  <p:embed/>
                </p:oleObj>
              </mc:Choice>
              <mc:Fallback>
                <p:oleObj name="CS ChemDraw Drawing" r:id="rId3" imgW="2941320" imgH="432816" progId="ChemDraw.Document.6.0">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81200"/>
                        <a:ext cx="4876800" cy="71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Box 17"/>
          <p:cNvSpPr txBox="1"/>
          <p:nvPr/>
        </p:nvSpPr>
        <p:spPr>
          <a:xfrm>
            <a:off x="4836600" y="1161600"/>
            <a:ext cx="3862590"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تحضيره من الميثانول:</a:t>
            </a:r>
            <a:endParaRPr lang="en-US" sz="2000" b="1" dirty="0">
              <a:solidFill>
                <a:srgbClr val="C00000"/>
              </a:solidFill>
              <a:cs typeface="+mj-cs"/>
            </a:endParaRPr>
          </a:p>
        </p:txBody>
      </p:sp>
      <p:sp>
        <p:nvSpPr>
          <p:cNvPr id="19" name="TextBox 18"/>
          <p:cNvSpPr txBox="1"/>
          <p:nvPr/>
        </p:nvSpPr>
        <p:spPr>
          <a:xfrm>
            <a:off x="1219200" y="5001351"/>
            <a:ext cx="6782874" cy="1754326"/>
          </a:xfrm>
          <a:prstGeom prst="rect">
            <a:avLst/>
          </a:prstGeom>
          <a:noFill/>
        </p:spPr>
        <p:txBody>
          <a:bodyPr wrap="square" rtlCol="0">
            <a:spAutoFit/>
          </a:bodyPr>
          <a:lstStyle/>
          <a:p>
            <a:pPr marL="342900" indent="-342900" algn="just" rtl="1">
              <a:lnSpc>
                <a:spcPct val="150000"/>
              </a:lnSpc>
              <a:buFontTx/>
              <a:buChar char="-"/>
            </a:pPr>
            <a:r>
              <a:rPr lang="en-US" b="1" dirty="0">
                <a:latin typeface="Arial" pitchFamily="34" charset="0"/>
                <a:cs typeface="+mj-cs"/>
              </a:rPr>
              <a:t>4,1</a:t>
            </a:r>
            <a:r>
              <a:rPr lang="ar-SA" b="1" dirty="0">
                <a:latin typeface="Arial" pitchFamily="34" charset="0"/>
                <a:cs typeface="+mj-cs"/>
              </a:rPr>
              <a:t> بيوتان دايول     </a:t>
            </a:r>
            <a:r>
              <a:rPr lang="en-US" b="1" dirty="0">
                <a:latin typeface="Arial" pitchFamily="34" charset="0"/>
                <a:cs typeface="+mj-cs"/>
              </a:rPr>
              <a:t>1,4-Butanediol</a:t>
            </a:r>
            <a:r>
              <a:rPr lang="ar-SA" b="1" dirty="0">
                <a:latin typeface="Arial" pitchFamily="34" charset="0"/>
                <a:cs typeface="+mj-cs"/>
              </a:rPr>
              <a:t>    </a:t>
            </a:r>
          </a:p>
          <a:p>
            <a:pPr marL="342900" indent="-342900" algn="just" rtl="1">
              <a:lnSpc>
                <a:spcPct val="150000"/>
              </a:lnSpc>
              <a:buFontTx/>
              <a:buChar char="-"/>
            </a:pPr>
            <a:r>
              <a:rPr lang="ar-SA" b="1" dirty="0">
                <a:latin typeface="Arial" pitchFamily="34" charset="0"/>
                <a:cs typeface="+mj-cs"/>
              </a:rPr>
              <a:t>سداسى الميثيلين رباعى الأمين  </a:t>
            </a:r>
            <a:r>
              <a:rPr lang="en-US" b="1" dirty="0" err="1">
                <a:latin typeface="Arial" pitchFamily="34" charset="0"/>
                <a:cs typeface="+mj-cs"/>
              </a:rPr>
              <a:t>Hexamethylene</a:t>
            </a:r>
            <a:r>
              <a:rPr lang="en-US" b="1" dirty="0">
                <a:latin typeface="Arial" pitchFamily="34" charset="0"/>
                <a:cs typeface="+mj-cs"/>
              </a:rPr>
              <a:t> </a:t>
            </a:r>
            <a:r>
              <a:rPr lang="en-US" b="1" dirty="0" err="1">
                <a:latin typeface="Arial" pitchFamily="34" charset="0"/>
                <a:cs typeface="+mj-cs"/>
              </a:rPr>
              <a:t>tetramine</a:t>
            </a:r>
            <a:r>
              <a:rPr lang="en-US" b="1" dirty="0">
                <a:latin typeface="Arial" pitchFamily="34" charset="0"/>
                <a:cs typeface="+mj-cs"/>
              </a:rPr>
              <a:t> (HMT)</a:t>
            </a:r>
            <a:r>
              <a:rPr lang="ar-SA" b="1" dirty="0">
                <a:latin typeface="Arial" pitchFamily="34" charset="0"/>
                <a:cs typeface="+mj-cs"/>
              </a:rPr>
              <a:t> </a:t>
            </a:r>
            <a:r>
              <a:rPr lang="en-US" b="1" dirty="0">
                <a:latin typeface="Arial" pitchFamily="34" charset="0"/>
                <a:cs typeface="+mj-cs"/>
              </a:rPr>
              <a:t>6-</a:t>
            </a:r>
            <a:endParaRPr lang="ar-SA" b="1" dirty="0">
              <a:latin typeface="Arial" pitchFamily="34" charset="0"/>
              <a:cs typeface="+mj-cs"/>
            </a:endParaRPr>
          </a:p>
          <a:p>
            <a:pPr marL="342900" indent="-342900" algn="just" rtl="1">
              <a:lnSpc>
                <a:spcPct val="150000"/>
              </a:lnSpc>
              <a:buFontTx/>
              <a:buChar char="-"/>
            </a:pPr>
            <a:r>
              <a:rPr lang="ar-SA" b="1" dirty="0">
                <a:latin typeface="Arial" pitchFamily="34" charset="0"/>
                <a:cs typeface="+mj-cs"/>
              </a:rPr>
              <a:t>بنتا إرثريتول  </a:t>
            </a:r>
            <a:r>
              <a:rPr lang="en-US" b="1" dirty="0" err="1">
                <a:latin typeface="Arial" pitchFamily="34" charset="0"/>
                <a:cs typeface="+mj-cs"/>
              </a:rPr>
              <a:t>Pentaerythritol</a:t>
            </a:r>
            <a:endParaRPr lang="en-US" b="1" dirty="0">
              <a:latin typeface="Arial" pitchFamily="34" charset="0"/>
              <a:cs typeface="+mj-cs"/>
            </a:endParaRPr>
          </a:p>
          <a:p>
            <a:pPr marL="342900" indent="-342900" algn="just" rtl="1">
              <a:lnSpc>
                <a:spcPct val="150000"/>
              </a:lnSpc>
              <a:buFontTx/>
              <a:buChar char="-"/>
            </a:pPr>
            <a:r>
              <a:rPr lang="ar-SA" b="1" dirty="0">
                <a:latin typeface="Arial" pitchFamily="34" charset="0"/>
                <a:cs typeface="+mj-cs"/>
              </a:rPr>
              <a:t> راتنجات </a:t>
            </a:r>
            <a:r>
              <a:rPr lang="en-US" b="1" dirty="0">
                <a:latin typeface="Arial" pitchFamily="34" charset="0"/>
                <a:cs typeface="+mj-cs"/>
              </a:rPr>
              <a:t>)</a:t>
            </a:r>
            <a:r>
              <a:rPr lang="ar-SA" b="1" dirty="0">
                <a:latin typeface="Arial" pitchFamily="34" charset="0"/>
                <a:cs typeface="+mj-cs"/>
              </a:rPr>
              <a:t> الفينول فورمالدهيد -اليوريا فورمالدهيد</a:t>
            </a:r>
            <a:r>
              <a:rPr lang="ar-SA" b="1" dirty="0">
                <a:cs typeface="+mj-cs"/>
              </a:rPr>
              <a:t> - </a:t>
            </a:r>
            <a:r>
              <a:rPr lang="ar-SA" b="1" dirty="0">
                <a:latin typeface="Arial" pitchFamily="34" charset="0"/>
                <a:cs typeface="+mj-cs"/>
              </a:rPr>
              <a:t>الفينول فورمالدهيد</a:t>
            </a:r>
            <a:r>
              <a:rPr lang="en-US" b="1" dirty="0">
                <a:latin typeface="Arial" pitchFamily="34" charset="0"/>
                <a:cs typeface="+mj-cs"/>
              </a:rPr>
              <a:t>(</a:t>
            </a:r>
            <a:r>
              <a:rPr lang="ar-SA" b="1" dirty="0">
                <a:solidFill>
                  <a:srgbClr val="C00000"/>
                </a:solidFill>
                <a:latin typeface="Arial" pitchFamily="34" charset="0"/>
                <a:cs typeface="+mj-cs"/>
              </a:rPr>
              <a:t> </a:t>
            </a:r>
            <a:r>
              <a:rPr lang="ar-SA" b="1" dirty="0">
                <a:latin typeface="Arial" pitchFamily="34" charset="0"/>
                <a:cs typeface="+mj-cs"/>
              </a:rPr>
              <a:t> </a:t>
            </a:r>
            <a:endParaRPr lang="en-US" b="1" dirty="0">
              <a:solidFill>
                <a:srgbClr val="FF0000"/>
              </a:solidFill>
              <a:latin typeface="Arial"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ox(in)">
                                      <p:cBhvr>
                                        <p:cTn id="18" dur="500"/>
                                        <p:tgtEl>
                                          <p:spTgt spid="2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500"/>
                                        <p:tgtEl>
                                          <p:spTgt spid="2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ox(in)">
                                      <p:cBhvr>
                                        <p:cTn id="29" dur="500"/>
                                        <p:tgtEl>
                                          <p:spTgt spid="2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ox(in)">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14" grpId="0"/>
      <p:bldP spid="15" grpId="0"/>
      <p:bldP spid="16"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14600" y="762000"/>
            <a:ext cx="4191000" cy="400110"/>
          </a:xfrm>
          <a:prstGeom prst="rect">
            <a:avLst/>
          </a:prstGeom>
          <a:noFill/>
          <a:ln>
            <a:solidFill>
              <a:schemeClr val="tx1"/>
            </a:solidFill>
          </a:ln>
        </p:spPr>
        <p:txBody>
          <a:bodyPr wrap="square" rtlCol="0">
            <a:spAutoFit/>
          </a:bodyPr>
          <a:lstStyle/>
          <a:p>
            <a:pPr algn="ctr" rtl="1"/>
            <a:r>
              <a:rPr lang="ar-SA" sz="2000" b="1" dirty="0">
                <a:solidFill>
                  <a:srgbClr val="0070C0"/>
                </a:solidFill>
                <a:cs typeface="+mj-cs"/>
              </a:rPr>
              <a:t>    1-1) </a:t>
            </a:r>
            <a:r>
              <a:rPr lang="ar-SA" sz="2000" b="1" dirty="0">
                <a:solidFill>
                  <a:srgbClr val="0070C0"/>
                </a:solidFill>
                <a:latin typeface="Arial" pitchFamily="34" charset="0"/>
                <a:cs typeface="+mj-cs"/>
              </a:rPr>
              <a:t>بيوتان دايول</a:t>
            </a:r>
            <a:r>
              <a:rPr lang="en-US" sz="2000" b="1" dirty="0">
                <a:solidFill>
                  <a:srgbClr val="0070C0"/>
                </a:solidFill>
                <a:latin typeface="Arial" pitchFamily="34" charset="0"/>
                <a:cs typeface="+mj-cs"/>
              </a:rPr>
              <a:t>     </a:t>
            </a:r>
            <a:r>
              <a:rPr lang="ar-SA" sz="2000" b="1" dirty="0">
                <a:solidFill>
                  <a:srgbClr val="0070C0"/>
                </a:solidFill>
                <a:latin typeface="Arial" pitchFamily="34" charset="0"/>
                <a:cs typeface="+mj-cs"/>
              </a:rPr>
              <a:t> </a:t>
            </a:r>
            <a:r>
              <a:rPr lang="en-US" sz="2000" b="1" dirty="0">
                <a:solidFill>
                  <a:srgbClr val="0070C0"/>
                </a:solidFill>
                <a:latin typeface="Arial" pitchFamily="34" charset="0"/>
                <a:cs typeface="+mj-cs"/>
              </a:rPr>
              <a:t>1,4-Butanediol</a:t>
            </a:r>
            <a:endParaRPr lang="en-US" sz="2000" b="1" dirty="0">
              <a:solidFill>
                <a:srgbClr val="0070C0"/>
              </a:solidFill>
              <a:cs typeface="+mj-cs"/>
            </a:endParaRPr>
          </a:p>
        </p:txBody>
      </p:sp>
      <p:sp>
        <p:nvSpPr>
          <p:cNvPr id="14" name="TextBox 13"/>
          <p:cNvSpPr txBox="1"/>
          <p:nvPr/>
        </p:nvSpPr>
        <p:spPr>
          <a:xfrm>
            <a:off x="381000" y="1295400"/>
            <a:ext cx="8382000" cy="646331"/>
          </a:xfrm>
          <a:prstGeom prst="rect">
            <a:avLst/>
          </a:prstGeom>
          <a:noFill/>
        </p:spPr>
        <p:txBody>
          <a:bodyPr wrap="square" rtlCol="0">
            <a:spAutoFit/>
          </a:bodyPr>
          <a:lstStyle/>
          <a:p>
            <a:pPr marL="174625" indent="-174625" algn="just" rtl="1"/>
            <a:r>
              <a:rPr lang="ar-SA" dirty="0">
                <a:latin typeface="Arial" pitchFamily="34" charset="0"/>
                <a:cs typeface="+mj-cs"/>
              </a:rPr>
              <a:t>- يحضر بتفاعل الفورمالدهيد مع الأسيتيلين بوجود عامل حفاز </a:t>
            </a:r>
            <a:r>
              <a:rPr lang="ar-SA" dirty="0">
                <a:solidFill>
                  <a:srgbClr val="C00000"/>
                </a:solidFill>
                <a:latin typeface="Arial" pitchFamily="34" charset="0"/>
                <a:cs typeface="+mj-cs"/>
              </a:rPr>
              <a:t>(أستيليد النحاس و البزموث على حامل من </a:t>
            </a:r>
            <a:r>
              <a:rPr lang="en-US" dirty="0">
                <a:solidFill>
                  <a:srgbClr val="C00000"/>
                </a:solidFill>
                <a:latin typeface="Arial" pitchFamily="34" charset="0"/>
                <a:cs typeface="+mj-cs"/>
              </a:rPr>
              <a:t>SiO</a:t>
            </a:r>
            <a:r>
              <a:rPr lang="en-US" baseline="-25000" dirty="0">
                <a:solidFill>
                  <a:srgbClr val="C00000"/>
                </a:solidFill>
                <a:latin typeface="Arial" pitchFamily="34" charset="0"/>
                <a:cs typeface="+mj-cs"/>
              </a:rPr>
              <a:t>2</a:t>
            </a:r>
            <a:r>
              <a:rPr lang="ar-SA" baseline="-25000" dirty="0">
                <a:solidFill>
                  <a:srgbClr val="C00000"/>
                </a:solidFill>
                <a:latin typeface="Arial" pitchFamily="34" charset="0"/>
                <a:cs typeface="+mj-cs"/>
              </a:rPr>
              <a:t> </a:t>
            </a:r>
            <a:r>
              <a:rPr lang="ar-SA" dirty="0">
                <a:solidFill>
                  <a:srgbClr val="C00000"/>
                </a:solidFill>
                <a:latin typeface="Arial" pitchFamily="34" charset="0"/>
                <a:cs typeface="+mj-cs"/>
              </a:rPr>
              <a:t>أو سيليكات المغنسيوم)</a:t>
            </a:r>
            <a:endParaRPr lang="en-US" dirty="0">
              <a:solidFill>
                <a:srgbClr val="C00000"/>
              </a:solidFill>
              <a:latin typeface="Arial" pitchFamily="34" charset="0"/>
              <a:cs typeface="+mj-cs"/>
            </a:endParaRPr>
          </a:p>
        </p:txBody>
      </p:sp>
      <p:sp>
        <p:nvSpPr>
          <p:cNvPr id="15" name="TextBox 14"/>
          <p:cNvSpPr txBox="1"/>
          <p:nvPr/>
        </p:nvSpPr>
        <p:spPr>
          <a:xfrm>
            <a:off x="2286000" y="2673469"/>
            <a:ext cx="6477000" cy="646331"/>
          </a:xfrm>
          <a:prstGeom prst="rect">
            <a:avLst/>
          </a:prstGeom>
          <a:noFill/>
        </p:spPr>
        <p:txBody>
          <a:bodyPr wrap="square" rtlCol="0">
            <a:spAutoFit/>
          </a:bodyPr>
          <a:lstStyle/>
          <a:p>
            <a:pPr marL="174625" indent="-174625" algn="just" rtl="1"/>
            <a:r>
              <a:rPr lang="ar-SA" dirty="0">
                <a:cs typeface="+mj-cs"/>
              </a:rPr>
              <a:t>- </a:t>
            </a:r>
            <a:r>
              <a:rPr lang="ar-SA" dirty="0">
                <a:latin typeface="Arial" pitchFamily="34" charset="0"/>
                <a:cs typeface="+mj-cs"/>
              </a:rPr>
              <a:t>وتبرز أهميته فى صناعة الألياف الصناعية (البولى إستر و اللدائن و البولى يوريثان).</a:t>
            </a:r>
          </a:p>
          <a:p>
            <a:pPr marL="174625" indent="-174625" algn="just" rtl="1"/>
            <a:r>
              <a:rPr lang="ar-SA" dirty="0">
                <a:latin typeface="Arial" pitchFamily="34" charset="0"/>
                <a:cs typeface="+mj-cs"/>
              </a:rPr>
              <a:t>- يستخدم فى تحضير المذيب المعروف بالتتراهيدروفيوران </a:t>
            </a:r>
            <a:r>
              <a:rPr lang="en-US" dirty="0">
                <a:latin typeface="Arial" pitchFamily="34" charset="0"/>
                <a:cs typeface="+mj-cs"/>
              </a:rPr>
              <a:t>THF</a:t>
            </a:r>
            <a:endParaRPr lang="en-US" dirty="0">
              <a:solidFill>
                <a:srgbClr val="FF0000"/>
              </a:solidFill>
              <a:latin typeface="Arial" pitchFamily="34" charset="0"/>
              <a:cs typeface="+mj-cs"/>
            </a:endParaRPr>
          </a:p>
        </p:txBody>
      </p:sp>
      <p:sp>
        <p:nvSpPr>
          <p:cNvPr id="20" name="TextBox 1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a:solidFill>
                  <a:srgbClr val="0070C0"/>
                </a:solidFill>
                <a:latin typeface="Arial" pitchFamily="34" charset="0"/>
                <a:cs typeface="Arial" pitchFamily="34" charset="0"/>
              </a:rPr>
              <a:t>    </a:t>
            </a:r>
            <a:r>
              <a:rPr lang="en-US" sz="2400" b="1" dirty="0">
                <a:solidFill>
                  <a:srgbClr val="00B050"/>
                </a:solidFill>
                <a:latin typeface="Arial" pitchFamily="34" charset="0"/>
                <a:cs typeface="Arial" pitchFamily="34" charset="0"/>
              </a:rPr>
              <a:t>CH</a:t>
            </a:r>
            <a:r>
              <a:rPr lang="en-US" sz="2400" b="1" baseline="-25000" dirty="0">
                <a:solidFill>
                  <a:srgbClr val="00B050"/>
                </a:solidFill>
                <a:latin typeface="Arial" pitchFamily="34" charset="0"/>
                <a:cs typeface="Arial" pitchFamily="34" charset="0"/>
              </a:rPr>
              <a:t>3</a:t>
            </a:r>
            <a:r>
              <a:rPr lang="en-US" sz="2400" b="1" dirty="0">
                <a:solidFill>
                  <a:srgbClr val="00B050"/>
                </a:solidFill>
                <a:latin typeface="Arial" pitchFamily="34" charset="0"/>
                <a:cs typeface="Arial" pitchFamily="34" charset="0"/>
              </a:rPr>
              <a:t>OH</a:t>
            </a:r>
            <a:r>
              <a:rPr lang="ar-SA" sz="2400" b="1" dirty="0">
                <a:solidFill>
                  <a:srgbClr val="C00000"/>
                </a:solidFill>
              </a:rPr>
              <a:t>  </a:t>
            </a:r>
            <a:r>
              <a:rPr lang="en-US" sz="2400" b="1" dirty="0">
                <a:solidFill>
                  <a:srgbClr val="002060"/>
                </a:solidFill>
              </a:rPr>
              <a:t>Methanol</a:t>
            </a:r>
            <a:endParaRPr lang="ar-SA" sz="2400" b="1" dirty="0">
              <a:solidFill>
                <a:srgbClr val="002060"/>
              </a:solidFill>
            </a:endParaRPr>
          </a:p>
        </p:txBody>
      </p:sp>
      <p:sp>
        <p:nvSpPr>
          <p:cNvPr id="21" name="TextBox 2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a:p>
            <a:pPr algn="ctr" rtl="1"/>
            <a:r>
              <a:rPr lang="ar-SA" sz="1600" b="1" dirty="0">
                <a:solidFill>
                  <a:schemeClr val="tx1"/>
                </a:solidFill>
                <a:latin typeface="Arial" pitchFamily="34" charset="0"/>
                <a:cs typeface="+mj-cs"/>
              </a:rPr>
              <a:t>1) المشتقات من الفورمالدهيد</a:t>
            </a:r>
            <a:endParaRPr lang="en-US" sz="1600" b="1" dirty="0">
              <a:solidFill>
                <a:schemeClr val="tx1"/>
              </a:solidFill>
              <a:latin typeface="Arial" pitchFamily="34" charset="0"/>
              <a:cs typeface="+mj-cs"/>
            </a:endParaRPr>
          </a:p>
        </p:txBody>
      </p:sp>
      <p:sp>
        <p:nvSpPr>
          <p:cNvPr id="22" name="TextBox 21"/>
          <p:cNvSpPr txBox="1"/>
          <p:nvPr/>
        </p:nvSpPr>
        <p:spPr>
          <a:xfrm>
            <a:off x="856060" y="3562290"/>
            <a:ext cx="7678340" cy="400110"/>
          </a:xfrm>
          <a:prstGeom prst="rect">
            <a:avLst/>
          </a:prstGeom>
          <a:noFill/>
          <a:ln>
            <a:solidFill>
              <a:schemeClr val="tx1"/>
            </a:solidFill>
          </a:ln>
        </p:spPr>
        <p:txBody>
          <a:bodyPr wrap="square" rtlCol="0">
            <a:spAutoFit/>
          </a:bodyPr>
          <a:lstStyle/>
          <a:p>
            <a:pPr algn="ctr" rtl="1"/>
            <a:r>
              <a:rPr lang="ar-SA" sz="2000" b="1" dirty="0">
                <a:solidFill>
                  <a:srgbClr val="0070C0"/>
                </a:solidFill>
                <a:cs typeface="+mj-cs"/>
              </a:rPr>
              <a:t>1-2) سداسى الميثيلين رباعى الأمين      </a:t>
            </a:r>
            <a:r>
              <a:rPr lang="en-US" sz="2000" b="1" dirty="0" err="1">
                <a:solidFill>
                  <a:srgbClr val="0070C0"/>
                </a:solidFill>
                <a:cs typeface="+mj-cs"/>
              </a:rPr>
              <a:t>Hexamethylene</a:t>
            </a:r>
            <a:r>
              <a:rPr lang="en-US" sz="2000" b="1" dirty="0">
                <a:solidFill>
                  <a:srgbClr val="0070C0"/>
                </a:solidFill>
                <a:cs typeface="+mj-cs"/>
              </a:rPr>
              <a:t> </a:t>
            </a:r>
            <a:r>
              <a:rPr lang="en-US" sz="2000" b="1" dirty="0" err="1">
                <a:solidFill>
                  <a:srgbClr val="0070C0"/>
                </a:solidFill>
                <a:cs typeface="+mj-cs"/>
              </a:rPr>
              <a:t>tetramine</a:t>
            </a:r>
            <a:r>
              <a:rPr lang="en-US" sz="2000" b="1" dirty="0">
                <a:solidFill>
                  <a:srgbClr val="0070C0"/>
                </a:solidFill>
                <a:cs typeface="+mj-cs"/>
              </a:rPr>
              <a:t> (HMT)</a:t>
            </a:r>
          </a:p>
        </p:txBody>
      </p:sp>
      <p:sp>
        <p:nvSpPr>
          <p:cNvPr id="23" name="TextBox 22"/>
          <p:cNvSpPr txBox="1"/>
          <p:nvPr/>
        </p:nvSpPr>
        <p:spPr>
          <a:xfrm>
            <a:off x="524691" y="4078069"/>
            <a:ext cx="8229600" cy="646331"/>
          </a:xfrm>
          <a:prstGeom prst="rect">
            <a:avLst/>
          </a:prstGeom>
          <a:noFill/>
        </p:spPr>
        <p:txBody>
          <a:bodyPr wrap="square" rtlCol="0">
            <a:spAutoFit/>
          </a:bodyPr>
          <a:lstStyle/>
          <a:p>
            <a:pPr marL="174625" indent="-174625" algn="just" rtl="1"/>
            <a:r>
              <a:rPr lang="ar-SA" dirty="0">
                <a:cs typeface="+mj-cs"/>
              </a:rPr>
              <a:t>- يحضر بتفاعل الأمونيا مع الفورمالدهيد بنسبة 6/4 بإمرار الأمونيا داخل الفورمالين عند </a:t>
            </a:r>
            <a:r>
              <a:rPr lang="en-US" dirty="0">
                <a:cs typeface="+mj-cs"/>
              </a:rPr>
              <a:t>20-30</a:t>
            </a:r>
            <a:r>
              <a:rPr lang="en-US" dirty="0">
                <a:cs typeface="+mj-cs"/>
                <a:sym typeface="Symbol"/>
              </a:rPr>
              <a:t></a:t>
            </a:r>
            <a:r>
              <a:rPr lang="en-US" dirty="0">
                <a:cs typeface="+mj-cs"/>
              </a:rPr>
              <a:t>C</a:t>
            </a:r>
            <a:r>
              <a:rPr lang="ar-SA" dirty="0">
                <a:cs typeface="+mj-cs"/>
              </a:rPr>
              <a:t> مع التحريك و يبخر المحلول للتخلص من الماء لينتج المركب على شكل بلورات صلبة عديمة اللون.</a:t>
            </a:r>
            <a:endParaRPr lang="en-US" dirty="0">
              <a:solidFill>
                <a:srgbClr val="FF0000"/>
              </a:solidFill>
              <a:cs typeface="+mj-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437073971"/>
              </p:ext>
            </p:extLst>
          </p:nvPr>
        </p:nvGraphicFramePr>
        <p:xfrm>
          <a:off x="2984500" y="4814887"/>
          <a:ext cx="3022600" cy="1052513"/>
        </p:xfrm>
        <a:graphic>
          <a:graphicData uri="http://schemas.openxmlformats.org/presentationml/2006/ole">
            <mc:AlternateContent xmlns:mc="http://schemas.openxmlformats.org/markup-compatibility/2006">
              <mc:Choice xmlns:v="urn:schemas-microsoft-com:vml" Requires="v">
                <p:oleObj spid="_x0000_s652398" name="CS ChemDraw Drawing" r:id="rId3" imgW="2997708" imgH="1050036" progId="ChemDraw.Document.6.0">
                  <p:embed/>
                </p:oleObj>
              </mc:Choice>
              <mc:Fallback>
                <p:oleObj name="CS ChemDraw Drawing" r:id="rId3" imgW="2997708" imgH="1050036" progId="ChemDraw.Document.6.0">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0" y="4814887"/>
                        <a:ext cx="3022600" cy="1052513"/>
                      </a:xfrm>
                      <a:prstGeom prst="rect">
                        <a:avLst/>
                      </a:prstGeom>
                      <a:solidFill>
                        <a:srgbClr val="F6E1B8"/>
                      </a:solidFill>
                    </p:spPr>
                  </p:pic>
                </p:oleObj>
              </mc:Fallback>
            </mc:AlternateContent>
          </a:graphicData>
        </a:graphic>
      </p:graphicFrame>
      <p:sp>
        <p:nvSpPr>
          <p:cNvPr id="24" name="TextBox 23"/>
          <p:cNvSpPr txBox="1"/>
          <p:nvPr/>
        </p:nvSpPr>
        <p:spPr>
          <a:xfrm>
            <a:off x="6315891" y="5791200"/>
            <a:ext cx="2438400" cy="369332"/>
          </a:xfrm>
          <a:prstGeom prst="rect">
            <a:avLst/>
          </a:prstGeom>
          <a:noFill/>
        </p:spPr>
        <p:txBody>
          <a:bodyPr wrap="square" rtlCol="0">
            <a:spAutoFit/>
          </a:bodyPr>
          <a:lstStyle/>
          <a:p>
            <a:pPr algn="just" rtl="1"/>
            <a:r>
              <a:rPr lang="ar-SA" dirty="0">
                <a:cs typeface="+mj-cs"/>
              </a:rPr>
              <a:t>- يعرف بالهكسامين.</a:t>
            </a:r>
            <a:endParaRPr lang="en-US" dirty="0">
              <a:solidFill>
                <a:srgbClr val="FF0000"/>
              </a:solidFill>
              <a:cs typeface="+mj-cs"/>
            </a:endParaRPr>
          </a:p>
        </p:txBody>
      </p:sp>
      <p:sp>
        <p:nvSpPr>
          <p:cNvPr id="25" name="TextBox 24"/>
          <p:cNvSpPr txBox="1"/>
          <p:nvPr/>
        </p:nvSpPr>
        <p:spPr>
          <a:xfrm>
            <a:off x="829491" y="6088878"/>
            <a:ext cx="7924800" cy="369332"/>
          </a:xfrm>
          <a:prstGeom prst="rect">
            <a:avLst/>
          </a:prstGeom>
          <a:noFill/>
        </p:spPr>
        <p:txBody>
          <a:bodyPr wrap="square" rtlCol="0">
            <a:spAutoFit/>
          </a:bodyPr>
          <a:lstStyle/>
          <a:p>
            <a:pPr algn="just" rtl="1"/>
            <a:r>
              <a:rPr lang="ar-SA" dirty="0">
                <a:cs typeface="+mj-cs"/>
              </a:rPr>
              <a:t>- </a:t>
            </a:r>
            <a:r>
              <a:rPr lang="ar-SA" dirty="0">
                <a:solidFill>
                  <a:srgbClr val="FF0000"/>
                </a:solidFill>
                <a:cs typeface="+mj-cs"/>
              </a:rPr>
              <a:t>يستخدم</a:t>
            </a:r>
            <a:r>
              <a:rPr lang="ar-SA" dirty="0">
                <a:cs typeface="+mj-cs"/>
              </a:rPr>
              <a:t> كرابطة عرضية فى راتنجات الفينول فورمالدهيد من النوع نوفولاك.</a:t>
            </a:r>
            <a:endParaRPr lang="en-US" dirty="0">
              <a:solidFill>
                <a:srgbClr val="FF0000"/>
              </a:solidFill>
              <a:cs typeface="+mj-cs"/>
            </a:endParaRPr>
          </a:p>
        </p:txBody>
      </p:sp>
      <p:sp>
        <p:nvSpPr>
          <p:cNvPr id="26" name="TextBox 25"/>
          <p:cNvSpPr txBox="1"/>
          <p:nvPr/>
        </p:nvSpPr>
        <p:spPr>
          <a:xfrm>
            <a:off x="4106091" y="6412468"/>
            <a:ext cx="4648200" cy="369332"/>
          </a:xfrm>
          <a:prstGeom prst="rect">
            <a:avLst/>
          </a:prstGeom>
          <a:noFill/>
        </p:spPr>
        <p:txBody>
          <a:bodyPr wrap="square" rtlCol="0">
            <a:spAutoFit/>
          </a:bodyPr>
          <a:lstStyle/>
          <a:p>
            <a:pPr algn="just" rtl="1"/>
            <a:r>
              <a:rPr lang="ar-SA" dirty="0">
                <a:cs typeface="+mj-cs"/>
              </a:rPr>
              <a:t>- </a:t>
            </a:r>
            <a:r>
              <a:rPr lang="ar-SA" dirty="0">
                <a:solidFill>
                  <a:srgbClr val="FF0000"/>
                </a:solidFill>
                <a:cs typeface="+mj-cs"/>
              </a:rPr>
              <a:t>يستخدم</a:t>
            </a:r>
            <a:r>
              <a:rPr lang="ar-SA" dirty="0">
                <a:cs typeface="+mj-cs"/>
              </a:rPr>
              <a:t> كمبيد للفطريات و إنتاج بعض المركبات الصيدلانية.</a:t>
            </a:r>
            <a:endParaRPr lang="en-US" dirty="0">
              <a:solidFill>
                <a:srgbClr val="FF0000"/>
              </a:solidFill>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11410820"/>
              </p:ext>
            </p:extLst>
          </p:nvPr>
        </p:nvGraphicFramePr>
        <p:xfrm>
          <a:off x="684713" y="2017487"/>
          <a:ext cx="7925887" cy="544513"/>
        </p:xfrm>
        <a:graphic>
          <a:graphicData uri="http://schemas.openxmlformats.org/presentationml/2006/ole">
            <mc:AlternateContent xmlns:mc="http://schemas.openxmlformats.org/markup-compatibility/2006">
              <mc:Choice xmlns:v="urn:schemas-microsoft-com:vml" Requires="v">
                <p:oleObj spid="_x0000_s652399" name="CS ChemDraw Drawing" r:id="rId5" imgW="6763512" imgH="466344" progId="ChemDraw.Document.6.0">
                  <p:embed/>
                </p:oleObj>
              </mc:Choice>
              <mc:Fallback>
                <p:oleObj name="CS ChemDraw Drawing" r:id="rId5" imgW="6763512" imgH="466344" progId="ChemDraw.Document.6.0">
                  <p:embed/>
                  <p:pic>
                    <p:nvPicPr>
                      <p:cNvPr id="0" name="Picture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713" y="2017487"/>
                        <a:ext cx="7925887" cy="544513"/>
                      </a:xfrm>
                      <a:prstGeom prst="rect">
                        <a:avLst/>
                      </a:prstGeom>
                      <a:solidFill>
                        <a:srgbClr val="F6E1B8"/>
                      </a:solidFill>
                    </p:spPr>
                  </p:pic>
                </p:oleObj>
              </mc:Fallback>
            </mc:AlternateContent>
          </a:graphicData>
        </a:graphic>
      </p:graphicFrame>
    </p:spTree>
    <p:extLst>
      <p:ext uri="{BB962C8B-B14F-4D97-AF65-F5344CB8AC3E}">
        <p14:creationId xmlns:p14="http://schemas.microsoft.com/office/powerpoint/2010/main" val="18168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ox(in)">
                                      <p:cBhvr>
                                        <p:cTn id="24" dur="500"/>
                                        <p:tgtEl>
                                          <p:spTgt spid="2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par>
                                <p:cTn id="28" presetID="4"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ox(in)">
                                      <p:cBhvr>
                                        <p:cTn id="33" dur="500"/>
                                        <p:tgtEl>
                                          <p:spTgt spid="24"/>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ox(in)">
                                      <p:cBhvr>
                                        <p:cTn id="36" dur="500"/>
                                        <p:tgtEl>
                                          <p:spTgt spid="2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ox(in)">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22" grpId="0" animBg="1"/>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73678" y="762000"/>
            <a:ext cx="4155722" cy="400110"/>
          </a:xfrm>
          <a:prstGeom prst="rect">
            <a:avLst/>
          </a:prstGeom>
          <a:noFill/>
          <a:ln>
            <a:solidFill>
              <a:schemeClr val="tx1"/>
            </a:solidFill>
          </a:ln>
        </p:spPr>
        <p:txBody>
          <a:bodyPr wrap="square" rtlCol="0">
            <a:spAutoFit/>
          </a:bodyPr>
          <a:lstStyle/>
          <a:p>
            <a:pPr algn="ctr" rtl="1"/>
            <a:r>
              <a:rPr lang="ar-SA" sz="2000" b="1" dirty="0">
                <a:solidFill>
                  <a:srgbClr val="0070C0"/>
                </a:solidFill>
                <a:cs typeface="+mj-cs"/>
              </a:rPr>
              <a:t>1-3) بنتا إرثريتول        </a:t>
            </a:r>
            <a:r>
              <a:rPr lang="en-US" sz="2000" b="1" dirty="0" err="1">
                <a:solidFill>
                  <a:srgbClr val="0070C0"/>
                </a:solidFill>
                <a:cs typeface="+mj-cs"/>
              </a:rPr>
              <a:t>Pentaerythritol</a:t>
            </a:r>
            <a:endParaRPr lang="en-US" sz="2000" b="1" dirty="0">
              <a:solidFill>
                <a:srgbClr val="0070C0"/>
              </a:solidFill>
              <a:cs typeface="+mj-cs"/>
            </a:endParaRPr>
          </a:p>
        </p:txBody>
      </p:sp>
      <p:sp>
        <p:nvSpPr>
          <p:cNvPr id="15" name="TextBox 14"/>
          <p:cNvSpPr txBox="1"/>
          <p:nvPr/>
        </p:nvSpPr>
        <p:spPr>
          <a:xfrm>
            <a:off x="381000" y="1295400"/>
            <a:ext cx="8229600" cy="872739"/>
          </a:xfrm>
          <a:prstGeom prst="rect">
            <a:avLst/>
          </a:prstGeom>
          <a:noFill/>
        </p:spPr>
        <p:txBody>
          <a:bodyPr wrap="square" rtlCol="0">
            <a:spAutoFit/>
          </a:bodyPr>
          <a:lstStyle/>
          <a:p>
            <a:pPr marL="174625" indent="-174625" algn="just" rtl="1">
              <a:lnSpc>
                <a:spcPct val="150000"/>
              </a:lnSpc>
            </a:pPr>
            <a:r>
              <a:rPr lang="ar-SA" b="1" dirty="0">
                <a:latin typeface="Arial" pitchFamily="34" charset="0"/>
                <a:cs typeface="+mj-cs"/>
              </a:rPr>
              <a:t>- يحضر بتفاعل الفورمالدهيد مع الأسيتالدهيد فى محلول هيدروكسيد الكالسيوم المائى أو هيدروكسيد الصوديوم عند </a:t>
            </a:r>
            <a:r>
              <a:rPr lang="en-US" b="1" dirty="0">
                <a:latin typeface="Arial" pitchFamily="34" charset="0"/>
                <a:cs typeface="+mj-cs"/>
              </a:rPr>
              <a:t>15-45</a:t>
            </a:r>
            <a:r>
              <a:rPr lang="en-US" b="1" dirty="0">
                <a:latin typeface="Arial" pitchFamily="34" charset="0"/>
                <a:cs typeface="+mj-cs"/>
                <a:sym typeface="Symbol"/>
              </a:rPr>
              <a:t></a:t>
            </a:r>
            <a:r>
              <a:rPr lang="en-US" b="1" dirty="0">
                <a:latin typeface="Arial" pitchFamily="34" charset="0"/>
                <a:cs typeface="+mj-cs"/>
              </a:rPr>
              <a:t>C</a:t>
            </a:r>
            <a:r>
              <a:rPr lang="ar-SA" b="1" dirty="0">
                <a:latin typeface="Arial" pitchFamily="34" charset="0"/>
                <a:cs typeface="+mj-cs"/>
              </a:rPr>
              <a:t>.</a:t>
            </a:r>
            <a:endParaRPr lang="en-US" b="1" dirty="0">
              <a:latin typeface="Arial" pitchFamily="34" charset="0"/>
              <a:cs typeface="+mj-cs"/>
            </a:endParaRPr>
          </a:p>
        </p:txBody>
      </p:sp>
      <p:pic>
        <p:nvPicPr>
          <p:cNvPr id="16" name="Picture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2435508"/>
            <a:ext cx="6231311" cy="2314826"/>
          </a:xfrm>
          <a:prstGeom prst="rect">
            <a:avLst/>
          </a:prstGeom>
          <a:solidFill>
            <a:schemeClr val="accent5">
              <a:lumMod val="40000"/>
              <a:lumOff val="60000"/>
            </a:schemeClr>
          </a:solidFill>
          <a:ln>
            <a:noFill/>
          </a:ln>
        </p:spPr>
        <p:style>
          <a:lnRef idx="2">
            <a:schemeClr val="accent3"/>
          </a:lnRef>
          <a:fillRef idx="1003">
            <a:schemeClr val="lt1"/>
          </a:fillRef>
          <a:effectRef idx="0">
            <a:schemeClr val="accent3"/>
          </a:effectRef>
          <a:fontRef idx="minor">
            <a:schemeClr val="dk1"/>
          </a:fontRef>
        </p:style>
      </p:pic>
      <p:sp>
        <p:nvSpPr>
          <p:cNvPr id="17" name="TextBox 16"/>
          <p:cNvSpPr txBox="1"/>
          <p:nvPr/>
        </p:nvSpPr>
        <p:spPr>
          <a:xfrm>
            <a:off x="304800" y="5040868"/>
            <a:ext cx="8305800" cy="369332"/>
          </a:xfrm>
          <a:prstGeom prst="rect">
            <a:avLst/>
          </a:prstGeom>
          <a:noFill/>
        </p:spPr>
        <p:txBody>
          <a:bodyPr wrap="square" rtlCol="0">
            <a:spAutoFit/>
          </a:bodyPr>
          <a:lstStyle/>
          <a:p>
            <a:pPr marL="174625" indent="-174625" algn="r" rtl="1"/>
            <a:r>
              <a:rPr lang="ar-SA" b="1" dirty="0">
                <a:latin typeface="Arial" pitchFamily="34" charset="0"/>
                <a:cs typeface="+mj-cs"/>
              </a:rPr>
              <a:t>- يستخدم فى صناعة المنظفات غير الأيونية و صناعة المتفجرات ويستخدم فى </a:t>
            </a:r>
            <a:r>
              <a:rPr lang="ar-SA" b="1" dirty="0">
                <a:solidFill>
                  <a:srgbClr val="C00000"/>
                </a:solidFill>
                <a:latin typeface="Arial" pitchFamily="34" charset="0"/>
                <a:cs typeface="+mj-cs"/>
              </a:rPr>
              <a:t>صناعة الدهانات من نوع الألكيد.</a:t>
            </a: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a:solidFill>
                  <a:srgbClr val="0070C0"/>
                </a:solidFill>
                <a:latin typeface="Arial" pitchFamily="34" charset="0"/>
                <a:cs typeface="Arial" pitchFamily="34" charset="0"/>
              </a:rPr>
              <a:t>    </a:t>
            </a:r>
            <a:r>
              <a:rPr lang="en-US" sz="2400" b="1" dirty="0">
                <a:solidFill>
                  <a:srgbClr val="00B050"/>
                </a:solidFill>
                <a:latin typeface="Arial" pitchFamily="34" charset="0"/>
                <a:cs typeface="Arial" pitchFamily="34" charset="0"/>
              </a:rPr>
              <a:t>CH</a:t>
            </a:r>
            <a:r>
              <a:rPr lang="en-US" sz="2400" b="1" baseline="-25000" dirty="0">
                <a:solidFill>
                  <a:srgbClr val="00B050"/>
                </a:solidFill>
                <a:latin typeface="Arial" pitchFamily="34" charset="0"/>
                <a:cs typeface="Arial" pitchFamily="34" charset="0"/>
              </a:rPr>
              <a:t>3</a:t>
            </a:r>
            <a:r>
              <a:rPr lang="en-US" sz="2400" b="1" dirty="0">
                <a:solidFill>
                  <a:srgbClr val="00B050"/>
                </a:solidFill>
                <a:latin typeface="Arial" pitchFamily="34" charset="0"/>
                <a:cs typeface="Arial" pitchFamily="34" charset="0"/>
              </a:rPr>
              <a:t>OH</a:t>
            </a:r>
            <a:r>
              <a:rPr lang="ar-SA" sz="2400" b="1" dirty="0">
                <a:solidFill>
                  <a:srgbClr val="C00000"/>
                </a:solidFill>
              </a:rPr>
              <a:t>  </a:t>
            </a:r>
            <a:r>
              <a:rPr lang="en-US" sz="2400" b="1" dirty="0">
                <a:solidFill>
                  <a:srgbClr val="002060"/>
                </a:solidFill>
              </a:rPr>
              <a:t>Methanol</a:t>
            </a:r>
            <a:endParaRPr lang="ar-SA" sz="2400" b="1" dirty="0">
              <a:solidFill>
                <a:srgbClr val="002060"/>
              </a:solidFill>
            </a:endParaRPr>
          </a:p>
        </p:txBody>
      </p:sp>
      <p:sp>
        <p:nvSpPr>
          <p:cNvPr id="14" name="TextBox 13"/>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a:p>
            <a:pPr algn="ctr" rtl="1"/>
            <a:r>
              <a:rPr lang="ar-SA" sz="1600" b="1" dirty="0">
                <a:solidFill>
                  <a:schemeClr val="tx1"/>
                </a:solidFill>
                <a:latin typeface="Arial" pitchFamily="34" charset="0"/>
                <a:cs typeface="+mj-cs"/>
              </a:rPr>
              <a:t>1) المشتقات من الفورمالدهيد</a:t>
            </a:r>
            <a:endParaRPr lang="en-US" sz="1600" b="1" dirty="0">
              <a:solidFill>
                <a:schemeClr val="tx1"/>
              </a:solidFill>
              <a:latin typeface="Arial" pitchFamily="34" charset="0"/>
              <a:cs typeface="+mj-cs"/>
            </a:endParaRPr>
          </a:p>
        </p:txBody>
      </p:sp>
    </p:spTree>
    <p:extLst>
      <p:ext uri="{BB962C8B-B14F-4D97-AF65-F5344CB8AC3E}">
        <p14:creationId xmlns:p14="http://schemas.microsoft.com/office/powerpoint/2010/main" val="19047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500"/>
                                        <p:tgtEl>
                                          <p:spTgt spid="15"/>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5514748" cy="2658472"/>
          </a:xfrm>
          <a:prstGeom prst="rect">
            <a:avLst/>
          </a:prstGeom>
        </p:spPr>
        <p:style>
          <a:lnRef idx="0">
            <a:scrgbClr r="0" g="0" b="0"/>
          </a:lnRef>
          <a:fillRef idx="1001">
            <a:schemeClr val="lt2"/>
          </a:fillRef>
          <a:effectRef idx="0">
            <a:scrgbClr r="0" g="0" b="0"/>
          </a:effectRef>
          <a:fontRef idx="major"/>
        </p:style>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729600"/>
            <a:ext cx="5551371" cy="2895600"/>
          </a:xfrm>
          <a:prstGeom prst="rect">
            <a:avLst/>
          </a:prstGeom>
        </p:spPr>
        <p:style>
          <a:lnRef idx="0">
            <a:scrgbClr r="0" g="0" b="0"/>
          </a:lnRef>
          <a:fillRef idx="1001">
            <a:schemeClr val="lt2"/>
          </a:fillRef>
          <a:effectRef idx="0">
            <a:scrgbClr r="0" g="0" b="0"/>
          </a:effectRef>
          <a:fontRef idx="major"/>
        </p:style>
      </p:pic>
      <p:sp>
        <p:nvSpPr>
          <p:cNvPr id="15" name="TextBox 14"/>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a:solidFill>
                  <a:srgbClr val="0070C0"/>
                </a:solidFill>
                <a:latin typeface="Arial" pitchFamily="34" charset="0"/>
                <a:cs typeface="Arial" pitchFamily="34" charset="0"/>
              </a:rPr>
              <a:t>    </a:t>
            </a:r>
            <a:r>
              <a:rPr lang="en-US" sz="2400" b="1" dirty="0">
                <a:solidFill>
                  <a:srgbClr val="00B050"/>
                </a:solidFill>
                <a:latin typeface="Arial" pitchFamily="34" charset="0"/>
                <a:cs typeface="Arial" pitchFamily="34" charset="0"/>
              </a:rPr>
              <a:t>CH</a:t>
            </a:r>
            <a:r>
              <a:rPr lang="en-US" sz="2400" b="1" baseline="-25000" dirty="0">
                <a:solidFill>
                  <a:srgbClr val="00B050"/>
                </a:solidFill>
                <a:latin typeface="Arial" pitchFamily="34" charset="0"/>
                <a:cs typeface="Arial" pitchFamily="34" charset="0"/>
              </a:rPr>
              <a:t>3</a:t>
            </a:r>
            <a:r>
              <a:rPr lang="en-US" sz="2400" b="1" dirty="0">
                <a:solidFill>
                  <a:srgbClr val="00B050"/>
                </a:solidFill>
                <a:latin typeface="Arial" pitchFamily="34" charset="0"/>
                <a:cs typeface="Arial" pitchFamily="34" charset="0"/>
              </a:rPr>
              <a:t>OH</a:t>
            </a:r>
            <a:r>
              <a:rPr lang="ar-SA" sz="2400" b="1" dirty="0">
                <a:solidFill>
                  <a:srgbClr val="C00000"/>
                </a:solidFill>
              </a:rPr>
              <a:t>  </a:t>
            </a:r>
            <a:r>
              <a:rPr lang="en-US" sz="2400" b="1" dirty="0">
                <a:solidFill>
                  <a:srgbClr val="002060"/>
                </a:solidFill>
              </a:rPr>
              <a:t>Methanol</a:t>
            </a:r>
            <a:endParaRPr lang="ar-SA" sz="2400" b="1" dirty="0">
              <a:solidFill>
                <a:srgbClr val="002060"/>
              </a:solidFill>
            </a:endParaRPr>
          </a:p>
        </p:txBody>
      </p:sp>
      <p:sp>
        <p:nvSpPr>
          <p:cNvPr id="16" name="TextBox 15"/>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a:p>
            <a:pPr algn="ctr" rtl="1"/>
            <a:r>
              <a:rPr lang="ar-SA" sz="1600" b="1" dirty="0">
                <a:solidFill>
                  <a:schemeClr val="tx1"/>
                </a:solidFill>
                <a:latin typeface="Arial" pitchFamily="34" charset="0"/>
                <a:cs typeface="+mj-cs"/>
              </a:rPr>
              <a:t>1) المشتقات من الفورمالدهيد</a:t>
            </a:r>
            <a:endParaRPr lang="en-US" sz="1600" b="1" dirty="0">
              <a:solidFill>
                <a:schemeClr val="tx1"/>
              </a:solidFill>
              <a:latin typeface="Arial" pitchFamily="34" charset="0"/>
              <a:cs typeface="+mj-cs"/>
            </a:endParaRPr>
          </a:p>
        </p:txBody>
      </p:sp>
    </p:spTree>
    <p:extLst>
      <p:ext uri="{BB962C8B-B14F-4D97-AF65-F5344CB8AC3E}">
        <p14:creationId xmlns:p14="http://schemas.microsoft.com/office/powerpoint/2010/main" val="3939500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0" y="627018"/>
            <a:ext cx="44196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C00000"/>
                </a:solidFill>
                <a:cs typeface="+mj-cs"/>
              </a:rPr>
              <a:t>2) حمض الخل   </a:t>
            </a:r>
            <a:r>
              <a:rPr lang="en-US" sz="2000" b="1" dirty="0">
                <a:solidFill>
                  <a:srgbClr val="00B050"/>
                </a:solidFill>
                <a:cs typeface="+mj-cs"/>
              </a:rPr>
              <a:t>HCOOH</a:t>
            </a:r>
            <a:r>
              <a:rPr lang="ar-SA" sz="2000" b="1" dirty="0">
                <a:solidFill>
                  <a:srgbClr val="C00000"/>
                </a:solidFill>
                <a:cs typeface="+mj-cs"/>
              </a:rPr>
              <a:t>    </a:t>
            </a:r>
            <a:r>
              <a:rPr lang="en-US" sz="2000" b="1" dirty="0">
                <a:solidFill>
                  <a:srgbClr val="C00000"/>
                </a:solidFill>
                <a:cs typeface="+mj-cs"/>
              </a:rPr>
              <a:t>Acetic acid</a:t>
            </a: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a:solidFill>
                  <a:srgbClr val="0070C0"/>
                </a:solidFill>
                <a:latin typeface="Arial" pitchFamily="34" charset="0"/>
                <a:cs typeface="Arial" pitchFamily="34" charset="0"/>
              </a:rPr>
              <a:t>    </a:t>
            </a:r>
            <a:r>
              <a:rPr lang="en-US" sz="2400" b="1" dirty="0">
                <a:solidFill>
                  <a:srgbClr val="00B050"/>
                </a:solidFill>
                <a:latin typeface="Arial" pitchFamily="34" charset="0"/>
                <a:cs typeface="Arial" pitchFamily="34" charset="0"/>
              </a:rPr>
              <a:t>CH</a:t>
            </a:r>
            <a:r>
              <a:rPr lang="en-US" sz="2400" b="1" baseline="-25000" dirty="0">
                <a:solidFill>
                  <a:srgbClr val="00B050"/>
                </a:solidFill>
                <a:latin typeface="Arial" pitchFamily="34" charset="0"/>
                <a:cs typeface="Arial" pitchFamily="34" charset="0"/>
              </a:rPr>
              <a:t>3</a:t>
            </a:r>
            <a:r>
              <a:rPr lang="en-US" sz="2400" b="1" dirty="0">
                <a:solidFill>
                  <a:srgbClr val="00B050"/>
                </a:solidFill>
                <a:latin typeface="Arial" pitchFamily="34" charset="0"/>
                <a:cs typeface="Arial" pitchFamily="34" charset="0"/>
              </a:rPr>
              <a:t>OH</a:t>
            </a:r>
            <a:r>
              <a:rPr lang="ar-SA" sz="2400" b="1" dirty="0">
                <a:solidFill>
                  <a:srgbClr val="C00000"/>
                </a:solidFill>
              </a:rPr>
              <a:t>  </a:t>
            </a:r>
            <a:r>
              <a:rPr lang="en-US" sz="2400" b="1" dirty="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a:p>
            <a:pPr algn="ctr" rtl="1"/>
            <a:r>
              <a:rPr lang="ar-SA" sz="1600" b="1" dirty="0">
                <a:solidFill>
                  <a:schemeClr val="tx1"/>
                </a:solidFill>
                <a:latin typeface="Arial" pitchFamily="34" charset="0"/>
                <a:cs typeface="+mj-cs"/>
              </a:rPr>
              <a:t>2) المشتقات من حمض الخل</a:t>
            </a:r>
            <a:endParaRPr lang="en-US" sz="1600" b="1" dirty="0">
              <a:solidFill>
                <a:schemeClr val="tx1"/>
              </a:solidFill>
              <a:latin typeface="Arial" pitchFamily="34" charset="0"/>
              <a:cs typeface="+mj-cs"/>
            </a:endParaRPr>
          </a:p>
        </p:txBody>
      </p:sp>
      <p:sp>
        <p:nvSpPr>
          <p:cNvPr id="12" name="TextBox 11"/>
          <p:cNvSpPr txBox="1"/>
          <p:nvPr/>
        </p:nvSpPr>
        <p:spPr>
          <a:xfrm>
            <a:off x="191574" y="1648301"/>
            <a:ext cx="8114226" cy="369332"/>
          </a:xfrm>
          <a:prstGeom prst="rect">
            <a:avLst/>
          </a:prstGeom>
          <a:noFill/>
        </p:spPr>
        <p:txBody>
          <a:bodyPr wrap="square" rtlCol="0">
            <a:spAutoFit/>
          </a:bodyPr>
          <a:lstStyle/>
          <a:p>
            <a:pPr algn="just" rtl="1"/>
            <a:r>
              <a:rPr lang="ar-SA" b="1" dirty="0">
                <a:latin typeface="Arial" pitchFamily="34" charset="0"/>
                <a:cs typeface="+mj-cs"/>
              </a:rPr>
              <a:t>- يحضر بتفاعل الميثانول مع أول أكسيد الكربون (بوجود أيوديد الكوبلت مع قليل من الماء كعامل مساعد).</a:t>
            </a:r>
            <a:endParaRPr lang="en-US" b="1" dirty="0">
              <a:latin typeface="Arial" pitchFamily="34" charset="0"/>
              <a:cs typeface="+mj-cs"/>
            </a:endParaRPr>
          </a:p>
        </p:txBody>
      </p:sp>
      <p:sp>
        <p:nvSpPr>
          <p:cNvPr id="14" name="TextBox 13"/>
          <p:cNvSpPr txBox="1"/>
          <p:nvPr/>
        </p:nvSpPr>
        <p:spPr>
          <a:xfrm>
            <a:off x="5029200" y="3138309"/>
            <a:ext cx="3581400" cy="400110"/>
          </a:xfrm>
          <a:prstGeom prst="rect">
            <a:avLst/>
          </a:prstGeom>
          <a:noFill/>
        </p:spPr>
        <p:txBody>
          <a:bodyPr wrap="square" rtlCol="0">
            <a:spAutoFit/>
          </a:bodyPr>
          <a:lstStyle/>
          <a:p>
            <a:pPr lvl="0" algn="just" rtl="1">
              <a:buFont typeface="Wingdings" pitchFamily="2" charset="2"/>
              <a:buChar char="v"/>
            </a:pPr>
            <a:r>
              <a:rPr lang="ar-SA" sz="2000" b="1" dirty="0">
                <a:solidFill>
                  <a:srgbClr val="C00000"/>
                </a:solidFill>
                <a:cs typeface="+mj-cs"/>
              </a:rPr>
              <a:t> أهميته فى الصناعة و المختبرات:</a:t>
            </a:r>
            <a:endParaRPr lang="en-US" sz="2000" dirty="0">
              <a:solidFill>
                <a:srgbClr val="C00000"/>
              </a:solidFill>
              <a:cs typeface="+mj-cs"/>
            </a:endParaRPr>
          </a:p>
        </p:txBody>
      </p:sp>
      <p:pic>
        <p:nvPicPr>
          <p:cNvPr id="15"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6229432" cy="686709"/>
          </a:xfrm>
          <a:prstGeom prst="rect">
            <a:avLst/>
          </a:prstGeom>
          <a:solidFill>
            <a:schemeClr val="accent5">
              <a:lumMod val="40000"/>
              <a:lumOff val="60000"/>
            </a:schemeClr>
          </a:solidFill>
          <a:ln>
            <a:noFill/>
          </a:ln>
        </p:spPr>
        <p:style>
          <a:lnRef idx="2">
            <a:schemeClr val="accent3"/>
          </a:lnRef>
          <a:fillRef idx="1">
            <a:schemeClr val="lt1"/>
          </a:fillRef>
          <a:effectRef idx="0">
            <a:schemeClr val="accent3"/>
          </a:effectRef>
          <a:fontRef idx="minor">
            <a:schemeClr val="dk1"/>
          </a:fontRef>
        </p:style>
      </p:pic>
      <p:sp>
        <p:nvSpPr>
          <p:cNvPr id="16" name="TextBox 15"/>
          <p:cNvSpPr txBox="1"/>
          <p:nvPr/>
        </p:nvSpPr>
        <p:spPr>
          <a:xfrm>
            <a:off x="348345" y="3581400"/>
            <a:ext cx="7957455" cy="2169825"/>
          </a:xfrm>
          <a:prstGeom prst="rect">
            <a:avLst/>
          </a:prstGeom>
          <a:noFill/>
        </p:spPr>
        <p:txBody>
          <a:bodyPr wrap="square" rtlCol="0">
            <a:spAutoFit/>
          </a:bodyPr>
          <a:lstStyle/>
          <a:p>
            <a:pPr marL="285750" indent="-285750" algn="just" rtl="1">
              <a:lnSpc>
                <a:spcPct val="150000"/>
              </a:lnSpc>
            </a:pPr>
            <a:r>
              <a:rPr lang="ar-SA" b="1" dirty="0">
                <a:latin typeface="Arial" pitchFamily="34" charset="0"/>
                <a:cs typeface="+mj-cs"/>
              </a:rPr>
              <a:t>- </a:t>
            </a:r>
            <a:r>
              <a:rPr lang="en-US" b="1" dirty="0">
                <a:latin typeface="Arial" pitchFamily="34" charset="0"/>
                <a:cs typeface="+mj-cs"/>
              </a:rPr>
              <a:t>50</a:t>
            </a:r>
            <a:r>
              <a:rPr lang="ar-SA" b="1" dirty="0">
                <a:latin typeface="Arial" pitchFamily="34" charset="0"/>
                <a:cs typeface="+mj-cs"/>
              </a:rPr>
              <a:t>% لإنتاج </a:t>
            </a:r>
            <a:r>
              <a:rPr lang="ar-SA" b="1" u="sng" dirty="0">
                <a:latin typeface="Arial" pitchFamily="34" charset="0"/>
                <a:cs typeface="+mj-cs"/>
              </a:rPr>
              <a:t>خلات الفاينيل الأحادية</a:t>
            </a:r>
            <a:r>
              <a:rPr lang="ar-SA" b="1" dirty="0">
                <a:latin typeface="Arial" pitchFamily="34" charset="0"/>
                <a:cs typeface="+mj-cs"/>
              </a:rPr>
              <a:t>   </a:t>
            </a:r>
            <a:r>
              <a:rPr lang="en-US" b="1" dirty="0">
                <a:latin typeface="Arial" pitchFamily="34" charset="0"/>
                <a:cs typeface="+mj-cs"/>
              </a:rPr>
              <a:t>Vinyl acetate monomer</a:t>
            </a:r>
            <a:r>
              <a:rPr lang="ar-SA" b="1" dirty="0">
                <a:cs typeface="+mj-cs"/>
              </a:rPr>
              <a:t>.</a:t>
            </a:r>
          </a:p>
          <a:p>
            <a:pPr marL="285750" indent="-285750" algn="just" rtl="1">
              <a:lnSpc>
                <a:spcPct val="150000"/>
              </a:lnSpc>
            </a:pPr>
            <a:r>
              <a:rPr lang="ar-SA" b="1" dirty="0">
                <a:latin typeface="Arial" pitchFamily="34" charset="0"/>
                <a:cs typeface="+mj-cs"/>
              </a:rPr>
              <a:t>- انتاج </a:t>
            </a:r>
            <a:r>
              <a:rPr lang="ar-SA" b="1" u="sng" dirty="0">
                <a:latin typeface="Arial" pitchFamily="34" charset="0"/>
                <a:cs typeface="+mj-cs"/>
              </a:rPr>
              <a:t>خلات السليلوز</a:t>
            </a:r>
            <a:r>
              <a:rPr lang="ar-SA" b="1" dirty="0">
                <a:latin typeface="Arial" pitchFamily="34" charset="0"/>
                <a:cs typeface="+mj-cs"/>
              </a:rPr>
              <a:t> (اللازمة لإنتاج الألياف الصناعية).</a:t>
            </a:r>
          </a:p>
          <a:p>
            <a:pPr marL="285750" indent="-285750" algn="just" rtl="1">
              <a:lnSpc>
                <a:spcPct val="150000"/>
              </a:lnSpc>
            </a:pPr>
            <a:r>
              <a:rPr lang="ar-SA" b="1" dirty="0">
                <a:cs typeface="+mj-cs"/>
              </a:rPr>
              <a:t>- إنتاج حمض الخل اللامائى </a:t>
            </a:r>
            <a:r>
              <a:rPr lang="en-US" b="1" dirty="0">
                <a:cs typeface="+mj-cs"/>
              </a:rPr>
              <a:t>Acetic anhydride</a:t>
            </a:r>
            <a:r>
              <a:rPr lang="ar-SA" b="1" dirty="0">
                <a:cs typeface="+mj-cs"/>
              </a:rPr>
              <a:t> (اللازم لإنتاج الأسبرين).</a:t>
            </a:r>
          </a:p>
          <a:p>
            <a:pPr marL="285750" indent="-285750" algn="just" rtl="1">
              <a:lnSpc>
                <a:spcPct val="150000"/>
              </a:lnSpc>
            </a:pPr>
            <a:r>
              <a:rPr lang="ar-SA" b="1" dirty="0">
                <a:latin typeface="Arial" pitchFamily="34" charset="0"/>
                <a:cs typeface="+mj-cs"/>
              </a:rPr>
              <a:t>- إنتاج خلات الميثيل و خلات أيزوبروبيل و خلات البيوتيل و الأسيتانيليد</a:t>
            </a:r>
            <a:r>
              <a:rPr lang="en-US" b="1" dirty="0">
                <a:latin typeface="Arial" pitchFamily="34" charset="0"/>
                <a:cs typeface="+mj-cs"/>
              </a:rPr>
              <a:t> </a:t>
            </a:r>
            <a:r>
              <a:rPr lang="ar-SA" b="1" dirty="0">
                <a:latin typeface="Arial" pitchFamily="34" charset="0"/>
                <a:cs typeface="+mj-cs"/>
              </a:rPr>
              <a:t>و كلوريد الأسيتيل و الأسيتاميد.</a:t>
            </a:r>
            <a:endParaRPr lang="ar-SA" b="1" dirty="0">
              <a:cs typeface="+mj-cs"/>
            </a:endParaRPr>
          </a:p>
          <a:p>
            <a:pPr marL="285750" indent="-285750" algn="just" rtl="1">
              <a:lnSpc>
                <a:spcPct val="150000"/>
              </a:lnSpc>
            </a:pPr>
            <a:r>
              <a:rPr lang="ar-SA" b="1" dirty="0">
                <a:latin typeface="Arial" pitchFamily="34" charset="0"/>
                <a:cs typeface="+mj-cs"/>
              </a:rPr>
              <a:t>- يستخدم كمذيب.</a:t>
            </a:r>
            <a:endParaRPr lang="en-US" b="1" dirty="0">
              <a:cs typeface="+mj-cs"/>
            </a:endParaRPr>
          </a:p>
        </p:txBody>
      </p:sp>
      <p:sp>
        <p:nvSpPr>
          <p:cNvPr id="9" name="TextBox 8"/>
          <p:cNvSpPr txBox="1"/>
          <p:nvPr/>
        </p:nvSpPr>
        <p:spPr>
          <a:xfrm>
            <a:off x="6248400" y="1219200"/>
            <a:ext cx="2363226" cy="400110"/>
          </a:xfrm>
          <a:prstGeom prst="rect">
            <a:avLst/>
          </a:prstGeom>
          <a:noFill/>
        </p:spPr>
        <p:txBody>
          <a:bodyPr wrap="square" rtlCol="0">
            <a:spAutoFit/>
          </a:bodyPr>
          <a:lstStyle/>
          <a:p>
            <a:pPr lvl="0" algn="just" rtl="1">
              <a:buFont typeface="Wingdings" pitchFamily="2" charset="2"/>
              <a:buChar char="v"/>
            </a:pPr>
            <a:r>
              <a:rPr lang="ar-SA" sz="2000" b="1" dirty="0">
                <a:solidFill>
                  <a:srgbClr val="C00000"/>
                </a:solidFill>
                <a:cs typeface="+mj-cs"/>
              </a:rPr>
              <a:t> تحضيره من الميثانول:</a:t>
            </a:r>
            <a:endParaRPr lang="en-US" sz="2000" dirty="0">
              <a:solidFill>
                <a:srgbClr val="C00000"/>
              </a:solidFill>
              <a:cs typeface="+mj-cs"/>
            </a:endParaRPr>
          </a:p>
        </p:txBody>
      </p:sp>
    </p:spTree>
    <p:extLst>
      <p:ext uri="{BB962C8B-B14F-4D97-AF65-F5344CB8AC3E}">
        <p14:creationId xmlns:p14="http://schemas.microsoft.com/office/powerpoint/2010/main" val="372033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in)">
                                      <p:cBhvr>
                                        <p:cTn id="19" dur="500"/>
                                        <p:tgtEl>
                                          <p:spTgt spid="15"/>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14" grpId="0"/>
      <p:bldP spid="16"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a:solidFill>
                  <a:srgbClr val="0070C0"/>
                </a:solidFill>
                <a:latin typeface="Arial" pitchFamily="34" charset="0"/>
                <a:cs typeface="Arial" pitchFamily="34" charset="0"/>
              </a:rPr>
              <a:t>    </a:t>
            </a:r>
            <a:r>
              <a:rPr lang="en-US" sz="2400" b="1" dirty="0">
                <a:solidFill>
                  <a:srgbClr val="00B050"/>
                </a:solidFill>
                <a:latin typeface="Arial" pitchFamily="34" charset="0"/>
                <a:cs typeface="Arial" pitchFamily="34" charset="0"/>
              </a:rPr>
              <a:t>CH</a:t>
            </a:r>
            <a:r>
              <a:rPr lang="en-US" sz="2400" b="1" baseline="-25000" dirty="0">
                <a:solidFill>
                  <a:srgbClr val="00B050"/>
                </a:solidFill>
                <a:latin typeface="Arial" pitchFamily="34" charset="0"/>
                <a:cs typeface="Arial" pitchFamily="34" charset="0"/>
              </a:rPr>
              <a:t>3</a:t>
            </a:r>
            <a:r>
              <a:rPr lang="en-US" sz="2400" b="1" dirty="0">
                <a:solidFill>
                  <a:srgbClr val="00B050"/>
                </a:solidFill>
                <a:latin typeface="Arial" pitchFamily="34" charset="0"/>
                <a:cs typeface="Arial" pitchFamily="34" charset="0"/>
              </a:rPr>
              <a:t>OH</a:t>
            </a:r>
            <a:r>
              <a:rPr lang="ar-SA" sz="2400" b="1" dirty="0">
                <a:solidFill>
                  <a:srgbClr val="C00000"/>
                </a:solidFill>
              </a:rPr>
              <a:t>  </a:t>
            </a:r>
            <a:r>
              <a:rPr lang="en-US" sz="2400" b="1" dirty="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a:p>
            <a:pPr algn="ctr" rtl="1"/>
            <a:r>
              <a:rPr lang="ar-SA" sz="1600" b="1" dirty="0">
                <a:solidFill>
                  <a:schemeClr val="tx1"/>
                </a:solidFill>
                <a:latin typeface="Arial" pitchFamily="34" charset="0"/>
                <a:cs typeface="+mj-cs"/>
              </a:rPr>
              <a:t>2) المشتقات من حمض الخل</a:t>
            </a:r>
            <a:endParaRPr lang="en-US" sz="1600" b="1" dirty="0">
              <a:solidFill>
                <a:schemeClr val="tx1"/>
              </a:solidFill>
              <a:latin typeface="Arial" pitchFamily="34" charset="0"/>
              <a:cs typeface="+mj-cs"/>
            </a:endParaRPr>
          </a:p>
        </p:txBody>
      </p:sp>
      <p:sp>
        <p:nvSpPr>
          <p:cNvPr id="17" name="TextBox 16"/>
          <p:cNvSpPr txBox="1"/>
          <p:nvPr/>
        </p:nvSpPr>
        <p:spPr>
          <a:xfrm>
            <a:off x="2473678" y="762000"/>
            <a:ext cx="4155722" cy="400110"/>
          </a:xfrm>
          <a:prstGeom prst="rect">
            <a:avLst/>
          </a:prstGeom>
          <a:noFill/>
          <a:ln>
            <a:solidFill>
              <a:schemeClr val="tx1"/>
            </a:solidFill>
          </a:ln>
        </p:spPr>
        <p:txBody>
          <a:bodyPr wrap="square" rtlCol="0">
            <a:spAutoFit/>
          </a:bodyPr>
          <a:lstStyle/>
          <a:p>
            <a:pPr algn="ctr" rtl="1"/>
            <a:r>
              <a:rPr lang="ar-SA" sz="2000" b="1" dirty="0">
                <a:solidFill>
                  <a:srgbClr val="0070C0"/>
                </a:solidFill>
                <a:cs typeface="+mj-cs"/>
              </a:rPr>
              <a:t>2-1) إنتاج خلات الفاينيل  </a:t>
            </a:r>
            <a:r>
              <a:rPr lang="en-US" sz="2000" b="1" dirty="0">
                <a:solidFill>
                  <a:srgbClr val="0070C0"/>
                </a:solidFill>
                <a:cs typeface="+mj-cs"/>
              </a:rPr>
              <a:t>Vinyl acetate</a:t>
            </a:r>
            <a:r>
              <a:rPr lang="ar-SA" sz="2000" b="1" dirty="0">
                <a:solidFill>
                  <a:srgbClr val="0070C0"/>
                </a:solidFill>
                <a:cs typeface="+mj-cs"/>
              </a:rPr>
              <a:t> </a:t>
            </a:r>
            <a:endParaRPr lang="en-US" sz="2000" b="1" dirty="0">
              <a:solidFill>
                <a:srgbClr val="0070C0"/>
              </a:solidFill>
              <a:cs typeface="+mj-cs"/>
            </a:endParaRPr>
          </a:p>
        </p:txBody>
      </p:sp>
      <p:pic>
        <p:nvPicPr>
          <p:cNvPr id="20" name="Picture 2" descr="C:\Users\user\Desktop\Vinyl_acet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3192" y="1253746"/>
            <a:ext cx="1543783" cy="912728"/>
          </a:xfrm>
          <a:prstGeom prst="rect">
            <a:avLst/>
          </a:prstGeom>
          <a:solidFill>
            <a:schemeClr val="accent5">
              <a:lumMod val="40000"/>
              <a:lumOff val="60000"/>
            </a:schemeClr>
          </a:solidFill>
        </p:spPr>
        <p:style>
          <a:lnRef idx="0">
            <a:scrgbClr r="0" g="0" b="0"/>
          </a:lnRef>
          <a:fillRef idx="1001">
            <a:schemeClr val="lt2"/>
          </a:fillRef>
          <a:effectRef idx="0">
            <a:scrgbClr r="0" g="0" b="0"/>
          </a:effectRef>
          <a:fontRef idx="major"/>
        </p:style>
      </p:pic>
      <p:sp>
        <p:nvSpPr>
          <p:cNvPr id="16" name="TextBox 15"/>
          <p:cNvSpPr txBox="1"/>
          <p:nvPr/>
        </p:nvSpPr>
        <p:spPr>
          <a:xfrm>
            <a:off x="5943600" y="2266890"/>
            <a:ext cx="2667000"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إنتاج خلات الفاينيل:</a:t>
            </a:r>
            <a:endParaRPr lang="en-US" sz="2000" b="1" dirty="0">
              <a:solidFill>
                <a:srgbClr val="C00000"/>
              </a:solidFill>
              <a:cs typeface="+mj-cs"/>
            </a:endParaRPr>
          </a:p>
        </p:txBody>
      </p:sp>
      <p:sp>
        <p:nvSpPr>
          <p:cNvPr id="21" name="TextBox 20"/>
          <p:cNvSpPr txBox="1"/>
          <p:nvPr/>
        </p:nvSpPr>
        <p:spPr>
          <a:xfrm>
            <a:off x="2209800" y="2743200"/>
            <a:ext cx="6083121" cy="369332"/>
          </a:xfrm>
          <a:prstGeom prst="rect">
            <a:avLst/>
          </a:prstGeom>
          <a:noFill/>
        </p:spPr>
        <p:txBody>
          <a:bodyPr wrap="square" rtlCol="0">
            <a:spAutoFit/>
          </a:bodyPr>
          <a:lstStyle/>
          <a:p>
            <a:pPr algn="just" rtl="1"/>
            <a:r>
              <a:rPr lang="ar-SA" b="1" dirty="0">
                <a:cs typeface="+mj-cs"/>
                <a:sym typeface="Symbol"/>
              </a:rPr>
              <a:t>- </a:t>
            </a:r>
            <a:r>
              <a:rPr lang="ar-SA" b="1" dirty="0">
                <a:cs typeface="+mj-cs"/>
              </a:rPr>
              <a:t>تنتج بتفاعل حمض الخل مع الأسيتيلين فى الطور الغازى.</a:t>
            </a:r>
            <a:endParaRPr lang="en-US" b="1" dirty="0">
              <a:cs typeface="+mj-cs"/>
            </a:endParaRPr>
          </a:p>
        </p:txBody>
      </p:sp>
      <p:sp>
        <p:nvSpPr>
          <p:cNvPr id="22" name="TextBox 21"/>
          <p:cNvSpPr txBox="1"/>
          <p:nvPr/>
        </p:nvSpPr>
        <p:spPr>
          <a:xfrm>
            <a:off x="533400" y="4407932"/>
            <a:ext cx="7772401" cy="872868"/>
          </a:xfrm>
          <a:prstGeom prst="rect">
            <a:avLst/>
          </a:prstGeom>
          <a:noFill/>
        </p:spPr>
        <p:txBody>
          <a:bodyPr wrap="square" rtlCol="0">
            <a:spAutoFit/>
          </a:bodyPr>
          <a:lstStyle/>
          <a:p>
            <a:pPr marL="287338" indent="-287338" algn="just" rtl="1">
              <a:lnSpc>
                <a:spcPct val="150000"/>
              </a:lnSpc>
            </a:pPr>
            <a:r>
              <a:rPr lang="ar-SA" b="1" dirty="0">
                <a:cs typeface="+mj-cs"/>
                <a:sym typeface="Symbol"/>
              </a:rPr>
              <a:t>- </a:t>
            </a:r>
            <a:r>
              <a:rPr lang="ar-SA" b="1" dirty="0">
                <a:cs typeface="+mj-cs"/>
              </a:rPr>
              <a:t>أو بتحويل حمض الخل إلى خلات الصوديوم التي تتفاعل مع الإيثيلين فى محلول حمض الخل بوجود كلوريد البلاديوم.</a:t>
            </a:r>
            <a:endParaRPr lang="en-US" b="1" dirty="0">
              <a:cs typeface="+mj-cs"/>
            </a:endParaRPr>
          </a:p>
        </p:txBody>
      </p:sp>
      <p:graphicFrame>
        <p:nvGraphicFramePr>
          <p:cNvPr id="23" name="Object 5"/>
          <p:cNvGraphicFramePr>
            <a:graphicFrameLocks noChangeAspect="1"/>
          </p:cNvGraphicFramePr>
          <p:nvPr>
            <p:extLst>
              <p:ext uri="{D42A27DB-BD31-4B8C-83A1-F6EECF244321}">
                <p14:modId xmlns:p14="http://schemas.microsoft.com/office/powerpoint/2010/main" val="4201992257"/>
              </p:ext>
            </p:extLst>
          </p:nvPr>
        </p:nvGraphicFramePr>
        <p:xfrm>
          <a:off x="1143000" y="3334821"/>
          <a:ext cx="6538250" cy="932379"/>
        </p:xfrm>
        <a:graphic>
          <a:graphicData uri="http://schemas.openxmlformats.org/presentationml/2006/ole">
            <mc:AlternateContent xmlns:mc="http://schemas.openxmlformats.org/markup-compatibility/2006">
              <mc:Choice xmlns:v="urn:schemas-microsoft-com:vml" Requires="v">
                <p:oleObj spid="_x0000_s653412" name="CS ChemDraw Drawing" r:id="rId4" imgW="4475988" imgH="640080" progId="ChemDraw.Document.6.0">
                  <p:embed/>
                </p:oleObj>
              </mc:Choice>
              <mc:Fallback>
                <p:oleObj name="CS ChemDraw Drawing" r:id="rId4" imgW="4475988" imgH="640080" progId="ChemDraw.Document.6.0">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334821"/>
                        <a:ext cx="6538250" cy="9323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2944083637"/>
              </p:ext>
            </p:extLst>
          </p:nvPr>
        </p:nvGraphicFramePr>
        <p:xfrm>
          <a:off x="533400" y="5334000"/>
          <a:ext cx="8118428" cy="889751"/>
        </p:xfrm>
        <a:graphic>
          <a:graphicData uri="http://schemas.openxmlformats.org/presentationml/2006/ole">
            <mc:AlternateContent xmlns:mc="http://schemas.openxmlformats.org/markup-compatibility/2006">
              <mc:Choice xmlns:v="urn:schemas-microsoft-com:vml" Requires="v">
                <p:oleObj spid="_x0000_s653413" name="CS ChemDraw Drawing" r:id="rId6" imgW="5823204" imgH="640080" progId="ChemDraw.Document.6.0">
                  <p:embed/>
                </p:oleObj>
              </mc:Choice>
              <mc:Fallback>
                <p:oleObj name="CS ChemDraw Drawing" r:id="rId6" imgW="5823204" imgH="640080" progId="ChemDraw.Document.6.0">
                  <p:embed/>
                  <p:pic>
                    <p:nvPicPr>
                      <p:cNvPr id="0"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334000"/>
                        <a:ext cx="8118428" cy="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009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in)">
                                      <p:cBhvr>
                                        <p:cTn id="11" dur="500"/>
                                        <p:tgtEl>
                                          <p:spTgt spid="20"/>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ox(in)">
                                      <p:cBhvr>
                                        <p:cTn id="19" dur="500"/>
                                        <p:tgtEl>
                                          <p:spTgt spid="21"/>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ox(in)">
                                      <p:cBhvr>
                                        <p:cTn id="23" dur="500"/>
                                        <p:tgtEl>
                                          <p:spTgt spid="22"/>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par>
                          <p:cTn id="28" fill="hold">
                            <p:stCondLst>
                              <p:cond delay="3000"/>
                            </p:stCondLst>
                            <p:childTnLst>
                              <p:par>
                                <p:cTn id="29" presetID="4"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a:solidFill>
                  <a:srgbClr val="0070C0"/>
                </a:solidFill>
                <a:latin typeface="Arial" pitchFamily="34" charset="0"/>
                <a:cs typeface="Arial" pitchFamily="34" charset="0"/>
              </a:rPr>
              <a:t>    </a:t>
            </a:r>
            <a:r>
              <a:rPr lang="en-US" sz="2400" b="1" dirty="0">
                <a:solidFill>
                  <a:srgbClr val="00B050"/>
                </a:solidFill>
                <a:latin typeface="Arial" pitchFamily="34" charset="0"/>
                <a:cs typeface="Arial" pitchFamily="34" charset="0"/>
              </a:rPr>
              <a:t>CH</a:t>
            </a:r>
            <a:r>
              <a:rPr lang="en-US" sz="2400" b="1" baseline="-25000" dirty="0">
                <a:solidFill>
                  <a:srgbClr val="00B050"/>
                </a:solidFill>
                <a:latin typeface="Arial" pitchFamily="34" charset="0"/>
                <a:cs typeface="Arial" pitchFamily="34" charset="0"/>
              </a:rPr>
              <a:t>3</a:t>
            </a:r>
            <a:r>
              <a:rPr lang="en-US" sz="2400" b="1" dirty="0">
                <a:solidFill>
                  <a:srgbClr val="00B050"/>
                </a:solidFill>
                <a:latin typeface="Arial" pitchFamily="34" charset="0"/>
                <a:cs typeface="Arial" pitchFamily="34" charset="0"/>
              </a:rPr>
              <a:t>OH</a:t>
            </a:r>
            <a:r>
              <a:rPr lang="ar-SA" sz="2400" b="1" dirty="0">
                <a:solidFill>
                  <a:srgbClr val="C00000"/>
                </a:solidFill>
              </a:rPr>
              <a:t>  </a:t>
            </a:r>
            <a:r>
              <a:rPr lang="en-US" sz="2400" b="1" dirty="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a:p>
            <a:pPr algn="ctr" rtl="1"/>
            <a:r>
              <a:rPr lang="ar-SA" sz="1600" b="1" dirty="0">
                <a:solidFill>
                  <a:schemeClr val="tx1"/>
                </a:solidFill>
                <a:latin typeface="Arial" pitchFamily="34" charset="0"/>
                <a:cs typeface="+mj-cs"/>
              </a:rPr>
              <a:t>2) المشتقات من حمض الخل</a:t>
            </a:r>
            <a:endParaRPr lang="en-US" sz="1600" b="1" dirty="0">
              <a:solidFill>
                <a:schemeClr val="tx1"/>
              </a:solidFill>
              <a:latin typeface="Arial" pitchFamily="34" charset="0"/>
              <a:cs typeface="+mj-cs"/>
            </a:endParaRPr>
          </a:p>
        </p:txBody>
      </p:sp>
      <p:sp>
        <p:nvSpPr>
          <p:cNvPr id="28" name="TextBox 27"/>
          <p:cNvSpPr txBox="1"/>
          <p:nvPr/>
        </p:nvSpPr>
        <p:spPr>
          <a:xfrm>
            <a:off x="5701045" y="1624747"/>
            <a:ext cx="2514601" cy="369332"/>
          </a:xfrm>
          <a:prstGeom prst="rect">
            <a:avLst/>
          </a:prstGeom>
          <a:noFill/>
        </p:spPr>
        <p:txBody>
          <a:bodyPr wrap="square" rtlCol="0">
            <a:spAutoFit/>
          </a:bodyPr>
          <a:lstStyle/>
          <a:p>
            <a:pPr algn="just" rtl="1"/>
            <a:r>
              <a:rPr lang="ar-SA" dirty="0">
                <a:solidFill>
                  <a:srgbClr val="FF0000"/>
                </a:solidFill>
                <a:cs typeface="+mj-cs"/>
                <a:sym typeface="Symbol"/>
              </a:rPr>
              <a:t>- </a:t>
            </a:r>
            <a:r>
              <a:rPr lang="ar-SA" dirty="0">
                <a:cs typeface="+mj-cs"/>
                <a:sym typeface="Symbol"/>
              </a:rPr>
              <a:t>مادة شفافة لا لون لها.</a:t>
            </a:r>
            <a:endParaRPr lang="en-US" baseline="30000" dirty="0">
              <a:cs typeface="+mj-cs"/>
            </a:endParaRPr>
          </a:p>
        </p:txBody>
      </p:sp>
      <p:sp>
        <p:nvSpPr>
          <p:cNvPr id="29" name="TextBox 28"/>
          <p:cNvSpPr txBox="1"/>
          <p:nvPr/>
        </p:nvSpPr>
        <p:spPr>
          <a:xfrm>
            <a:off x="3491245" y="1952883"/>
            <a:ext cx="4724401" cy="369332"/>
          </a:xfrm>
          <a:prstGeom prst="rect">
            <a:avLst/>
          </a:prstGeom>
          <a:noFill/>
        </p:spPr>
        <p:txBody>
          <a:bodyPr wrap="square" rtlCol="0">
            <a:spAutoFit/>
          </a:bodyPr>
          <a:lstStyle/>
          <a:p>
            <a:pPr algn="just" rtl="1"/>
            <a:r>
              <a:rPr lang="ar-SA" dirty="0">
                <a:solidFill>
                  <a:srgbClr val="FF0000"/>
                </a:solidFill>
                <a:cs typeface="+mj-cs"/>
                <a:sym typeface="Symbol"/>
              </a:rPr>
              <a:t>- </a:t>
            </a:r>
            <a:r>
              <a:rPr lang="ar-SA" dirty="0">
                <a:cs typeface="+mj-cs"/>
                <a:sym typeface="Symbol"/>
              </a:rPr>
              <a:t>تنتفخ فى الماء و لا تقاوم الأحماض و القلويات.</a:t>
            </a:r>
            <a:endParaRPr lang="en-US" baseline="30000" dirty="0">
              <a:cs typeface="+mj-cs"/>
            </a:endParaRPr>
          </a:p>
        </p:txBody>
      </p:sp>
      <p:sp>
        <p:nvSpPr>
          <p:cNvPr id="30" name="TextBox 29"/>
          <p:cNvSpPr txBox="1"/>
          <p:nvPr/>
        </p:nvSpPr>
        <p:spPr>
          <a:xfrm>
            <a:off x="1738645" y="2325469"/>
            <a:ext cx="6477001" cy="646331"/>
          </a:xfrm>
          <a:prstGeom prst="rect">
            <a:avLst/>
          </a:prstGeom>
          <a:noFill/>
        </p:spPr>
        <p:txBody>
          <a:bodyPr wrap="square" rtlCol="0">
            <a:spAutoFit/>
          </a:bodyPr>
          <a:lstStyle/>
          <a:p>
            <a:pPr marL="174625" indent="-174625" algn="just" rtl="1"/>
            <a:r>
              <a:rPr lang="ar-SA" dirty="0">
                <a:solidFill>
                  <a:srgbClr val="FF0000"/>
                </a:solidFill>
                <a:cs typeface="+mj-cs"/>
                <a:sym typeface="Symbol"/>
              </a:rPr>
              <a:t>- </a:t>
            </a:r>
            <a:r>
              <a:rPr lang="ar-SA" dirty="0">
                <a:cs typeface="+mj-cs"/>
                <a:sym typeface="Symbol"/>
              </a:rPr>
              <a:t>تستخدم كمادة لاصقة بين طبقتى الزجاج و ذلك لقابليتها الشديدة للإلتصاق بأسطح الزجاج و المعادن المختلفة </a:t>
            </a:r>
            <a:r>
              <a:rPr lang="ar-SA" dirty="0">
                <a:cs typeface="+mj-cs"/>
              </a:rPr>
              <a:t>كالزجاج الأمامى للسيارات</a:t>
            </a:r>
            <a:endParaRPr lang="en-US" dirty="0">
              <a:cs typeface="+mj-cs"/>
            </a:endParaRPr>
          </a:p>
        </p:txBody>
      </p:sp>
      <p:sp>
        <p:nvSpPr>
          <p:cNvPr id="31" name="TextBox 30"/>
          <p:cNvSpPr txBox="1"/>
          <p:nvPr/>
        </p:nvSpPr>
        <p:spPr>
          <a:xfrm>
            <a:off x="3415045" y="2981562"/>
            <a:ext cx="4800601" cy="369332"/>
          </a:xfrm>
          <a:prstGeom prst="rect">
            <a:avLst/>
          </a:prstGeom>
          <a:noFill/>
        </p:spPr>
        <p:txBody>
          <a:bodyPr wrap="square" rtlCol="0">
            <a:spAutoFit/>
          </a:bodyPr>
          <a:lstStyle/>
          <a:p>
            <a:pPr algn="just" rtl="1"/>
            <a:r>
              <a:rPr lang="ar-SA" dirty="0">
                <a:solidFill>
                  <a:srgbClr val="FF0000"/>
                </a:solidFill>
                <a:cs typeface="+mj-cs"/>
                <a:sym typeface="Symbol"/>
              </a:rPr>
              <a:t>- </a:t>
            </a:r>
            <a:r>
              <a:rPr lang="ar-SA" dirty="0">
                <a:cs typeface="+mj-cs"/>
                <a:sym typeface="Symbol"/>
              </a:rPr>
              <a:t>تستخدم فى صناعة الدهانات المائية (لاتكس).</a:t>
            </a:r>
            <a:endParaRPr lang="en-US" dirty="0">
              <a:cs typeface="+mj-cs"/>
            </a:endParaRPr>
          </a:p>
        </p:txBody>
      </p:sp>
      <p:sp>
        <p:nvSpPr>
          <p:cNvPr id="32" name="TextBox 31"/>
          <p:cNvSpPr txBox="1"/>
          <p:nvPr/>
        </p:nvSpPr>
        <p:spPr>
          <a:xfrm>
            <a:off x="2119645" y="3286362"/>
            <a:ext cx="6096001" cy="369332"/>
          </a:xfrm>
          <a:prstGeom prst="rect">
            <a:avLst/>
          </a:prstGeom>
          <a:noFill/>
        </p:spPr>
        <p:txBody>
          <a:bodyPr wrap="square" rtlCol="0">
            <a:spAutoFit/>
          </a:bodyPr>
          <a:lstStyle/>
          <a:p>
            <a:pPr algn="just" rtl="1"/>
            <a:r>
              <a:rPr lang="ar-SA" dirty="0">
                <a:solidFill>
                  <a:srgbClr val="FF0000"/>
                </a:solidFill>
                <a:cs typeface="+mj-cs"/>
                <a:sym typeface="Symbol"/>
              </a:rPr>
              <a:t>- </a:t>
            </a:r>
            <a:r>
              <a:rPr lang="ar-SA" dirty="0">
                <a:cs typeface="+mj-cs"/>
                <a:sym typeface="Symbol"/>
              </a:rPr>
              <a:t>تستخدم فى الورنيشات (مادة تلميع السطوح) و اللاكيهات.</a:t>
            </a:r>
            <a:endParaRPr lang="en-US" dirty="0">
              <a:cs typeface="+mj-cs"/>
            </a:endParaRPr>
          </a:p>
        </p:txBody>
      </p:sp>
      <p:sp>
        <p:nvSpPr>
          <p:cNvPr id="33" name="TextBox 32"/>
          <p:cNvSpPr txBox="1"/>
          <p:nvPr/>
        </p:nvSpPr>
        <p:spPr>
          <a:xfrm>
            <a:off x="4634245" y="3667362"/>
            <a:ext cx="3581401" cy="369332"/>
          </a:xfrm>
          <a:prstGeom prst="rect">
            <a:avLst/>
          </a:prstGeom>
          <a:noFill/>
        </p:spPr>
        <p:txBody>
          <a:bodyPr wrap="square" rtlCol="0">
            <a:spAutoFit/>
          </a:bodyPr>
          <a:lstStyle/>
          <a:p>
            <a:pPr algn="just" rtl="1"/>
            <a:r>
              <a:rPr lang="ar-SA" dirty="0">
                <a:solidFill>
                  <a:srgbClr val="FF0000"/>
                </a:solidFill>
                <a:cs typeface="+mj-cs"/>
                <a:sym typeface="Symbol"/>
              </a:rPr>
              <a:t>- </a:t>
            </a:r>
            <a:r>
              <a:rPr lang="ar-SA" dirty="0">
                <a:cs typeface="+mj-cs"/>
                <a:sym typeface="Symbol"/>
              </a:rPr>
              <a:t>تستخدم فى الخرسانة الراتنجية.</a:t>
            </a:r>
            <a:endParaRPr lang="en-US" dirty="0">
              <a:cs typeface="+mj-cs"/>
            </a:endParaRPr>
          </a:p>
        </p:txBody>
      </p:sp>
      <p:sp>
        <p:nvSpPr>
          <p:cNvPr id="35" name="TextBox 34"/>
          <p:cNvSpPr txBox="1"/>
          <p:nvPr/>
        </p:nvSpPr>
        <p:spPr>
          <a:xfrm>
            <a:off x="152400" y="4038600"/>
            <a:ext cx="8077200" cy="369332"/>
          </a:xfrm>
          <a:prstGeom prst="rect">
            <a:avLst/>
          </a:prstGeom>
          <a:noFill/>
        </p:spPr>
        <p:txBody>
          <a:bodyPr wrap="square" rtlCol="0">
            <a:spAutoFit/>
          </a:bodyPr>
          <a:lstStyle/>
          <a:p>
            <a:pPr marL="174625" indent="-174625" algn="just" rtl="1"/>
            <a:r>
              <a:rPr lang="ar-SA" dirty="0">
                <a:solidFill>
                  <a:srgbClr val="FF0000"/>
                </a:solidFill>
                <a:cs typeface="+mj-cs"/>
                <a:sym typeface="Symbol"/>
              </a:rPr>
              <a:t>- </a:t>
            </a:r>
            <a:r>
              <a:rPr lang="ar-SA" dirty="0">
                <a:cs typeface="+mj-cs"/>
                <a:sym typeface="Symbol"/>
              </a:rPr>
              <a:t>تستخدم فى تحضير </a:t>
            </a:r>
            <a:r>
              <a:rPr lang="en-US" dirty="0">
                <a:cs typeface="+mj-cs"/>
                <a:sym typeface="Symbol"/>
              </a:rPr>
              <a:t>Poly(vinyl alcohol)</a:t>
            </a:r>
            <a:r>
              <a:rPr lang="ar-SA" dirty="0">
                <a:cs typeface="+mj-cs"/>
                <a:sym typeface="Symbol"/>
              </a:rPr>
              <a:t> بالتحلل الكحولى باستخدام الميثانول مع ميثوكسيد الصوديوم.</a:t>
            </a:r>
            <a:endParaRPr lang="en-US" dirty="0">
              <a:cs typeface="+mj-cs"/>
            </a:endParaRPr>
          </a:p>
        </p:txBody>
      </p:sp>
      <p:graphicFrame>
        <p:nvGraphicFramePr>
          <p:cNvPr id="36" name="Object 2"/>
          <p:cNvGraphicFramePr>
            <a:graphicFrameLocks noChangeAspect="1"/>
          </p:cNvGraphicFramePr>
          <p:nvPr>
            <p:extLst>
              <p:ext uri="{D42A27DB-BD31-4B8C-83A1-F6EECF244321}">
                <p14:modId xmlns:p14="http://schemas.microsoft.com/office/powerpoint/2010/main" val="1077069993"/>
              </p:ext>
            </p:extLst>
          </p:nvPr>
        </p:nvGraphicFramePr>
        <p:xfrm>
          <a:off x="2743200" y="4648200"/>
          <a:ext cx="4249738" cy="1271587"/>
        </p:xfrm>
        <a:graphic>
          <a:graphicData uri="http://schemas.openxmlformats.org/presentationml/2006/ole">
            <mc:AlternateContent xmlns:mc="http://schemas.openxmlformats.org/markup-compatibility/2006">
              <mc:Choice xmlns:v="urn:schemas-microsoft-com:vml" Requires="v">
                <p:oleObj spid="_x0000_s654387" name="CS ChemDraw Drawing" r:id="rId3" imgW="3491484" imgH="1046988" progId="ChemDraw.Document.6.0">
                  <p:embed/>
                </p:oleObj>
              </mc:Choice>
              <mc:Fallback>
                <p:oleObj name="CS ChemDraw Drawing" r:id="rId3" imgW="3491484" imgH="1046988" progId="ChemDraw.Document.6.0">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648200"/>
                        <a:ext cx="4249738" cy="127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2057400" y="6248400"/>
            <a:ext cx="5576555" cy="338554"/>
          </a:xfrm>
          <a:prstGeom prst="rect">
            <a:avLst/>
          </a:prstGeom>
          <a:noFill/>
        </p:spPr>
        <p:txBody>
          <a:bodyPr wrap="square" rtlCol="0">
            <a:spAutoFit/>
          </a:bodyPr>
          <a:lstStyle/>
          <a:p>
            <a:pPr algn="just" rtl="1"/>
            <a:r>
              <a:rPr lang="ar-SA" sz="1600" dirty="0">
                <a:cs typeface="+mj-cs"/>
                <a:sym typeface="Symbol"/>
              </a:rPr>
              <a:t>تستخدم </a:t>
            </a:r>
            <a:r>
              <a:rPr lang="en-US" sz="1600" dirty="0">
                <a:cs typeface="+mj-cs"/>
                <a:sym typeface="Symbol"/>
              </a:rPr>
              <a:t>Poly(vinyl alcohol)</a:t>
            </a:r>
            <a:r>
              <a:rPr lang="ar-SA" sz="1600" dirty="0">
                <a:cs typeface="+mj-cs"/>
                <a:sym typeface="Symbol"/>
              </a:rPr>
              <a:t> فى صناعة غراء النسيج و المواد اللاصقة.</a:t>
            </a:r>
          </a:p>
        </p:txBody>
      </p:sp>
      <p:sp>
        <p:nvSpPr>
          <p:cNvPr id="38" name="TextBox 37"/>
          <p:cNvSpPr txBox="1"/>
          <p:nvPr/>
        </p:nvSpPr>
        <p:spPr>
          <a:xfrm>
            <a:off x="152400" y="1307068"/>
            <a:ext cx="8229600" cy="369332"/>
          </a:xfrm>
          <a:prstGeom prst="rect">
            <a:avLst/>
          </a:prstGeom>
          <a:noFill/>
        </p:spPr>
        <p:txBody>
          <a:bodyPr wrap="square" rtlCol="0">
            <a:spAutoFit/>
          </a:bodyPr>
          <a:lstStyle/>
          <a:p>
            <a:pPr algn="just" rtl="1"/>
            <a:r>
              <a:rPr lang="ar-SA" b="1" dirty="0">
                <a:cs typeface="+mj-cs"/>
              </a:rPr>
              <a:t>تستخدم خلات الفاينيل لإنتاج </a:t>
            </a:r>
            <a:r>
              <a:rPr lang="en-US" b="1" dirty="0">
                <a:cs typeface="+mj-cs"/>
              </a:rPr>
              <a:t>Poly(vinyl acetate)</a:t>
            </a:r>
            <a:r>
              <a:rPr lang="ar-SA" b="1" dirty="0">
                <a:cs typeface="+mj-cs"/>
              </a:rPr>
              <a:t> عن طريق البلمرة المستحلبة و التي تتميز بالآتي:</a:t>
            </a:r>
            <a:endParaRPr lang="en-US" b="1" dirty="0">
              <a:cs typeface="+mj-cs"/>
            </a:endParaRPr>
          </a:p>
        </p:txBody>
      </p:sp>
      <p:sp>
        <p:nvSpPr>
          <p:cNvPr id="39" name="TextBox 38"/>
          <p:cNvSpPr txBox="1"/>
          <p:nvPr/>
        </p:nvSpPr>
        <p:spPr>
          <a:xfrm>
            <a:off x="6019800" y="914400"/>
            <a:ext cx="2667000"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استخدام خلات الفاينيل:</a:t>
            </a:r>
            <a:endParaRPr lang="en-US" sz="2000" b="1" dirty="0">
              <a:solidFill>
                <a:srgbClr val="C00000"/>
              </a:solidFill>
              <a:cs typeface="+mj-cs"/>
            </a:endParaRPr>
          </a:p>
        </p:txBody>
      </p:sp>
    </p:spTree>
    <p:extLst>
      <p:ext uri="{BB962C8B-B14F-4D97-AF65-F5344CB8AC3E}">
        <p14:creationId xmlns:p14="http://schemas.microsoft.com/office/powerpoint/2010/main" val="41038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randombar(horizontal)">
                                      <p:cBhvr>
                                        <p:cTn id="39" dur="500"/>
                                        <p:tgtEl>
                                          <p:spTgt spid="35"/>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randombar(horizontal)">
                                      <p:cBhvr>
                                        <p:cTn id="43" dur="500"/>
                                        <p:tgtEl>
                                          <p:spTgt spid="36"/>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5" grpId="0"/>
      <p:bldP spid="37" grpId="0"/>
      <p:bldP spid="38" grpId="0"/>
      <p:bldP spid="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0" y="627018"/>
            <a:ext cx="44196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C00000"/>
                </a:solidFill>
                <a:cs typeface="+mj-cs"/>
              </a:rPr>
              <a:t>3) كلوروميثان    </a:t>
            </a:r>
            <a:r>
              <a:rPr lang="en-US" sz="2000" b="1" dirty="0">
                <a:solidFill>
                  <a:srgbClr val="00B050"/>
                </a:solidFill>
                <a:cs typeface="+mj-cs"/>
              </a:rPr>
              <a:t>H</a:t>
            </a:r>
            <a:r>
              <a:rPr lang="en-US" sz="2000" b="1" baseline="-25000" dirty="0">
                <a:solidFill>
                  <a:srgbClr val="00B050"/>
                </a:solidFill>
                <a:cs typeface="+mj-cs"/>
              </a:rPr>
              <a:t>3</a:t>
            </a:r>
            <a:r>
              <a:rPr lang="en-US" sz="2000" b="1" dirty="0">
                <a:solidFill>
                  <a:srgbClr val="00B050"/>
                </a:solidFill>
                <a:cs typeface="+mj-cs"/>
              </a:rPr>
              <a:t>CCl</a:t>
            </a:r>
            <a:r>
              <a:rPr lang="ar-SA" sz="2000" b="1" dirty="0">
                <a:solidFill>
                  <a:srgbClr val="C00000"/>
                </a:solidFill>
                <a:cs typeface="+mj-cs"/>
              </a:rPr>
              <a:t> </a:t>
            </a:r>
            <a:r>
              <a:rPr lang="en-US" sz="2000" b="1" dirty="0">
                <a:solidFill>
                  <a:srgbClr val="C00000"/>
                </a:solidFill>
                <a:cs typeface="+mj-cs"/>
              </a:rPr>
              <a:t>Chloromethane</a:t>
            </a:r>
            <a:r>
              <a:rPr lang="ar-SA" sz="2000" b="1" dirty="0">
                <a:solidFill>
                  <a:srgbClr val="C00000"/>
                </a:solidFill>
                <a:cs typeface="+mj-cs"/>
              </a:rPr>
              <a:t>  </a:t>
            </a:r>
            <a:endParaRPr lang="en-US" sz="2000" b="1" dirty="0">
              <a:solidFill>
                <a:srgbClr val="C00000"/>
              </a:solidFill>
              <a:cs typeface="+mj-cs"/>
            </a:endParaRP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a:solidFill>
                  <a:srgbClr val="0070C0"/>
                </a:solidFill>
                <a:latin typeface="Arial" pitchFamily="34" charset="0"/>
                <a:cs typeface="Arial" pitchFamily="34" charset="0"/>
              </a:rPr>
              <a:t>    </a:t>
            </a:r>
            <a:r>
              <a:rPr lang="en-US" sz="2400" b="1" dirty="0">
                <a:solidFill>
                  <a:srgbClr val="00B050"/>
                </a:solidFill>
                <a:latin typeface="Arial" pitchFamily="34" charset="0"/>
                <a:cs typeface="Arial" pitchFamily="34" charset="0"/>
              </a:rPr>
              <a:t>CH</a:t>
            </a:r>
            <a:r>
              <a:rPr lang="en-US" sz="2400" b="1" baseline="-25000" dirty="0">
                <a:solidFill>
                  <a:srgbClr val="00B050"/>
                </a:solidFill>
                <a:latin typeface="Arial" pitchFamily="34" charset="0"/>
                <a:cs typeface="Arial" pitchFamily="34" charset="0"/>
              </a:rPr>
              <a:t>3</a:t>
            </a:r>
            <a:r>
              <a:rPr lang="en-US" sz="2400" b="1" dirty="0">
                <a:solidFill>
                  <a:srgbClr val="00B050"/>
                </a:solidFill>
                <a:latin typeface="Arial" pitchFamily="34" charset="0"/>
                <a:cs typeface="Arial" pitchFamily="34" charset="0"/>
              </a:rPr>
              <a:t>OH</a:t>
            </a:r>
            <a:r>
              <a:rPr lang="ar-SA" sz="2400" b="1" dirty="0">
                <a:solidFill>
                  <a:srgbClr val="C00000"/>
                </a:solidFill>
              </a:rPr>
              <a:t>  </a:t>
            </a:r>
            <a:r>
              <a:rPr lang="en-US" sz="2400" b="1" dirty="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a:p>
            <a:pPr algn="ctr" rtl="1"/>
            <a:r>
              <a:rPr lang="ar-SA" sz="1600" b="1" dirty="0">
                <a:solidFill>
                  <a:schemeClr val="tx1"/>
                </a:solidFill>
                <a:latin typeface="Arial" pitchFamily="34" charset="0"/>
                <a:cs typeface="+mj-cs"/>
              </a:rPr>
              <a:t>3) المشتقات من كلوروميثان</a:t>
            </a:r>
            <a:endParaRPr lang="en-US" sz="1600" b="1" dirty="0">
              <a:solidFill>
                <a:schemeClr val="tx1"/>
              </a:solidFill>
              <a:latin typeface="Arial" pitchFamily="34" charset="0"/>
              <a:cs typeface="+mj-cs"/>
            </a:endParaRPr>
          </a:p>
        </p:txBody>
      </p:sp>
      <p:sp>
        <p:nvSpPr>
          <p:cNvPr id="17" name="TextBox 16"/>
          <p:cNvSpPr txBox="1"/>
          <p:nvPr/>
        </p:nvSpPr>
        <p:spPr>
          <a:xfrm>
            <a:off x="6247326" y="1177322"/>
            <a:ext cx="2287074"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تحضير كلوروميثان</a:t>
            </a:r>
            <a:endParaRPr lang="en-US" sz="2000" b="1" dirty="0">
              <a:solidFill>
                <a:srgbClr val="C00000"/>
              </a:solidFill>
              <a:cs typeface="+mj-cs"/>
            </a:endParaRPr>
          </a:p>
        </p:txBody>
      </p:sp>
      <p:sp>
        <p:nvSpPr>
          <p:cNvPr id="18" name="TextBox 17"/>
          <p:cNvSpPr txBox="1"/>
          <p:nvPr/>
        </p:nvSpPr>
        <p:spPr>
          <a:xfrm>
            <a:off x="6196884" y="2532222"/>
            <a:ext cx="2337516" cy="369332"/>
          </a:xfrm>
          <a:prstGeom prst="rect">
            <a:avLst/>
          </a:prstGeom>
          <a:noFill/>
        </p:spPr>
        <p:txBody>
          <a:bodyPr wrap="square" rtlCol="0">
            <a:spAutoFit/>
          </a:bodyPr>
          <a:lstStyle/>
          <a:p>
            <a:pPr algn="just" rtl="1">
              <a:buFont typeface="Wingdings" pitchFamily="2" charset="2"/>
              <a:buChar char="v"/>
            </a:pPr>
            <a:r>
              <a:rPr lang="ar-SA" b="1" dirty="0">
                <a:solidFill>
                  <a:srgbClr val="C00000"/>
                </a:solidFill>
                <a:cs typeface="+mj-cs"/>
                <a:sym typeface="Symbol"/>
              </a:rPr>
              <a:t> يستخدم كلوروميثان</a:t>
            </a:r>
            <a:endParaRPr lang="en-US" b="1" baseline="30000" dirty="0">
              <a:solidFill>
                <a:srgbClr val="C00000"/>
              </a:solidFill>
              <a:cs typeface="+mj-cs"/>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2986578814"/>
              </p:ext>
            </p:extLst>
          </p:nvPr>
        </p:nvGraphicFramePr>
        <p:xfrm>
          <a:off x="1600200" y="1622854"/>
          <a:ext cx="5688727" cy="891746"/>
        </p:xfrm>
        <a:graphic>
          <a:graphicData uri="http://schemas.openxmlformats.org/presentationml/2006/ole">
            <mc:AlternateContent xmlns:mc="http://schemas.openxmlformats.org/markup-compatibility/2006">
              <mc:Choice xmlns:v="urn:schemas-microsoft-com:vml" Requires="v">
                <p:oleObj spid="_x0000_s655538" name="CS ChemDraw Drawing" r:id="rId3" imgW="3819144" imgH="598932" progId="ChemDraw.Document.6.0">
                  <p:embed/>
                </p:oleObj>
              </mc:Choice>
              <mc:Fallback>
                <p:oleObj name="CS ChemDraw Drawing" r:id="rId3" imgW="3819144" imgH="598932" progId="ChemDraw.Document.6.0">
                  <p:embed/>
                  <p:pic>
                    <p:nvPicPr>
                      <p:cNvPr id="0" name="Picture 1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22854"/>
                        <a:ext cx="5688727" cy="891746"/>
                      </a:xfrm>
                      <a:prstGeom prst="rect">
                        <a:avLst/>
                      </a:prstGeom>
                      <a:solidFill>
                        <a:srgbClr val="E1DFBA"/>
                      </a:solidFill>
                    </p:spPr>
                  </p:pic>
                </p:oleObj>
              </mc:Fallback>
            </mc:AlternateContent>
          </a:graphicData>
        </a:graphic>
      </p:graphicFrame>
      <p:sp>
        <p:nvSpPr>
          <p:cNvPr id="22" name="TextBox 21"/>
          <p:cNvSpPr txBox="1"/>
          <p:nvPr/>
        </p:nvSpPr>
        <p:spPr>
          <a:xfrm>
            <a:off x="533400" y="2913222"/>
            <a:ext cx="7696200" cy="646331"/>
          </a:xfrm>
          <a:prstGeom prst="rect">
            <a:avLst/>
          </a:prstGeom>
          <a:noFill/>
        </p:spPr>
        <p:txBody>
          <a:bodyPr wrap="square" rtlCol="0">
            <a:spAutoFit/>
          </a:bodyPr>
          <a:lstStyle/>
          <a:p>
            <a:pPr marL="227013" indent="-227013" algn="just" rtl="1"/>
            <a:r>
              <a:rPr lang="ar-SA" dirty="0">
                <a:solidFill>
                  <a:srgbClr val="FF0000"/>
                </a:solidFill>
                <a:cs typeface="+mj-cs"/>
                <a:sym typeface="Symbol"/>
              </a:rPr>
              <a:t>- </a:t>
            </a:r>
            <a:r>
              <a:rPr lang="ar-SA" dirty="0">
                <a:cs typeface="+mj-cs"/>
                <a:sym typeface="Symbol"/>
              </a:rPr>
              <a:t>لإنتاج كلوريدات الميثان الثنائية و الثلاثية (الكلوروفورم) و الرباعية. و التى تستخدم كمذيبات – غير قابلة للإشتعال (ما عدا الكلوروميثان).  </a:t>
            </a:r>
          </a:p>
        </p:txBody>
      </p:sp>
      <p:graphicFrame>
        <p:nvGraphicFramePr>
          <p:cNvPr id="26" name="Object 4"/>
          <p:cNvGraphicFramePr>
            <a:graphicFrameLocks noChangeAspect="1"/>
          </p:cNvGraphicFramePr>
          <p:nvPr>
            <p:extLst>
              <p:ext uri="{D42A27DB-BD31-4B8C-83A1-F6EECF244321}">
                <p14:modId xmlns:p14="http://schemas.microsoft.com/office/powerpoint/2010/main" val="2819131966"/>
              </p:ext>
            </p:extLst>
          </p:nvPr>
        </p:nvGraphicFramePr>
        <p:xfrm>
          <a:off x="659107" y="4097882"/>
          <a:ext cx="7799093" cy="855118"/>
        </p:xfrm>
        <a:graphic>
          <a:graphicData uri="http://schemas.openxmlformats.org/presentationml/2006/ole">
            <mc:AlternateContent xmlns:mc="http://schemas.openxmlformats.org/markup-compatibility/2006">
              <mc:Choice xmlns:v="urn:schemas-microsoft-com:vml" Requires="v">
                <p:oleObj spid="_x0000_s655539" name="CS ChemDraw Drawing" r:id="rId5" imgW="4808220" imgH="528828" progId="ChemDraw.Document.6.0">
                  <p:embed/>
                </p:oleObj>
              </mc:Choice>
              <mc:Fallback>
                <p:oleObj name="CS ChemDraw Drawing" r:id="rId5" imgW="4808220" imgH="528828" progId="ChemDraw.Document.6.0">
                  <p:embed/>
                  <p:pic>
                    <p:nvPicPr>
                      <p:cNvPr id="0" name="Picture 1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07" y="4097882"/>
                        <a:ext cx="7799093" cy="855118"/>
                      </a:xfrm>
                      <a:prstGeom prst="rect">
                        <a:avLst/>
                      </a:prstGeom>
                      <a:solidFill>
                        <a:srgbClr val="E1DFBA"/>
                      </a:solidFill>
                    </p:spPr>
                  </p:pic>
                </p:oleObj>
              </mc:Fallback>
            </mc:AlternateContent>
          </a:graphicData>
        </a:graphic>
      </p:graphicFrame>
      <p:sp>
        <p:nvSpPr>
          <p:cNvPr id="29" name="TextBox 28"/>
          <p:cNvSpPr txBox="1"/>
          <p:nvPr/>
        </p:nvSpPr>
        <p:spPr>
          <a:xfrm>
            <a:off x="1752600" y="3610690"/>
            <a:ext cx="6477000" cy="369332"/>
          </a:xfrm>
          <a:prstGeom prst="rect">
            <a:avLst/>
          </a:prstGeom>
          <a:noFill/>
        </p:spPr>
        <p:txBody>
          <a:bodyPr wrap="square" rtlCol="0">
            <a:spAutoFit/>
          </a:bodyPr>
          <a:lstStyle/>
          <a:p>
            <a:pPr algn="just" rtl="1"/>
            <a:r>
              <a:rPr lang="ar-SA" dirty="0">
                <a:solidFill>
                  <a:srgbClr val="FF0000"/>
                </a:solidFill>
                <a:cs typeface="+mj-cs"/>
                <a:sym typeface="Symbol"/>
              </a:rPr>
              <a:t>- </a:t>
            </a:r>
            <a:r>
              <a:rPr lang="ar-SA" dirty="0">
                <a:cs typeface="+mj-cs"/>
                <a:sym typeface="Symbol"/>
              </a:rPr>
              <a:t>كمادة وسيطة و أساسية لإنتاج العديد من الكيماويات مثل:</a:t>
            </a:r>
          </a:p>
        </p:txBody>
      </p:sp>
      <p:graphicFrame>
        <p:nvGraphicFramePr>
          <p:cNvPr id="30" name="Object 5"/>
          <p:cNvGraphicFramePr>
            <a:graphicFrameLocks noChangeAspect="1"/>
          </p:cNvGraphicFramePr>
          <p:nvPr>
            <p:extLst>
              <p:ext uri="{D42A27DB-BD31-4B8C-83A1-F6EECF244321}">
                <p14:modId xmlns:p14="http://schemas.microsoft.com/office/powerpoint/2010/main" val="1924461652"/>
              </p:ext>
            </p:extLst>
          </p:nvPr>
        </p:nvGraphicFramePr>
        <p:xfrm>
          <a:off x="6385563" y="4881884"/>
          <a:ext cx="396237" cy="528316"/>
        </p:xfrm>
        <a:graphic>
          <a:graphicData uri="http://schemas.openxmlformats.org/presentationml/2006/ole">
            <mc:AlternateContent xmlns:mc="http://schemas.openxmlformats.org/markup-compatibility/2006">
              <mc:Choice xmlns:v="urn:schemas-microsoft-com:vml" Requires="v">
                <p:oleObj spid="_x0000_s655540" name="CS ChemDraw Drawing" r:id="rId7" imgW="228979" imgH="409433" progId="ChemDraw.Document.6.0">
                  <p:embed/>
                </p:oleObj>
              </mc:Choice>
              <mc:Fallback>
                <p:oleObj name="CS ChemDraw Drawing" r:id="rId7" imgW="228979" imgH="409433" progId="ChemDraw.Document.6.0">
                  <p:embed/>
                  <p:pic>
                    <p:nvPicPr>
                      <p:cNvPr id="0" name="Picture 1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5563" y="4881884"/>
                        <a:ext cx="396237" cy="528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3352800" y="5376446"/>
            <a:ext cx="3451863" cy="338554"/>
          </a:xfrm>
          <a:prstGeom prst="rect">
            <a:avLst/>
          </a:prstGeom>
          <a:noFill/>
        </p:spPr>
        <p:txBody>
          <a:bodyPr wrap="square" rtlCol="0">
            <a:spAutoFit/>
          </a:bodyPr>
          <a:lstStyle/>
          <a:p>
            <a:pPr algn="just" rtl="1"/>
            <a:r>
              <a:rPr lang="ar-SA" sz="1600" dirty="0">
                <a:cs typeface="+mj-cs"/>
                <a:sym typeface="Symbol"/>
              </a:rPr>
              <a:t>يستخدم فى انتاج </a:t>
            </a:r>
            <a:r>
              <a:rPr lang="ar-SA" sz="1600" b="1" dirty="0">
                <a:solidFill>
                  <a:srgbClr val="FF0000"/>
                </a:solidFill>
                <a:cs typeface="+mj-cs"/>
                <a:sym typeface="Symbol"/>
              </a:rPr>
              <a:t>الفلوروبلاست </a:t>
            </a:r>
            <a:r>
              <a:rPr lang="en-US" sz="1600" b="1" dirty="0">
                <a:solidFill>
                  <a:srgbClr val="FF0000"/>
                </a:solidFill>
                <a:cs typeface="+mj-cs"/>
                <a:sym typeface="Symbol"/>
              </a:rPr>
              <a:t>[CF</a:t>
            </a:r>
            <a:r>
              <a:rPr lang="en-US" sz="1600" b="1" baseline="-25000" dirty="0">
                <a:solidFill>
                  <a:srgbClr val="FF0000"/>
                </a:solidFill>
                <a:cs typeface="+mj-cs"/>
                <a:sym typeface="Symbol"/>
              </a:rPr>
              <a:t>2</a:t>
            </a:r>
            <a:r>
              <a:rPr lang="en-US" sz="1600" b="1" dirty="0">
                <a:solidFill>
                  <a:srgbClr val="FF0000"/>
                </a:solidFill>
                <a:cs typeface="+mj-cs"/>
                <a:sym typeface="Symbol"/>
              </a:rPr>
              <a:t>-CF</a:t>
            </a:r>
            <a:r>
              <a:rPr lang="en-US" sz="1600" b="1" baseline="-25000" dirty="0">
                <a:solidFill>
                  <a:srgbClr val="FF0000"/>
                </a:solidFill>
                <a:cs typeface="+mj-cs"/>
                <a:sym typeface="Symbol"/>
              </a:rPr>
              <a:t>2</a:t>
            </a:r>
            <a:r>
              <a:rPr lang="en-US" sz="1600" b="1" dirty="0">
                <a:solidFill>
                  <a:srgbClr val="FF0000"/>
                </a:solidFill>
                <a:cs typeface="+mj-cs"/>
                <a:sym typeface="Symbol"/>
              </a:rPr>
              <a:t>]</a:t>
            </a:r>
            <a:r>
              <a:rPr lang="en-US" sz="1600" b="1" baseline="-25000" dirty="0">
                <a:solidFill>
                  <a:srgbClr val="FF0000"/>
                </a:solidFill>
                <a:cs typeface="+mj-cs"/>
                <a:sym typeface="Symbol"/>
              </a:rPr>
              <a:t>n</a:t>
            </a:r>
            <a:r>
              <a:rPr lang="ar-SA" sz="1600" dirty="0">
                <a:cs typeface="+mj-cs"/>
                <a:sym typeface="Symbol"/>
              </a:rPr>
              <a:t>.</a:t>
            </a:r>
          </a:p>
        </p:txBody>
      </p:sp>
      <p:graphicFrame>
        <p:nvGraphicFramePr>
          <p:cNvPr id="32" name="Object 6"/>
          <p:cNvGraphicFramePr>
            <a:graphicFrameLocks noChangeAspect="1"/>
          </p:cNvGraphicFramePr>
          <p:nvPr>
            <p:extLst>
              <p:ext uri="{D42A27DB-BD31-4B8C-83A1-F6EECF244321}">
                <p14:modId xmlns:p14="http://schemas.microsoft.com/office/powerpoint/2010/main" val="931644851"/>
              </p:ext>
            </p:extLst>
          </p:nvPr>
        </p:nvGraphicFramePr>
        <p:xfrm>
          <a:off x="4114800" y="5638800"/>
          <a:ext cx="457200" cy="609600"/>
        </p:xfrm>
        <a:graphic>
          <a:graphicData uri="http://schemas.openxmlformats.org/presentationml/2006/ole">
            <mc:AlternateContent xmlns:mc="http://schemas.openxmlformats.org/markup-compatibility/2006">
              <mc:Choice xmlns:v="urn:schemas-microsoft-com:vml" Requires="v">
                <p:oleObj spid="_x0000_s655541" name="CS ChemDraw Drawing" r:id="rId9" imgW="228979" imgH="409433" progId="ChemDraw.Document.6.0">
                  <p:embed/>
                </p:oleObj>
              </mc:Choice>
              <mc:Fallback>
                <p:oleObj name="CS ChemDraw Drawing" r:id="rId9" imgW="228979" imgH="409433" progId="ChemDraw.Document.6.0">
                  <p:embed/>
                  <p:pic>
                    <p:nvPicPr>
                      <p:cNvPr id="0" name="Picture 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638800"/>
                        <a:ext cx="45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TextBox 32"/>
          <p:cNvSpPr txBox="1"/>
          <p:nvPr/>
        </p:nvSpPr>
        <p:spPr>
          <a:xfrm>
            <a:off x="5715000" y="6113622"/>
            <a:ext cx="3198042" cy="584775"/>
          </a:xfrm>
          <a:prstGeom prst="rect">
            <a:avLst/>
          </a:prstGeom>
          <a:noFill/>
        </p:spPr>
        <p:txBody>
          <a:bodyPr wrap="square" rtlCol="0">
            <a:spAutoFit/>
          </a:bodyPr>
          <a:lstStyle/>
          <a:p>
            <a:pPr algn="just" rtl="1"/>
            <a:r>
              <a:rPr lang="ar-SA" sz="1600" dirty="0">
                <a:cs typeface="+mj-cs"/>
                <a:sym typeface="Symbol"/>
              </a:rPr>
              <a:t>يستخدم فى أجزاء من الآلات التى تعمل فى درجات حرارة تتراوح ما بين </a:t>
            </a:r>
            <a:r>
              <a:rPr lang="en-US" sz="1600" dirty="0">
                <a:cs typeface="+mj-cs"/>
                <a:sym typeface="Symbol"/>
              </a:rPr>
              <a:t>-290-160C</a:t>
            </a:r>
            <a:r>
              <a:rPr lang="ar-SA" sz="1600" dirty="0">
                <a:cs typeface="+mj-cs"/>
                <a:sym typeface="Symbol"/>
              </a:rPr>
              <a:t>.</a:t>
            </a:r>
          </a:p>
        </p:txBody>
      </p:sp>
      <p:sp>
        <p:nvSpPr>
          <p:cNvPr id="34" name="TextBox 33"/>
          <p:cNvSpPr txBox="1"/>
          <p:nvPr/>
        </p:nvSpPr>
        <p:spPr>
          <a:xfrm>
            <a:off x="2895599" y="6120825"/>
            <a:ext cx="2590801" cy="584775"/>
          </a:xfrm>
          <a:prstGeom prst="rect">
            <a:avLst/>
          </a:prstGeom>
          <a:noFill/>
        </p:spPr>
        <p:txBody>
          <a:bodyPr wrap="square" rtlCol="0">
            <a:spAutoFit/>
          </a:bodyPr>
          <a:lstStyle/>
          <a:p>
            <a:pPr algn="just" rtl="1"/>
            <a:r>
              <a:rPr lang="ar-SA" sz="1600" dirty="0">
                <a:cs typeface="+mj-cs"/>
                <a:sym typeface="Symbol"/>
              </a:rPr>
              <a:t>يمكن إستعماله لوقت قصير عند درجة حرارة ما بين </a:t>
            </a:r>
            <a:r>
              <a:rPr lang="en-US" sz="1600" dirty="0">
                <a:cs typeface="+mj-cs"/>
                <a:sym typeface="Symbol"/>
              </a:rPr>
              <a:t>300-400C</a:t>
            </a:r>
            <a:r>
              <a:rPr lang="ar-SA" sz="1600" dirty="0">
                <a:cs typeface="+mj-cs"/>
                <a:sym typeface="Symbol"/>
              </a:rPr>
              <a:t>.</a:t>
            </a:r>
          </a:p>
        </p:txBody>
      </p:sp>
      <p:sp>
        <p:nvSpPr>
          <p:cNvPr id="35" name="TextBox 34"/>
          <p:cNvSpPr txBox="1"/>
          <p:nvPr/>
        </p:nvSpPr>
        <p:spPr>
          <a:xfrm>
            <a:off x="381000" y="6120825"/>
            <a:ext cx="2209800" cy="584775"/>
          </a:xfrm>
          <a:prstGeom prst="rect">
            <a:avLst/>
          </a:prstGeom>
          <a:noFill/>
        </p:spPr>
        <p:txBody>
          <a:bodyPr wrap="square" rtlCol="0">
            <a:spAutoFit/>
          </a:bodyPr>
          <a:lstStyle/>
          <a:p>
            <a:pPr algn="just" rtl="1"/>
            <a:r>
              <a:rPr lang="ar-SA" sz="1600" dirty="0">
                <a:cs typeface="+mj-cs"/>
                <a:sym typeface="Symbol"/>
              </a:rPr>
              <a:t>يستخدم فى الأوساط التى تؤدي إلى تآكل المعادن.</a:t>
            </a:r>
          </a:p>
        </p:txBody>
      </p:sp>
    </p:spTree>
    <p:extLst>
      <p:ext uri="{BB962C8B-B14F-4D97-AF65-F5344CB8AC3E}">
        <p14:creationId xmlns:p14="http://schemas.microsoft.com/office/powerpoint/2010/main" val="160213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ox(in)">
                                      <p:cBhvr>
                                        <p:cTn id="20" dur="500"/>
                                        <p:tgtEl>
                                          <p:spTgt spid="1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ox(in)">
                                      <p:cBhvr>
                                        <p:cTn id="23" dur="500"/>
                                        <p:tgtEl>
                                          <p:spTgt spid="22"/>
                                        </p:tgtEl>
                                      </p:cBhvr>
                                    </p:animEffect>
                                  </p:childTnLst>
                                </p:cTn>
                              </p:par>
                              <p:par>
                                <p:cTn id="24" presetID="4"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ox(in)">
                                      <p:cBhvr>
                                        <p:cTn id="26" dur="500"/>
                                        <p:tgtEl>
                                          <p:spTgt spid="2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ox(in)">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ox(in)">
                                      <p:cBhvr>
                                        <p:cTn id="34" dur="500"/>
                                        <p:tgtEl>
                                          <p:spTgt spid="3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ox(i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ox(in)">
                                      <p:cBhvr>
                                        <p:cTn id="42" dur="500"/>
                                        <p:tgtEl>
                                          <p:spTgt spid="3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ox(in)">
                                      <p:cBhvr>
                                        <p:cTn id="45" dur="500"/>
                                        <p:tgtEl>
                                          <p:spTgt spid="33"/>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ox(in)">
                                      <p:cBhvr>
                                        <p:cTn id="48" dur="500"/>
                                        <p:tgtEl>
                                          <p:spTgt spid="34"/>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ox(i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P spid="22" grpId="0"/>
      <p:bldP spid="29" grpId="0"/>
      <p:bldP spid="31" grpId="0"/>
      <p:bldP spid="33" grpId="0"/>
      <p:bldP spid="34" grpId="0"/>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76400" y="627018"/>
            <a:ext cx="57912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C00000"/>
                </a:solidFill>
                <a:cs typeface="+mj-cs"/>
              </a:rPr>
              <a:t>4) ميثيل ثالثي بوتيل الإيثر   </a:t>
            </a:r>
            <a:r>
              <a:rPr lang="en-US" sz="2000" b="1" dirty="0">
                <a:solidFill>
                  <a:srgbClr val="C00000"/>
                </a:solidFill>
                <a:cs typeface="+mj-cs"/>
              </a:rPr>
              <a:t>Methyl tertiary butyl ether</a:t>
            </a: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a:solidFill>
                  <a:srgbClr val="0070C0"/>
                </a:solidFill>
                <a:latin typeface="Arial" pitchFamily="34" charset="0"/>
                <a:cs typeface="Arial" pitchFamily="34" charset="0"/>
              </a:rPr>
              <a:t>    </a:t>
            </a:r>
            <a:r>
              <a:rPr lang="en-US" sz="2400" b="1" dirty="0">
                <a:solidFill>
                  <a:srgbClr val="00B050"/>
                </a:solidFill>
                <a:latin typeface="Arial" pitchFamily="34" charset="0"/>
                <a:cs typeface="Arial" pitchFamily="34" charset="0"/>
              </a:rPr>
              <a:t>CH</a:t>
            </a:r>
            <a:r>
              <a:rPr lang="en-US" sz="2400" b="1" baseline="-25000" dirty="0">
                <a:solidFill>
                  <a:srgbClr val="00B050"/>
                </a:solidFill>
                <a:latin typeface="Arial" pitchFamily="34" charset="0"/>
                <a:cs typeface="Arial" pitchFamily="34" charset="0"/>
              </a:rPr>
              <a:t>3</a:t>
            </a:r>
            <a:r>
              <a:rPr lang="en-US" sz="2400" b="1" dirty="0">
                <a:solidFill>
                  <a:srgbClr val="00B050"/>
                </a:solidFill>
                <a:latin typeface="Arial" pitchFamily="34" charset="0"/>
                <a:cs typeface="Arial" pitchFamily="34" charset="0"/>
              </a:rPr>
              <a:t>OH</a:t>
            </a:r>
            <a:r>
              <a:rPr lang="ar-SA" sz="2400" b="1" dirty="0">
                <a:solidFill>
                  <a:srgbClr val="C00000"/>
                </a:solidFill>
              </a:rPr>
              <a:t>  </a:t>
            </a:r>
            <a:r>
              <a:rPr lang="en-US" sz="2400" b="1" dirty="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p:txBody>
      </p:sp>
      <p:graphicFrame>
        <p:nvGraphicFramePr>
          <p:cNvPr id="19" name="Object 4"/>
          <p:cNvGraphicFramePr>
            <a:graphicFrameLocks noChangeAspect="1"/>
          </p:cNvGraphicFramePr>
          <p:nvPr>
            <p:extLst>
              <p:ext uri="{D42A27DB-BD31-4B8C-83A1-F6EECF244321}">
                <p14:modId xmlns:p14="http://schemas.microsoft.com/office/powerpoint/2010/main" val="1476184964"/>
              </p:ext>
            </p:extLst>
          </p:nvPr>
        </p:nvGraphicFramePr>
        <p:xfrm>
          <a:off x="1625786" y="1687444"/>
          <a:ext cx="5689414" cy="1055756"/>
        </p:xfrm>
        <a:graphic>
          <a:graphicData uri="http://schemas.openxmlformats.org/presentationml/2006/ole">
            <mc:AlternateContent xmlns:mc="http://schemas.openxmlformats.org/markup-compatibility/2006">
              <mc:Choice xmlns:v="urn:schemas-microsoft-com:vml" Requires="v">
                <p:oleObj spid="_x0000_s656513" name="CS ChemDraw Drawing" r:id="rId3" imgW="5097780" imgH="952500" progId="ChemDraw.Document.6.0">
                  <p:embed/>
                </p:oleObj>
              </mc:Choice>
              <mc:Fallback>
                <p:oleObj name="CS ChemDraw Drawing" r:id="rId3" imgW="5097780" imgH="952500" progId="ChemDraw.Document.6.0">
                  <p:embed/>
                  <p:pic>
                    <p:nvPicPr>
                      <p:cNvPr id="0"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786" y="1687444"/>
                        <a:ext cx="5689414" cy="1055756"/>
                      </a:xfrm>
                      <a:prstGeom prst="rect">
                        <a:avLst/>
                      </a:prstGeom>
                      <a:solidFill>
                        <a:srgbClr val="E1DFBA"/>
                      </a:solidFill>
                    </p:spPr>
                  </p:pic>
                </p:oleObj>
              </mc:Fallback>
            </mc:AlternateContent>
          </a:graphicData>
        </a:graphic>
      </p:graphicFrame>
      <p:sp>
        <p:nvSpPr>
          <p:cNvPr id="21" name="TextBox 20"/>
          <p:cNvSpPr txBox="1"/>
          <p:nvPr/>
        </p:nvSpPr>
        <p:spPr>
          <a:xfrm>
            <a:off x="3733800" y="1143000"/>
            <a:ext cx="5029200" cy="369332"/>
          </a:xfrm>
          <a:prstGeom prst="rect">
            <a:avLst/>
          </a:prstGeom>
          <a:noFill/>
        </p:spPr>
        <p:txBody>
          <a:bodyPr wrap="square" rtlCol="0">
            <a:spAutoFit/>
          </a:bodyPr>
          <a:lstStyle/>
          <a:p>
            <a:pPr algn="just" rtl="1"/>
            <a:r>
              <a:rPr lang="ar-SA" b="1" dirty="0">
                <a:cs typeface="+mj-cs"/>
                <a:sym typeface="Symbol"/>
              </a:rPr>
              <a:t>- تنتج من تفاعل الميثانول مع الأيزوبيوتيلين</a:t>
            </a:r>
            <a:endParaRPr lang="en-US" b="1" baseline="30000" dirty="0">
              <a:cs typeface="+mj-cs"/>
            </a:endParaRPr>
          </a:p>
        </p:txBody>
      </p:sp>
      <p:sp>
        <p:nvSpPr>
          <p:cNvPr id="25" name="TextBox 24"/>
          <p:cNvSpPr txBox="1"/>
          <p:nvPr/>
        </p:nvSpPr>
        <p:spPr>
          <a:xfrm>
            <a:off x="1905000" y="2819400"/>
            <a:ext cx="6858000" cy="369332"/>
          </a:xfrm>
          <a:prstGeom prst="rect">
            <a:avLst/>
          </a:prstGeom>
          <a:noFill/>
        </p:spPr>
        <p:txBody>
          <a:bodyPr wrap="square" rtlCol="0">
            <a:spAutoFit/>
          </a:bodyPr>
          <a:lstStyle/>
          <a:p>
            <a:pPr algn="just" rtl="1"/>
            <a:r>
              <a:rPr lang="ar-SA" b="1" dirty="0">
                <a:cs typeface="+mj-cs"/>
                <a:sym typeface="Symbol"/>
              </a:rPr>
              <a:t>- يضاف إلى وقود السيارات لتحسين نوعيته بدلا من مركبات الرصاص.</a:t>
            </a:r>
          </a:p>
        </p:txBody>
      </p:sp>
      <p:graphicFrame>
        <p:nvGraphicFramePr>
          <p:cNvPr id="28" name="Object 4"/>
          <p:cNvGraphicFramePr>
            <a:graphicFrameLocks noChangeAspect="1"/>
          </p:cNvGraphicFramePr>
          <p:nvPr>
            <p:extLst>
              <p:ext uri="{D42A27DB-BD31-4B8C-83A1-F6EECF244321}">
                <p14:modId xmlns:p14="http://schemas.microsoft.com/office/powerpoint/2010/main" val="555142859"/>
              </p:ext>
            </p:extLst>
          </p:nvPr>
        </p:nvGraphicFramePr>
        <p:xfrm>
          <a:off x="1926141" y="4114800"/>
          <a:ext cx="5617659" cy="756733"/>
        </p:xfrm>
        <a:graphic>
          <a:graphicData uri="http://schemas.openxmlformats.org/presentationml/2006/ole">
            <mc:AlternateContent xmlns:mc="http://schemas.openxmlformats.org/markup-compatibility/2006">
              <mc:Choice xmlns:v="urn:schemas-microsoft-com:vml" Requires="v">
                <p:oleObj spid="_x0000_s656514" name="CS ChemDraw Drawing" r:id="rId5" imgW="4430268" imgH="598932" progId="ChemDraw.Document.6.0">
                  <p:embed/>
                </p:oleObj>
              </mc:Choice>
              <mc:Fallback>
                <p:oleObj name="CS ChemDraw Drawing" r:id="rId5" imgW="4430268" imgH="598932" progId="ChemDraw.Document.6.0">
                  <p:embed/>
                  <p:pic>
                    <p:nvPicPr>
                      <p:cNvPr id="0" name="Picture 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6141" y="4114800"/>
                        <a:ext cx="5617659" cy="756733"/>
                      </a:xfrm>
                      <a:prstGeom prst="rect">
                        <a:avLst/>
                      </a:prstGeom>
                      <a:solidFill>
                        <a:srgbClr val="E1DFBA"/>
                      </a:solidFill>
                    </p:spPr>
                  </p:pic>
                </p:oleObj>
              </mc:Fallback>
            </mc:AlternateContent>
          </a:graphicData>
        </a:graphic>
      </p:graphicFrame>
      <p:sp>
        <p:nvSpPr>
          <p:cNvPr id="36" name="TextBox 35"/>
          <p:cNvSpPr txBox="1"/>
          <p:nvPr/>
        </p:nvSpPr>
        <p:spPr>
          <a:xfrm>
            <a:off x="3733800" y="3657600"/>
            <a:ext cx="5029200" cy="369332"/>
          </a:xfrm>
          <a:prstGeom prst="rect">
            <a:avLst/>
          </a:prstGeom>
          <a:noFill/>
        </p:spPr>
        <p:txBody>
          <a:bodyPr wrap="square" rtlCol="0">
            <a:spAutoFit/>
          </a:bodyPr>
          <a:lstStyle/>
          <a:p>
            <a:pPr algn="just" rtl="1"/>
            <a:r>
              <a:rPr lang="ar-SA" b="1" dirty="0">
                <a:cs typeface="+mj-cs"/>
                <a:sym typeface="Symbol"/>
              </a:rPr>
              <a:t>- تحضر بتفاعل الميثانول مع الأمونيا</a:t>
            </a:r>
            <a:endParaRPr lang="en-US" b="1" baseline="30000" dirty="0">
              <a:cs typeface="+mj-cs"/>
            </a:endParaRPr>
          </a:p>
        </p:txBody>
      </p:sp>
      <p:sp>
        <p:nvSpPr>
          <p:cNvPr id="38" name="TextBox 37"/>
          <p:cNvSpPr txBox="1"/>
          <p:nvPr/>
        </p:nvSpPr>
        <p:spPr>
          <a:xfrm>
            <a:off x="228600" y="4953000"/>
            <a:ext cx="8534400" cy="369332"/>
          </a:xfrm>
          <a:prstGeom prst="rect">
            <a:avLst/>
          </a:prstGeom>
          <a:noFill/>
        </p:spPr>
        <p:txBody>
          <a:bodyPr wrap="square" rtlCol="0">
            <a:spAutoFit/>
          </a:bodyPr>
          <a:lstStyle/>
          <a:p>
            <a:pPr marL="174625" indent="-174625" algn="just" rtl="1"/>
            <a:r>
              <a:rPr lang="ar-SA" b="1" dirty="0">
                <a:cs typeface="+mj-cs"/>
                <a:sym typeface="Symbol"/>
              </a:rPr>
              <a:t>- تصاحب الأمينات الأولية نواتج من أمينات ثانوية و ثالثية بإختلاف ظروف التفاعل و نسبة الميثانول إلى الأمونيا.</a:t>
            </a:r>
          </a:p>
        </p:txBody>
      </p:sp>
      <p:graphicFrame>
        <p:nvGraphicFramePr>
          <p:cNvPr id="40" name="Object 3"/>
          <p:cNvGraphicFramePr>
            <a:graphicFrameLocks noChangeAspect="1"/>
          </p:cNvGraphicFramePr>
          <p:nvPr>
            <p:extLst>
              <p:ext uri="{D42A27DB-BD31-4B8C-83A1-F6EECF244321}">
                <p14:modId xmlns:p14="http://schemas.microsoft.com/office/powerpoint/2010/main" val="3240030952"/>
              </p:ext>
            </p:extLst>
          </p:nvPr>
        </p:nvGraphicFramePr>
        <p:xfrm>
          <a:off x="1773237" y="5410200"/>
          <a:ext cx="5846763" cy="697844"/>
        </p:xfrm>
        <a:graphic>
          <a:graphicData uri="http://schemas.openxmlformats.org/presentationml/2006/ole">
            <mc:AlternateContent xmlns:mc="http://schemas.openxmlformats.org/markup-compatibility/2006">
              <mc:Choice xmlns:v="urn:schemas-microsoft-com:vml" Requires="v">
                <p:oleObj spid="_x0000_s656515" name="CS ChemDraw Drawing" r:id="rId7" imgW="4338828" imgH="521208" progId="ChemDraw.Document.6.0">
                  <p:embed/>
                </p:oleObj>
              </mc:Choice>
              <mc:Fallback>
                <p:oleObj name="CS ChemDraw Drawing" r:id="rId7" imgW="4338828" imgH="521208" progId="ChemDraw.Document.6.0">
                  <p:embed/>
                  <p:pic>
                    <p:nvPicPr>
                      <p:cNvPr id="0" name="Picture 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3237" y="5410200"/>
                        <a:ext cx="5846763" cy="697844"/>
                      </a:xfrm>
                      <a:prstGeom prst="rect">
                        <a:avLst/>
                      </a:prstGeom>
                      <a:solidFill>
                        <a:srgbClr val="E1DFBA"/>
                      </a:solidFill>
                    </p:spPr>
                  </p:pic>
                </p:oleObj>
              </mc:Fallback>
            </mc:AlternateContent>
          </a:graphicData>
        </a:graphic>
      </p:graphicFrame>
      <p:sp>
        <p:nvSpPr>
          <p:cNvPr id="41" name="TextBox 40"/>
          <p:cNvSpPr txBox="1"/>
          <p:nvPr/>
        </p:nvSpPr>
        <p:spPr>
          <a:xfrm>
            <a:off x="2667000" y="3276600"/>
            <a:ext cx="41148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C00000"/>
                </a:solidFill>
                <a:cs typeface="+mj-cs"/>
              </a:rPr>
              <a:t>5) الأمينات الميثيلية   </a:t>
            </a:r>
            <a:r>
              <a:rPr lang="en-US" sz="2000" b="1" dirty="0">
                <a:solidFill>
                  <a:srgbClr val="C00000"/>
                </a:solidFill>
                <a:cs typeface="+mj-cs"/>
              </a:rPr>
              <a:t>Methyl amines</a:t>
            </a:r>
          </a:p>
        </p:txBody>
      </p:sp>
      <p:sp>
        <p:nvSpPr>
          <p:cNvPr id="42" name="TextBox 41"/>
          <p:cNvSpPr txBox="1"/>
          <p:nvPr/>
        </p:nvSpPr>
        <p:spPr>
          <a:xfrm>
            <a:off x="457200" y="6211669"/>
            <a:ext cx="8305800" cy="646331"/>
          </a:xfrm>
          <a:prstGeom prst="rect">
            <a:avLst/>
          </a:prstGeom>
          <a:noFill/>
        </p:spPr>
        <p:txBody>
          <a:bodyPr wrap="square" rtlCol="0">
            <a:spAutoFit/>
          </a:bodyPr>
          <a:lstStyle/>
          <a:p>
            <a:pPr marL="174625" indent="-174625" algn="just" rtl="1"/>
            <a:r>
              <a:rPr lang="ar-SA" b="1" dirty="0">
                <a:cs typeface="+mj-cs"/>
                <a:sym typeface="Symbol"/>
              </a:rPr>
              <a:t>- تستخدم كمادة وسيطة لإنتاج المذيبات مثل </a:t>
            </a:r>
            <a:r>
              <a:rPr lang="en-US" b="1" dirty="0">
                <a:cs typeface="+mj-cs"/>
                <a:sym typeface="Symbol"/>
              </a:rPr>
              <a:t>DMF &amp; DMAc</a:t>
            </a:r>
            <a:r>
              <a:rPr lang="ar-SA" b="1" dirty="0">
                <a:cs typeface="+mj-cs"/>
                <a:sym typeface="Symbol"/>
              </a:rPr>
              <a:t>. و المبيدات الحشرية و مبيدات الأعشاب و المستحضرات الصيدلانية و المنظفات.</a:t>
            </a:r>
          </a:p>
        </p:txBody>
      </p:sp>
    </p:spTree>
    <p:extLst>
      <p:ext uri="{BB962C8B-B14F-4D97-AF65-F5344CB8AC3E}">
        <p14:creationId xmlns:p14="http://schemas.microsoft.com/office/powerpoint/2010/main" val="20073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500"/>
                                        <p:tgtEl>
                                          <p:spTgt spid="2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ox(in)">
                                      <p:cBhvr>
                                        <p:cTn id="21" dur="500"/>
                                        <p:tgtEl>
                                          <p:spTgt spid="28"/>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ox(in)">
                                      <p:cBhvr>
                                        <p:cTn id="24" dur="500"/>
                                        <p:tgtEl>
                                          <p:spTgt spid="3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ox(in)">
                                      <p:cBhvr>
                                        <p:cTn id="27" dur="500"/>
                                        <p:tgtEl>
                                          <p:spTgt spid="38"/>
                                        </p:tgtEl>
                                      </p:cBhvr>
                                    </p:animEffect>
                                  </p:childTnLst>
                                </p:cTn>
                              </p:par>
                              <p:par>
                                <p:cTn id="28" presetID="4" presetClass="entr" presetSubtype="16"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ox(in)">
                                      <p:cBhvr>
                                        <p:cTn id="30" dur="500"/>
                                        <p:tgtEl>
                                          <p:spTgt spid="4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ox(in)">
                                      <p:cBhvr>
                                        <p:cTn id="33" dur="500"/>
                                        <p:tgtEl>
                                          <p:spTgt spid="4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ox(in)">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25" grpId="0"/>
      <p:bldP spid="36" grpId="0"/>
      <p:bldP spid="38" grpId="0"/>
      <p:bldP spid="41" grpId="0" animBg="1"/>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29000" y="627018"/>
            <a:ext cx="24384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C00000"/>
                </a:solidFill>
                <a:cs typeface="+mj-cs"/>
              </a:rPr>
              <a:t>6) الإسترات   </a:t>
            </a:r>
            <a:r>
              <a:rPr lang="en-US" sz="2000" b="1" dirty="0">
                <a:solidFill>
                  <a:srgbClr val="C00000"/>
                </a:solidFill>
                <a:cs typeface="+mj-cs"/>
              </a:rPr>
              <a:t>Esters</a:t>
            </a: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a:solidFill>
                  <a:srgbClr val="0070C0"/>
                </a:solidFill>
                <a:latin typeface="Arial" pitchFamily="34" charset="0"/>
                <a:cs typeface="Arial" pitchFamily="34" charset="0"/>
              </a:rPr>
              <a:t>    </a:t>
            </a:r>
            <a:r>
              <a:rPr lang="en-US" sz="2400" b="1" dirty="0">
                <a:solidFill>
                  <a:srgbClr val="00B050"/>
                </a:solidFill>
                <a:latin typeface="Arial" pitchFamily="34" charset="0"/>
                <a:cs typeface="Arial" pitchFamily="34" charset="0"/>
              </a:rPr>
              <a:t>CH</a:t>
            </a:r>
            <a:r>
              <a:rPr lang="en-US" sz="2400" b="1" baseline="-25000" dirty="0">
                <a:solidFill>
                  <a:srgbClr val="00B050"/>
                </a:solidFill>
                <a:latin typeface="Arial" pitchFamily="34" charset="0"/>
                <a:cs typeface="Arial" pitchFamily="34" charset="0"/>
              </a:rPr>
              <a:t>3</a:t>
            </a:r>
            <a:r>
              <a:rPr lang="en-US" sz="2400" b="1" dirty="0">
                <a:solidFill>
                  <a:srgbClr val="00B050"/>
                </a:solidFill>
                <a:latin typeface="Arial" pitchFamily="34" charset="0"/>
                <a:cs typeface="Arial" pitchFamily="34" charset="0"/>
              </a:rPr>
              <a:t>OH</a:t>
            </a:r>
            <a:r>
              <a:rPr lang="ar-SA" sz="2400" b="1" dirty="0">
                <a:solidFill>
                  <a:srgbClr val="C00000"/>
                </a:solidFill>
              </a:rPr>
              <a:t>  </a:t>
            </a:r>
            <a:r>
              <a:rPr lang="en-US" sz="2400" b="1" dirty="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p:txBody>
      </p:sp>
      <p:sp>
        <p:nvSpPr>
          <p:cNvPr id="41" name="TextBox 40"/>
          <p:cNvSpPr txBox="1"/>
          <p:nvPr/>
        </p:nvSpPr>
        <p:spPr>
          <a:xfrm>
            <a:off x="2057400" y="3886200"/>
            <a:ext cx="48768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C00000"/>
                </a:solidFill>
                <a:cs typeface="+mj-cs"/>
              </a:rPr>
              <a:t>7) سيانيد الهيدروجين   </a:t>
            </a:r>
            <a:r>
              <a:rPr lang="en-US" sz="2000" b="1" dirty="0">
                <a:solidFill>
                  <a:srgbClr val="C00000"/>
                </a:solidFill>
                <a:cs typeface="+mj-cs"/>
              </a:rPr>
              <a:t>Hydrogen cyanide</a:t>
            </a:r>
          </a:p>
        </p:txBody>
      </p:sp>
      <p:sp>
        <p:nvSpPr>
          <p:cNvPr id="14" name="TextBox 13"/>
          <p:cNvSpPr txBox="1"/>
          <p:nvPr/>
        </p:nvSpPr>
        <p:spPr>
          <a:xfrm>
            <a:off x="228600" y="1409026"/>
            <a:ext cx="8305800" cy="369332"/>
          </a:xfrm>
          <a:prstGeom prst="rect">
            <a:avLst/>
          </a:prstGeom>
          <a:noFill/>
        </p:spPr>
        <p:txBody>
          <a:bodyPr wrap="square" rtlCol="0">
            <a:spAutoFit/>
          </a:bodyPr>
          <a:lstStyle/>
          <a:p>
            <a:pPr algn="just" rtl="1"/>
            <a:r>
              <a:rPr lang="ar-SA" b="1" dirty="0">
                <a:cs typeface="+mj-cs"/>
                <a:sym typeface="Symbol"/>
              </a:rPr>
              <a:t>- يستخدم الميثانول لإنتاج عدد كبير من المركبات التى تدخل فى إنتاج اللدائن و الألياف الصناعية مثل</a:t>
            </a:r>
            <a:endParaRPr lang="en-US" b="1" baseline="30000" dirty="0">
              <a:cs typeface="+mj-cs"/>
            </a:endParaRPr>
          </a:p>
        </p:txBody>
      </p:sp>
      <p:sp>
        <p:nvSpPr>
          <p:cNvPr id="18" name="TextBox 17"/>
          <p:cNvSpPr txBox="1"/>
          <p:nvPr/>
        </p:nvSpPr>
        <p:spPr>
          <a:xfrm>
            <a:off x="5366370" y="3200400"/>
            <a:ext cx="2025030"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sym typeface="Symbol"/>
              </a:rPr>
              <a:t>Methyl methacrylate</a:t>
            </a:r>
            <a:endParaRPr lang="ar-SA" sz="1600" dirty="0">
              <a:latin typeface="Times New Roman" panose="02020603050405020304" pitchFamily="18" charset="0"/>
              <a:cs typeface="Times New Roman" panose="02020603050405020304" pitchFamily="18" charset="0"/>
              <a:sym typeface="Symbol"/>
            </a:endParaRPr>
          </a:p>
        </p:txBody>
      </p:sp>
      <p:pic>
        <p:nvPicPr>
          <p:cNvPr id="20" name="Picture 19" descr="http://www.sigmaaldrich.com/content/dam/sigma-aldrich/structure0/128/mfcd00008587.eps/_jcr_content/renditions/medium.png"/>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33600"/>
            <a:ext cx="1828800" cy="1066800"/>
          </a:xfrm>
          <a:prstGeom prst="rect">
            <a:avLst/>
          </a:prstGeom>
          <a:solidFill>
            <a:schemeClr val="accent5">
              <a:lumMod val="60000"/>
              <a:lumOff val="40000"/>
            </a:schemeClr>
          </a:solidFill>
          <a:ln>
            <a:noFill/>
          </a:ln>
        </p:spPr>
      </p:pic>
      <p:pic>
        <p:nvPicPr>
          <p:cNvPr id="22" name="Picture 2" descr="http://www.chemicals-technology.com/projects/octalpetrochem/images/2-dimethyl-terephthal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90795"/>
            <a:ext cx="2514600" cy="8382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828801" y="3139279"/>
            <a:ext cx="1981199"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sym typeface="Symbol"/>
              </a:rPr>
              <a:t>Dimethylterphthalate</a:t>
            </a:r>
            <a:endParaRPr lang="ar-SA" sz="1600" dirty="0">
              <a:latin typeface="Times New Roman" panose="02020603050405020304" pitchFamily="18" charset="0"/>
              <a:cs typeface="Times New Roman" panose="02020603050405020304" pitchFamily="18" charset="0"/>
              <a:sym typeface="Symbol"/>
            </a:endParaRPr>
          </a:p>
        </p:txBody>
      </p:sp>
      <p:sp>
        <p:nvSpPr>
          <p:cNvPr id="26" name="TextBox 25"/>
          <p:cNvSpPr txBox="1"/>
          <p:nvPr/>
        </p:nvSpPr>
        <p:spPr>
          <a:xfrm>
            <a:off x="3124200" y="4450378"/>
            <a:ext cx="5410200" cy="369332"/>
          </a:xfrm>
          <a:prstGeom prst="rect">
            <a:avLst/>
          </a:prstGeom>
          <a:noFill/>
        </p:spPr>
        <p:txBody>
          <a:bodyPr wrap="square" rtlCol="0">
            <a:spAutoFit/>
          </a:bodyPr>
          <a:lstStyle/>
          <a:p>
            <a:pPr algn="just" rtl="1"/>
            <a:r>
              <a:rPr lang="ar-SA" b="1" dirty="0">
                <a:cs typeface="+mj-cs"/>
                <a:sym typeface="Symbol"/>
              </a:rPr>
              <a:t>- يحضر بتفاعل الميثانول مع أول أكسيد الكربون</a:t>
            </a:r>
            <a:endParaRPr lang="en-US" b="1" baseline="30000" dirty="0">
              <a:cs typeface="+mj-cs"/>
            </a:endParaRPr>
          </a:p>
        </p:txBody>
      </p:sp>
      <p:graphicFrame>
        <p:nvGraphicFramePr>
          <p:cNvPr id="29" name="Object 2"/>
          <p:cNvGraphicFramePr>
            <a:graphicFrameLocks noChangeAspect="1"/>
          </p:cNvGraphicFramePr>
          <p:nvPr>
            <p:extLst>
              <p:ext uri="{D42A27DB-BD31-4B8C-83A1-F6EECF244321}">
                <p14:modId xmlns:p14="http://schemas.microsoft.com/office/powerpoint/2010/main" val="3276626749"/>
              </p:ext>
            </p:extLst>
          </p:nvPr>
        </p:nvGraphicFramePr>
        <p:xfrm>
          <a:off x="609600" y="4966765"/>
          <a:ext cx="7543800" cy="672035"/>
        </p:xfrm>
        <a:graphic>
          <a:graphicData uri="http://schemas.openxmlformats.org/presentationml/2006/ole">
            <mc:AlternateContent xmlns:mc="http://schemas.openxmlformats.org/markup-compatibility/2006">
              <mc:Choice xmlns:v="urn:schemas-microsoft-com:vml" Requires="v">
                <p:oleObj spid="_x0000_s657451" name="CS ChemDraw Drawing" r:id="rId5" imgW="4509516" imgH="402336" progId="ChemDraw.Document.6.0">
                  <p:embed/>
                </p:oleObj>
              </mc:Choice>
              <mc:Fallback>
                <p:oleObj name="CS ChemDraw Drawing" r:id="rId5" imgW="4509516" imgH="402336" progId="ChemDraw.Document.6.0">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966765"/>
                        <a:ext cx="7543800" cy="672035"/>
                      </a:xfrm>
                      <a:prstGeom prst="rect">
                        <a:avLst/>
                      </a:prstGeom>
                      <a:solidFill>
                        <a:srgbClr val="E1DFBA"/>
                      </a:solidFill>
                    </p:spPr>
                  </p:pic>
                </p:oleObj>
              </mc:Fallback>
            </mc:AlternateContent>
          </a:graphicData>
        </a:graphic>
      </p:graphicFrame>
      <p:sp>
        <p:nvSpPr>
          <p:cNvPr id="30" name="TextBox 29"/>
          <p:cNvSpPr txBox="1"/>
          <p:nvPr/>
        </p:nvSpPr>
        <p:spPr>
          <a:xfrm>
            <a:off x="457200" y="5830669"/>
            <a:ext cx="8077200" cy="873572"/>
          </a:xfrm>
          <a:prstGeom prst="rect">
            <a:avLst/>
          </a:prstGeom>
          <a:noFill/>
        </p:spPr>
        <p:txBody>
          <a:bodyPr wrap="square" rtlCol="0">
            <a:spAutoFit/>
          </a:bodyPr>
          <a:lstStyle/>
          <a:p>
            <a:pPr marL="174625" indent="-174625" algn="just" rtl="1">
              <a:lnSpc>
                <a:spcPct val="150000"/>
              </a:lnSpc>
            </a:pPr>
            <a:r>
              <a:rPr lang="ar-SA" b="1" dirty="0">
                <a:cs typeface="+mj-cs"/>
                <a:sym typeface="Symbol"/>
              </a:rPr>
              <a:t>- يستخدم لتحضير العديد من المواد الكيميائية اللازمة لصناعة الألياف الصناعية مثل الأكريلونيتريل و الميثيل ميثاأكريلات</a:t>
            </a:r>
            <a:endParaRPr lang="en-US" b="1" baseline="30000" dirty="0">
              <a:cs typeface="+mj-cs"/>
            </a:endParaRPr>
          </a:p>
        </p:txBody>
      </p:sp>
    </p:spTree>
    <p:extLst>
      <p:ext uri="{BB962C8B-B14F-4D97-AF65-F5344CB8AC3E}">
        <p14:creationId xmlns:p14="http://schemas.microsoft.com/office/powerpoint/2010/main" val="12000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par>
                                <p:cTn id="14" presetID="4"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500"/>
                                        <p:tgtEl>
                                          <p:spTgt spid="20"/>
                                        </p:tgtEl>
                                      </p:cBhvr>
                                    </p:animEffect>
                                  </p:childTnLst>
                                </p:cTn>
                              </p:par>
                              <p:par>
                                <p:cTn id="17" presetID="4" presetClass="entr" presetSubtype="1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ox(in)">
                                      <p:cBhvr>
                                        <p:cTn id="19" dur="500"/>
                                        <p:tgtEl>
                                          <p:spTgt spid="2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ox(in)">
                                      <p:cBhvr>
                                        <p:cTn id="27" dur="500"/>
                                        <p:tgtEl>
                                          <p:spTgt spid="4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ox(in)">
                                      <p:cBhvr>
                                        <p:cTn id="30" dur="500"/>
                                        <p:tgtEl>
                                          <p:spTgt spid="26"/>
                                        </p:tgtEl>
                                      </p:cBhvr>
                                    </p:animEffect>
                                  </p:childTnLst>
                                </p:cTn>
                              </p:par>
                              <p:par>
                                <p:cTn id="31" presetID="4" presetClass="entr" presetSubtype="16"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ox(in)">
                                      <p:cBhvr>
                                        <p:cTn id="33" dur="500"/>
                                        <p:tgtEl>
                                          <p:spTgt spid="29"/>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ox(in)">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 grpId="0" animBg="1"/>
      <p:bldP spid="14" grpId="0"/>
      <p:bldP spid="18" grpId="0"/>
      <p:bldP spid="24" grpId="0"/>
      <p:bldP spid="26"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4</a:t>
            </a:fld>
            <a:endParaRPr lang="en-US" dirty="0"/>
          </a:p>
        </p:txBody>
      </p:sp>
      <p:sp>
        <p:nvSpPr>
          <p:cNvPr id="3" name="Rectangle 2"/>
          <p:cNvSpPr/>
          <p:nvPr/>
        </p:nvSpPr>
        <p:spPr>
          <a:xfrm>
            <a:off x="177800" y="835967"/>
            <a:ext cx="5613400" cy="461665"/>
          </a:xfrm>
          <a:prstGeom prst="rect">
            <a:avLst/>
          </a:prstGeom>
        </p:spPr>
        <p:txBody>
          <a:bodyPr wrap="square">
            <a:spAutoFit/>
          </a:bodyPr>
          <a:lstStyle/>
          <a:p>
            <a:r>
              <a:rPr lang="en-US" sz="2400" b="1" dirty="0">
                <a:solidFill>
                  <a:srgbClr val="FF0000"/>
                </a:solidFill>
              </a:rPr>
              <a:t>OPEC, Embargos, and Conservation:</a:t>
            </a:r>
          </a:p>
        </p:txBody>
      </p:sp>
      <p:sp>
        <p:nvSpPr>
          <p:cNvPr id="9" name="Rectangle 8"/>
          <p:cNvSpPr/>
          <p:nvPr/>
        </p:nvSpPr>
        <p:spPr>
          <a:xfrm>
            <a:off x="304800" y="1294489"/>
            <a:ext cx="8686800" cy="5632311"/>
          </a:xfrm>
          <a:prstGeom prst="rect">
            <a:avLst/>
          </a:prstGeom>
        </p:spPr>
        <p:txBody>
          <a:bodyPr wrap="square">
            <a:spAutoFit/>
          </a:bodyPr>
          <a:lstStyle/>
          <a:p>
            <a:pPr marL="257175" indent="-257175" algn="just">
              <a:lnSpc>
                <a:spcPct val="150000"/>
              </a:lnSpc>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The </a:t>
            </a:r>
            <a:r>
              <a:rPr lang="en-US" sz="2400" b="1" dirty="0">
                <a:solidFill>
                  <a:srgbClr val="0070C0"/>
                </a:solidFill>
                <a:latin typeface="Segoe UI Light" panose="020B0502040204020203" pitchFamily="34" charset="0"/>
                <a:cs typeface="Segoe UI Light" panose="020B0502040204020203" pitchFamily="34" charset="0"/>
              </a:rPr>
              <a:t>Organization of Oil Exporting Countries </a:t>
            </a:r>
            <a:r>
              <a:rPr lang="en-US" sz="2400" dirty="0">
                <a:latin typeface="Segoe UI Light" panose="020B0502040204020203" pitchFamily="34" charset="0"/>
                <a:cs typeface="Segoe UI Light" panose="020B0502040204020203" pitchFamily="34" charset="0"/>
              </a:rPr>
              <a:t>(OPEC) was founded by five countries </a:t>
            </a:r>
            <a:r>
              <a:rPr lang="en-US" sz="2400" i="1" dirty="0">
                <a:solidFill>
                  <a:srgbClr val="00B050"/>
                </a:solidFill>
                <a:latin typeface="Segoe UI Light" panose="020B0502040204020203" pitchFamily="34" charset="0"/>
                <a:cs typeface="Segoe UI Light" panose="020B0502040204020203" pitchFamily="34" charset="0"/>
              </a:rPr>
              <a:t>Iran</a:t>
            </a:r>
            <a:r>
              <a:rPr lang="en-US" sz="2400" i="1" dirty="0">
                <a:latin typeface="Segoe UI Light" panose="020B0502040204020203" pitchFamily="34" charset="0"/>
                <a:cs typeface="Segoe UI Light" panose="020B0502040204020203" pitchFamily="34" charset="0"/>
              </a:rPr>
              <a:t>,</a:t>
            </a:r>
            <a:r>
              <a:rPr lang="en-US" sz="2400" i="1" dirty="0">
                <a:solidFill>
                  <a:srgbClr val="00B050"/>
                </a:solidFill>
                <a:latin typeface="Segoe UI Light" panose="020B0502040204020203" pitchFamily="34" charset="0"/>
                <a:cs typeface="Segoe UI Light" panose="020B0502040204020203" pitchFamily="34" charset="0"/>
              </a:rPr>
              <a:t> Iraq</a:t>
            </a:r>
            <a:r>
              <a:rPr lang="en-US" sz="2400" i="1" dirty="0">
                <a:latin typeface="Segoe UI Light" panose="020B0502040204020203" pitchFamily="34" charset="0"/>
                <a:cs typeface="Segoe UI Light" panose="020B0502040204020203" pitchFamily="34" charset="0"/>
              </a:rPr>
              <a:t>,</a:t>
            </a:r>
            <a:r>
              <a:rPr lang="en-US" sz="2400" i="1" dirty="0">
                <a:solidFill>
                  <a:srgbClr val="00B050"/>
                </a:solidFill>
                <a:latin typeface="Segoe UI Light" panose="020B0502040204020203" pitchFamily="34" charset="0"/>
                <a:cs typeface="Segoe UI Light" panose="020B0502040204020203" pitchFamily="34" charset="0"/>
              </a:rPr>
              <a:t> Kuwait</a:t>
            </a:r>
            <a:r>
              <a:rPr lang="en-US" sz="2400" i="1" dirty="0">
                <a:latin typeface="Segoe UI Light" panose="020B0502040204020203" pitchFamily="34" charset="0"/>
                <a:cs typeface="Segoe UI Light" panose="020B0502040204020203" pitchFamily="34" charset="0"/>
              </a:rPr>
              <a:t>,</a:t>
            </a:r>
            <a:r>
              <a:rPr lang="en-US" sz="2400" i="1" dirty="0">
                <a:solidFill>
                  <a:srgbClr val="00B050"/>
                </a:solidFill>
                <a:latin typeface="Segoe UI Light" panose="020B0502040204020203" pitchFamily="34" charset="0"/>
                <a:cs typeface="Segoe UI Light" panose="020B0502040204020203" pitchFamily="34" charset="0"/>
              </a:rPr>
              <a:t> Saudi Arabia </a:t>
            </a:r>
            <a:r>
              <a:rPr lang="en-US" sz="2400" i="1" dirty="0">
                <a:latin typeface="Segoe UI Light" panose="020B0502040204020203" pitchFamily="34" charset="0"/>
                <a:cs typeface="Segoe UI Light" panose="020B0502040204020203" pitchFamily="34" charset="0"/>
              </a:rPr>
              <a:t>and</a:t>
            </a:r>
            <a:r>
              <a:rPr lang="en-US" sz="2400" i="1" dirty="0">
                <a:solidFill>
                  <a:srgbClr val="00B050"/>
                </a:solidFill>
                <a:latin typeface="Segoe UI Light" panose="020B0502040204020203" pitchFamily="34" charset="0"/>
                <a:cs typeface="Segoe UI Light" panose="020B0502040204020203" pitchFamily="34" charset="0"/>
              </a:rPr>
              <a:t> Venezuela </a:t>
            </a:r>
            <a:r>
              <a:rPr lang="en-US" sz="2400" dirty="0">
                <a:latin typeface="Segoe UI Light" panose="020B0502040204020203" pitchFamily="34" charset="0"/>
                <a:cs typeface="Segoe UI Light" panose="020B0502040204020203" pitchFamily="34" charset="0"/>
              </a:rPr>
              <a:t>in 1960. </a:t>
            </a:r>
          </a:p>
          <a:p>
            <a:pPr marL="257175" indent="-257175" algn="just">
              <a:lnSpc>
                <a:spcPct val="150000"/>
              </a:lnSpc>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OPEC now includes 13 members: </a:t>
            </a:r>
            <a:r>
              <a:rPr lang="en-US" sz="2400" i="1" dirty="0">
                <a:latin typeface="Segoe UI Light" panose="020B0502040204020203" pitchFamily="34" charset="0"/>
                <a:cs typeface="Segoe UI Light" panose="020B0502040204020203" pitchFamily="34" charset="0"/>
              </a:rPr>
              <a:t>Algeria, Angola, Ecuador, Indonesia, </a:t>
            </a:r>
            <a:r>
              <a:rPr lang="en-US" sz="2400" i="1" dirty="0">
                <a:solidFill>
                  <a:srgbClr val="00B050"/>
                </a:solidFill>
                <a:latin typeface="Segoe UI Light" panose="020B0502040204020203" pitchFamily="34" charset="0"/>
                <a:cs typeface="Segoe UI Light" panose="020B0502040204020203" pitchFamily="34" charset="0"/>
              </a:rPr>
              <a:t>Iran</a:t>
            </a:r>
            <a:r>
              <a:rPr lang="en-US" sz="2400" i="1"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Iraq</a:t>
            </a:r>
            <a:r>
              <a:rPr lang="en-US" sz="2400" i="1"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Kuwait</a:t>
            </a:r>
            <a:r>
              <a:rPr lang="en-US" sz="2400" i="1" dirty="0">
                <a:latin typeface="Segoe UI Light" panose="020B0502040204020203" pitchFamily="34" charset="0"/>
                <a:cs typeface="Segoe UI Light" panose="020B0502040204020203" pitchFamily="34" charset="0"/>
              </a:rPr>
              <a:t>, Libya, Nigeria, Qatar, </a:t>
            </a:r>
            <a:r>
              <a:rPr lang="en-US" sz="2400" i="1" dirty="0">
                <a:solidFill>
                  <a:srgbClr val="00B050"/>
                </a:solidFill>
                <a:latin typeface="Segoe UI Light" panose="020B0502040204020203" pitchFamily="34" charset="0"/>
                <a:cs typeface="Segoe UI Light" panose="020B0502040204020203" pitchFamily="34" charset="0"/>
              </a:rPr>
              <a:t>Saudi Arabia</a:t>
            </a:r>
            <a:r>
              <a:rPr lang="en-US" sz="2400" i="1" dirty="0">
                <a:latin typeface="Segoe UI Light" panose="020B0502040204020203" pitchFamily="34" charset="0"/>
                <a:cs typeface="Segoe UI Light" panose="020B0502040204020203" pitchFamily="34" charset="0"/>
              </a:rPr>
              <a:t>, the United Arab Emirates, </a:t>
            </a:r>
            <a:r>
              <a:rPr lang="en-US" sz="2400" dirty="0">
                <a:latin typeface="Segoe UI Light" panose="020B0502040204020203" pitchFamily="34" charset="0"/>
                <a:cs typeface="Segoe UI Light" panose="020B0502040204020203" pitchFamily="34" charset="0"/>
              </a:rPr>
              <a:t>and</a:t>
            </a:r>
            <a:r>
              <a:rPr lang="en-US" sz="2400" i="1"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Venezuela</a:t>
            </a:r>
            <a:r>
              <a:rPr lang="en-US" sz="2400" dirty="0">
                <a:latin typeface="Segoe UI Light" panose="020B0502040204020203" pitchFamily="34" charset="0"/>
                <a:cs typeface="Segoe UI Light" panose="020B0502040204020203" pitchFamily="34" charset="0"/>
              </a:rPr>
              <a:t>.</a:t>
            </a:r>
          </a:p>
          <a:p>
            <a:pPr marL="257175" indent="-257175" algn="just">
              <a:lnSpc>
                <a:spcPct val="150000"/>
              </a:lnSpc>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The organization-especially </a:t>
            </a:r>
            <a:r>
              <a:rPr lang="en-US" sz="2400" b="1" dirty="0">
                <a:solidFill>
                  <a:srgbClr val="00B050"/>
                </a:solidFill>
                <a:latin typeface="Segoe UI Light" panose="020B0502040204020203" pitchFamily="34" charset="0"/>
                <a:cs typeface="Segoe UI Light" panose="020B0502040204020203" pitchFamily="34" charset="0"/>
              </a:rPr>
              <a:t>Saudi Arabia</a:t>
            </a:r>
            <a:r>
              <a:rPr lang="en-US" sz="2400" dirty="0">
                <a:latin typeface="Segoe UI Light" panose="020B0502040204020203" pitchFamily="34" charset="0"/>
                <a:cs typeface="Segoe UI Light" panose="020B0502040204020203" pitchFamily="34" charset="0"/>
              </a:rPr>
              <a:t>, which is the richest in reserves-strives to stabilize oil prices by acting as a “swing” producer, raising production when prices are high and cutting production when prices are low.</a:t>
            </a:r>
          </a:p>
        </p:txBody>
      </p:sp>
      <p:sp>
        <p:nvSpPr>
          <p:cNvPr id="6" name="Title 7"/>
          <p:cNvSpPr txBox="1">
            <a:spLocks/>
          </p:cNvSpPr>
          <p:nvPr/>
        </p:nvSpPr>
        <p:spPr>
          <a:xfrm>
            <a:off x="152400" y="279411"/>
            <a:ext cx="8839200" cy="480060"/>
          </a:xfrm>
          <a:prstGeom prst="rect">
            <a:avLst/>
          </a:prstGeom>
          <a:solidFill>
            <a:schemeClr val="bg2">
              <a:lumMod val="90000"/>
            </a:schemeClr>
          </a:solidFill>
        </p:spPr>
        <p:txBody>
          <a:bodyPr vert="horz" lIns="91440" tIns="45720" rIns="91440" bIns="45720" rtlCol="0" anchor="ctr">
            <a:noAutofit/>
          </a:bodyPr>
          <a:lst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2800" b="1">
                <a:solidFill>
                  <a:srgbClr val="FF0000"/>
                </a:solidFill>
                <a:latin typeface="Segoe UI" panose="020B0502040204020203" pitchFamily="34" charset="0"/>
                <a:cs typeface="Segoe UI" panose="020B0502040204020203" pitchFamily="34" charset="0"/>
              </a:rPr>
              <a:t>Petroleum</a:t>
            </a:r>
            <a:endParaRPr lang="en-US" sz="2800" b="1"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60735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457200"/>
            <a:ext cx="6075218" cy="369332"/>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Times New Roman" panose="02020603050405020304" pitchFamily="18" charset="0"/>
              </a:rPr>
              <a:t>البتروكيماويات القائمة على الميثان      </a:t>
            </a:r>
            <a:r>
              <a:rPr lang="en-US" b="1" dirty="0">
                <a:solidFill>
                  <a:srgbClr val="002060"/>
                </a:solidFill>
                <a:latin typeface="Times New Roman" panose="02020603050405020304" pitchFamily="18" charset="0"/>
                <a:cs typeface="Times New Roman" panose="02020603050405020304" pitchFamily="18" charset="0"/>
              </a:rPr>
              <a:t>Petrochemicals from </a:t>
            </a:r>
            <a:r>
              <a:rPr lang="en-US" b="1" dirty="0">
                <a:solidFill>
                  <a:srgbClr val="FF0000"/>
                </a:solidFill>
                <a:latin typeface="Times New Roman" panose="02020603050405020304" pitchFamily="18" charset="0"/>
                <a:cs typeface="Times New Roman" panose="02020603050405020304" pitchFamily="18" charset="0"/>
              </a:rPr>
              <a:t>Methane</a:t>
            </a:r>
          </a:p>
        </p:txBody>
      </p:sp>
      <p:sp>
        <p:nvSpPr>
          <p:cNvPr id="3" name="TextBox 2"/>
          <p:cNvSpPr txBox="1"/>
          <p:nvPr/>
        </p:nvSpPr>
        <p:spPr>
          <a:xfrm>
            <a:off x="6968836" y="2342836"/>
            <a:ext cx="12192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الميثانول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33800" y="2342835"/>
            <a:ext cx="1354282"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النشادر</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71600" y="2346918"/>
            <a:ext cx="1905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إيثيل هكسانول (أوكتانول)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3753" y="1383001"/>
            <a:ext cx="1327726"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أسود الكربون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172692" y="1399308"/>
            <a:ext cx="990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الأسيتلين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259570" y="3429000"/>
            <a:ext cx="150364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الفورمالدهيد</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174771" y="47916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حمض الخل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174771" y="50964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كلوروميثان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174771" y="54012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ميثيل ثالثي بيوتيل الإثير</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172249" y="57060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الأمينات الميثيلية</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72249" y="60108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الاسترات</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172249" y="6321623"/>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سيانيد الهيدروجين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733800" y="31697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اليوريا</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733800" y="34745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نترات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733800" y="37793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كبريتات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733800" y="40841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فوسفات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733800" y="43889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الأسمدة المركبه</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733800" y="4706982"/>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حمض النيتريك</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249720" y="2743200"/>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الأسيتال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249720" y="302019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الفينول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249720" y="3297291"/>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اليوريا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249720" y="358361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الميلامين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249719" y="386071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1200" b="1" dirty="0">
                <a:solidFill>
                  <a:srgbClr val="002060"/>
                </a:solidFill>
                <a:latin typeface="Times New Roman" panose="02020603050405020304" pitchFamily="18" charset="0"/>
                <a:cs typeface="Times New Roman" panose="02020603050405020304" pitchFamily="18" charset="0"/>
              </a:rPr>
              <a:t>1,4</a:t>
            </a:r>
            <a:r>
              <a:rPr lang="ar-SA" sz="1200" b="1" dirty="0">
                <a:solidFill>
                  <a:srgbClr val="002060"/>
                </a:solidFill>
                <a:latin typeface="Times New Roman" panose="02020603050405020304" pitchFamily="18" charset="0"/>
                <a:cs typeface="Times New Roman" panose="02020603050405020304" pitchFamily="18" charset="0"/>
              </a:rPr>
              <a:t>-بوتان دايول </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249718" y="4147039"/>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سداسي الميثيلين رباعي الأمين</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5249719" y="443039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بنتا إرثريتول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5105400" y="1371600"/>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70C0"/>
                </a:solidFill>
                <a:latin typeface="Times New Roman" panose="02020603050405020304" pitchFamily="18" charset="0"/>
                <a:cs typeface="Times New Roman" panose="02020603050405020304" pitchFamily="18" charset="0"/>
              </a:rPr>
              <a:t>غاز التصنيع     </a:t>
            </a:r>
            <a:r>
              <a:rPr lang="en-US" sz="1600" b="1" dirty="0">
                <a:solidFill>
                  <a:srgbClr val="0070C0"/>
                </a:solidFill>
                <a:latin typeface="Times New Roman" panose="02020603050405020304" pitchFamily="18" charset="0"/>
                <a:cs typeface="Times New Roman" panose="02020603050405020304" pitchFamily="18" charset="0"/>
              </a:rPr>
              <a:t>Synthesis Gas</a:t>
            </a:r>
            <a:endParaRPr lang="ar-SA" sz="1600" b="1" dirty="0">
              <a:solidFill>
                <a:srgbClr val="0070C0"/>
              </a:solidFill>
              <a:latin typeface="Times New Roman" panose="02020603050405020304" pitchFamily="18" charset="0"/>
              <a:cs typeface="Times New Roman" panose="02020603050405020304" pitchFamily="18" charset="0"/>
            </a:endParaRPr>
          </a:p>
          <a:p>
            <a:pPr algn="ctr" rtl="1"/>
            <a:r>
              <a:rPr lang="en-US" sz="1600" b="1" dirty="0">
                <a:solidFill>
                  <a:srgbClr val="00B050"/>
                </a:solidFill>
                <a:latin typeface="Times New Roman" panose="02020603050405020304" pitchFamily="18" charset="0"/>
                <a:cs typeface="Times New Roman" panose="02020603050405020304" pitchFamily="18" charset="0"/>
              </a:rPr>
              <a:t>(CO/H</a:t>
            </a:r>
            <a:r>
              <a:rPr lang="en-US" sz="1600" b="1" baseline="-25000" dirty="0">
                <a:solidFill>
                  <a:srgbClr val="00B050"/>
                </a:solidFill>
                <a:latin typeface="Times New Roman" panose="02020603050405020304" pitchFamily="18" charset="0"/>
                <a:cs typeface="Times New Roman" panose="02020603050405020304" pitchFamily="18" charset="0"/>
              </a:rPr>
              <a:t>2</a:t>
            </a:r>
            <a:r>
              <a:rPr lang="en-US" sz="1600" b="1" dirty="0">
                <a:solidFill>
                  <a:srgbClr val="00B05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1" name="Moon 30"/>
          <p:cNvSpPr/>
          <p:nvPr/>
        </p:nvSpPr>
        <p:spPr>
          <a:xfrm flipH="1">
            <a:off x="7026565" y="2761698"/>
            <a:ext cx="219150" cy="1945692"/>
          </a:xfrm>
          <a:prstGeom prst="moon">
            <a:avLst/>
          </a:prstGeom>
          <a:solidFill>
            <a:srgbClr val="00B05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106680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3616669" y="120085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a:off x="627553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35189" y="1058410"/>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3610891" y="869483"/>
            <a:ext cx="80816" cy="195559"/>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p:nvSpPr>
        <p:spPr>
          <a:xfrm>
            <a:off x="223162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wn Arrow 44"/>
          <p:cNvSpPr/>
          <p:nvPr/>
        </p:nvSpPr>
        <p:spPr>
          <a:xfrm>
            <a:off x="4361872" y="216902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wn Arrow 45"/>
          <p:cNvSpPr/>
          <p:nvPr/>
        </p:nvSpPr>
        <p:spPr>
          <a:xfrm>
            <a:off x="744035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Minus 46"/>
          <p:cNvSpPr/>
          <p:nvPr/>
        </p:nvSpPr>
        <p:spPr>
          <a:xfrm>
            <a:off x="1300016" y="2026585"/>
            <a:ext cx="7143067" cy="160790"/>
          </a:xfrm>
          <a:prstGeom prst="mathMinus">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wn Arrow 47"/>
          <p:cNvSpPr/>
          <p:nvPr/>
        </p:nvSpPr>
        <p:spPr>
          <a:xfrm>
            <a:off x="6245454" y="1940475"/>
            <a:ext cx="45719" cy="166506"/>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Down Arrow 48"/>
          <p:cNvSpPr/>
          <p:nvPr/>
        </p:nvSpPr>
        <p:spPr>
          <a:xfrm>
            <a:off x="4209472" y="2694494"/>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own Arrow 49"/>
          <p:cNvSpPr/>
          <p:nvPr/>
        </p:nvSpPr>
        <p:spPr>
          <a:xfrm>
            <a:off x="7734515" y="2728900"/>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257800" y="4811490"/>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خلات الفاينيل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 name="Oval 1"/>
          <p:cNvSpPr/>
          <p:nvPr/>
        </p:nvSpPr>
        <p:spPr>
          <a:xfrm>
            <a:off x="3555420" y="2106981"/>
            <a:ext cx="1549980" cy="322702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 Arrow 50"/>
          <p:cNvSpPr/>
          <p:nvPr/>
        </p:nvSpPr>
        <p:spPr>
          <a:xfrm>
            <a:off x="7010400" y="4876800"/>
            <a:ext cx="152400" cy="152400"/>
          </a:xfrm>
          <a:prstGeom prst="leftArrow">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2"/>
                                        </p:tgtEl>
                                        <p:attrNameLst>
                                          <p:attrName>ppt_x</p:attrName>
                                        </p:attrNameLst>
                                      </p:cBhvr>
                                      <p:tavLst>
                                        <p:tav tm="0">
                                          <p:val>
                                            <p:strVal val="ppt_x"/>
                                          </p:val>
                                        </p:tav>
                                        <p:tav tm="100000">
                                          <p:val>
                                            <p:strVal val="ppt_x"/>
                                          </p:val>
                                        </p:tav>
                                      </p:tavLst>
                                    </p:anim>
                                    <p:anim calcmode="lin" valueType="num">
                                      <p:cBhvr additive="base">
                                        <p:cTn id="23" dur="500"/>
                                        <p:tgtEl>
                                          <p:spTgt spid="12"/>
                                        </p:tgtEl>
                                        <p:attrNameLst>
                                          <p:attrName>ppt_y</p:attrName>
                                        </p:attrNameLst>
                                      </p:cBhvr>
                                      <p:tavLst>
                                        <p:tav tm="0">
                                          <p:val>
                                            <p:strVal val="ppt_y"/>
                                          </p:val>
                                        </p:tav>
                                        <p:tav tm="100000">
                                          <p:val>
                                            <p:strVal val="1+ppt_h/2"/>
                                          </p:val>
                                        </p:tav>
                                      </p:tavLst>
                                    </p:anim>
                                    <p:set>
                                      <p:cBhvr>
                                        <p:cTn id="24" dur="1" fill="hold">
                                          <p:stCondLst>
                                            <p:cond delay="499"/>
                                          </p:stCondLst>
                                        </p:cTn>
                                        <p:tgtEl>
                                          <p:spTgt spid="12"/>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3"/>
                                        </p:tgtEl>
                                        <p:attrNameLst>
                                          <p:attrName>ppt_x</p:attrName>
                                        </p:attrNameLst>
                                      </p:cBhvr>
                                      <p:tavLst>
                                        <p:tav tm="0">
                                          <p:val>
                                            <p:strVal val="ppt_x"/>
                                          </p:val>
                                        </p:tav>
                                        <p:tav tm="100000">
                                          <p:val>
                                            <p:strVal val="ppt_x"/>
                                          </p:val>
                                        </p:tav>
                                      </p:tavLst>
                                    </p:anim>
                                    <p:anim calcmode="lin" valueType="num">
                                      <p:cBhvr additive="base">
                                        <p:cTn id="27" dur="500"/>
                                        <p:tgtEl>
                                          <p:spTgt spid="13"/>
                                        </p:tgtEl>
                                        <p:attrNameLst>
                                          <p:attrName>ppt_y</p:attrName>
                                        </p:attrNameLst>
                                      </p:cBhvr>
                                      <p:tavLst>
                                        <p:tav tm="0">
                                          <p:val>
                                            <p:strVal val="ppt_y"/>
                                          </p:val>
                                        </p:tav>
                                        <p:tav tm="100000">
                                          <p:val>
                                            <p:strVal val="1+ppt_h/2"/>
                                          </p:val>
                                        </p:tav>
                                      </p:tavLst>
                                    </p:anim>
                                    <p:set>
                                      <p:cBhvr>
                                        <p:cTn id="28" dur="1" fill="hold">
                                          <p:stCondLst>
                                            <p:cond delay="499"/>
                                          </p:stCondLst>
                                        </p:cTn>
                                        <p:tgtEl>
                                          <p:spTgt spid="13"/>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5"/>
                                        </p:tgtEl>
                                        <p:attrNameLst>
                                          <p:attrName>ppt_x</p:attrName>
                                        </p:attrNameLst>
                                      </p:cBhvr>
                                      <p:tavLst>
                                        <p:tav tm="0">
                                          <p:val>
                                            <p:strVal val="ppt_x"/>
                                          </p:val>
                                        </p:tav>
                                        <p:tav tm="100000">
                                          <p:val>
                                            <p:strVal val="ppt_x"/>
                                          </p:val>
                                        </p:tav>
                                      </p:tavLst>
                                    </p:anim>
                                    <p:anim calcmode="lin" valueType="num">
                                      <p:cBhvr additive="base">
                                        <p:cTn id="35" dur="500"/>
                                        <p:tgtEl>
                                          <p:spTgt spid="15"/>
                                        </p:tgtEl>
                                        <p:attrNameLst>
                                          <p:attrName>ppt_y</p:attrName>
                                        </p:attrNameLst>
                                      </p:cBhvr>
                                      <p:tavLst>
                                        <p:tav tm="0">
                                          <p:val>
                                            <p:strVal val="ppt_y"/>
                                          </p:val>
                                        </p:tav>
                                        <p:tav tm="100000">
                                          <p:val>
                                            <p:strVal val="1+ppt_h/2"/>
                                          </p:val>
                                        </p:tav>
                                      </p:tavLst>
                                    </p:anim>
                                    <p:set>
                                      <p:cBhvr>
                                        <p:cTn id="36" dur="1" fill="hold">
                                          <p:stCondLst>
                                            <p:cond delay="499"/>
                                          </p:stCondLst>
                                        </p:cTn>
                                        <p:tgtEl>
                                          <p:spTgt spid="15"/>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23"/>
                                        </p:tgtEl>
                                        <p:attrNameLst>
                                          <p:attrName>ppt_x</p:attrName>
                                        </p:attrNameLst>
                                      </p:cBhvr>
                                      <p:tavLst>
                                        <p:tav tm="0">
                                          <p:val>
                                            <p:strVal val="ppt_x"/>
                                          </p:val>
                                        </p:tav>
                                        <p:tav tm="100000">
                                          <p:val>
                                            <p:strVal val="ppt_x"/>
                                          </p:val>
                                        </p:tav>
                                      </p:tavLst>
                                    </p:anim>
                                    <p:anim calcmode="lin" valueType="num">
                                      <p:cBhvr additive="base">
                                        <p:cTn id="39" dur="500"/>
                                        <p:tgtEl>
                                          <p:spTgt spid="23"/>
                                        </p:tgtEl>
                                        <p:attrNameLst>
                                          <p:attrName>ppt_y</p:attrName>
                                        </p:attrNameLst>
                                      </p:cBhvr>
                                      <p:tavLst>
                                        <p:tav tm="0">
                                          <p:val>
                                            <p:strVal val="ppt_y"/>
                                          </p:val>
                                        </p:tav>
                                        <p:tav tm="100000">
                                          <p:val>
                                            <p:strVal val="1+ppt_h/2"/>
                                          </p:val>
                                        </p:tav>
                                      </p:tavLst>
                                    </p:anim>
                                    <p:set>
                                      <p:cBhvr>
                                        <p:cTn id="40" dur="1" fill="hold">
                                          <p:stCondLst>
                                            <p:cond delay="499"/>
                                          </p:stCondLst>
                                        </p:cTn>
                                        <p:tgtEl>
                                          <p:spTgt spid="23"/>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24"/>
                                        </p:tgtEl>
                                        <p:attrNameLst>
                                          <p:attrName>ppt_x</p:attrName>
                                        </p:attrNameLst>
                                      </p:cBhvr>
                                      <p:tavLst>
                                        <p:tav tm="0">
                                          <p:val>
                                            <p:strVal val="ppt_x"/>
                                          </p:val>
                                        </p:tav>
                                        <p:tav tm="100000">
                                          <p:val>
                                            <p:strVal val="ppt_x"/>
                                          </p:val>
                                        </p:tav>
                                      </p:tavLst>
                                    </p:anim>
                                    <p:anim calcmode="lin" valueType="num">
                                      <p:cBhvr additive="base">
                                        <p:cTn id="43" dur="500"/>
                                        <p:tgtEl>
                                          <p:spTgt spid="24"/>
                                        </p:tgtEl>
                                        <p:attrNameLst>
                                          <p:attrName>ppt_y</p:attrName>
                                        </p:attrNameLst>
                                      </p:cBhvr>
                                      <p:tavLst>
                                        <p:tav tm="0">
                                          <p:val>
                                            <p:strVal val="ppt_y"/>
                                          </p:val>
                                        </p:tav>
                                        <p:tav tm="100000">
                                          <p:val>
                                            <p:strVal val="1+ppt_h/2"/>
                                          </p:val>
                                        </p:tav>
                                      </p:tavLst>
                                    </p:anim>
                                    <p:set>
                                      <p:cBhvr>
                                        <p:cTn id="44" dur="1" fill="hold">
                                          <p:stCondLst>
                                            <p:cond delay="499"/>
                                          </p:stCondLst>
                                        </p:cTn>
                                        <p:tgtEl>
                                          <p:spTgt spid="24"/>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25"/>
                                        </p:tgtEl>
                                        <p:attrNameLst>
                                          <p:attrName>ppt_x</p:attrName>
                                        </p:attrNameLst>
                                      </p:cBhvr>
                                      <p:tavLst>
                                        <p:tav tm="0">
                                          <p:val>
                                            <p:strVal val="ppt_x"/>
                                          </p:val>
                                        </p:tav>
                                        <p:tav tm="100000">
                                          <p:val>
                                            <p:strVal val="ppt_x"/>
                                          </p:val>
                                        </p:tav>
                                      </p:tavLst>
                                    </p:anim>
                                    <p:anim calcmode="lin" valueType="num">
                                      <p:cBhvr additive="base">
                                        <p:cTn id="47" dur="500"/>
                                        <p:tgtEl>
                                          <p:spTgt spid="25"/>
                                        </p:tgtEl>
                                        <p:attrNameLst>
                                          <p:attrName>ppt_y</p:attrName>
                                        </p:attrNameLst>
                                      </p:cBhvr>
                                      <p:tavLst>
                                        <p:tav tm="0">
                                          <p:val>
                                            <p:strVal val="ppt_y"/>
                                          </p:val>
                                        </p:tav>
                                        <p:tav tm="100000">
                                          <p:val>
                                            <p:strVal val="1+ppt_h/2"/>
                                          </p:val>
                                        </p:tav>
                                      </p:tavLst>
                                    </p:anim>
                                    <p:set>
                                      <p:cBhvr>
                                        <p:cTn id="48" dur="1" fill="hold">
                                          <p:stCondLst>
                                            <p:cond delay="499"/>
                                          </p:stCondLst>
                                        </p:cTn>
                                        <p:tgtEl>
                                          <p:spTgt spid="25"/>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26"/>
                                        </p:tgtEl>
                                        <p:attrNameLst>
                                          <p:attrName>ppt_x</p:attrName>
                                        </p:attrNameLst>
                                      </p:cBhvr>
                                      <p:tavLst>
                                        <p:tav tm="0">
                                          <p:val>
                                            <p:strVal val="ppt_x"/>
                                          </p:val>
                                        </p:tav>
                                        <p:tav tm="100000">
                                          <p:val>
                                            <p:strVal val="ppt_x"/>
                                          </p:val>
                                        </p:tav>
                                      </p:tavLst>
                                    </p:anim>
                                    <p:anim calcmode="lin" valueType="num">
                                      <p:cBhvr additive="base">
                                        <p:cTn id="51" dur="500"/>
                                        <p:tgtEl>
                                          <p:spTgt spid="26"/>
                                        </p:tgtEl>
                                        <p:attrNameLst>
                                          <p:attrName>ppt_y</p:attrName>
                                        </p:attrNameLst>
                                      </p:cBhvr>
                                      <p:tavLst>
                                        <p:tav tm="0">
                                          <p:val>
                                            <p:strVal val="ppt_y"/>
                                          </p:val>
                                        </p:tav>
                                        <p:tav tm="100000">
                                          <p:val>
                                            <p:strVal val="1+ppt_h/2"/>
                                          </p:val>
                                        </p:tav>
                                      </p:tavLst>
                                    </p:anim>
                                    <p:set>
                                      <p:cBhvr>
                                        <p:cTn id="52" dur="1" fill="hold">
                                          <p:stCondLst>
                                            <p:cond delay="499"/>
                                          </p:stCondLst>
                                        </p:cTn>
                                        <p:tgtEl>
                                          <p:spTgt spid="26"/>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27"/>
                                        </p:tgtEl>
                                        <p:attrNameLst>
                                          <p:attrName>ppt_x</p:attrName>
                                        </p:attrNameLst>
                                      </p:cBhvr>
                                      <p:tavLst>
                                        <p:tav tm="0">
                                          <p:val>
                                            <p:strVal val="ppt_x"/>
                                          </p:val>
                                        </p:tav>
                                        <p:tav tm="100000">
                                          <p:val>
                                            <p:strVal val="ppt_x"/>
                                          </p:val>
                                        </p:tav>
                                      </p:tavLst>
                                    </p:anim>
                                    <p:anim calcmode="lin" valueType="num">
                                      <p:cBhvr additive="base">
                                        <p:cTn id="55" dur="500"/>
                                        <p:tgtEl>
                                          <p:spTgt spid="27"/>
                                        </p:tgtEl>
                                        <p:attrNameLst>
                                          <p:attrName>ppt_y</p:attrName>
                                        </p:attrNameLst>
                                      </p:cBhvr>
                                      <p:tavLst>
                                        <p:tav tm="0">
                                          <p:val>
                                            <p:strVal val="ppt_y"/>
                                          </p:val>
                                        </p:tav>
                                        <p:tav tm="100000">
                                          <p:val>
                                            <p:strVal val="1+ppt_h/2"/>
                                          </p:val>
                                        </p:tav>
                                      </p:tavLst>
                                    </p:anim>
                                    <p:set>
                                      <p:cBhvr>
                                        <p:cTn id="56" dur="1" fill="hold">
                                          <p:stCondLst>
                                            <p:cond delay="499"/>
                                          </p:stCondLst>
                                        </p:cTn>
                                        <p:tgtEl>
                                          <p:spTgt spid="27"/>
                                        </p:tgtEl>
                                        <p:attrNameLst>
                                          <p:attrName>style.visibility</p:attrName>
                                        </p:attrNameLst>
                                      </p:cBhvr>
                                      <p:to>
                                        <p:strVal val="hidden"/>
                                      </p:to>
                                    </p:set>
                                  </p:childTnLst>
                                </p:cTn>
                              </p:par>
                              <p:par>
                                <p:cTn id="57" presetID="2" presetClass="exit" presetSubtype="4" fill="hold" grpId="0" nodeType="withEffect">
                                  <p:stCondLst>
                                    <p:cond delay="0"/>
                                  </p:stCondLst>
                                  <p:childTnLst>
                                    <p:anim calcmode="lin" valueType="num">
                                      <p:cBhvr additive="base">
                                        <p:cTn id="58" dur="500"/>
                                        <p:tgtEl>
                                          <p:spTgt spid="28"/>
                                        </p:tgtEl>
                                        <p:attrNameLst>
                                          <p:attrName>ppt_x</p:attrName>
                                        </p:attrNameLst>
                                      </p:cBhvr>
                                      <p:tavLst>
                                        <p:tav tm="0">
                                          <p:val>
                                            <p:strVal val="ppt_x"/>
                                          </p:val>
                                        </p:tav>
                                        <p:tav tm="100000">
                                          <p:val>
                                            <p:strVal val="ppt_x"/>
                                          </p:val>
                                        </p:tav>
                                      </p:tavLst>
                                    </p:anim>
                                    <p:anim calcmode="lin" valueType="num">
                                      <p:cBhvr additive="base">
                                        <p:cTn id="59" dur="500"/>
                                        <p:tgtEl>
                                          <p:spTgt spid="28"/>
                                        </p:tgtEl>
                                        <p:attrNameLst>
                                          <p:attrName>ppt_y</p:attrName>
                                        </p:attrNameLst>
                                      </p:cBhvr>
                                      <p:tavLst>
                                        <p:tav tm="0">
                                          <p:val>
                                            <p:strVal val="ppt_y"/>
                                          </p:val>
                                        </p:tav>
                                        <p:tav tm="100000">
                                          <p:val>
                                            <p:strVal val="1+ppt_h/2"/>
                                          </p:val>
                                        </p:tav>
                                      </p:tavLst>
                                    </p:anim>
                                    <p:set>
                                      <p:cBhvr>
                                        <p:cTn id="60" dur="1" fill="hold">
                                          <p:stCondLst>
                                            <p:cond delay="499"/>
                                          </p:stCondLst>
                                        </p:cTn>
                                        <p:tgtEl>
                                          <p:spTgt spid="28"/>
                                        </p:tgtEl>
                                        <p:attrNameLst>
                                          <p:attrName>style.visibility</p:attrName>
                                        </p:attrNameLst>
                                      </p:cBhvr>
                                      <p:to>
                                        <p:strVal val="hidden"/>
                                      </p:to>
                                    </p:set>
                                  </p:childTnLst>
                                </p:cTn>
                              </p:par>
                              <p:par>
                                <p:cTn id="61" presetID="2" presetClass="exit" presetSubtype="4" fill="hold" grpId="0" nodeType="withEffect">
                                  <p:stCondLst>
                                    <p:cond delay="0"/>
                                  </p:stCondLst>
                                  <p:childTnLst>
                                    <p:anim calcmode="lin" valueType="num">
                                      <p:cBhvr additive="base">
                                        <p:cTn id="62" dur="500"/>
                                        <p:tgtEl>
                                          <p:spTgt spid="29"/>
                                        </p:tgtEl>
                                        <p:attrNameLst>
                                          <p:attrName>ppt_x</p:attrName>
                                        </p:attrNameLst>
                                      </p:cBhvr>
                                      <p:tavLst>
                                        <p:tav tm="0">
                                          <p:val>
                                            <p:strVal val="ppt_x"/>
                                          </p:val>
                                        </p:tav>
                                        <p:tav tm="100000">
                                          <p:val>
                                            <p:strVal val="ppt_x"/>
                                          </p:val>
                                        </p:tav>
                                      </p:tavLst>
                                    </p:anim>
                                    <p:anim calcmode="lin" valueType="num">
                                      <p:cBhvr additive="base">
                                        <p:cTn id="63" dur="500"/>
                                        <p:tgtEl>
                                          <p:spTgt spid="29"/>
                                        </p:tgtEl>
                                        <p:attrNameLst>
                                          <p:attrName>ppt_y</p:attrName>
                                        </p:attrNameLst>
                                      </p:cBhvr>
                                      <p:tavLst>
                                        <p:tav tm="0">
                                          <p:val>
                                            <p:strVal val="ppt_y"/>
                                          </p:val>
                                        </p:tav>
                                        <p:tav tm="100000">
                                          <p:val>
                                            <p:strVal val="1+ppt_h/2"/>
                                          </p:val>
                                        </p:tav>
                                      </p:tavLst>
                                    </p:anim>
                                    <p:set>
                                      <p:cBhvr>
                                        <p:cTn id="64" dur="1" fill="hold">
                                          <p:stCondLst>
                                            <p:cond delay="499"/>
                                          </p:stCondLst>
                                        </p:cTn>
                                        <p:tgtEl>
                                          <p:spTgt spid="29"/>
                                        </p:tgtEl>
                                        <p:attrNameLst>
                                          <p:attrName>style.visibility</p:attrName>
                                        </p:attrNameLst>
                                      </p:cBhvr>
                                      <p:to>
                                        <p:strVal val="hidden"/>
                                      </p:to>
                                    </p:set>
                                  </p:childTnLst>
                                </p:cTn>
                              </p:par>
                              <p:par>
                                <p:cTn id="65" presetID="2" presetClass="exit" presetSubtype="4" fill="hold" grpId="0" nodeType="withEffect">
                                  <p:stCondLst>
                                    <p:cond delay="0"/>
                                  </p:stCondLst>
                                  <p:childTnLst>
                                    <p:anim calcmode="lin" valueType="num">
                                      <p:cBhvr additive="base">
                                        <p:cTn id="66" dur="500"/>
                                        <p:tgtEl>
                                          <p:spTgt spid="31"/>
                                        </p:tgtEl>
                                        <p:attrNameLst>
                                          <p:attrName>ppt_x</p:attrName>
                                        </p:attrNameLst>
                                      </p:cBhvr>
                                      <p:tavLst>
                                        <p:tav tm="0">
                                          <p:val>
                                            <p:strVal val="ppt_x"/>
                                          </p:val>
                                        </p:tav>
                                        <p:tav tm="100000">
                                          <p:val>
                                            <p:strVal val="ppt_x"/>
                                          </p:val>
                                        </p:tav>
                                      </p:tavLst>
                                    </p:anim>
                                    <p:anim calcmode="lin" valueType="num">
                                      <p:cBhvr additive="base">
                                        <p:cTn id="67" dur="500"/>
                                        <p:tgtEl>
                                          <p:spTgt spid="31"/>
                                        </p:tgtEl>
                                        <p:attrNameLst>
                                          <p:attrName>ppt_y</p:attrName>
                                        </p:attrNameLst>
                                      </p:cBhvr>
                                      <p:tavLst>
                                        <p:tav tm="0">
                                          <p:val>
                                            <p:strVal val="ppt_y"/>
                                          </p:val>
                                        </p:tav>
                                        <p:tav tm="100000">
                                          <p:val>
                                            <p:strVal val="1+ppt_h/2"/>
                                          </p:val>
                                        </p:tav>
                                      </p:tavLst>
                                    </p:anim>
                                    <p:set>
                                      <p:cBhvr>
                                        <p:cTn id="68" dur="1" fill="hold">
                                          <p:stCondLst>
                                            <p:cond delay="499"/>
                                          </p:stCondLst>
                                        </p:cTn>
                                        <p:tgtEl>
                                          <p:spTgt spid="31"/>
                                        </p:tgtEl>
                                        <p:attrNameLst>
                                          <p:attrName>style.visibility</p:attrName>
                                        </p:attrNameLst>
                                      </p:cBhvr>
                                      <p:to>
                                        <p:strVal val="hidden"/>
                                      </p:to>
                                    </p:set>
                                  </p:childTnLst>
                                </p:cTn>
                              </p:par>
                              <p:par>
                                <p:cTn id="69" presetID="2" presetClass="exit" presetSubtype="4" fill="hold" grpId="0" nodeType="withEffect">
                                  <p:stCondLst>
                                    <p:cond delay="0"/>
                                  </p:stCondLst>
                                  <p:childTnLst>
                                    <p:anim calcmode="lin" valueType="num">
                                      <p:cBhvr additive="base">
                                        <p:cTn id="70" dur="500"/>
                                        <p:tgtEl>
                                          <p:spTgt spid="50"/>
                                        </p:tgtEl>
                                        <p:attrNameLst>
                                          <p:attrName>ppt_x</p:attrName>
                                        </p:attrNameLst>
                                      </p:cBhvr>
                                      <p:tavLst>
                                        <p:tav tm="0">
                                          <p:val>
                                            <p:strVal val="ppt_x"/>
                                          </p:val>
                                        </p:tav>
                                        <p:tav tm="100000">
                                          <p:val>
                                            <p:strVal val="ppt_x"/>
                                          </p:val>
                                        </p:tav>
                                      </p:tavLst>
                                    </p:anim>
                                    <p:anim calcmode="lin" valueType="num">
                                      <p:cBhvr additive="base">
                                        <p:cTn id="71" dur="500"/>
                                        <p:tgtEl>
                                          <p:spTgt spid="50"/>
                                        </p:tgtEl>
                                        <p:attrNameLst>
                                          <p:attrName>ppt_y</p:attrName>
                                        </p:attrNameLst>
                                      </p:cBhvr>
                                      <p:tavLst>
                                        <p:tav tm="0">
                                          <p:val>
                                            <p:strVal val="ppt_y"/>
                                          </p:val>
                                        </p:tav>
                                        <p:tav tm="100000">
                                          <p:val>
                                            <p:strVal val="1+ppt_h/2"/>
                                          </p:val>
                                        </p:tav>
                                      </p:tavLst>
                                    </p:anim>
                                    <p:set>
                                      <p:cBhvr>
                                        <p:cTn id="72" dur="1" fill="hold">
                                          <p:stCondLst>
                                            <p:cond delay="499"/>
                                          </p:stCondLst>
                                        </p:cTn>
                                        <p:tgtEl>
                                          <p:spTgt spid="50"/>
                                        </p:tgtEl>
                                        <p:attrNameLst>
                                          <p:attrName>style.visibility</p:attrName>
                                        </p:attrNameLst>
                                      </p:cBhvr>
                                      <p:to>
                                        <p:strVal val="hidden"/>
                                      </p:to>
                                    </p:set>
                                  </p:childTnLst>
                                </p:cTn>
                              </p:par>
                              <p:par>
                                <p:cTn id="73" presetID="2" presetClass="exit" presetSubtype="4" fill="hold" grpId="0" nodeType="withEffect">
                                  <p:stCondLst>
                                    <p:cond delay="0"/>
                                  </p:stCondLst>
                                  <p:childTnLst>
                                    <p:anim calcmode="lin" valueType="num">
                                      <p:cBhvr additive="base">
                                        <p:cTn id="74" dur="500"/>
                                        <p:tgtEl>
                                          <p:spTgt spid="43"/>
                                        </p:tgtEl>
                                        <p:attrNameLst>
                                          <p:attrName>ppt_x</p:attrName>
                                        </p:attrNameLst>
                                      </p:cBhvr>
                                      <p:tavLst>
                                        <p:tav tm="0">
                                          <p:val>
                                            <p:strVal val="ppt_x"/>
                                          </p:val>
                                        </p:tav>
                                        <p:tav tm="100000">
                                          <p:val>
                                            <p:strVal val="ppt_x"/>
                                          </p:val>
                                        </p:tav>
                                      </p:tavLst>
                                    </p:anim>
                                    <p:anim calcmode="lin" valueType="num">
                                      <p:cBhvr additive="base">
                                        <p:cTn id="75" dur="500"/>
                                        <p:tgtEl>
                                          <p:spTgt spid="43"/>
                                        </p:tgtEl>
                                        <p:attrNameLst>
                                          <p:attrName>ppt_y</p:attrName>
                                        </p:attrNameLst>
                                      </p:cBhvr>
                                      <p:tavLst>
                                        <p:tav tm="0">
                                          <p:val>
                                            <p:strVal val="ppt_y"/>
                                          </p:val>
                                        </p:tav>
                                        <p:tav tm="100000">
                                          <p:val>
                                            <p:strVal val="1+ppt_h/2"/>
                                          </p:val>
                                        </p:tav>
                                      </p:tavLst>
                                    </p:anim>
                                    <p:set>
                                      <p:cBhvr>
                                        <p:cTn id="76" dur="1" fill="hold">
                                          <p:stCondLst>
                                            <p:cond delay="499"/>
                                          </p:stCondLst>
                                        </p:cTn>
                                        <p:tgtEl>
                                          <p:spTgt spid="43"/>
                                        </p:tgtEl>
                                        <p:attrNameLst>
                                          <p:attrName>style.visibility</p:attrName>
                                        </p:attrNameLst>
                                      </p:cBhvr>
                                      <p:to>
                                        <p:strVal val="hidden"/>
                                      </p:to>
                                    </p:set>
                                  </p:childTnLst>
                                </p:cTn>
                              </p:par>
                              <p:par>
                                <p:cTn id="77" presetID="2" presetClass="exit" presetSubtype="4" fill="hold" grpId="0" nodeType="withEffect">
                                  <p:stCondLst>
                                    <p:cond delay="0"/>
                                  </p:stCondLst>
                                  <p:childTnLst>
                                    <p:anim calcmode="lin" valueType="num">
                                      <p:cBhvr additive="base">
                                        <p:cTn id="78" dur="500"/>
                                        <p:tgtEl>
                                          <p:spTgt spid="51"/>
                                        </p:tgtEl>
                                        <p:attrNameLst>
                                          <p:attrName>ppt_x</p:attrName>
                                        </p:attrNameLst>
                                      </p:cBhvr>
                                      <p:tavLst>
                                        <p:tav tm="0">
                                          <p:val>
                                            <p:strVal val="ppt_x"/>
                                          </p:val>
                                        </p:tav>
                                        <p:tav tm="100000">
                                          <p:val>
                                            <p:strVal val="ppt_x"/>
                                          </p:val>
                                        </p:tav>
                                      </p:tavLst>
                                    </p:anim>
                                    <p:anim calcmode="lin" valueType="num">
                                      <p:cBhvr additive="base">
                                        <p:cTn id="79" dur="500"/>
                                        <p:tgtEl>
                                          <p:spTgt spid="51"/>
                                        </p:tgtEl>
                                        <p:attrNameLst>
                                          <p:attrName>ppt_y</p:attrName>
                                        </p:attrNameLst>
                                      </p:cBhvr>
                                      <p:tavLst>
                                        <p:tav tm="0">
                                          <p:val>
                                            <p:strVal val="ppt_y"/>
                                          </p:val>
                                        </p:tav>
                                        <p:tav tm="100000">
                                          <p:val>
                                            <p:strVal val="1+ppt_h/2"/>
                                          </p:val>
                                        </p:tav>
                                      </p:tavLst>
                                    </p:anim>
                                    <p:set>
                                      <p:cBhvr>
                                        <p:cTn id="80" dur="1" fill="hold">
                                          <p:stCondLst>
                                            <p:cond delay="499"/>
                                          </p:stCondLst>
                                        </p:cTn>
                                        <p:tgtEl>
                                          <p:spTgt spid="51"/>
                                        </p:tgtEl>
                                        <p:attrNameLst>
                                          <p:attrName>style.visibility</p:attrName>
                                        </p:attrNameLst>
                                      </p:cBhvr>
                                      <p:to>
                                        <p:strVal val="hidden"/>
                                      </p:to>
                                    </p:set>
                                  </p:childTnLst>
                                </p:cTn>
                              </p:par>
                              <p:par>
                                <p:cTn id="81" presetID="2" presetClass="exit" presetSubtype="4" fill="hold" grpId="0" nodeType="withEffect">
                                  <p:stCondLst>
                                    <p:cond delay="0"/>
                                  </p:stCondLst>
                                  <p:childTnLst>
                                    <p:anim calcmode="lin" valueType="num">
                                      <p:cBhvr additive="base">
                                        <p:cTn id="82" dur="500"/>
                                        <p:tgtEl>
                                          <p:spTgt spid="6"/>
                                        </p:tgtEl>
                                        <p:attrNameLst>
                                          <p:attrName>ppt_x</p:attrName>
                                        </p:attrNameLst>
                                      </p:cBhvr>
                                      <p:tavLst>
                                        <p:tav tm="0">
                                          <p:val>
                                            <p:strVal val="ppt_x"/>
                                          </p:val>
                                        </p:tav>
                                        <p:tav tm="100000">
                                          <p:val>
                                            <p:strVal val="ppt_x"/>
                                          </p:val>
                                        </p:tav>
                                      </p:tavLst>
                                    </p:anim>
                                    <p:anim calcmode="lin" valueType="num">
                                      <p:cBhvr additive="base">
                                        <p:cTn id="83" dur="500"/>
                                        <p:tgtEl>
                                          <p:spTgt spid="6"/>
                                        </p:tgtEl>
                                        <p:attrNameLst>
                                          <p:attrName>ppt_y</p:attrName>
                                        </p:attrNameLst>
                                      </p:cBhvr>
                                      <p:tavLst>
                                        <p:tav tm="0">
                                          <p:val>
                                            <p:strVal val="ppt_y"/>
                                          </p:val>
                                        </p:tav>
                                        <p:tav tm="100000">
                                          <p:val>
                                            <p:strVal val="1+ppt_h/2"/>
                                          </p:val>
                                        </p:tav>
                                      </p:tavLst>
                                    </p:anim>
                                    <p:set>
                                      <p:cBhvr>
                                        <p:cTn id="84" dur="1" fill="hold">
                                          <p:stCondLst>
                                            <p:cond delay="499"/>
                                          </p:stCondLst>
                                        </p:cTn>
                                        <p:tgtEl>
                                          <p:spTgt spid="6"/>
                                        </p:tgtEl>
                                        <p:attrNameLst>
                                          <p:attrName>style.visibility</p:attrName>
                                        </p:attrNameLst>
                                      </p:cBhvr>
                                      <p:to>
                                        <p:strVal val="hidden"/>
                                      </p:to>
                                    </p:set>
                                  </p:childTnLst>
                                </p:cTn>
                              </p:par>
                              <p:par>
                                <p:cTn id="85" presetID="2" presetClass="exit" presetSubtype="4" fill="hold" grpId="0" nodeType="withEffect">
                                  <p:stCondLst>
                                    <p:cond delay="0"/>
                                  </p:stCondLst>
                                  <p:childTnLst>
                                    <p:anim calcmode="lin" valueType="num">
                                      <p:cBhvr additive="base">
                                        <p:cTn id="86" dur="500"/>
                                        <p:tgtEl>
                                          <p:spTgt spid="44"/>
                                        </p:tgtEl>
                                        <p:attrNameLst>
                                          <p:attrName>ppt_x</p:attrName>
                                        </p:attrNameLst>
                                      </p:cBhvr>
                                      <p:tavLst>
                                        <p:tav tm="0">
                                          <p:val>
                                            <p:strVal val="ppt_x"/>
                                          </p:val>
                                        </p:tav>
                                        <p:tav tm="100000">
                                          <p:val>
                                            <p:strVal val="ppt_x"/>
                                          </p:val>
                                        </p:tav>
                                      </p:tavLst>
                                    </p:anim>
                                    <p:anim calcmode="lin" valueType="num">
                                      <p:cBhvr additive="base">
                                        <p:cTn id="87" dur="500"/>
                                        <p:tgtEl>
                                          <p:spTgt spid="44"/>
                                        </p:tgtEl>
                                        <p:attrNameLst>
                                          <p:attrName>ppt_y</p:attrName>
                                        </p:attrNameLst>
                                      </p:cBhvr>
                                      <p:tavLst>
                                        <p:tav tm="0">
                                          <p:val>
                                            <p:strVal val="ppt_y"/>
                                          </p:val>
                                        </p:tav>
                                        <p:tav tm="100000">
                                          <p:val>
                                            <p:strVal val="1+ppt_h/2"/>
                                          </p:val>
                                        </p:tav>
                                      </p:tavLst>
                                    </p:anim>
                                    <p:set>
                                      <p:cBhvr>
                                        <p:cTn id="88" dur="1" fill="hold">
                                          <p:stCondLst>
                                            <p:cond delay="499"/>
                                          </p:stCondLst>
                                        </p:cTn>
                                        <p:tgtEl>
                                          <p:spTgt spid="44"/>
                                        </p:tgtEl>
                                        <p:attrNameLst>
                                          <p:attrName>style.visibility</p:attrName>
                                        </p:attrNameLst>
                                      </p:cBhvr>
                                      <p:to>
                                        <p:strVal val="hidden"/>
                                      </p:to>
                                    </p:set>
                                  </p:childTnLst>
                                </p:cTn>
                              </p:par>
                              <p:par>
                                <p:cTn id="89" presetID="2" presetClass="exit" presetSubtype="4" fill="hold" grpId="0" nodeType="withEffect">
                                  <p:stCondLst>
                                    <p:cond delay="0"/>
                                  </p:stCondLst>
                                  <p:childTnLst>
                                    <p:anim calcmode="lin" valueType="num">
                                      <p:cBhvr additive="base">
                                        <p:cTn id="90" dur="500"/>
                                        <p:tgtEl>
                                          <p:spTgt spid="7"/>
                                        </p:tgtEl>
                                        <p:attrNameLst>
                                          <p:attrName>ppt_x</p:attrName>
                                        </p:attrNameLst>
                                      </p:cBhvr>
                                      <p:tavLst>
                                        <p:tav tm="0">
                                          <p:val>
                                            <p:strVal val="ppt_x"/>
                                          </p:val>
                                        </p:tav>
                                        <p:tav tm="100000">
                                          <p:val>
                                            <p:strVal val="ppt_x"/>
                                          </p:val>
                                        </p:tav>
                                      </p:tavLst>
                                    </p:anim>
                                    <p:anim calcmode="lin" valueType="num">
                                      <p:cBhvr additive="base">
                                        <p:cTn id="91" dur="500"/>
                                        <p:tgtEl>
                                          <p:spTgt spid="7"/>
                                        </p:tgtEl>
                                        <p:attrNameLst>
                                          <p:attrName>ppt_y</p:attrName>
                                        </p:attrNameLst>
                                      </p:cBhvr>
                                      <p:tavLst>
                                        <p:tav tm="0">
                                          <p:val>
                                            <p:strVal val="ppt_y"/>
                                          </p:val>
                                        </p:tav>
                                        <p:tav tm="100000">
                                          <p:val>
                                            <p:strVal val="1+ppt_h/2"/>
                                          </p:val>
                                        </p:tav>
                                      </p:tavLst>
                                    </p:anim>
                                    <p:set>
                                      <p:cBhvr>
                                        <p:cTn id="92" dur="1" fill="hold">
                                          <p:stCondLst>
                                            <p:cond delay="499"/>
                                          </p:stCondLst>
                                        </p:cTn>
                                        <p:tgtEl>
                                          <p:spTgt spid="7"/>
                                        </p:tgtEl>
                                        <p:attrNameLst>
                                          <p:attrName>style.visibility</p:attrName>
                                        </p:attrNameLst>
                                      </p:cBhvr>
                                      <p:to>
                                        <p:strVal val="hidden"/>
                                      </p:to>
                                    </p:set>
                                  </p:childTnLst>
                                </p:cTn>
                              </p:par>
                              <p:par>
                                <p:cTn id="93" presetID="2" presetClass="exit" presetSubtype="4" fill="hold" grpId="0" nodeType="withEffect">
                                  <p:stCondLst>
                                    <p:cond delay="0"/>
                                  </p:stCondLst>
                                  <p:childTnLst>
                                    <p:anim calcmode="lin" valueType="num">
                                      <p:cBhvr additive="base">
                                        <p:cTn id="94" dur="500"/>
                                        <p:tgtEl>
                                          <p:spTgt spid="8"/>
                                        </p:tgtEl>
                                        <p:attrNameLst>
                                          <p:attrName>ppt_x</p:attrName>
                                        </p:attrNameLst>
                                      </p:cBhvr>
                                      <p:tavLst>
                                        <p:tav tm="0">
                                          <p:val>
                                            <p:strVal val="ppt_x"/>
                                          </p:val>
                                        </p:tav>
                                        <p:tav tm="100000">
                                          <p:val>
                                            <p:strVal val="ppt_x"/>
                                          </p:val>
                                        </p:tav>
                                      </p:tavLst>
                                    </p:anim>
                                    <p:anim calcmode="lin" valueType="num">
                                      <p:cBhvr additive="base">
                                        <p:cTn id="95" dur="500"/>
                                        <p:tgtEl>
                                          <p:spTgt spid="8"/>
                                        </p:tgtEl>
                                        <p:attrNameLst>
                                          <p:attrName>ppt_y</p:attrName>
                                        </p:attrNameLst>
                                      </p:cBhvr>
                                      <p:tavLst>
                                        <p:tav tm="0">
                                          <p:val>
                                            <p:strVal val="ppt_y"/>
                                          </p:val>
                                        </p:tav>
                                        <p:tav tm="100000">
                                          <p:val>
                                            <p:strVal val="1+ppt_h/2"/>
                                          </p:val>
                                        </p:tav>
                                      </p:tavLst>
                                    </p:anim>
                                    <p:set>
                                      <p:cBhvr>
                                        <p:cTn id="96" dur="1" fill="hold">
                                          <p:stCondLst>
                                            <p:cond delay="499"/>
                                          </p:stCondLst>
                                        </p:cTn>
                                        <p:tgtEl>
                                          <p:spTgt spid="8"/>
                                        </p:tgtEl>
                                        <p:attrNameLst>
                                          <p:attrName>style.visibility</p:attrName>
                                        </p:attrNameLst>
                                      </p:cBhvr>
                                      <p:to>
                                        <p:strVal val="hidden"/>
                                      </p:to>
                                    </p:set>
                                  </p:childTnLst>
                                </p:cTn>
                              </p:par>
                              <p:par>
                                <p:cTn id="97" presetID="2" presetClass="exit" presetSubtype="4" fill="hold" grpId="0" nodeType="withEffect">
                                  <p:stCondLst>
                                    <p:cond delay="0"/>
                                  </p:stCondLst>
                                  <p:childTnLst>
                                    <p:anim calcmode="lin" valueType="num">
                                      <p:cBhvr additive="base">
                                        <p:cTn id="98" dur="500"/>
                                        <p:tgtEl>
                                          <p:spTgt spid="33"/>
                                        </p:tgtEl>
                                        <p:attrNameLst>
                                          <p:attrName>ppt_x</p:attrName>
                                        </p:attrNameLst>
                                      </p:cBhvr>
                                      <p:tavLst>
                                        <p:tav tm="0">
                                          <p:val>
                                            <p:strVal val="ppt_x"/>
                                          </p:val>
                                        </p:tav>
                                        <p:tav tm="100000">
                                          <p:val>
                                            <p:strVal val="ppt_x"/>
                                          </p:val>
                                        </p:tav>
                                      </p:tavLst>
                                    </p:anim>
                                    <p:anim calcmode="lin" valueType="num">
                                      <p:cBhvr additive="base">
                                        <p:cTn id="99" dur="500"/>
                                        <p:tgtEl>
                                          <p:spTgt spid="33"/>
                                        </p:tgtEl>
                                        <p:attrNameLst>
                                          <p:attrName>ppt_y</p:attrName>
                                        </p:attrNameLst>
                                      </p:cBhvr>
                                      <p:tavLst>
                                        <p:tav tm="0">
                                          <p:val>
                                            <p:strVal val="ppt_y"/>
                                          </p:val>
                                        </p:tav>
                                        <p:tav tm="100000">
                                          <p:val>
                                            <p:strVal val="1+ppt_h/2"/>
                                          </p:val>
                                        </p:tav>
                                      </p:tavLst>
                                    </p:anim>
                                    <p:set>
                                      <p:cBhvr>
                                        <p:cTn id="100" dur="1" fill="hold">
                                          <p:stCondLst>
                                            <p:cond delay="499"/>
                                          </p:stCondLst>
                                        </p:cTn>
                                        <p:tgtEl>
                                          <p:spTgt spid="33"/>
                                        </p:tgtEl>
                                        <p:attrNameLst>
                                          <p:attrName>style.visibility</p:attrName>
                                        </p:attrNameLst>
                                      </p:cBhvr>
                                      <p:to>
                                        <p:strVal val="hidden"/>
                                      </p:to>
                                    </p:set>
                                  </p:childTnLst>
                                </p:cTn>
                              </p:par>
                              <p:par>
                                <p:cTn id="101" presetID="2" presetClass="exit" presetSubtype="4" fill="hold" grpId="0" nodeType="withEffect">
                                  <p:stCondLst>
                                    <p:cond delay="0"/>
                                  </p:stCondLst>
                                  <p:childTnLst>
                                    <p:anim calcmode="lin" valueType="num">
                                      <p:cBhvr additive="base">
                                        <p:cTn id="102" dur="500"/>
                                        <p:tgtEl>
                                          <p:spTgt spid="32"/>
                                        </p:tgtEl>
                                        <p:attrNameLst>
                                          <p:attrName>ppt_x</p:attrName>
                                        </p:attrNameLst>
                                      </p:cBhvr>
                                      <p:tavLst>
                                        <p:tav tm="0">
                                          <p:val>
                                            <p:strVal val="ppt_x"/>
                                          </p:val>
                                        </p:tav>
                                        <p:tav tm="100000">
                                          <p:val>
                                            <p:strVal val="ppt_x"/>
                                          </p:val>
                                        </p:tav>
                                      </p:tavLst>
                                    </p:anim>
                                    <p:anim calcmode="lin" valueType="num">
                                      <p:cBhvr additive="base">
                                        <p:cTn id="103" dur="500"/>
                                        <p:tgtEl>
                                          <p:spTgt spid="32"/>
                                        </p:tgtEl>
                                        <p:attrNameLst>
                                          <p:attrName>ppt_y</p:attrName>
                                        </p:attrNameLst>
                                      </p:cBhvr>
                                      <p:tavLst>
                                        <p:tav tm="0">
                                          <p:val>
                                            <p:strVal val="ppt_y"/>
                                          </p:val>
                                        </p:tav>
                                        <p:tav tm="100000">
                                          <p:val>
                                            <p:strVal val="1+ppt_h/2"/>
                                          </p:val>
                                        </p:tav>
                                      </p:tavLst>
                                    </p:anim>
                                    <p:set>
                                      <p:cBhvr>
                                        <p:cTn id="104"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3" grpId="0" animBg="1"/>
      <p:bldP spid="24" grpId="0" animBg="1"/>
      <p:bldP spid="25" grpId="0" animBg="1"/>
      <p:bldP spid="26" grpId="0" animBg="1"/>
      <p:bldP spid="27" grpId="0" animBg="1"/>
      <p:bldP spid="28" grpId="0" animBg="1"/>
      <p:bldP spid="29" grpId="0" animBg="1"/>
      <p:bldP spid="31" grpId="0" animBg="1"/>
      <p:bldP spid="32" grpId="0" animBg="1"/>
      <p:bldP spid="33" grpId="0" animBg="1"/>
      <p:bldP spid="44" grpId="0" animBg="1"/>
      <p:bldP spid="50" grpId="0" animBg="1"/>
      <p:bldP spid="43" grpId="0" animBg="1"/>
      <p:bldP spid="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ثانيا: النشادر     </a:t>
            </a:r>
            <a:r>
              <a:rPr lang="en-US" sz="2400" b="1" dirty="0">
                <a:solidFill>
                  <a:srgbClr val="00B050"/>
                </a:solidFill>
              </a:rPr>
              <a:t>NH</a:t>
            </a:r>
            <a:r>
              <a:rPr lang="en-US" sz="2400" b="1" baseline="-25000" dirty="0">
                <a:solidFill>
                  <a:srgbClr val="00B050"/>
                </a:solidFill>
              </a:rPr>
              <a:t>3</a:t>
            </a:r>
            <a:r>
              <a:rPr lang="ar-SA" sz="2400" b="1" dirty="0">
                <a:solidFill>
                  <a:srgbClr val="002060"/>
                </a:solidFill>
              </a:rPr>
              <a:t>     </a:t>
            </a:r>
            <a:r>
              <a:rPr lang="en-US" sz="2400" b="1" dirty="0">
                <a:solidFill>
                  <a:srgbClr val="002060"/>
                </a:solidFill>
              </a:rPr>
              <a:t>Ammonia</a:t>
            </a:r>
            <a:r>
              <a:rPr lang="ar-SA" sz="2400" b="1" dirty="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p:txBody>
      </p:sp>
      <p:sp>
        <p:nvSpPr>
          <p:cNvPr id="12" name="TextBox 11"/>
          <p:cNvSpPr txBox="1"/>
          <p:nvPr/>
        </p:nvSpPr>
        <p:spPr>
          <a:xfrm>
            <a:off x="2841000" y="762000"/>
            <a:ext cx="5638800" cy="382380"/>
          </a:xfrm>
          <a:prstGeom prst="rect">
            <a:avLst/>
          </a:prstGeom>
          <a:noFill/>
        </p:spPr>
        <p:txBody>
          <a:bodyPr wrap="square" rtlCol="0">
            <a:spAutoFit/>
          </a:bodyPr>
          <a:lstStyle/>
          <a:p>
            <a:pPr algn="just" rtl="1">
              <a:buFont typeface="Wingdings" pitchFamily="2" charset="2"/>
              <a:buChar char="v"/>
            </a:pPr>
            <a:r>
              <a:rPr lang="ar-SA" b="1" dirty="0">
                <a:solidFill>
                  <a:srgbClr val="FF0000"/>
                </a:solidFill>
                <a:cs typeface="+mj-cs"/>
              </a:rPr>
              <a:t> الأمونيا</a:t>
            </a:r>
            <a:r>
              <a:rPr lang="ar-SA" b="1" dirty="0">
                <a:cs typeface="+mj-cs"/>
              </a:rPr>
              <a:t> غاز له رائحة مميزة و درجة غليانها </a:t>
            </a:r>
            <a:r>
              <a:rPr lang="en-US" b="1" dirty="0">
                <a:cs typeface="+mj-cs"/>
              </a:rPr>
              <a:t>-33.3°C</a:t>
            </a:r>
            <a:r>
              <a:rPr lang="ar-SA" b="1" dirty="0">
                <a:cs typeface="+mj-cs"/>
              </a:rPr>
              <a:t>.</a:t>
            </a:r>
            <a:endParaRPr lang="en-US" b="1" dirty="0">
              <a:cs typeface="+mj-cs"/>
            </a:endParaRPr>
          </a:p>
        </p:txBody>
      </p:sp>
      <p:sp>
        <p:nvSpPr>
          <p:cNvPr id="15" name="TextBox 14"/>
          <p:cNvSpPr txBox="1"/>
          <p:nvPr/>
        </p:nvSpPr>
        <p:spPr>
          <a:xfrm>
            <a:off x="914400" y="6412468"/>
            <a:ext cx="7543800" cy="369332"/>
          </a:xfrm>
          <a:prstGeom prst="rect">
            <a:avLst/>
          </a:prstGeom>
          <a:noFill/>
        </p:spPr>
        <p:txBody>
          <a:bodyPr wrap="square" rtlCol="0">
            <a:spAutoFit/>
          </a:bodyPr>
          <a:lstStyle/>
          <a:p>
            <a:pPr algn="just" rtl="1">
              <a:buFont typeface="Wingdings" pitchFamily="2" charset="2"/>
              <a:buChar char="v"/>
            </a:pPr>
            <a:r>
              <a:rPr lang="ar-SA" b="1" dirty="0">
                <a:cs typeface="+mj-cs"/>
              </a:rPr>
              <a:t> يستخدم 75% من </a:t>
            </a:r>
            <a:r>
              <a:rPr lang="ar-SA" b="1" dirty="0">
                <a:solidFill>
                  <a:srgbClr val="FF0000"/>
                </a:solidFill>
                <a:cs typeface="+mj-cs"/>
              </a:rPr>
              <a:t>الأمونيا</a:t>
            </a:r>
            <a:r>
              <a:rPr lang="ar-SA" b="1" dirty="0">
                <a:cs typeface="+mj-cs"/>
              </a:rPr>
              <a:t> فى صناعة الأسمدة المختلفه العضوية وغير العضوية .</a:t>
            </a:r>
            <a:endParaRPr lang="en-US" b="1" dirty="0">
              <a:cs typeface="+mj-cs"/>
            </a:endParaRPr>
          </a:p>
        </p:txBody>
      </p:sp>
      <p:sp>
        <p:nvSpPr>
          <p:cNvPr id="17" name="TextBox 16"/>
          <p:cNvSpPr txBox="1"/>
          <p:nvPr/>
        </p:nvSpPr>
        <p:spPr>
          <a:xfrm>
            <a:off x="457200" y="1459468"/>
            <a:ext cx="7848600" cy="369332"/>
          </a:xfrm>
          <a:prstGeom prst="rect">
            <a:avLst/>
          </a:prstGeom>
          <a:noFill/>
        </p:spPr>
        <p:txBody>
          <a:bodyPr wrap="square" rtlCol="0">
            <a:spAutoFit/>
          </a:bodyPr>
          <a:lstStyle/>
          <a:p>
            <a:pPr marL="174625" lvl="0" indent="-174625" algn="just" rtl="1"/>
            <a:r>
              <a:rPr lang="ar-SA" b="1" dirty="0">
                <a:cs typeface="+mj-cs"/>
              </a:rPr>
              <a:t>يتم إنتاج الأمونيا بتفاعل النيتروجين مع الهيدروجين باستخدام اكسيد الحديد المنشط بأكسيد الالومنيوم  </a:t>
            </a:r>
            <a:endParaRPr lang="en-US" b="1" dirty="0">
              <a:cs typeface="+mj-cs"/>
            </a:endParaRPr>
          </a:p>
        </p:txBody>
      </p:sp>
      <p:sp>
        <p:nvSpPr>
          <p:cNvPr id="19" name="TextBox 18"/>
          <p:cNvSpPr txBox="1"/>
          <p:nvPr/>
        </p:nvSpPr>
        <p:spPr>
          <a:xfrm>
            <a:off x="1752600" y="1905000"/>
            <a:ext cx="2209800" cy="646331"/>
          </a:xfrm>
          <a:prstGeom prst="rect">
            <a:avLst/>
          </a:prstGeom>
          <a:noFill/>
        </p:spPr>
        <p:txBody>
          <a:bodyPr wrap="square" rtlCol="0">
            <a:spAutoFit/>
          </a:bodyPr>
          <a:lstStyle/>
          <a:p>
            <a:pPr algn="just" rtl="1"/>
            <a:r>
              <a:rPr lang="ar-SA" dirty="0">
                <a:cs typeface="+mj-cs"/>
              </a:rPr>
              <a:t>يفصل النيتروجين من الهواء بواسطة التقطير التجزيئي</a:t>
            </a:r>
            <a:endParaRPr lang="en-US" dirty="0">
              <a:cs typeface="+mj-cs"/>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2792786556"/>
              </p:ext>
            </p:extLst>
          </p:nvPr>
        </p:nvGraphicFramePr>
        <p:xfrm>
          <a:off x="2514601" y="2703731"/>
          <a:ext cx="4648199" cy="845128"/>
        </p:xfrm>
        <a:graphic>
          <a:graphicData uri="http://schemas.openxmlformats.org/presentationml/2006/ole">
            <mc:AlternateContent xmlns:mc="http://schemas.openxmlformats.org/markup-compatibility/2006">
              <mc:Choice xmlns:v="urn:schemas-microsoft-com:vml" Requires="v">
                <p:oleObj spid="_x0000_s658658" name="CS ChemDraw Drawing" r:id="rId3" imgW="2968752" imgH="539496" progId="ChemDraw.Document.6.0">
                  <p:embed/>
                </p:oleObj>
              </mc:Choice>
              <mc:Fallback>
                <p:oleObj name="CS ChemDraw Drawing" r:id="rId3" imgW="2968752" imgH="539496" progId="ChemDraw.Document.6.0">
                  <p:embed/>
                  <p:pic>
                    <p:nvPicPr>
                      <p:cNvPr id="0" name="Picture 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2703731"/>
                        <a:ext cx="4648199" cy="845128"/>
                      </a:xfrm>
                      <a:prstGeom prst="rect">
                        <a:avLst/>
                      </a:prstGeom>
                      <a:solidFill>
                        <a:srgbClr val="E1DFBA"/>
                      </a:solidFill>
                    </p:spPr>
                  </p:pic>
                </p:oleObj>
              </mc:Fallback>
            </mc:AlternateContent>
          </a:graphicData>
        </a:graphic>
      </p:graphicFrame>
      <p:sp>
        <p:nvSpPr>
          <p:cNvPr id="21" name="TextBox 20"/>
          <p:cNvSpPr txBox="1"/>
          <p:nvPr/>
        </p:nvSpPr>
        <p:spPr>
          <a:xfrm>
            <a:off x="914400" y="3871556"/>
            <a:ext cx="6096000" cy="584775"/>
          </a:xfrm>
          <a:prstGeom prst="rect">
            <a:avLst/>
          </a:prstGeom>
          <a:noFill/>
        </p:spPr>
        <p:txBody>
          <a:bodyPr wrap="square" rtlCol="0">
            <a:spAutoFit/>
          </a:bodyPr>
          <a:lstStyle/>
          <a:p>
            <a:pPr algn="just" rtl="1"/>
            <a:r>
              <a:rPr lang="ar-SA" sz="1600" dirty="0">
                <a:cs typeface="+mj-cs"/>
              </a:rPr>
              <a:t>يتم الحصول عليه من غاز التصنيع  </a:t>
            </a:r>
            <a:r>
              <a:rPr lang="en-US" sz="1600" dirty="0">
                <a:cs typeface="+mj-cs"/>
              </a:rPr>
              <a:t>(CO/H</a:t>
            </a:r>
            <a:r>
              <a:rPr lang="en-US" sz="1600" baseline="-25000" dirty="0">
                <a:cs typeface="+mj-cs"/>
              </a:rPr>
              <a:t>2</a:t>
            </a:r>
            <a:r>
              <a:rPr lang="en-US" sz="1600" dirty="0">
                <a:cs typeface="+mj-cs"/>
              </a:rPr>
              <a:t>)</a:t>
            </a:r>
            <a:r>
              <a:rPr lang="ar-SA" sz="1600" dirty="0">
                <a:cs typeface="+mj-cs"/>
              </a:rPr>
              <a:t> بعد أكسدة أول اكسيد الكربون الى ثنائي الاكسيد بمحفزات مؤكسدة يلي ذلك  استخدام </a:t>
            </a:r>
            <a:r>
              <a:rPr lang="en-US" sz="1600" dirty="0">
                <a:solidFill>
                  <a:srgbClr val="C00000"/>
                </a:solidFill>
                <a:cs typeface="+mj-cs"/>
              </a:rPr>
              <a:t>DEA </a:t>
            </a:r>
            <a:r>
              <a:rPr lang="ar-SA" sz="1600" dirty="0">
                <a:cs typeface="+mj-cs"/>
              </a:rPr>
              <a:t> الذي يعمل على إمتصاص  </a:t>
            </a:r>
            <a:r>
              <a:rPr lang="en-US" sz="1600" dirty="0">
                <a:solidFill>
                  <a:srgbClr val="C00000"/>
                </a:solidFill>
                <a:latin typeface="Calibri"/>
                <a:ea typeface="Times New Roman"/>
                <a:cs typeface="+mj-cs"/>
              </a:rPr>
              <a:t>CO</a:t>
            </a:r>
            <a:r>
              <a:rPr lang="en-US" sz="1600" baseline="-25000" dirty="0">
                <a:solidFill>
                  <a:srgbClr val="C00000"/>
                </a:solidFill>
                <a:latin typeface="Calibri"/>
                <a:ea typeface="Times New Roman"/>
                <a:cs typeface="+mj-cs"/>
              </a:rPr>
              <a:t>2</a:t>
            </a:r>
            <a:endParaRPr lang="en-US" sz="1600" dirty="0">
              <a:solidFill>
                <a:srgbClr val="C00000"/>
              </a:solidFill>
              <a:latin typeface="Times New Roman"/>
              <a:ea typeface="Times New Roman"/>
              <a:cs typeface="+mj-cs"/>
            </a:endParaRPr>
          </a:p>
        </p:txBody>
      </p:sp>
      <p:graphicFrame>
        <p:nvGraphicFramePr>
          <p:cNvPr id="24" name="Object 3"/>
          <p:cNvGraphicFramePr>
            <a:graphicFrameLocks noChangeAspect="1"/>
          </p:cNvGraphicFramePr>
          <p:nvPr>
            <p:extLst>
              <p:ext uri="{D42A27DB-BD31-4B8C-83A1-F6EECF244321}">
                <p14:modId xmlns:p14="http://schemas.microsoft.com/office/powerpoint/2010/main" val="4146545467"/>
              </p:ext>
            </p:extLst>
          </p:nvPr>
        </p:nvGraphicFramePr>
        <p:xfrm>
          <a:off x="3733800" y="3309097"/>
          <a:ext cx="457200" cy="537634"/>
        </p:xfrm>
        <a:graphic>
          <a:graphicData uri="http://schemas.openxmlformats.org/presentationml/2006/ole">
            <mc:AlternateContent xmlns:mc="http://schemas.openxmlformats.org/markup-compatibility/2006">
              <mc:Choice xmlns:v="urn:schemas-microsoft-com:vml" Requires="v">
                <p:oleObj spid="_x0000_s658659" name="CS ChemDraw Drawing" r:id="rId5" imgW="71154" imgH="392102" progId="ChemDraw.Document.6.0">
                  <p:embed/>
                </p:oleObj>
              </mc:Choice>
              <mc:Fallback>
                <p:oleObj name="CS ChemDraw Drawing" r:id="rId5" imgW="71154" imgH="392102" progId="ChemDraw.Document.6.0">
                  <p:embed/>
                  <p:pic>
                    <p:nvPicPr>
                      <p:cNvPr id="0" name="Picture 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309097"/>
                        <a:ext cx="457200" cy="53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1903692490"/>
              </p:ext>
            </p:extLst>
          </p:nvPr>
        </p:nvGraphicFramePr>
        <p:xfrm>
          <a:off x="2646006" y="2505611"/>
          <a:ext cx="478194" cy="457200"/>
        </p:xfrm>
        <a:graphic>
          <a:graphicData uri="http://schemas.openxmlformats.org/presentationml/2006/ole">
            <mc:AlternateContent xmlns:mc="http://schemas.openxmlformats.org/markup-compatibility/2006">
              <mc:Choice xmlns:v="urn:schemas-microsoft-com:vml" Requires="v">
                <p:oleObj spid="_x0000_s658660" name="CS ChemDraw Drawing" r:id="rId7" imgW="69871" imgH="391886" progId="ChemDraw.Document.6.0">
                  <p:embed/>
                </p:oleObj>
              </mc:Choice>
              <mc:Fallback>
                <p:oleObj name="CS ChemDraw Drawing" r:id="rId7" imgW="69871" imgH="391886" progId="ChemDraw.Document.6.0">
                  <p:embed/>
                  <p:pic>
                    <p:nvPicPr>
                      <p:cNvPr id="0" name="Picture 1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6006" y="2505611"/>
                        <a:ext cx="47819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5"/>
          <p:cNvGraphicFramePr>
            <a:graphicFrameLocks noChangeAspect="1"/>
          </p:cNvGraphicFramePr>
          <p:nvPr>
            <p:extLst>
              <p:ext uri="{D42A27DB-BD31-4B8C-83A1-F6EECF244321}">
                <p14:modId xmlns:p14="http://schemas.microsoft.com/office/powerpoint/2010/main" val="3181866190"/>
              </p:ext>
            </p:extLst>
          </p:nvPr>
        </p:nvGraphicFramePr>
        <p:xfrm>
          <a:off x="1352496" y="4547558"/>
          <a:ext cx="6629400" cy="1140809"/>
        </p:xfrm>
        <a:graphic>
          <a:graphicData uri="http://schemas.openxmlformats.org/presentationml/2006/ole">
            <mc:AlternateContent xmlns:mc="http://schemas.openxmlformats.org/markup-compatibility/2006">
              <mc:Choice xmlns:v="urn:schemas-microsoft-com:vml" Requires="v">
                <p:oleObj spid="_x0000_s658661" name="CS ChemDraw Drawing" r:id="rId9" imgW="4194048" imgH="870204" progId="ChemDraw.Document.6.0">
                  <p:embed/>
                </p:oleObj>
              </mc:Choice>
              <mc:Fallback>
                <p:oleObj name="CS ChemDraw Drawing" r:id="rId9" imgW="4194048" imgH="870204" progId="ChemDraw.Document.6.0">
                  <p:embed/>
                  <p:pic>
                    <p:nvPicPr>
                      <p:cNvPr id="0" name="Picture 1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2496" y="4547558"/>
                        <a:ext cx="6629400" cy="1140809"/>
                      </a:xfrm>
                      <a:prstGeom prst="rect">
                        <a:avLst/>
                      </a:prstGeom>
                      <a:solidFill>
                        <a:srgbClr val="E1DFBA"/>
                      </a:solidFill>
                    </p:spPr>
                  </p:pic>
                </p:oleObj>
              </mc:Fallback>
            </mc:AlternateContent>
          </a:graphicData>
        </a:graphic>
      </p:graphicFrame>
      <p:graphicFrame>
        <p:nvGraphicFramePr>
          <p:cNvPr id="30" name="Object 6"/>
          <p:cNvGraphicFramePr>
            <a:graphicFrameLocks noChangeAspect="1"/>
          </p:cNvGraphicFramePr>
          <p:nvPr>
            <p:extLst>
              <p:ext uri="{D42A27DB-BD31-4B8C-83A1-F6EECF244321}">
                <p14:modId xmlns:p14="http://schemas.microsoft.com/office/powerpoint/2010/main" val="371191344"/>
              </p:ext>
            </p:extLst>
          </p:nvPr>
        </p:nvGraphicFramePr>
        <p:xfrm>
          <a:off x="6172200" y="5609663"/>
          <a:ext cx="514296" cy="762727"/>
        </p:xfrm>
        <a:graphic>
          <a:graphicData uri="http://schemas.openxmlformats.org/presentationml/2006/ole">
            <mc:AlternateContent xmlns:mc="http://schemas.openxmlformats.org/markup-compatibility/2006">
              <mc:Choice xmlns:v="urn:schemas-microsoft-com:vml" Requires="v">
                <p:oleObj spid="_x0000_s658662" name="CS ChemDraw Drawing" r:id="rId11" imgW="374904" imgH="554736" progId="ChemDraw.Document.6.0">
                  <p:embed/>
                </p:oleObj>
              </mc:Choice>
              <mc:Fallback>
                <p:oleObj name="CS ChemDraw Drawing" r:id="rId11" imgW="374904" imgH="554736" progId="ChemDraw.Document.6.0">
                  <p:embed/>
                  <p:pic>
                    <p:nvPicPr>
                      <p:cNvPr id="0" name="Picture 1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5609663"/>
                        <a:ext cx="514296" cy="76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7"/>
          <p:cNvGraphicFramePr>
            <a:graphicFrameLocks noChangeAspect="1"/>
          </p:cNvGraphicFramePr>
          <p:nvPr>
            <p:extLst>
              <p:ext uri="{D42A27DB-BD31-4B8C-83A1-F6EECF244321}">
                <p14:modId xmlns:p14="http://schemas.microsoft.com/office/powerpoint/2010/main" val="1583953523"/>
              </p:ext>
            </p:extLst>
          </p:nvPr>
        </p:nvGraphicFramePr>
        <p:xfrm>
          <a:off x="7772400" y="5142131"/>
          <a:ext cx="1026319" cy="672964"/>
        </p:xfrm>
        <a:graphic>
          <a:graphicData uri="http://schemas.openxmlformats.org/presentationml/2006/ole">
            <mc:AlternateContent xmlns:mc="http://schemas.openxmlformats.org/markup-compatibility/2006">
              <mc:Choice xmlns:v="urn:schemas-microsoft-com:vml" Requires="v">
                <p:oleObj spid="_x0000_s658663" name="CS ChemDraw Drawing" r:id="rId13" imgW="821436" imgH="537972" progId="ChemDraw.Document.6.0">
                  <p:embed/>
                </p:oleObj>
              </mc:Choice>
              <mc:Fallback>
                <p:oleObj name="CS ChemDraw Drawing" r:id="rId13" imgW="821436" imgH="537972" progId="ChemDraw.Document.6.0">
                  <p:embed/>
                  <p:pic>
                    <p:nvPicPr>
                      <p:cNvPr id="0" name="Picture 1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5142131"/>
                        <a:ext cx="1026319" cy="67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6247326" y="1116690"/>
            <a:ext cx="2287074"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تحضير النشادر</a:t>
            </a:r>
            <a:endParaRPr lang="en-US" sz="2000" b="1" dirty="0">
              <a:solidFill>
                <a:srgbClr val="C00000"/>
              </a:solidFill>
              <a:cs typeface="+mj-cs"/>
            </a:endParaRPr>
          </a:p>
        </p:txBody>
      </p:sp>
    </p:spTree>
    <p:extLst>
      <p:ext uri="{BB962C8B-B14F-4D97-AF65-F5344CB8AC3E}">
        <p14:creationId xmlns:p14="http://schemas.microsoft.com/office/powerpoint/2010/main" val="325305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i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ox(in)">
                                      <p:cBhvr>
                                        <p:cTn id="23" dur="500"/>
                                        <p:tgtEl>
                                          <p:spTgt spid="2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ox(i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ox(in)">
                                      <p:cBhvr>
                                        <p:cTn id="39" dur="500"/>
                                        <p:tgtEl>
                                          <p:spTgt spid="28"/>
                                        </p:tgtEl>
                                      </p:cBhvr>
                                    </p:animEffect>
                                  </p:childTnLst>
                                </p:cTn>
                              </p:par>
                              <p:par>
                                <p:cTn id="40" presetID="4"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ox(in)">
                                      <p:cBhvr>
                                        <p:cTn id="42" dur="500"/>
                                        <p:tgtEl>
                                          <p:spTgt spid="31"/>
                                        </p:tgtEl>
                                      </p:cBhvr>
                                    </p:animEffect>
                                  </p:childTnLst>
                                </p:cTn>
                              </p:par>
                            </p:childTnLst>
                          </p:cTn>
                        </p:par>
                        <p:par>
                          <p:cTn id="43" fill="hold">
                            <p:stCondLst>
                              <p:cond delay="500"/>
                            </p:stCondLst>
                            <p:childTnLst>
                              <p:par>
                                <p:cTn id="44" presetID="4" presetClass="entr" presetSubtype="16"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ox(in)">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9" grpId="0"/>
      <p:bldP spid="21"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276600" y="627018"/>
            <a:ext cx="24384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a:solidFill>
                  <a:srgbClr val="C00000"/>
                </a:solidFill>
                <a:cs typeface="+mj-cs"/>
              </a:rPr>
              <a:t>1</a:t>
            </a:r>
            <a:r>
              <a:rPr lang="ar-SA" sz="2000" b="1" dirty="0">
                <a:solidFill>
                  <a:srgbClr val="C00000"/>
                </a:solidFill>
                <a:cs typeface="+mj-cs"/>
              </a:rPr>
              <a:t>) اليوريا   </a:t>
            </a:r>
            <a:r>
              <a:rPr lang="en-US" sz="2000" b="1" dirty="0">
                <a:solidFill>
                  <a:srgbClr val="C00000"/>
                </a:solidFill>
                <a:cs typeface="+mj-cs"/>
              </a:rPr>
              <a:t>Urea</a:t>
            </a: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ثانيا: النشادر     </a:t>
            </a:r>
            <a:r>
              <a:rPr lang="en-US" sz="2400" b="1" dirty="0">
                <a:solidFill>
                  <a:srgbClr val="00B050"/>
                </a:solidFill>
              </a:rPr>
              <a:t>NH</a:t>
            </a:r>
            <a:r>
              <a:rPr lang="en-US" sz="2400" b="1" baseline="-25000" dirty="0">
                <a:solidFill>
                  <a:srgbClr val="00B050"/>
                </a:solidFill>
              </a:rPr>
              <a:t>3</a:t>
            </a:r>
            <a:r>
              <a:rPr lang="ar-SA" sz="2400" b="1" dirty="0">
                <a:solidFill>
                  <a:srgbClr val="002060"/>
                </a:solidFill>
              </a:rPr>
              <a:t>     </a:t>
            </a:r>
            <a:r>
              <a:rPr lang="en-US" sz="2400" b="1" dirty="0">
                <a:solidFill>
                  <a:srgbClr val="002060"/>
                </a:solidFill>
              </a:rPr>
              <a:t>Ammonia</a:t>
            </a:r>
            <a:r>
              <a:rPr lang="ar-SA" sz="2400" b="1" dirty="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a:p>
            <a:pPr algn="ctr" rtl="1"/>
            <a:r>
              <a:rPr lang="ar-SA" sz="1600" b="1" dirty="0">
                <a:solidFill>
                  <a:schemeClr val="tx1"/>
                </a:solidFill>
                <a:latin typeface="Arial" pitchFamily="34" charset="0"/>
                <a:cs typeface="+mj-cs"/>
              </a:rPr>
              <a:t>المشتقات من اليوريا</a:t>
            </a:r>
            <a:endParaRPr lang="en-US" sz="1600" b="1" dirty="0">
              <a:solidFill>
                <a:schemeClr val="tx1"/>
              </a:solidFill>
              <a:latin typeface="Arial" pitchFamily="34" charset="0"/>
              <a:cs typeface="+mj-cs"/>
            </a:endParaRPr>
          </a:p>
        </p:txBody>
      </p:sp>
      <p:sp>
        <p:nvSpPr>
          <p:cNvPr id="14" name="TextBox 13"/>
          <p:cNvSpPr txBox="1"/>
          <p:nvPr/>
        </p:nvSpPr>
        <p:spPr>
          <a:xfrm>
            <a:off x="2209800" y="2292748"/>
            <a:ext cx="5638800" cy="369332"/>
          </a:xfrm>
          <a:prstGeom prst="rect">
            <a:avLst/>
          </a:prstGeom>
          <a:noFill/>
        </p:spPr>
        <p:txBody>
          <a:bodyPr wrap="square" rtlCol="0">
            <a:spAutoFit/>
          </a:bodyPr>
          <a:lstStyle/>
          <a:p>
            <a:pPr algn="just" rtl="1"/>
            <a:r>
              <a:rPr lang="ar-SA" b="1" dirty="0">
                <a:solidFill>
                  <a:srgbClr val="FF0000"/>
                </a:solidFill>
                <a:cs typeface="+mj-cs"/>
              </a:rPr>
              <a:t>- اليوريا</a:t>
            </a:r>
            <a:r>
              <a:rPr lang="ar-SA" b="1" dirty="0">
                <a:cs typeface="+mj-cs"/>
              </a:rPr>
              <a:t> مادة بلورية بيضاء درجة إنصهارها </a:t>
            </a:r>
            <a:r>
              <a:rPr lang="en-US" b="1" dirty="0">
                <a:cs typeface="+mj-cs"/>
              </a:rPr>
              <a:t>132.5°C</a:t>
            </a:r>
            <a:r>
              <a:rPr lang="ar-SA" b="1" dirty="0">
                <a:cs typeface="+mj-cs"/>
              </a:rPr>
              <a:t>.</a:t>
            </a:r>
            <a:endParaRPr lang="en-US" b="1" dirty="0">
              <a:cs typeface="+mj-cs"/>
            </a:endParaRPr>
          </a:p>
        </p:txBody>
      </p:sp>
      <p:sp>
        <p:nvSpPr>
          <p:cNvPr id="16" name="TextBox 15"/>
          <p:cNvSpPr txBox="1"/>
          <p:nvPr/>
        </p:nvSpPr>
        <p:spPr>
          <a:xfrm>
            <a:off x="1905000" y="2673748"/>
            <a:ext cx="5958840" cy="369332"/>
          </a:xfrm>
          <a:prstGeom prst="rect">
            <a:avLst/>
          </a:prstGeom>
          <a:noFill/>
        </p:spPr>
        <p:txBody>
          <a:bodyPr wrap="square" rtlCol="0">
            <a:spAutoFit/>
          </a:bodyPr>
          <a:lstStyle/>
          <a:p>
            <a:pPr algn="just" rtl="1"/>
            <a:r>
              <a:rPr lang="ar-SA" b="1" dirty="0">
                <a:cs typeface="+mj-cs"/>
              </a:rPr>
              <a:t>- أعلى الأسمدة النيتروجينية تركيزا بالنيتروجين </a:t>
            </a:r>
            <a:r>
              <a:rPr lang="en-US" b="1" dirty="0">
                <a:cs typeface="+mj-cs"/>
              </a:rPr>
              <a:t>46.6%</a:t>
            </a:r>
            <a:r>
              <a:rPr lang="ar-SA" b="1" dirty="0">
                <a:cs typeface="+mj-cs"/>
              </a:rPr>
              <a:t>.</a:t>
            </a:r>
            <a:endParaRPr lang="en-US" b="1" dirty="0">
              <a:cs typeface="+mj-cs"/>
            </a:endParaRPr>
          </a:p>
        </p:txBody>
      </p:sp>
      <p:graphicFrame>
        <p:nvGraphicFramePr>
          <p:cNvPr id="18" name="Object 8"/>
          <p:cNvGraphicFramePr>
            <a:graphicFrameLocks noChangeAspect="1"/>
          </p:cNvGraphicFramePr>
          <p:nvPr>
            <p:extLst>
              <p:ext uri="{D42A27DB-BD31-4B8C-83A1-F6EECF244321}">
                <p14:modId xmlns:p14="http://schemas.microsoft.com/office/powerpoint/2010/main" val="2461445865"/>
              </p:ext>
            </p:extLst>
          </p:nvPr>
        </p:nvGraphicFramePr>
        <p:xfrm>
          <a:off x="3733800" y="1143000"/>
          <a:ext cx="1885317" cy="612261"/>
        </p:xfrm>
        <a:graphic>
          <a:graphicData uri="http://schemas.openxmlformats.org/presentationml/2006/ole">
            <mc:AlternateContent xmlns:mc="http://schemas.openxmlformats.org/markup-compatibility/2006">
              <mc:Choice xmlns:v="urn:schemas-microsoft-com:vml" Requires="v">
                <p:oleObj spid="_x0000_s659569" name="CS ChemDraw Drawing" r:id="rId3" imgW="902208" imgH="381000" progId="ChemDraw.Document.6.0">
                  <p:embed/>
                </p:oleObj>
              </mc:Choice>
              <mc:Fallback>
                <p:oleObj name="CS ChemDraw Drawing" r:id="rId3" imgW="902208" imgH="381000" progId="ChemDraw.Document.6.0">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143000"/>
                        <a:ext cx="1885317" cy="6122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6172200" y="3207148"/>
            <a:ext cx="2057400"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تحضير اليوريا:</a:t>
            </a:r>
            <a:endParaRPr lang="en-US" sz="2000" b="1" dirty="0">
              <a:solidFill>
                <a:srgbClr val="C00000"/>
              </a:solidFill>
              <a:cs typeface="+mj-cs"/>
            </a:endParaRPr>
          </a:p>
        </p:txBody>
      </p:sp>
      <p:graphicFrame>
        <p:nvGraphicFramePr>
          <p:cNvPr id="21" name="Object 5"/>
          <p:cNvGraphicFramePr>
            <a:graphicFrameLocks noChangeAspect="1"/>
          </p:cNvGraphicFramePr>
          <p:nvPr>
            <p:extLst>
              <p:ext uri="{D42A27DB-BD31-4B8C-83A1-F6EECF244321}">
                <p14:modId xmlns:p14="http://schemas.microsoft.com/office/powerpoint/2010/main" val="66013479"/>
              </p:ext>
            </p:extLst>
          </p:nvPr>
        </p:nvGraphicFramePr>
        <p:xfrm>
          <a:off x="609600" y="3810000"/>
          <a:ext cx="7690172" cy="831452"/>
        </p:xfrm>
        <a:graphic>
          <a:graphicData uri="http://schemas.openxmlformats.org/presentationml/2006/ole">
            <mc:AlternateContent xmlns:mc="http://schemas.openxmlformats.org/markup-compatibility/2006">
              <mc:Choice xmlns:v="urn:schemas-microsoft-com:vml" Requires="v">
                <p:oleObj spid="_x0000_s659570" name="CS ChemDraw Drawing" r:id="rId5" imgW="4911852" imgH="626364" progId="ChemDraw.Document.6.0">
                  <p:embed/>
                </p:oleObj>
              </mc:Choice>
              <mc:Fallback>
                <p:oleObj name="CS ChemDraw Drawing" r:id="rId5" imgW="4911852" imgH="626364" progId="ChemDraw.Document.6.0">
                  <p:embed/>
                  <p:pic>
                    <p:nvPicPr>
                      <p:cNvPr id="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10000"/>
                        <a:ext cx="7690172" cy="831452"/>
                      </a:xfrm>
                      <a:prstGeom prst="rect">
                        <a:avLst/>
                      </a:prstGeom>
                      <a:solidFill>
                        <a:srgbClr val="E1DFBA"/>
                      </a:solidFill>
                    </p:spPr>
                  </p:pic>
                </p:oleObj>
              </mc:Fallback>
            </mc:AlternateContent>
          </a:graphicData>
        </a:graphic>
      </p:graphicFrame>
      <p:sp>
        <p:nvSpPr>
          <p:cNvPr id="26" name="TextBox 25"/>
          <p:cNvSpPr txBox="1"/>
          <p:nvPr/>
        </p:nvSpPr>
        <p:spPr>
          <a:xfrm>
            <a:off x="1447800" y="5029200"/>
            <a:ext cx="6797040" cy="369332"/>
          </a:xfrm>
          <a:prstGeom prst="rect">
            <a:avLst/>
          </a:prstGeom>
          <a:noFill/>
        </p:spPr>
        <p:txBody>
          <a:bodyPr wrap="square" rtlCol="0">
            <a:spAutoFit/>
          </a:bodyPr>
          <a:lstStyle/>
          <a:p>
            <a:pPr algn="just" rtl="1"/>
            <a:r>
              <a:rPr lang="ar-SA" b="1" dirty="0">
                <a:cs typeface="+mj-cs"/>
              </a:rPr>
              <a:t>- تتفاعل </a:t>
            </a:r>
            <a:r>
              <a:rPr lang="ar-SA" b="1" dirty="0">
                <a:solidFill>
                  <a:srgbClr val="FF0000"/>
                </a:solidFill>
                <a:cs typeface="+mj-cs"/>
              </a:rPr>
              <a:t>اليوريا</a:t>
            </a:r>
            <a:r>
              <a:rPr lang="ar-SA" b="1" dirty="0">
                <a:cs typeface="+mj-cs"/>
              </a:rPr>
              <a:t> مع الماء و ينطلق النشادر و ثانى أكسيد الكربون.</a:t>
            </a:r>
            <a:endParaRPr lang="en-US" b="1" dirty="0">
              <a:cs typeface="+mj-cs"/>
            </a:endParaRPr>
          </a:p>
        </p:txBody>
      </p:sp>
      <p:graphicFrame>
        <p:nvGraphicFramePr>
          <p:cNvPr id="30" name="Object 9"/>
          <p:cNvGraphicFramePr>
            <a:graphicFrameLocks noChangeAspect="1"/>
          </p:cNvGraphicFramePr>
          <p:nvPr>
            <p:extLst>
              <p:ext uri="{D42A27DB-BD31-4B8C-83A1-F6EECF244321}">
                <p14:modId xmlns:p14="http://schemas.microsoft.com/office/powerpoint/2010/main" val="2074201415"/>
              </p:ext>
            </p:extLst>
          </p:nvPr>
        </p:nvGraphicFramePr>
        <p:xfrm>
          <a:off x="1981200" y="5562600"/>
          <a:ext cx="5411493" cy="831452"/>
        </p:xfrm>
        <a:graphic>
          <a:graphicData uri="http://schemas.openxmlformats.org/presentationml/2006/ole">
            <mc:AlternateContent xmlns:mc="http://schemas.openxmlformats.org/markup-compatibility/2006">
              <mc:Choice xmlns:v="urn:schemas-microsoft-com:vml" Requires="v">
                <p:oleObj spid="_x0000_s659571" name="CS ChemDraw Drawing" r:id="rId7" imgW="3448812" imgH="626364" progId="ChemDraw.Document.6.0">
                  <p:embed/>
                </p:oleObj>
              </mc:Choice>
              <mc:Fallback>
                <p:oleObj name="CS ChemDraw Drawing" r:id="rId7" imgW="3448812" imgH="626364" progId="ChemDraw.Document.6.0">
                  <p:embed/>
                  <p:pic>
                    <p:nvPicPr>
                      <p:cNvPr id="0" name="Picture 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562600"/>
                        <a:ext cx="5411493" cy="831452"/>
                      </a:xfrm>
                      <a:prstGeom prst="rect">
                        <a:avLst/>
                      </a:prstGeom>
                      <a:solidFill>
                        <a:srgbClr val="E1DFBA"/>
                      </a:solidFill>
                    </p:spPr>
                  </p:pic>
                </p:oleObj>
              </mc:Fallback>
            </mc:AlternateContent>
          </a:graphicData>
        </a:graphic>
      </p:graphicFrame>
      <p:sp>
        <p:nvSpPr>
          <p:cNvPr id="17" name="TextBox 16"/>
          <p:cNvSpPr txBox="1"/>
          <p:nvPr/>
        </p:nvSpPr>
        <p:spPr>
          <a:xfrm>
            <a:off x="6172200" y="1828800"/>
            <a:ext cx="2057400"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خواص اليوريا:</a:t>
            </a:r>
            <a:endParaRPr lang="en-US" sz="2000" b="1" dirty="0">
              <a:solidFill>
                <a:srgbClr val="C00000"/>
              </a:solidFill>
              <a:cs typeface="+mj-cs"/>
            </a:endParaRPr>
          </a:p>
        </p:txBody>
      </p:sp>
    </p:spTree>
    <p:extLst>
      <p:ext uri="{BB962C8B-B14F-4D97-AF65-F5344CB8AC3E}">
        <p14:creationId xmlns:p14="http://schemas.microsoft.com/office/powerpoint/2010/main" val="3610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ox(i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500"/>
                                        <p:tgtEl>
                                          <p:spTgt spid="1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par>
                                <p:cTn id="28" presetID="4" presetClass="entr" presetSubtype="16"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ox(i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ox(in)">
                                      <p:cBhvr>
                                        <p:cTn id="35" dur="500"/>
                                        <p:tgtEl>
                                          <p:spTgt spid="26"/>
                                        </p:tgtEl>
                                      </p:cBhvr>
                                    </p:animEffect>
                                  </p:childTnLst>
                                </p:cTn>
                              </p:par>
                              <p:par>
                                <p:cTn id="36" presetID="4" presetClass="entr" presetSubtype="16"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ox(in)">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P spid="19" grpId="0"/>
      <p:bldP spid="2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ثانيا: النشادر     </a:t>
            </a:r>
            <a:r>
              <a:rPr lang="en-US" sz="2400" b="1" dirty="0">
                <a:solidFill>
                  <a:srgbClr val="00B050"/>
                </a:solidFill>
              </a:rPr>
              <a:t>NH</a:t>
            </a:r>
            <a:r>
              <a:rPr lang="en-US" sz="2400" b="1" baseline="-25000" dirty="0">
                <a:solidFill>
                  <a:srgbClr val="00B050"/>
                </a:solidFill>
              </a:rPr>
              <a:t>3</a:t>
            </a:r>
            <a:r>
              <a:rPr lang="ar-SA" sz="2400" b="1" dirty="0">
                <a:solidFill>
                  <a:srgbClr val="002060"/>
                </a:solidFill>
              </a:rPr>
              <a:t>     </a:t>
            </a:r>
            <a:r>
              <a:rPr lang="en-US" sz="2400" b="1" dirty="0">
                <a:solidFill>
                  <a:srgbClr val="002060"/>
                </a:solidFill>
              </a:rPr>
              <a:t>Ammonia</a:t>
            </a:r>
            <a:r>
              <a:rPr lang="ar-SA" sz="2400" b="1" dirty="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a:p>
            <a:pPr algn="ctr" rtl="1"/>
            <a:r>
              <a:rPr lang="ar-SA" sz="1600" b="1" dirty="0">
                <a:solidFill>
                  <a:schemeClr val="tx1"/>
                </a:solidFill>
                <a:latin typeface="Arial" pitchFamily="34" charset="0"/>
                <a:cs typeface="+mj-cs"/>
              </a:rPr>
              <a:t>المشتقات من اليوريا</a:t>
            </a:r>
            <a:endParaRPr lang="en-US" sz="1600" b="1" dirty="0">
              <a:solidFill>
                <a:schemeClr val="tx1"/>
              </a:solidFill>
              <a:latin typeface="Arial" pitchFamily="34" charset="0"/>
              <a:cs typeface="+mj-cs"/>
            </a:endParaRPr>
          </a:p>
        </p:txBody>
      </p:sp>
      <p:sp>
        <p:nvSpPr>
          <p:cNvPr id="24" name="TextBox 23"/>
          <p:cNvSpPr txBox="1"/>
          <p:nvPr/>
        </p:nvSpPr>
        <p:spPr>
          <a:xfrm>
            <a:off x="6485709" y="990600"/>
            <a:ext cx="2048691" cy="400110"/>
          </a:xfrm>
          <a:prstGeom prst="rect">
            <a:avLst/>
          </a:prstGeom>
          <a:noFill/>
        </p:spPr>
        <p:txBody>
          <a:bodyPr wrap="square" rtlCol="0">
            <a:spAutoFit/>
          </a:bodyPr>
          <a:lstStyle/>
          <a:p>
            <a:pPr algn="just" rtl="1">
              <a:buFont typeface="Wingdings" pitchFamily="2" charset="2"/>
              <a:buChar char="v"/>
            </a:pPr>
            <a:r>
              <a:rPr lang="ar-SA" sz="2000" b="1" dirty="0">
                <a:solidFill>
                  <a:srgbClr val="C00000"/>
                </a:solidFill>
                <a:cs typeface="+mj-cs"/>
              </a:rPr>
              <a:t> استخدامات اليوريا:</a:t>
            </a:r>
            <a:endParaRPr lang="en-US" sz="2000" b="1" dirty="0">
              <a:solidFill>
                <a:srgbClr val="C00000"/>
              </a:solidFill>
              <a:cs typeface="+mj-cs"/>
            </a:endParaRPr>
          </a:p>
        </p:txBody>
      </p:sp>
      <p:sp>
        <p:nvSpPr>
          <p:cNvPr id="31" name="TextBox 30"/>
          <p:cNvSpPr txBox="1"/>
          <p:nvPr/>
        </p:nvSpPr>
        <p:spPr>
          <a:xfrm>
            <a:off x="5114109" y="1798201"/>
            <a:ext cx="2987040" cy="369332"/>
          </a:xfrm>
          <a:prstGeom prst="rect">
            <a:avLst/>
          </a:prstGeom>
          <a:noFill/>
        </p:spPr>
        <p:txBody>
          <a:bodyPr wrap="square" rtlCol="0">
            <a:spAutoFit/>
          </a:bodyPr>
          <a:lstStyle/>
          <a:p>
            <a:pPr marL="285750" indent="-285750" algn="just" rtl="1"/>
            <a:r>
              <a:rPr lang="ar-SA" b="1" dirty="0">
                <a:cs typeface="+mj-cs"/>
              </a:rPr>
              <a:t>- إنتاج </a:t>
            </a:r>
            <a:r>
              <a:rPr lang="ar-SA" b="1" dirty="0">
                <a:solidFill>
                  <a:srgbClr val="FF0000"/>
                </a:solidFill>
                <a:cs typeface="+mj-cs"/>
              </a:rPr>
              <a:t>اليوريا</a:t>
            </a:r>
            <a:r>
              <a:rPr lang="ar-SA" b="1" dirty="0">
                <a:cs typeface="+mj-cs"/>
              </a:rPr>
              <a:t> فورمالدهيد.</a:t>
            </a:r>
            <a:endParaRPr lang="en-US" b="1" dirty="0">
              <a:cs typeface="+mj-cs"/>
            </a:endParaRPr>
          </a:p>
        </p:txBody>
      </p:sp>
      <p:sp>
        <p:nvSpPr>
          <p:cNvPr id="33" name="TextBox 32"/>
          <p:cNvSpPr txBox="1"/>
          <p:nvPr/>
        </p:nvSpPr>
        <p:spPr>
          <a:xfrm>
            <a:off x="1913709" y="1423145"/>
            <a:ext cx="6187440" cy="369332"/>
          </a:xfrm>
          <a:prstGeom prst="rect">
            <a:avLst/>
          </a:prstGeom>
          <a:noFill/>
        </p:spPr>
        <p:txBody>
          <a:bodyPr wrap="square" rtlCol="0">
            <a:spAutoFit/>
          </a:bodyPr>
          <a:lstStyle/>
          <a:p>
            <a:pPr marL="285750" indent="-285750" algn="just" rtl="1"/>
            <a:r>
              <a:rPr lang="ar-SA" b="1" dirty="0">
                <a:cs typeface="+mj-cs"/>
              </a:rPr>
              <a:t>- تستخدم </a:t>
            </a:r>
            <a:r>
              <a:rPr lang="ar-SA" b="1" dirty="0">
                <a:solidFill>
                  <a:srgbClr val="FF0000"/>
                </a:solidFill>
                <a:cs typeface="+mj-cs"/>
              </a:rPr>
              <a:t>اليوريا</a:t>
            </a:r>
            <a:r>
              <a:rPr lang="ar-SA" b="1" dirty="0">
                <a:cs typeface="+mj-cs"/>
              </a:rPr>
              <a:t> كسماد – علف للماشية – دباغة الجلود.</a:t>
            </a:r>
            <a:endParaRPr lang="en-US" b="1" dirty="0">
              <a:cs typeface="+mj-cs"/>
            </a:endParaRPr>
          </a:p>
        </p:txBody>
      </p:sp>
      <p:pic>
        <p:nvPicPr>
          <p:cNvPr id="35" name="Picture 2" descr="https://upload.wikimedia.org/wikipedia/commons/thumb/0/07/UFresinSyn.svg/340px-UFresinSy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13745"/>
            <a:ext cx="5334000" cy="2463055"/>
          </a:xfrm>
          <a:prstGeom prst="rect">
            <a:avLst/>
          </a:prstGeom>
          <a:solidFill>
            <a:schemeClr val="accent3">
              <a:lumMod val="40000"/>
              <a:lumOff val="60000"/>
            </a:schemeClr>
          </a:solidFill>
          <a:extLst/>
        </p:spPr>
      </p:pic>
    </p:spTree>
    <p:extLst>
      <p:ext uri="{BB962C8B-B14F-4D97-AF65-F5344CB8AC3E}">
        <p14:creationId xmlns:p14="http://schemas.microsoft.com/office/powerpoint/2010/main" val="3610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ox(in)">
                                      <p:cBhvr>
                                        <p:cTn id="11" dur="500"/>
                                        <p:tgtEl>
                                          <p:spTgt spid="31"/>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ox(in)">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3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ثانيا: النشادر     </a:t>
            </a:r>
            <a:r>
              <a:rPr lang="en-US" sz="2400" b="1" dirty="0">
                <a:solidFill>
                  <a:srgbClr val="00B050"/>
                </a:solidFill>
              </a:rPr>
              <a:t>NH</a:t>
            </a:r>
            <a:r>
              <a:rPr lang="en-US" sz="2400" b="1" baseline="-25000" dirty="0">
                <a:solidFill>
                  <a:srgbClr val="00B050"/>
                </a:solidFill>
              </a:rPr>
              <a:t>3</a:t>
            </a:r>
            <a:r>
              <a:rPr lang="ar-SA" sz="2400" b="1" dirty="0">
                <a:solidFill>
                  <a:srgbClr val="002060"/>
                </a:solidFill>
              </a:rPr>
              <a:t>     </a:t>
            </a:r>
            <a:r>
              <a:rPr lang="en-US" sz="2400" b="1" dirty="0">
                <a:solidFill>
                  <a:srgbClr val="002060"/>
                </a:solidFill>
              </a:rPr>
              <a:t>Ammonia</a:t>
            </a:r>
            <a:r>
              <a:rPr lang="ar-SA" sz="2400" b="1" dirty="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a:p>
            <a:pPr algn="ctr" rtl="1"/>
            <a:r>
              <a:rPr lang="ar-SA" sz="1600" b="1" dirty="0">
                <a:solidFill>
                  <a:schemeClr val="tx1"/>
                </a:solidFill>
                <a:latin typeface="Arial" pitchFamily="34" charset="0"/>
                <a:cs typeface="+mj-cs"/>
              </a:rPr>
              <a:t>المشتقات من اليوريا</a:t>
            </a:r>
            <a:endParaRPr lang="en-US" sz="1600" b="1" dirty="0">
              <a:solidFill>
                <a:schemeClr val="tx1"/>
              </a:solidFill>
              <a:latin typeface="Arial" pitchFamily="34" charset="0"/>
              <a:cs typeface="+mj-cs"/>
            </a:endParaRPr>
          </a:p>
        </p:txBody>
      </p:sp>
      <p:sp>
        <p:nvSpPr>
          <p:cNvPr id="15" name="TextBox 14"/>
          <p:cNvSpPr txBox="1"/>
          <p:nvPr/>
        </p:nvSpPr>
        <p:spPr>
          <a:xfrm>
            <a:off x="762000" y="990600"/>
            <a:ext cx="7330440" cy="369332"/>
          </a:xfrm>
          <a:prstGeom prst="rect">
            <a:avLst/>
          </a:prstGeom>
          <a:noFill/>
        </p:spPr>
        <p:txBody>
          <a:bodyPr wrap="square" rtlCol="0">
            <a:spAutoFit/>
          </a:bodyPr>
          <a:lstStyle/>
          <a:p>
            <a:pPr marL="285750" indent="-285750" algn="just" rtl="1"/>
            <a:r>
              <a:rPr lang="ar-SA" b="1" dirty="0">
                <a:cs typeface="+mj-cs"/>
              </a:rPr>
              <a:t>- انتاج الميلامين (يوريا + نشادر). و الذي يستخدم في تحضير راتنجات الميلامين فورمالدهيد.</a:t>
            </a:r>
            <a:endParaRPr lang="en-US" b="1" dirty="0">
              <a:cs typeface="+mj-cs"/>
            </a:endParaRPr>
          </a:p>
        </p:txBody>
      </p:sp>
      <p:graphicFrame>
        <p:nvGraphicFramePr>
          <p:cNvPr id="20" name="Object 5"/>
          <p:cNvGraphicFramePr>
            <a:graphicFrameLocks noChangeAspect="1"/>
          </p:cNvGraphicFramePr>
          <p:nvPr>
            <p:extLst>
              <p:ext uri="{D42A27DB-BD31-4B8C-83A1-F6EECF244321}">
                <p14:modId xmlns:p14="http://schemas.microsoft.com/office/powerpoint/2010/main" val="4186170310"/>
              </p:ext>
            </p:extLst>
          </p:nvPr>
        </p:nvGraphicFramePr>
        <p:xfrm>
          <a:off x="1400063" y="1447800"/>
          <a:ext cx="6467474" cy="2362200"/>
        </p:xfrm>
        <a:graphic>
          <a:graphicData uri="http://schemas.openxmlformats.org/presentationml/2006/ole">
            <mc:AlternateContent xmlns:mc="http://schemas.openxmlformats.org/markup-compatibility/2006">
              <mc:Choice xmlns:v="urn:schemas-microsoft-com:vml" Requires="v">
                <p:oleObj spid="_x0000_s660519" name="CS ChemDraw Drawing" r:id="rId3" imgW="4405884" imgH="1929384" progId="ChemDraw.Document.6.0">
                  <p:embed/>
                </p:oleObj>
              </mc:Choice>
              <mc:Fallback>
                <p:oleObj name="CS ChemDraw Drawing" r:id="rId3" imgW="4405884" imgH="1929384" progId="ChemDraw.Document.6.0">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063" y="1447800"/>
                        <a:ext cx="6467474" cy="2362200"/>
                      </a:xfrm>
                      <a:prstGeom prst="rect">
                        <a:avLst/>
                      </a:prstGeom>
                      <a:solidFill>
                        <a:srgbClr val="E1DFBA"/>
                      </a:solidFill>
                    </p:spPr>
                  </p:pic>
                </p:oleObj>
              </mc:Fallback>
            </mc:AlternateContent>
          </a:graphicData>
        </a:graphic>
      </p:graphicFrame>
      <p:pic>
        <p:nvPicPr>
          <p:cNvPr id="22" name="Picture 2" descr="https://upload.wikimedia.org/wikipedia/commons/thumb/5/52/IdealizedMelamine_CH2OResin.svg/560px-IdealizedMelamine_CH2OResi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962400"/>
            <a:ext cx="6393180" cy="2694270"/>
          </a:xfrm>
          <a:prstGeom prst="rect">
            <a:avLst/>
          </a:prstGeom>
          <a:solidFill>
            <a:schemeClr val="accent3">
              <a:lumMod val="40000"/>
              <a:lumOff val="60000"/>
            </a:schemeClr>
          </a:solidFill>
          <a:extLst/>
        </p:spPr>
      </p:pic>
      <p:sp>
        <p:nvSpPr>
          <p:cNvPr id="2" name="Rectangle 1"/>
          <p:cNvSpPr/>
          <p:nvPr/>
        </p:nvSpPr>
        <p:spPr>
          <a:xfrm>
            <a:off x="2135114" y="6260068"/>
            <a:ext cx="2436886" cy="369332"/>
          </a:xfrm>
          <a:prstGeom prst="rect">
            <a:avLst/>
          </a:prstGeom>
          <a:solidFill>
            <a:schemeClr val="accent5">
              <a:lumMod val="60000"/>
              <a:lumOff val="40000"/>
            </a:schemeClr>
          </a:solidFill>
        </p:spPr>
        <p:txBody>
          <a:bodyPr wrap="none">
            <a:spAutoFit/>
          </a:bodyPr>
          <a:lstStyle/>
          <a:p>
            <a:r>
              <a:rPr lang="ar-SA" b="1" dirty="0">
                <a:cs typeface="+mj-cs"/>
              </a:rPr>
              <a:t>راتنجات الميلامين فورمالدهيد </a:t>
            </a:r>
            <a:endParaRPr lang="en-US" b="1" dirty="0">
              <a:cs typeface="+mj-cs"/>
            </a:endParaRPr>
          </a:p>
        </p:txBody>
      </p:sp>
    </p:spTree>
    <p:extLst>
      <p:ext uri="{BB962C8B-B14F-4D97-AF65-F5344CB8AC3E}">
        <p14:creationId xmlns:p14="http://schemas.microsoft.com/office/powerpoint/2010/main" val="326831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in)">
                                      <p:cBhvr>
                                        <p:cTn id="11" dur="500"/>
                                        <p:tgtEl>
                                          <p:spTgt spid="20"/>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in)">
                                      <p:cBhvr>
                                        <p:cTn id="15" dur="500"/>
                                        <p:tgtEl>
                                          <p:spTgt spid="22"/>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28800" y="627018"/>
            <a:ext cx="5334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C00000"/>
                </a:solidFill>
                <a:cs typeface="+mj-cs"/>
              </a:rPr>
              <a:t>2) نترات الأمونيوم  </a:t>
            </a:r>
            <a:r>
              <a:rPr lang="en-US" sz="2000" b="1" dirty="0">
                <a:solidFill>
                  <a:srgbClr val="00B050"/>
                </a:solidFill>
                <a:cs typeface="+mj-cs"/>
              </a:rPr>
              <a:t>NH</a:t>
            </a:r>
            <a:r>
              <a:rPr lang="en-US" sz="2000" b="1" baseline="-25000" dirty="0">
                <a:solidFill>
                  <a:srgbClr val="00B050"/>
                </a:solidFill>
                <a:cs typeface="+mj-cs"/>
              </a:rPr>
              <a:t>4</a:t>
            </a:r>
            <a:r>
              <a:rPr lang="en-US" sz="2000" b="1" dirty="0">
                <a:solidFill>
                  <a:srgbClr val="00B050"/>
                </a:solidFill>
                <a:cs typeface="+mj-cs"/>
              </a:rPr>
              <a:t>NO</a:t>
            </a:r>
            <a:r>
              <a:rPr lang="en-US" sz="2000" b="1" baseline="-25000" dirty="0">
                <a:solidFill>
                  <a:srgbClr val="00B050"/>
                </a:solidFill>
                <a:cs typeface="+mj-cs"/>
              </a:rPr>
              <a:t>3</a:t>
            </a:r>
            <a:r>
              <a:rPr lang="ar-SA" sz="2000" b="1" dirty="0">
                <a:solidFill>
                  <a:srgbClr val="C00000"/>
                </a:solidFill>
                <a:cs typeface="+mj-cs"/>
              </a:rPr>
              <a:t>   </a:t>
            </a:r>
            <a:r>
              <a:rPr lang="en-US" sz="2000" b="1" dirty="0">
                <a:solidFill>
                  <a:srgbClr val="C00000"/>
                </a:solidFill>
                <a:cs typeface="+mj-cs"/>
              </a:rPr>
              <a:t>Ammonium nitrate</a:t>
            </a:r>
            <a:r>
              <a:rPr lang="ar-SA" sz="2000" b="1" dirty="0">
                <a:solidFill>
                  <a:srgbClr val="C00000"/>
                </a:solidFill>
                <a:cs typeface="+mj-cs"/>
              </a:rPr>
              <a:t>  </a:t>
            </a:r>
            <a:endParaRPr lang="en-US" sz="2000" b="1" dirty="0">
              <a:solidFill>
                <a:srgbClr val="C00000"/>
              </a:solidFill>
              <a:cs typeface="+mj-cs"/>
            </a:endParaRP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ثانيا: النشادر     </a:t>
            </a:r>
            <a:r>
              <a:rPr lang="en-US" sz="2400" b="1" dirty="0">
                <a:solidFill>
                  <a:srgbClr val="00B050"/>
                </a:solidFill>
              </a:rPr>
              <a:t>NH</a:t>
            </a:r>
            <a:r>
              <a:rPr lang="en-US" sz="2400" b="1" baseline="-25000" dirty="0">
                <a:solidFill>
                  <a:srgbClr val="00B050"/>
                </a:solidFill>
              </a:rPr>
              <a:t>3</a:t>
            </a:r>
            <a:r>
              <a:rPr lang="ar-SA" sz="2400" b="1" dirty="0">
                <a:solidFill>
                  <a:srgbClr val="002060"/>
                </a:solidFill>
              </a:rPr>
              <a:t>     </a:t>
            </a:r>
            <a:r>
              <a:rPr lang="en-US" sz="2400" b="1" dirty="0">
                <a:solidFill>
                  <a:srgbClr val="002060"/>
                </a:solidFill>
              </a:rPr>
              <a:t>Ammonia</a:t>
            </a:r>
            <a:r>
              <a:rPr lang="ar-SA" sz="2400" b="1" dirty="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p:txBody>
      </p:sp>
      <p:graphicFrame>
        <p:nvGraphicFramePr>
          <p:cNvPr id="17" name="Object 3"/>
          <p:cNvGraphicFramePr>
            <a:graphicFrameLocks noChangeAspect="1"/>
          </p:cNvGraphicFramePr>
          <p:nvPr>
            <p:extLst>
              <p:ext uri="{D42A27DB-BD31-4B8C-83A1-F6EECF244321}">
                <p14:modId xmlns:p14="http://schemas.microsoft.com/office/powerpoint/2010/main" val="2820246936"/>
              </p:ext>
            </p:extLst>
          </p:nvPr>
        </p:nvGraphicFramePr>
        <p:xfrm>
          <a:off x="2155825" y="1219200"/>
          <a:ext cx="4451350" cy="398200"/>
        </p:xfrm>
        <a:graphic>
          <a:graphicData uri="http://schemas.openxmlformats.org/presentationml/2006/ole">
            <mc:AlternateContent xmlns:mc="http://schemas.openxmlformats.org/markup-compatibility/2006">
              <mc:Choice xmlns:v="urn:schemas-microsoft-com:vml" Requires="v">
                <p:oleObj spid="_x0000_s661649" name="CS ChemDraw Drawing" r:id="rId3" imgW="3191256" imgH="332232" progId="ChemDraw.Document.6.0">
                  <p:embed/>
                </p:oleObj>
              </mc:Choice>
              <mc:Fallback>
                <p:oleObj name="CS ChemDraw Drawing" r:id="rId3" imgW="3191256" imgH="332232" progId="ChemDraw.Document.6.0">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825" y="1219200"/>
                        <a:ext cx="4451350" cy="398200"/>
                      </a:xfrm>
                      <a:prstGeom prst="rect">
                        <a:avLst/>
                      </a:prstGeom>
                      <a:solidFill>
                        <a:srgbClr val="E1DFBA"/>
                      </a:solidFill>
                    </p:spPr>
                  </p:pic>
                </p:oleObj>
              </mc:Fallback>
            </mc:AlternateContent>
          </a:graphicData>
        </a:graphic>
      </p:graphicFrame>
      <p:sp>
        <p:nvSpPr>
          <p:cNvPr id="20" name="TextBox 19"/>
          <p:cNvSpPr txBox="1"/>
          <p:nvPr/>
        </p:nvSpPr>
        <p:spPr>
          <a:xfrm>
            <a:off x="304800" y="2133600"/>
            <a:ext cx="8305800" cy="646331"/>
          </a:xfrm>
          <a:prstGeom prst="rect">
            <a:avLst/>
          </a:prstGeom>
          <a:noFill/>
        </p:spPr>
        <p:txBody>
          <a:bodyPr wrap="square" rtlCol="0">
            <a:spAutoFit/>
          </a:bodyPr>
          <a:lstStyle/>
          <a:p>
            <a:pPr marL="174625" indent="-174625" algn="just" rtl="1"/>
            <a:r>
              <a:rPr lang="ar-SA" b="1" dirty="0">
                <a:cs typeface="+mj-cs"/>
              </a:rPr>
              <a:t>- تحضير النيترات الأخرى مثل نيترات الصوديوم  يتم بتفاعل النشادر مع الأكسجين لتعطى </a:t>
            </a:r>
            <a:r>
              <a:rPr lang="en-US" b="1" dirty="0">
                <a:cs typeface="+mj-cs"/>
              </a:rPr>
              <a:t>NO, NO</a:t>
            </a:r>
            <a:r>
              <a:rPr lang="ar-SA" b="1" baseline="-25000" dirty="0">
                <a:cs typeface="+mj-cs"/>
              </a:rPr>
              <a:t> </a:t>
            </a:r>
            <a:r>
              <a:rPr lang="ar-SA" b="1" dirty="0">
                <a:cs typeface="+mj-cs"/>
              </a:rPr>
              <a:t>ثم تتفاعل الأكاسيد الناتجة مع كربونات الصوديوم.</a:t>
            </a:r>
            <a:endParaRPr lang="en-US" b="1" dirty="0">
              <a:cs typeface="+mj-cs"/>
            </a:endParaRPr>
          </a:p>
        </p:txBody>
      </p:sp>
      <p:sp>
        <p:nvSpPr>
          <p:cNvPr id="23" name="TextBox 22"/>
          <p:cNvSpPr txBox="1"/>
          <p:nvPr/>
        </p:nvSpPr>
        <p:spPr>
          <a:xfrm>
            <a:off x="822960" y="1752600"/>
            <a:ext cx="7787640" cy="369332"/>
          </a:xfrm>
          <a:prstGeom prst="rect">
            <a:avLst/>
          </a:prstGeom>
          <a:noFill/>
        </p:spPr>
        <p:txBody>
          <a:bodyPr wrap="square" rtlCol="0">
            <a:spAutoFit/>
          </a:bodyPr>
          <a:lstStyle/>
          <a:p>
            <a:pPr algn="just" rtl="1"/>
            <a:r>
              <a:rPr lang="ar-SA" b="1" dirty="0">
                <a:cs typeface="+mj-cs"/>
              </a:rPr>
              <a:t>- تستخدم في صناعة الأسمدة – المتفجرات – مبيدات الأعشاب الضارة و الحشرات.</a:t>
            </a:r>
            <a:endParaRPr lang="en-US" b="1" dirty="0">
              <a:cs typeface="+mj-cs"/>
            </a:endParaRPr>
          </a:p>
        </p:txBody>
      </p:sp>
      <p:graphicFrame>
        <p:nvGraphicFramePr>
          <p:cNvPr id="27" name="Object 5"/>
          <p:cNvGraphicFramePr>
            <a:graphicFrameLocks noChangeAspect="1"/>
          </p:cNvGraphicFramePr>
          <p:nvPr>
            <p:extLst>
              <p:ext uri="{D42A27DB-BD31-4B8C-83A1-F6EECF244321}">
                <p14:modId xmlns:p14="http://schemas.microsoft.com/office/powerpoint/2010/main" val="792145789"/>
              </p:ext>
            </p:extLst>
          </p:nvPr>
        </p:nvGraphicFramePr>
        <p:xfrm>
          <a:off x="1208086" y="2819400"/>
          <a:ext cx="6407788" cy="483466"/>
        </p:xfrm>
        <a:graphic>
          <a:graphicData uri="http://schemas.openxmlformats.org/presentationml/2006/ole">
            <mc:AlternateContent xmlns:mc="http://schemas.openxmlformats.org/markup-compatibility/2006">
              <mc:Choice xmlns:v="urn:schemas-microsoft-com:vml" Requires="v">
                <p:oleObj spid="_x0000_s661650" name="CS ChemDraw Drawing" r:id="rId5" imgW="5065776" imgH="446532" progId="ChemDraw.Document.6.0">
                  <p:embed/>
                </p:oleObj>
              </mc:Choice>
              <mc:Fallback>
                <p:oleObj name="CS ChemDraw Drawing" r:id="rId5" imgW="5065776" imgH="446532" progId="ChemDraw.Document.6.0">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8086" y="2819400"/>
                        <a:ext cx="6407788" cy="483466"/>
                      </a:xfrm>
                      <a:prstGeom prst="rect">
                        <a:avLst/>
                      </a:prstGeom>
                      <a:solidFill>
                        <a:srgbClr val="E1DFBA"/>
                      </a:solidFill>
                    </p:spPr>
                  </p:pic>
                </p:oleObj>
              </mc:Fallback>
            </mc:AlternateContent>
          </a:graphicData>
        </a:graphic>
      </p:graphicFrame>
      <p:sp>
        <p:nvSpPr>
          <p:cNvPr id="28" name="TextBox 27"/>
          <p:cNvSpPr txBox="1"/>
          <p:nvPr/>
        </p:nvSpPr>
        <p:spPr>
          <a:xfrm>
            <a:off x="1600200" y="3486090"/>
            <a:ext cx="60198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C00000"/>
                </a:solidFill>
                <a:cs typeface="+mj-cs"/>
              </a:rPr>
              <a:t>3) كبريتات الأمونيوم    </a:t>
            </a:r>
            <a:r>
              <a:rPr lang="en-US" sz="2000" b="1" dirty="0">
                <a:solidFill>
                  <a:srgbClr val="C00000"/>
                </a:solidFill>
                <a:cs typeface="+mj-cs"/>
              </a:rPr>
              <a:t>  </a:t>
            </a:r>
            <a:r>
              <a:rPr lang="en-US" sz="2000" b="1" dirty="0">
                <a:solidFill>
                  <a:srgbClr val="00B050"/>
                </a:solidFill>
                <a:cs typeface="+mj-cs"/>
              </a:rPr>
              <a:t>(NH</a:t>
            </a:r>
            <a:r>
              <a:rPr lang="en-US" sz="2000" b="1" baseline="-25000" dirty="0">
                <a:solidFill>
                  <a:srgbClr val="00B050"/>
                </a:solidFill>
                <a:cs typeface="+mj-cs"/>
              </a:rPr>
              <a:t>4</a:t>
            </a:r>
            <a:r>
              <a:rPr lang="en-US" sz="2000" b="1" dirty="0">
                <a:solidFill>
                  <a:srgbClr val="00B050"/>
                </a:solidFill>
                <a:cs typeface="+mj-cs"/>
              </a:rPr>
              <a:t>)</a:t>
            </a:r>
            <a:r>
              <a:rPr lang="en-US" sz="2000" b="1" baseline="-25000" dirty="0">
                <a:solidFill>
                  <a:srgbClr val="00B050"/>
                </a:solidFill>
                <a:cs typeface="+mj-cs"/>
              </a:rPr>
              <a:t>2</a:t>
            </a:r>
            <a:r>
              <a:rPr lang="en-US" sz="2000" b="1" dirty="0">
                <a:solidFill>
                  <a:srgbClr val="00B050"/>
                </a:solidFill>
                <a:cs typeface="+mj-cs"/>
              </a:rPr>
              <a:t>SO</a:t>
            </a:r>
            <a:r>
              <a:rPr lang="en-US" sz="2000" b="1" baseline="-25000" dirty="0">
                <a:solidFill>
                  <a:srgbClr val="00B050"/>
                </a:solidFill>
                <a:cs typeface="+mj-cs"/>
              </a:rPr>
              <a:t>4</a:t>
            </a:r>
            <a:r>
              <a:rPr lang="ar-SA" sz="2000" b="1" dirty="0">
                <a:solidFill>
                  <a:srgbClr val="00B050"/>
                </a:solidFill>
                <a:cs typeface="+mj-cs"/>
              </a:rPr>
              <a:t> </a:t>
            </a:r>
            <a:r>
              <a:rPr lang="en-US" sz="2000" b="1" dirty="0">
                <a:solidFill>
                  <a:srgbClr val="C00000"/>
                </a:solidFill>
                <a:cs typeface="+mj-cs"/>
              </a:rPr>
              <a:t>Ammonium sulfate</a:t>
            </a:r>
            <a:r>
              <a:rPr lang="ar-SA" sz="2000" b="1" dirty="0">
                <a:solidFill>
                  <a:srgbClr val="C00000"/>
                </a:solidFill>
                <a:cs typeface="+mj-cs"/>
              </a:rPr>
              <a:t>  </a:t>
            </a:r>
            <a:endParaRPr lang="en-US" sz="2000" b="1" dirty="0">
              <a:solidFill>
                <a:srgbClr val="C00000"/>
              </a:solidFill>
              <a:cs typeface="+mj-cs"/>
            </a:endParaRPr>
          </a:p>
        </p:txBody>
      </p:sp>
      <p:sp>
        <p:nvSpPr>
          <p:cNvPr id="29" name="TextBox 28"/>
          <p:cNvSpPr txBox="1"/>
          <p:nvPr/>
        </p:nvSpPr>
        <p:spPr>
          <a:xfrm>
            <a:off x="457200" y="4648200"/>
            <a:ext cx="8153400" cy="369332"/>
          </a:xfrm>
          <a:prstGeom prst="rect">
            <a:avLst/>
          </a:prstGeom>
          <a:noFill/>
        </p:spPr>
        <p:txBody>
          <a:bodyPr wrap="square" rtlCol="0">
            <a:spAutoFit/>
          </a:bodyPr>
          <a:lstStyle/>
          <a:p>
            <a:pPr algn="just" rtl="1"/>
            <a:r>
              <a:rPr lang="ar-SA" b="1" dirty="0">
                <a:cs typeface="+mj-cs"/>
              </a:rPr>
              <a:t>- تستخدم فى صناعة الأسمدة – معالجة المياه – لمكافحة حرائق الغابات (إعاقة الإشتعال)</a:t>
            </a:r>
            <a:endParaRPr lang="en-US" b="1" dirty="0">
              <a:cs typeface="+mj-cs"/>
            </a:endParaRPr>
          </a:p>
        </p:txBody>
      </p:sp>
      <p:graphicFrame>
        <p:nvGraphicFramePr>
          <p:cNvPr id="34" name="Object 5"/>
          <p:cNvGraphicFramePr>
            <a:graphicFrameLocks noChangeAspect="1"/>
          </p:cNvGraphicFramePr>
          <p:nvPr>
            <p:extLst>
              <p:ext uri="{D42A27DB-BD31-4B8C-83A1-F6EECF244321}">
                <p14:modId xmlns:p14="http://schemas.microsoft.com/office/powerpoint/2010/main" val="2119236717"/>
              </p:ext>
            </p:extLst>
          </p:nvPr>
        </p:nvGraphicFramePr>
        <p:xfrm>
          <a:off x="2286000" y="4114800"/>
          <a:ext cx="4840288" cy="430873"/>
        </p:xfrm>
        <a:graphic>
          <a:graphicData uri="http://schemas.openxmlformats.org/presentationml/2006/ole">
            <mc:AlternateContent xmlns:mc="http://schemas.openxmlformats.org/markup-compatibility/2006">
              <mc:Choice xmlns:v="urn:schemas-microsoft-com:vml" Requires="v">
                <p:oleObj spid="_x0000_s661651" name="CS ChemDraw Drawing" r:id="rId7" imgW="3208020" imgH="332232" progId="ChemDraw.Document.6.0">
                  <p:embed/>
                </p:oleObj>
              </mc:Choice>
              <mc:Fallback>
                <p:oleObj name="CS ChemDraw Drawing" r:id="rId7" imgW="3208020" imgH="332232" progId="ChemDraw.Document.6.0">
                  <p:embed/>
                  <p:pic>
                    <p:nvPicPr>
                      <p:cNvPr id="0" name="Picture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114800"/>
                        <a:ext cx="4840288" cy="430873"/>
                      </a:xfrm>
                      <a:prstGeom prst="rect">
                        <a:avLst/>
                      </a:prstGeom>
                      <a:solidFill>
                        <a:srgbClr val="E1DFBA"/>
                      </a:solidFill>
                    </p:spPr>
                  </p:pic>
                </p:oleObj>
              </mc:Fallback>
            </mc:AlternateContent>
          </a:graphicData>
        </a:graphic>
      </p:graphicFrame>
      <p:sp>
        <p:nvSpPr>
          <p:cNvPr id="36" name="TextBox 35"/>
          <p:cNvSpPr txBox="1"/>
          <p:nvPr/>
        </p:nvSpPr>
        <p:spPr>
          <a:xfrm>
            <a:off x="1362891" y="5181600"/>
            <a:ext cx="6409509"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C00000"/>
                </a:solidFill>
                <a:cs typeface="+mj-cs"/>
              </a:rPr>
              <a:t>4) فوسفات الأمونيوم     </a:t>
            </a:r>
            <a:r>
              <a:rPr lang="en-US" sz="2000" b="1" dirty="0">
                <a:solidFill>
                  <a:srgbClr val="C00000"/>
                </a:solidFill>
                <a:cs typeface="+mj-cs"/>
              </a:rPr>
              <a:t>Ammonium phosphate </a:t>
            </a:r>
            <a:r>
              <a:rPr lang="en-US" sz="2000" b="1" dirty="0">
                <a:solidFill>
                  <a:srgbClr val="00B050"/>
                </a:solidFill>
                <a:cs typeface="+mj-cs"/>
              </a:rPr>
              <a:t>(NH</a:t>
            </a:r>
            <a:r>
              <a:rPr lang="en-US" sz="2000" b="1" baseline="-25000" dirty="0">
                <a:solidFill>
                  <a:srgbClr val="00B050"/>
                </a:solidFill>
                <a:cs typeface="+mj-cs"/>
              </a:rPr>
              <a:t>4</a:t>
            </a:r>
            <a:r>
              <a:rPr lang="en-US" sz="2000" b="1" dirty="0">
                <a:solidFill>
                  <a:srgbClr val="00B050"/>
                </a:solidFill>
                <a:cs typeface="+mj-cs"/>
              </a:rPr>
              <a:t>)</a:t>
            </a:r>
            <a:r>
              <a:rPr lang="en-US" sz="2000" b="1" baseline="-25000" dirty="0">
                <a:solidFill>
                  <a:srgbClr val="00B050"/>
                </a:solidFill>
                <a:cs typeface="+mj-cs"/>
              </a:rPr>
              <a:t>3</a:t>
            </a:r>
            <a:r>
              <a:rPr lang="en-US" sz="2000" b="1" dirty="0">
                <a:solidFill>
                  <a:srgbClr val="00B050"/>
                </a:solidFill>
                <a:cs typeface="+mj-cs"/>
              </a:rPr>
              <a:t>PO</a:t>
            </a:r>
            <a:r>
              <a:rPr lang="en-US" sz="2000" b="1" baseline="-25000" dirty="0">
                <a:solidFill>
                  <a:srgbClr val="00B050"/>
                </a:solidFill>
                <a:cs typeface="+mj-cs"/>
              </a:rPr>
              <a:t>4</a:t>
            </a:r>
          </a:p>
        </p:txBody>
      </p:sp>
      <p:sp>
        <p:nvSpPr>
          <p:cNvPr id="37" name="TextBox 36"/>
          <p:cNvSpPr txBox="1"/>
          <p:nvPr/>
        </p:nvSpPr>
        <p:spPr>
          <a:xfrm>
            <a:off x="457200" y="6412468"/>
            <a:ext cx="8153400" cy="369332"/>
          </a:xfrm>
          <a:prstGeom prst="rect">
            <a:avLst/>
          </a:prstGeom>
          <a:noFill/>
        </p:spPr>
        <p:txBody>
          <a:bodyPr wrap="square" rtlCol="0">
            <a:spAutoFit/>
          </a:bodyPr>
          <a:lstStyle/>
          <a:p>
            <a:pPr algn="just" rtl="1"/>
            <a:r>
              <a:rPr lang="ar-SA" b="1" dirty="0">
                <a:cs typeface="+mj-cs"/>
              </a:rPr>
              <a:t>- تستخدم فى صناعة الأسمدة – لمكافحة حرائق الغابات (إعاقة الإشتعال)</a:t>
            </a:r>
            <a:endParaRPr lang="en-US" b="1" dirty="0">
              <a:cs typeface="+mj-cs"/>
            </a:endParaRPr>
          </a:p>
        </p:txBody>
      </p:sp>
      <p:graphicFrame>
        <p:nvGraphicFramePr>
          <p:cNvPr id="39" name="Object 5"/>
          <p:cNvGraphicFramePr>
            <a:graphicFrameLocks noChangeAspect="1"/>
          </p:cNvGraphicFramePr>
          <p:nvPr>
            <p:extLst>
              <p:ext uri="{D42A27DB-BD31-4B8C-83A1-F6EECF244321}">
                <p14:modId xmlns:p14="http://schemas.microsoft.com/office/powerpoint/2010/main" val="677277728"/>
              </p:ext>
            </p:extLst>
          </p:nvPr>
        </p:nvGraphicFramePr>
        <p:xfrm>
          <a:off x="1995168" y="5837507"/>
          <a:ext cx="4925063" cy="410893"/>
        </p:xfrm>
        <a:graphic>
          <a:graphicData uri="http://schemas.openxmlformats.org/presentationml/2006/ole">
            <mc:AlternateContent xmlns:mc="http://schemas.openxmlformats.org/markup-compatibility/2006">
              <mc:Choice xmlns:v="urn:schemas-microsoft-com:vml" Requires="v">
                <p:oleObj spid="_x0000_s661652" name="CS ChemDraw Drawing" r:id="rId9" imgW="3419856" imgH="332232" progId="ChemDraw.Document.6.0">
                  <p:embed/>
                </p:oleObj>
              </mc:Choice>
              <mc:Fallback>
                <p:oleObj name="CS ChemDraw Drawing" r:id="rId9" imgW="3419856" imgH="332232" progId="ChemDraw.Document.6.0">
                  <p:embed/>
                  <p:pic>
                    <p:nvPicPr>
                      <p:cNvPr id="0" name="Picture 1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5168" y="5837507"/>
                        <a:ext cx="4925063" cy="410893"/>
                      </a:xfrm>
                      <a:prstGeom prst="rect">
                        <a:avLst/>
                      </a:prstGeom>
                      <a:solidFill>
                        <a:srgbClr val="E1DFBA"/>
                      </a:solidFill>
                    </p:spPr>
                  </p:pic>
                </p:oleObj>
              </mc:Fallback>
            </mc:AlternateContent>
          </a:graphicData>
        </a:graphic>
      </p:graphicFrame>
    </p:spTree>
    <p:extLst>
      <p:ext uri="{BB962C8B-B14F-4D97-AF65-F5344CB8AC3E}">
        <p14:creationId xmlns:p14="http://schemas.microsoft.com/office/powerpoint/2010/main" val="173615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ox(in)">
                                      <p:cBhvr>
                                        <p:cTn id="19" dur="500"/>
                                        <p:tgtEl>
                                          <p:spTgt spid="23"/>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ox(i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ox(in)">
                                      <p:cBhvr>
                                        <p:cTn id="28" dur="500"/>
                                        <p:tgtEl>
                                          <p:spTgt spid="2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ox(in)">
                                      <p:cBhvr>
                                        <p:cTn id="31" dur="500"/>
                                        <p:tgtEl>
                                          <p:spTgt spid="29"/>
                                        </p:tgtEl>
                                      </p:cBhvr>
                                    </p:animEffect>
                                  </p:childTnLst>
                                </p:cTn>
                              </p:par>
                              <p:par>
                                <p:cTn id="32" presetID="4" presetClass="entr" presetSubtype="16"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ox(in)">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ox(in)">
                                      <p:cBhvr>
                                        <p:cTn id="39" dur="500"/>
                                        <p:tgtEl>
                                          <p:spTgt spid="36"/>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ox(in)">
                                      <p:cBhvr>
                                        <p:cTn id="42" dur="500"/>
                                        <p:tgtEl>
                                          <p:spTgt spid="37"/>
                                        </p:tgtEl>
                                      </p:cBhvr>
                                    </p:animEffect>
                                  </p:childTnLst>
                                </p:cTn>
                              </p:par>
                              <p:par>
                                <p:cTn id="43" presetID="4" presetClass="entr" presetSubtype="16"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ox(in)">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3" grpId="0"/>
      <p:bldP spid="28" grpId="0" animBg="1"/>
      <p:bldP spid="29" grpId="0"/>
      <p:bldP spid="36" grpId="0" animBg="1"/>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48692" y="627018"/>
            <a:ext cx="4809308"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C00000"/>
                </a:solidFill>
                <a:cs typeface="+mj-cs"/>
              </a:rPr>
              <a:t>5) الأسمدة المركبة     </a:t>
            </a:r>
            <a:r>
              <a:rPr lang="en-US" sz="2000" b="1" dirty="0">
                <a:solidFill>
                  <a:srgbClr val="C00000"/>
                </a:solidFill>
                <a:cs typeface="+mj-cs"/>
              </a:rPr>
              <a:t>Compound fertilizers</a:t>
            </a:r>
            <a:endParaRPr lang="en-US" sz="2000" b="1" dirty="0">
              <a:solidFill>
                <a:srgbClr val="00B050"/>
              </a:solidFill>
              <a:cs typeface="+mj-cs"/>
            </a:endParaRP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ثانيا: النشادر     </a:t>
            </a:r>
            <a:r>
              <a:rPr lang="en-US" sz="2400" b="1" dirty="0">
                <a:solidFill>
                  <a:srgbClr val="00B050"/>
                </a:solidFill>
              </a:rPr>
              <a:t>NH</a:t>
            </a:r>
            <a:r>
              <a:rPr lang="en-US" sz="2400" b="1" baseline="-25000" dirty="0">
                <a:solidFill>
                  <a:srgbClr val="00B050"/>
                </a:solidFill>
              </a:rPr>
              <a:t>3</a:t>
            </a:r>
            <a:r>
              <a:rPr lang="ar-SA" sz="2400" b="1" dirty="0">
                <a:solidFill>
                  <a:srgbClr val="002060"/>
                </a:solidFill>
              </a:rPr>
              <a:t>     </a:t>
            </a:r>
            <a:r>
              <a:rPr lang="en-US" sz="2400" b="1" dirty="0">
                <a:solidFill>
                  <a:srgbClr val="002060"/>
                </a:solidFill>
              </a:rPr>
              <a:t>Ammonia</a:t>
            </a:r>
            <a:r>
              <a:rPr lang="ar-SA" sz="2400" b="1" dirty="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p:txBody>
      </p:sp>
      <p:sp>
        <p:nvSpPr>
          <p:cNvPr id="36" name="TextBox 35"/>
          <p:cNvSpPr txBox="1"/>
          <p:nvPr/>
        </p:nvSpPr>
        <p:spPr>
          <a:xfrm>
            <a:off x="2429690" y="3376136"/>
            <a:ext cx="42759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C00000"/>
                </a:solidFill>
                <a:cs typeface="+mj-cs"/>
              </a:rPr>
              <a:t>6) حمض النيتريك     </a:t>
            </a:r>
            <a:r>
              <a:rPr lang="en-US" sz="2000" b="1" dirty="0">
                <a:solidFill>
                  <a:srgbClr val="00B050"/>
                </a:solidFill>
                <a:cs typeface="+mj-cs"/>
              </a:rPr>
              <a:t>HNO</a:t>
            </a:r>
            <a:r>
              <a:rPr lang="en-US" sz="2000" b="1" baseline="-25000" dirty="0">
                <a:solidFill>
                  <a:srgbClr val="00B050"/>
                </a:solidFill>
                <a:cs typeface="+mj-cs"/>
              </a:rPr>
              <a:t>3</a:t>
            </a:r>
            <a:r>
              <a:rPr lang="ar-SA" sz="2000" b="1" dirty="0">
                <a:solidFill>
                  <a:srgbClr val="C00000"/>
                </a:solidFill>
                <a:cs typeface="+mj-cs"/>
              </a:rPr>
              <a:t> </a:t>
            </a:r>
            <a:r>
              <a:rPr lang="en-US" sz="2000" b="1" dirty="0">
                <a:solidFill>
                  <a:srgbClr val="C00000"/>
                </a:solidFill>
                <a:cs typeface="+mj-cs"/>
              </a:rPr>
              <a:t>Nitric acid </a:t>
            </a:r>
            <a:endParaRPr lang="en-US" sz="2000" b="1" baseline="-25000" dirty="0">
              <a:solidFill>
                <a:srgbClr val="00B050"/>
              </a:solidFill>
              <a:cs typeface="+mj-cs"/>
            </a:endParaRPr>
          </a:p>
        </p:txBody>
      </p:sp>
      <p:sp>
        <p:nvSpPr>
          <p:cNvPr id="15" name="TextBox 14"/>
          <p:cNvSpPr txBox="1"/>
          <p:nvPr/>
        </p:nvSpPr>
        <p:spPr>
          <a:xfrm>
            <a:off x="152400" y="1219200"/>
            <a:ext cx="8458200" cy="369332"/>
          </a:xfrm>
          <a:prstGeom prst="rect">
            <a:avLst/>
          </a:prstGeom>
          <a:noFill/>
        </p:spPr>
        <p:txBody>
          <a:bodyPr wrap="square" rtlCol="0">
            <a:spAutoFit/>
          </a:bodyPr>
          <a:lstStyle/>
          <a:p>
            <a:pPr algn="just" rtl="1"/>
            <a:r>
              <a:rPr lang="ar-SA" b="1" dirty="0">
                <a:cs typeface="+mj-cs"/>
              </a:rPr>
              <a:t>- عبارة عن خليط من الأسمدة النيتروجينية و الفوسفاتية و البوتاسية للحصول على أسمدة تحتوى على </a:t>
            </a:r>
            <a:r>
              <a:rPr lang="en-US" b="1" dirty="0">
                <a:cs typeface="+mj-cs"/>
              </a:rPr>
              <a:t>N, P, K</a:t>
            </a:r>
            <a:r>
              <a:rPr lang="ar-SA" b="1" dirty="0">
                <a:cs typeface="+mj-cs"/>
              </a:rPr>
              <a:t>.</a:t>
            </a:r>
            <a:endParaRPr lang="en-US" b="1" dirty="0">
              <a:cs typeface="+mj-cs"/>
            </a:endParaRPr>
          </a:p>
        </p:txBody>
      </p:sp>
      <p:sp>
        <p:nvSpPr>
          <p:cNvPr id="18" name="TextBox 17"/>
          <p:cNvSpPr txBox="1"/>
          <p:nvPr/>
        </p:nvSpPr>
        <p:spPr>
          <a:xfrm>
            <a:off x="5943600" y="1600200"/>
            <a:ext cx="2667000" cy="369332"/>
          </a:xfrm>
          <a:prstGeom prst="rect">
            <a:avLst/>
          </a:prstGeom>
          <a:noFill/>
        </p:spPr>
        <p:txBody>
          <a:bodyPr wrap="square" rtlCol="0">
            <a:spAutoFit/>
          </a:bodyPr>
          <a:lstStyle/>
          <a:p>
            <a:pPr algn="just" rtl="1"/>
            <a:r>
              <a:rPr lang="ar-SA" b="1" dirty="0">
                <a:cs typeface="+mj-cs"/>
              </a:rPr>
              <a:t>- مثال 23-23-0 تعنى</a:t>
            </a:r>
            <a:endParaRPr lang="en-US" b="1" dirty="0">
              <a:cs typeface="+mj-cs"/>
            </a:endParaRPr>
          </a:p>
        </p:txBody>
      </p:sp>
      <p:sp>
        <p:nvSpPr>
          <p:cNvPr id="21" name="TextBox 20"/>
          <p:cNvSpPr txBox="1"/>
          <p:nvPr/>
        </p:nvSpPr>
        <p:spPr>
          <a:xfrm>
            <a:off x="457200" y="2020669"/>
            <a:ext cx="7802880" cy="872868"/>
          </a:xfrm>
          <a:prstGeom prst="rect">
            <a:avLst/>
          </a:prstGeom>
          <a:noFill/>
        </p:spPr>
        <p:txBody>
          <a:bodyPr wrap="square" rtlCol="0">
            <a:spAutoFit/>
          </a:bodyPr>
          <a:lstStyle/>
          <a:p>
            <a:pPr algn="just" rtl="1">
              <a:lnSpc>
                <a:spcPct val="150000"/>
              </a:lnSpc>
            </a:pPr>
            <a:r>
              <a:rPr lang="ar-SA" b="1" dirty="0">
                <a:cs typeface="+mj-cs"/>
              </a:rPr>
              <a:t>خلطة من يوريا + ثنائى أمونيوم فوسفات + سلفات البوتاسيوم تكون نسب النيتروجين و الفوسفور و البوتاسيوم هى 23/23/</a:t>
            </a:r>
            <a:r>
              <a:rPr lang="en-US" b="1" dirty="0">
                <a:cs typeface="+mj-cs"/>
              </a:rPr>
              <a:t>0</a:t>
            </a:r>
            <a:r>
              <a:rPr lang="ar-SA" b="1" dirty="0">
                <a:cs typeface="+mj-cs"/>
              </a:rPr>
              <a:t> و النسبة الباقية هي عبارة عن مواد حاملة أو </a:t>
            </a:r>
            <a:r>
              <a:rPr lang="en-US" b="1" dirty="0">
                <a:cs typeface="+mj-cs"/>
              </a:rPr>
              <a:t>Additives</a:t>
            </a:r>
          </a:p>
        </p:txBody>
      </p:sp>
      <p:sp>
        <p:nvSpPr>
          <p:cNvPr id="25" name="TextBox 24"/>
          <p:cNvSpPr txBox="1"/>
          <p:nvPr/>
        </p:nvSpPr>
        <p:spPr>
          <a:xfrm>
            <a:off x="4419600" y="5345668"/>
            <a:ext cx="4191000" cy="369332"/>
          </a:xfrm>
          <a:prstGeom prst="rect">
            <a:avLst/>
          </a:prstGeom>
          <a:noFill/>
        </p:spPr>
        <p:txBody>
          <a:bodyPr wrap="square" rtlCol="0">
            <a:spAutoFit/>
          </a:bodyPr>
          <a:lstStyle/>
          <a:p>
            <a:pPr algn="just" rtl="1"/>
            <a:r>
              <a:rPr lang="ar-SA" b="1" dirty="0">
                <a:cs typeface="+mj-cs"/>
              </a:rPr>
              <a:t>- يستخدم 75% في إنتاج الأسمدة.</a:t>
            </a:r>
            <a:endParaRPr lang="en-US" b="1" dirty="0">
              <a:cs typeface="+mj-cs"/>
            </a:endParaRPr>
          </a:p>
        </p:txBody>
      </p:sp>
      <p:sp>
        <p:nvSpPr>
          <p:cNvPr id="30" name="TextBox 29"/>
          <p:cNvSpPr txBox="1"/>
          <p:nvPr/>
        </p:nvSpPr>
        <p:spPr>
          <a:xfrm>
            <a:off x="914400" y="5802868"/>
            <a:ext cx="7696200" cy="369332"/>
          </a:xfrm>
          <a:prstGeom prst="rect">
            <a:avLst/>
          </a:prstGeom>
          <a:noFill/>
        </p:spPr>
        <p:txBody>
          <a:bodyPr wrap="square" rtlCol="0">
            <a:spAutoFit/>
          </a:bodyPr>
          <a:lstStyle/>
          <a:p>
            <a:pPr algn="just" rtl="1"/>
            <a:r>
              <a:rPr lang="ar-SA" b="1" dirty="0">
                <a:cs typeface="+mj-cs"/>
              </a:rPr>
              <a:t>- إنتاج نيترات السليلوز المستخدم في دهانات السيارات و صناعة المتفجرات.</a:t>
            </a:r>
            <a:endParaRPr lang="en-US" b="1" dirty="0">
              <a:cs typeface="+mj-cs"/>
            </a:endParaRPr>
          </a:p>
        </p:txBody>
      </p:sp>
      <p:graphicFrame>
        <p:nvGraphicFramePr>
          <p:cNvPr id="32" name="Object 2"/>
          <p:cNvGraphicFramePr>
            <a:graphicFrameLocks noChangeAspect="1"/>
          </p:cNvGraphicFramePr>
          <p:nvPr>
            <p:extLst>
              <p:ext uri="{D42A27DB-BD31-4B8C-83A1-F6EECF244321}">
                <p14:modId xmlns:p14="http://schemas.microsoft.com/office/powerpoint/2010/main" val="2234902324"/>
              </p:ext>
            </p:extLst>
          </p:nvPr>
        </p:nvGraphicFramePr>
        <p:xfrm>
          <a:off x="2284412" y="4736068"/>
          <a:ext cx="4403725" cy="306388"/>
        </p:xfrm>
        <a:graphic>
          <a:graphicData uri="http://schemas.openxmlformats.org/presentationml/2006/ole">
            <mc:AlternateContent xmlns:mc="http://schemas.openxmlformats.org/markup-compatibility/2006">
              <mc:Choice xmlns:v="urn:schemas-microsoft-com:vml" Requires="v">
                <p:oleObj spid="_x0000_s662602" name="CS ChemDraw Drawing" r:id="rId3" imgW="2727960" imgH="216408" progId="ChemDraw.Document.6.0">
                  <p:embed/>
                </p:oleObj>
              </mc:Choice>
              <mc:Fallback>
                <p:oleObj name="CS ChemDraw Drawing" r:id="rId3" imgW="2727960" imgH="216408" progId="ChemDraw.Document.6.0">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412" y="4736068"/>
                        <a:ext cx="4403725" cy="306388"/>
                      </a:xfrm>
                      <a:prstGeom prst="rect">
                        <a:avLst/>
                      </a:prstGeom>
                      <a:solidFill>
                        <a:srgbClr val="E1DFBA"/>
                      </a:solidFill>
                    </p:spPr>
                  </p:pic>
                </p:oleObj>
              </mc:Fallback>
            </mc:AlternateContent>
          </a:graphicData>
        </a:graphic>
      </p:graphicFrame>
      <p:graphicFrame>
        <p:nvGraphicFramePr>
          <p:cNvPr id="33" name="Object 3"/>
          <p:cNvGraphicFramePr>
            <a:graphicFrameLocks noChangeAspect="1"/>
          </p:cNvGraphicFramePr>
          <p:nvPr>
            <p:extLst>
              <p:ext uri="{D42A27DB-BD31-4B8C-83A1-F6EECF244321}">
                <p14:modId xmlns:p14="http://schemas.microsoft.com/office/powerpoint/2010/main" val="1240857584"/>
              </p:ext>
            </p:extLst>
          </p:nvPr>
        </p:nvGraphicFramePr>
        <p:xfrm>
          <a:off x="2055812" y="4035980"/>
          <a:ext cx="5106988" cy="547688"/>
        </p:xfrm>
        <a:graphic>
          <a:graphicData uri="http://schemas.openxmlformats.org/presentationml/2006/ole">
            <mc:AlternateContent xmlns:mc="http://schemas.openxmlformats.org/markup-compatibility/2006">
              <mc:Choice xmlns:v="urn:schemas-microsoft-com:vml" Requires="v">
                <p:oleObj spid="_x0000_s662603" name="CS ChemDraw Drawing" r:id="rId5" imgW="3156204" imgH="393192" progId="ChemDraw.Document.6.0">
                  <p:embed/>
                </p:oleObj>
              </mc:Choice>
              <mc:Fallback>
                <p:oleObj name="CS ChemDraw Drawing" r:id="rId5" imgW="3156204" imgH="393192" progId="ChemDraw.Document.6.0">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812" y="4035980"/>
                        <a:ext cx="5106988" cy="547688"/>
                      </a:xfrm>
                      <a:prstGeom prst="rect">
                        <a:avLst/>
                      </a:prstGeom>
                      <a:solidFill>
                        <a:srgbClr val="E1DFBA"/>
                      </a:solidFill>
                    </p:spPr>
                  </p:pic>
                </p:oleObj>
              </mc:Fallback>
            </mc:AlternateContent>
          </a:graphicData>
        </a:graphic>
      </p:graphicFrame>
    </p:spTree>
    <p:extLst>
      <p:ext uri="{BB962C8B-B14F-4D97-AF65-F5344CB8AC3E}">
        <p14:creationId xmlns:p14="http://schemas.microsoft.com/office/powerpoint/2010/main" val="316874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ox(in)">
                                      <p:cBhvr>
                                        <p:cTn id="21" dur="500"/>
                                        <p:tgtEl>
                                          <p:spTgt spid="3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ox(in)">
                                      <p:cBhvr>
                                        <p:cTn id="24" dur="500"/>
                                        <p:tgtEl>
                                          <p:spTgt spid="2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ox(in)">
                                      <p:cBhvr>
                                        <p:cTn id="27" dur="500"/>
                                        <p:tgtEl>
                                          <p:spTgt spid="30"/>
                                        </p:tgtEl>
                                      </p:cBhvr>
                                    </p:animEffect>
                                  </p:childTnLst>
                                </p:cTn>
                              </p:par>
                              <p:par>
                                <p:cTn id="28" presetID="4"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ox(in)">
                                      <p:cBhvr>
                                        <p:cTn id="30" dur="500"/>
                                        <p:tgtEl>
                                          <p:spTgt spid="32"/>
                                        </p:tgtEl>
                                      </p:cBhvr>
                                    </p:animEffect>
                                  </p:childTnLst>
                                </p:cTn>
                              </p:par>
                              <p:par>
                                <p:cTn id="31" presetID="4"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ox(in)">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15" grpId="0"/>
      <p:bldP spid="18" grpId="0"/>
      <p:bldP spid="21" grpId="0"/>
      <p:bldP spid="25" grpId="0"/>
      <p:bldP spid="3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457200"/>
            <a:ext cx="6075218" cy="369332"/>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Times New Roman" panose="02020603050405020304" pitchFamily="18" charset="0"/>
              </a:rPr>
              <a:t>البتروكيماويات القائمة على الميثان      </a:t>
            </a:r>
            <a:r>
              <a:rPr lang="en-US" b="1" dirty="0">
                <a:solidFill>
                  <a:srgbClr val="002060"/>
                </a:solidFill>
                <a:latin typeface="Times New Roman" panose="02020603050405020304" pitchFamily="18" charset="0"/>
                <a:cs typeface="Times New Roman" panose="02020603050405020304" pitchFamily="18" charset="0"/>
              </a:rPr>
              <a:t>Petrochemicals from </a:t>
            </a:r>
            <a:r>
              <a:rPr lang="en-US" b="1" dirty="0">
                <a:solidFill>
                  <a:srgbClr val="FF0000"/>
                </a:solidFill>
                <a:latin typeface="Times New Roman" panose="02020603050405020304" pitchFamily="18" charset="0"/>
                <a:cs typeface="Times New Roman" panose="02020603050405020304" pitchFamily="18" charset="0"/>
              </a:rPr>
              <a:t>Methane</a:t>
            </a:r>
          </a:p>
        </p:txBody>
      </p:sp>
      <p:sp>
        <p:nvSpPr>
          <p:cNvPr id="3" name="TextBox 2"/>
          <p:cNvSpPr txBox="1"/>
          <p:nvPr/>
        </p:nvSpPr>
        <p:spPr>
          <a:xfrm>
            <a:off x="6968836" y="2342836"/>
            <a:ext cx="12192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الميثانول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33800" y="2342835"/>
            <a:ext cx="1354282"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النشادر</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71600" y="2346918"/>
            <a:ext cx="1905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إيثيل هكسانول (أوكتانول)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3753" y="1383001"/>
            <a:ext cx="1327726"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أسود الكربون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172692" y="1399308"/>
            <a:ext cx="990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الأسيتلين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259570" y="3429000"/>
            <a:ext cx="150364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الفورمالدهيد</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174771" y="47916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حمض الخل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174771" y="50964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كلوروميثان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174771" y="54012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ميثيل ثالثي بيوتيل الإثير</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172249" y="57060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الأمينات الميثيلية</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72249" y="60108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الاسترات</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172249" y="6321623"/>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سيانيد الهيدروجين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733800" y="31697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اليوريا</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733800" y="34745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نترات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733800" y="37793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كبريتات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733800" y="40841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فوسفات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733800" y="43889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الأسمدة المركبه</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733800" y="4706982"/>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حمض النيتريك</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249720" y="2743200"/>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الأسيتال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249720" y="302019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الفينول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249720" y="3297291"/>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اليوريا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249720" y="358361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راتنجات الميلامين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249719" y="386071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1200" b="1" dirty="0">
                <a:solidFill>
                  <a:srgbClr val="002060"/>
                </a:solidFill>
                <a:latin typeface="Times New Roman" panose="02020603050405020304" pitchFamily="18" charset="0"/>
                <a:cs typeface="Times New Roman" panose="02020603050405020304" pitchFamily="18" charset="0"/>
              </a:rPr>
              <a:t>1,4</a:t>
            </a:r>
            <a:r>
              <a:rPr lang="ar-SA" sz="1200" b="1" dirty="0">
                <a:solidFill>
                  <a:srgbClr val="002060"/>
                </a:solidFill>
                <a:latin typeface="Times New Roman" panose="02020603050405020304" pitchFamily="18" charset="0"/>
                <a:cs typeface="Times New Roman" panose="02020603050405020304" pitchFamily="18" charset="0"/>
              </a:rPr>
              <a:t>-بوتان دايول </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249718" y="4147039"/>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سداسي الميثيلين رباعي الأمين</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5249719" y="443039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بنتا إرثريتول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5105400" y="1371600"/>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70C0"/>
                </a:solidFill>
                <a:latin typeface="Times New Roman" panose="02020603050405020304" pitchFamily="18" charset="0"/>
                <a:cs typeface="Times New Roman" panose="02020603050405020304" pitchFamily="18" charset="0"/>
              </a:rPr>
              <a:t>غاز التصنيع     </a:t>
            </a:r>
            <a:r>
              <a:rPr lang="en-US" sz="1600" b="1" dirty="0">
                <a:solidFill>
                  <a:srgbClr val="0070C0"/>
                </a:solidFill>
                <a:latin typeface="Times New Roman" panose="02020603050405020304" pitchFamily="18" charset="0"/>
                <a:cs typeface="Times New Roman" panose="02020603050405020304" pitchFamily="18" charset="0"/>
              </a:rPr>
              <a:t>Synthesis Gas</a:t>
            </a:r>
            <a:endParaRPr lang="ar-SA" sz="1600" b="1" dirty="0">
              <a:solidFill>
                <a:srgbClr val="0070C0"/>
              </a:solidFill>
              <a:latin typeface="Times New Roman" panose="02020603050405020304" pitchFamily="18" charset="0"/>
              <a:cs typeface="Times New Roman" panose="02020603050405020304" pitchFamily="18" charset="0"/>
            </a:endParaRPr>
          </a:p>
          <a:p>
            <a:pPr algn="ctr" rtl="1"/>
            <a:r>
              <a:rPr lang="en-US" sz="1600" b="1" dirty="0">
                <a:solidFill>
                  <a:srgbClr val="00B050"/>
                </a:solidFill>
                <a:latin typeface="Times New Roman" panose="02020603050405020304" pitchFamily="18" charset="0"/>
                <a:cs typeface="Times New Roman" panose="02020603050405020304" pitchFamily="18" charset="0"/>
              </a:rPr>
              <a:t>(CO/H</a:t>
            </a:r>
            <a:r>
              <a:rPr lang="en-US" sz="1600" b="1" baseline="-25000" dirty="0">
                <a:solidFill>
                  <a:srgbClr val="00B050"/>
                </a:solidFill>
                <a:latin typeface="Times New Roman" panose="02020603050405020304" pitchFamily="18" charset="0"/>
                <a:cs typeface="Times New Roman" panose="02020603050405020304" pitchFamily="18" charset="0"/>
              </a:rPr>
              <a:t>2</a:t>
            </a:r>
            <a:r>
              <a:rPr lang="en-US" sz="1600" b="1" dirty="0">
                <a:solidFill>
                  <a:srgbClr val="00B05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1" name="Moon 30"/>
          <p:cNvSpPr/>
          <p:nvPr/>
        </p:nvSpPr>
        <p:spPr>
          <a:xfrm flipH="1">
            <a:off x="7026565" y="2761698"/>
            <a:ext cx="219150" cy="1945692"/>
          </a:xfrm>
          <a:prstGeom prst="moon">
            <a:avLst/>
          </a:prstGeom>
          <a:solidFill>
            <a:srgbClr val="00B05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106680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3616669" y="120085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a:off x="627553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35189" y="1058410"/>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3610891" y="869483"/>
            <a:ext cx="80816" cy="195559"/>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p:nvSpPr>
        <p:spPr>
          <a:xfrm>
            <a:off x="223162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wn Arrow 44"/>
          <p:cNvSpPr/>
          <p:nvPr/>
        </p:nvSpPr>
        <p:spPr>
          <a:xfrm>
            <a:off x="4361872" y="216902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wn Arrow 45"/>
          <p:cNvSpPr/>
          <p:nvPr/>
        </p:nvSpPr>
        <p:spPr>
          <a:xfrm>
            <a:off x="744035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Minus 46"/>
          <p:cNvSpPr/>
          <p:nvPr/>
        </p:nvSpPr>
        <p:spPr>
          <a:xfrm>
            <a:off x="1300016" y="2026585"/>
            <a:ext cx="7143067" cy="160790"/>
          </a:xfrm>
          <a:prstGeom prst="mathMinus">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wn Arrow 47"/>
          <p:cNvSpPr/>
          <p:nvPr/>
        </p:nvSpPr>
        <p:spPr>
          <a:xfrm>
            <a:off x="6245454" y="1940475"/>
            <a:ext cx="45719" cy="166506"/>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Down Arrow 48"/>
          <p:cNvSpPr/>
          <p:nvPr/>
        </p:nvSpPr>
        <p:spPr>
          <a:xfrm>
            <a:off x="4209472" y="2694494"/>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own Arrow 49"/>
          <p:cNvSpPr/>
          <p:nvPr/>
        </p:nvSpPr>
        <p:spPr>
          <a:xfrm>
            <a:off x="7734515" y="2728900"/>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257800" y="4811490"/>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a:solidFill>
                  <a:srgbClr val="002060"/>
                </a:solidFill>
                <a:latin typeface="Times New Roman" panose="02020603050405020304" pitchFamily="18" charset="0"/>
                <a:cs typeface="Times New Roman" panose="02020603050405020304" pitchFamily="18" charset="0"/>
              </a:rPr>
              <a:t>خلات الفاينيل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 name="Oval 1"/>
          <p:cNvSpPr/>
          <p:nvPr/>
        </p:nvSpPr>
        <p:spPr>
          <a:xfrm>
            <a:off x="304800" y="914400"/>
            <a:ext cx="4191000" cy="19812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 Arrow 50"/>
          <p:cNvSpPr/>
          <p:nvPr/>
        </p:nvSpPr>
        <p:spPr>
          <a:xfrm>
            <a:off x="7010400" y="4876800"/>
            <a:ext cx="152400" cy="152400"/>
          </a:xfrm>
          <a:prstGeom prst="leftArrow">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2"/>
                                        </p:tgtEl>
                                        <p:attrNameLst>
                                          <p:attrName>ppt_x</p:attrName>
                                        </p:attrNameLst>
                                      </p:cBhvr>
                                      <p:tavLst>
                                        <p:tav tm="0">
                                          <p:val>
                                            <p:strVal val="ppt_x"/>
                                          </p:val>
                                        </p:tav>
                                        <p:tav tm="100000">
                                          <p:val>
                                            <p:strVal val="ppt_x"/>
                                          </p:val>
                                        </p:tav>
                                      </p:tavLst>
                                    </p:anim>
                                    <p:anim calcmode="lin" valueType="num">
                                      <p:cBhvr additive="base">
                                        <p:cTn id="27" dur="500"/>
                                        <p:tgtEl>
                                          <p:spTgt spid="12"/>
                                        </p:tgtEl>
                                        <p:attrNameLst>
                                          <p:attrName>ppt_y</p:attrName>
                                        </p:attrNameLst>
                                      </p:cBhvr>
                                      <p:tavLst>
                                        <p:tav tm="0">
                                          <p:val>
                                            <p:strVal val="ppt_y"/>
                                          </p:val>
                                        </p:tav>
                                        <p:tav tm="100000">
                                          <p:val>
                                            <p:strVal val="1+ppt_h/2"/>
                                          </p:val>
                                        </p:tav>
                                      </p:tavLst>
                                    </p:anim>
                                    <p:set>
                                      <p:cBhvr>
                                        <p:cTn id="28" dur="1" fill="hold">
                                          <p:stCondLst>
                                            <p:cond delay="499"/>
                                          </p:stCondLst>
                                        </p:cTn>
                                        <p:tgtEl>
                                          <p:spTgt spid="12"/>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4"/>
                                        </p:tgtEl>
                                        <p:attrNameLst>
                                          <p:attrName>ppt_x</p:attrName>
                                        </p:attrNameLst>
                                      </p:cBhvr>
                                      <p:tavLst>
                                        <p:tav tm="0">
                                          <p:val>
                                            <p:strVal val="ppt_x"/>
                                          </p:val>
                                        </p:tav>
                                        <p:tav tm="100000">
                                          <p:val>
                                            <p:strVal val="ppt_x"/>
                                          </p:val>
                                        </p:tav>
                                      </p:tavLst>
                                    </p:anim>
                                    <p:anim calcmode="lin" valueType="num">
                                      <p:cBhvr additive="base">
                                        <p:cTn id="35" dur="500"/>
                                        <p:tgtEl>
                                          <p:spTgt spid="14"/>
                                        </p:tgtEl>
                                        <p:attrNameLst>
                                          <p:attrName>ppt_y</p:attrName>
                                        </p:attrNameLst>
                                      </p:cBhvr>
                                      <p:tavLst>
                                        <p:tav tm="0">
                                          <p:val>
                                            <p:strVal val="ppt_y"/>
                                          </p:val>
                                        </p:tav>
                                        <p:tav tm="100000">
                                          <p:val>
                                            <p:strVal val="1+ppt_h/2"/>
                                          </p:val>
                                        </p:tav>
                                      </p:tavLst>
                                    </p:anim>
                                    <p:set>
                                      <p:cBhvr>
                                        <p:cTn id="36" dur="1" fill="hold">
                                          <p:stCondLst>
                                            <p:cond delay="499"/>
                                          </p:stCondLst>
                                        </p:cTn>
                                        <p:tgtEl>
                                          <p:spTgt spid="14"/>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15"/>
                                        </p:tgtEl>
                                        <p:attrNameLst>
                                          <p:attrName>ppt_x</p:attrName>
                                        </p:attrNameLst>
                                      </p:cBhvr>
                                      <p:tavLst>
                                        <p:tav tm="0">
                                          <p:val>
                                            <p:strVal val="ppt_x"/>
                                          </p:val>
                                        </p:tav>
                                        <p:tav tm="100000">
                                          <p:val>
                                            <p:strVal val="ppt_x"/>
                                          </p:val>
                                        </p:tav>
                                      </p:tavLst>
                                    </p:anim>
                                    <p:anim calcmode="lin" valueType="num">
                                      <p:cBhvr additive="base">
                                        <p:cTn id="39" dur="500"/>
                                        <p:tgtEl>
                                          <p:spTgt spid="15"/>
                                        </p:tgtEl>
                                        <p:attrNameLst>
                                          <p:attrName>ppt_y</p:attrName>
                                        </p:attrNameLst>
                                      </p:cBhvr>
                                      <p:tavLst>
                                        <p:tav tm="0">
                                          <p:val>
                                            <p:strVal val="ppt_y"/>
                                          </p:val>
                                        </p:tav>
                                        <p:tav tm="100000">
                                          <p:val>
                                            <p:strVal val="1+ppt_h/2"/>
                                          </p:val>
                                        </p:tav>
                                      </p:tavLst>
                                    </p:anim>
                                    <p:set>
                                      <p:cBhvr>
                                        <p:cTn id="40" dur="1" fill="hold">
                                          <p:stCondLst>
                                            <p:cond delay="499"/>
                                          </p:stCondLst>
                                        </p:cTn>
                                        <p:tgtEl>
                                          <p:spTgt spid="15"/>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16"/>
                                        </p:tgtEl>
                                        <p:attrNameLst>
                                          <p:attrName>ppt_x</p:attrName>
                                        </p:attrNameLst>
                                      </p:cBhvr>
                                      <p:tavLst>
                                        <p:tav tm="0">
                                          <p:val>
                                            <p:strVal val="ppt_x"/>
                                          </p:val>
                                        </p:tav>
                                        <p:tav tm="100000">
                                          <p:val>
                                            <p:strVal val="ppt_x"/>
                                          </p:val>
                                        </p:tav>
                                      </p:tavLst>
                                    </p:anim>
                                    <p:anim calcmode="lin" valueType="num">
                                      <p:cBhvr additive="base">
                                        <p:cTn id="43" dur="500"/>
                                        <p:tgtEl>
                                          <p:spTgt spid="16"/>
                                        </p:tgtEl>
                                        <p:attrNameLst>
                                          <p:attrName>ppt_y</p:attrName>
                                        </p:attrNameLst>
                                      </p:cBhvr>
                                      <p:tavLst>
                                        <p:tav tm="0">
                                          <p:val>
                                            <p:strVal val="ppt_y"/>
                                          </p:val>
                                        </p:tav>
                                        <p:tav tm="100000">
                                          <p:val>
                                            <p:strVal val="1+ppt_h/2"/>
                                          </p:val>
                                        </p:tav>
                                      </p:tavLst>
                                    </p:anim>
                                    <p:set>
                                      <p:cBhvr>
                                        <p:cTn id="44" dur="1" fill="hold">
                                          <p:stCondLst>
                                            <p:cond delay="499"/>
                                          </p:stCondLst>
                                        </p:cTn>
                                        <p:tgtEl>
                                          <p:spTgt spid="16"/>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17"/>
                                        </p:tgtEl>
                                        <p:attrNameLst>
                                          <p:attrName>ppt_x</p:attrName>
                                        </p:attrNameLst>
                                      </p:cBhvr>
                                      <p:tavLst>
                                        <p:tav tm="0">
                                          <p:val>
                                            <p:strVal val="ppt_x"/>
                                          </p:val>
                                        </p:tav>
                                        <p:tav tm="100000">
                                          <p:val>
                                            <p:strVal val="ppt_x"/>
                                          </p:val>
                                        </p:tav>
                                      </p:tavLst>
                                    </p:anim>
                                    <p:anim calcmode="lin" valueType="num">
                                      <p:cBhvr additive="base">
                                        <p:cTn id="47" dur="500"/>
                                        <p:tgtEl>
                                          <p:spTgt spid="17"/>
                                        </p:tgtEl>
                                        <p:attrNameLst>
                                          <p:attrName>ppt_y</p:attrName>
                                        </p:attrNameLst>
                                      </p:cBhvr>
                                      <p:tavLst>
                                        <p:tav tm="0">
                                          <p:val>
                                            <p:strVal val="ppt_y"/>
                                          </p:val>
                                        </p:tav>
                                        <p:tav tm="100000">
                                          <p:val>
                                            <p:strVal val="1+ppt_h/2"/>
                                          </p:val>
                                        </p:tav>
                                      </p:tavLst>
                                    </p:anim>
                                    <p:set>
                                      <p:cBhvr>
                                        <p:cTn id="48" dur="1" fill="hold">
                                          <p:stCondLst>
                                            <p:cond delay="499"/>
                                          </p:stCondLst>
                                        </p:cTn>
                                        <p:tgtEl>
                                          <p:spTgt spid="17"/>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18"/>
                                        </p:tgtEl>
                                        <p:attrNameLst>
                                          <p:attrName>ppt_x</p:attrName>
                                        </p:attrNameLst>
                                      </p:cBhvr>
                                      <p:tavLst>
                                        <p:tav tm="0">
                                          <p:val>
                                            <p:strVal val="ppt_x"/>
                                          </p:val>
                                        </p:tav>
                                        <p:tav tm="100000">
                                          <p:val>
                                            <p:strVal val="ppt_x"/>
                                          </p:val>
                                        </p:tav>
                                      </p:tavLst>
                                    </p:anim>
                                    <p:anim calcmode="lin" valueType="num">
                                      <p:cBhvr additive="base">
                                        <p:cTn id="51" dur="500"/>
                                        <p:tgtEl>
                                          <p:spTgt spid="18"/>
                                        </p:tgtEl>
                                        <p:attrNameLst>
                                          <p:attrName>ppt_y</p:attrName>
                                        </p:attrNameLst>
                                      </p:cBhvr>
                                      <p:tavLst>
                                        <p:tav tm="0">
                                          <p:val>
                                            <p:strVal val="ppt_y"/>
                                          </p:val>
                                        </p:tav>
                                        <p:tav tm="100000">
                                          <p:val>
                                            <p:strVal val="1+ppt_h/2"/>
                                          </p:val>
                                        </p:tav>
                                      </p:tavLst>
                                    </p:anim>
                                    <p:set>
                                      <p:cBhvr>
                                        <p:cTn id="52" dur="1" fill="hold">
                                          <p:stCondLst>
                                            <p:cond delay="499"/>
                                          </p:stCondLst>
                                        </p:cTn>
                                        <p:tgtEl>
                                          <p:spTgt spid="18"/>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19"/>
                                        </p:tgtEl>
                                        <p:attrNameLst>
                                          <p:attrName>ppt_x</p:attrName>
                                        </p:attrNameLst>
                                      </p:cBhvr>
                                      <p:tavLst>
                                        <p:tav tm="0">
                                          <p:val>
                                            <p:strVal val="ppt_x"/>
                                          </p:val>
                                        </p:tav>
                                        <p:tav tm="100000">
                                          <p:val>
                                            <p:strVal val="ppt_x"/>
                                          </p:val>
                                        </p:tav>
                                      </p:tavLst>
                                    </p:anim>
                                    <p:anim calcmode="lin" valueType="num">
                                      <p:cBhvr additive="base">
                                        <p:cTn id="55" dur="500"/>
                                        <p:tgtEl>
                                          <p:spTgt spid="19"/>
                                        </p:tgtEl>
                                        <p:attrNameLst>
                                          <p:attrName>ppt_y</p:attrName>
                                        </p:attrNameLst>
                                      </p:cBhvr>
                                      <p:tavLst>
                                        <p:tav tm="0">
                                          <p:val>
                                            <p:strVal val="ppt_y"/>
                                          </p:val>
                                        </p:tav>
                                        <p:tav tm="100000">
                                          <p:val>
                                            <p:strVal val="1+ppt_h/2"/>
                                          </p:val>
                                        </p:tav>
                                      </p:tavLst>
                                    </p:anim>
                                    <p:set>
                                      <p:cBhvr>
                                        <p:cTn id="56" dur="1" fill="hold">
                                          <p:stCondLst>
                                            <p:cond delay="499"/>
                                          </p:stCondLst>
                                        </p:cTn>
                                        <p:tgtEl>
                                          <p:spTgt spid="19"/>
                                        </p:tgtEl>
                                        <p:attrNameLst>
                                          <p:attrName>style.visibility</p:attrName>
                                        </p:attrNameLst>
                                      </p:cBhvr>
                                      <p:to>
                                        <p:strVal val="hidden"/>
                                      </p:to>
                                    </p:set>
                                  </p:childTnLst>
                                </p:cTn>
                              </p:par>
                              <p:par>
                                <p:cTn id="57" presetID="2" presetClass="exit" presetSubtype="4" fill="hold" grpId="0" nodeType="withEffect">
                                  <p:stCondLst>
                                    <p:cond delay="0"/>
                                  </p:stCondLst>
                                  <p:childTnLst>
                                    <p:anim calcmode="lin" valueType="num">
                                      <p:cBhvr additive="base">
                                        <p:cTn id="58" dur="500"/>
                                        <p:tgtEl>
                                          <p:spTgt spid="20"/>
                                        </p:tgtEl>
                                        <p:attrNameLst>
                                          <p:attrName>ppt_x</p:attrName>
                                        </p:attrNameLst>
                                      </p:cBhvr>
                                      <p:tavLst>
                                        <p:tav tm="0">
                                          <p:val>
                                            <p:strVal val="ppt_x"/>
                                          </p:val>
                                        </p:tav>
                                        <p:tav tm="100000">
                                          <p:val>
                                            <p:strVal val="ppt_x"/>
                                          </p:val>
                                        </p:tav>
                                      </p:tavLst>
                                    </p:anim>
                                    <p:anim calcmode="lin" valueType="num">
                                      <p:cBhvr additive="base">
                                        <p:cTn id="59" dur="500"/>
                                        <p:tgtEl>
                                          <p:spTgt spid="20"/>
                                        </p:tgtEl>
                                        <p:attrNameLst>
                                          <p:attrName>ppt_y</p:attrName>
                                        </p:attrNameLst>
                                      </p:cBhvr>
                                      <p:tavLst>
                                        <p:tav tm="0">
                                          <p:val>
                                            <p:strVal val="ppt_y"/>
                                          </p:val>
                                        </p:tav>
                                        <p:tav tm="100000">
                                          <p:val>
                                            <p:strVal val="1+ppt_h/2"/>
                                          </p:val>
                                        </p:tav>
                                      </p:tavLst>
                                    </p:anim>
                                    <p:set>
                                      <p:cBhvr>
                                        <p:cTn id="60" dur="1" fill="hold">
                                          <p:stCondLst>
                                            <p:cond delay="499"/>
                                          </p:stCondLst>
                                        </p:cTn>
                                        <p:tgtEl>
                                          <p:spTgt spid="20"/>
                                        </p:tgtEl>
                                        <p:attrNameLst>
                                          <p:attrName>style.visibility</p:attrName>
                                        </p:attrNameLst>
                                      </p:cBhvr>
                                      <p:to>
                                        <p:strVal val="hidden"/>
                                      </p:to>
                                    </p:set>
                                  </p:childTnLst>
                                </p:cTn>
                              </p:par>
                              <p:par>
                                <p:cTn id="61" presetID="2" presetClass="exit" presetSubtype="4" fill="hold" grpId="0" nodeType="withEffect">
                                  <p:stCondLst>
                                    <p:cond delay="0"/>
                                  </p:stCondLst>
                                  <p:childTnLst>
                                    <p:anim calcmode="lin" valueType="num">
                                      <p:cBhvr additive="base">
                                        <p:cTn id="62" dur="500"/>
                                        <p:tgtEl>
                                          <p:spTgt spid="22"/>
                                        </p:tgtEl>
                                        <p:attrNameLst>
                                          <p:attrName>ppt_x</p:attrName>
                                        </p:attrNameLst>
                                      </p:cBhvr>
                                      <p:tavLst>
                                        <p:tav tm="0">
                                          <p:val>
                                            <p:strVal val="ppt_x"/>
                                          </p:val>
                                        </p:tav>
                                        <p:tav tm="100000">
                                          <p:val>
                                            <p:strVal val="ppt_x"/>
                                          </p:val>
                                        </p:tav>
                                      </p:tavLst>
                                    </p:anim>
                                    <p:anim calcmode="lin" valueType="num">
                                      <p:cBhvr additive="base">
                                        <p:cTn id="63" dur="500"/>
                                        <p:tgtEl>
                                          <p:spTgt spid="22"/>
                                        </p:tgtEl>
                                        <p:attrNameLst>
                                          <p:attrName>ppt_y</p:attrName>
                                        </p:attrNameLst>
                                      </p:cBhvr>
                                      <p:tavLst>
                                        <p:tav tm="0">
                                          <p:val>
                                            <p:strVal val="ppt_y"/>
                                          </p:val>
                                        </p:tav>
                                        <p:tav tm="100000">
                                          <p:val>
                                            <p:strVal val="1+ppt_h/2"/>
                                          </p:val>
                                        </p:tav>
                                      </p:tavLst>
                                    </p:anim>
                                    <p:set>
                                      <p:cBhvr>
                                        <p:cTn id="64" dur="1" fill="hold">
                                          <p:stCondLst>
                                            <p:cond delay="499"/>
                                          </p:stCondLst>
                                        </p:cTn>
                                        <p:tgtEl>
                                          <p:spTgt spid="22"/>
                                        </p:tgtEl>
                                        <p:attrNameLst>
                                          <p:attrName>style.visibility</p:attrName>
                                        </p:attrNameLst>
                                      </p:cBhvr>
                                      <p:to>
                                        <p:strVal val="hidden"/>
                                      </p:to>
                                    </p:set>
                                  </p:childTnLst>
                                </p:cTn>
                              </p:par>
                              <p:par>
                                <p:cTn id="65" presetID="2" presetClass="exit" presetSubtype="4" fill="hold" grpId="0" nodeType="withEffect">
                                  <p:stCondLst>
                                    <p:cond delay="0"/>
                                  </p:stCondLst>
                                  <p:childTnLst>
                                    <p:anim calcmode="lin" valueType="num">
                                      <p:cBhvr additive="base">
                                        <p:cTn id="66" dur="500"/>
                                        <p:tgtEl>
                                          <p:spTgt spid="23"/>
                                        </p:tgtEl>
                                        <p:attrNameLst>
                                          <p:attrName>ppt_x</p:attrName>
                                        </p:attrNameLst>
                                      </p:cBhvr>
                                      <p:tavLst>
                                        <p:tav tm="0">
                                          <p:val>
                                            <p:strVal val="ppt_x"/>
                                          </p:val>
                                        </p:tav>
                                        <p:tav tm="100000">
                                          <p:val>
                                            <p:strVal val="ppt_x"/>
                                          </p:val>
                                        </p:tav>
                                      </p:tavLst>
                                    </p:anim>
                                    <p:anim calcmode="lin" valueType="num">
                                      <p:cBhvr additive="base">
                                        <p:cTn id="67" dur="500"/>
                                        <p:tgtEl>
                                          <p:spTgt spid="23"/>
                                        </p:tgtEl>
                                        <p:attrNameLst>
                                          <p:attrName>ppt_y</p:attrName>
                                        </p:attrNameLst>
                                      </p:cBhvr>
                                      <p:tavLst>
                                        <p:tav tm="0">
                                          <p:val>
                                            <p:strVal val="ppt_y"/>
                                          </p:val>
                                        </p:tav>
                                        <p:tav tm="100000">
                                          <p:val>
                                            <p:strVal val="1+ppt_h/2"/>
                                          </p:val>
                                        </p:tav>
                                      </p:tavLst>
                                    </p:anim>
                                    <p:set>
                                      <p:cBhvr>
                                        <p:cTn id="68" dur="1" fill="hold">
                                          <p:stCondLst>
                                            <p:cond delay="499"/>
                                          </p:stCondLst>
                                        </p:cTn>
                                        <p:tgtEl>
                                          <p:spTgt spid="23"/>
                                        </p:tgtEl>
                                        <p:attrNameLst>
                                          <p:attrName>style.visibility</p:attrName>
                                        </p:attrNameLst>
                                      </p:cBhvr>
                                      <p:to>
                                        <p:strVal val="hidden"/>
                                      </p:to>
                                    </p:set>
                                  </p:childTnLst>
                                </p:cTn>
                              </p:par>
                              <p:par>
                                <p:cTn id="69" presetID="2" presetClass="exit" presetSubtype="4" fill="hold" grpId="0" nodeType="withEffect">
                                  <p:stCondLst>
                                    <p:cond delay="0"/>
                                  </p:stCondLst>
                                  <p:childTnLst>
                                    <p:anim calcmode="lin" valueType="num">
                                      <p:cBhvr additive="base">
                                        <p:cTn id="70" dur="500"/>
                                        <p:tgtEl>
                                          <p:spTgt spid="24"/>
                                        </p:tgtEl>
                                        <p:attrNameLst>
                                          <p:attrName>ppt_x</p:attrName>
                                        </p:attrNameLst>
                                      </p:cBhvr>
                                      <p:tavLst>
                                        <p:tav tm="0">
                                          <p:val>
                                            <p:strVal val="ppt_x"/>
                                          </p:val>
                                        </p:tav>
                                        <p:tav tm="100000">
                                          <p:val>
                                            <p:strVal val="ppt_x"/>
                                          </p:val>
                                        </p:tav>
                                      </p:tavLst>
                                    </p:anim>
                                    <p:anim calcmode="lin" valueType="num">
                                      <p:cBhvr additive="base">
                                        <p:cTn id="71" dur="500"/>
                                        <p:tgtEl>
                                          <p:spTgt spid="24"/>
                                        </p:tgtEl>
                                        <p:attrNameLst>
                                          <p:attrName>ppt_y</p:attrName>
                                        </p:attrNameLst>
                                      </p:cBhvr>
                                      <p:tavLst>
                                        <p:tav tm="0">
                                          <p:val>
                                            <p:strVal val="ppt_y"/>
                                          </p:val>
                                        </p:tav>
                                        <p:tav tm="100000">
                                          <p:val>
                                            <p:strVal val="1+ppt_h/2"/>
                                          </p:val>
                                        </p:tav>
                                      </p:tavLst>
                                    </p:anim>
                                    <p:set>
                                      <p:cBhvr>
                                        <p:cTn id="72" dur="1" fill="hold">
                                          <p:stCondLst>
                                            <p:cond delay="499"/>
                                          </p:stCondLst>
                                        </p:cTn>
                                        <p:tgtEl>
                                          <p:spTgt spid="24"/>
                                        </p:tgtEl>
                                        <p:attrNameLst>
                                          <p:attrName>style.visibility</p:attrName>
                                        </p:attrNameLst>
                                      </p:cBhvr>
                                      <p:to>
                                        <p:strVal val="hidden"/>
                                      </p:to>
                                    </p:set>
                                  </p:childTnLst>
                                </p:cTn>
                              </p:par>
                              <p:par>
                                <p:cTn id="73" presetID="2" presetClass="exit" presetSubtype="4" fill="hold" grpId="0" nodeType="withEffect">
                                  <p:stCondLst>
                                    <p:cond delay="0"/>
                                  </p:stCondLst>
                                  <p:childTnLst>
                                    <p:anim calcmode="lin" valueType="num">
                                      <p:cBhvr additive="base">
                                        <p:cTn id="74" dur="500"/>
                                        <p:tgtEl>
                                          <p:spTgt spid="25"/>
                                        </p:tgtEl>
                                        <p:attrNameLst>
                                          <p:attrName>ppt_x</p:attrName>
                                        </p:attrNameLst>
                                      </p:cBhvr>
                                      <p:tavLst>
                                        <p:tav tm="0">
                                          <p:val>
                                            <p:strVal val="ppt_x"/>
                                          </p:val>
                                        </p:tav>
                                        <p:tav tm="100000">
                                          <p:val>
                                            <p:strVal val="ppt_x"/>
                                          </p:val>
                                        </p:tav>
                                      </p:tavLst>
                                    </p:anim>
                                    <p:anim calcmode="lin" valueType="num">
                                      <p:cBhvr additive="base">
                                        <p:cTn id="75" dur="500"/>
                                        <p:tgtEl>
                                          <p:spTgt spid="25"/>
                                        </p:tgtEl>
                                        <p:attrNameLst>
                                          <p:attrName>ppt_y</p:attrName>
                                        </p:attrNameLst>
                                      </p:cBhvr>
                                      <p:tavLst>
                                        <p:tav tm="0">
                                          <p:val>
                                            <p:strVal val="ppt_y"/>
                                          </p:val>
                                        </p:tav>
                                        <p:tav tm="100000">
                                          <p:val>
                                            <p:strVal val="1+ppt_h/2"/>
                                          </p:val>
                                        </p:tav>
                                      </p:tavLst>
                                    </p:anim>
                                    <p:set>
                                      <p:cBhvr>
                                        <p:cTn id="76" dur="1" fill="hold">
                                          <p:stCondLst>
                                            <p:cond delay="499"/>
                                          </p:stCondLst>
                                        </p:cTn>
                                        <p:tgtEl>
                                          <p:spTgt spid="25"/>
                                        </p:tgtEl>
                                        <p:attrNameLst>
                                          <p:attrName>style.visibility</p:attrName>
                                        </p:attrNameLst>
                                      </p:cBhvr>
                                      <p:to>
                                        <p:strVal val="hidden"/>
                                      </p:to>
                                    </p:set>
                                  </p:childTnLst>
                                </p:cTn>
                              </p:par>
                              <p:par>
                                <p:cTn id="77" presetID="2" presetClass="exit" presetSubtype="4" fill="hold" grpId="0" nodeType="withEffect">
                                  <p:stCondLst>
                                    <p:cond delay="0"/>
                                  </p:stCondLst>
                                  <p:childTnLst>
                                    <p:anim calcmode="lin" valueType="num">
                                      <p:cBhvr additive="base">
                                        <p:cTn id="78" dur="500"/>
                                        <p:tgtEl>
                                          <p:spTgt spid="26"/>
                                        </p:tgtEl>
                                        <p:attrNameLst>
                                          <p:attrName>ppt_x</p:attrName>
                                        </p:attrNameLst>
                                      </p:cBhvr>
                                      <p:tavLst>
                                        <p:tav tm="0">
                                          <p:val>
                                            <p:strVal val="ppt_x"/>
                                          </p:val>
                                        </p:tav>
                                        <p:tav tm="100000">
                                          <p:val>
                                            <p:strVal val="ppt_x"/>
                                          </p:val>
                                        </p:tav>
                                      </p:tavLst>
                                    </p:anim>
                                    <p:anim calcmode="lin" valueType="num">
                                      <p:cBhvr additive="base">
                                        <p:cTn id="79" dur="500"/>
                                        <p:tgtEl>
                                          <p:spTgt spid="26"/>
                                        </p:tgtEl>
                                        <p:attrNameLst>
                                          <p:attrName>ppt_y</p:attrName>
                                        </p:attrNameLst>
                                      </p:cBhvr>
                                      <p:tavLst>
                                        <p:tav tm="0">
                                          <p:val>
                                            <p:strVal val="ppt_y"/>
                                          </p:val>
                                        </p:tav>
                                        <p:tav tm="100000">
                                          <p:val>
                                            <p:strVal val="1+ppt_h/2"/>
                                          </p:val>
                                        </p:tav>
                                      </p:tavLst>
                                    </p:anim>
                                    <p:set>
                                      <p:cBhvr>
                                        <p:cTn id="80" dur="1" fill="hold">
                                          <p:stCondLst>
                                            <p:cond delay="499"/>
                                          </p:stCondLst>
                                        </p:cTn>
                                        <p:tgtEl>
                                          <p:spTgt spid="26"/>
                                        </p:tgtEl>
                                        <p:attrNameLst>
                                          <p:attrName>style.visibility</p:attrName>
                                        </p:attrNameLst>
                                      </p:cBhvr>
                                      <p:to>
                                        <p:strVal val="hidden"/>
                                      </p:to>
                                    </p:set>
                                  </p:childTnLst>
                                </p:cTn>
                              </p:par>
                              <p:par>
                                <p:cTn id="81" presetID="2" presetClass="exit" presetSubtype="4" fill="hold" grpId="0" nodeType="withEffect">
                                  <p:stCondLst>
                                    <p:cond delay="0"/>
                                  </p:stCondLst>
                                  <p:childTnLst>
                                    <p:anim calcmode="lin" valueType="num">
                                      <p:cBhvr additive="base">
                                        <p:cTn id="82" dur="500"/>
                                        <p:tgtEl>
                                          <p:spTgt spid="27"/>
                                        </p:tgtEl>
                                        <p:attrNameLst>
                                          <p:attrName>ppt_x</p:attrName>
                                        </p:attrNameLst>
                                      </p:cBhvr>
                                      <p:tavLst>
                                        <p:tav tm="0">
                                          <p:val>
                                            <p:strVal val="ppt_x"/>
                                          </p:val>
                                        </p:tav>
                                        <p:tav tm="100000">
                                          <p:val>
                                            <p:strVal val="ppt_x"/>
                                          </p:val>
                                        </p:tav>
                                      </p:tavLst>
                                    </p:anim>
                                    <p:anim calcmode="lin" valueType="num">
                                      <p:cBhvr additive="base">
                                        <p:cTn id="83" dur="500"/>
                                        <p:tgtEl>
                                          <p:spTgt spid="27"/>
                                        </p:tgtEl>
                                        <p:attrNameLst>
                                          <p:attrName>ppt_y</p:attrName>
                                        </p:attrNameLst>
                                      </p:cBhvr>
                                      <p:tavLst>
                                        <p:tav tm="0">
                                          <p:val>
                                            <p:strVal val="ppt_y"/>
                                          </p:val>
                                        </p:tav>
                                        <p:tav tm="100000">
                                          <p:val>
                                            <p:strVal val="1+ppt_h/2"/>
                                          </p:val>
                                        </p:tav>
                                      </p:tavLst>
                                    </p:anim>
                                    <p:set>
                                      <p:cBhvr>
                                        <p:cTn id="84" dur="1" fill="hold">
                                          <p:stCondLst>
                                            <p:cond delay="499"/>
                                          </p:stCondLst>
                                        </p:cTn>
                                        <p:tgtEl>
                                          <p:spTgt spid="27"/>
                                        </p:tgtEl>
                                        <p:attrNameLst>
                                          <p:attrName>style.visibility</p:attrName>
                                        </p:attrNameLst>
                                      </p:cBhvr>
                                      <p:to>
                                        <p:strVal val="hidden"/>
                                      </p:to>
                                    </p:set>
                                  </p:childTnLst>
                                </p:cTn>
                              </p:par>
                              <p:par>
                                <p:cTn id="85" presetID="2" presetClass="exit" presetSubtype="4" fill="hold" grpId="0" nodeType="withEffect">
                                  <p:stCondLst>
                                    <p:cond delay="0"/>
                                  </p:stCondLst>
                                  <p:childTnLst>
                                    <p:anim calcmode="lin" valueType="num">
                                      <p:cBhvr additive="base">
                                        <p:cTn id="86" dur="500"/>
                                        <p:tgtEl>
                                          <p:spTgt spid="28"/>
                                        </p:tgtEl>
                                        <p:attrNameLst>
                                          <p:attrName>ppt_x</p:attrName>
                                        </p:attrNameLst>
                                      </p:cBhvr>
                                      <p:tavLst>
                                        <p:tav tm="0">
                                          <p:val>
                                            <p:strVal val="ppt_x"/>
                                          </p:val>
                                        </p:tav>
                                        <p:tav tm="100000">
                                          <p:val>
                                            <p:strVal val="ppt_x"/>
                                          </p:val>
                                        </p:tav>
                                      </p:tavLst>
                                    </p:anim>
                                    <p:anim calcmode="lin" valueType="num">
                                      <p:cBhvr additive="base">
                                        <p:cTn id="87" dur="500"/>
                                        <p:tgtEl>
                                          <p:spTgt spid="28"/>
                                        </p:tgtEl>
                                        <p:attrNameLst>
                                          <p:attrName>ppt_y</p:attrName>
                                        </p:attrNameLst>
                                      </p:cBhvr>
                                      <p:tavLst>
                                        <p:tav tm="0">
                                          <p:val>
                                            <p:strVal val="ppt_y"/>
                                          </p:val>
                                        </p:tav>
                                        <p:tav tm="100000">
                                          <p:val>
                                            <p:strVal val="1+ppt_h/2"/>
                                          </p:val>
                                        </p:tav>
                                      </p:tavLst>
                                    </p:anim>
                                    <p:set>
                                      <p:cBhvr>
                                        <p:cTn id="88" dur="1" fill="hold">
                                          <p:stCondLst>
                                            <p:cond delay="499"/>
                                          </p:stCondLst>
                                        </p:cTn>
                                        <p:tgtEl>
                                          <p:spTgt spid="28"/>
                                        </p:tgtEl>
                                        <p:attrNameLst>
                                          <p:attrName>style.visibility</p:attrName>
                                        </p:attrNameLst>
                                      </p:cBhvr>
                                      <p:to>
                                        <p:strVal val="hidden"/>
                                      </p:to>
                                    </p:set>
                                  </p:childTnLst>
                                </p:cTn>
                              </p:par>
                              <p:par>
                                <p:cTn id="89" presetID="2" presetClass="exit" presetSubtype="4" fill="hold" grpId="0" nodeType="withEffect">
                                  <p:stCondLst>
                                    <p:cond delay="0"/>
                                  </p:stCondLst>
                                  <p:childTnLst>
                                    <p:anim calcmode="lin" valueType="num">
                                      <p:cBhvr additive="base">
                                        <p:cTn id="90" dur="500"/>
                                        <p:tgtEl>
                                          <p:spTgt spid="29"/>
                                        </p:tgtEl>
                                        <p:attrNameLst>
                                          <p:attrName>ppt_x</p:attrName>
                                        </p:attrNameLst>
                                      </p:cBhvr>
                                      <p:tavLst>
                                        <p:tav tm="0">
                                          <p:val>
                                            <p:strVal val="ppt_x"/>
                                          </p:val>
                                        </p:tav>
                                        <p:tav tm="100000">
                                          <p:val>
                                            <p:strVal val="ppt_x"/>
                                          </p:val>
                                        </p:tav>
                                      </p:tavLst>
                                    </p:anim>
                                    <p:anim calcmode="lin" valueType="num">
                                      <p:cBhvr additive="base">
                                        <p:cTn id="91" dur="500"/>
                                        <p:tgtEl>
                                          <p:spTgt spid="29"/>
                                        </p:tgtEl>
                                        <p:attrNameLst>
                                          <p:attrName>ppt_y</p:attrName>
                                        </p:attrNameLst>
                                      </p:cBhvr>
                                      <p:tavLst>
                                        <p:tav tm="0">
                                          <p:val>
                                            <p:strVal val="ppt_y"/>
                                          </p:val>
                                        </p:tav>
                                        <p:tav tm="100000">
                                          <p:val>
                                            <p:strVal val="1+ppt_h/2"/>
                                          </p:val>
                                        </p:tav>
                                      </p:tavLst>
                                    </p:anim>
                                    <p:set>
                                      <p:cBhvr>
                                        <p:cTn id="92" dur="1" fill="hold">
                                          <p:stCondLst>
                                            <p:cond delay="499"/>
                                          </p:stCondLst>
                                        </p:cTn>
                                        <p:tgtEl>
                                          <p:spTgt spid="29"/>
                                        </p:tgtEl>
                                        <p:attrNameLst>
                                          <p:attrName>style.visibility</p:attrName>
                                        </p:attrNameLst>
                                      </p:cBhvr>
                                      <p:to>
                                        <p:strVal val="hidden"/>
                                      </p:to>
                                    </p:set>
                                  </p:childTnLst>
                                </p:cTn>
                              </p:par>
                              <p:par>
                                <p:cTn id="93" presetID="2" presetClass="exit" presetSubtype="4" fill="hold" grpId="0" nodeType="withEffect">
                                  <p:stCondLst>
                                    <p:cond delay="0"/>
                                  </p:stCondLst>
                                  <p:childTnLst>
                                    <p:anim calcmode="lin" valueType="num">
                                      <p:cBhvr additive="base">
                                        <p:cTn id="94" dur="500"/>
                                        <p:tgtEl>
                                          <p:spTgt spid="31"/>
                                        </p:tgtEl>
                                        <p:attrNameLst>
                                          <p:attrName>ppt_x</p:attrName>
                                        </p:attrNameLst>
                                      </p:cBhvr>
                                      <p:tavLst>
                                        <p:tav tm="0">
                                          <p:val>
                                            <p:strVal val="ppt_x"/>
                                          </p:val>
                                        </p:tav>
                                        <p:tav tm="100000">
                                          <p:val>
                                            <p:strVal val="ppt_x"/>
                                          </p:val>
                                        </p:tav>
                                      </p:tavLst>
                                    </p:anim>
                                    <p:anim calcmode="lin" valueType="num">
                                      <p:cBhvr additive="base">
                                        <p:cTn id="95" dur="500"/>
                                        <p:tgtEl>
                                          <p:spTgt spid="31"/>
                                        </p:tgtEl>
                                        <p:attrNameLst>
                                          <p:attrName>ppt_y</p:attrName>
                                        </p:attrNameLst>
                                      </p:cBhvr>
                                      <p:tavLst>
                                        <p:tav tm="0">
                                          <p:val>
                                            <p:strVal val="ppt_y"/>
                                          </p:val>
                                        </p:tav>
                                        <p:tav tm="100000">
                                          <p:val>
                                            <p:strVal val="1+ppt_h/2"/>
                                          </p:val>
                                        </p:tav>
                                      </p:tavLst>
                                    </p:anim>
                                    <p:set>
                                      <p:cBhvr>
                                        <p:cTn id="96" dur="1" fill="hold">
                                          <p:stCondLst>
                                            <p:cond delay="499"/>
                                          </p:stCondLst>
                                        </p:cTn>
                                        <p:tgtEl>
                                          <p:spTgt spid="31"/>
                                        </p:tgtEl>
                                        <p:attrNameLst>
                                          <p:attrName>style.visibility</p:attrName>
                                        </p:attrNameLst>
                                      </p:cBhvr>
                                      <p:to>
                                        <p:strVal val="hidden"/>
                                      </p:to>
                                    </p:set>
                                  </p:childTnLst>
                                </p:cTn>
                              </p:par>
                              <p:par>
                                <p:cTn id="97" presetID="2" presetClass="exit" presetSubtype="4" fill="hold" grpId="0" nodeType="withEffect">
                                  <p:stCondLst>
                                    <p:cond delay="0"/>
                                  </p:stCondLst>
                                  <p:childTnLst>
                                    <p:anim calcmode="lin" valueType="num">
                                      <p:cBhvr additive="base">
                                        <p:cTn id="98" dur="500"/>
                                        <p:tgtEl>
                                          <p:spTgt spid="49"/>
                                        </p:tgtEl>
                                        <p:attrNameLst>
                                          <p:attrName>ppt_x</p:attrName>
                                        </p:attrNameLst>
                                      </p:cBhvr>
                                      <p:tavLst>
                                        <p:tav tm="0">
                                          <p:val>
                                            <p:strVal val="ppt_x"/>
                                          </p:val>
                                        </p:tav>
                                        <p:tav tm="100000">
                                          <p:val>
                                            <p:strVal val="ppt_x"/>
                                          </p:val>
                                        </p:tav>
                                      </p:tavLst>
                                    </p:anim>
                                    <p:anim calcmode="lin" valueType="num">
                                      <p:cBhvr additive="base">
                                        <p:cTn id="99" dur="500"/>
                                        <p:tgtEl>
                                          <p:spTgt spid="49"/>
                                        </p:tgtEl>
                                        <p:attrNameLst>
                                          <p:attrName>ppt_y</p:attrName>
                                        </p:attrNameLst>
                                      </p:cBhvr>
                                      <p:tavLst>
                                        <p:tav tm="0">
                                          <p:val>
                                            <p:strVal val="ppt_y"/>
                                          </p:val>
                                        </p:tav>
                                        <p:tav tm="100000">
                                          <p:val>
                                            <p:strVal val="1+ppt_h/2"/>
                                          </p:val>
                                        </p:tav>
                                      </p:tavLst>
                                    </p:anim>
                                    <p:set>
                                      <p:cBhvr>
                                        <p:cTn id="100" dur="1" fill="hold">
                                          <p:stCondLst>
                                            <p:cond delay="499"/>
                                          </p:stCondLst>
                                        </p:cTn>
                                        <p:tgtEl>
                                          <p:spTgt spid="49"/>
                                        </p:tgtEl>
                                        <p:attrNameLst>
                                          <p:attrName>style.visibility</p:attrName>
                                        </p:attrNameLst>
                                      </p:cBhvr>
                                      <p:to>
                                        <p:strVal val="hidden"/>
                                      </p:to>
                                    </p:set>
                                  </p:childTnLst>
                                </p:cTn>
                              </p:par>
                              <p:par>
                                <p:cTn id="101" presetID="2" presetClass="exit" presetSubtype="4" fill="hold" grpId="0" nodeType="withEffect">
                                  <p:stCondLst>
                                    <p:cond delay="0"/>
                                  </p:stCondLst>
                                  <p:childTnLst>
                                    <p:anim calcmode="lin" valueType="num">
                                      <p:cBhvr additive="base">
                                        <p:cTn id="102" dur="500"/>
                                        <p:tgtEl>
                                          <p:spTgt spid="50"/>
                                        </p:tgtEl>
                                        <p:attrNameLst>
                                          <p:attrName>ppt_x</p:attrName>
                                        </p:attrNameLst>
                                      </p:cBhvr>
                                      <p:tavLst>
                                        <p:tav tm="0">
                                          <p:val>
                                            <p:strVal val="ppt_x"/>
                                          </p:val>
                                        </p:tav>
                                        <p:tav tm="100000">
                                          <p:val>
                                            <p:strVal val="ppt_x"/>
                                          </p:val>
                                        </p:tav>
                                      </p:tavLst>
                                    </p:anim>
                                    <p:anim calcmode="lin" valueType="num">
                                      <p:cBhvr additive="base">
                                        <p:cTn id="103" dur="500"/>
                                        <p:tgtEl>
                                          <p:spTgt spid="50"/>
                                        </p:tgtEl>
                                        <p:attrNameLst>
                                          <p:attrName>ppt_y</p:attrName>
                                        </p:attrNameLst>
                                      </p:cBhvr>
                                      <p:tavLst>
                                        <p:tav tm="0">
                                          <p:val>
                                            <p:strVal val="ppt_y"/>
                                          </p:val>
                                        </p:tav>
                                        <p:tav tm="100000">
                                          <p:val>
                                            <p:strVal val="1+ppt_h/2"/>
                                          </p:val>
                                        </p:tav>
                                      </p:tavLst>
                                    </p:anim>
                                    <p:set>
                                      <p:cBhvr>
                                        <p:cTn id="104" dur="1" fill="hold">
                                          <p:stCondLst>
                                            <p:cond delay="499"/>
                                          </p:stCondLst>
                                        </p:cTn>
                                        <p:tgtEl>
                                          <p:spTgt spid="50"/>
                                        </p:tgtEl>
                                        <p:attrNameLst>
                                          <p:attrName>style.visibility</p:attrName>
                                        </p:attrNameLst>
                                      </p:cBhvr>
                                      <p:to>
                                        <p:strVal val="hidden"/>
                                      </p:to>
                                    </p:set>
                                  </p:childTnLst>
                                </p:cTn>
                              </p:par>
                              <p:par>
                                <p:cTn id="105" presetID="2" presetClass="exit" presetSubtype="4" fill="hold" grpId="0" nodeType="withEffect">
                                  <p:stCondLst>
                                    <p:cond delay="0"/>
                                  </p:stCondLst>
                                  <p:childTnLst>
                                    <p:anim calcmode="lin" valueType="num">
                                      <p:cBhvr additive="base">
                                        <p:cTn id="106" dur="500"/>
                                        <p:tgtEl>
                                          <p:spTgt spid="43"/>
                                        </p:tgtEl>
                                        <p:attrNameLst>
                                          <p:attrName>ppt_x</p:attrName>
                                        </p:attrNameLst>
                                      </p:cBhvr>
                                      <p:tavLst>
                                        <p:tav tm="0">
                                          <p:val>
                                            <p:strVal val="ppt_x"/>
                                          </p:val>
                                        </p:tav>
                                        <p:tav tm="100000">
                                          <p:val>
                                            <p:strVal val="ppt_x"/>
                                          </p:val>
                                        </p:tav>
                                      </p:tavLst>
                                    </p:anim>
                                    <p:anim calcmode="lin" valueType="num">
                                      <p:cBhvr additive="base">
                                        <p:cTn id="107" dur="500"/>
                                        <p:tgtEl>
                                          <p:spTgt spid="43"/>
                                        </p:tgtEl>
                                        <p:attrNameLst>
                                          <p:attrName>ppt_y</p:attrName>
                                        </p:attrNameLst>
                                      </p:cBhvr>
                                      <p:tavLst>
                                        <p:tav tm="0">
                                          <p:val>
                                            <p:strVal val="ppt_y"/>
                                          </p:val>
                                        </p:tav>
                                        <p:tav tm="100000">
                                          <p:val>
                                            <p:strVal val="1+ppt_h/2"/>
                                          </p:val>
                                        </p:tav>
                                      </p:tavLst>
                                    </p:anim>
                                    <p:set>
                                      <p:cBhvr>
                                        <p:cTn id="108" dur="1" fill="hold">
                                          <p:stCondLst>
                                            <p:cond delay="499"/>
                                          </p:stCondLst>
                                        </p:cTn>
                                        <p:tgtEl>
                                          <p:spTgt spid="43"/>
                                        </p:tgtEl>
                                        <p:attrNameLst>
                                          <p:attrName>style.visibility</p:attrName>
                                        </p:attrNameLst>
                                      </p:cBhvr>
                                      <p:to>
                                        <p:strVal val="hidden"/>
                                      </p:to>
                                    </p:set>
                                  </p:childTnLst>
                                </p:cTn>
                              </p:par>
                              <p:par>
                                <p:cTn id="109" presetID="2" presetClass="exit" presetSubtype="4" fill="hold" grpId="0" nodeType="withEffect">
                                  <p:stCondLst>
                                    <p:cond delay="0"/>
                                  </p:stCondLst>
                                  <p:childTnLst>
                                    <p:anim calcmode="lin" valueType="num">
                                      <p:cBhvr additive="base">
                                        <p:cTn id="110" dur="500"/>
                                        <p:tgtEl>
                                          <p:spTgt spid="51"/>
                                        </p:tgtEl>
                                        <p:attrNameLst>
                                          <p:attrName>ppt_x</p:attrName>
                                        </p:attrNameLst>
                                      </p:cBhvr>
                                      <p:tavLst>
                                        <p:tav tm="0">
                                          <p:val>
                                            <p:strVal val="ppt_x"/>
                                          </p:val>
                                        </p:tav>
                                        <p:tav tm="100000">
                                          <p:val>
                                            <p:strVal val="ppt_x"/>
                                          </p:val>
                                        </p:tav>
                                      </p:tavLst>
                                    </p:anim>
                                    <p:anim calcmode="lin" valueType="num">
                                      <p:cBhvr additive="base">
                                        <p:cTn id="111" dur="500"/>
                                        <p:tgtEl>
                                          <p:spTgt spid="51"/>
                                        </p:tgtEl>
                                        <p:attrNameLst>
                                          <p:attrName>ppt_y</p:attrName>
                                        </p:attrNameLst>
                                      </p:cBhvr>
                                      <p:tavLst>
                                        <p:tav tm="0">
                                          <p:val>
                                            <p:strVal val="ppt_y"/>
                                          </p:val>
                                        </p:tav>
                                        <p:tav tm="100000">
                                          <p:val>
                                            <p:strVal val="1+ppt_h/2"/>
                                          </p:val>
                                        </p:tav>
                                      </p:tavLst>
                                    </p:anim>
                                    <p:set>
                                      <p:cBhvr>
                                        <p:cTn id="112"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1" grpId="0" animBg="1"/>
      <p:bldP spid="49" grpId="0" animBg="1"/>
      <p:bldP spid="50" grpId="0" animBg="1"/>
      <p:bldP spid="43" grpId="0" animBg="1"/>
      <p:bldP spid="5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376363" lvl="2" algn="ctr" rtl="1"/>
            <a:r>
              <a:rPr lang="ar-SA" sz="2400" b="1" dirty="0">
                <a:solidFill>
                  <a:srgbClr val="002060"/>
                </a:solidFill>
              </a:rPr>
              <a:t>ثالثا: إيثيل هكسانول (أوكتانول) </a:t>
            </a:r>
            <a:r>
              <a:rPr lang="en-US" sz="2400" b="1" dirty="0">
                <a:solidFill>
                  <a:srgbClr val="002060"/>
                </a:solidFill>
              </a:rPr>
              <a:t>Octanol</a:t>
            </a:r>
            <a:r>
              <a:rPr lang="ar-SA" sz="2400" b="1" dirty="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p:txBody>
      </p:sp>
      <p:sp>
        <p:nvSpPr>
          <p:cNvPr id="14" name="TextBox 13"/>
          <p:cNvSpPr txBox="1"/>
          <p:nvPr/>
        </p:nvSpPr>
        <p:spPr>
          <a:xfrm>
            <a:off x="1066799" y="4495800"/>
            <a:ext cx="3690853" cy="584775"/>
          </a:xfrm>
          <a:prstGeom prst="rect">
            <a:avLst/>
          </a:prstGeom>
          <a:noFill/>
        </p:spPr>
        <p:txBody>
          <a:bodyPr wrap="square" rtlCol="0">
            <a:spAutoFit/>
          </a:bodyPr>
          <a:lstStyle/>
          <a:p>
            <a:pPr algn="just" rtl="1"/>
            <a:r>
              <a:rPr lang="ar-SA" sz="1600" b="1" dirty="0">
                <a:cs typeface="+mj-cs"/>
              </a:rPr>
              <a:t>يستخدم فى تحضير </a:t>
            </a:r>
            <a:r>
              <a:rPr lang="en-US" sz="1600" b="1" dirty="0" err="1">
                <a:cs typeface="+mj-cs"/>
              </a:rPr>
              <a:t>Dioctyl</a:t>
            </a:r>
            <a:r>
              <a:rPr lang="en-US" sz="1600" b="1" dirty="0">
                <a:cs typeface="+mj-cs"/>
              </a:rPr>
              <a:t> phthalate</a:t>
            </a:r>
            <a:r>
              <a:rPr lang="ar-SA" sz="1600" b="1" dirty="0">
                <a:cs typeface="+mj-cs"/>
              </a:rPr>
              <a:t> الذي يعمل كملدن للمنتجات البلاستيكية</a:t>
            </a:r>
            <a:endParaRPr lang="en-US" sz="1600" b="1" dirty="0">
              <a:cs typeface="+mj-cs"/>
            </a:endParaRPr>
          </a:p>
        </p:txBody>
      </p:sp>
      <p:sp>
        <p:nvSpPr>
          <p:cNvPr id="17" name="TextBox 16"/>
          <p:cNvSpPr txBox="1"/>
          <p:nvPr/>
        </p:nvSpPr>
        <p:spPr>
          <a:xfrm>
            <a:off x="5493796" y="4343400"/>
            <a:ext cx="3124200" cy="584775"/>
          </a:xfrm>
          <a:prstGeom prst="rect">
            <a:avLst/>
          </a:prstGeom>
          <a:noFill/>
        </p:spPr>
        <p:txBody>
          <a:bodyPr wrap="square" rtlCol="0">
            <a:spAutoFit/>
          </a:bodyPr>
          <a:lstStyle/>
          <a:p>
            <a:pPr algn="just" rtl="1"/>
            <a:r>
              <a:rPr lang="ar-SA" sz="1600" b="1" dirty="0">
                <a:cs typeface="+mj-cs"/>
              </a:rPr>
              <a:t>يستخدم فى صناعة راتنجات الألكيد و بولى استر غير مشبع و زيوت التشحيم التركيبية</a:t>
            </a:r>
            <a:endParaRPr lang="en-US" sz="1600" b="1" dirty="0">
              <a:cs typeface="+mj-cs"/>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1929811607"/>
              </p:ext>
            </p:extLst>
          </p:nvPr>
        </p:nvGraphicFramePr>
        <p:xfrm>
          <a:off x="1070780" y="1219200"/>
          <a:ext cx="7006420" cy="952049"/>
        </p:xfrm>
        <a:graphic>
          <a:graphicData uri="http://schemas.openxmlformats.org/presentationml/2006/ole">
            <mc:AlternateContent xmlns:mc="http://schemas.openxmlformats.org/markup-compatibility/2006">
              <mc:Choice xmlns:v="urn:schemas-microsoft-com:vml" Requires="v">
                <p:oleObj spid="_x0000_s664763" name="CS ChemDraw Drawing" r:id="rId3" imgW="5835396" imgH="780288" progId="ChemDraw.Document.6.0">
                  <p:embed/>
                </p:oleObj>
              </mc:Choice>
              <mc:Fallback>
                <p:oleObj name="CS ChemDraw Drawing" r:id="rId3" imgW="5835396" imgH="780288" progId="ChemDraw.Document.6.0">
                  <p:embed/>
                  <p:pic>
                    <p:nvPicPr>
                      <p:cNvPr id="0" name="Picture 1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780" y="1219200"/>
                        <a:ext cx="7006420" cy="952049"/>
                      </a:xfrm>
                      <a:prstGeom prst="rect">
                        <a:avLst/>
                      </a:prstGeom>
                      <a:solidFill>
                        <a:srgbClr val="E1DFBA"/>
                      </a:solidFill>
                    </p:spPr>
                  </p:pic>
                </p:oleObj>
              </mc:Fallback>
            </mc:AlternateContent>
          </a:graphicData>
        </a:graphic>
      </p:graphicFrame>
      <p:graphicFrame>
        <p:nvGraphicFramePr>
          <p:cNvPr id="22" name="Object 8"/>
          <p:cNvGraphicFramePr>
            <a:graphicFrameLocks noChangeAspect="1"/>
          </p:cNvGraphicFramePr>
          <p:nvPr>
            <p:extLst>
              <p:ext uri="{D42A27DB-BD31-4B8C-83A1-F6EECF244321}">
                <p14:modId xmlns:p14="http://schemas.microsoft.com/office/powerpoint/2010/main" val="3973980207"/>
              </p:ext>
            </p:extLst>
          </p:nvPr>
        </p:nvGraphicFramePr>
        <p:xfrm>
          <a:off x="2674396" y="2466693"/>
          <a:ext cx="1941511" cy="2029107"/>
        </p:xfrm>
        <a:graphic>
          <a:graphicData uri="http://schemas.openxmlformats.org/presentationml/2006/ole">
            <mc:AlternateContent xmlns:mc="http://schemas.openxmlformats.org/markup-compatibility/2006">
              <mc:Choice xmlns:v="urn:schemas-microsoft-com:vml" Requires="v">
                <p:oleObj spid="_x0000_s664764" name="CS ChemDraw Drawing" r:id="rId5" imgW="1845564" imgH="1921764" progId="ChemDraw.Document.6.0">
                  <p:embed/>
                </p:oleObj>
              </mc:Choice>
              <mc:Fallback>
                <p:oleObj name="CS ChemDraw Drawing" r:id="rId5" imgW="1845564" imgH="1921764" progId="ChemDraw.Document.6.0">
                  <p:embed/>
                  <p:pic>
                    <p:nvPicPr>
                      <p:cNvPr id="0" name="Picture 1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396" y="2466693"/>
                        <a:ext cx="1941511" cy="2029107"/>
                      </a:xfrm>
                      <a:prstGeom prst="rect">
                        <a:avLst/>
                      </a:prstGeom>
                      <a:solidFill>
                        <a:srgbClr val="E1DFBA"/>
                      </a:solidFill>
                    </p:spPr>
                  </p:pic>
                </p:oleObj>
              </mc:Fallback>
            </mc:AlternateContent>
          </a:graphicData>
        </a:graphic>
      </p:graphicFrame>
      <p:graphicFrame>
        <p:nvGraphicFramePr>
          <p:cNvPr id="23" name="Object 9"/>
          <p:cNvGraphicFramePr>
            <a:graphicFrameLocks noChangeAspect="1"/>
          </p:cNvGraphicFramePr>
          <p:nvPr>
            <p:extLst>
              <p:ext uri="{D42A27DB-BD31-4B8C-83A1-F6EECF244321}">
                <p14:modId xmlns:p14="http://schemas.microsoft.com/office/powerpoint/2010/main" val="2411522525"/>
              </p:ext>
            </p:extLst>
          </p:nvPr>
        </p:nvGraphicFramePr>
        <p:xfrm>
          <a:off x="6366456" y="2600325"/>
          <a:ext cx="1293595" cy="1743075"/>
        </p:xfrm>
        <a:graphic>
          <a:graphicData uri="http://schemas.openxmlformats.org/presentationml/2006/ole">
            <mc:AlternateContent xmlns:mc="http://schemas.openxmlformats.org/markup-compatibility/2006">
              <mc:Choice xmlns:v="urn:schemas-microsoft-com:vml" Requires="v">
                <p:oleObj spid="_x0000_s664765" name="CS ChemDraw Drawing" r:id="rId7" imgW="1234440" imgH="1667256" progId="ChemDraw.Document.6.0">
                  <p:embed/>
                </p:oleObj>
              </mc:Choice>
              <mc:Fallback>
                <p:oleObj name="CS ChemDraw Drawing" r:id="rId7" imgW="1234440" imgH="1667256" progId="ChemDraw.Document.6.0">
                  <p:embed/>
                  <p:pic>
                    <p:nvPicPr>
                      <p:cNvPr id="0" name="Picture 1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6456" y="2600325"/>
                        <a:ext cx="1293595" cy="1743075"/>
                      </a:xfrm>
                      <a:prstGeom prst="rect">
                        <a:avLst/>
                      </a:prstGeom>
                      <a:solidFill>
                        <a:srgbClr val="E1DFBA"/>
                      </a:solidFill>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448478475"/>
              </p:ext>
            </p:extLst>
          </p:nvPr>
        </p:nvGraphicFramePr>
        <p:xfrm>
          <a:off x="6789196" y="2209800"/>
          <a:ext cx="266700" cy="381000"/>
        </p:xfrm>
        <a:graphic>
          <a:graphicData uri="http://schemas.openxmlformats.org/presentationml/2006/ole">
            <mc:AlternateContent xmlns:mc="http://schemas.openxmlformats.org/markup-compatibility/2006">
              <mc:Choice xmlns:v="urn:schemas-microsoft-com:vml" Requires="v">
                <p:oleObj spid="_x0000_s664766" name="CS ChemDraw Drawing" r:id="rId9" imgW="258822" imgH="351812" progId="ChemDraw.Document.6.0">
                  <p:embed/>
                </p:oleObj>
              </mc:Choice>
              <mc:Fallback>
                <p:oleObj name="CS ChemDraw Drawing" r:id="rId9" imgW="258822" imgH="351812" progId="ChemDraw.Document.6.0">
                  <p:embed/>
                  <p:pic>
                    <p:nvPicPr>
                      <p:cNvPr id="0" name="Picture 1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9196" y="2209800"/>
                        <a:ext cx="266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12"/>
          <p:cNvGraphicFramePr>
            <a:graphicFrameLocks noChangeAspect="1"/>
          </p:cNvGraphicFramePr>
          <p:nvPr>
            <p:extLst>
              <p:ext uri="{D42A27DB-BD31-4B8C-83A1-F6EECF244321}">
                <p14:modId xmlns:p14="http://schemas.microsoft.com/office/powerpoint/2010/main" val="1143591547"/>
              </p:ext>
            </p:extLst>
          </p:nvPr>
        </p:nvGraphicFramePr>
        <p:xfrm>
          <a:off x="4503792" y="2133600"/>
          <a:ext cx="630810" cy="612417"/>
        </p:xfrm>
        <a:graphic>
          <a:graphicData uri="http://schemas.openxmlformats.org/presentationml/2006/ole">
            <mc:AlternateContent xmlns:mc="http://schemas.openxmlformats.org/markup-compatibility/2006">
              <mc:Choice xmlns:v="urn:schemas-microsoft-com:vml" Requires="v">
                <p:oleObj spid="_x0000_s664767" name="CS ChemDraw Drawing" r:id="rId11" imgW="1377737" imgH="1377737" progId="ChemDraw.Document.6.0">
                  <p:embed/>
                </p:oleObj>
              </mc:Choice>
              <mc:Fallback>
                <p:oleObj name="CS ChemDraw Drawing" r:id="rId11" imgW="1377737" imgH="1377737" progId="ChemDraw.Document.6.0">
                  <p:embed/>
                  <p:pic>
                    <p:nvPicPr>
                      <p:cNvPr id="0" name="Picture 1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3792" y="2133600"/>
                        <a:ext cx="630810" cy="6124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4" name="Picture 2" descr="http://upload.wikimedia.org/wikipedia/commons/9/9a/2-Ethylhexanol.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800000">
            <a:off x="3984360" y="685778"/>
            <a:ext cx="1481273" cy="554128"/>
          </a:xfrm>
          <a:prstGeom prst="rect">
            <a:avLst/>
          </a:prstGeom>
        </p:spPr>
        <p:style>
          <a:lnRef idx="0">
            <a:scrgbClr r="0" g="0" b="0"/>
          </a:lnRef>
          <a:fillRef idx="1003">
            <a:schemeClr val="lt1"/>
          </a:fillRef>
          <a:effectRef idx="0">
            <a:scrgbClr r="0" g="0" b="0"/>
          </a:effectRef>
          <a:fontRef idx="major"/>
        </p:style>
      </p:pic>
      <p:pic>
        <p:nvPicPr>
          <p:cNvPr id="12" name="Picture 8" descr="http://upload.wikimedia.org/wikipedia/commons/thumb/d/d7/Phthalic_anhydride-2D-Skeletal.png/800px-Phthalic_anhydride-2D-Skeletal.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1751" y="5486400"/>
            <a:ext cx="896524" cy="1009710"/>
          </a:xfrm>
          <a:prstGeom prst="rect">
            <a:avLst/>
          </a:prstGeom>
          <a:extLst/>
        </p:spPr>
        <p:style>
          <a:lnRef idx="0">
            <a:scrgbClr r="0" g="0" b="0"/>
          </a:lnRef>
          <a:fillRef idx="1001">
            <a:schemeClr val="lt2"/>
          </a:fillRef>
          <a:effectRef idx="0">
            <a:scrgbClr r="0" g="0" b="0"/>
          </a:effectRef>
          <a:fontRef idx="major"/>
        </p:style>
      </p:pic>
      <p:grpSp>
        <p:nvGrpSpPr>
          <p:cNvPr id="13" name="Group 12"/>
          <p:cNvGrpSpPr/>
          <p:nvPr/>
        </p:nvGrpSpPr>
        <p:grpSpPr>
          <a:xfrm>
            <a:off x="2698930" y="5535846"/>
            <a:ext cx="1529821" cy="514223"/>
            <a:chOff x="2671460" y="1743715"/>
            <a:chExt cx="1910821" cy="618485"/>
          </a:xfrm>
        </p:grpSpPr>
        <p:pic>
          <p:nvPicPr>
            <p:cNvPr id="15" name="Picture 4" descr="http://upload.wikimedia.org/wikipedia/commons/9/9a/2-Ethylhexanol.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77572" y="1743715"/>
              <a:ext cx="1604709" cy="564293"/>
            </a:xfrm>
            <a:prstGeom prst="rect">
              <a:avLst/>
            </a:prstGeom>
            <a:ln>
              <a:noFill/>
            </a:ln>
            <a:extLst/>
          </p:spPr>
          <p:style>
            <a:lnRef idx="2">
              <a:schemeClr val="accent3">
                <a:shade val="50000"/>
              </a:schemeClr>
            </a:lnRef>
            <a:fillRef idx="1003">
              <a:schemeClr val="lt1"/>
            </a:fillRef>
            <a:effectRef idx="0">
              <a:schemeClr val="accent3"/>
            </a:effectRef>
            <a:fontRef idx="minor">
              <a:schemeClr val="lt1"/>
            </a:fontRef>
          </p:style>
        </p:pic>
        <p:sp>
          <p:nvSpPr>
            <p:cNvPr id="16" name="Rectangle 15"/>
            <p:cNvSpPr/>
            <p:nvPr/>
          </p:nvSpPr>
          <p:spPr>
            <a:xfrm>
              <a:off x="2671460" y="1962090"/>
              <a:ext cx="312906" cy="400110"/>
            </a:xfrm>
            <a:prstGeom prst="rect">
              <a:avLst/>
            </a:prstGeom>
          </p:spPr>
          <p:style>
            <a:lnRef idx="0">
              <a:scrgbClr r="0" g="0" b="0"/>
            </a:lnRef>
            <a:fillRef idx="1003">
              <a:schemeClr val="lt1"/>
            </a:fillRef>
            <a:effectRef idx="0">
              <a:scrgbClr r="0" g="0" b="0"/>
            </a:effectRef>
            <a:fontRef idx="major"/>
          </p:style>
          <p:txBody>
            <a:bodyPr wrap="none">
              <a:spAutoFit/>
            </a:bodyPr>
            <a:lstStyle/>
            <a:p>
              <a:r>
                <a:rPr lang="en-US" sz="2000" dirty="0"/>
                <a:t>2</a:t>
              </a:r>
            </a:p>
          </p:txBody>
        </p:sp>
      </p:grpSp>
      <p:pic>
        <p:nvPicPr>
          <p:cNvPr id="18" name="Picture 2" descr="http://upload.wikimedia.org/wikipedia/commons/thumb/c/c2/Bis%282-ethylhexyl%29_phthalate.svg/835px-Bis%282-ethylhexyl%29_phthalate.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57653" y="5050602"/>
            <a:ext cx="1947947" cy="1747320"/>
          </a:xfrm>
          <a:prstGeom prst="rect">
            <a:avLst/>
          </a:prstGeom>
        </p:spPr>
        <p:style>
          <a:lnRef idx="0">
            <a:scrgbClr r="0" g="0" b="0"/>
          </a:lnRef>
          <a:fillRef idx="1001">
            <a:schemeClr val="lt2"/>
          </a:fillRef>
          <a:effectRef idx="0">
            <a:scrgbClr r="0" g="0" b="0"/>
          </a:effectRef>
          <a:fontRef idx="major"/>
        </p:style>
      </p:pic>
      <p:sp>
        <p:nvSpPr>
          <p:cNvPr id="19" name="Rectangle 18"/>
          <p:cNvSpPr/>
          <p:nvPr/>
        </p:nvSpPr>
        <p:spPr>
          <a:xfrm>
            <a:off x="6697667" y="6443246"/>
            <a:ext cx="1608133" cy="338554"/>
          </a:xfrm>
          <a:prstGeom prst="rect">
            <a:avLst/>
          </a:prstGeom>
        </p:spPr>
        <p:style>
          <a:lnRef idx="0">
            <a:scrgbClr r="0" g="0" b="0"/>
          </a:lnRef>
          <a:fillRef idx="1001">
            <a:schemeClr val="lt2"/>
          </a:fillRef>
          <a:effectRef idx="0">
            <a:scrgbClr r="0" g="0" b="0"/>
          </a:effectRef>
          <a:fontRef idx="major"/>
        </p:style>
        <p:txBody>
          <a:bodyPr wrap="none">
            <a:spAutoFit/>
          </a:bodyPr>
          <a:lstStyle/>
          <a:p>
            <a:r>
              <a:rPr lang="en-US" sz="1600" dirty="0">
                <a:latin typeface="Times New Roman" panose="02020603050405020304" pitchFamily="18" charset="0"/>
                <a:cs typeface="Times New Roman" panose="02020603050405020304" pitchFamily="18" charset="0"/>
              </a:rPr>
              <a:t>Dioctyl phthalate</a:t>
            </a:r>
            <a:endParaRPr lang="ar-SA" sz="1600" dirty="0">
              <a:latin typeface="Times New Roman" panose="02020603050405020304" pitchFamily="18" charset="0"/>
              <a:cs typeface="Times New Roman" panose="02020603050405020304" pitchFamily="18" charset="0"/>
            </a:endParaRPr>
          </a:p>
        </p:txBody>
      </p:sp>
      <p:sp>
        <p:nvSpPr>
          <p:cNvPr id="21" name="Down Arrow 20"/>
          <p:cNvSpPr/>
          <p:nvPr/>
        </p:nvSpPr>
        <p:spPr>
          <a:xfrm rot="16200000">
            <a:off x="3470048" y="5276023"/>
            <a:ext cx="136183" cy="16860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Rectangle 23"/>
          <p:cNvSpPr/>
          <p:nvPr/>
        </p:nvSpPr>
        <p:spPr>
          <a:xfrm>
            <a:off x="1219200" y="6477000"/>
            <a:ext cx="1733167" cy="338554"/>
          </a:xfrm>
          <a:prstGeom prst="rect">
            <a:avLst/>
          </a:prstGeom>
        </p:spPr>
        <p:style>
          <a:lnRef idx="0">
            <a:scrgbClr r="0" g="0" b="0"/>
          </a:lnRef>
          <a:fillRef idx="1001">
            <a:schemeClr val="lt2"/>
          </a:fillRef>
          <a:effectRef idx="0">
            <a:scrgbClr r="0" g="0" b="0"/>
          </a:effectRef>
          <a:fontRef idx="major"/>
        </p:style>
        <p:txBody>
          <a:bodyPr wrap="none">
            <a:spAutoFit/>
          </a:bodyPr>
          <a:lstStyle/>
          <a:p>
            <a:r>
              <a:rPr lang="en-US" sz="1600" dirty="0">
                <a:latin typeface="Times New Roman" panose="02020603050405020304" pitchFamily="18" charset="0"/>
                <a:cs typeface="Times New Roman" panose="02020603050405020304" pitchFamily="18" charset="0"/>
              </a:rPr>
              <a:t>Phthalic anhydride</a:t>
            </a:r>
            <a:endParaRPr lang="ar-S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60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par>
                                <p:cTn id="18" presetID="4"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ox(in)">
                                      <p:cBhvr>
                                        <p:cTn id="20" dur="500"/>
                                        <p:tgtEl>
                                          <p:spTgt spid="22"/>
                                        </p:tgtEl>
                                      </p:cBhvr>
                                    </p:animEffect>
                                  </p:childTnLst>
                                </p:cTn>
                              </p:par>
                            </p:childTnLst>
                          </p:cTn>
                        </p:par>
                        <p:par>
                          <p:cTn id="21" fill="hold">
                            <p:stCondLst>
                              <p:cond delay="500"/>
                            </p:stCondLst>
                            <p:childTnLst>
                              <p:par>
                                <p:cTn id="22" presetID="4"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par>
                          <p:cTn id="25" fill="hold">
                            <p:stCondLst>
                              <p:cond delay="1000"/>
                            </p:stCondLst>
                            <p:childTnLst>
                              <p:par>
                                <p:cTn id="26" presetID="4"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childTnLst>
                          </p:cTn>
                        </p:par>
                        <p:par>
                          <p:cTn id="29" fill="hold">
                            <p:stCondLst>
                              <p:cond delay="1500"/>
                            </p:stCondLst>
                            <p:childTnLst>
                              <p:par>
                                <p:cTn id="30" presetID="4" presetClass="entr" presetSubtype="16"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par>
                          <p:cTn id="33" fill="hold">
                            <p:stCondLst>
                              <p:cond delay="2000"/>
                            </p:stCondLst>
                            <p:childTnLst>
                              <p:par>
                                <p:cTn id="34" presetID="4"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childTnLst>
                          </p:cTn>
                        </p:par>
                        <p:par>
                          <p:cTn id="37" fill="hold">
                            <p:stCondLst>
                              <p:cond delay="2500"/>
                            </p:stCondLst>
                            <p:childTnLst>
                              <p:par>
                                <p:cTn id="38" presetID="4"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ox(in)">
                                      <p:cBhvr>
                                        <p:cTn id="40" dur="500"/>
                                        <p:tgtEl>
                                          <p:spTgt spid="21"/>
                                        </p:tgtEl>
                                      </p:cBhvr>
                                    </p:animEffect>
                                  </p:childTnLst>
                                </p:cTn>
                              </p:par>
                            </p:childTnLst>
                          </p:cTn>
                        </p:par>
                        <p:par>
                          <p:cTn id="41" fill="hold">
                            <p:stCondLst>
                              <p:cond delay="3000"/>
                            </p:stCondLst>
                            <p:childTnLst>
                              <p:par>
                                <p:cTn id="42" presetID="4"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ox(in)">
                                      <p:cBhvr>
                                        <p:cTn id="44" dur="500"/>
                                        <p:tgtEl>
                                          <p:spTgt spid="24"/>
                                        </p:tgtEl>
                                      </p:cBhvr>
                                    </p:animEffect>
                                  </p:childTnLst>
                                </p:cTn>
                              </p:par>
                            </p:childTnLst>
                          </p:cTn>
                        </p:par>
                        <p:par>
                          <p:cTn id="45" fill="hold">
                            <p:stCondLst>
                              <p:cond delay="3500"/>
                            </p:stCondLst>
                            <p:childTnLst>
                              <p:par>
                                <p:cTn id="46" presetID="4"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ox(i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ox(in)">
                                      <p:cBhvr>
                                        <p:cTn id="53" dur="500"/>
                                        <p:tgtEl>
                                          <p:spTgt spid="28"/>
                                        </p:tgtEl>
                                      </p:cBhvr>
                                    </p:animEffect>
                                  </p:childTnLst>
                                </p:cTn>
                              </p:par>
                              <p:par>
                                <p:cTn id="54" presetID="4" presetClass="entr" presetSubtype="16"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ox(in)">
                                      <p:cBhvr>
                                        <p:cTn id="56" dur="500"/>
                                        <p:tgtEl>
                                          <p:spTgt spid="23"/>
                                        </p:tgtEl>
                                      </p:cBhvr>
                                    </p:animEffect>
                                  </p:childTnLst>
                                </p:cTn>
                              </p:par>
                            </p:childTnLst>
                          </p:cTn>
                        </p:par>
                        <p:par>
                          <p:cTn id="57" fill="hold">
                            <p:stCondLst>
                              <p:cond delay="500"/>
                            </p:stCondLst>
                            <p:childTnLst>
                              <p:par>
                                <p:cTn id="58" presetID="4" presetClass="entr" presetSubtype="16"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ox(in)">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animBg="1"/>
      <p:bldP spid="21"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400" b="1" dirty="0">
                <a:solidFill>
                  <a:srgbClr val="002060"/>
                </a:solidFill>
              </a:rPr>
              <a:t>الأسيتلين</a:t>
            </a:r>
            <a:r>
              <a:rPr lang="ar-SA" sz="2400" b="1" dirty="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p:txBody>
      </p:sp>
      <p:graphicFrame>
        <p:nvGraphicFramePr>
          <p:cNvPr id="25" name="Object 3"/>
          <p:cNvGraphicFramePr>
            <a:graphicFrameLocks noChangeAspect="1"/>
          </p:cNvGraphicFramePr>
          <p:nvPr>
            <p:extLst>
              <p:ext uri="{D42A27DB-BD31-4B8C-83A1-F6EECF244321}">
                <p14:modId xmlns:p14="http://schemas.microsoft.com/office/powerpoint/2010/main" val="2749513245"/>
              </p:ext>
            </p:extLst>
          </p:nvPr>
        </p:nvGraphicFramePr>
        <p:xfrm>
          <a:off x="2211389" y="838201"/>
          <a:ext cx="4494212" cy="531574"/>
        </p:xfrm>
        <a:graphic>
          <a:graphicData uri="http://schemas.openxmlformats.org/presentationml/2006/ole">
            <mc:AlternateContent xmlns:mc="http://schemas.openxmlformats.org/markup-compatibility/2006">
              <mc:Choice xmlns:v="urn:schemas-microsoft-com:vml" Requires="v">
                <p:oleObj spid="_x0000_s665826" name="CS ChemDraw Drawing" r:id="rId3" imgW="3075432" imgH="364236" progId="ChemDraw.Document.6.0">
                  <p:embed/>
                </p:oleObj>
              </mc:Choice>
              <mc:Fallback>
                <p:oleObj name="CS ChemDraw Drawing" r:id="rId3" imgW="3075432" imgH="364236" progId="ChemDraw.Document.6.0">
                  <p:embed/>
                  <p:pic>
                    <p:nvPicPr>
                      <p:cNvPr id="0" name="Picture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389" y="838201"/>
                        <a:ext cx="4494212" cy="531574"/>
                      </a:xfrm>
                      <a:prstGeom prst="rect">
                        <a:avLst/>
                      </a:prstGeom>
                      <a:solidFill>
                        <a:srgbClr val="E1DFBA"/>
                      </a:solidFill>
                    </p:spPr>
                  </p:pic>
                </p:oleObj>
              </mc:Fallback>
            </mc:AlternateContent>
          </a:graphicData>
        </a:graphic>
      </p:graphicFrame>
      <p:sp>
        <p:nvSpPr>
          <p:cNvPr id="26" name="TextBox 25"/>
          <p:cNvSpPr txBox="1"/>
          <p:nvPr/>
        </p:nvSpPr>
        <p:spPr>
          <a:xfrm>
            <a:off x="5257800" y="1447800"/>
            <a:ext cx="3276600" cy="381000"/>
          </a:xfrm>
          <a:prstGeom prst="rect">
            <a:avLst/>
          </a:prstGeom>
          <a:noFill/>
        </p:spPr>
        <p:txBody>
          <a:bodyPr wrap="square" rtlCol="0">
            <a:spAutoFit/>
          </a:bodyPr>
          <a:lstStyle/>
          <a:p>
            <a:pPr algn="just" rtl="1"/>
            <a:r>
              <a:rPr lang="ar-EG" b="1" dirty="0">
                <a:cs typeface="+mj-cs"/>
              </a:rPr>
              <a:t>- </a:t>
            </a:r>
            <a:r>
              <a:rPr lang="ar-SA" b="1" dirty="0">
                <a:cs typeface="+mj-cs"/>
              </a:rPr>
              <a:t>يستخدم فى عمليات اللحام</a:t>
            </a:r>
            <a:endParaRPr lang="en-US" b="1" dirty="0">
              <a:cs typeface="+mj-cs"/>
            </a:endParaRPr>
          </a:p>
        </p:txBody>
      </p:sp>
      <p:sp>
        <p:nvSpPr>
          <p:cNvPr id="30" name="TextBox 29"/>
          <p:cNvSpPr txBox="1"/>
          <p:nvPr/>
        </p:nvSpPr>
        <p:spPr>
          <a:xfrm>
            <a:off x="3116898" y="1929368"/>
            <a:ext cx="5417501" cy="369332"/>
          </a:xfrm>
          <a:prstGeom prst="rect">
            <a:avLst/>
          </a:prstGeom>
          <a:noFill/>
        </p:spPr>
        <p:txBody>
          <a:bodyPr wrap="square" rtlCol="0">
            <a:spAutoFit/>
          </a:bodyPr>
          <a:lstStyle/>
          <a:p>
            <a:pPr algn="just" rtl="1"/>
            <a:r>
              <a:rPr lang="ar-EG" b="1" dirty="0">
                <a:cs typeface="+mj-cs"/>
              </a:rPr>
              <a:t>- </a:t>
            </a:r>
            <a:r>
              <a:rPr lang="ar-SA" b="1" dirty="0">
                <a:cs typeface="+mj-cs"/>
              </a:rPr>
              <a:t>يستخدم فى تحضير العديد من المركبات العضوية</a:t>
            </a:r>
            <a:endParaRPr lang="en-US" b="1" dirty="0">
              <a:cs typeface="+mj-cs"/>
            </a:endParaRPr>
          </a:p>
        </p:txBody>
      </p:sp>
      <p:graphicFrame>
        <p:nvGraphicFramePr>
          <p:cNvPr id="32" name="Object 4"/>
          <p:cNvGraphicFramePr>
            <a:graphicFrameLocks noChangeAspect="1"/>
          </p:cNvGraphicFramePr>
          <p:nvPr>
            <p:extLst>
              <p:ext uri="{D42A27DB-BD31-4B8C-83A1-F6EECF244321}">
                <p14:modId xmlns:p14="http://schemas.microsoft.com/office/powerpoint/2010/main" val="2690740390"/>
              </p:ext>
            </p:extLst>
          </p:nvPr>
        </p:nvGraphicFramePr>
        <p:xfrm>
          <a:off x="914400" y="2374900"/>
          <a:ext cx="5347709" cy="383198"/>
        </p:xfrm>
        <a:graphic>
          <a:graphicData uri="http://schemas.openxmlformats.org/presentationml/2006/ole">
            <mc:AlternateContent xmlns:mc="http://schemas.openxmlformats.org/markup-compatibility/2006">
              <mc:Choice xmlns:v="urn:schemas-microsoft-com:vml" Requires="v">
                <p:oleObj spid="_x0000_s665827" name="CS ChemDraw Drawing" r:id="rId5" imgW="3863340" imgH="277368" progId="ChemDraw.Document.6.0">
                  <p:embed/>
                </p:oleObj>
              </mc:Choice>
              <mc:Fallback>
                <p:oleObj name="CS ChemDraw Drawing" r:id="rId5" imgW="3863340" imgH="277368" progId="ChemDraw.Document.6.0">
                  <p:embed/>
                  <p:pic>
                    <p:nvPicPr>
                      <p:cNvPr id="0" name="Picture 1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374900"/>
                        <a:ext cx="5347709" cy="3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5"/>
          <p:cNvGraphicFramePr>
            <a:graphicFrameLocks noChangeAspect="1"/>
          </p:cNvGraphicFramePr>
          <p:nvPr>
            <p:extLst>
              <p:ext uri="{D42A27DB-BD31-4B8C-83A1-F6EECF244321}">
                <p14:modId xmlns:p14="http://schemas.microsoft.com/office/powerpoint/2010/main" val="2211000949"/>
              </p:ext>
            </p:extLst>
          </p:nvPr>
        </p:nvGraphicFramePr>
        <p:xfrm>
          <a:off x="914400" y="2852995"/>
          <a:ext cx="5489440" cy="406820"/>
        </p:xfrm>
        <a:graphic>
          <a:graphicData uri="http://schemas.openxmlformats.org/presentationml/2006/ole">
            <mc:AlternateContent xmlns:mc="http://schemas.openxmlformats.org/markup-compatibility/2006">
              <mc:Choice xmlns:v="urn:schemas-microsoft-com:vml" Requires="v">
                <p:oleObj spid="_x0000_s665828" name="CS ChemDraw Drawing" r:id="rId7" imgW="3962400" imgH="297180" progId="ChemDraw.Document.6.0">
                  <p:embed/>
                </p:oleObj>
              </mc:Choice>
              <mc:Fallback>
                <p:oleObj name="CS ChemDraw Drawing" r:id="rId7" imgW="3962400" imgH="297180" progId="ChemDraw.Document.6.0">
                  <p:embed/>
                  <p:pic>
                    <p:nvPicPr>
                      <p:cNvPr id="0" name="Picture 1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852995"/>
                        <a:ext cx="5489440" cy="40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6"/>
          <p:cNvGraphicFramePr>
            <a:graphicFrameLocks noChangeAspect="1"/>
          </p:cNvGraphicFramePr>
          <p:nvPr>
            <p:extLst>
              <p:ext uri="{D42A27DB-BD31-4B8C-83A1-F6EECF244321}">
                <p14:modId xmlns:p14="http://schemas.microsoft.com/office/powerpoint/2010/main" val="1770675663"/>
              </p:ext>
            </p:extLst>
          </p:nvPr>
        </p:nvGraphicFramePr>
        <p:xfrm>
          <a:off x="914400" y="3310195"/>
          <a:ext cx="6835881" cy="461937"/>
        </p:xfrm>
        <a:graphic>
          <a:graphicData uri="http://schemas.openxmlformats.org/presentationml/2006/ole">
            <mc:AlternateContent xmlns:mc="http://schemas.openxmlformats.org/markup-compatibility/2006">
              <mc:Choice xmlns:v="urn:schemas-microsoft-com:vml" Requires="v">
                <p:oleObj spid="_x0000_s665829" name="CS ChemDraw Drawing" r:id="rId9" imgW="4939284" imgH="335280" progId="ChemDraw.Document.6.0">
                  <p:embed/>
                </p:oleObj>
              </mc:Choice>
              <mc:Fallback>
                <p:oleObj name="CS ChemDraw Drawing" r:id="rId9" imgW="4939284" imgH="335280" progId="ChemDraw.Document.6.0">
                  <p:embed/>
                  <p:pic>
                    <p:nvPicPr>
                      <p:cNvPr id="0" name="Picture 1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3310195"/>
                        <a:ext cx="6835881" cy="4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7"/>
          <p:cNvGraphicFramePr>
            <a:graphicFrameLocks noChangeAspect="1"/>
          </p:cNvGraphicFramePr>
          <p:nvPr>
            <p:extLst>
              <p:ext uri="{D42A27DB-BD31-4B8C-83A1-F6EECF244321}">
                <p14:modId xmlns:p14="http://schemas.microsoft.com/office/powerpoint/2010/main" val="1112127598"/>
              </p:ext>
            </p:extLst>
          </p:nvPr>
        </p:nvGraphicFramePr>
        <p:xfrm>
          <a:off x="920627" y="3919795"/>
          <a:ext cx="5787337" cy="501307"/>
        </p:xfrm>
        <a:graphic>
          <a:graphicData uri="http://schemas.openxmlformats.org/presentationml/2006/ole">
            <mc:AlternateContent xmlns:mc="http://schemas.openxmlformats.org/markup-compatibility/2006">
              <mc:Choice xmlns:v="urn:schemas-microsoft-com:vml" Requires="v">
                <p:oleObj spid="_x0000_s665830" name="CS ChemDraw Drawing" r:id="rId11" imgW="4181856" imgH="362712" progId="ChemDraw.Document.6.0">
                  <p:embed/>
                </p:oleObj>
              </mc:Choice>
              <mc:Fallback>
                <p:oleObj name="CS ChemDraw Drawing" r:id="rId11" imgW="4181856" imgH="362712" progId="ChemDraw.Document.6.0">
                  <p:embed/>
                  <p:pic>
                    <p:nvPicPr>
                      <p:cNvPr id="0" name="Picture 1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627" y="3919795"/>
                        <a:ext cx="5787337" cy="50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8"/>
          <p:cNvGraphicFramePr>
            <a:graphicFrameLocks noChangeAspect="1"/>
          </p:cNvGraphicFramePr>
          <p:nvPr>
            <p:extLst>
              <p:ext uri="{D42A27DB-BD31-4B8C-83A1-F6EECF244321}">
                <p14:modId xmlns:p14="http://schemas.microsoft.com/office/powerpoint/2010/main" val="1290946277"/>
              </p:ext>
            </p:extLst>
          </p:nvPr>
        </p:nvGraphicFramePr>
        <p:xfrm>
          <a:off x="915474" y="4513096"/>
          <a:ext cx="7078661" cy="544613"/>
        </p:xfrm>
        <a:graphic>
          <a:graphicData uri="http://schemas.openxmlformats.org/presentationml/2006/ole">
            <mc:AlternateContent xmlns:mc="http://schemas.openxmlformats.org/markup-compatibility/2006">
              <mc:Choice xmlns:v="urn:schemas-microsoft-com:vml" Requires="v">
                <p:oleObj spid="_x0000_s665831" name="CS ChemDraw Drawing" r:id="rId13" imgW="5116068" imgH="393192" progId="ChemDraw.Document.6.0">
                  <p:embed/>
                </p:oleObj>
              </mc:Choice>
              <mc:Fallback>
                <p:oleObj name="CS ChemDraw Drawing" r:id="rId13" imgW="5116068" imgH="393192" progId="ChemDraw.Document.6.0">
                  <p:embed/>
                  <p:pic>
                    <p:nvPicPr>
                      <p:cNvPr id="0" name="Picture 1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474" y="4513096"/>
                        <a:ext cx="7078661" cy="5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Object 9"/>
          <p:cNvGraphicFramePr>
            <a:graphicFrameLocks noChangeAspect="1"/>
          </p:cNvGraphicFramePr>
          <p:nvPr>
            <p:extLst>
              <p:ext uri="{D42A27DB-BD31-4B8C-83A1-F6EECF244321}">
                <p14:modId xmlns:p14="http://schemas.microsoft.com/office/powerpoint/2010/main" val="1679583441"/>
              </p:ext>
            </p:extLst>
          </p:nvPr>
        </p:nvGraphicFramePr>
        <p:xfrm>
          <a:off x="872074" y="5041900"/>
          <a:ext cx="7853363" cy="1054100"/>
        </p:xfrm>
        <a:graphic>
          <a:graphicData uri="http://schemas.openxmlformats.org/presentationml/2006/ole">
            <mc:AlternateContent xmlns:mc="http://schemas.openxmlformats.org/markup-compatibility/2006">
              <mc:Choice xmlns:v="urn:schemas-microsoft-com:vml" Requires="v">
                <p:oleObj spid="_x0000_s665832" name="CS ChemDraw Drawing" r:id="rId15" imgW="5676900" imgH="769620" progId="ChemDraw.Document.6.0">
                  <p:embed/>
                </p:oleObj>
              </mc:Choice>
              <mc:Fallback>
                <p:oleObj name="CS ChemDraw Drawing" r:id="rId15" imgW="5676900" imgH="769620" progId="ChemDraw.Document.6.0">
                  <p:embed/>
                  <p:pic>
                    <p:nvPicPr>
                      <p:cNvPr id="0" name="Picture 14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2074" y="5041900"/>
                        <a:ext cx="7853363"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755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lide(fromBottom)">
                                      <p:cBhvr>
                                        <p:cTn id="12" dur="500"/>
                                        <p:tgtEl>
                                          <p:spTgt spid="2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slide(fromBottom)">
                                      <p:cBhvr>
                                        <p:cTn id="15" dur="500"/>
                                        <p:tgtEl>
                                          <p:spTgt spid="30"/>
                                        </p:tgtEl>
                                      </p:cBhvr>
                                    </p:animEffect>
                                  </p:childTnLst>
                                </p:cTn>
                              </p:par>
                            </p:childTnLst>
                          </p:cTn>
                        </p:par>
                        <p:par>
                          <p:cTn id="16" fill="hold">
                            <p:stCondLst>
                              <p:cond delay="500"/>
                            </p:stCondLst>
                            <p:childTnLst>
                              <p:par>
                                <p:cTn id="17" presetID="1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slide(fromBottom)">
                                      <p:cBhvr>
                                        <p:cTn id="19" dur="500"/>
                                        <p:tgtEl>
                                          <p:spTgt spid="32"/>
                                        </p:tgtEl>
                                      </p:cBhvr>
                                    </p:animEffect>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slide(fromBottom)">
                                      <p:cBhvr>
                                        <p:cTn id="23" dur="500"/>
                                        <p:tgtEl>
                                          <p:spTgt spid="33"/>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slide(fromBottom)">
                                      <p:cBhvr>
                                        <p:cTn id="27" dur="500"/>
                                        <p:tgtEl>
                                          <p:spTgt spid="35"/>
                                        </p:tgtEl>
                                      </p:cBhvr>
                                    </p:animEffect>
                                  </p:childTnLst>
                                </p:cTn>
                              </p:par>
                            </p:childTnLst>
                          </p:cTn>
                        </p:par>
                        <p:par>
                          <p:cTn id="28" fill="hold">
                            <p:stCondLst>
                              <p:cond delay="2000"/>
                            </p:stCondLst>
                            <p:childTnLst>
                              <p:par>
                                <p:cTn id="29" presetID="12" presetClass="entr" presetSubtype="4"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slide(fromBottom)">
                                      <p:cBhvr>
                                        <p:cTn id="31" dur="500"/>
                                        <p:tgtEl>
                                          <p:spTgt spid="36"/>
                                        </p:tgtEl>
                                      </p:cBhvr>
                                    </p:animEffect>
                                  </p:childTnLst>
                                </p:cTn>
                              </p:par>
                            </p:childTnLst>
                          </p:cTn>
                        </p:par>
                        <p:par>
                          <p:cTn id="32" fill="hold">
                            <p:stCondLst>
                              <p:cond delay="2500"/>
                            </p:stCondLst>
                            <p:childTnLst>
                              <p:par>
                                <p:cTn id="33" presetID="12" presetClass="entr" presetSubtype="4"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lide(fromBottom)">
                                      <p:cBhvr>
                                        <p:cTn id="35" dur="500"/>
                                        <p:tgtEl>
                                          <p:spTgt spid="37"/>
                                        </p:tgtEl>
                                      </p:cBhvr>
                                    </p:animEffect>
                                  </p:childTnLst>
                                </p:cTn>
                              </p:par>
                            </p:childTnLst>
                          </p:cTn>
                        </p:par>
                        <p:par>
                          <p:cTn id="36" fill="hold">
                            <p:stCondLst>
                              <p:cond delay="3000"/>
                            </p:stCondLst>
                            <p:childTnLst>
                              <p:par>
                                <p:cTn id="37" presetID="1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slide(fromBottom)">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5</a:t>
            </a:fld>
            <a:endParaRPr lang="en-US" dirty="0"/>
          </a:p>
        </p:txBody>
      </p:sp>
      <p:sp>
        <p:nvSpPr>
          <p:cNvPr id="3" name="Rectangle 2"/>
          <p:cNvSpPr/>
          <p:nvPr/>
        </p:nvSpPr>
        <p:spPr>
          <a:xfrm>
            <a:off x="152400" y="894494"/>
            <a:ext cx="2313758" cy="461665"/>
          </a:xfrm>
          <a:prstGeom prst="rect">
            <a:avLst/>
          </a:prstGeom>
        </p:spPr>
        <p:txBody>
          <a:bodyPr wrap="square">
            <a:spAutoFit/>
          </a:bodyPr>
          <a:lstStyle/>
          <a:p>
            <a:r>
              <a:rPr lang="en-US" sz="2400" b="1" dirty="0">
                <a:solidFill>
                  <a:srgbClr val="FF0000"/>
                </a:solidFill>
              </a:rPr>
              <a:t>Economics:</a:t>
            </a:r>
          </a:p>
        </p:txBody>
      </p:sp>
      <p:sp>
        <p:nvSpPr>
          <p:cNvPr id="4" name="Rectangle 3"/>
          <p:cNvSpPr/>
          <p:nvPr/>
        </p:nvSpPr>
        <p:spPr>
          <a:xfrm>
            <a:off x="304800" y="1447800"/>
            <a:ext cx="8686800" cy="461665"/>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Petroleum</a:t>
            </a:r>
            <a:r>
              <a:rPr lang="en-US" sz="2400" dirty="0">
                <a:solidFill>
                  <a:srgbClr val="000000"/>
                </a:solidFill>
                <a:latin typeface="Segoe UI Light" panose="020B0502040204020203" pitchFamily="34" charset="0"/>
                <a:cs typeface="Segoe UI Light" panose="020B0502040204020203" pitchFamily="34" charset="0"/>
              </a:rPr>
              <a:t> is an important source of energy. </a:t>
            </a:r>
          </a:p>
        </p:txBody>
      </p:sp>
      <p:pic>
        <p:nvPicPr>
          <p:cNvPr id="5" name="Picture 4"/>
          <p:cNvPicPr>
            <a:picLocks noChangeAspect="1"/>
          </p:cNvPicPr>
          <p:nvPr/>
        </p:nvPicPr>
        <p:blipFill rotWithShape="1">
          <a:blip r:embed="rId2"/>
          <a:srcRect l="1554" t="4091" r="2521" b="20010"/>
          <a:stretch/>
        </p:blipFill>
        <p:spPr>
          <a:xfrm>
            <a:off x="2895600" y="2024080"/>
            <a:ext cx="2977680" cy="2097008"/>
          </a:xfrm>
          <a:prstGeom prst="rect">
            <a:avLst/>
          </a:prstGeom>
        </p:spPr>
      </p:pic>
      <p:sp>
        <p:nvSpPr>
          <p:cNvPr id="13" name="Rectangle 12"/>
          <p:cNvSpPr/>
          <p:nvPr/>
        </p:nvSpPr>
        <p:spPr>
          <a:xfrm>
            <a:off x="5791200" y="3474757"/>
            <a:ext cx="2280120" cy="646331"/>
          </a:xfrm>
          <a:prstGeom prst="rect">
            <a:avLst/>
          </a:prstGeom>
        </p:spPr>
        <p:txBody>
          <a:bodyPr wrap="square">
            <a:spAutoFit/>
          </a:bodyPr>
          <a:lstStyle/>
          <a:p>
            <a:pPr algn="ctr"/>
            <a:r>
              <a:rPr lang="en-US" i="1" dirty="0">
                <a:solidFill>
                  <a:srgbClr val="000000"/>
                </a:solidFill>
                <a:latin typeface="Segoe UI Light" panose="020B0502040204020203" pitchFamily="34" charset="0"/>
                <a:cs typeface="Segoe UI Light" panose="020B0502040204020203" pitchFamily="34" charset="0"/>
              </a:rPr>
              <a:t>BP statistical Review of world energy 2015</a:t>
            </a:r>
            <a:endParaRPr lang="en-US" i="1" dirty="0">
              <a:latin typeface="Segoe UI Light" panose="020B0502040204020203" pitchFamily="34" charset="0"/>
              <a:cs typeface="Segoe UI Light" panose="020B0502040204020203" pitchFamily="34" charset="0"/>
            </a:endParaRPr>
          </a:p>
        </p:txBody>
      </p:sp>
      <p:sp>
        <p:nvSpPr>
          <p:cNvPr id="6" name="Rectangle 5"/>
          <p:cNvSpPr/>
          <p:nvPr/>
        </p:nvSpPr>
        <p:spPr>
          <a:xfrm>
            <a:off x="292100" y="5571765"/>
            <a:ext cx="8686800" cy="1200329"/>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Large-scale petroleum </a:t>
            </a:r>
            <a:r>
              <a:rPr lang="en-US" sz="2400" dirty="0">
                <a:latin typeface="Segoe UI Light" panose="020B0502040204020203" pitchFamily="34" charset="0"/>
                <a:cs typeface="Segoe UI Light" panose="020B0502040204020203" pitchFamily="34" charset="0"/>
              </a:rPr>
              <a:t>production began in the late 1850s, and by 1970, oil had overtaken coal as the world’s leading source of energy.</a:t>
            </a:r>
          </a:p>
        </p:txBody>
      </p:sp>
      <p:sp>
        <p:nvSpPr>
          <p:cNvPr id="14" name="Rectangle 13"/>
          <p:cNvSpPr/>
          <p:nvPr/>
        </p:nvSpPr>
        <p:spPr>
          <a:xfrm>
            <a:off x="304800" y="4310164"/>
            <a:ext cx="8686800" cy="1200329"/>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Petroleum</a:t>
            </a:r>
            <a:r>
              <a:rPr lang="en-US" sz="2400" b="1" dirty="0">
                <a:solidFill>
                  <a:srgbClr val="0070C0"/>
                </a:solidFill>
                <a:latin typeface="Segoe UI Light" panose="020B0502040204020203" pitchFamily="34" charset="0"/>
                <a:cs typeface="Segoe UI Light" panose="020B0502040204020203" pitchFamily="34" charset="0"/>
              </a:rPr>
              <a:t> </a:t>
            </a:r>
            <a:r>
              <a:rPr lang="en-US" sz="2400" dirty="0">
                <a:solidFill>
                  <a:srgbClr val="000000"/>
                </a:solidFill>
                <a:latin typeface="Segoe UI Light" panose="020B0502040204020203" pitchFamily="34" charset="0"/>
                <a:cs typeface="Segoe UI Light" panose="020B0502040204020203" pitchFamily="34" charset="0"/>
              </a:rPr>
              <a:t>is a raw material from which we produce </a:t>
            </a:r>
            <a:r>
              <a:rPr lang="en-US" sz="2400" i="1" dirty="0">
                <a:solidFill>
                  <a:srgbClr val="00B050"/>
                </a:solidFill>
                <a:latin typeface="Segoe UI Light" panose="020B0502040204020203" pitchFamily="34" charset="0"/>
                <a:cs typeface="Segoe UI Light" panose="020B0502040204020203" pitchFamily="34" charset="0"/>
              </a:rPr>
              <a:t>lubricants</a:t>
            </a:r>
            <a:r>
              <a:rPr lang="en-US" sz="2400" dirty="0">
                <a:solidFill>
                  <a:srgbClr val="000000"/>
                </a:solidFill>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petrochemicals</a:t>
            </a:r>
            <a:r>
              <a:rPr lang="en-US" sz="2400" dirty="0">
                <a:solidFill>
                  <a:srgbClr val="000000"/>
                </a:solidFill>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construction materials</a:t>
            </a:r>
            <a:r>
              <a:rPr lang="en-US" sz="2400" dirty="0">
                <a:solidFill>
                  <a:srgbClr val="000000"/>
                </a:solidFill>
                <a:latin typeface="Segoe UI Light" panose="020B0502040204020203" pitchFamily="34" charset="0"/>
                <a:cs typeface="Segoe UI Light" panose="020B0502040204020203" pitchFamily="34" charset="0"/>
              </a:rPr>
              <a:t>, and </a:t>
            </a:r>
            <a:r>
              <a:rPr lang="en-US" sz="2400" i="1" dirty="0">
                <a:solidFill>
                  <a:srgbClr val="000000"/>
                </a:solidFill>
                <a:latin typeface="Segoe UI Light" panose="020B0502040204020203" pitchFamily="34" charset="0"/>
                <a:cs typeface="Segoe UI Light" panose="020B0502040204020203" pitchFamily="34" charset="0"/>
              </a:rPr>
              <a:t>thousands of consumer products</a:t>
            </a:r>
            <a:r>
              <a:rPr lang="en-US" sz="2400" dirty="0">
                <a:solidFill>
                  <a:srgbClr val="000000"/>
                </a:solidFill>
                <a:latin typeface="Segoe UI Light" panose="020B0502040204020203" pitchFamily="34" charset="0"/>
                <a:cs typeface="Segoe UI Light" panose="020B0502040204020203" pitchFamily="34" charset="0"/>
              </a:rPr>
              <a:t>.</a:t>
            </a:r>
            <a:endParaRPr lang="en-US" sz="2400" dirty="0">
              <a:latin typeface="Segoe UI Light" panose="020B0502040204020203" pitchFamily="34" charset="0"/>
              <a:cs typeface="Segoe UI Light" panose="020B0502040204020203" pitchFamily="34" charset="0"/>
            </a:endParaRPr>
          </a:p>
        </p:txBody>
      </p:sp>
      <p:sp>
        <p:nvSpPr>
          <p:cNvPr id="11"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Tree>
    <p:extLst>
      <p:ext uri="{BB962C8B-B14F-4D97-AF65-F5344CB8AC3E}">
        <p14:creationId xmlns:p14="http://schemas.microsoft.com/office/powerpoint/2010/main" val="292791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6"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400" b="1" dirty="0">
                <a:solidFill>
                  <a:srgbClr val="002060"/>
                </a:solidFill>
              </a:rPr>
              <a:t>أسود الكربون</a:t>
            </a:r>
            <a:r>
              <a:rPr lang="ar-SA" sz="2400" b="1" dirty="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الميثان</a:t>
            </a:r>
          </a:p>
        </p:txBody>
      </p:sp>
      <p:sp>
        <p:nvSpPr>
          <p:cNvPr id="4" name="TextBox 3"/>
          <p:cNvSpPr txBox="1"/>
          <p:nvPr/>
        </p:nvSpPr>
        <p:spPr>
          <a:xfrm>
            <a:off x="2926080" y="1021080"/>
            <a:ext cx="5334000" cy="369332"/>
          </a:xfrm>
          <a:prstGeom prst="rect">
            <a:avLst/>
          </a:prstGeom>
          <a:noFill/>
        </p:spPr>
        <p:txBody>
          <a:bodyPr wrap="square" rtlCol="0">
            <a:spAutoFit/>
          </a:bodyPr>
          <a:lstStyle/>
          <a:p>
            <a:pPr algn="just" rtl="1"/>
            <a:r>
              <a:rPr lang="ar-EG" b="1" dirty="0">
                <a:cs typeface="+mj-cs"/>
              </a:rPr>
              <a:t>- </a:t>
            </a:r>
            <a:r>
              <a:rPr lang="ar-SA" b="1" dirty="0">
                <a:cs typeface="+mj-cs"/>
              </a:rPr>
              <a:t>فحم أسود نقى يصنع على هيئة مساحيق جافة</a:t>
            </a:r>
            <a:endParaRPr lang="en-US" b="1" dirty="0">
              <a:cs typeface="+mj-cs"/>
            </a:endParaRPr>
          </a:p>
        </p:txBody>
      </p:sp>
      <p:graphicFrame>
        <p:nvGraphicFramePr>
          <p:cNvPr id="6" name="Object 8"/>
          <p:cNvGraphicFramePr>
            <a:graphicFrameLocks noChangeAspect="1"/>
          </p:cNvGraphicFramePr>
          <p:nvPr>
            <p:extLst>
              <p:ext uri="{D42A27DB-BD31-4B8C-83A1-F6EECF244321}">
                <p14:modId xmlns:p14="http://schemas.microsoft.com/office/powerpoint/2010/main" val="1264674231"/>
              </p:ext>
            </p:extLst>
          </p:nvPr>
        </p:nvGraphicFramePr>
        <p:xfrm>
          <a:off x="2290763" y="2438400"/>
          <a:ext cx="4635500" cy="534988"/>
        </p:xfrm>
        <a:graphic>
          <a:graphicData uri="http://schemas.openxmlformats.org/presentationml/2006/ole">
            <mc:AlternateContent xmlns:mc="http://schemas.openxmlformats.org/markup-compatibility/2006">
              <mc:Choice xmlns:v="urn:schemas-microsoft-com:vml" Requires="v">
                <p:oleObj spid="_x0000_s666658" name="CS ChemDraw Drawing" r:id="rId3" imgW="2910840" imgH="324612" progId="ChemDraw.Document.6.0">
                  <p:embed/>
                </p:oleObj>
              </mc:Choice>
              <mc:Fallback>
                <p:oleObj name="CS ChemDraw Drawing" r:id="rId3" imgW="2910840" imgH="324612" progId="ChemDraw.Document.6.0">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763" y="2438400"/>
                        <a:ext cx="4635500" cy="534988"/>
                      </a:xfrm>
                      <a:prstGeom prst="rect">
                        <a:avLst/>
                      </a:prstGeom>
                      <a:solidFill>
                        <a:srgbClr val="E1DFBA"/>
                      </a:solidFill>
                    </p:spPr>
                  </p:pic>
                </p:oleObj>
              </mc:Fallback>
            </mc:AlternateContent>
          </a:graphicData>
        </a:graphic>
      </p:graphicFrame>
      <p:sp>
        <p:nvSpPr>
          <p:cNvPr id="7" name="TextBox 6"/>
          <p:cNvSpPr txBox="1"/>
          <p:nvPr/>
        </p:nvSpPr>
        <p:spPr>
          <a:xfrm>
            <a:off x="868680" y="1533585"/>
            <a:ext cx="7391400" cy="369332"/>
          </a:xfrm>
          <a:prstGeom prst="rect">
            <a:avLst/>
          </a:prstGeom>
          <a:noFill/>
        </p:spPr>
        <p:txBody>
          <a:bodyPr wrap="square" rtlCol="0">
            <a:spAutoFit/>
          </a:bodyPr>
          <a:lstStyle/>
          <a:p>
            <a:pPr algn="just" rtl="1"/>
            <a:r>
              <a:rPr lang="ar-EG" b="1" dirty="0">
                <a:cs typeface="+mj-cs"/>
              </a:rPr>
              <a:t>- </a:t>
            </a:r>
            <a:r>
              <a:rPr lang="ar-SA" b="1" dirty="0">
                <a:cs typeface="+mj-cs"/>
              </a:rPr>
              <a:t>يحضر عن طريق الحرق الجزئى لمركبات الكربون الهيدروجينية الغازية أو السائلة</a:t>
            </a:r>
            <a:endParaRPr lang="en-US" b="1" dirty="0">
              <a:cs typeface="+mj-cs"/>
            </a:endParaRPr>
          </a:p>
        </p:txBody>
      </p:sp>
      <p:sp>
        <p:nvSpPr>
          <p:cNvPr id="9" name="TextBox 8"/>
          <p:cNvSpPr txBox="1"/>
          <p:nvPr/>
        </p:nvSpPr>
        <p:spPr>
          <a:xfrm>
            <a:off x="868680" y="3642360"/>
            <a:ext cx="7391400" cy="369332"/>
          </a:xfrm>
          <a:prstGeom prst="rect">
            <a:avLst/>
          </a:prstGeom>
          <a:noFill/>
        </p:spPr>
        <p:txBody>
          <a:bodyPr wrap="square" rtlCol="0">
            <a:spAutoFit/>
          </a:bodyPr>
          <a:lstStyle/>
          <a:p>
            <a:pPr algn="just" rtl="1"/>
            <a:r>
              <a:rPr lang="ar-EG" b="1" dirty="0">
                <a:cs typeface="+mj-cs"/>
              </a:rPr>
              <a:t>- </a:t>
            </a:r>
            <a:r>
              <a:rPr lang="ar-SA" b="1" dirty="0">
                <a:cs typeface="+mj-cs"/>
              </a:rPr>
              <a:t>يضاف بنسبة </a:t>
            </a:r>
            <a:r>
              <a:rPr lang="ar-EG" b="1" dirty="0">
                <a:cs typeface="+mj-cs"/>
              </a:rPr>
              <a:t>50</a:t>
            </a:r>
            <a:r>
              <a:rPr lang="ar-SA" b="1" dirty="0">
                <a:cs typeface="+mj-cs"/>
              </a:rPr>
              <a:t>% إلى المطاط المستخدم فى صناعة الإطارات لمقاومته حرارة الإحتكاك</a:t>
            </a:r>
            <a:endParaRPr lang="en-US" b="1" dirty="0">
              <a:cs typeface="+mj-cs"/>
            </a:endParaRPr>
          </a:p>
        </p:txBody>
      </p:sp>
      <p:sp>
        <p:nvSpPr>
          <p:cNvPr id="13" name="TextBox 12"/>
          <p:cNvSpPr txBox="1"/>
          <p:nvPr/>
        </p:nvSpPr>
        <p:spPr>
          <a:xfrm>
            <a:off x="381000" y="4388524"/>
            <a:ext cx="7879080" cy="369332"/>
          </a:xfrm>
          <a:prstGeom prst="rect">
            <a:avLst/>
          </a:prstGeom>
          <a:noFill/>
        </p:spPr>
        <p:txBody>
          <a:bodyPr wrap="square" rtlCol="0">
            <a:spAutoFit/>
          </a:bodyPr>
          <a:lstStyle/>
          <a:p>
            <a:pPr marL="174625" indent="-174625" algn="just" rtl="1"/>
            <a:r>
              <a:rPr lang="ar-EG" b="1" dirty="0">
                <a:cs typeface="+mj-cs"/>
              </a:rPr>
              <a:t>- </a:t>
            </a:r>
            <a:r>
              <a:rPr lang="ar-SA" b="1" dirty="0">
                <a:cs typeface="+mj-cs"/>
              </a:rPr>
              <a:t>يضاف إلى اللدائن و البويات و الحبر الأسود و حبر المطابع  - الإسطوانات الموسيقية – ورق الكربون</a:t>
            </a:r>
            <a:endParaRPr lang="en-US" b="1" dirty="0">
              <a:cs typeface="+mj-cs"/>
            </a:endParaRPr>
          </a:p>
        </p:txBody>
      </p:sp>
      <p:sp>
        <p:nvSpPr>
          <p:cNvPr id="15" name="TextBox 14"/>
          <p:cNvSpPr txBox="1"/>
          <p:nvPr/>
        </p:nvSpPr>
        <p:spPr>
          <a:xfrm>
            <a:off x="3992880" y="5191184"/>
            <a:ext cx="4267200" cy="369332"/>
          </a:xfrm>
          <a:prstGeom prst="rect">
            <a:avLst/>
          </a:prstGeom>
          <a:noFill/>
        </p:spPr>
        <p:txBody>
          <a:bodyPr wrap="square" rtlCol="0">
            <a:spAutoFit/>
          </a:bodyPr>
          <a:lstStyle/>
          <a:p>
            <a:pPr algn="just" rtl="1"/>
            <a:r>
              <a:rPr lang="ar-EG" b="1" dirty="0">
                <a:cs typeface="+mj-cs"/>
              </a:rPr>
              <a:t>- </a:t>
            </a:r>
            <a:r>
              <a:rPr lang="ar-SA" b="1" dirty="0">
                <a:cs typeface="+mj-cs"/>
              </a:rPr>
              <a:t>يستخدم فى إنتاج المهابط الكهربائية</a:t>
            </a:r>
            <a:endParaRPr lang="en-US" b="1" dirty="0">
              <a:cs typeface="+mj-cs"/>
            </a:endParaRPr>
          </a:p>
        </p:txBody>
      </p:sp>
    </p:spTree>
    <p:extLst>
      <p:ext uri="{BB962C8B-B14F-4D97-AF65-F5344CB8AC3E}">
        <p14:creationId xmlns:p14="http://schemas.microsoft.com/office/powerpoint/2010/main" val="19736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par>
                                <p:cTn id="13" presetID="1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par>
                          <p:cTn id="24" fill="hold">
                            <p:stCondLst>
                              <p:cond delay="1500"/>
                            </p:stCondLst>
                            <p:childTnLst>
                              <p:par>
                                <p:cTn id="25" presetID="1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3"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2133600"/>
            <a:ext cx="8991600" cy="2308324"/>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3600" b="1" dirty="0" err="1">
                <a:solidFill>
                  <a:srgbClr val="002060"/>
                </a:solidFill>
              </a:rPr>
              <a:t>البتروكيماويات</a:t>
            </a:r>
            <a:r>
              <a:rPr lang="ar-SA" sz="3600" b="1" dirty="0">
                <a:solidFill>
                  <a:srgbClr val="002060"/>
                </a:solidFill>
              </a:rPr>
              <a:t> من </a:t>
            </a:r>
            <a:r>
              <a:rPr lang="ar-SA" sz="3600" b="1" dirty="0">
                <a:solidFill>
                  <a:srgbClr val="FF0000"/>
                </a:solidFill>
              </a:rPr>
              <a:t>الإيثان </a:t>
            </a:r>
            <a:r>
              <a:rPr lang="ar-SA" sz="3600" b="1" dirty="0" err="1">
                <a:solidFill>
                  <a:srgbClr val="FF0000"/>
                </a:solidFill>
              </a:rPr>
              <a:t>و</a:t>
            </a:r>
            <a:r>
              <a:rPr lang="ar-SA" sz="3600" b="1" dirty="0">
                <a:solidFill>
                  <a:srgbClr val="FF0000"/>
                </a:solidFill>
              </a:rPr>
              <a:t> مقطرات البترول الأخرى</a:t>
            </a:r>
          </a:p>
          <a:p>
            <a:pPr algn="ctr"/>
            <a:r>
              <a:rPr lang="en-US" sz="3600" b="1" dirty="0">
                <a:solidFill>
                  <a:srgbClr val="002060"/>
                </a:solidFill>
              </a:rPr>
              <a:t>Petrochemicals from </a:t>
            </a:r>
            <a:r>
              <a:rPr lang="en-US" sz="3600" b="1" dirty="0">
                <a:solidFill>
                  <a:srgbClr val="FF0000"/>
                </a:solidFill>
              </a:rPr>
              <a:t>Ethane and Other Distillates</a:t>
            </a:r>
          </a:p>
        </p:txBody>
      </p:sp>
    </p:spTree>
    <p:extLst>
      <p:ext uri="{BB962C8B-B14F-4D97-AF65-F5344CB8AC3E}">
        <p14:creationId xmlns:p14="http://schemas.microsoft.com/office/powerpoint/2010/main" val="928993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04800" y="635675"/>
            <a:ext cx="8534400" cy="2031325"/>
          </a:xfrm>
          <a:prstGeom prst="rect">
            <a:avLst/>
          </a:prstGeom>
          <a:noFill/>
        </p:spPr>
        <p:txBody>
          <a:bodyPr wrap="square" rtlCol="0">
            <a:spAutoFit/>
          </a:bodyPr>
          <a:lstStyle/>
          <a:p>
            <a:pPr marL="174625" indent="-174625" algn="just" rtl="1"/>
            <a:r>
              <a:rPr lang="ar-EG" b="1" dirty="0">
                <a:cs typeface="+mj-cs"/>
              </a:rPr>
              <a:t>- </a:t>
            </a:r>
            <a:r>
              <a:rPr lang="ar-SA" b="1" dirty="0">
                <a:cs typeface="+mj-cs"/>
              </a:rPr>
              <a:t>يتحول </a:t>
            </a:r>
            <a:r>
              <a:rPr lang="ar-SA" b="1" dirty="0">
                <a:solidFill>
                  <a:srgbClr val="FF0000"/>
                </a:solidFill>
                <a:cs typeface="+mj-cs"/>
              </a:rPr>
              <a:t>الإيثان</a:t>
            </a:r>
            <a:r>
              <a:rPr lang="ar-SA" b="1" dirty="0">
                <a:cs typeface="+mj-cs"/>
              </a:rPr>
              <a:t> و مقطرات البترول الأخرى مثل </a:t>
            </a:r>
            <a:r>
              <a:rPr lang="ar-SA" b="1" dirty="0">
                <a:solidFill>
                  <a:srgbClr val="FF0000"/>
                </a:solidFill>
                <a:cs typeface="+mj-cs"/>
              </a:rPr>
              <a:t>البروبان و البيوتان و النافثا</a:t>
            </a:r>
            <a:r>
              <a:rPr lang="ar-SA" b="1" dirty="0">
                <a:cs typeface="+mj-cs"/>
              </a:rPr>
              <a:t> إلى مركبات هامة هي </a:t>
            </a:r>
            <a:r>
              <a:rPr lang="ar-SA" b="1" dirty="0">
                <a:solidFill>
                  <a:srgbClr val="00B050"/>
                </a:solidFill>
                <a:cs typeface="+mj-cs"/>
              </a:rPr>
              <a:t>المركبات الأروماتية</a:t>
            </a:r>
            <a:r>
              <a:rPr lang="ar-SA" b="1" dirty="0">
                <a:cs typeface="+mj-cs"/>
              </a:rPr>
              <a:t> و </a:t>
            </a:r>
            <a:r>
              <a:rPr lang="ar-SA" b="1" dirty="0">
                <a:solidFill>
                  <a:srgbClr val="00B050"/>
                </a:solidFill>
                <a:cs typeface="+mj-cs"/>
              </a:rPr>
              <a:t>الأوليفينات.</a:t>
            </a:r>
          </a:p>
          <a:p>
            <a:pPr marL="174625" algn="just" rtl="1"/>
            <a:r>
              <a:rPr lang="ar-SA" b="1" dirty="0">
                <a:solidFill>
                  <a:srgbClr val="00B050"/>
                </a:solidFill>
                <a:cs typeface="+mj-cs"/>
              </a:rPr>
              <a:t>و من الأوليفينات (إيثيلين – بروبلين – بيوتادايين – أيزوبيوتيلين) </a:t>
            </a:r>
            <a:r>
              <a:rPr lang="ar-SA" b="1" dirty="0">
                <a:solidFill>
                  <a:srgbClr val="7030A0"/>
                </a:solidFill>
                <a:cs typeface="+mj-cs"/>
              </a:rPr>
              <a:t>وهى تعتبر اللبنات الأساسية لإنتاج اللدائن – المطاط - منتجات بتروكيماوية.</a:t>
            </a:r>
          </a:p>
          <a:p>
            <a:pPr marL="174625" algn="just" rtl="1"/>
            <a:r>
              <a:rPr lang="ar-SA" b="1" dirty="0">
                <a:cs typeface="+mj-cs"/>
              </a:rPr>
              <a:t>ويتم التحول عن عملية التكسير البخاري و</a:t>
            </a:r>
            <a:r>
              <a:rPr lang="ar-SA" b="1" dirty="0">
                <a:solidFill>
                  <a:srgbClr val="7030A0"/>
                </a:solidFill>
                <a:cs typeface="+mj-cs"/>
              </a:rPr>
              <a:t> </a:t>
            </a:r>
            <a:r>
              <a:rPr lang="ar-SA" b="1" dirty="0">
                <a:solidFill>
                  <a:prstClr val="black"/>
                </a:solidFill>
                <a:cs typeface="+mj-cs"/>
              </a:rPr>
              <a:t>تعتمد هذه الطريقة على الحرارة – الضغط – زمن التلامس بحيث يتم خلط مادة التغذية من الغازات البترولية أو مقطرات البترول ببخار الماء  ثم إمرار الخليط فى أفران ترتفع درجة حرارتها إلى ما يقرب من </a:t>
            </a:r>
            <a:r>
              <a:rPr lang="en-US" b="1" dirty="0">
                <a:solidFill>
                  <a:prstClr val="black"/>
                </a:solidFill>
                <a:cs typeface="+mj-cs"/>
              </a:rPr>
              <a:t>870</a:t>
            </a:r>
            <a:r>
              <a:rPr lang="en-US" b="1" baseline="30000" dirty="0">
                <a:solidFill>
                  <a:prstClr val="black"/>
                </a:solidFill>
                <a:cs typeface="+mj-cs"/>
              </a:rPr>
              <a:t>o</a:t>
            </a:r>
            <a:r>
              <a:rPr lang="en-US" b="1" dirty="0">
                <a:solidFill>
                  <a:prstClr val="black"/>
                </a:solidFill>
                <a:cs typeface="+mj-cs"/>
              </a:rPr>
              <a:t>C</a:t>
            </a:r>
            <a:r>
              <a:rPr lang="ar-SA" b="1" dirty="0">
                <a:solidFill>
                  <a:prstClr val="black"/>
                </a:solidFill>
                <a:cs typeface="+mj-cs"/>
              </a:rPr>
              <a:t> حيث يتم التكسير و الحصول على الأوليفينات</a:t>
            </a:r>
            <a:endParaRPr lang="en-US" b="1" dirty="0">
              <a:cs typeface="+mj-cs"/>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94431"/>
            <a:ext cx="6019800" cy="558369"/>
          </a:xfrm>
          <a:prstGeom prst="rect">
            <a:avLst/>
          </a:prstGeom>
        </p:spPr>
        <p:style>
          <a:lnRef idx="0">
            <a:scrgbClr r="0" g="0" b="0"/>
          </a:lnRef>
          <a:fillRef idx="1001">
            <a:schemeClr val="lt2"/>
          </a:fillRef>
          <a:effectRef idx="0">
            <a:scrgbClr r="0" g="0" b="0"/>
          </a:effectRef>
          <a:fontRef idx="major"/>
        </p:style>
      </p:pic>
      <p:sp>
        <p:nvSpPr>
          <p:cNvPr id="21" name="TextBox 20"/>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60325" lvl="2" algn="ctr" rtl="1"/>
            <a:r>
              <a:rPr lang="ar-EG" sz="2000" b="1" dirty="0">
                <a:solidFill>
                  <a:srgbClr val="002060"/>
                </a:solidFill>
              </a:rPr>
              <a:t>البتروكيماويات من الإيثان و مقطرات البترول الأخرى</a:t>
            </a:r>
            <a:endParaRPr lang="en-US" sz="20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973396774"/>
              </p:ext>
            </p:extLst>
          </p:nvPr>
        </p:nvGraphicFramePr>
        <p:xfrm>
          <a:off x="609600" y="3770630"/>
          <a:ext cx="8001001" cy="2934970"/>
        </p:xfrm>
        <a:graphic>
          <a:graphicData uri="http://schemas.openxmlformats.org/drawingml/2006/table">
            <a:tbl>
              <a:tblPr rtl="1" firstRow="1" firstCol="1" bandRow="1">
                <a:tableStyleId>{5C22544A-7EE6-4342-B048-85BDC9FD1C3A}</a:tableStyleId>
              </a:tblPr>
              <a:tblGrid>
                <a:gridCol w="1427400">
                  <a:extLst>
                    <a:ext uri="{9D8B030D-6E8A-4147-A177-3AD203B41FA5}">
                      <a16:colId xmlns:a16="http://schemas.microsoft.com/office/drawing/2014/main" val="20000"/>
                    </a:ext>
                  </a:extLst>
                </a:gridCol>
                <a:gridCol w="1028527">
                  <a:extLst>
                    <a:ext uri="{9D8B030D-6E8A-4147-A177-3AD203B41FA5}">
                      <a16:colId xmlns:a16="http://schemas.microsoft.com/office/drawing/2014/main" val="20001"/>
                    </a:ext>
                  </a:extLst>
                </a:gridCol>
                <a:gridCol w="1116366">
                  <a:extLst>
                    <a:ext uri="{9D8B030D-6E8A-4147-A177-3AD203B41FA5}">
                      <a16:colId xmlns:a16="http://schemas.microsoft.com/office/drawing/2014/main" val="20002"/>
                    </a:ext>
                  </a:extLst>
                </a:gridCol>
                <a:gridCol w="1182979">
                  <a:extLst>
                    <a:ext uri="{9D8B030D-6E8A-4147-A177-3AD203B41FA5}">
                      <a16:colId xmlns:a16="http://schemas.microsoft.com/office/drawing/2014/main" val="20003"/>
                    </a:ext>
                  </a:extLst>
                </a:gridCol>
                <a:gridCol w="1267971">
                  <a:extLst>
                    <a:ext uri="{9D8B030D-6E8A-4147-A177-3AD203B41FA5}">
                      <a16:colId xmlns:a16="http://schemas.microsoft.com/office/drawing/2014/main" val="20004"/>
                    </a:ext>
                  </a:extLst>
                </a:gridCol>
                <a:gridCol w="1977758">
                  <a:extLst>
                    <a:ext uri="{9D8B030D-6E8A-4147-A177-3AD203B41FA5}">
                      <a16:colId xmlns:a16="http://schemas.microsoft.com/office/drawing/2014/main" val="20005"/>
                    </a:ext>
                  </a:extLst>
                </a:gridCol>
              </a:tblGrid>
              <a:tr h="304800">
                <a:tc rowSpan="2">
                  <a:txBody>
                    <a:bodyPr/>
                    <a:lstStyle/>
                    <a:p>
                      <a:pPr algn="ctr" rtl="1">
                        <a:lnSpc>
                          <a:spcPct val="107000"/>
                        </a:lnSpc>
                        <a:spcAft>
                          <a:spcPts val="0"/>
                        </a:spcAft>
                      </a:pPr>
                      <a:r>
                        <a:rPr lang="ar-EG" sz="1800" dirty="0">
                          <a:effectLst/>
                          <a:cs typeface="+mj-cs"/>
                        </a:rPr>
                        <a:t> </a:t>
                      </a:r>
                      <a:endParaRPr lang="en-US" sz="1800" dirty="0">
                        <a:effectLst/>
                        <a:cs typeface="+mj-cs"/>
                      </a:endParaRPr>
                    </a:p>
                    <a:p>
                      <a:pPr algn="ctr" rtl="1">
                        <a:lnSpc>
                          <a:spcPct val="107000"/>
                        </a:lnSpc>
                        <a:spcAft>
                          <a:spcPts val="0"/>
                        </a:spcAft>
                      </a:pPr>
                      <a:r>
                        <a:rPr lang="ar-EG" sz="1800" dirty="0">
                          <a:effectLst/>
                          <a:cs typeface="+mj-cs"/>
                        </a:rPr>
                        <a:t> </a:t>
                      </a:r>
                      <a:endParaRPr lang="en-US" sz="1800" dirty="0">
                        <a:effectLst/>
                        <a:cs typeface="+mj-cs"/>
                      </a:endParaRPr>
                    </a:p>
                    <a:p>
                      <a:pPr algn="ctr" rtl="1">
                        <a:lnSpc>
                          <a:spcPct val="107000"/>
                        </a:lnSpc>
                        <a:spcAft>
                          <a:spcPts val="0"/>
                        </a:spcAft>
                      </a:pPr>
                      <a:r>
                        <a:rPr lang="ar-EG" sz="1800" dirty="0">
                          <a:effectLst/>
                          <a:cs typeface="+mj-cs"/>
                        </a:rPr>
                        <a:t> </a:t>
                      </a:r>
                      <a:endParaRPr lang="en-US" sz="1800" dirty="0">
                        <a:effectLst/>
                        <a:cs typeface="+mj-cs"/>
                      </a:endParaRPr>
                    </a:p>
                    <a:p>
                      <a:pPr algn="ctr" rtl="1">
                        <a:lnSpc>
                          <a:spcPct val="107000"/>
                        </a:lnSpc>
                        <a:spcAft>
                          <a:spcPts val="0"/>
                        </a:spcAft>
                      </a:pPr>
                      <a:r>
                        <a:rPr lang="ar-EG" sz="1800" dirty="0">
                          <a:effectLst/>
                          <a:cs typeface="+mj-cs"/>
                        </a:rPr>
                        <a:t>التغذية</a:t>
                      </a:r>
                      <a:endParaRPr lang="en-US" sz="1800" dirty="0">
                        <a:effectLst/>
                        <a:latin typeface="Calibri"/>
                        <a:ea typeface="Calibri"/>
                        <a:cs typeface="+mj-cs"/>
                      </a:endParaRPr>
                    </a:p>
                  </a:txBody>
                  <a:tcPr marL="68580" marR="68580" marT="0" marB="0"/>
                </a:tc>
                <a:tc gridSpan="5">
                  <a:txBody>
                    <a:bodyPr/>
                    <a:lstStyle/>
                    <a:p>
                      <a:pPr algn="ctr" rtl="1">
                        <a:lnSpc>
                          <a:spcPct val="107000"/>
                        </a:lnSpc>
                        <a:spcAft>
                          <a:spcPts val="0"/>
                        </a:spcAft>
                      </a:pPr>
                      <a:r>
                        <a:rPr lang="ar-EG" sz="1800" b="1" dirty="0">
                          <a:solidFill>
                            <a:schemeClr val="tx1"/>
                          </a:solidFill>
                          <a:effectLst/>
                        </a:rPr>
                        <a:t>المنتجـــــــــــــــــــــــــــــــــات</a:t>
                      </a:r>
                      <a:endParaRPr lang="en-US" sz="1200" b="1" dirty="0">
                        <a:solidFill>
                          <a:schemeClr val="tx1"/>
                        </a:solidFill>
                        <a:effectLst/>
                        <a:latin typeface="Calibri"/>
                        <a:ea typeface="Calibri"/>
                        <a:cs typeface="Arial"/>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783952">
                <a:tc vMerge="1">
                  <a:txBody>
                    <a:bodyPr/>
                    <a:lstStyle/>
                    <a:p>
                      <a:pPr rtl="1"/>
                      <a:endParaRPr lang="ar-SA"/>
                    </a:p>
                  </a:txBody>
                  <a:tcPr/>
                </a:tc>
                <a:tc>
                  <a:txBody>
                    <a:bodyPr/>
                    <a:lstStyle/>
                    <a:p>
                      <a:pPr algn="ctr" rtl="1">
                        <a:lnSpc>
                          <a:spcPct val="107000"/>
                        </a:lnSpc>
                        <a:spcAft>
                          <a:spcPts val="0"/>
                        </a:spcAft>
                      </a:pPr>
                      <a:r>
                        <a:rPr lang="ar-EG" sz="1400" b="1" dirty="0">
                          <a:effectLst/>
                          <a:cs typeface="+mj-cs"/>
                        </a:rPr>
                        <a:t>نسبه الاثيلين</a:t>
                      </a:r>
                      <a:endParaRPr lang="en-US" sz="1400" b="1" dirty="0">
                        <a:effectLst/>
                        <a:cs typeface="+mj-cs"/>
                      </a:endParaRPr>
                    </a:p>
                    <a:p>
                      <a:pPr algn="ctr" rtl="1">
                        <a:lnSpc>
                          <a:spcPct val="107000"/>
                        </a:lnSpc>
                        <a:spcAft>
                          <a:spcPts val="0"/>
                        </a:spcAft>
                      </a:pPr>
                      <a:r>
                        <a:rPr lang="ar-EG" sz="1400" b="1" dirty="0">
                          <a:effectLst/>
                          <a:cs typeface="+mj-cs"/>
                        </a:rPr>
                        <a:t>%</a:t>
                      </a:r>
                      <a:endParaRPr lang="en-US" sz="1400" b="1"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b="1" dirty="0">
                          <a:effectLst/>
                          <a:cs typeface="+mj-cs"/>
                        </a:rPr>
                        <a:t>نسبه البروبلين</a:t>
                      </a:r>
                      <a:endParaRPr lang="en-US" sz="1400" b="1" dirty="0">
                        <a:effectLst/>
                        <a:cs typeface="+mj-cs"/>
                      </a:endParaRPr>
                    </a:p>
                    <a:p>
                      <a:pPr algn="ctr" rtl="1">
                        <a:lnSpc>
                          <a:spcPct val="107000"/>
                        </a:lnSpc>
                        <a:spcAft>
                          <a:spcPts val="0"/>
                        </a:spcAft>
                      </a:pPr>
                      <a:r>
                        <a:rPr lang="ar-EG" sz="1400" b="1" dirty="0">
                          <a:effectLst/>
                          <a:cs typeface="+mj-cs"/>
                        </a:rPr>
                        <a:t>%</a:t>
                      </a:r>
                      <a:endParaRPr lang="en-US" sz="1400" b="1"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b="1" dirty="0">
                          <a:effectLst/>
                          <a:cs typeface="+mj-cs"/>
                        </a:rPr>
                        <a:t>نسبه البوتادايين</a:t>
                      </a:r>
                      <a:endParaRPr lang="en-US" sz="1400" b="1" dirty="0">
                        <a:effectLst/>
                        <a:cs typeface="+mj-cs"/>
                      </a:endParaRPr>
                    </a:p>
                    <a:p>
                      <a:pPr algn="ctr" rtl="1">
                        <a:lnSpc>
                          <a:spcPct val="107000"/>
                        </a:lnSpc>
                        <a:spcAft>
                          <a:spcPts val="0"/>
                        </a:spcAft>
                      </a:pPr>
                      <a:r>
                        <a:rPr lang="ar-EG" sz="1400" b="1" dirty="0">
                          <a:effectLst/>
                          <a:cs typeface="+mj-cs"/>
                        </a:rPr>
                        <a:t>%</a:t>
                      </a:r>
                      <a:endParaRPr lang="en-US" sz="1400" b="1"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b="1" dirty="0">
                          <a:effectLst/>
                          <a:cs typeface="+mj-cs"/>
                        </a:rPr>
                        <a:t>النسبة الإجمالية</a:t>
                      </a:r>
                      <a:endParaRPr lang="en-US" sz="1400" b="1" dirty="0">
                        <a:effectLst/>
                        <a:cs typeface="+mj-cs"/>
                      </a:endParaRPr>
                    </a:p>
                    <a:p>
                      <a:pPr algn="ctr" rtl="1">
                        <a:lnSpc>
                          <a:spcPct val="107000"/>
                        </a:lnSpc>
                        <a:spcAft>
                          <a:spcPts val="0"/>
                        </a:spcAft>
                      </a:pPr>
                      <a:r>
                        <a:rPr lang="ar-EG" sz="1400" b="1" dirty="0">
                          <a:effectLst/>
                          <a:cs typeface="+mj-cs"/>
                        </a:rPr>
                        <a:t>للاوليفينات</a:t>
                      </a:r>
                      <a:endParaRPr lang="en-US" sz="1400" b="1"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b="1" dirty="0">
                          <a:effectLst/>
                          <a:cs typeface="+mj-cs"/>
                        </a:rPr>
                        <a:t>النسبة الإجمالية</a:t>
                      </a:r>
                      <a:endParaRPr lang="en-US" sz="1400" b="1" dirty="0">
                        <a:effectLst/>
                        <a:cs typeface="+mj-cs"/>
                      </a:endParaRPr>
                    </a:p>
                    <a:p>
                      <a:pPr algn="ctr" rtl="1">
                        <a:lnSpc>
                          <a:spcPct val="107000"/>
                        </a:lnSpc>
                        <a:spcAft>
                          <a:spcPts val="0"/>
                        </a:spcAft>
                      </a:pPr>
                      <a:r>
                        <a:rPr lang="ar-EG" sz="1400" b="1" dirty="0">
                          <a:effectLst/>
                          <a:cs typeface="+mj-cs"/>
                        </a:rPr>
                        <a:t>للايثان والبروبان والبوتان والجازولين وزيت الغاز</a:t>
                      </a:r>
                      <a:endParaRPr lang="en-US" sz="1400" b="1" dirty="0">
                        <a:effectLst/>
                        <a:latin typeface="Calibri"/>
                        <a:ea typeface="Calibri"/>
                        <a:cs typeface="+mj-cs"/>
                      </a:endParaRPr>
                    </a:p>
                  </a:txBody>
                  <a:tcPr marL="68580" marR="68580" marT="0" marB="0"/>
                </a:tc>
                <a:extLst>
                  <a:ext uri="{0D108BD9-81ED-4DB2-BD59-A6C34878D82A}">
                    <a16:rowId xmlns:a16="http://schemas.microsoft.com/office/drawing/2014/main" val="10001"/>
                  </a:ext>
                </a:extLst>
              </a:tr>
              <a:tr h="267716">
                <a:tc>
                  <a:txBody>
                    <a:bodyPr/>
                    <a:lstStyle/>
                    <a:p>
                      <a:pPr algn="ctr" rtl="1">
                        <a:lnSpc>
                          <a:spcPct val="107000"/>
                        </a:lnSpc>
                        <a:spcAft>
                          <a:spcPts val="0"/>
                        </a:spcAft>
                      </a:pPr>
                      <a:r>
                        <a:rPr lang="ar-EG" sz="1800" dirty="0">
                          <a:effectLst/>
                          <a:cs typeface="+mj-cs"/>
                        </a:rPr>
                        <a:t>غاز الإيثان</a:t>
                      </a:r>
                      <a:endParaRPr lang="en-US" sz="1800"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a:effectLst/>
                        </a:rPr>
                        <a:t>80</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dirty="0">
                          <a:effectLst/>
                        </a:rPr>
                        <a:t>1.4</a:t>
                      </a:r>
                      <a:endParaRPr lang="en-US" sz="1100" dirty="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81.4%</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dirty="0">
                          <a:effectLst/>
                        </a:rPr>
                        <a:t>18.6%</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267716">
                <a:tc>
                  <a:txBody>
                    <a:bodyPr/>
                    <a:lstStyle/>
                    <a:p>
                      <a:pPr algn="ctr" rtl="1">
                        <a:lnSpc>
                          <a:spcPct val="107000"/>
                        </a:lnSpc>
                        <a:spcAft>
                          <a:spcPts val="0"/>
                        </a:spcAft>
                      </a:pPr>
                      <a:r>
                        <a:rPr lang="ar-EG" sz="1800">
                          <a:effectLst/>
                          <a:cs typeface="+mj-cs"/>
                        </a:rPr>
                        <a:t>غاز البروبان</a:t>
                      </a:r>
                      <a:endParaRPr lang="en-US" sz="1800">
                        <a:effectLst/>
                        <a:latin typeface="Calibri"/>
                        <a:ea typeface="Calibri"/>
                        <a:cs typeface="+mj-cs"/>
                      </a:endParaRPr>
                    </a:p>
                  </a:txBody>
                  <a:tcPr marL="68580" marR="68580" marT="0" marB="0"/>
                </a:tc>
                <a:tc>
                  <a:txBody>
                    <a:bodyPr/>
                    <a:lstStyle/>
                    <a:p>
                      <a:pPr algn="ctr" rtl="1">
                        <a:lnSpc>
                          <a:spcPct val="107000"/>
                        </a:lnSpc>
                        <a:spcAft>
                          <a:spcPts val="0"/>
                        </a:spcAft>
                      </a:pPr>
                      <a:r>
                        <a:rPr lang="ar-EG" sz="1400">
                          <a:effectLst/>
                        </a:rPr>
                        <a:t>45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14.5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2.7</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62.2%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37.8%</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267716">
                <a:tc>
                  <a:txBody>
                    <a:bodyPr/>
                    <a:lstStyle/>
                    <a:p>
                      <a:pPr algn="ctr" rtl="1">
                        <a:lnSpc>
                          <a:spcPct val="107000"/>
                        </a:lnSpc>
                        <a:spcAft>
                          <a:spcPts val="0"/>
                        </a:spcAft>
                      </a:pPr>
                      <a:r>
                        <a:rPr lang="ar-EG" sz="1800">
                          <a:effectLst/>
                          <a:cs typeface="+mj-cs"/>
                        </a:rPr>
                        <a:t>نافثا خفيفة</a:t>
                      </a:r>
                      <a:endParaRPr lang="en-US" sz="1800">
                        <a:effectLst/>
                        <a:latin typeface="Calibri"/>
                        <a:ea typeface="Calibri"/>
                        <a:cs typeface="+mj-cs"/>
                      </a:endParaRPr>
                    </a:p>
                  </a:txBody>
                  <a:tcPr marL="68580" marR="68580" marT="0" marB="0"/>
                </a:tc>
                <a:tc>
                  <a:txBody>
                    <a:bodyPr/>
                    <a:lstStyle/>
                    <a:p>
                      <a:pPr algn="ctr" rtl="1">
                        <a:lnSpc>
                          <a:spcPct val="107000"/>
                        </a:lnSpc>
                        <a:spcAft>
                          <a:spcPts val="0"/>
                        </a:spcAft>
                      </a:pPr>
                      <a:r>
                        <a:rPr lang="ar-EG" sz="1400">
                          <a:effectLst/>
                        </a:rPr>
                        <a:t>36.2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16.7</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4.3</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57.2%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42.8%</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267716">
                <a:tc>
                  <a:txBody>
                    <a:bodyPr/>
                    <a:lstStyle/>
                    <a:p>
                      <a:pPr algn="ctr" rtl="1">
                        <a:lnSpc>
                          <a:spcPct val="107000"/>
                        </a:lnSpc>
                        <a:spcAft>
                          <a:spcPts val="0"/>
                        </a:spcAft>
                      </a:pPr>
                      <a:r>
                        <a:rPr lang="ar-EG" sz="1800">
                          <a:effectLst/>
                          <a:cs typeface="+mj-cs"/>
                        </a:rPr>
                        <a:t>نافثا ثقيلة</a:t>
                      </a:r>
                      <a:endParaRPr lang="en-US" sz="1800">
                        <a:effectLst/>
                        <a:latin typeface="Calibri"/>
                        <a:ea typeface="Calibri"/>
                        <a:cs typeface="+mj-cs"/>
                      </a:endParaRPr>
                    </a:p>
                  </a:txBody>
                  <a:tcPr marL="68580" marR="68580" marT="0" marB="0"/>
                </a:tc>
                <a:tc>
                  <a:txBody>
                    <a:bodyPr/>
                    <a:lstStyle/>
                    <a:p>
                      <a:pPr algn="ctr" rtl="1">
                        <a:lnSpc>
                          <a:spcPct val="107000"/>
                        </a:lnSpc>
                        <a:spcAft>
                          <a:spcPts val="0"/>
                        </a:spcAft>
                      </a:pPr>
                      <a:r>
                        <a:rPr lang="ar-EG" sz="1400">
                          <a:effectLst/>
                        </a:rPr>
                        <a:t>29.8</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14</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48.3%</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51.7%</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407924">
                <a:tc>
                  <a:txBody>
                    <a:bodyPr/>
                    <a:lstStyle/>
                    <a:p>
                      <a:pPr algn="ctr" rtl="1">
                        <a:lnSpc>
                          <a:spcPct val="107000"/>
                        </a:lnSpc>
                        <a:spcAft>
                          <a:spcPts val="0"/>
                        </a:spcAft>
                      </a:pPr>
                      <a:r>
                        <a:rPr lang="ar-EG" sz="1800" dirty="0">
                          <a:effectLst/>
                          <a:cs typeface="+mj-cs"/>
                        </a:rPr>
                        <a:t>زيت الغاز (الديزل)</a:t>
                      </a:r>
                      <a:endParaRPr lang="en-US" sz="1800"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a:effectLst/>
                        </a:rPr>
                        <a:t>25.7</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13.3</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43.2%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dirty="0">
                          <a:effectLst/>
                        </a:rPr>
                        <a:t>56.8%</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6"/>
                  </a:ext>
                </a:extLst>
              </a:tr>
            </a:tbl>
          </a:graphicData>
        </a:graphic>
      </p:graphicFrame>
      <p:sp>
        <p:nvSpPr>
          <p:cNvPr id="15" name="Rectangle 14"/>
          <p:cNvSpPr/>
          <p:nvPr/>
        </p:nvSpPr>
        <p:spPr>
          <a:xfrm>
            <a:off x="762000" y="3441884"/>
            <a:ext cx="7696200" cy="338554"/>
          </a:xfrm>
          <a:prstGeom prst="rect">
            <a:avLst/>
          </a:prstGeom>
        </p:spPr>
        <p:txBody>
          <a:bodyPr wrap="square">
            <a:spAutoFit/>
          </a:bodyPr>
          <a:lstStyle/>
          <a:p>
            <a:pPr algn="ctr"/>
            <a:r>
              <a:rPr lang="ar-SA" sz="1600" b="1" dirty="0">
                <a:solidFill>
                  <a:srgbClr val="FF0000"/>
                </a:solidFill>
                <a:cs typeface="+mj-cs"/>
              </a:rPr>
              <a:t>جدول : </a:t>
            </a:r>
            <a:r>
              <a:rPr lang="ar-SA" sz="1600" dirty="0">
                <a:solidFill>
                  <a:srgbClr val="FF0000"/>
                </a:solidFill>
                <a:cs typeface="+mj-cs"/>
              </a:rPr>
              <a:t>يبين نسبه انتاج الاوليفينات والمواد الأخرى الناتجة من عمليات التكسير البخاري لمقطرات البترول البخارية.</a:t>
            </a:r>
          </a:p>
        </p:txBody>
      </p:sp>
    </p:spTree>
    <p:extLst>
      <p:ext uri="{BB962C8B-B14F-4D97-AF65-F5344CB8AC3E}">
        <p14:creationId xmlns:p14="http://schemas.microsoft.com/office/powerpoint/2010/main" val="174062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par>
                                <p:cTn id="17" presetID="4"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a:t>
            </a:r>
            <a:r>
              <a:rPr lang="ar-EG" sz="2000" b="1" dirty="0">
                <a:solidFill>
                  <a:srgbClr val="002060"/>
                </a:solidFill>
              </a:rPr>
              <a:t>يث</a:t>
            </a:r>
            <a:r>
              <a:rPr lang="ar-SA" sz="2000" b="1" dirty="0">
                <a:solidFill>
                  <a:srgbClr val="002060"/>
                </a:solidFill>
              </a:rPr>
              <a:t>ان</a:t>
            </a:r>
            <a:endParaRPr lang="en-US" sz="2000" b="1" dirty="0">
              <a:solidFill>
                <a:srgbClr val="002060"/>
              </a:solidFill>
            </a:endParaRPr>
          </a:p>
        </p:txBody>
      </p:sp>
      <p:sp>
        <p:nvSpPr>
          <p:cNvPr id="7" name="TextBox 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
        <p:nvSpPr>
          <p:cNvPr id="13" name="TextBox 12"/>
          <p:cNvSpPr txBox="1"/>
          <p:nvPr/>
        </p:nvSpPr>
        <p:spPr>
          <a:xfrm>
            <a:off x="2181497" y="1143000"/>
            <a:ext cx="6505303" cy="369332"/>
          </a:xfrm>
          <a:prstGeom prst="rect">
            <a:avLst/>
          </a:prstGeom>
          <a:noFill/>
        </p:spPr>
        <p:txBody>
          <a:bodyPr wrap="square" rtlCol="0">
            <a:spAutoFit/>
          </a:bodyPr>
          <a:lstStyle/>
          <a:p>
            <a:pPr algn="just" rtl="1"/>
            <a:r>
              <a:rPr lang="ar-SA" b="1" dirty="0">
                <a:solidFill>
                  <a:srgbClr val="FF0000"/>
                </a:solidFill>
                <a:cs typeface="+mj-cs"/>
              </a:rPr>
              <a:t>- الإيثيلين</a:t>
            </a:r>
            <a:r>
              <a:rPr lang="ar-SA" b="1" dirty="0">
                <a:cs typeface="+mj-cs"/>
              </a:rPr>
              <a:t> غاز عديم اللون تبلغ  درجة غليانه </a:t>
            </a:r>
            <a:r>
              <a:rPr lang="en-US" b="1" dirty="0">
                <a:cs typeface="+mj-cs"/>
              </a:rPr>
              <a:t>-103.7</a:t>
            </a:r>
            <a:r>
              <a:rPr lang="en-US" b="1" baseline="30000" dirty="0">
                <a:cs typeface="+mj-cs"/>
              </a:rPr>
              <a:t>o</a:t>
            </a:r>
            <a:r>
              <a:rPr lang="en-US" b="1" dirty="0">
                <a:cs typeface="+mj-cs"/>
              </a:rPr>
              <a:t>C</a:t>
            </a:r>
            <a:endParaRPr lang="en-US" b="1" dirty="0">
              <a:solidFill>
                <a:srgbClr val="00B050"/>
              </a:solidFill>
              <a:cs typeface="+mj-cs"/>
            </a:endParaRPr>
          </a:p>
        </p:txBody>
      </p:sp>
      <p:sp>
        <p:nvSpPr>
          <p:cNvPr id="15" name="TextBox 14"/>
          <p:cNvSpPr txBox="1"/>
          <p:nvPr/>
        </p:nvSpPr>
        <p:spPr>
          <a:xfrm>
            <a:off x="457200" y="1447800"/>
            <a:ext cx="8229600" cy="872868"/>
          </a:xfrm>
          <a:prstGeom prst="rect">
            <a:avLst/>
          </a:prstGeom>
          <a:noFill/>
        </p:spPr>
        <p:txBody>
          <a:bodyPr wrap="square" rtlCol="0">
            <a:spAutoFit/>
          </a:bodyPr>
          <a:lstStyle/>
          <a:p>
            <a:pPr marL="171450" indent="-171450" algn="just" rtl="1">
              <a:lnSpc>
                <a:spcPct val="150000"/>
              </a:lnSpc>
            </a:pPr>
            <a:r>
              <a:rPr lang="ar-SA" b="1" dirty="0">
                <a:cs typeface="+mj-cs"/>
              </a:rPr>
              <a:t>- ينتج </a:t>
            </a:r>
            <a:r>
              <a:rPr lang="ar-SA" b="1" dirty="0">
                <a:solidFill>
                  <a:srgbClr val="FF0000"/>
                </a:solidFill>
                <a:cs typeface="+mj-cs"/>
              </a:rPr>
              <a:t>الإيثيلين</a:t>
            </a:r>
            <a:r>
              <a:rPr lang="ar-SA" b="1" dirty="0">
                <a:cs typeface="+mj-cs"/>
              </a:rPr>
              <a:t> من الإيثان عن طريق التكسير البخارى باستخدام (الحرارة والضغط وزمن التلامس ) ونسبة الناتج تقارب 81% </a:t>
            </a:r>
            <a:endParaRPr lang="en-US" b="1" dirty="0">
              <a:solidFill>
                <a:srgbClr val="00B050"/>
              </a:solidFill>
              <a:cs typeface="+mj-cs"/>
            </a:endParaRPr>
          </a:p>
        </p:txBody>
      </p:sp>
      <p:sp>
        <p:nvSpPr>
          <p:cNvPr id="16" name="TextBox 15"/>
          <p:cNvSpPr txBox="1"/>
          <p:nvPr/>
        </p:nvSpPr>
        <p:spPr>
          <a:xfrm>
            <a:off x="381000" y="2297668"/>
            <a:ext cx="8305800" cy="369332"/>
          </a:xfrm>
          <a:prstGeom prst="rect">
            <a:avLst/>
          </a:prstGeom>
          <a:noFill/>
        </p:spPr>
        <p:txBody>
          <a:bodyPr wrap="square" rtlCol="0">
            <a:spAutoFit/>
          </a:bodyPr>
          <a:lstStyle/>
          <a:p>
            <a:pPr marL="174625" indent="-174625" algn="just" rtl="1"/>
            <a:r>
              <a:rPr lang="ar-SA" b="1" dirty="0">
                <a:solidFill>
                  <a:srgbClr val="FF0000"/>
                </a:solidFill>
                <a:cs typeface="+mj-cs"/>
              </a:rPr>
              <a:t>- الإيثيلين</a:t>
            </a:r>
            <a:r>
              <a:rPr lang="ar-SA" b="1" dirty="0">
                <a:cs typeface="+mj-cs"/>
              </a:rPr>
              <a:t> هو مادة بتروكيماوية أساسية فى تصنيع العديد من المنتجات الكيميائية (وسطية أو نهائية) مثل اللدائن</a:t>
            </a:r>
            <a:endParaRPr lang="en-US" b="1" dirty="0">
              <a:solidFill>
                <a:srgbClr val="00B050"/>
              </a:solidFill>
              <a:cs typeface="+mj-cs"/>
            </a:endParaRPr>
          </a:p>
        </p:txBody>
      </p:sp>
      <p:sp>
        <p:nvSpPr>
          <p:cNvPr id="17" name="TextBox 16"/>
          <p:cNvSpPr txBox="1"/>
          <p:nvPr/>
        </p:nvSpPr>
        <p:spPr>
          <a:xfrm>
            <a:off x="2201090" y="583473"/>
            <a:ext cx="45045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إنتاج </a:t>
            </a:r>
            <a:r>
              <a:rPr lang="ar-SA" sz="2000" b="1" dirty="0">
                <a:solidFill>
                  <a:srgbClr val="FF0000"/>
                </a:solidFill>
              </a:rPr>
              <a:t>الإيثيلين  </a:t>
            </a:r>
            <a:r>
              <a:rPr lang="en-US" sz="2000" b="1" dirty="0">
                <a:solidFill>
                  <a:srgbClr val="FF0000"/>
                </a:solidFill>
              </a:rPr>
              <a:t> </a:t>
            </a:r>
            <a:r>
              <a:rPr lang="en-US" sz="2000" b="1" dirty="0">
                <a:solidFill>
                  <a:srgbClr val="002060"/>
                </a:solidFill>
              </a:rPr>
              <a:t>Ethylene Production</a:t>
            </a:r>
            <a:endParaRPr lang="en-US" sz="2000" b="1" dirty="0">
              <a:solidFill>
                <a:srgbClr val="FF0000"/>
              </a:solidFill>
            </a:endParaRPr>
          </a:p>
        </p:txBody>
      </p:sp>
      <p:sp>
        <p:nvSpPr>
          <p:cNvPr id="10" name="TextBox 9"/>
          <p:cNvSpPr txBox="1"/>
          <p:nvPr/>
        </p:nvSpPr>
        <p:spPr>
          <a:xfrm>
            <a:off x="6275832" y="4507466"/>
            <a:ext cx="2611582" cy="369332"/>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Times New Roman" panose="02020603050405020304" pitchFamily="18" charset="0"/>
              </a:rPr>
              <a:t>البتروكيماويات من الايثيلين</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886200" y="3852444"/>
            <a:ext cx="1524967"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بولي ستيرين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886200" y="3395244"/>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بولي كلوريد الفاينيل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9929" y="2819398"/>
            <a:ext cx="2210013"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518E"/>
                </a:solidFill>
                <a:cs typeface="+mj-cs"/>
              </a:rPr>
              <a:t>بولى إيثيلين منخفض الكثافة</a:t>
            </a:r>
            <a:endParaRPr lang="en-US" sz="1400" b="1" dirty="0">
              <a:solidFill>
                <a:srgbClr val="FF0000"/>
              </a:solidFill>
              <a:latin typeface="Times New Roman" panose="02020603050405020304" pitchFamily="18" charset="0"/>
              <a:cs typeface="+mj-cs"/>
            </a:endParaRPr>
          </a:p>
        </p:txBody>
      </p:sp>
      <p:sp>
        <p:nvSpPr>
          <p:cNvPr id="20" name="TextBox 19"/>
          <p:cNvSpPr txBox="1"/>
          <p:nvPr/>
        </p:nvSpPr>
        <p:spPr>
          <a:xfrm>
            <a:off x="609600" y="3124198"/>
            <a:ext cx="220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518E"/>
                </a:solidFill>
                <a:cs typeface="+mj-cs"/>
              </a:rPr>
              <a:t>بولى إيثيلين مرتفع الكثافة</a:t>
            </a:r>
            <a:endParaRPr lang="en-US" sz="1400" b="1" dirty="0">
              <a:solidFill>
                <a:srgbClr val="FF0000"/>
              </a:solidFill>
              <a:latin typeface="Times New Roman" panose="02020603050405020304" pitchFamily="18" charset="0"/>
              <a:cs typeface="+mj-cs"/>
            </a:endParaRPr>
          </a:p>
        </p:txBody>
      </p:sp>
      <p:sp>
        <p:nvSpPr>
          <p:cNvPr id="21" name="TextBox 20"/>
          <p:cNvSpPr txBox="1"/>
          <p:nvPr/>
        </p:nvSpPr>
        <p:spPr>
          <a:xfrm>
            <a:off x="609929" y="3431975"/>
            <a:ext cx="2210013"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518E"/>
                </a:solidFill>
                <a:cs typeface="+mj-cs"/>
              </a:rPr>
              <a:t>بولى إيثيلين منخفض الكثافة الخطي</a:t>
            </a:r>
            <a:endParaRPr lang="en-US" sz="1400" b="1" dirty="0">
              <a:solidFill>
                <a:srgbClr val="FF0000"/>
              </a:solidFill>
              <a:latin typeface="Times New Roman" panose="02020603050405020304" pitchFamily="18" charset="0"/>
              <a:cs typeface="+mj-cs"/>
            </a:endParaRPr>
          </a:p>
        </p:txBody>
      </p:sp>
      <p:sp>
        <p:nvSpPr>
          <p:cNvPr id="22" name="TextBox 21"/>
          <p:cNvSpPr txBox="1"/>
          <p:nvPr/>
        </p:nvSpPr>
        <p:spPr>
          <a:xfrm>
            <a:off x="1581912" y="5614414"/>
            <a:ext cx="1224854"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جليكول الايثيلين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581912" y="5919214"/>
            <a:ext cx="1224854"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الايثانول امين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581912" y="6224014"/>
            <a:ext cx="1224853"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الاكريلونيتريل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886200" y="2886228"/>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بولي ايثيلين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26" name="Minus 25"/>
          <p:cNvSpPr/>
          <p:nvPr/>
        </p:nvSpPr>
        <p:spPr>
          <a:xfrm rot="5400000">
            <a:off x="3504821" y="4758303"/>
            <a:ext cx="4800604"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886200" y="4343398"/>
            <a:ext cx="1524967"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بولي خلات الفاينيل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3886200" y="4843044"/>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3886200" y="5333998"/>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الاسيتالدهيد</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3886200" y="5833644"/>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اكسيد الايثيلين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886200" y="6367044"/>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حمض الاكريليك</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32" name="Left Arrow 31"/>
          <p:cNvSpPr/>
          <p:nvPr/>
        </p:nvSpPr>
        <p:spPr>
          <a:xfrm>
            <a:off x="5937504" y="4581142"/>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p:cNvSpPr/>
          <p:nvPr/>
        </p:nvSpPr>
        <p:spPr>
          <a:xfrm>
            <a:off x="5410200" y="3023614"/>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Left Arrow 33"/>
          <p:cNvSpPr/>
          <p:nvPr/>
        </p:nvSpPr>
        <p:spPr>
          <a:xfrm>
            <a:off x="5410200" y="35051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5" name="Left Arrow 34"/>
          <p:cNvSpPr/>
          <p:nvPr/>
        </p:nvSpPr>
        <p:spPr>
          <a:xfrm>
            <a:off x="5410200" y="39623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Left Arrow 35"/>
          <p:cNvSpPr/>
          <p:nvPr/>
        </p:nvSpPr>
        <p:spPr>
          <a:xfrm>
            <a:off x="5410200" y="44195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 name="Left Arrow 36"/>
          <p:cNvSpPr/>
          <p:nvPr/>
        </p:nvSpPr>
        <p:spPr>
          <a:xfrm>
            <a:off x="5410200" y="49529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Left Arrow 37"/>
          <p:cNvSpPr/>
          <p:nvPr/>
        </p:nvSpPr>
        <p:spPr>
          <a:xfrm>
            <a:off x="5410200" y="54101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Left Arrow 38"/>
          <p:cNvSpPr/>
          <p:nvPr/>
        </p:nvSpPr>
        <p:spPr>
          <a:xfrm>
            <a:off x="5410200" y="59435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Left Arrow 39"/>
          <p:cNvSpPr/>
          <p:nvPr/>
        </p:nvSpPr>
        <p:spPr>
          <a:xfrm>
            <a:off x="5410200" y="64769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1" name="Block Arc 40"/>
          <p:cNvSpPr/>
          <p:nvPr/>
        </p:nvSpPr>
        <p:spPr>
          <a:xfrm rot="5400000">
            <a:off x="2362200" y="3047998"/>
            <a:ext cx="914400" cy="457200"/>
          </a:xfrm>
          <a:prstGeom prst="blockArc">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Block Arc 41"/>
          <p:cNvSpPr/>
          <p:nvPr/>
        </p:nvSpPr>
        <p:spPr>
          <a:xfrm rot="5400000">
            <a:off x="2343912" y="5843014"/>
            <a:ext cx="914400" cy="457200"/>
          </a:xfrm>
          <a:prstGeom prst="blockArc">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Left Arrow 42"/>
          <p:cNvSpPr/>
          <p:nvPr/>
        </p:nvSpPr>
        <p:spPr>
          <a:xfrm flipV="1">
            <a:off x="3048000" y="2923030"/>
            <a:ext cx="838200" cy="280416"/>
          </a:xfrm>
          <a:prstGeom prst="leftArrow">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 Arrow 43"/>
          <p:cNvSpPr/>
          <p:nvPr/>
        </p:nvSpPr>
        <p:spPr>
          <a:xfrm flipV="1">
            <a:off x="3048000" y="5867398"/>
            <a:ext cx="838200" cy="280416"/>
          </a:xfrm>
          <a:prstGeom prst="leftArrow">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ox(in)">
                                      <p:cBhvr>
                                        <p:cTn id="41" dur="500"/>
                                        <p:tgtEl>
                                          <p:spTgt spid="22"/>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ox(in)">
                                      <p:cBhvr>
                                        <p:cTn id="44" dur="500"/>
                                        <p:tgtEl>
                                          <p:spTgt spid="2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ox(in)">
                                      <p:cBhvr>
                                        <p:cTn id="47" dur="500"/>
                                        <p:tgtEl>
                                          <p:spTgt spid="24"/>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ox(in)">
                                      <p:cBhvr>
                                        <p:cTn id="50" dur="500"/>
                                        <p:tgtEl>
                                          <p:spTgt spid="25"/>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ox(in)">
                                      <p:cBhvr>
                                        <p:cTn id="53" dur="500"/>
                                        <p:tgtEl>
                                          <p:spTgt spid="27"/>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ox(in)">
                                      <p:cBhvr>
                                        <p:cTn id="56" dur="500"/>
                                        <p:tgtEl>
                                          <p:spTgt spid="28"/>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ox(in)">
                                      <p:cBhvr>
                                        <p:cTn id="59" dur="500"/>
                                        <p:tgtEl>
                                          <p:spTgt spid="29"/>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ox(in)">
                                      <p:cBhvr>
                                        <p:cTn id="62" dur="500"/>
                                        <p:tgtEl>
                                          <p:spTgt spid="30"/>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ox(in)">
                                      <p:cBhvr>
                                        <p:cTn id="65" dur="500"/>
                                        <p:tgtEl>
                                          <p:spTgt spid="31"/>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ox(in)">
                                      <p:cBhvr>
                                        <p:cTn id="68" dur="500"/>
                                        <p:tgtEl>
                                          <p:spTgt spid="32"/>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box(in)">
                                      <p:cBhvr>
                                        <p:cTn id="71" dur="500"/>
                                        <p:tgtEl>
                                          <p:spTgt spid="33"/>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ox(in)">
                                      <p:cBhvr>
                                        <p:cTn id="74" dur="500"/>
                                        <p:tgtEl>
                                          <p:spTgt spid="34"/>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box(in)">
                                      <p:cBhvr>
                                        <p:cTn id="77" dur="500"/>
                                        <p:tgtEl>
                                          <p:spTgt spid="35"/>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ox(in)">
                                      <p:cBhvr>
                                        <p:cTn id="80" dur="500"/>
                                        <p:tgtEl>
                                          <p:spTgt spid="36"/>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box(in)">
                                      <p:cBhvr>
                                        <p:cTn id="83" dur="500"/>
                                        <p:tgtEl>
                                          <p:spTgt spid="37"/>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box(in)">
                                      <p:cBhvr>
                                        <p:cTn id="86" dur="500"/>
                                        <p:tgtEl>
                                          <p:spTgt spid="38"/>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box(in)">
                                      <p:cBhvr>
                                        <p:cTn id="89" dur="500"/>
                                        <p:tgtEl>
                                          <p:spTgt spid="39"/>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ox(in)">
                                      <p:cBhvr>
                                        <p:cTn id="92" dur="500"/>
                                        <p:tgtEl>
                                          <p:spTgt spid="40"/>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box(in)">
                                      <p:cBhvr>
                                        <p:cTn id="95" dur="500"/>
                                        <p:tgtEl>
                                          <p:spTgt spid="41"/>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box(in)">
                                      <p:cBhvr>
                                        <p:cTn id="98" dur="500"/>
                                        <p:tgtEl>
                                          <p:spTgt spid="42"/>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box(in)">
                                      <p:cBhvr>
                                        <p:cTn id="101" dur="500"/>
                                        <p:tgtEl>
                                          <p:spTgt spid="43"/>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box(in)">
                                      <p:cBhvr>
                                        <p:cTn id="10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animBg="1"/>
      <p:bldP spid="10" grpId="0" animBg="1"/>
      <p:bldP spid="12"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a:t>
            </a:r>
            <a:r>
              <a:rPr lang="ar-EG" sz="2000" b="1" dirty="0">
                <a:solidFill>
                  <a:srgbClr val="002060"/>
                </a:solidFill>
              </a:rPr>
              <a:t>ي</a:t>
            </a:r>
            <a:r>
              <a:rPr lang="ar-SA" sz="2000" b="1" dirty="0">
                <a:solidFill>
                  <a:srgbClr val="002060"/>
                </a:solidFill>
              </a:rPr>
              <a:t>ثا</a:t>
            </a:r>
            <a:r>
              <a:rPr lang="ar-EG" sz="2000" b="1" dirty="0">
                <a:solidFill>
                  <a:srgbClr val="002060"/>
                </a:solidFill>
              </a:rPr>
              <a:t>ن</a:t>
            </a:r>
            <a:endParaRPr lang="en-US" sz="2000" b="1" dirty="0">
              <a:solidFill>
                <a:srgbClr val="002060"/>
              </a:solidFill>
            </a:endParaRPr>
          </a:p>
        </p:txBody>
      </p:sp>
      <p:sp>
        <p:nvSpPr>
          <p:cNvPr id="14" name="TextBox 13"/>
          <p:cNvSpPr txBox="1"/>
          <p:nvPr/>
        </p:nvSpPr>
        <p:spPr>
          <a:xfrm>
            <a:off x="2658292" y="609600"/>
            <a:ext cx="3894908"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1) بولى إيثيلين  </a:t>
            </a:r>
            <a:r>
              <a:rPr lang="en-US" sz="2000" b="1" dirty="0">
                <a:solidFill>
                  <a:srgbClr val="002060"/>
                </a:solidFill>
              </a:rPr>
              <a:t>Polyethylene</a:t>
            </a:r>
          </a:p>
        </p:txBody>
      </p:sp>
      <p:sp>
        <p:nvSpPr>
          <p:cNvPr id="7" name="TextBox 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
        <p:nvSpPr>
          <p:cNvPr id="11" name="TextBox 10"/>
          <p:cNvSpPr txBox="1"/>
          <p:nvPr/>
        </p:nvSpPr>
        <p:spPr>
          <a:xfrm>
            <a:off x="393148" y="1141274"/>
            <a:ext cx="8403872" cy="1754326"/>
          </a:xfrm>
          <a:prstGeom prst="rect">
            <a:avLst/>
          </a:prstGeom>
          <a:noFill/>
        </p:spPr>
        <p:txBody>
          <a:bodyPr wrap="square" rtlCol="0">
            <a:spAutoFit/>
          </a:bodyPr>
          <a:lstStyle/>
          <a:p>
            <a:pPr algn="just" rtl="1"/>
            <a:r>
              <a:rPr lang="ar-SA" b="1" dirty="0">
                <a:solidFill>
                  <a:srgbClr val="C00000"/>
                </a:solidFill>
                <a:cs typeface="+mj-cs"/>
              </a:rPr>
              <a:t>- البولى إيثيلين  </a:t>
            </a:r>
            <a:r>
              <a:rPr lang="en-US" b="1" dirty="0">
                <a:solidFill>
                  <a:srgbClr val="C00000"/>
                </a:solidFill>
                <a:cs typeface="+mj-cs"/>
              </a:rPr>
              <a:t>Polyethylene</a:t>
            </a:r>
            <a:endParaRPr lang="ar-SA" b="1" dirty="0">
              <a:solidFill>
                <a:srgbClr val="C00000"/>
              </a:solidFill>
              <a:cs typeface="+mj-cs"/>
            </a:endParaRPr>
          </a:p>
          <a:p>
            <a:pPr marL="112713" algn="just" rtl="1"/>
            <a:r>
              <a:rPr lang="ar-SA" b="1" dirty="0">
                <a:cs typeface="+mj-cs"/>
              </a:rPr>
              <a:t>هو مادة صلبة تتراوح درجةإنصهارها ما بين 115-140درجة مئوية ويوجد ثلاثة أنواع من البولي ايثيلين طبقا للتفرعات الجانبية الموجودة.</a:t>
            </a:r>
          </a:p>
          <a:p>
            <a:pPr marL="227013" algn="just" rtl="1"/>
            <a:r>
              <a:rPr lang="ar-SA" b="1" dirty="0">
                <a:solidFill>
                  <a:srgbClr val="00518E"/>
                </a:solidFill>
                <a:cs typeface="+mj-cs"/>
              </a:rPr>
              <a:t>أ) بولى إيثيلين منخفض الكثافة                            </a:t>
            </a:r>
            <a:r>
              <a:rPr lang="en-US" b="1" dirty="0">
                <a:solidFill>
                  <a:srgbClr val="00518E"/>
                </a:solidFill>
                <a:cs typeface="+mj-cs"/>
              </a:rPr>
              <a:t>Low Density Polyethylene (LDPE)</a:t>
            </a:r>
          </a:p>
          <a:p>
            <a:pPr marL="227013" algn="just" rtl="1"/>
            <a:r>
              <a:rPr lang="ar-SA" b="1" dirty="0">
                <a:solidFill>
                  <a:srgbClr val="00518E"/>
                </a:solidFill>
                <a:cs typeface="+mj-cs"/>
              </a:rPr>
              <a:t>ب) بولى إيثيلين مرتفع الكثافة                           </a:t>
            </a:r>
            <a:r>
              <a:rPr lang="en-US" b="1" dirty="0">
                <a:solidFill>
                  <a:srgbClr val="00518E"/>
                </a:solidFill>
                <a:cs typeface="+mj-cs"/>
              </a:rPr>
              <a:t>High Density Polyethylene (HDPE)</a:t>
            </a:r>
          </a:p>
          <a:p>
            <a:pPr marL="227013" algn="just" rtl="1"/>
            <a:r>
              <a:rPr lang="ar-SA" b="1" dirty="0">
                <a:solidFill>
                  <a:srgbClr val="00518E"/>
                </a:solidFill>
                <a:cs typeface="+mj-cs"/>
              </a:rPr>
              <a:t>ج) بولى إيثيلين منخفض الكثافة الخطى   </a:t>
            </a:r>
            <a:r>
              <a:rPr lang="en-US" b="1" dirty="0">
                <a:solidFill>
                  <a:srgbClr val="00518E"/>
                </a:solidFill>
                <a:cs typeface="+mj-cs"/>
              </a:rPr>
              <a:t>Linear Low Density Polyethylene (LLDPE)</a:t>
            </a:r>
            <a:endParaRPr lang="en-US" b="1" dirty="0">
              <a:solidFill>
                <a:srgbClr val="00B050"/>
              </a:solidFill>
              <a:cs typeface="+mj-cs"/>
            </a:endParaRPr>
          </a:p>
        </p:txBody>
      </p:sp>
      <p:sp>
        <p:nvSpPr>
          <p:cNvPr id="10" name="TextBox 9"/>
          <p:cNvSpPr txBox="1"/>
          <p:nvPr/>
        </p:nvSpPr>
        <p:spPr>
          <a:xfrm>
            <a:off x="2667000" y="3048000"/>
            <a:ext cx="391410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a:solidFill>
                  <a:srgbClr val="002060"/>
                </a:solidFill>
              </a:rPr>
              <a:t>أ) بولى </a:t>
            </a:r>
            <a:r>
              <a:rPr lang="ar-SA" b="1" dirty="0">
                <a:solidFill>
                  <a:srgbClr val="FF0000"/>
                </a:solidFill>
              </a:rPr>
              <a:t>إيثيلين</a:t>
            </a:r>
            <a:r>
              <a:rPr lang="ar-SA" b="1" dirty="0"/>
              <a:t> منخفض الكثافة</a:t>
            </a:r>
            <a:endParaRPr lang="en-US" b="1" dirty="0"/>
          </a:p>
          <a:p>
            <a:pPr algn="ctr"/>
            <a:r>
              <a:rPr lang="en-US" b="1" dirty="0"/>
              <a:t>Low Density Poly</a:t>
            </a:r>
            <a:r>
              <a:rPr lang="en-US" b="1" dirty="0">
                <a:solidFill>
                  <a:srgbClr val="FF0000"/>
                </a:solidFill>
              </a:rPr>
              <a:t>ethylene (LDPE)</a:t>
            </a:r>
          </a:p>
        </p:txBody>
      </p:sp>
      <p:sp>
        <p:nvSpPr>
          <p:cNvPr id="12" name="TextBox 11"/>
          <p:cNvSpPr txBox="1"/>
          <p:nvPr/>
        </p:nvSpPr>
        <p:spPr>
          <a:xfrm>
            <a:off x="1828800" y="3810000"/>
            <a:ext cx="6781800" cy="369332"/>
          </a:xfrm>
          <a:prstGeom prst="rect">
            <a:avLst/>
          </a:prstGeom>
          <a:noFill/>
        </p:spPr>
        <p:txBody>
          <a:bodyPr wrap="square" rtlCol="0">
            <a:spAutoFit/>
          </a:bodyPr>
          <a:lstStyle/>
          <a:p>
            <a:pPr algn="just" rtl="1"/>
            <a:r>
              <a:rPr lang="ar-SA" b="1" dirty="0">
                <a:cs typeface="+mj-cs"/>
              </a:rPr>
              <a:t>- تحتوى سلاسله الكربونية على فروع جانبية كثيرة و طويله</a:t>
            </a:r>
            <a:endParaRPr lang="en-US" b="1" dirty="0">
              <a:solidFill>
                <a:srgbClr val="00B050"/>
              </a:solidFill>
              <a:cs typeface="+mj-cs"/>
            </a:endParaRPr>
          </a:p>
        </p:txBody>
      </p:sp>
      <p:sp>
        <p:nvSpPr>
          <p:cNvPr id="18" name="TextBox 17"/>
          <p:cNvSpPr txBox="1"/>
          <p:nvPr/>
        </p:nvSpPr>
        <p:spPr>
          <a:xfrm>
            <a:off x="304800" y="4191000"/>
            <a:ext cx="8305800" cy="646331"/>
          </a:xfrm>
          <a:prstGeom prst="rect">
            <a:avLst/>
          </a:prstGeom>
          <a:noFill/>
        </p:spPr>
        <p:txBody>
          <a:bodyPr wrap="square" rtlCol="0">
            <a:spAutoFit/>
          </a:bodyPr>
          <a:lstStyle/>
          <a:p>
            <a:pPr marL="174625" indent="-174625" algn="just" rtl="1"/>
            <a:r>
              <a:rPr lang="ar-SA" b="1" dirty="0">
                <a:cs typeface="+mj-cs"/>
              </a:rPr>
              <a:t>- ينتج عن طريق بلمرة الإيثيلين النقى تحت ضغط مرتفع </a:t>
            </a:r>
            <a:r>
              <a:rPr lang="en-US" b="1" dirty="0">
                <a:cs typeface="+mj-cs"/>
              </a:rPr>
              <a:t>1500-3000 </a:t>
            </a:r>
            <a:r>
              <a:rPr lang="en-US" b="1" dirty="0" err="1">
                <a:cs typeface="+mj-cs"/>
              </a:rPr>
              <a:t>atm</a:t>
            </a:r>
            <a:r>
              <a:rPr lang="ar-SA" b="1" dirty="0">
                <a:cs typeface="+mj-cs"/>
              </a:rPr>
              <a:t> و حرارة </a:t>
            </a:r>
            <a:r>
              <a:rPr lang="en-US" b="1" dirty="0">
                <a:cs typeface="+mj-cs"/>
              </a:rPr>
              <a:t>150-300</a:t>
            </a:r>
            <a:r>
              <a:rPr lang="en-US" b="1" baseline="30000" dirty="0">
                <a:cs typeface="+mj-cs"/>
              </a:rPr>
              <a:t>o</a:t>
            </a:r>
            <a:r>
              <a:rPr lang="en-US" b="1" dirty="0">
                <a:cs typeface="+mj-cs"/>
              </a:rPr>
              <a:t>C</a:t>
            </a:r>
            <a:r>
              <a:rPr lang="ar-SA" b="1" dirty="0">
                <a:cs typeface="+mj-cs"/>
              </a:rPr>
              <a:t> فى وجود عامل حفز (جذر حر) مثل فوق الأكاسيد</a:t>
            </a:r>
            <a:endParaRPr lang="en-US" b="1" dirty="0">
              <a:solidFill>
                <a:srgbClr val="00B050"/>
              </a:solidFill>
              <a:cs typeface="+mj-cs"/>
            </a:endParaRPr>
          </a:p>
        </p:txBody>
      </p:sp>
      <p:graphicFrame>
        <p:nvGraphicFramePr>
          <p:cNvPr id="19" name="Object 2"/>
          <p:cNvGraphicFramePr>
            <a:graphicFrameLocks noChangeAspect="1"/>
          </p:cNvGraphicFramePr>
          <p:nvPr>
            <p:extLst>
              <p:ext uri="{D42A27DB-BD31-4B8C-83A1-F6EECF244321}">
                <p14:modId xmlns:p14="http://schemas.microsoft.com/office/powerpoint/2010/main" val="3408929418"/>
              </p:ext>
            </p:extLst>
          </p:nvPr>
        </p:nvGraphicFramePr>
        <p:xfrm>
          <a:off x="1981200" y="4972778"/>
          <a:ext cx="5600186" cy="666022"/>
        </p:xfrm>
        <a:graphic>
          <a:graphicData uri="http://schemas.openxmlformats.org/presentationml/2006/ole">
            <mc:AlternateContent xmlns:mc="http://schemas.openxmlformats.org/markup-compatibility/2006">
              <mc:Choice xmlns:v="urn:schemas-microsoft-com:vml" Requires="v">
                <p:oleObj spid="_x0000_s747541" name="CS ChemDraw Drawing" r:id="rId3" imgW="2976372" imgH="432816" progId="ChemDraw.Document.6.0">
                  <p:embed/>
                </p:oleObj>
              </mc:Choice>
              <mc:Fallback>
                <p:oleObj name="CS ChemDraw Drawing" r:id="rId3" imgW="2976372" imgH="432816"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972778"/>
                        <a:ext cx="5600186" cy="666022"/>
                      </a:xfrm>
                      <a:prstGeom prst="rect">
                        <a:avLst/>
                      </a:prstGeom>
                      <a:solidFill>
                        <a:srgbClr val="DFE0B1"/>
                      </a:solidFill>
                    </p:spPr>
                  </p:pic>
                </p:oleObj>
              </mc:Fallback>
            </mc:AlternateContent>
          </a:graphicData>
        </a:graphic>
      </p:graphicFrame>
      <p:sp>
        <p:nvSpPr>
          <p:cNvPr id="20" name="TextBox 19"/>
          <p:cNvSpPr txBox="1"/>
          <p:nvPr/>
        </p:nvSpPr>
        <p:spPr>
          <a:xfrm>
            <a:off x="304800" y="5867400"/>
            <a:ext cx="8305800" cy="369332"/>
          </a:xfrm>
          <a:prstGeom prst="rect">
            <a:avLst/>
          </a:prstGeom>
          <a:noFill/>
        </p:spPr>
        <p:txBody>
          <a:bodyPr wrap="square" rtlCol="0">
            <a:spAutoFit/>
          </a:bodyPr>
          <a:lstStyle/>
          <a:p>
            <a:pPr algn="just" rtl="1"/>
            <a:r>
              <a:rPr lang="ar-SA" b="1" dirty="0">
                <a:cs typeface="+mj-cs"/>
              </a:rPr>
              <a:t>- الوزن الجزيئى للمنتج </a:t>
            </a:r>
            <a:r>
              <a:rPr lang="en-US" b="1" dirty="0">
                <a:cs typeface="+mj-cs"/>
              </a:rPr>
              <a:t>10,000-40,000</a:t>
            </a:r>
            <a:r>
              <a:rPr lang="ar-SA" b="1" dirty="0">
                <a:cs typeface="+mj-cs"/>
              </a:rPr>
              <a:t> و متوسط كثافته </a:t>
            </a:r>
            <a:r>
              <a:rPr lang="en-US" b="1" dirty="0">
                <a:cs typeface="+mj-cs"/>
              </a:rPr>
              <a:t>0.92</a:t>
            </a:r>
            <a:r>
              <a:rPr lang="ar-SA" b="1" dirty="0">
                <a:cs typeface="+mj-cs"/>
              </a:rPr>
              <a:t> عند </a:t>
            </a:r>
            <a:r>
              <a:rPr lang="en-US" b="1" dirty="0">
                <a:cs typeface="+mj-cs"/>
              </a:rPr>
              <a:t>20</a:t>
            </a:r>
            <a:r>
              <a:rPr lang="en-US" b="1" baseline="30000" dirty="0">
                <a:cs typeface="+mj-cs"/>
              </a:rPr>
              <a:t>o</a:t>
            </a:r>
            <a:r>
              <a:rPr lang="en-US" b="1" dirty="0">
                <a:cs typeface="+mj-cs"/>
              </a:rPr>
              <a:t>C</a:t>
            </a:r>
          </a:p>
        </p:txBody>
      </p:sp>
      <p:sp>
        <p:nvSpPr>
          <p:cNvPr id="21" name="TextBox 20"/>
          <p:cNvSpPr txBox="1"/>
          <p:nvPr/>
        </p:nvSpPr>
        <p:spPr>
          <a:xfrm>
            <a:off x="457200" y="6336268"/>
            <a:ext cx="8153400" cy="369332"/>
          </a:xfrm>
          <a:prstGeom prst="rect">
            <a:avLst/>
          </a:prstGeom>
          <a:noFill/>
        </p:spPr>
        <p:txBody>
          <a:bodyPr wrap="square" rtlCol="0">
            <a:spAutoFit/>
          </a:bodyPr>
          <a:lstStyle/>
          <a:p>
            <a:pPr algn="just" rtl="1"/>
            <a:r>
              <a:rPr lang="ar-SA" b="1" dirty="0">
                <a:cs typeface="+mj-cs"/>
              </a:rPr>
              <a:t>- تتكون الفروع الجانبية للبولى إيثيلين منخفض الكثافة من مجموعة إيثيل و مجموعة بيوتيل بنسبة </a:t>
            </a:r>
            <a:r>
              <a:rPr lang="en-US" b="1" dirty="0">
                <a:cs typeface="+mj-cs"/>
              </a:rPr>
              <a:t>(1:2)</a:t>
            </a:r>
            <a:endParaRPr lang="en-US" b="1" dirty="0">
              <a:solidFill>
                <a:srgbClr val="00B050"/>
              </a:solidFill>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par>
                                <p:cTn id="23" presetID="4" presetClass="entr" presetSubtype="16"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ox(i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0" grpId="0" animBg="1"/>
      <p:bldP spid="12" grpId="0"/>
      <p:bldP spid="18" grpId="0"/>
      <p:bldP spid="20" grpId="0"/>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ايثان</a:t>
            </a:r>
            <a:endParaRPr lang="en-US" sz="2000" b="1" dirty="0">
              <a:solidFill>
                <a:srgbClr val="002060"/>
              </a:solidFill>
            </a:endParaRPr>
          </a:p>
        </p:txBody>
      </p:sp>
      <p:sp>
        <p:nvSpPr>
          <p:cNvPr id="7" name="TextBox 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
        <p:nvSpPr>
          <p:cNvPr id="14" name="TextBox 13"/>
          <p:cNvSpPr txBox="1"/>
          <p:nvPr/>
        </p:nvSpPr>
        <p:spPr>
          <a:xfrm>
            <a:off x="4495800" y="3821668"/>
            <a:ext cx="3535680" cy="369332"/>
          </a:xfrm>
          <a:prstGeom prst="rect">
            <a:avLst/>
          </a:prstGeom>
          <a:noFill/>
        </p:spPr>
        <p:txBody>
          <a:bodyPr wrap="square" rtlCol="0">
            <a:spAutoFit/>
          </a:bodyPr>
          <a:lstStyle/>
          <a:p>
            <a:pPr algn="just" rtl="1"/>
            <a:r>
              <a:rPr lang="ar-SA" b="1" dirty="0">
                <a:cs typeface="+mj-cs"/>
              </a:rPr>
              <a:t>- تستخدم فى طلاء كراتين الألبان</a:t>
            </a:r>
            <a:endParaRPr lang="en-US" b="1" dirty="0">
              <a:cs typeface="+mj-cs"/>
            </a:endParaRPr>
          </a:p>
        </p:txBody>
      </p:sp>
      <p:sp>
        <p:nvSpPr>
          <p:cNvPr id="16" name="TextBox 15"/>
          <p:cNvSpPr txBox="1"/>
          <p:nvPr/>
        </p:nvSpPr>
        <p:spPr>
          <a:xfrm>
            <a:off x="1905000" y="4278868"/>
            <a:ext cx="6126480" cy="369332"/>
          </a:xfrm>
          <a:prstGeom prst="rect">
            <a:avLst/>
          </a:prstGeom>
          <a:noFill/>
        </p:spPr>
        <p:txBody>
          <a:bodyPr wrap="square" rtlCol="0">
            <a:spAutoFit/>
          </a:bodyPr>
          <a:lstStyle/>
          <a:p>
            <a:pPr algn="just" rtl="1"/>
            <a:r>
              <a:rPr lang="ar-SA" b="1" dirty="0">
                <a:cs typeface="+mj-cs"/>
              </a:rPr>
              <a:t>- تستخدم فى تغطية قنوات الرى لمنع تسرب المياه للتربة</a:t>
            </a:r>
            <a:endParaRPr lang="en-US" b="1" dirty="0">
              <a:cs typeface="+mj-cs"/>
            </a:endParaRPr>
          </a:p>
        </p:txBody>
      </p:sp>
      <p:sp>
        <p:nvSpPr>
          <p:cNvPr id="18" name="TextBox 17"/>
          <p:cNvSpPr txBox="1"/>
          <p:nvPr/>
        </p:nvSpPr>
        <p:spPr>
          <a:xfrm>
            <a:off x="3505200" y="4736068"/>
            <a:ext cx="4526280" cy="369332"/>
          </a:xfrm>
          <a:prstGeom prst="rect">
            <a:avLst/>
          </a:prstGeom>
          <a:noFill/>
        </p:spPr>
        <p:txBody>
          <a:bodyPr wrap="square" rtlCol="0">
            <a:spAutoFit/>
          </a:bodyPr>
          <a:lstStyle/>
          <a:p>
            <a:pPr algn="just" rtl="1"/>
            <a:r>
              <a:rPr lang="ar-SA" b="1" dirty="0">
                <a:cs typeface="+mj-cs"/>
              </a:rPr>
              <a:t>- تستخدم كمواد عازلة للأسلاك الكهربائية</a:t>
            </a:r>
            <a:endParaRPr lang="en-US" b="1" dirty="0">
              <a:cs typeface="+mj-cs"/>
            </a:endParaRPr>
          </a:p>
        </p:txBody>
      </p:sp>
      <p:sp>
        <p:nvSpPr>
          <p:cNvPr id="23" name="TextBox 22"/>
          <p:cNvSpPr txBox="1"/>
          <p:nvPr/>
        </p:nvSpPr>
        <p:spPr>
          <a:xfrm>
            <a:off x="5943600" y="1352490"/>
            <a:ext cx="2407920" cy="400110"/>
          </a:xfrm>
          <a:prstGeom prst="rect">
            <a:avLst/>
          </a:prstGeom>
          <a:noFill/>
        </p:spPr>
        <p:txBody>
          <a:bodyPr wrap="square" rtlCol="0">
            <a:spAutoFit/>
          </a:bodyPr>
          <a:lstStyle/>
          <a:p>
            <a:pPr marL="285750" indent="-285750" algn="just" rtl="1">
              <a:buFont typeface="Wingdings" panose="05000000000000000000" pitchFamily="2" charset="2"/>
              <a:buChar char="v"/>
            </a:pPr>
            <a:r>
              <a:rPr lang="ar-SA" sz="2000" b="1" dirty="0">
                <a:solidFill>
                  <a:srgbClr val="C00000"/>
                </a:solidFill>
                <a:cs typeface="+mj-cs"/>
              </a:rPr>
              <a:t>استخدامات </a:t>
            </a:r>
            <a:r>
              <a:rPr lang="en-US" sz="2000" b="1" dirty="0">
                <a:solidFill>
                  <a:srgbClr val="C00000"/>
                </a:solidFill>
                <a:cs typeface="+mj-cs"/>
              </a:rPr>
              <a:t>LDPE</a:t>
            </a:r>
          </a:p>
        </p:txBody>
      </p:sp>
      <p:sp>
        <p:nvSpPr>
          <p:cNvPr id="26" name="TextBox 25"/>
          <p:cNvSpPr txBox="1"/>
          <p:nvPr/>
        </p:nvSpPr>
        <p:spPr>
          <a:xfrm>
            <a:off x="4419600" y="1828800"/>
            <a:ext cx="3611880" cy="366356"/>
          </a:xfrm>
          <a:prstGeom prst="rect">
            <a:avLst/>
          </a:prstGeom>
          <a:noFill/>
        </p:spPr>
        <p:txBody>
          <a:bodyPr wrap="square" rtlCol="0">
            <a:spAutoFit/>
          </a:bodyPr>
          <a:lstStyle/>
          <a:p>
            <a:pPr algn="just" rtl="1"/>
            <a:r>
              <a:rPr lang="ar-SA" b="1" dirty="0">
                <a:cs typeface="+mj-cs"/>
              </a:rPr>
              <a:t>- تمتاز بمرونة عالية و صفاء جيد</a:t>
            </a:r>
            <a:endParaRPr lang="en-US" b="1" dirty="0">
              <a:solidFill>
                <a:srgbClr val="00B050"/>
              </a:solidFill>
              <a:cs typeface="+mj-cs"/>
            </a:endParaRPr>
          </a:p>
        </p:txBody>
      </p:sp>
      <p:sp>
        <p:nvSpPr>
          <p:cNvPr id="30" name="TextBox 29"/>
          <p:cNvSpPr txBox="1"/>
          <p:nvPr/>
        </p:nvSpPr>
        <p:spPr>
          <a:xfrm>
            <a:off x="3505200" y="2133600"/>
            <a:ext cx="4526280" cy="369332"/>
          </a:xfrm>
          <a:prstGeom prst="rect">
            <a:avLst/>
          </a:prstGeom>
          <a:noFill/>
        </p:spPr>
        <p:txBody>
          <a:bodyPr wrap="square" rtlCol="0">
            <a:spAutoFit/>
          </a:bodyPr>
          <a:lstStyle/>
          <a:p>
            <a:pPr algn="just" rtl="1"/>
            <a:r>
              <a:rPr lang="ar-SA" b="1" dirty="0">
                <a:cs typeface="+mj-cs"/>
              </a:rPr>
              <a:t>- تستخدم فى إنتاج أغشية التغليف </a:t>
            </a:r>
            <a:r>
              <a:rPr lang="en-US" b="1" dirty="0">
                <a:cs typeface="+mj-cs"/>
              </a:rPr>
              <a:t>Film</a:t>
            </a:r>
          </a:p>
        </p:txBody>
      </p:sp>
      <p:sp>
        <p:nvSpPr>
          <p:cNvPr id="34" name="TextBox 33"/>
          <p:cNvSpPr txBox="1"/>
          <p:nvPr/>
        </p:nvSpPr>
        <p:spPr>
          <a:xfrm>
            <a:off x="3581400" y="2511624"/>
            <a:ext cx="39624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أكياس تعبئة البضائع و القمامة و لعب الأطفال.</a:t>
            </a:r>
            <a:endParaRPr lang="en-US" b="1" dirty="0">
              <a:cs typeface="+mj-cs"/>
            </a:endParaRPr>
          </a:p>
        </p:txBody>
      </p:sp>
      <p:sp>
        <p:nvSpPr>
          <p:cNvPr id="35" name="TextBox 34"/>
          <p:cNvSpPr txBox="1"/>
          <p:nvPr/>
        </p:nvSpPr>
        <p:spPr>
          <a:xfrm>
            <a:off x="3931920" y="2907268"/>
            <a:ext cx="361188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الأنابيب المرنة و المقاومة للتآكل.</a:t>
            </a:r>
            <a:endParaRPr lang="en-US" b="1" dirty="0">
              <a:cs typeface="+mj-cs"/>
            </a:endParaRPr>
          </a:p>
        </p:txBody>
      </p:sp>
      <p:sp>
        <p:nvSpPr>
          <p:cNvPr id="36" name="TextBox 35"/>
          <p:cNvSpPr txBox="1"/>
          <p:nvPr/>
        </p:nvSpPr>
        <p:spPr>
          <a:xfrm>
            <a:off x="1874520" y="3288268"/>
            <a:ext cx="566928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البراميل و القوارير لأغراض متعددة مثل المنظفات و أدوات التجميل.</a:t>
            </a:r>
            <a:endParaRPr lang="en-US" b="1" dirty="0">
              <a:cs typeface="+mj-cs"/>
            </a:endParaRPr>
          </a:p>
        </p:txBody>
      </p:sp>
    </p:spTree>
    <p:extLst>
      <p:ext uri="{BB962C8B-B14F-4D97-AF65-F5344CB8AC3E}">
        <p14:creationId xmlns:p14="http://schemas.microsoft.com/office/powerpoint/2010/main" val="4005982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a:t>
            </a:r>
            <a:r>
              <a:rPr lang="ar-EG" sz="2000" b="1" dirty="0">
                <a:solidFill>
                  <a:srgbClr val="002060"/>
                </a:solidFill>
              </a:rPr>
              <a:t>يث</a:t>
            </a:r>
            <a:r>
              <a:rPr lang="ar-SA" sz="2000" b="1" dirty="0">
                <a:solidFill>
                  <a:srgbClr val="002060"/>
                </a:solidFill>
              </a:rPr>
              <a:t>ان</a:t>
            </a:r>
            <a:endParaRPr lang="en-US" sz="2000" b="1" dirty="0">
              <a:solidFill>
                <a:srgbClr val="002060"/>
              </a:solidFill>
            </a:endParaRPr>
          </a:p>
        </p:txBody>
      </p:sp>
      <p:sp>
        <p:nvSpPr>
          <p:cNvPr id="10" name="TextBox 9"/>
          <p:cNvSpPr txBox="1"/>
          <p:nvPr/>
        </p:nvSpPr>
        <p:spPr>
          <a:xfrm>
            <a:off x="2667000" y="583473"/>
            <a:ext cx="391410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a:solidFill>
                  <a:srgbClr val="002060"/>
                </a:solidFill>
              </a:rPr>
              <a:t>ب) بولى </a:t>
            </a:r>
            <a:r>
              <a:rPr lang="ar-SA" b="1" dirty="0">
                <a:solidFill>
                  <a:srgbClr val="FF0000"/>
                </a:solidFill>
              </a:rPr>
              <a:t>إيثيلين</a:t>
            </a:r>
            <a:r>
              <a:rPr lang="ar-SA" b="1" dirty="0"/>
              <a:t> مرتفع الكثافة</a:t>
            </a:r>
          </a:p>
          <a:p>
            <a:pPr algn="ctr"/>
            <a:r>
              <a:rPr lang="en-US" b="1" dirty="0"/>
              <a:t>High Density Poly</a:t>
            </a:r>
            <a:r>
              <a:rPr lang="en-US" b="1" dirty="0">
                <a:solidFill>
                  <a:srgbClr val="FF0000"/>
                </a:solidFill>
              </a:rPr>
              <a:t>ethylene (HDPE)</a:t>
            </a:r>
          </a:p>
        </p:txBody>
      </p:sp>
      <p:sp>
        <p:nvSpPr>
          <p:cNvPr id="15" name="TextBox 14"/>
          <p:cNvSpPr txBox="1"/>
          <p:nvPr/>
        </p:nvSpPr>
        <p:spPr>
          <a:xfrm>
            <a:off x="3535680" y="1354182"/>
            <a:ext cx="5074920" cy="369332"/>
          </a:xfrm>
          <a:prstGeom prst="rect">
            <a:avLst/>
          </a:prstGeom>
          <a:noFill/>
        </p:spPr>
        <p:txBody>
          <a:bodyPr wrap="square" rtlCol="0">
            <a:spAutoFit/>
          </a:bodyPr>
          <a:lstStyle/>
          <a:p>
            <a:pPr algn="just" rtl="1"/>
            <a:r>
              <a:rPr lang="ar-SA" b="1" dirty="0">
                <a:cs typeface="+mj-cs"/>
              </a:rPr>
              <a:t>- تحتوى سلاسله خطية ذات فروع جانبية قليله</a:t>
            </a:r>
            <a:endParaRPr lang="en-US" b="1" dirty="0">
              <a:solidFill>
                <a:srgbClr val="00B050"/>
              </a:solidFill>
              <a:cs typeface="+mj-cs"/>
            </a:endParaRPr>
          </a:p>
        </p:txBody>
      </p:sp>
      <p:sp>
        <p:nvSpPr>
          <p:cNvPr id="19" name="TextBox 18"/>
          <p:cNvSpPr txBox="1"/>
          <p:nvPr/>
        </p:nvSpPr>
        <p:spPr>
          <a:xfrm>
            <a:off x="640080" y="1676400"/>
            <a:ext cx="7970520" cy="369332"/>
          </a:xfrm>
          <a:prstGeom prst="rect">
            <a:avLst/>
          </a:prstGeom>
          <a:noFill/>
        </p:spPr>
        <p:txBody>
          <a:bodyPr wrap="square" rtlCol="0">
            <a:spAutoFit/>
          </a:bodyPr>
          <a:lstStyle/>
          <a:p>
            <a:pPr algn="just" rtl="1"/>
            <a:r>
              <a:rPr lang="ar-SA" b="1" dirty="0">
                <a:cs typeface="+mj-cs"/>
              </a:rPr>
              <a:t>- يكون لهذه السلاسل حرية التراص مما يؤدى لزيادة درجة بلورتها إلى 90% و كذلك درجة إنصهارها</a:t>
            </a:r>
            <a:endParaRPr lang="en-US" b="1" dirty="0">
              <a:solidFill>
                <a:srgbClr val="00B050"/>
              </a:solidFill>
              <a:cs typeface="+mj-cs"/>
            </a:endParaRPr>
          </a:p>
        </p:txBody>
      </p:sp>
      <p:sp>
        <p:nvSpPr>
          <p:cNvPr id="21" name="TextBox 20"/>
          <p:cNvSpPr txBox="1"/>
          <p:nvPr/>
        </p:nvSpPr>
        <p:spPr>
          <a:xfrm>
            <a:off x="4602480" y="2057400"/>
            <a:ext cx="4008120" cy="369332"/>
          </a:xfrm>
          <a:prstGeom prst="rect">
            <a:avLst/>
          </a:prstGeom>
          <a:noFill/>
        </p:spPr>
        <p:txBody>
          <a:bodyPr wrap="square" rtlCol="0">
            <a:spAutoFit/>
          </a:bodyPr>
          <a:lstStyle/>
          <a:p>
            <a:pPr algn="just" rtl="1"/>
            <a:r>
              <a:rPr lang="ar-SA" b="1" dirty="0">
                <a:cs typeface="+mj-cs"/>
              </a:rPr>
              <a:t>- الوزن الجزيئى للمنتج </a:t>
            </a:r>
            <a:r>
              <a:rPr lang="en-US" b="1" dirty="0">
                <a:cs typeface="+mj-cs"/>
              </a:rPr>
              <a:t>500,000</a:t>
            </a:r>
            <a:endParaRPr lang="en-US" b="1" dirty="0">
              <a:solidFill>
                <a:srgbClr val="00B050"/>
              </a:solidFill>
              <a:cs typeface="+mj-cs"/>
            </a:endParaRPr>
          </a:p>
        </p:txBody>
      </p:sp>
      <p:sp>
        <p:nvSpPr>
          <p:cNvPr id="24" name="TextBox 23"/>
          <p:cNvSpPr txBox="1"/>
          <p:nvPr/>
        </p:nvSpPr>
        <p:spPr>
          <a:xfrm>
            <a:off x="640080" y="2455818"/>
            <a:ext cx="7970520" cy="646331"/>
          </a:xfrm>
          <a:prstGeom prst="rect">
            <a:avLst/>
          </a:prstGeom>
          <a:noFill/>
        </p:spPr>
        <p:txBody>
          <a:bodyPr wrap="square" rtlCol="0">
            <a:spAutoFit/>
          </a:bodyPr>
          <a:lstStyle/>
          <a:p>
            <a:pPr marL="174625" indent="-174625" algn="just" rtl="1"/>
            <a:r>
              <a:rPr lang="ar-SA" b="1" dirty="0">
                <a:cs typeface="+mj-cs"/>
              </a:rPr>
              <a:t>- ينتج باستخدام تقنية فيلبس </a:t>
            </a:r>
            <a:r>
              <a:rPr lang="en-US" b="1" dirty="0">
                <a:cs typeface="+mj-cs"/>
              </a:rPr>
              <a:t>Philips</a:t>
            </a:r>
            <a:r>
              <a:rPr lang="ar-SA" b="1" dirty="0">
                <a:cs typeface="+mj-cs"/>
              </a:rPr>
              <a:t> تحت ضغط منخفض و حرارة منخفضة بوجود عامل حفاز فعال من ثلاثي أكسيد الكروم </a:t>
            </a:r>
            <a:r>
              <a:rPr lang="en-US" b="1" dirty="0" err="1">
                <a:cs typeface="+mj-cs"/>
              </a:rPr>
              <a:t>Cromium</a:t>
            </a:r>
            <a:r>
              <a:rPr lang="en-US" b="1" dirty="0">
                <a:cs typeface="+mj-cs"/>
              </a:rPr>
              <a:t> trioxide</a:t>
            </a:r>
            <a:r>
              <a:rPr lang="ar-SA" b="1" dirty="0">
                <a:cs typeface="+mj-cs"/>
              </a:rPr>
              <a:t> المستند على ثنائي أكسيد السليكون</a:t>
            </a:r>
            <a:endParaRPr lang="en-US" b="1" dirty="0">
              <a:solidFill>
                <a:srgbClr val="00B050"/>
              </a:solidFill>
              <a:cs typeface="+mj-cs"/>
            </a:endParaRPr>
          </a:p>
        </p:txBody>
      </p:sp>
      <p:graphicFrame>
        <p:nvGraphicFramePr>
          <p:cNvPr id="27" name="Object 2"/>
          <p:cNvGraphicFramePr>
            <a:graphicFrameLocks noChangeAspect="1"/>
          </p:cNvGraphicFramePr>
          <p:nvPr>
            <p:extLst>
              <p:ext uri="{D42A27DB-BD31-4B8C-83A1-F6EECF244321}">
                <p14:modId xmlns:p14="http://schemas.microsoft.com/office/powerpoint/2010/main" val="1120704085"/>
              </p:ext>
            </p:extLst>
          </p:nvPr>
        </p:nvGraphicFramePr>
        <p:xfrm>
          <a:off x="2133600" y="3194983"/>
          <a:ext cx="5369448" cy="538817"/>
        </p:xfrm>
        <a:graphic>
          <a:graphicData uri="http://schemas.openxmlformats.org/presentationml/2006/ole">
            <mc:AlternateContent xmlns:mc="http://schemas.openxmlformats.org/markup-compatibility/2006">
              <mc:Choice xmlns:v="urn:schemas-microsoft-com:vml" Requires="v">
                <p:oleObj spid="_x0000_s669724" name="CS ChemDraw Drawing" r:id="rId3" imgW="2673096" imgH="326136" progId="ChemDraw.Document.6.0">
                  <p:embed/>
                </p:oleObj>
              </mc:Choice>
              <mc:Fallback>
                <p:oleObj name="CS ChemDraw Drawing" r:id="rId3" imgW="2673096" imgH="326136" progId="ChemDraw.Document.6.0">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194983"/>
                        <a:ext cx="5369448" cy="538817"/>
                      </a:xfrm>
                      <a:prstGeom prst="rect">
                        <a:avLst/>
                      </a:prstGeom>
                      <a:solidFill>
                        <a:srgbClr val="DFE0B1"/>
                      </a:solidFill>
                    </p:spPr>
                  </p:pic>
                </p:oleObj>
              </mc:Fallback>
            </mc:AlternateContent>
          </a:graphicData>
        </a:graphic>
      </p:graphicFrame>
      <p:sp>
        <p:nvSpPr>
          <p:cNvPr id="28" name="TextBox 27"/>
          <p:cNvSpPr txBox="1"/>
          <p:nvPr/>
        </p:nvSpPr>
        <p:spPr>
          <a:xfrm>
            <a:off x="6172200" y="3784770"/>
            <a:ext cx="2438400" cy="400110"/>
          </a:xfrm>
          <a:prstGeom prst="rect">
            <a:avLst/>
          </a:prstGeom>
          <a:noFill/>
        </p:spPr>
        <p:txBody>
          <a:bodyPr wrap="square" rtlCol="0">
            <a:spAutoFit/>
          </a:bodyPr>
          <a:lstStyle/>
          <a:p>
            <a:pPr algn="just" rtl="1"/>
            <a:r>
              <a:rPr lang="ar-SA" sz="2000" b="1" dirty="0">
                <a:solidFill>
                  <a:srgbClr val="C00000"/>
                </a:solidFill>
                <a:cs typeface="+mj-cs"/>
              </a:rPr>
              <a:t>- استخدامات </a:t>
            </a:r>
            <a:r>
              <a:rPr lang="en-US" sz="2000" b="1" dirty="0">
                <a:solidFill>
                  <a:srgbClr val="C00000"/>
                </a:solidFill>
                <a:cs typeface="+mj-cs"/>
              </a:rPr>
              <a:t>HDPE</a:t>
            </a:r>
          </a:p>
        </p:txBody>
      </p:sp>
      <p:sp>
        <p:nvSpPr>
          <p:cNvPr id="29" name="TextBox 28"/>
          <p:cNvSpPr txBox="1"/>
          <p:nvPr/>
        </p:nvSpPr>
        <p:spPr>
          <a:xfrm>
            <a:off x="609600" y="4142619"/>
            <a:ext cx="7650480" cy="584775"/>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a:cs typeface="+mj-cs"/>
              </a:rPr>
              <a:t>تمتاز بارتفاع درجة انصهاره – قوة مقاومته للشد </a:t>
            </a:r>
            <a:r>
              <a:rPr lang="en-US" sz="1600" b="1" dirty="0">
                <a:cs typeface="+mj-cs"/>
              </a:rPr>
              <a:t>High tensile strength</a:t>
            </a:r>
            <a:r>
              <a:rPr lang="ar-SA" sz="1600" b="1" dirty="0">
                <a:cs typeface="+mj-cs"/>
              </a:rPr>
              <a:t> – متانة مرتفعة – إنخفاض نفاذيتها للغازات – قلة قابليتها للتشوه</a:t>
            </a:r>
            <a:endParaRPr lang="en-US" sz="1600" b="1" dirty="0">
              <a:solidFill>
                <a:srgbClr val="00B050"/>
              </a:solidFill>
              <a:cs typeface="+mj-cs"/>
            </a:endParaRPr>
          </a:p>
        </p:txBody>
      </p:sp>
      <p:sp>
        <p:nvSpPr>
          <p:cNvPr id="31" name="TextBox 30"/>
          <p:cNvSpPr txBox="1"/>
          <p:nvPr/>
        </p:nvSpPr>
        <p:spPr>
          <a:xfrm>
            <a:off x="685800" y="4720157"/>
            <a:ext cx="7574280" cy="584775"/>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a:cs typeface="+mj-cs"/>
              </a:rPr>
              <a:t>تستخدم فى مجال الأدوات المنزلية التى تمتاز بطول خدمتها مثل السلال – المستودعات – أدوات المطبخ – الجرادل - أكياس الخضروات المثلجة</a:t>
            </a:r>
          </a:p>
        </p:txBody>
      </p:sp>
      <p:sp>
        <p:nvSpPr>
          <p:cNvPr id="32" name="TextBox 31"/>
          <p:cNvSpPr txBox="1"/>
          <p:nvPr/>
        </p:nvSpPr>
        <p:spPr>
          <a:xfrm>
            <a:off x="762000" y="5286212"/>
            <a:ext cx="7498080" cy="338554"/>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a:cs typeface="+mj-cs"/>
              </a:rPr>
              <a:t>العبوات المستخدمة لحفظ المواد الكيماوية كالأحماض – لتعبئة المنظفات الصناعية السائلة</a:t>
            </a:r>
            <a:endParaRPr lang="en-US" sz="1600" b="1" dirty="0">
              <a:cs typeface="+mj-cs"/>
            </a:endParaRPr>
          </a:p>
        </p:txBody>
      </p:sp>
      <p:sp>
        <p:nvSpPr>
          <p:cNvPr id="33" name="TextBox 32"/>
          <p:cNvSpPr txBox="1"/>
          <p:nvPr/>
        </p:nvSpPr>
        <p:spPr>
          <a:xfrm>
            <a:off x="2743200" y="5667212"/>
            <a:ext cx="5516880" cy="338554"/>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a:cs typeface="+mj-cs"/>
              </a:rPr>
              <a:t>تستخدم فى صناعة الأقفاص و الأوعية التى تعبأ فيها الأسماك</a:t>
            </a:r>
          </a:p>
        </p:txBody>
      </p:sp>
      <p:sp>
        <p:nvSpPr>
          <p:cNvPr id="37" name="TextBox 36"/>
          <p:cNvSpPr txBox="1"/>
          <p:nvPr/>
        </p:nvSpPr>
        <p:spPr>
          <a:xfrm>
            <a:off x="2209800" y="6059880"/>
            <a:ext cx="6050280" cy="338554"/>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a:cs typeface="+mj-cs"/>
              </a:rPr>
              <a:t>تستخدم فى صناعة الأنابيب و المواسير العازلة و الأسلاك الكهربائية</a:t>
            </a:r>
          </a:p>
        </p:txBody>
      </p:sp>
      <p:sp>
        <p:nvSpPr>
          <p:cNvPr id="38" name="TextBox 37"/>
          <p:cNvSpPr txBox="1"/>
          <p:nvPr/>
        </p:nvSpPr>
        <p:spPr>
          <a:xfrm>
            <a:off x="2434044" y="6408410"/>
            <a:ext cx="5826036" cy="338554"/>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a:cs typeface="+mj-cs"/>
              </a:rPr>
              <a:t>تستخدم فى صناعة الأنابيب الخاصة بمياه الصرف الصحى و الرى</a:t>
            </a:r>
          </a:p>
        </p:txBody>
      </p:sp>
      <p:sp>
        <p:nvSpPr>
          <p:cNvPr id="17" name="TextBox 1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115986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500"/>
                                        <p:tgtEl>
                                          <p:spTgt spid="1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ox(in)">
                                      <p:cBhvr>
                                        <p:cTn id="19" dur="500"/>
                                        <p:tgtEl>
                                          <p:spTgt spid="21"/>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500"/>
                                        <p:tgtEl>
                                          <p:spTgt spid="24"/>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ox(in)">
                                      <p:cBhvr>
                                        <p:cTn id="32" dur="500"/>
                                        <p:tgtEl>
                                          <p:spTgt spid="2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ox(in)">
                                      <p:cBhvr>
                                        <p:cTn id="35" dur="500"/>
                                        <p:tgtEl>
                                          <p:spTgt spid="29"/>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ox(in)">
                                      <p:cBhvr>
                                        <p:cTn id="38" dur="500"/>
                                        <p:tgtEl>
                                          <p:spTgt spid="31"/>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ox(in)">
                                      <p:cBhvr>
                                        <p:cTn id="41" dur="500"/>
                                        <p:tgtEl>
                                          <p:spTgt spid="32"/>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ox(in)">
                                      <p:cBhvr>
                                        <p:cTn id="44" dur="500"/>
                                        <p:tgtEl>
                                          <p:spTgt spid="3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ox(in)">
                                      <p:cBhvr>
                                        <p:cTn id="47" dur="500"/>
                                        <p:tgtEl>
                                          <p:spTgt spid="37"/>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box(in)">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9" grpId="0"/>
      <p:bldP spid="21" grpId="0"/>
      <p:bldP spid="24" grpId="0"/>
      <p:bldP spid="28" grpId="0"/>
      <p:bldP spid="29" grpId="0"/>
      <p:bldP spid="31" grpId="0"/>
      <p:bldP spid="32" grpId="0"/>
      <p:bldP spid="33" grpId="0"/>
      <p:bldP spid="37" grpId="0"/>
      <p:bldP spid="3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a:t>
            </a:r>
            <a:r>
              <a:rPr lang="ar-EG" sz="2000" b="1" dirty="0">
                <a:solidFill>
                  <a:srgbClr val="002060"/>
                </a:solidFill>
              </a:rPr>
              <a:t>يث</a:t>
            </a:r>
            <a:r>
              <a:rPr lang="ar-SA" sz="2000" b="1" dirty="0">
                <a:solidFill>
                  <a:srgbClr val="002060"/>
                </a:solidFill>
              </a:rPr>
              <a:t>ا</a:t>
            </a:r>
            <a:r>
              <a:rPr lang="ar-EG" sz="2000" b="1" dirty="0">
                <a:solidFill>
                  <a:srgbClr val="002060"/>
                </a:solidFill>
              </a:rPr>
              <a:t>ن</a:t>
            </a:r>
            <a:endParaRPr lang="en-US" sz="2000" b="1" dirty="0">
              <a:solidFill>
                <a:srgbClr val="002060"/>
              </a:solidFill>
            </a:endParaRPr>
          </a:p>
        </p:txBody>
      </p:sp>
      <p:sp>
        <p:nvSpPr>
          <p:cNvPr id="10" name="TextBox 9"/>
          <p:cNvSpPr txBox="1"/>
          <p:nvPr/>
        </p:nvSpPr>
        <p:spPr>
          <a:xfrm>
            <a:off x="2313906" y="583473"/>
            <a:ext cx="462029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SA" b="1" dirty="0">
                <a:solidFill>
                  <a:srgbClr val="002060"/>
                </a:solidFill>
              </a:rPr>
              <a:t>ج) بولى </a:t>
            </a:r>
            <a:r>
              <a:rPr lang="ar-SA" b="1" dirty="0">
                <a:solidFill>
                  <a:srgbClr val="FF0000"/>
                </a:solidFill>
              </a:rPr>
              <a:t>ايثيلين</a:t>
            </a:r>
            <a:r>
              <a:rPr lang="ar-SA" b="1" dirty="0"/>
              <a:t> منخفض الكثافة الخطى</a:t>
            </a:r>
          </a:p>
          <a:p>
            <a:pPr algn="just"/>
            <a:r>
              <a:rPr lang="en-US" b="1" dirty="0"/>
              <a:t>Linear Low Density Poly</a:t>
            </a:r>
            <a:r>
              <a:rPr lang="en-US" b="1" dirty="0">
                <a:solidFill>
                  <a:srgbClr val="FF0000"/>
                </a:solidFill>
              </a:rPr>
              <a:t>ethylene (LLDPE)</a:t>
            </a:r>
          </a:p>
        </p:txBody>
      </p:sp>
      <p:sp>
        <p:nvSpPr>
          <p:cNvPr id="17" name="TextBox 16"/>
          <p:cNvSpPr txBox="1"/>
          <p:nvPr/>
        </p:nvSpPr>
        <p:spPr>
          <a:xfrm>
            <a:off x="5105400" y="1600200"/>
            <a:ext cx="3276600" cy="369332"/>
          </a:xfrm>
          <a:prstGeom prst="rect">
            <a:avLst/>
          </a:prstGeom>
          <a:noFill/>
        </p:spPr>
        <p:txBody>
          <a:bodyPr wrap="square" rtlCol="0">
            <a:spAutoFit/>
          </a:bodyPr>
          <a:lstStyle/>
          <a:p>
            <a:pPr algn="just" rtl="1"/>
            <a:r>
              <a:rPr lang="ar-SA" b="1" dirty="0">
                <a:cs typeface="+mj-cs"/>
              </a:rPr>
              <a:t>- يتميز بمزايا </a:t>
            </a:r>
            <a:r>
              <a:rPr lang="en-US" b="1" dirty="0">
                <a:cs typeface="+mj-cs"/>
              </a:rPr>
              <a:t>LDPE &amp; HDPE</a:t>
            </a:r>
            <a:endParaRPr lang="en-US" b="1" dirty="0">
              <a:solidFill>
                <a:srgbClr val="00B050"/>
              </a:solidFill>
              <a:cs typeface="+mj-cs"/>
            </a:endParaRPr>
          </a:p>
        </p:txBody>
      </p:sp>
      <p:sp>
        <p:nvSpPr>
          <p:cNvPr id="20" name="TextBox 19"/>
          <p:cNvSpPr txBox="1"/>
          <p:nvPr/>
        </p:nvSpPr>
        <p:spPr>
          <a:xfrm>
            <a:off x="2743200" y="1941494"/>
            <a:ext cx="5638800" cy="369332"/>
          </a:xfrm>
          <a:prstGeom prst="rect">
            <a:avLst/>
          </a:prstGeom>
          <a:noFill/>
        </p:spPr>
        <p:txBody>
          <a:bodyPr wrap="square" rtlCol="0">
            <a:spAutoFit/>
          </a:bodyPr>
          <a:lstStyle/>
          <a:p>
            <a:pPr algn="just" rtl="1"/>
            <a:r>
              <a:rPr lang="ar-SA" b="1" dirty="0">
                <a:cs typeface="+mj-cs"/>
              </a:rPr>
              <a:t>- منتجاته أقسى من المنتجات المصنوعة من </a:t>
            </a:r>
            <a:r>
              <a:rPr lang="en-US" b="1" dirty="0">
                <a:cs typeface="+mj-cs"/>
              </a:rPr>
              <a:t>LDPE</a:t>
            </a:r>
            <a:endParaRPr lang="en-US" b="1" dirty="0">
              <a:solidFill>
                <a:srgbClr val="00B050"/>
              </a:solidFill>
              <a:cs typeface="+mj-cs"/>
            </a:endParaRPr>
          </a:p>
        </p:txBody>
      </p:sp>
      <p:sp>
        <p:nvSpPr>
          <p:cNvPr id="23" name="TextBox 22"/>
          <p:cNvSpPr txBox="1"/>
          <p:nvPr/>
        </p:nvSpPr>
        <p:spPr>
          <a:xfrm>
            <a:off x="1905000" y="2322494"/>
            <a:ext cx="6477000" cy="369332"/>
          </a:xfrm>
          <a:prstGeom prst="rect">
            <a:avLst/>
          </a:prstGeom>
          <a:noFill/>
        </p:spPr>
        <p:txBody>
          <a:bodyPr wrap="square" rtlCol="0">
            <a:spAutoFit/>
          </a:bodyPr>
          <a:lstStyle/>
          <a:p>
            <a:pPr algn="just" rtl="1"/>
            <a:r>
              <a:rPr lang="ar-SA" b="1" dirty="0">
                <a:cs typeface="+mj-cs"/>
              </a:rPr>
              <a:t>- ينتج بإستخدام ضغط منخفض و حرارة منخفضة مثل </a:t>
            </a:r>
            <a:r>
              <a:rPr lang="en-US" b="1" dirty="0">
                <a:cs typeface="+mj-cs"/>
              </a:rPr>
              <a:t>HDPE</a:t>
            </a:r>
            <a:endParaRPr lang="en-US" b="1" dirty="0">
              <a:solidFill>
                <a:srgbClr val="00B050"/>
              </a:solidFill>
              <a:cs typeface="+mj-cs"/>
            </a:endParaRPr>
          </a:p>
        </p:txBody>
      </p:sp>
      <p:sp>
        <p:nvSpPr>
          <p:cNvPr id="26" name="TextBox 25"/>
          <p:cNvSpPr txBox="1"/>
          <p:nvPr/>
        </p:nvSpPr>
        <p:spPr>
          <a:xfrm>
            <a:off x="609600" y="2807495"/>
            <a:ext cx="7772400" cy="646331"/>
          </a:xfrm>
          <a:prstGeom prst="rect">
            <a:avLst/>
          </a:prstGeom>
          <a:noFill/>
        </p:spPr>
        <p:txBody>
          <a:bodyPr wrap="square" rtlCol="0">
            <a:spAutoFit/>
          </a:bodyPr>
          <a:lstStyle/>
          <a:p>
            <a:pPr marL="174625" indent="-174625" algn="just" rtl="1"/>
            <a:r>
              <a:rPr lang="ar-SA" b="1" dirty="0">
                <a:cs typeface="+mj-cs"/>
              </a:rPr>
              <a:t>- الإختلاف فى إضافة كميات صغيرة من </a:t>
            </a:r>
            <a:r>
              <a:rPr lang="en-US" b="1" dirty="0">
                <a:cs typeface="+mj-cs"/>
              </a:rPr>
              <a:t>1-Butyene or 1-Hexene or 1-Octene</a:t>
            </a:r>
            <a:r>
              <a:rPr lang="ar-SA" b="1" dirty="0">
                <a:cs typeface="+mj-cs"/>
              </a:rPr>
              <a:t> إلى جزيئات الإيثيلين لتكوين بوليمر مشترك يحتوى على تفرعات قصيرة</a:t>
            </a:r>
            <a:endParaRPr lang="en-US" b="1" dirty="0">
              <a:cs typeface="+mj-cs"/>
            </a:endParaRPr>
          </a:p>
        </p:txBody>
      </p:sp>
      <p:sp>
        <p:nvSpPr>
          <p:cNvPr id="34" name="TextBox 33"/>
          <p:cNvSpPr txBox="1"/>
          <p:nvPr/>
        </p:nvSpPr>
        <p:spPr>
          <a:xfrm>
            <a:off x="762000" y="3617893"/>
            <a:ext cx="7620000" cy="369332"/>
          </a:xfrm>
          <a:prstGeom prst="rect">
            <a:avLst/>
          </a:prstGeom>
          <a:noFill/>
        </p:spPr>
        <p:txBody>
          <a:bodyPr wrap="square" rtlCol="0">
            <a:spAutoFit/>
          </a:bodyPr>
          <a:lstStyle/>
          <a:p>
            <a:pPr marL="174625" indent="-174625" algn="just" rtl="1"/>
            <a:r>
              <a:rPr lang="ar-SA" b="1" dirty="0">
                <a:cs typeface="+mj-cs"/>
              </a:rPr>
              <a:t>- يستخدم فى إنتاج الرقائق و الألواح – الأدوات المنزلية – لعب الأطفال – الأدوات الرياضية - الأنابيب</a:t>
            </a:r>
            <a:endParaRPr lang="en-US" b="1" dirty="0">
              <a:solidFill>
                <a:srgbClr val="00B050"/>
              </a:solidFill>
              <a:cs typeface="+mj-cs"/>
            </a:endParaRPr>
          </a:p>
        </p:txBody>
      </p:sp>
      <p:sp>
        <p:nvSpPr>
          <p:cNvPr id="40" name="TextBox 39"/>
          <p:cNvSpPr txBox="1"/>
          <p:nvPr/>
        </p:nvSpPr>
        <p:spPr>
          <a:xfrm>
            <a:off x="762000" y="4075094"/>
            <a:ext cx="7620000" cy="646331"/>
          </a:xfrm>
          <a:prstGeom prst="rect">
            <a:avLst/>
          </a:prstGeom>
          <a:noFill/>
        </p:spPr>
        <p:txBody>
          <a:bodyPr wrap="square" rtlCol="0">
            <a:spAutoFit/>
          </a:bodyPr>
          <a:lstStyle/>
          <a:p>
            <a:pPr marL="174625" indent="-174625" algn="just" rtl="1"/>
            <a:r>
              <a:rPr lang="ar-SA" b="1" dirty="0">
                <a:cs typeface="+mj-cs"/>
              </a:rPr>
              <a:t>- يستخدم فى إنتاج مواد تغليف الأسلاك و الكابلات الرقائق المستخدمة لتغليف المواد الغذائية و الأطعمة المجمدة</a:t>
            </a:r>
            <a:endParaRPr lang="en-US" b="1" dirty="0">
              <a:solidFill>
                <a:srgbClr val="00B050"/>
              </a:solidFill>
              <a:cs typeface="+mj-cs"/>
            </a:endParaRPr>
          </a:p>
        </p:txBody>
      </p:sp>
      <p:sp>
        <p:nvSpPr>
          <p:cNvPr id="11" name="TextBox 10"/>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276683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ايثان</a:t>
            </a:r>
            <a:endParaRPr lang="en-US" sz="2000" b="1" dirty="0">
              <a:solidFill>
                <a:srgbClr val="002060"/>
              </a:solidFill>
            </a:endParaRPr>
          </a:p>
        </p:txBody>
      </p:sp>
      <p:sp>
        <p:nvSpPr>
          <p:cNvPr id="10" name="TextBox 9"/>
          <p:cNvSpPr txBox="1"/>
          <p:nvPr/>
        </p:nvSpPr>
        <p:spPr>
          <a:xfrm>
            <a:off x="1981200" y="583473"/>
            <a:ext cx="5029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SA" b="1" dirty="0">
                <a:solidFill>
                  <a:srgbClr val="002060"/>
                </a:solidFill>
              </a:rPr>
              <a:t>2) بولى </a:t>
            </a:r>
            <a:r>
              <a:rPr lang="ar-SA" b="1" dirty="0">
                <a:solidFill>
                  <a:srgbClr val="FF0000"/>
                </a:solidFill>
              </a:rPr>
              <a:t>كلوريد الفاينيل  </a:t>
            </a:r>
            <a:r>
              <a:rPr lang="en-US" b="1" dirty="0"/>
              <a:t>Poly(vinyl chloride)</a:t>
            </a:r>
            <a:endParaRPr lang="en-US" b="1" dirty="0">
              <a:solidFill>
                <a:srgbClr val="FF0000"/>
              </a:solidFill>
            </a:endParaRPr>
          </a:p>
        </p:txBody>
      </p:sp>
      <p:sp>
        <p:nvSpPr>
          <p:cNvPr id="13" name="TextBox 12"/>
          <p:cNvSpPr txBox="1"/>
          <p:nvPr/>
        </p:nvSpPr>
        <p:spPr>
          <a:xfrm>
            <a:off x="4861560" y="1066800"/>
            <a:ext cx="3825240" cy="400110"/>
          </a:xfrm>
          <a:prstGeom prst="rect">
            <a:avLst/>
          </a:prstGeom>
          <a:noFill/>
        </p:spPr>
        <p:txBody>
          <a:bodyPr wrap="square" rtlCol="0">
            <a:spAutoFit/>
          </a:bodyPr>
          <a:lstStyle/>
          <a:p>
            <a:pPr algn="just" rtl="1"/>
            <a:r>
              <a:rPr lang="ar-SA" sz="2000" b="1" dirty="0">
                <a:solidFill>
                  <a:srgbClr val="C00000"/>
                </a:solidFill>
                <a:cs typeface="+mj-cs"/>
              </a:rPr>
              <a:t>- ينتج من غاز الإيثيلين بعدة مراحل</a:t>
            </a:r>
            <a:endParaRPr lang="en-US" sz="2000" b="1" dirty="0">
              <a:solidFill>
                <a:srgbClr val="C00000"/>
              </a:solidFill>
              <a:cs typeface="+mj-cs"/>
            </a:endParaRPr>
          </a:p>
        </p:txBody>
      </p:sp>
      <p:sp>
        <p:nvSpPr>
          <p:cNvPr id="15" name="TextBox 14"/>
          <p:cNvSpPr txBox="1"/>
          <p:nvPr/>
        </p:nvSpPr>
        <p:spPr>
          <a:xfrm>
            <a:off x="381000" y="1336932"/>
            <a:ext cx="8140337" cy="923330"/>
          </a:xfrm>
          <a:prstGeom prst="rect">
            <a:avLst/>
          </a:prstGeom>
          <a:noFill/>
        </p:spPr>
        <p:txBody>
          <a:bodyPr wrap="square" rtlCol="0">
            <a:spAutoFit/>
          </a:bodyPr>
          <a:lstStyle/>
          <a:p>
            <a:pPr marL="339725" indent="-339725" algn="just" rtl="1">
              <a:lnSpc>
                <a:spcPct val="150000"/>
              </a:lnSpc>
            </a:pPr>
            <a:r>
              <a:rPr lang="ar-SA" b="1" dirty="0">
                <a:cs typeface="+mj-cs"/>
              </a:rPr>
              <a:t>(1) معاملة الايثيلين بغاز الكلور بوجود </a:t>
            </a:r>
            <a:r>
              <a:rPr lang="en-US" b="1" dirty="0">
                <a:cs typeface="+mj-cs"/>
              </a:rPr>
              <a:t>FeCl</a:t>
            </a:r>
            <a:r>
              <a:rPr lang="en-US" b="1" baseline="-25000" dirty="0">
                <a:cs typeface="+mj-cs"/>
              </a:rPr>
              <a:t>3</a:t>
            </a:r>
            <a:r>
              <a:rPr lang="ar-SA" b="1" baseline="-25000" dirty="0">
                <a:cs typeface="+mj-cs"/>
              </a:rPr>
              <a:t> </a:t>
            </a:r>
            <a:r>
              <a:rPr lang="ar-SA" b="1" dirty="0">
                <a:cs typeface="+mj-cs"/>
              </a:rPr>
              <a:t>كمادة محفزة عند  </a:t>
            </a:r>
            <a:r>
              <a:rPr lang="en-US" b="1" dirty="0">
                <a:cs typeface="+mj-cs"/>
              </a:rPr>
              <a:t>60</a:t>
            </a:r>
            <a:r>
              <a:rPr lang="en-US" b="1" baseline="30000" dirty="0">
                <a:cs typeface="+mj-cs"/>
              </a:rPr>
              <a:t>o</a:t>
            </a:r>
            <a:r>
              <a:rPr lang="en-US" b="1" dirty="0">
                <a:cs typeface="+mj-cs"/>
              </a:rPr>
              <a:t>C</a:t>
            </a:r>
            <a:r>
              <a:rPr lang="ar-SA" b="1" dirty="0">
                <a:cs typeface="+mj-cs"/>
              </a:rPr>
              <a:t> (يتحول إلى سائل عديم اللون هو ثنائي كلوريد الإيثيلين </a:t>
            </a:r>
            <a:r>
              <a:rPr lang="en-US" b="1" dirty="0">
                <a:cs typeface="+mj-cs"/>
              </a:rPr>
              <a:t>Ethylene dichloride</a:t>
            </a:r>
            <a:r>
              <a:rPr lang="ar-SA" b="1" dirty="0">
                <a:cs typeface="+mj-cs"/>
              </a:rPr>
              <a:t>) </a:t>
            </a:r>
            <a:endParaRPr lang="en-US" b="1" dirty="0">
              <a:cs typeface="+mj-cs"/>
            </a:endParaRPr>
          </a:p>
        </p:txBody>
      </p:sp>
      <p:graphicFrame>
        <p:nvGraphicFramePr>
          <p:cNvPr id="16" name="Object 2"/>
          <p:cNvGraphicFramePr>
            <a:graphicFrameLocks noChangeAspect="1"/>
          </p:cNvGraphicFramePr>
          <p:nvPr>
            <p:extLst>
              <p:ext uri="{D42A27DB-BD31-4B8C-83A1-F6EECF244321}">
                <p14:modId xmlns:p14="http://schemas.microsoft.com/office/powerpoint/2010/main" val="3222082342"/>
              </p:ext>
            </p:extLst>
          </p:nvPr>
        </p:nvGraphicFramePr>
        <p:xfrm>
          <a:off x="2182486" y="2362200"/>
          <a:ext cx="5008617" cy="822270"/>
        </p:xfrm>
        <a:graphic>
          <a:graphicData uri="http://schemas.openxmlformats.org/presentationml/2006/ole">
            <mc:AlternateContent xmlns:mc="http://schemas.openxmlformats.org/markup-compatibility/2006">
              <mc:Choice xmlns:v="urn:schemas-microsoft-com:vml" Requires="v">
                <p:oleObj spid="_x0000_s670797" name="CS ChemDraw Drawing" r:id="rId3" imgW="3427476" imgH="667512" progId="ChemDraw.Document.6.0">
                  <p:embed/>
                </p:oleObj>
              </mc:Choice>
              <mc:Fallback>
                <p:oleObj name="CS ChemDraw Drawing" r:id="rId3" imgW="3427476" imgH="667512" progId="ChemDraw.Document.6.0">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486" y="2362200"/>
                        <a:ext cx="5008617" cy="822270"/>
                      </a:xfrm>
                      <a:prstGeom prst="rect">
                        <a:avLst/>
                      </a:prstGeom>
                      <a:solidFill>
                        <a:srgbClr val="DFE0B1"/>
                      </a:solidFill>
                    </p:spPr>
                  </p:pic>
                </p:oleObj>
              </mc:Fallback>
            </mc:AlternateContent>
          </a:graphicData>
        </a:graphic>
      </p:graphicFrame>
      <p:sp>
        <p:nvSpPr>
          <p:cNvPr id="18" name="TextBox 17"/>
          <p:cNvSpPr txBox="1"/>
          <p:nvPr/>
        </p:nvSpPr>
        <p:spPr>
          <a:xfrm>
            <a:off x="1057003" y="3276600"/>
            <a:ext cx="7464334" cy="872868"/>
          </a:xfrm>
          <a:prstGeom prst="rect">
            <a:avLst/>
          </a:prstGeom>
          <a:noFill/>
        </p:spPr>
        <p:txBody>
          <a:bodyPr wrap="square" rtlCol="0">
            <a:spAutoFit/>
          </a:bodyPr>
          <a:lstStyle/>
          <a:p>
            <a:pPr algn="just" rtl="1">
              <a:lnSpc>
                <a:spcPct val="150000"/>
              </a:lnSpc>
            </a:pPr>
            <a:r>
              <a:rPr lang="ar-SA" b="1" dirty="0">
                <a:cs typeface="+mj-cs"/>
              </a:rPr>
              <a:t>(2) تكوين كلوريد الفاينيل </a:t>
            </a:r>
            <a:r>
              <a:rPr lang="en-US" b="1" dirty="0">
                <a:cs typeface="+mj-cs"/>
              </a:rPr>
              <a:t>vinyl chloride</a:t>
            </a:r>
            <a:endParaRPr lang="ar-SA" b="1" dirty="0">
              <a:cs typeface="+mj-cs"/>
            </a:endParaRPr>
          </a:p>
          <a:p>
            <a:pPr marL="339725" algn="just" rtl="1">
              <a:lnSpc>
                <a:spcPct val="150000"/>
              </a:lnSpc>
            </a:pPr>
            <a:r>
              <a:rPr lang="ar-SA" b="1" dirty="0">
                <a:cs typeface="+mj-cs"/>
              </a:rPr>
              <a:t>إنتزاع جزىء كلوريد الهيدروجين فى وحدة التكسير الحرارى بإستخدام الفحم كعامل حفاز</a:t>
            </a:r>
            <a:endParaRPr lang="en-US" b="1" dirty="0">
              <a:cs typeface="+mj-cs"/>
            </a:endParaRPr>
          </a:p>
        </p:txBody>
      </p:sp>
      <p:graphicFrame>
        <p:nvGraphicFramePr>
          <p:cNvPr id="19" name="Object 5"/>
          <p:cNvGraphicFramePr>
            <a:graphicFrameLocks noChangeAspect="1"/>
          </p:cNvGraphicFramePr>
          <p:nvPr>
            <p:extLst>
              <p:ext uri="{D42A27DB-BD31-4B8C-83A1-F6EECF244321}">
                <p14:modId xmlns:p14="http://schemas.microsoft.com/office/powerpoint/2010/main" val="922426850"/>
              </p:ext>
            </p:extLst>
          </p:nvPr>
        </p:nvGraphicFramePr>
        <p:xfrm>
          <a:off x="2503905" y="4267200"/>
          <a:ext cx="4611000" cy="800043"/>
        </p:xfrm>
        <a:graphic>
          <a:graphicData uri="http://schemas.openxmlformats.org/presentationml/2006/ole">
            <mc:AlternateContent xmlns:mc="http://schemas.openxmlformats.org/markup-compatibility/2006">
              <mc:Choice xmlns:v="urn:schemas-microsoft-com:vml" Requires="v">
                <p:oleObj spid="_x0000_s670798" name="CS ChemDraw Drawing" r:id="rId5" imgW="3236976" imgH="667512" progId="ChemDraw.Document.6.0">
                  <p:embed/>
                </p:oleObj>
              </mc:Choice>
              <mc:Fallback>
                <p:oleObj name="CS ChemDraw Drawing" r:id="rId5" imgW="3236976" imgH="667512" progId="ChemDraw.Document.6.0">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905" y="4267200"/>
                        <a:ext cx="4611000" cy="800043"/>
                      </a:xfrm>
                      <a:prstGeom prst="rect">
                        <a:avLst/>
                      </a:prstGeom>
                      <a:solidFill>
                        <a:srgbClr val="DFE0B1"/>
                      </a:solidFill>
                    </p:spPr>
                  </p:pic>
                </p:oleObj>
              </mc:Fallback>
            </mc:AlternateContent>
          </a:graphicData>
        </a:graphic>
      </p:graphicFrame>
      <p:sp>
        <p:nvSpPr>
          <p:cNvPr id="21" name="TextBox 20"/>
          <p:cNvSpPr txBox="1"/>
          <p:nvPr/>
        </p:nvSpPr>
        <p:spPr>
          <a:xfrm>
            <a:off x="2314303" y="5257800"/>
            <a:ext cx="6207034" cy="369332"/>
          </a:xfrm>
          <a:prstGeom prst="rect">
            <a:avLst/>
          </a:prstGeom>
          <a:noFill/>
        </p:spPr>
        <p:txBody>
          <a:bodyPr wrap="square" rtlCol="0">
            <a:spAutoFit/>
          </a:bodyPr>
          <a:lstStyle/>
          <a:p>
            <a:pPr algn="just" rtl="1"/>
            <a:r>
              <a:rPr lang="ar-SA" b="1" dirty="0">
                <a:cs typeface="+mj-cs"/>
              </a:rPr>
              <a:t>(3) البلمرة فى معلق </a:t>
            </a:r>
            <a:r>
              <a:rPr lang="en-US" b="1" dirty="0">
                <a:cs typeface="+mj-cs"/>
              </a:rPr>
              <a:t>Suspension polymerization</a:t>
            </a:r>
          </a:p>
        </p:txBody>
      </p:sp>
      <p:graphicFrame>
        <p:nvGraphicFramePr>
          <p:cNvPr id="22" name="Object 5"/>
          <p:cNvGraphicFramePr>
            <a:graphicFrameLocks noChangeAspect="1"/>
          </p:cNvGraphicFramePr>
          <p:nvPr>
            <p:extLst>
              <p:ext uri="{D42A27DB-BD31-4B8C-83A1-F6EECF244321}">
                <p14:modId xmlns:p14="http://schemas.microsoft.com/office/powerpoint/2010/main" val="2792625940"/>
              </p:ext>
            </p:extLst>
          </p:nvPr>
        </p:nvGraphicFramePr>
        <p:xfrm>
          <a:off x="2314303" y="5791200"/>
          <a:ext cx="4800978" cy="914400"/>
        </p:xfrm>
        <a:graphic>
          <a:graphicData uri="http://schemas.openxmlformats.org/presentationml/2006/ole">
            <mc:AlternateContent xmlns:mc="http://schemas.openxmlformats.org/markup-compatibility/2006">
              <mc:Choice xmlns:v="urn:schemas-microsoft-com:vml" Requires="v">
                <p:oleObj spid="_x0000_s670799" name="CS ChemDraw Drawing" r:id="rId7" imgW="3165348" imgH="717804" progId="ChemDraw.Document.6.0">
                  <p:embed/>
                </p:oleObj>
              </mc:Choice>
              <mc:Fallback>
                <p:oleObj name="CS ChemDraw Drawing" r:id="rId7" imgW="3165348" imgH="717804" progId="ChemDraw.Document.6.0">
                  <p:embed/>
                  <p:pic>
                    <p:nvPicPr>
                      <p:cNvPr id="0"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4303" y="5791200"/>
                        <a:ext cx="4800978" cy="914400"/>
                      </a:xfrm>
                      <a:prstGeom prst="rect">
                        <a:avLst/>
                      </a:prstGeom>
                      <a:solidFill>
                        <a:srgbClr val="DFE0B1"/>
                      </a:solidFill>
                    </p:spPr>
                  </p:pic>
                </p:oleObj>
              </mc:Fallback>
            </mc:AlternateContent>
          </a:graphicData>
        </a:graphic>
      </p:graphicFrame>
      <p:sp>
        <p:nvSpPr>
          <p:cNvPr id="12" name="TextBox 11"/>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36131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par>
                          <p:cTn id="19" fill="hold">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par>
                          <p:cTn id="23" fill="hold">
                            <p:stCondLst>
                              <p:cond delay="1000"/>
                            </p:stCondLst>
                            <p:childTnLst>
                              <p:par>
                                <p:cTn id="24" presetID="4"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par>
                          <p:cTn id="27" fill="hold">
                            <p:stCondLst>
                              <p:cond delay="1500"/>
                            </p:stCondLst>
                            <p:childTnLst>
                              <p:par>
                                <p:cTn id="28" presetID="4" presetClass="entr" presetSubtype="1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ox(in)">
                                      <p:cBhvr>
                                        <p:cTn id="30" dur="500"/>
                                        <p:tgtEl>
                                          <p:spTgt spid="21"/>
                                        </p:tgtEl>
                                      </p:cBhvr>
                                    </p:animEffect>
                                  </p:childTnLst>
                                </p:cTn>
                              </p:par>
                            </p:childTnLst>
                          </p:cTn>
                        </p:par>
                        <p:par>
                          <p:cTn id="31" fill="hold">
                            <p:stCondLst>
                              <p:cond delay="2000"/>
                            </p:stCondLst>
                            <p:childTnLst>
                              <p:par>
                                <p:cTn id="32" presetID="4"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5" grpId="0"/>
      <p:bldP spid="18" grpId="0"/>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ايثا</a:t>
            </a:r>
            <a:r>
              <a:rPr lang="ar-EG" sz="2000" b="1" dirty="0">
                <a:solidFill>
                  <a:srgbClr val="002060"/>
                </a:solidFill>
              </a:rPr>
              <a:t>ن</a:t>
            </a:r>
            <a:endParaRPr lang="en-US" sz="2000" b="1" dirty="0">
              <a:solidFill>
                <a:srgbClr val="002060"/>
              </a:solidFill>
            </a:endParaRPr>
          </a:p>
        </p:txBody>
      </p:sp>
      <p:sp>
        <p:nvSpPr>
          <p:cNvPr id="12" name="TextBox 11"/>
          <p:cNvSpPr txBox="1"/>
          <p:nvPr/>
        </p:nvSpPr>
        <p:spPr>
          <a:xfrm>
            <a:off x="6096000" y="857775"/>
            <a:ext cx="2590800" cy="400110"/>
          </a:xfrm>
          <a:prstGeom prst="rect">
            <a:avLst/>
          </a:prstGeom>
          <a:noFill/>
        </p:spPr>
        <p:txBody>
          <a:bodyPr wrap="square" rtlCol="0">
            <a:spAutoFit/>
          </a:bodyPr>
          <a:lstStyle/>
          <a:p>
            <a:pPr algn="just" rtl="1"/>
            <a:r>
              <a:rPr lang="ar-SA" sz="2000" b="1" dirty="0">
                <a:solidFill>
                  <a:srgbClr val="FF0000"/>
                </a:solidFill>
                <a:cs typeface="+mj-cs"/>
              </a:rPr>
              <a:t>- استخدامات ال </a:t>
            </a:r>
            <a:r>
              <a:rPr lang="en-US" sz="2000" b="1" dirty="0">
                <a:solidFill>
                  <a:srgbClr val="FF0000"/>
                </a:solidFill>
                <a:cs typeface="+mj-cs"/>
              </a:rPr>
              <a:t>PVC</a:t>
            </a:r>
            <a:endParaRPr lang="en-US" sz="2000" b="1" dirty="0">
              <a:cs typeface="+mj-cs"/>
            </a:endParaRPr>
          </a:p>
        </p:txBody>
      </p:sp>
      <p:sp>
        <p:nvSpPr>
          <p:cNvPr id="17" name="TextBox 16"/>
          <p:cNvSpPr txBox="1"/>
          <p:nvPr/>
        </p:nvSpPr>
        <p:spPr>
          <a:xfrm>
            <a:off x="1508760" y="1170166"/>
            <a:ext cx="68732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إنتاج المواد الصحية مثل أنابيب تمديدات المياه – خراطيم المياه</a:t>
            </a:r>
            <a:endParaRPr lang="en-US" b="1" dirty="0">
              <a:cs typeface="+mj-cs"/>
            </a:endParaRPr>
          </a:p>
        </p:txBody>
      </p:sp>
      <p:sp>
        <p:nvSpPr>
          <p:cNvPr id="23" name="TextBox 22"/>
          <p:cNvSpPr txBox="1"/>
          <p:nvPr/>
        </p:nvSpPr>
        <p:spPr>
          <a:xfrm>
            <a:off x="-60960" y="1474966"/>
            <a:ext cx="844296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صنع إطارات الشبابيك – بلاط الأرضيات – الأحواض و الحوائط  (لمقاومته للإحتكاك و الصدمات)</a:t>
            </a:r>
            <a:endParaRPr lang="en-US" b="1" dirty="0">
              <a:cs typeface="+mj-cs"/>
            </a:endParaRPr>
          </a:p>
        </p:txBody>
      </p:sp>
      <p:sp>
        <p:nvSpPr>
          <p:cNvPr id="25" name="TextBox 24"/>
          <p:cNvSpPr txBox="1"/>
          <p:nvPr/>
        </p:nvSpPr>
        <p:spPr>
          <a:xfrm>
            <a:off x="1508760" y="1805632"/>
            <a:ext cx="68732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صناعة العوازل الكهربائية – المواد العازلة للمياه</a:t>
            </a:r>
            <a:endParaRPr lang="en-US" b="1" dirty="0">
              <a:cs typeface="+mj-cs"/>
            </a:endParaRPr>
          </a:p>
        </p:txBody>
      </p:sp>
      <p:sp>
        <p:nvSpPr>
          <p:cNvPr id="27" name="TextBox 26"/>
          <p:cNvSpPr txBox="1"/>
          <p:nvPr/>
        </p:nvSpPr>
        <p:spPr>
          <a:xfrm>
            <a:off x="457200" y="2145268"/>
            <a:ext cx="79248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إنتاج أوعية المرطبات والمخللات و زيوت الطعام و زيوت التزييت و وقود السيارات</a:t>
            </a:r>
            <a:endParaRPr lang="en-US" b="1" dirty="0">
              <a:cs typeface="+mj-cs"/>
            </a:endParaRPr>
          </a:p>
        </p:txBody>
      </p:sp>
      <p:sp>
        <p:nvSpPr>
          <p:cNvPr id="29" name="TextBox 28"/>
          <p:cNvSpPr txBox="1"/>
          <p:nvPr/>
        </p:nvSpPr>
        <p:spPr>
          <a:xfrm>
            <a:off x="1508760" y="2526268"/>
            <a:ext cx="68732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صنع المعاطف </a:t>
            </a:r>
            <a:r>
              <a:rPr lang="ar-SA" b="1" dirty="0" err="1">
                <a:cs typeface="+mj-cs"/>
              </a:rPr>
              <a:t>و</a:t>
            </a:r>
            <a:r>
              <a:rPr lang="ar-SA" b="1" dirty="0">
                <a:cs typeface="+mj-cs"/>
              </a:rPr>
              <a:t> الملابس الواقية من المطر</a:t>
            </a:r>
            <a:endParaRPr lang="en-US" b="1" dirty="0">
              <a:cs typeface="+mj-cs"/>
            </a:endParaRPr>
          </a:p>
        </p:txBody>
      </p:sp>
      <p:sp>
        <p:nvSpPr>
          <p:cNvPr id="35" name="TextBox 34"/>
          <p:cNvSpPr txBox="1"/>
          <p:nvPr/>
        </p:nvSpPr>
        <p:spPr>
          <a:xfrm>
            <a:off x="4033920" y="3581400"/>
            <a:ext cx="4648200" cy="369332"/>
          </a:xfrm>
          <a:prstGeom prst="rect">
            <a:avLst/>
          </a:prstGeom>
          <a:noFill/>
        </p:spPr>
        <p:txBody>
          <a:bodyPr wrap="square" rtlCol="0">
            <a:spAutoFit/>
          </a:bodyPr>
          <a:lstStyle/>
          <a:p>
            <a:pPr algn="just" rtl="1"/>
            <a:r>
              <a:rPr lang="ar-SA" b="1" dirty="0">
                <a:cs typeface="+mj-cs"/>
              </a:rPr>
              <a:t>- مادة مهمة فى صناعة الألياف الصناعية</a:t>
            </a:r>
            <a:endParaRPr lang="en-US" b="1" dirty="0">
              <a:cs typeface="+mj-cs"/>
            </a:endParaRPr>
          </a:p>
        </p:txBody>
      </p:sp>
      <p:sp>
        <p:nvSpPr>
          <p:cNvPr id="37" name="TextBox 36"/>
          <p:cNvSpPr txBox="1"/>
          <p:nvPr/>
        </p:nvSpPr>
        <p:spPr>
          <a:xfrm>
            <a:off x="5003400" y="3974068"/>
            <a:ext cx="3672840" cy="369332"/>
          </a:xfrm>
          <a:prstGeom prst="rect">
            <a:avLst/>
          </a:prstGeom>
          <a:noFill/>
        </p:spPr>
        <p:txBody>
          <a:bodyPr wrap="square" rtlCol="0">
            <a:spAutoFit/>
          </a:bodyPr>
          <a:lstStyle/>
          <a:p>
            <a:pPr algn="just" rtl="1"/>
            <a:r>
              <a:rPr lang="ar-SA" b="1" dirty="0">
                <a:cs typeface="+mj-cs"/>
              </a:rPr>
              <a:t>- تحضير </a:t>
            </a:r>
            <a:r>
              <a:rPr lang="en-US" b="1" dirty="0" err="1">
                <a:cs typeface="+mj-cs"/>
              </a:rPr>
              <a:t>Vinylidene</a:t>
            </a:r>
            <a:r>
              <a:rPr lang="en-US" b="1" dirty="0">
                <a:cs typeface="+mj-cs"/>
              </a:rPr>
              <a:t> dichloride </a:t>
            </a:r>
          </a:p>
        </p:txBody>
      </p:sp>
      <p:graphicFrame>
        <p:nvGraphicFramePr>
          <p:cNvPr id="39" name="Object 5"/>
          <p:cNvGraphicFramePr>
            <a:graphicFrameLocks noChangeAspect="1"/>
          </p:cNvGraphicFramePr>
          <p:nvPr>
            <p:extLst>
              <p:ext uri="{D42A27DB-BD31-4B8C-83A1-F6EECF244321}">
                <p14:modId xmlns:p14="http://schemas.microsoft.com/office/powerpoint/2010/main" val="200045624"/>
              </p:ext>
            </p:extLst>
          </p:nvPr>
        </p:nvGraphicFramePr>
        <p:xfrm>
          <a:off x="1878385" y="4560332"/>
          <a:ext cx="5436815" cy="1078468"/>
        </p:xfrm>
        <a:graphic>
          <a:graphicData uri="http://schemas.openxmlformats.org/presentationml/2006/ole">
            <mc:AlternateContent xmlns:mc="http://schemas.openxmlformats.org/markup-compatibility/2006">
              <mc:Choice xmlns:v="urn:schemas-microsoft-com:vml" Requires="v">
                <p:oleObj spid="_x0000_s671774" name="CS ChemDraw Drawing" r:id="rId3" imgW="5145024" imgH="812292" progId="ChemDraw.Document.6.0">
                  <p:embed/>
                </p:oleObj>
              </mc:Choice>
              <mc:Fallback>
                <p:oleObj name="CS ChemDraw Drawing" r:id="rId3" imgW="5145024" imgH="812292" progId="ChemDraw.Document.6.0">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8385" y="4560332"/>
                        <a:ext cx="5436815" cy="1078468"/>
                      </a:xfrm>
                      <a:prstGeom prst="rect">
                        <a:avLst/>
                      </a:prstGeom>
                      <a:solidFill>
                        <a:srgbClr val="DFE0B1"/>
                      </a:solidFill>
                    </p:spPr>
                  </p:pic>
                </p:oleObj>
              </mc:Fallback>
            </mc:AlternateContent>
          </a:graphicData>
        </a:graphic>
      </p:graphicFrame>
      <p:sp>
        <p:nvSpPr>
          <p:cNvPr id="40" name="TextBox 39"/>
          <p:cNvSpPr txBox="1"/>
          <p:nvPr/>
        </p:nvSpPr>
        <p:spPr>
          <a:xfrm>
            <a:off x="1356360" y="3048000"/>
            <a:ext cx="656844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sz="2000" b="1" dirty="0">
                <a:cs typeface="+mj-cs"/>
              </a:rPr>
              <a:t>بولى ثنائى كلوريد الفانيليدين     </a:t>
            </a:r>
            <a:r>
              <a:rPr lang="en-US" sz="2000" b="1" dirty="0">
                <a:cs typeface="+mj-cs"/>
              </a:rPr>
              <a:t>Poly(</a:t>
            </a:r>
            <a:r>
              <a:rPr lang="en-US" sz="2000" b="1" dirty="0" err="1">
                <a:cs typeface="+mj-cs"/>
              </a:rPr>
              <a:t>vinylidene</a:t>
            </a:r>
            <a:r>
              <a:rPr lang="en-US" sz="2000" b="1" dirty="0">
                <a:cs typeface="+mj-cs"/>
              </a:rPr>
              <a:t> dichloride)</a:t>
            </a:r>
          </a:p>
        </p:txBody>
      </p:sp>
      <p:sp>
        <p:nvSpPr>
          <p:cNvPr id="42" name="TextBox 41"/>
          <p:cNvSpPr txBox="1"/>
          <p:nvPr/>
        </p:nvSpPr>
        <p:spPr>
          <a:xfrm>
            <a:off x="960960" y="6336268"/>
            <a:ext cx="7711440" cy="369332"/>
          </a:xfrm>
          <a:prstGeom prst="rect">
            <a:avLst/>
          </a:prstGeom>
          <a:noFill/>
        </p:spPr>
        <p:txBody>
          <a:bodyPr wrap="square" rtlCol="0">
            <a:spAutoFit/>
          </a:bodyPr>
          <a:lstStyle/>
          <a:p>
            <a:pPr algn="just" rtl="1"/>
            <a:r>
              <a:rPr lang="ar-SA" b="1" dirty="0">
                <a:cs typeface="+mj-cs"/>
              </a:rPr>
              <a:t>- تتم البلمرة بواسطة البلمرة فى معلق </a:t>
            </a:r>
            <a:r>
              <a:rPr lang="en-US" b="1" dirty="0">
                <a:cs typeface="+mj-cs"/>
              </a:rPr>
              <a:t>Suspension polymerization</a:t>
            </a:r>
          </a:p>
        </p:txBody>
      </p:sp>
      <p:sp>
        <p:nvSpPr>
          <p:cNvPr id="46" name="TextBox 45"/>
          <p:cNvSpPr txBox="1"/>
          <p:nvPr/>
        </p:nvSpPr>
        <p:spPr>
          <a:xfrm>
            <a:off x="685800" y="5879068"/>
            <a:ext cx="8016240" cy="369332"/>
          </a:xfrm>
          <a:prstGeom prst="rect">
            <a:avLst/>
          </a:prstGeom>
          <a:noFill/>
        </p:spPr>
        <p:txBody>
          <a:bodyPr wrap="square" rtlCol="0">
            <a:spAutoFit/>
          </a:bodyPr>
          <a:lstStyle/>
          <a:p>
            <a:pPr algn="just" rtl="1"/>
            <a:r>
              <a:rPr lang="ar-SA" b="1" dirty="0">
                <a:cs typeface="+mj-cs"/>
              </a:rPr>
              <a:t>- مادة متبلورة لتركيبها المنتظم - درجة إنصهارها </a:t>
            </a:r>
            <a:r>
              <a:rPr lang="en-US" b="1" dirty="0">
                <a:cs typeface="+mj-cs"/>
              </a:rPr>
              <a:t>220ºC</a:t>
            </a:r>
            <a:r>
              <a:rPr lang="ar-SA" b="1" dirty="0">
                <a:cs typeface="+mj-cs"/>
              </a:rPr>
              <a:t> - الوزن الجزيئي للدائن 20,000-50,000</a:t>
            </a:r>
          </a:p>
        </p:txBody>
      </p:sp>
      <p:sp>
        <p:nvSpPr>
          <p:cNvPr id="16" name="TextBox 15"/>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169572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ox(in)">
                                      <p:cBhvr>
                                        <p:cTn id="19" dur="500"/>
                                        <p:tgtEl>
                                          <p:spTgt spid="25"/>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ox(in)">
                                      <p:cBhvr>
                                        <p:cTn id="23" dur="500"/>
                                        <p:tgtEl>
                                          <p:spTgt spid="27"/>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ox(i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ox(in)">
                                      <p:cBhvr>
                                        <p:cTn id="32" dur="500"/>
                                        <p:tgtEl>
                                          <p:spTgt spid="3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ox(in)">
                                      <p:cBhvr>
                                        <p:cTn id="35" dur="500"/>
                                        <p:tgtEl>
                                          <p:spTgt spid="37"/>
                                        </p:tgtEl>
                                      </p:cBhvr>
                                    </p:animEffect>
                                  </p:childTnLst>
                                </p:cTn>
                              </p:par>
                              <p:par>
                                <p:cTn id="36" presetID="4" presetClass="entr" presetSubtype="16"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ox(in)">
                                      <p:cBhvr>
                                        <p:cTn id="38" dur="500"/>
                                        <p:tgtEl>
                                          <p:spTgt spid="39"/>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ox(in)">
                                      <p:cBhvr>
                                        <p:cTn id="41" dur="500"/>
                                        <p:tgtEl>
                                          <p:spTgt spid="40"/>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box(in)">
                                      <p:cBhvr>
                                        <p:cTn id="44" dur="500"/>
                                        <p:tgtEl>
                                          <p:spTgt spid="42"/>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in)">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3" grpId="0"/>
      <p:bldP spid="25" grpId="0"/>
      <p:bldP spid="27" grpId="0"/>
      <p:bldP spid="29" grpId="0"/>
      <p:bldP spid="35" grpId="0"/>
      <p:bldP spid="37" grpId="0"/>
      <p:bldP spid="40" grpId="0" animBg="1"/>
      <p:bldP spid="4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6</a:t>
            </a:fld>
            <a:endParaRPr lang="en-US" dirty="0"/>
          </a:p>
        </p:txBody>
      </p:sp>
      <p:sp>
        <p:nvSpPr>
          <p:cNvPr id="9" name="Rectangle 8"/>
          <p:cNvSpPr/>
          <p:nvPr/>
        </p:nvSpPr>
        <p:spPr>
          <a:xfrm>
            <a:off x="152401" y="901108"/>
            <a:ext cx="8592344" cy="461665"/>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Petroleum</a:t>
            </a:r>
            <a:r>
              <a:rPr lang="en-US" sz="2400" dirty="0">
                <a:latin typeface="Segoe UI Light" panose="020B0502040204020203" pitchFamily="34" charset="0"/>
                <a:cs typeface="Segoe UI Light" panose="020B0502040204020203" pitchFamily="34" charset="0"/>
              </a:rPr>
              <a:t> refineries provide precursors for petrochemicals,</a:t>
            </a:r>
          </a:p>
        </p:txBody>
      </p:sp>
      <p:pic>
        <p:nvPicPr>
          <p:cNvPr id="10" name="Picture 9"/>
          <p:cNvPicPr>
            <a:picLocks noChangeAspect="1"/>
          </p:cNvPicPr>
          <p:nvPr/>
        </p:nvPicPr>
        <p:blipFill rotWithShape="1">
          <a:blip r:embed="rId2"/>
          <a:srcRect b="46686"/>
          <a:stretch/>
        </p:blipFill>
        <p:spPr>
          <a:xfrm>
            <a:off x="37133" y="1504410"/>
            <a:ext cx="9106867" cy="4743990"/>
          </a:xfrm>
          <a:prstGeom prst="rect">
            <a:avLst/>
          </a:prstGeom>
        </p:spPr>
      </p:pic>
      <p:sp>
        <p:nvSpPr>
          <p:cNvPr id="6" name="Title 7"/>
          <p:cNvSpPr txBox="1">
            <a:spLocks/>
          </p:cNvSpPr>
          <p:nvPr/>
        </p:nvSpPr>
        <p:spPr>
          <a:xfrm>
            <a:off x="152400" y="279411"/>
            <a:ext cx="8839200" cy="480060"/>
          </a:xfrm>
          <a:prstGeom prst="rect">
            <a:avLst/>
          </a:prstGeom>
          <a:solidFill>
            <a:schemeClr val="bg2">
              <a:lumMod val="90000"/>
            </a:schemeClr>
          </a:solidFill>
        </p:spPr>
        <p:txBody>
          <a:bodyPr vert="horz" lIns="91440" tIns="45720" rIns="91440" bIns="45720" rtlCol="0" anchor="ctr">
            <a:noAutofit/>
          </a:bodyPr>
          <a:lst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2800" b="1">
                <a:solidFill>
                  <a:srgbClr val="FF0000"/>
                </a:solidFill>
                <a:latin typeface="Segoe UI" panose="020B0502040204020203" pitchFamily="34" charset="0"/>
                <a:cs typeface="Segoe UI" panose="020B0502040204020203" pitchFamily="34" charset="0"/>
              </a:rPr>
              <a:t>Petroleum</a:t>
            </a:r>
            <a:endParaRPr lang="en-US" sz="2800" b="1"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1298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ايثا</a:t>
            </a:r>
            <a:r>
              <a:rPr lang="ar-EG" sz="2000" b="1" dirty="0">
                <a:solidFill>
                  <a:srgbClr val="002060"/>
                </a:solidFill>
              </a:rPr>
              <a:t>ن</a:t>
            </a:r>
            <a:endParaRPr lang="en-US" sz="2000" b="1" dirty="0">
              <a:solidFill>
                <a:srgbClr val="002060"/>
              </a:solidFill>
            </a:endParaRPr>
          </a:p>
        </p:txBody>
      </p:sp>
      <p:sp>
        <p:nvSpPr>
          <p:cNvPr id="10" name="TextBox 9"/>
          <p:cNvSpPr txBox="1"/>
          <p:nvPr/>
        </p:nvSpPr>
        <p:spPr>
          <a:xfrm>
            <a:off x="2743200" y="583473"/>
            <a:ext cx="3505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a:solidFill>
                  <a:srgbClr val="002060"/>
                </a:solidFill>
              </a:rPr>
              <a:t>3) بولى ستيرين</a:t>
            </a:r>
            <a:r>
              <a:rPr lang="ar-SA" b="1" dirty="0">
                <a:solidFill>
                  <a:srgbClr val="FF0000"/>
                </a:solidFill>
              </a:rPr>
              <a:t>   </a:t>
            </a:r>
            <a:r>
              <a:rPr lang="en-US" b="1" dirty="0">
                <a:solidFill>
                  <a:srgbClr val="FF0000"/>
                </a:solidFill>
              </a:rPr>
              <a:t>Polystyrene</a:t>
            </a:r>
            <a:endParaRPr lang="en-US" b="1" baseline="-25000" dirty="0">
              <a:solidFill>
                <a:srgbClr val="FF0000"/>
              </a:solidFill>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2904861103"/>
              </p:ext>
            </p:extLst>
          </p:nvPr>
        </p:nvGraphicFramePr>
        <p:xfrm>
          <a:off x="1066800" y="1697038"/>
          <a:ext cx="6073775" cy="3214464"/>
        </p:xfrm>
        <a:graphic>
          <a:graphicData uri="http://schemas.openxmlformats.org/presentationml/2006/ole">
            <mc:AlternateContent xmlns:mc="http://schemas.openxmlformats.org/markup-compatibility/2006">
              <mc:Choice xmlns:v="urn:schemas-microsoft-com:vml" Requires="v">
                <p:oleObj spid="_x0000_s672822" name="CS ChemDraw Drawing" r:id="rId3" imgW="4343400" imgH="2513076" progId="ChemDraw.Document.6.0">
                  <p:embed/>
                </p:oleObj>
              </mc:Choice>
              <mc:Fallback>
                <p:oleObj name="CS ChemDraw Drawing" r:id="rId3" imgW="4343400" imgH="2513076" progId="ChemDraw.Document.6.0">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97038"/>
                        <a:ext cx="6073775" cy="3214464"/>
                      </a:xfrm>
                      <a:prstGeom prst="rect">
                        <a:avLst/>
                      </a:prstGeom>
                      <a:solidFill>
                        <a:srgbClr val="DFE0B1"/>
                      </a:solidFill>
                    </p:spPr>
                  </p:pic>
                </p:oleObj>
              </mc:Fallback>
            </mc:AlternateContent>
          </a:graphicData>
        </a:graphic>
      </p:graphicFrame>
      <p:sp>
        <p:nvSpPr>
          <p:cNvPr id="17" name="TextBox 16"/>
          <p:cNvSpPr txBox="1"/>
          <p:nvPr/>
        </p:nvSpPr>
        <p:spPr>
          <a:xfrm>
            <a:off x="7376160" y="1066800"/>
            <a:ext cx="1234440" cy="400110"/>
          </a:xfrm>
          <a:prstGeom prst="rect">
            <a:avLst/>
          </a:prstGeom>
          <a:noFill/>
        </p:spPr>
        <p:txBody>
          <a:bodyPr wrap="square" rtlCol="0">
            <a:spAutoFit/>
          </a:bodyPr>
          <a:lstStyle/>
          <a:p>
            <a:pPr algn="just" rtl="1"/>
            <a:r>
              <a:rPr lang="ar-SA" sz="2000" b="1" dirty="0">
                <a:solidFill>
                  <a:srgbClr val="C00000"/>
                </a:solidFill>
                <a:cs typeface="+mj-cs"/>
              </a:rPr>
              <a:t>- التحضير</a:t>
            </a:r>
            <a:endParaRPr lang="en-US" sz="2000" b="1" dirty="0">
              <a:solidFill>
                <a:srgbClr val="C00000"/>
              </a:solidFill>
              <a:cs typeface="+mj-cs"/>
            </a:endParaRPr>
          </a:p>
        </p:txBody>
      </p:sp>
      <p:sp>
        <p:nvSpPr>
          <p:cNvPr id="23" name="TextBox 22"/>
          <p:cNvSpPr txBox="1"/>
          <p:nvPr/>
        </p:nvSpPr>
        <p:spPr>
          <a:xfrm>
            <a:off x="7162800" y="3673475"/>
            <a:ext cx="1905000" cy="830997"/>
          </a:xfrm>
          <a:prstGeom prst="rect">
            <a:avLst/>
          </a:prstGeom>
          <a:noFill/>
        </p:spPr>
        <p:txBody>
          <a:bodyPr wrap="square" rtlCol="0">
            <a:spAutoFit/>
          </a:bodyPr>
          <a:lstStyle/>
          <a:p>
            <a:pPr algn="just" rtl="1"/>
            <a:r>
              <a:rPr lang="en-US" sz="1600" b="1" dirty="0">
                <a:cs typeface="+mj-cs"/>
              </a:rPr>
              <a:t>Badger process</a:t>
            </a:r>
          </a:p>
          <a:p>
            <a:pPr algn="just" rtl="1"/>
            <a:r>
              <a:rPr lang="ar-SA" sz="1600" b="1" dirty="0">
                <a:cs typeface="+mj-cs"/>
              </a:rPr>
              <a:t>نزع هيدروجين عند درجة حرارة عالية</a:t>
            </a:r>
            <a:endParaRPr lang="en-US" sz="1600" b="1" dirty="0">
              <a:cs typeface="+mj-cs"/>
            </a:endParaRPr>
          </a:p>
        </p:txBody>
      </p:sp>
      <p:graphicFrame>
        <p:nvGraphicFramePr>
          <p:cNvPr id="24" name="Object 5"/>
          <p:cNvGraphicFramePr>
            <a:graphicFrameLocks noChangeAspect="1"/>
          </p:cNvGraphicFramePr>
          <p:nvPr>
            <p:extLst>
              <p:ext uri="{D42A27DB-BD31-4B8C-83A1-F6EECF244321}">
                <p14:modId xmlns:p14="http://schemas.microsoft.com/office/powerpoint/2010/main" val="2337954929"/>
              </p:ext>
            </p:extLst>
          </p:nvPr>
        </p:nvGraphicFramePr>
        <p:xfrm>
          <a:off x="6781800" y="3140075"/>
          <a:ext cx="527050" cy="730250"/>
        </p:xfrm>
        <a:graphic>
          <a:graphicData uri="http://schemas.openxmlformats.org/presentationml/2006/ole">
            <mc:AlternateContent xmlns:mc="http://schemas.openxmlformats.org/markup-compatibility/2006">
              <mc:Choice xmlns:v="urn:schemas-microsoft-com:vml" Requires="v">
                <p:oleObj spid="_x0000_s672823" name="CS ChemDraw Drawing" r:id="rId5" imgW="271935" imgH="332365" progId="ChemDraw.Document.6.0">
                  <p:embed/>
                </p:oleObj>
              </mc:Choice>
              <mc:Fallback>
                <p:oleObj name="CS ChemDraw Drawing" r:id="rId5" imgW="271935" imgH="332365" progId="ChemDraw.Document.6.0">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140075"/>
                        <a:ext cx="5270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37531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par>
                                <p:cTn id="8" presetID="4"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ايثا</a:t>
            </a:r>
            <a:r>
              <a:rPr lang="ar-EG" sz="2000" b="1" dirty="0">
                <a:solidFill>
                  <a:srgbClr val="002060"/>
                </a:solidFill>
              </a:rPr>
              <a:t>ن</a:t>
            </a:r>
            <a:endParaRPr lang="en-US" sz="2000" b="1" dirty="0">
              <a:solidFill>
                <a:srgbClr val="002060"/>
              </a:solidFill>
            </a:endParaRPr>
          </a:p>
        </p:txBody>
      </p:sp>
      <p:sp>
        <p:nvSpPr>
          <p:cNvPr id="9" name="TextBox 8"/>
          <p:cNvSpPr txBox="1"/>
          <p:nvPr/>
        </p:nvSpPr>
        <p:spPr>
          <a:xfrm>
            <a:off x="6019800" y="914400"/>
            <a:ext cx="2590800" cy="400110"/>
          </a:xfrm>
          <a:prstGeom prst="rect">
            <a:avLst/>
          </a:prstGeom>
          <a:noFill/>
        </p:spPr>
        <p:txBody>
          <a:bodyPr wrap="square" rtlCol="0">
            <a:spAutoFit/>
          </a:bodyPr>
          <a:lstStyle/>
          <a:p>
            <a:pPr algn="just" rtl="1"/>
            <a:r>
              <a:rPr lang="ar-SA" sz="2000" b="1" dirty="0">
                <a:solidFill>
                  <a:srgbClr val="FF0000"/>
                </a:solidFill>
                <a:cs typeface="+mj-cs"/>
              </a:rPr>
              <a:t>- استخدامات ال </a:t>
            </a:r>
            <a:r>
              <a:rPr lang="en-US" sz="2000" b="1" dirty="0">
                <a:solidFill>
                  <a:srgbClr val="FF0000"/>
                </a:solidFill>
                <a:cs typeface="+mj-cs"/>
              </a:rPr>
              <a:t>PS</a:t>
            </a:r>
            <a:endParaRPr lang="en-US" sz="2000" b="1" dirty="0">
              <a:cs typeface="+mj-cs"/>
            </a:endParaRPr>
          </a:p>
        </p:txBody>
      </p:sp>
      <p:sp>
        <p:nvSpPr>
          <p:cNvPr id="11" name="TextBox 10"/>
          <p:cNvSpPr txBox="1"/>
          <p:nvPr/>
        </p:nvSpPr>
        <p:spPr>
          <a:xfrm>
            <a:off x="152400" y="1295400"/>
            <a:ext cx="80772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إنتاج عدد كبير من المنتجات الصناعية مثل القطع الكهربية و الإلكترونية – تركيبات الإضاءة</a:t>
            </a:r>
            <a:endParaRPr lang="en-US" b="1" dirty="0">
              <a:cs typeface="+mj-cs"/>
            </a:endParaRPr>
          </a:p>
        </p:txBody>
      </p:sp>
      <p:sp>
        <p:nvSpPr>
          <p:cNvPr id="13" name="TextBox 12"/>
          <p:cNvSpPr txBox="1"/>
          <p:nvPr/>
        </p:nvSpPr>
        <p:spPr>
          <a:xfrm>
            <a:off x="1143000" y="1715472"/>
            <a:ext cx="7086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صنع الأغراض المنزلية – الأثاث – مواد الإنشاء</a:t>
            </a:r>
            <a:endParaRPr lang="en-US" b="1" dirty="0">
              <a:cs typeface="+mj-cs"/>
            </a:endParaRPr>
          </a:p>
        </p:txBody>
      </p:sp>
      <p:sp>
        <p:nvSpPr>
          <p:cNvPr id="14" name="TextBox 13"/>
          <p:cNvSpPr txBox="1"/>
          <p:nvPr/>
        </p:nvSpPr>
        <p:spPr>
          <a:xfrm>
            <a:off x="1143000" y="2172672"/>
            <a:ext cx="7086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صناعة مواد التعبئة مثل أوعية اللبن و الكريمة و الجبن و التمر</a:t>
            </a:r>
            <a:endParaRPr lang="en-US" b="1" dirty="0">
              <a:cs typeface="+mj-cs"/>
            </a:endParaRPr>
          </a:p>
        </p:txBody>
      </p:sp>
      <p:sp>
        <p:nvSpPr>
          <p:cNvPr id="15" name="TextBox 14"/>
          <p:cNvSpPr txBox="1"/>
          <p:nvPr/>
        </p:nvSpPr>
        <p:spPr>
          <a:xfrm>
            <a:off x="1143000" y="2553672"/>
            <a:ext cx="7086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صنع أمشاط الشعر – فرش الملابس</a:t>
            </a:r>
            <a:endParaRPr lang="en-US" b="1" dirty="0">
              <a:cs typeface="+mj-cs"/>
            </a:endParaRPr>
          </a:p>
        </p:txBody>
      </p:sp>
      <p:sp>
        <p:nvSpPr>
          <p:cNvPr id="16" name="TextBox 15"/>
          <p:cNvSpPr txBox="1"/>
          <p:nvPr/>
        </p:nvSpPr>
        <p:spPr>
          <a:xfrm>
            <a:off x="1143000" y="2946340"/>
            <a:ext cx="7086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صنع الأدوات الرياضية و لعب الأطفال</a:t>
            </a:r>
            <a:endParaRPr lang="en-US" b="1" dirty="0">
              <a:cs typeface="+mj-cs"/>
            </a:endParaRPr>
          </a:p>
        </p:txBody>
      </p:sp>
      <p:sp>
        <p:nvSpPr>
          <p:cNvPr id="18" name="TextBox 17"/>
          <p:cNvSpPr txBox="1"/>
          <p:nvPr/>
        </p:nvSpPr>
        <p:spPr>
          <a:xfrm>
            <a:off x="228600" y="3354992"/>
            <a:ext cx="80010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صنع المواد العازلة للحرارة التى تستخدم فى جدران و أسطح المبانى و البرادات و الثلاجات</a:t>
            </a:r>
            <a:endParaRPr lang="en-US" b="1" dirty="0">
              <a:cs typeface="+mj-cs"/>
            </a:endParaRPr>
          </a:p>
        </p:txBody>
      </p:sp>
      <p:sp>
        <p:nvSpPr>
          <p:cNvPr id="19" name="TextBox 18"/>
          <p:cNvSpPr txBox="1"/>
          <p:nvPr/>
        </p:nvSpPr>
        <p:spPr>
          <a:xfrm>
            <a:off x="762000" y="4114800"/>
            <a:ext cx="7231380" cy="646331"/>
          </a:xfrm>
          <a:prstGeom prst="rect">
            <a:avLst/>
          </a:prstGeom>
          <a:noFill/>
        </p:spPr>
        <p:txBody>
          <a:bodyPr wrap="square" rtlCol="0">
            <a:spAutoFit/>
          </a:bodyPr>
          <a:lstStyle/>
          <a:p>
            <a:pPr algn="just" rtl="1"/>
            <a:r>
              <a:rPr lang="ar-SA" b="1" dirty="0">
                <a:solidFill>
                  <a:srgbClr val="00B050"/>
                </a:solidFill>
                <a:cs typeface="+mj-cs"/>
              </a:rPr>
              <a:t>ستيرين-بوتادايين</a:t>
            </a:r>
            <a:r>
              <a:rPr lang="en-US" b="1" dirty="0">
                <a:solidFill>
                  <a:srgbClr val="00B050"/>
                </a:solidFill>
                <a:cs typeface="+mj-cs"/>
              </a:rPr>
              <a:t> </a:t>
            </a:r>
            <a:r>
              <a:rPr lang="ar-SA" b="1" dirty="0">
                <a:solidFill>
                  <a:srgbClr val="00B050"/>
                </a:solidFill>
                <a:cs typeface="+mj-cs"/>
              </a:rPr>
              <a:t> </a:t>
            </a:r>
            <a:r>
              <a:rPr lang="en-US" b="1" dirty="0">
                <a:solidFill>
                  <a:srgbClr val="00B050"/>
                </a:solidFill>
                <a:cs typeface="+mj-cs"/>
              </a:rPr>
              <a:t>SBR</a:t>
            </a:r>
            <a:r>
              <a:rPr lang="ar-SA" b="1" dirty="0">
                <a:solidFill>
                  <a:srgbClr val="00B050"/>
                </a:solidFill>
                <a:cs typeface="+mj-cs"/>
              </a:rPr>
              <a:t> (</a:t>
            </a:r>
            <a:r>
              <a:rPr lang="ar-SA" b="1" dirty="0">
                <a:cs typeface="+mj-cs"/>
              </a:rPr>
              <a:t>أكثر أنواع المطاط المستخدم - يستعمل لصنع إطارات السيارات - الخراطيم - السيور - اللواصق</a:t>
            </a:r>
            <a:r>
              <a:rPr lang="ar-SA" b="1" dirty="0">
                <a:solidFill>
                  <a:srgbClr val="00B050"/>
                </a:solidFill>
                <a:cs typeface="+mj-cs"/>
              </a:rPr>
              <a:t>)</a:t>
            </a:r>
            <a:endParaRPr lang="en-US" b="1" dirty="0">
              <a:solidFill>
                <a:srgbClr val="00B050"/>
              </a:solidFill>
              <a:cs typeface="+mj-cs"/>
            </a:endParaRPr>
          </a:p>
        </p:txBody>
      </p:sp>
      <p:sp>
        <p:nvSpPr>
          <p:cNvPr id="20" name="TextBox 19"/>
          <p:cNvSpPr txBox="1"/>
          <p:nvPr/>
        </p:nvSpPr>
        <p:spPr>
          <a:xfrm>
            <a:off x="914400" y="4815244"/>
            <a:ext cx="7078980" cy="369332"/>
          </a:xfrm>
          <a:prstGeom prst="rect">
            <a:avLst/>
          </a:prstGeom>
          <a:noFill/>
        </p:spPr>
        <p:txBody>
          <a:bodyPr wrap="square" rtlCol="0">
            <a:spAutoFit/>
          </a:bodyPr>
          <a:lstStyle/>
          <a:p>
            <a:pPr algn="just" rtl="1"/>
            <a:r>
              <a:rPr lang="ar-SA" b="1" dirty="0">
                <a:solidFill>
                  <a:srgbClr val="00B050"/>
                </a:solidFill>
                <a:cs typeface="+mj-cs"/>
              </a:rPr>
              <a:t>ستيرين-أكريلونترايل – بوتادايين (</a:t>
            </a:r>
            <a:r>
              <a:rPr lang="ar-SA" b="1" dirty="0">
                <a:cs typeface="+mj-cs"/>
              </a:rPr>
              <a:t>أقل مرونة من </a:t>
            </a:r>
            <a:r>
              <a:rPr lang="en-US" b="1" dirty="0">
                <a:cs typeface="+mj-cs"/>
              </a:rPr>
              <a:t>SBR</a:t>
            </a:r>
            <a:r>
              <a:rPr lang="ar-SA" b="1" dirty="0">
                <a:cs typeface="+mj-cs"/>
              </a:rPr>
              <a:t> – له خواص ميكانيكية ممتازة</a:t>
            </a:r>
            <a:r>
              <a:rPr lang="ar-SA" b="1" dirty="0">
                <a:solidFill>
                  <a:srgbClr val="00B050"/>
                </a:solidFill>
                <a:cs typeface="+mj-cs"/>
              </a:rPr>
              <a:t>)</a:t>
            </a:r>
            <a:endParaRPr lang="en-US" b="1" dirty="0">
              <a:solidFill>
                <a:srgbClr val="00B050"/>
              </a:solidFill>
              <a:cs typeface="+mj-cs"/>
            </a:endParaRPr>
          </a:p>
        </p:txBody>
      </p:sp>
      <p:sp>
        <p:nvSpPr>
          <p:cNvPr id="21" name="TextBox 20"/>
          <p:cNvSpPr txBox="1"/>
          <p:nvPr/>
        </p:nvSpPr>
        <p:spPr>
          <a:xfrm>
            <a:off x="914400" y="5297269"/>
            <a:ext cx="7078980" cy="646331"/>
          </a:xfrm>
          <a:prstGeom prst="rect">
            <a:avLst/>
          </a:prstGeom>
          <a:noFill/>
        </p:spPr>
        <p:txBody>
          <a:bodyPr wrap="square" rtlCol="0">
            <a:spAutoFit/>
          </a:bodyPr>
          <a:lstStyle/>
          <a:p>
            <a:pPr algn="just" rtl="1"/>
            <a:r>
              <a:rPr lang="ar-SA" b="1" dirty="0">
                <a:solidFill>
                  <a:srgbClr val="00B050"/>
                </a:solidFill>
                <a:cs typeface="+mj-cs"/>
              </a:rPr>
              <a:t>راتنجات البولى استر غير المشبع (</a:t>
            </a:r>
            <a:r>
              <a:rPr lang="ar-SA" b="1" dirty="0">
                <a:cs typeface="+mj-cs"/>
              </a:rPr>
              <a:t>يدخل ستيرين فى صناعته - يستخدم فى تصنيع منتجات الفيبرجلاس (خزانات المياه – الصوامع – الأنابيب .....)</a:t>
            </a:r>
            <a:r>
              <a:rPr lang="ar-SA" b="1" dirty="0">
                <a:solidFill>
                  <a:srgbClr val="00B050"/>
                </a:solidFill>
                <a:cs typeface="+mj-cs"/>
              </a:rPr>
              <a:t>)</a:t>
            </a:r>
            <a:endParaRPr lang="en-US" b="1" dirty="0">
              <a:solidFill>
                <a:srgbClr val="00B050"/>
              </a:solidFill>
              <a:cs typeface="+mj-cs"/>
            </a:endParaRPr>
          </a:p>
        </p:txBody>
      </p:sp>
      <p:sp>
        <p:nvSpPr>
          <p:cNvPr id="22" name="TextBox 21"/>
          <p:cNvSpPr txBox="1"/>
          <p:nvPr/>
        </p:nvSpPr>
        <p:spPr>
          <a:xfrm>
            <a:off x="1143000" y="3778289"/>
            <a:ext cx="7086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صناعة المطاط و راتنجات البولى استر</a:t>
            </a:r>
          </a:p>
        </p:txBody>
      </p:sp>
      <p:sp>
        <p:nvSpPr>
          <p:cNvPr id="17" name="TextBox 1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490007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ايثا</a:t>
            </a:r>
            <a:r>
              <a:rPr lang="ar-EG" sz="2000" b="1" dirty="0">
                <a:solidFill>
                  <a:srgbClr val="002060"/>
                </a:solidFill>
              </a:rPr>
              <a:t>ن</a:t>
            </a:r>
            <a:endParaRPr lang="en-US" sz="2000" b="1" dirty="0">
              <a:solidFill>
                <a:srgbClr val="002060"/>
              </a:solidFill>
            </a:endParaRPr>
          </a:p>
        </p:txBody>
      </p:sp>
      <p:sp>
        <p:nvSpPr>
          <p:cNvPr id="10" name="TextBox 9"/>
          <p:cNvSpPr txBox="1"/>
          <p:nvPr/>
        </p:nvSpPr>
        <p:spPr>
          <a:xfrm>
            <a:off x="2057400" y="583473"/>
            <a:ext cx="4876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a:solidFill>
                  <a:srgbClr val="002060"/>
                </a:solidFill>
              </a:rPr>
              <a:t>4 ) بولى خلات الفاينيل</a:t>
            </a:r>
            <a:r>
              <a:rPr lang="ar-SA" b="1" dirty="0">
                <a:solidFill>
                  <a:srgbClr val="FF0000"/>
                </a:solidFill>
              </a:rPr>
              <a:t>   </a:t>
            </a:r>
            <a:r>
              <a:rPr lang="en-US" b="1" dirty="0">
                <a:solidFill>
                  <a:srgbClr val="FF0000"/>
                </a:solidFill>
              </a:rPr>
              <a:t>Poly(vinyl acetate)</a:t>
            </a:r>
            <a:endParaRPr lang="en-US" b="1" baseline="-25000" dirty="0">
              <a:solidFill>
                <a:srgbClr val="FF0000"/>
              </a:solidFill>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2853905193"/>
              </p:ext>
            </p:extLst>
          </p:nvPr>
        </p:nvGraphicFramePr>
        <p:xfrm>
          <a:off x="1524000" y="1676400"/>
          <a:ext cx="5934529" cy="1447800"/>
        </p:xfrm>
        <a:graphic>
          <a:graphicData uri="http://schemas.openxmlformats.org/presentationml/2006/ole">
            <mc:AlternateContent xmlns:mc="http://schemas.openxmlformats.org/markup-compatibility/2006">
              <mc:Choice xmlns:v="urn:schemas-microsoft-com:vml" Requires="v">
                <p:oleObj spid="_x0000_s673844" name="CS ChemDraw Drawing" r:id="rId3" imgW="4056888" imgH="1078992" progId="ChemDraw.Document.6.0">
                  <p:embed/>
                </p:oleObj>
              </mc:Choice>
              <mc:Fallback>
                <p:oleObj name="CS ChemDraw Drawing" r:id="rId3" imgW="4056888" imgH="1078992" progId="ChemDraw.Document.6.0">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5934529" cy="1447800"/>
                      </a:xfrm>
                      <a:prstGeom prst="rect">
                        <a:avLst/>
                      </a:prstGeom>
                      <a:solidFill>
                        <a:srgbClr val="DFE0B1"/>
                      </a:solidFill>
                    </p:spPr>
                  </p:pic>
                </p:oleObj>
              </mc:Fallback>
            </mc:AlternateContent>
          </a:graphicData>
        </a:graphic>
      </p:graphicFrame>
      <p:sp>
        <p:nvSpPr>
          <p:cNvPr id="11" name="TextBox 10"/>
          <p:cNvSpPr txBox="1"/>
          <p:nvPr/>
        </p:nvSpPr>
        <p:spPr>
          <a:xfrm>
            <a:off x="3337560" y="1143000"/>
            <a:ext cx="5120640" cy="369332"/>
          </a:xfrm>
          <a:prstGeom prst="rect">
            <a:avLst/>
          </a:prstGeom>
          <a:noFill/>
        </p:spPr>
        <p:txBody>
          <a:bodyPr wrap="square" rtlCol="0">
            <a:spAutoFit/>
          </a:bodyPr>
          <a:lstStyle/>
          <a:p>
            <a:pPr algn="just" rtl="1"/>
            <a:r>
              <a:rPr lang="ar-SA" b="1" dirty="0">
                <a:cs typeface="+mj-cs"/>
              </a:rPr>
              <a:t>- مادة صلبة – تحضر على مرحلتين من الإيثيلين</a:t>
            </a:r>
            <a:endParaRPr lang="en-US" b="1" dirty="0">
              <a:cs typeface="+mj-cs"/>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1410737348"/>
              </p:ext>
            </p:extLst>
          </p:nvPr>
        </p:nvGraphicFramePr>
        <p:xfrm>
          <a:off x="1524000" y="3352800"/>
          <a:ext cx="5912922" cy="1905000"/>
        </p:xfrm>
        <a:graphic>
          <a:graphicData uri="http://schemas.openxmlformats.org/presentationml/2006/ole">
            <mc:AlternateContent xmlns:mc="http://schemas.openxmlformats.org/markup-compatibility/2006">
              <mc:Choice xmlns:v="urn:schemas-microsoft-com:vml" Requires="v">
                <p:oleObj spid="_x0000_s673845" name="CS ChemDraw Drawing" r:id="rId5" imgW="3076956" imgH="1149096" progId="ChemDraw.Document.6.0">
                  <p:embed/>
                </p:oleObj>
              </mc:Choice>
              <mc:Fallback>
                <p:oleObj name="CS ChemDraw Drawing" r:id="rId5" imgW="3076956" imgH="1149096" progId="ChemDraw.Document.6.0">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352800"/>
                        <a:ext cx="5912922" cy="1905000"/>
                      </a:xfrm>
                      <a:prstGeom prst="rect">
                        <a:avLst/>
                      </a:prstGeom>
                      <a:solidFill>
                        <a:srgbClr val="DFE0B1"/>
                      </a:solidFill>
                    </p:spPr>
                  </p:pic>
                </p:oleObj>
              </mc:Fallback>
            </mc:AlternateContent>
          </a:graphicData>
        </a:graphic>
      </p:graphicFrame>
      <p:sp>
        <p:nvSpPr>
          <p:cNvPr id="15" name="TextBox 14"/>
          <p:cNvSpPr txBox="1"/>
          <p:nvPr/>
        </p:nvSpPr>
        <p:spPr>
          <a:xfrm>
            <a:off x="3185160" y="5421868"/>
            <a:ext cx="5273040" cy="369332"/>
          </a:xfrm>
          <a:prstGeom prst="rect">
            <a:avLst/>
          </a:prstGeom>
          <a:noFill/>
        </p:spPr>
        <p:txBody>
          <a:bodyPr wrap="square" rtlCol="0">
            <a:spAutoFit/>
          </a:bodyPr>
          <a:lstStyle/>
          <a:p>
            <a:pPr algn="just" rtl="1"/>
            <a:r>
              <a:rPr lang="ar-SA" b="1" dirty="0">
                <a:cs typeface="+mj-cs"/>
              </a:rPr>
              <a:t>- يستخدم فى الدهانات (لاتكس) – كمواد لاصقة</a:t>
            </a:r>
            <a:endParaRPr lang="en-US" b="1" dirty="0">
              <a:cs typeface="+mj-cs"/>
            </a:endParaRPr>
          </a:p>
        </p:txBody>
      </p:sp>
      <p:sp>
        <p:nvSpPr>
          <p:cNvPr id="18" name="TextBox 17"/>
          <p:cNvSpPr txBox="1"/>
          <p:nvPr/>
        </p:nvSpPr>
        <p:spPr>
          <a:xfrm>
            <a:off x="6766560" y="5802868"/>
            <a:ext cx="1691640" cy="369332"/>
          </a:xfrm>
          <a:prstGeom prst="rect">
            <a:avLst/>
          </a:prstGeom>
          <a:noFill/>
        </p:spPr>
        <p:txBody>
          <a:bodyPr wrap="square" rtlCol="0">
            <a:spAutoFit/>
          </a:bodyPr>
          <a:lstStyle/>
          <a:p>
            <a:pPr algn="just" rtl="1"/>
            <a:r>
              <a:rPr lang="ar-SA" b="1" dirty="0">
                <a:cs typeface="+mj-cs"/>
              </a:rPr>
              <a:t>- إنتاج </a:t>
            </a:r>
            <a:r>
              <a:rPr lang="en-US" b="1" dirty="0">
                <a:cs typeface="+mj-cs"/>
              </a:rPr>
              <a:t>PVA </a:t>
            </a:r>
            <a:r>
              <a:rPr lang="ar-SA" b="1" dirty="0">
                <a:cs typeface="+mj-cs"/>
              </a:rPr>
              <a:t> </a:t>
            </a:r>
            <a:endParaRPr lang="en-US" b="1" dirty="0">
              <a:cs typeface="+mj-cs"/>
            </a:endParaRPr>
          </a:p>
        </p:txBody>
      </p:sp>
      <p:sp>
        <p:nvSpPr>
          <p:cNvPr id="12" name="TextBox 11"/>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633853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ايثا</a:t>
            </a:r>
            <a:r>
              <a:rPr lang="ar-EG" sz="2000" b="1" dirty="0">
                <a:solidFill>
                  <a:srgbClr val="002060"/>
                </a:solidFill>
              </a:rPr>
              <a:t>ن</a:t>
            </a:r>
            <a:endParaRPr lang="en-US" sz="2000" b="1" dirty="0">
              <a:solidFill>
                <a:srgbClr val="002060"/>
              </a:solidFill>
            </a:endParaRPr>
          </a:p>
        </p:txBody>
      </p:sp>
      <p:sp>
        <p:nvSpPr>
          <p:cNvPr id="10" name="TextBox 9"/>
          <p:cNvSpPr txBox="1"/>
          <p:nvPr/>
        </p:nvSpPr>
        <p:spPr>
          <a:xfrm>
            <a:off x="3048000" y="583473"/>
            <a:ext cx="28956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rtl="1"/>
            <a:r>
              <a:rPr lang="ar-SA" b="1" dirty="0">
                <a:solidFill>
                  <a:srgbClr val="002060"/>
                </a:solidFill>
              </a:rPr>
              <a:t>5) الإيثانول     </a:t>
            </a:r>
            <a:r>
              <a:rPr lang="en-US" b="1" dirty="0">
                <a:solidFill>
                  <a:srgbClr val="002060"/>
                </a:solidFill>
              </a:rPr>
              <a:t>Ethanol</a:t>
            </a:r>
            <a:r>
              <a:rPr lang="ar-SA" b="1" dirty="0">
                <a:solidFill>
                  <a:srgbClr val="002060"/>
                </a:solidFill>
              </a:rPr>
              <a:t>  </a:t>
            </a:r>
            <a:endParaRPr lang="en-US" b="1" baseline="-25000" dirty="0">
              <a:solidFill>
                <a:srgbClr val="FF0000"/>
              </a:solidFill>
            </a:endParaRPr>
          </a:p>
        </p:txBody>
      </p:sp>
      <p:sp>
        <p:nvSpPr>
          <p:cNvPr id="12" name="TextBox 11"/>
          <p:cNvSpPr txBox="1"/>
          <p:nvPr/>
        </p:nvSpPr>
        <p:spPr>
          <a:xfrm>
            <a:off x="4556760" y="990600"/>
            <a:ext cx="4053840" cy="369332"/>
          </a:xfrm>
          <a:prstGeom prst="rect">
            <a:avLst/>
          </a:prstGeom>
          <a:noFill/>
        </p:spPr>
        <p:txBody>
          <a:bodyPr wrap="square" rtlCol="0">
            <a:spAutoFit/>
          </a:bodyPr>
          <a:lstStyle/>
          <a:p>
            <a:pPr algn="just" rtl="1"/>
            <a:r>
              <a:rPr lang="ar-SA" b="1" dirty="0">
                <a:cs typeface="+mj-cs"/>
              </a:rPr>
              <a:t>- مادة سائلة – درجة غليانها </a:t>
            </a:r>
            <a:r>
              <a:rPr lang="en-US" b="1" dirty="0">
                <a:cs typeface="+mj-cs"/>
              </a:rPr>
              <a:t>87</a:t>
            </a:r>
            <a:r>
              <a:rPr lang="en-US" b="1" baseline="30000" dirty="0">
                <a:cs typeface="+mj-cs"/>
              </a:rPr>
              <a:t>o</a:t>
            </a:r>
            <a:r>
              <a:rPr lang="en-US" b="1" dirty="0">
                <a:cs typeface="+mj-cs"/>
              </a:rPr>
              <a:t>C</a:t>
            </a:r>
            <a:r>
              <a:rPr lang="ar-SA" b="1" dirty="0">
                <a:cs typeface="+mj-cs"/>
              </a:rPr>
              <a:t> </a:t>
            </a:r>
            <a:endParaRPr lang="en-US" b="1" dirty="0">
              <a:cs typeface="+mj-cs"/>
            </a:endParaRPr>
          </a:p>
        </p:txBody>
      </p:sp>
      <p:sp>
        <p:nvSpPr>
          <p:cNvPr id="16" name="TextBox 15"/>
          <p:cNvSpPr txBox="1"/>
          <p:nvPr/>
        </p:nvSpPr>
        <p:spPr>
          <a:xfrm>
            <a:off x="1432560" y="1310640"/>
            <a:ext cx="7178040" cy="400110"/>
          </a:xfrm>
          <a:prstGeom prst="rect">
            <a:avLst/>
          </a:prstGeom>
          <a:noFill/>
        </p:spPr>
        <p:txBody>
          <a:bodyPr wrap="square" rtlCol="0">
            <a:spAutoFit/>
          </a:bodyPr>
          <a:lstStyle/>
          <a:p>
            <a:pPr algn="just" rtl="1"/>
            <a:r>
              <a:rPr lang="ar-SA" sz="2000" b="1" dirty="0">
                <a:solidFill>
                  <a:srgbClr val="C00000"/>
                </a:solidFill>
                <a:cs typeface="+mj-cs"/>
              </a:rPr>
              <a:t>- تحضير الايثانول</a:t>
            </a:r>
            <a:endParaRPr lang="en-US" sz="2000" b="1" dirty="0">
              <a:solidFill>
                <a:srgbClr val="C00000"/>
              </a:solidFill>
              <a:cs typeface="+mj-cs"/>
            </a:endParaRPr>
          </a:p>
        </p:txBody>
      </p:sp>
      <p:pic>
        <p:nvPicPr>
          <p:cNvPr id="20"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60972"/>
            <a:ext cx="6024616" cy="1291828"/>
          </a:xfrm>
          <a:prstGeom prst="rect">
            <a:avLst/>
          </a:prstGeom>
          <a:solidFill>
            <a:schemeClr val="bg2">
              <a:lumMod val="90000"/>
            </a:schemeClr>
          </a:solidFill>
          <a:extLst/>
        </p:spPr>
      </p:pic>
      <p:sp>
        <p:nvSpPr>
          <p:cNvPr id="21" name="TextBox 20"/>
          <p:cNvSpPr txBox="1"/>
          <p:nvPr/>
        </p:nvSpPr>
        <p:spPr>
          <a:xfrm>
            <a:off x="1051560" y="3389191"/>
            <a:ext cx="7239000" cy="646331"/>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معاملة الإيثيلين ببخار الماء عند درجة حرارة  </a:t>
            </a:r>
            <a:r>
              <a:rPr lang="en-US" b="1" dirty="0">
                <a:cs typeface="+mj-cs"/>
              </a:rPr>
              <a:t>325</a:t>
            </a:r>
            <a:r>
              <a:rPr lang="en-US" b="1" baseline="30000" dirty="0">
                <a:cs typeface="+mj-cs"/>
              </a:rPr>
              <a:t>o</a:t>
            </a:r>
            <a:r>
              <a:rPr lang="en-US" b="1" dirty="0">
                <a:cs typeface="+mj-cs"/>
              </a:rPr>
              <a:t>C</a:t>
            </a:r>
            <a:r>
              <a:rPr lang="ar-SA" b="1" dirty="0">
                <a:cs typeface="+mj-cs"/>
              </a:rPr>
              <a:t> و ضغط </a:t>
            </a:r>
            <a:r>
              <a:rPr lang="en-US" b="1" dirty="0">
                <a:cs typeface="+mj-cs"/>
              </a:rPr>
              <a:t>60-90 </a:t>
            </a:r>
            <a:r>
              <a:rPr lang="en-US" b="1" dirty="0" err="1">
                <a:cs typeface="+mj-cs"/>
              </a:rPr>
              <a:t>atm</a:t>
            </a:r>
            <a:r>
              <a:rPr lang="ar-SA" b="1" dirty="0">
                <a:cs typeface="+mj-cs"/>
              </a:rPr>
              <a:t> ثم يضخ المزيج فى الحالة الغازية إلى المفاعل الذي يحتوى على محفز من </a:t>
            </a:r>
            <a:r>
              <a:rPr lang="en-US" b="1" dirty="0">
                <a:cs typeface="+mj-cs"/>
              </a:rPr>
              <a:t>H</a:t>
            </a:r>
            <a:r>
              <a:rPr lang="en-US" b="1" baseline="-25000" dirty="0">
                <a:cs typeface="+mj-cs"/>
              </a:rPr>
              <a:t>3</a:t>
            </a:r>
            <a:r>
              <a:rPr lang="en-US" b="1" dirty="0">
                <a:cs typeface="+mj-cs"/>
              </a:rPr>
              <a:t>PO</a:t>
            </a:r>
            <a:r>
              <a:rPr lang="en-US" b="1" baseline="-25000" dirty="0">
                <a:cs typeface="+mj-cs"/>
              </a:rPr>
              <a:t>4</a:t>
            </a:r>
            <a:r>
              <a:rPr lang="en-US" b="1" dirty="0">
                <a:cs typeface="+mj-cs"/>
              </a:rPr>
              <a:t>/Silica</a:t>
            </a:r>
            <a:r>
              <a:rPr lang="ar-SA" b="1" dirty="0">
                <a:cs typeface="+mj-cs"/>
              </a:rPr>
              <a:t> </a:t>
            </a:r>
            <a:endParaRPr lang="en-US" b="1" dirty="0">
              <a:cs typeface="+mj-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8094143"/>
              </p:ext>
            </p:extLst>
          </p:nvPr>
        </p:nvGraphicFramePr>
        <p:xfrm>
          <a:off x="1610087" y="4114800"/>
          <a:ext cx="6009913" cy="612678"/>
        </p:xfrm>
        <a:graphic>
          <a:graphicData uri="http://schemas.openxmlformats.org/presentationml/2006/ole">
            <mc:AlternateContent xmlns:mc="http://schemas.openxmlformats.org/markup-compatibility/2006">
              <mc:Choice xmlns:v="urn:schemas-microsoft-com:vml" Requires="v">
                <p:oleObj spid="_x0000_s674843" name="CS ChemDraw Drawing" r:id="rId4" imgW="4146804" imgH="519684" progId="ChemDraw.Document.6.0">
                  <p:embed/>
                </p:oleObj>
              </mc:Choice>
              <mc:Fallback>
                <p:oleObj name="CS ChemDraw Drawing" r:id="rId4" imgW="4146804" imgH="519684" progId="ChemDraw.Document.6.0">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087" y="4114800"/>
                        <a:ext cx="6009913" cy="612678"/>
                      </a:xfrm>
                      <a:prstGeom prst="rect">
                        <a:avLst/>
                      </a:prstGeom>
                      <a:solidFill>
                        <a:srgbClr val="DFE0B1"/>
                      </a:solidFill>
                    </p:spPr>
                  </p:pic>
                </p:oleObj>
              </mc:Fallback>
            </mc:AlternateContent>
          </a:graphicData>
        </a:graphic>
      </p:graphicFrame>
      <p:sp>
        <p:nvSpPr>
          <p:cNvPr id="25" name="TextBox 24"/>
          <p:cNvSpPr txBox="1"/>
          <p:nvPr/>
        </p:nvSpPr>
        <p:spPr>
          <a:xfrm>
            <a:off x="6004560" y="4866703"/>
            <a:ext cx="2606040" cy="400110"/>
          </a:xfrm>
          <a:prstGeom prst="rect">
            <a:avLst/>
          </a:prstGeom>
          <a:noFill/>
        </p:spPr>
        <p:txBody>
          <a:bodyPr wrap="square" rtlCol="0">
            <a:spAutoFit/>
          </a:bodyPr>
          <a:lstStyle/>
          <a:p>
            <a:pPr algn="just" rtl="1"/>
            <a:r>
              <a:rPr lang="ar-SA" sz="2000" b="1" dirty="0">
                <a:solidFill>
                  <a:srgbClr val="C00000"/>
                </a:solidFill>
                <a:cs typeface="+mj-cs"/>
              </a:rPr>
              <a:t>- استخدامات الايثانول</a:t>
            </a:r>
            <a:endParaRPr lang="en-US" sz="2000" b="1" dirty="0">
              <a:solidFill>
                <a:srgbClr val="C00000"/>
              </a:solidFill>
              <a:cs typeface="+mj-cs"/>
            </a:endParaRPr>
          </a:p>
        </p:txBody>
      </p:sp>
      <p:sp>
        <p:nvSpPr>
          <p:cNvPr id="27" name="TextBox 26"/>
          <p:cNvSpPr txBox="1"/>
          <p:nvPr/>
        </p:nvSpPr>
        <p:spPr>
          <a:xfrm>
            <a:off x="1341120" y="5217164"/>
            <a:ext cx="68732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كمذيب</a:t>
            </a:r>
            <a:endParaRPr lang="en-US" b="1" dirty="0">
              <a:cs typeface="+mj-cs"/>
            </a:endParaRPr>
          </a:p>
        </p:txBody>
      </p:sp>
      <p:sp>
        <p:nvSpPr>
          <p:cNvPr id="29" name="TextBox 28"/>
          <p:cNvSpPr txBox="1"/>
          <p:nvPr/>
        </p:nvSpPr>
        <p:spPr>
          <a:xfrm>
            <a:off x="1341120" y="5483559"/>
            <a:ext cx="68732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يدخل فى العديد من الصناعات مثل مساحيق الزينة – مستحضرات التجميل</a:t>
            </a:r>
            <a:endParaRPr lang="en-US" b="1" dirty="0">
              <a:cs typeface="+mj-cs"/>
            </a:endParaRPr>
          </a:p>
        </p:txBody>
      </p:sp>
      <p:sp>
        <p:nvSpPr>
          <p:cNvPr id="31" name="TextBox 30"/>
          <p:cNvSpPr txBox="1"/>
          <p:nvPr/>
        </p:nvSpPr>
        <p:spPr>
          <a:xfrm>
            <a:off x="3398520" y="5794887"/>
            <a:ext cx="48158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يدخل فى صناعة الدهانات – مواد التنظيف</a:t>
            </a:r>
            <a:endParaRPr lang="en-US" b="1" dirty="0">
              <a:cs typeface="+mj-cs"/>
            </a:endParaRPr>
          </a:p>
        </p:txBody>
      </p:sp>
      <p:sp>
        <p:nvSpPr>
          <p:cNvPr id="33" name="TextBox 32"/>
          <p:cNvSpPr txBox="1"/>
          <p:nvPr/>
        </p:nvSpPr>
        <p:spPr>
          <a:xfrm>
            <a:off x="5379720" y="6114924"/>
            <a:ext cx="28346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تحضير العقاقير الطبية</a:t>
            </a:r>
            <a:endParaRPr lang="en-US" b="1" dirty="0">
              <a:cs typeface="+mj-cs"/>
            </a:endParaRPr>
          </a:p>
        </p:txBody>
      </p:sp>
      <p:sp>
        <p:nvSpPr>
          <p:cNvPr id="35" name="TextBox 34"/>
          <p:cNvSpPr txBox="1"/>
          <p:nvPr/>
        </p:nvSpPr>
        <p:spPr>
          <a:xfrm>
            <a:off x="1264920" y="6412468"/>
            <a:ext cx="69494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تحضير عدد من المركبات الكيميائية مثل </a:t>
            </a:r>
            <a:r>
              <a:rPr lang="ar-SA" b="1" dirty="0" err="1">
                <a:cs typeface="+mj-cs"/>
              </a:rPr>
              <a:t>الأسيتالدهيد</a:t>
            </a:r>
            <a:r>
              <a:rPr lang="ar-SA" b="1" dirty="0">
                <a:cs typeface="+mj-cs"/>
              </a:rPr>
              <a:t> – الأسيتون....</a:t>
            </a:r>
            <a:endParaRPr lang="en-US" b="1" dirty="0">
              <a:cs typeface="+mj-cs"/>
            </a:endParaRPr>
          </a:p>
        </p:txBody>
      </p:sp>
      <p:sp>
        <p:nvSpPr>
          <p:cNvPr id="37" name="TextBox 36"/>
          <p:cNvSpPr txBox="1"/>
          <p:nvPr/>
        </p:nvSpPr>
        <p:spPr>
          <a:xfrm>
            <a:off x="1432560" y="1615440"/>
            <a:ext cx="68580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إضافة حمض الكبريتيك إلى الإيثيلين ثم معاملة الناتج بالماء</a:t>
            </a:r>
            <a:endParaRPr lang="en-US" b="1" dirty="0">
              <a:cs typeface="+mj-cs"/>
            </a:endParaRPr>
          </a:p>
        </p:txBody>
      </p:sp>
      <p:sp>
        <p:nvSpPr>
          <p:cNvPr id="17" name="TextBox 1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260345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ox(in)">
                                      <p:cBhvr>
                                        <p:cTn id="23" dur="500"/>
                                        <p:tgtEl>
                                          <p:spTgt spid="21"/>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ox(in)">
                                      <p:cBhvr>
                                        <p:cTn id="36" dur="500"/>
                                        <p:tgtEl>
                                          <p:spTgt spid="2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ox(in)">
                                      <p:cBhvr>
                                        <p:cTn id="39" dur="500"/>
                                        <p:tgtEl>
                                          <p:spTgt spid="27"/>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ox(in)">
                                      <p:cBhvr>
                                        <p:cTn id="42" dur="500"/>
                                        <p:tgtEl>
                                          <p:spTgt spid="29"/>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ox(in)">
                                      <p:cBhvr>
                                        <p:cTn id="45" dur="500"/>
                                        <p:tgtEl>
                                          <p:spTgt spid="3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ox(in)">
                                      <p:cBhvr>
                                        <p:cTn id="48" dur="500"/>
                                        <p:tgtEl>
                                          <p:spTgt spid="33"/>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ox(i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6" grpId="0"/>
      <p:bldP spid="21" grpId="0"/>
      <p:bldP spid="25" grpId="0"/>
      <p:bldP spid="27" grpId="0"/>
      <p:bldP spid="29" grpId="0"/>
      <p:bldP spid="31" grpId="0"/>
      <p:bldP spid="33" grpId="0"/>
      <p:bldP spid="35" grpId="0"/>
      <p:bldP spid="3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ايثان</a:t>
            </a:r>
            <a:endParaRPr lang="en-US" sz="2000" b="1" dirty="0">
              <a:solidFill>
                <a:srgbClr val="002060"/>
              </a:solidFill>
            </a:endParaRPr>
          </a:p>
        </p:txBody>
      </p:sp>
      <p:sp>
        <p:nvSpPr>
          <p:cNvPr id="10" name="TextBox 9"/>
          <p:cNvSpPr txBox="1"/>
          <p:nvPr/>
        </p:nvSpPr>
        <p:spPr>
          <a:xfrm>
            <a:off x="2590800" y="583473"/>
            <a:ext cx="3810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rtl="1"/>
            <a:r>
              <a:rPr lang="ar-SA" b="1" dirty="0">
                <a:solidFill>
                  <a:srgbClr val="002060"/>
                </a:solidFill>
              </a:rPr>
              <a:t>6) الأسيتالدهيد    </a:t>
            </a:r>
            <a:r>
              <a:rPr lang="en-US" b="1" dirty="0" err="1">
                <a:solidFill>
                  <a:srgbClr val="002060"/>
                </a:solidFill>
              </a:rPr>
              <a:t>Acetaldhyde</a:t>
            </a:r>
            <a:r>
              <a:rPr lang="ar-SA" b="1" dirty="0">
                <a:solidFill>
                  <a:srgbClr val="002060"/>
                </a:solidFill>
              </a:rPr>
              <a:t>  </a:t>
            </a:r>
            <a:endParaRPr lang="en-US" b="1" baseline="-25000" dirty="0">
              <a:solidFill>
                <a:srgbClr val="FF0000"/>
              </a:solidFill>
            </a:endParaRPr>
          </a:p>
        </p:txBody>
      </p:sp>
      <p:sp>
        <p:nvSpPr>
          <p:cNvPr id="17" name="TextBox 16"/>
          <p:cNvSpPr txBox="1"/>
          <p:nvPr/>
        </p:nvSpPr>
        <p:spPr>
          <a:xfrm>
            <a:off x="3657600" y="990600"/>
            <a:ext cx="4587240" cy="369332"/>
          </a:xfrm>
          <a:prstGeom prst="rect">
            <a:avLst/>
          </a:prstGeom>
          <a:noFill/>
        </p:spPr>
        <p:txBody>
          <a:bodyPr wrap="square" rtlCol="0">
            <a:spAutoFit/>
          </a:bodyPr>
          <a:lstStyle/>
          <a:p>
            <a:pPr algn="just" rtl="1"/>
            <a:r>
              <a:rPr lang="ar-SA" b="1" dirty="0">
                <a:cs typeface="+mj-cs"/>
              </a:rPr>
              <a:t>- ينتج بأكسدة الإيثيلين بوجود عامل حفز</a:t>
            </a:r>
            <a:endParaRPr lang="en-US" b="1" dirty="0">
              <a:cs typeface="+mj-cs"/>
            </a:endParaRPr>
          </a:p>
        </p:txBody>
      </p:sp>
      <p:sp>
        <p:nvSpPr>
          <p:cNvPr id="19" name="TextBox 18"/>
          <p:cNvSpPr txBox="1"/>
          <p:nvPr/>
        </p:nvSpPr>
        <p:spPr>
          <a:xfrm>
            <a:off x="457200" y="2069068"/>
            <a:ext cx="7787640" cy="369332"/>
          </a:xfrm>
          <a:prstGeom prst="rect">
            <a:avLst/>
          </a:prstGeom>
          <a:noFill/>
        </p:spPr>
        <p:txBody>
          <a:bodyPr wrap="square" rtlCol="0">
            <a:spAutoFit/>
          </a:bodyPr>
          <a:lstStyle/>
          <a:p>
            <a:pPr algn="just" rtl="1"/>
            <a:r>
              <a:rPr lang="ar-SA" b="1" dirty="0">
                <a:cs typeface="+mj-cs"/>
              </a:rPr>
              <a:t>- يستخدم فى إنتاج كثير من البتروكيماويات مثل البنتاإرثريتول – حمض الخليك</a:t>
            </a:r>
            <a:endParaRPr lang="en-US" b="1" dirty="0">
              <a:cs typeface="+mj-cs"/>
            </a:endParaRPr>
          </a:p>
        </p:txBody>
      </p:sp>
      <p:pic>
        <p:nvPicPr>
          <p:cNvPr id="24"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1"/>
            <a:ext cx="5257800" cy="637738"/>
          </a:xfrm>
          <a:prstGeom prst="rect">
            <a:avLst/>
          </a:prstGeom>
          <a:solidFill>
            <a:schemeClr val="bg2">
              <a:lumMod val="90000"/>
            </a:schemeClr>
          </a:solidFill>
          <a:extLst/>
        </p:spPr>
      </p:pic>
      <p:sp>
        <p:nvSpPr>
          <p:cNvPr id="26" name="TextBox 25"/>
          <p:cNvSpPr txBox="1"/>
          <p:nvPr/>
        </p:nvSpPr>
        <p:spPr>
          <a:xfrm>
            <a:off x="1981200" y="2667000"/>
            <a:ext cx="50292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rtl="1"/>
            <a:r>
              <a:rPr lang="ar-SA" sz="2000" b="1" dirty="0">
                <a:solidFill>
                  <a:srgbClr val="002060"/>
                </a:solidFill>
              </a:rPr>
              <a:t>7) أكسيد الإيثيلين     </a:t>
            </a:r>
            <a:r>
              <a:rPr lang="en-US" sz="2000" b="1" dirty="0">
                <a:solidFill>
                  <a:srgbClr val="002060"/>
                </a:solidFill>
              </a:rPr>
              <a:t>Ethylene Oxide</a:t>
            </a:r>
            <a:endParaRPr lang="en-US" sz="2000" b="1" baseline="-25000" dirty="0">
              <a:solidFill>
                <a:srgbClr val="FF0000"/>
              </a:solidFill>
            </a:endParaRPr>
          </a:p>
        </p:txBody>
      </p:sp>
      <p:sp>
        <p:nvSpPr>
          <p:cNvPr id="28" name="TextBox 27"/>
          <p:cNvSpPr txBox="1"/>
          <p:nvPr/>
        </p:nvSpPr>
        <p:spPr>
          <a:xfrm>
            <a:off x="914400" y="3518357"/>
            <a:ext cx="7010400" cy="646331"/>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الأكسدة الجزئية المباشرة للإيثيلين و ذلك إمرار خليط من الإيثيلين و الأكسجين على عامل مساعد من الفضة (المحملة على الأمونيا)</a:t>
            </a:r>
            <a:endParaRPr lang="en-US" b="1" dirty="0">
              <a:cs typeface="+mj-cs"/>
            </a:endParaRPr>
          </a:p>
        </p:txBody>
      </p:sp>
      <p:graphicFrame>
        <p:nvGraphicFramePr>
          <p:cNvPr id="34" name="Object 4"/>
          <p:cNvGraphicFramePr>
            <a:graphicFrameLocks noChangeAspect="1"/>
          </p:cNvGraphicFramePr>
          <p:nvPr>
            <p:extLst>
              <p:ext uri="{D42A27DB-BD31-4B8C-83A1-F6EECF244321}">
                <p14:modId xmlns:p14="http://schemas.microsoft.com/office/powerpoint/2010/main" val="1070056478"/>
              </p:ext>
            </p:extLst>
          </p:nvPr>
        </p:nvGraphicFramePr>
        <p:xfrm>
          <a:off x="2185194" y="4200930"/>
          <a:ext cx="4621212" cy="588002"/>
        </p:xfrm>
        <a:graphic>
          <a:graphicData uri="http://schemas.openxmlformats.org/presentationml/2006/ole">
            <mc:AlternateContent xmlns:mc="http://schemas.openxmlformats.org/markup-compatibility/2006">
              <mc:Choice xmlns:v="urn:schemas-microsoft-com:vml" Requires="v">
                <p:oleObj spid="_x0000_s675888" name="CS ChemDraw Drawing" r:id="rId4" imgW="3445764" imgH="542544" progId="ChemDraw.Document.6.0">
                  <p:embed/>
                </p:oleObj>
              </mc:Choice>
              <mc:Fallback>
                <p:oleObj name="CS ChemDraw Drawing" r:id="rId4" imgW="3445764" imgH="542544" progId="ChemDraw.Document.6.0">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194" y="4200930"/>
                        <a:ext cx="4621212" cy="588002"/>
                      </a:xfrm>
                      <a:prstGeom prst="rect">
                        <a:avLst/>
                      </a:prstGeom>
                      <a:solidFill>
                        <a:srgbClr val="DFE0B1"/>
                      </a:solidFill>
                    </p:spPr>
                  </p:pic>
                </p:oleObj>
              </mc:Fallback>
            </mc:AlternateContent>
          </a:graphicData>
        </a:graphic>
      </p:graphicFrame>
      <p:sp>
        <p:nvSpPr>
          <p:cNvPr id="36" name="TextBox 35"/>
          <p:cNvSpPr txBox="1"/>
          <p:nvPr/>
        </p:nvSpPr>
        <p:spPr>
          <a:xfrm>
            <a:off x="457200" y="4876800"/>
            <a:ext cx="7467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معاملة الإيثيلين بالكلور و الماء ينتج الكلوروهيدرين الذى يسخن مع ماء الجير </a:t>
            </a:r>
            <a:r>
              <a:rPr lang="en-US" b="1" dirty="0">
                <a:cs typeface="+mj-cs"/>
              </a:rPr>
              <a:t>Lime water</a:t>
            </a:r>
          </a:p>
        </p:txBody>
      </p:sp>
      <p:graphicFrame>
        <p:nvGraphicFramePr>
          <p:cNvPr id="38" name="Object 3"/>
          <p:cNvGraphicFramePr>
            <a:graphicFrameLocks noChangeAspect="1"/>
          </p:cNvGraphicFramePr>
          <p:nvPr>
            <p:extLst>
              <p:ext uri="{D42A27DB-BD31-4B8C-83A1-F6EECF244321}">
                <p14:modId xmlns:p14="http://schemas.microsoft.com/office/powerpoint/2010/main" val="173300570"/>
              </p:ext>
            </p:extLst>
          </p:nvPr>
        </p:nvGraphicFramePr>
        <p:xfrm>
          <a:off x="2260441" y="5329069"/>
          <a:ext cx="5130959" cy="831463"/>
        </p:xfrm>
        <a:graphic>
          <a:graphicData uri="http://schemas.openxmlformats.org/presentationml/2006/ole">
            <mc:AlternateContent xmlns:mc="http://schemas.openxmlformats.org/markup-compatibility/2006">
              <mc:Choice xmlns:v="urn:schemas-microsoft-com:vml" Requires="v">
                <p:oleObj spid="_x0000_s675889" name="CS ChemDraw Drawing" r:id="rId6" imgW="5954268" imgH="809244" progId="ChemDraw.Document.6.0">
                  <p:embed/>
                </p:oleObj>
              </mc:Choice>
              <mc:Fallback>
                <p:oleObj name="CS ChemDraw Drawing" r:id="rId6" imgW="5954268" imgH="809244" progId="ChemDraw.Document.6.0">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0441" y="5329069"/>
                        <a:ext cx="5130959" cy="831463"/>
                      </a:xfrm>
                      <a:prstGeom prst="rect">
                        <a:avLst/>
                      </a:prstGeom>
                      <a:solidFill>
                        <a:srgbClr val="DFE0B1"/>
                      </a:solidFill>
                    </p:spPr>
                  </p:pic>
                </p:oleObj>
              </mc:Fallback>
            </mc:AlternateContent>
          </a:graphicData>
        </a:graphic>
      </p:graphicFrame>
      <p:sp>
        <p:nvSpPr>
          <p:cNvPr id="39" name="TextBox 38"/>
          <p:cNvSpPr txBox="1"/>
          <p:nvPr/>
        </p:nvSpPr>
        <p:spPr>
          <a:xfrm>
            <a:off x="815564" y="6248400"/>
            <a:ext cx="7429276"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rtl="1"/>
            <a:r>
              <a:rPr lang="ar-SA" b="1" dirty="0">
                <a:cs typeface="+mj-cs"/>
              </a:rPr>
              <a:t>- يستخدم فى إنتاج جليكول الإيثيلين – الإيثانول أمين – الأكريلونترايل – إيثرات الجليكول.........</a:t>
            </a:r>
            <a:endParaRPr lang="en-US" b="1" dirty="0">
              <a:cs typeface="+mj-cs"/>
            </a:endParaRPr>
          </a:p>
        </p:txBody>
      </p:sp>
      <p:sp>
        <p:nvSpPr>
          <p:cNvPr id="40" name="TextBox 39"/>
          <p:cNvSpPr txBox="1"/>
          <p:nvPr/>
        </p:nvSpPr>
        <p:spPr>
          <a:xfrm>
            <a:off x="1066800" y="3124200"/>
            <a:ext cx="7178040" cy="400110"/>
          </a:xfrm>
          <a:prstGeom prst="rect">
            <a:avLst/>
          </a:prstGeom>
          <a:noFill/>
        </p:spPr>
        <p:txBody>
          <a:bodyPr wrap="square" rtlCol="0">
            <a:spAutoFit/>
          </a:bodyPr>
          <a:lstStyle/>
          <a:p>
            <a:pPr algn="just" rtl="1"/>
            <a:r>
              <a:rPr lang="ar-SA" sz="2000" b="1" dirty="0">
                <a:solidFill>
                  <a:srgbClr val="C00000"/>
                </a:solidFill>
                <a:cs typeface="+mj-cs"/>
              </a:rPr>
              <a:t>- التحضير</a:t>
            </a:r>
            <a:endParaRPr lang="en-US" sz="2000" b="1" dirty="0">
              <a:solidFill>
                <a:srgbClr val="C00000"/>
              </a:solidFill>
              <a:cs typeface="+mj-cs"/>
            </a:endParaRPr>
          </a:p>
        </p:txBody>
      </p:sp>
      <p:sp>
        <p:nvSpPr>
          <p:cNvPr id="15" name="TextBox 14"/>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4837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ox(i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ox(in)">
                                      <p:cBhvr>
                                        <p:cTn id="24" dur="500"/>
                                        <p:tgtEl>
                                          <p:spTgt spid="2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ox(in)">
                                      <p:cBhvr>
                                        <p:cTn id="27" dur="500"/>
                                        <p:tgtEl>
                                          <p:spTgt spid="28"/>
                                        </p:tgtEl>
                                      </p:cBhvr>
                                    </p:animEffect>
                                  </p:childTnLst>
                                </p:cTn>
                              </p:par>
                              <p:par>
                                <p:cTn id="28" presetID="4" presetClass="entr" presetSubtype="16"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ox(in)">
                                      <p:cBhvr>
                                        <p:cTn id="30" dur="500"/>
                                        <p:tgtEl>
                                          <p:spTgt spid="3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ox(in)">
                                      <p:cBhvr>
                                        <p:cTn id="33" dur="500"/>
                                        <p:tgtEl>
                                          <p:spTgt spid="36"/>
                                        </p:tgtEl>
                                      </p:cBhvr>
                                    </p:animEffect>
                                  </p:childTnLst>
                                </p:cTn>
                              </p:par>
                              <p:par>
                                <p:cTn id="34" presetID="4" presetClass="entr" presetSubtype="16"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ox(in)">
                                      <p:cBhvr>
                                        <p:cTn id="36" dur="500"/>
                                        <p:tgtEl>
                                          <p:spTgt spid="3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ox(in)">
                                      <p:cBhvr>
                                        <p:cTn id="39" dur="500"/>
                                        <p:tgtEl>
                                          <p:spTgt spid="3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ox(in)">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9" grpId="0"/>
      <p:bldP spid="26" grpId="0" animBg="1"/>
      <p:bldP spid="28" grpId="0"/>
      <p:bldP spid="36" grpId="0"/>
      <p:bldP spid="39" grpId="0"/>
      <p:bldP spid="4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ايثا</a:t>
            </a:r>
            <a:r>
              <a:rPr lang="ar-EG" sz="2000" b="1" dirty="0">
                <a:solidFill>
                  <a:srgbClr val="002060"/>
                </a:solidFill>
              </a:rPr>
              <a:t>ن</a:t>
            </a:r>
            <a:endParaRPr lang="en-US" sz="2000" b="1" dirty="0">
              <a:solidFill>
                <a:srgbClr val="002060"/>
              </a:solidFill>
            </a:endParaRPr>
          </a:p>
        </p:txBody>
      </p:sp>
      <p:sp>
        <p:nvSpPr>
          <p:cNvPr id="10" name="TextBox 9"/>
          <p:cNvSpPr txBox="1"/>
          <p:nvPr/>
        </p:nvSpPr>
        <p:spPr>
          <a:xfrm>
            <a:off x="2286000" y="583473"/>
            <a:ext cx="44196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rtl="1"/>
            <a:r>
              <a:rPr lang="ar-SA" b="1" dirty="0">
                <a:solidFill>
                  <a:srgbClr val="00B050"/>
                </a:solidFill>
              </a:rPr>
              <a:t>أ) جليكول الايثيلين  </a:t>
            </a:r>
            <a:r>
              <a:rPr lang="en-US" b="1" dirty="0">
                <a:solidFill>
                  <a:srgbClr val="00B050"/>
                </a:solidFill>
              </a:rPr>
              <a:t>Ethylene glycol </a:t>
            </a:r>
          </a:p>
        </p:txBody>
      </p:sp>
      <p:sp>
        <p:nvSpPr>
          <p:cNvPr id="15" name="TextBox 14"/>
          <p:cNvSpPr txBox="1"/>
          <p:nvPr/>
        </p:nvSpPr>
        <p:spPr>
          <a:xfrm>
            <a:off x="2880360" y="1066800"/>
            <a:ext cx="5730240" cy="369332"/>
          </a:xfrm>
          <a:prstGeom prst="rect">
            <a:avLst/>
          </a:prstGeom>
          <a:noFill/>
        </p:spPr>
        <p:txBody>
          <a:bodyPr wrap="square" rtlCol="0">
            <a:spAutoFit/>
          </a:bodyPr>
          <a:lstStyle/>
          <a:p>
            <a:pPr algn="just" rtl="1"/>
            <a:r>
              <a:rPr lang="ar-SA" b="1" dirty="0">
                <a:cs typeface="+mj-cs"/>
              </a:rPr>
              <a:t>- مادة سائلة عديمة اللون تبلغ درجة غليانها </a:t>
            </a:r>
            <a:r>
              <a:rPr lang="en-US" b="1" dirty="0">
                <a:cs typeface="+mj-cs"/>
              </a:rPr>
              <a:t>197.5</a:t>
            </a:r>
            <a:r>
              <a:rPr lang="en-US" b="1" baseline="30000" dirty="0">
                <a:cs typeface="+mj-cs"/>
              </a:rPr>
              <a:t>o</a:t>
            </a:r>
            <a:r>
              <a:rPr lang="en-US" b="1" dirty="0">
                <a:cs typeface="+mj-cs"/>
              </a:rPr>
              <a:t>C</a:t>
            </a:r>
            <a:r>
              <a:rPr lang="ar-SA" b="1" dirty="0">
                <a:cs typeface="+mj-cs"/>
              </a:rPr>
              <a:t> </a:t>
            </a:r>
            <a:endParaRPr lang="en-US" b="1" dirty="0">
              <a:cs typeface="+mj-cs"/>
            </a:endParaRPr>
          </a:p>
        </p:txBody>
      </p:sp>
      <p:sp>
        <p:nvSpPr>
          <p:cNvPr id="18" name="TextBox 17"/>
          <p:cNvSpPr txBox="1"/>
          <p:nvPr/>
        </p:nvSpPr>
        <p:spPr>
          <a:xfrm>
            <a:off x="1813560" y="1447800"/>
            <a:ext cx="6797040" cy="369332"/>
          </a:xfrm>
          <a:prstGeom prst="rect">
            <a:avLst/>
          </a:prstGeom>
          <a:noFill/>
        </p:spPr>
        <p:txBody>
          <a:bodyPr wrap="square" rtlCol="0">
            <a:spAutoFit/>
          </a:bodyPr>
          <a:lstStyle/>
          <a:p>
            <a:pPr algn="just" rtl="1"/>
            <a:r>
              <a:rPr lang="ar-SA" b="1" dirty="0">
                <a:cs typeface="+mj-cs"/>
              </a:rPr>
              <a:t>- يحضر بمعاملة أكسيد الإيثيلين بالماء بنسبة </a:t>
            </a:r>
            <a:r>
              <a:rPr lang="en-US" b="1" dirty="0">
                <a:cs typeface="+mj-cs"/>
              </a:rPr>
              <a:t>(1:1)</a:t>
            </a:r>
            <a:r>
              <a:rPr lang="ar-SA" b="1" dirty="0">
                <a:cs typeface="+mj-cs"/>
              </a:rPr>
              <a:t> بوجود عامل حفز</a:t>
            </a:r>
            <a:endParaRPr lang="en-US" b="1" dirty="0">
              <a:cs typeface="+mj-cs"/>
            </a:endParaRPr>
          </a:p>
        </p:txBody>
      </p:sp>
      <p:sp>
        <p:nvSpPr>
          <p:cNvPr id="21" name="TextBox 20"/>
          <p:cNvSpPr txBox="1"/>
          <p:nvPr/>
        </p:nvSpPr>
        <p:spPr>
          <a:xfrm>
            <a:off x="914400" y="3657600"/>
            <a:ext cx="7492952" cy="646331"/>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ك </a:t>
            </a:r>
            <a:r>
              <a:rPr lang="en-US" b="1" dirty="0">
                <a:cs typeface="+mj-cs"/>
              </a:rPr>
              <a:t>Anti freeze</a:t>
            </a:r>
            <a:r>
              <a:rPr lang="ar-SA" b="1" dirty="0">
                <a:cs typeface="+mj-cs"/>
              </a:rPr>
              <a:t> لتخفيض درجة تجمد المياه داخل مبردات السيارات (</a:t>
            </a:r>
            <a:r>
              <a:rPr lang="ar-SA" b="1" dirty="0">
                <a:solidFill>
                  <a:srgbClr val="FF0000"/>
                </a:solidFill>
                <a:cs typeface="+mj-cs"/>
              </a:rPr>
              <a:t>درجة إنصهاره  </a:t>
            </a:r>
            <a:r>
              <a:rPr lang="en-US" b="1" dirty="0">
                <a:solidFill>
                  <a:srgbClr val="FF0000"/>
                </a:solidFill>
                <a:cs typeface="+mj-cs"/>
              </a:rPr>
              <a:t>-15.6</a:t>
            </a:r>
            <a:r>
              <a:rPr lang="en-US" b="1" baseline="30000" dirty="0">
                <a:solidFill>
                  <a:srgbClr val="FF0000"/>
                </a:solidFill>
                <a:cs typeface="+mj-cs"/>
              </a:rPr>
              <a:t>o</a:t>
            </a:r>
            <a:r>
              <a:rPr lang="en-US" b="1" dirty="0">
                <a:solidFill>
                  <a:srgbClr val="FF0000"/>
                </a:solidFill>
                <a:cs typeface="+mj-cs"/>
              </a:rPr>
              <a:t>C</a:t>
            </a:r>
            <a:r>
              <a:rPr lang="ar-SA" b="1" dirty="0">
                <a:solidFill>
                  <a:srgbClr val="FF0000"/>
                </a:solidFill>
                <a:cs typeface="+mj-cs"/>
              </a:rPr>
              <a:t> </a:t>
            </a:r>
            <a:r>
              <a:rPr lang="ar-SA" b="1" dirty="0">
                <a:cs typeface="+mj-cs"/>
              </a:rPr>
              <a:t>) كما يقلل من الفاقد بالتبخير فى الأجواء الحارة (</a:t>
            </a:r>
            <a:r>
              <a:rPr lang="ar-SA" b="1" dirty="0">
                <a:solidFill>
                  <a:srgbClr val="FF0000"/>
                </a:solidFill>
                <a:cs typeface="+mj-cs"/>
              </a:rPr>
              <a:t>درجة غليانه عاليه</a:t>
            </a:r>
            <a:r>
              <a:rPr lang="ar-SA" b="1" dirty="0">
                <a:cs typeface="+mj-cs"/>
              </a:rPr>
              <a:t>) </a:t>
            </a:r>
            <a:endParaRPr lang="en-US" b="1" dirty="0">
              <a:cs typeface="+mj-cs"/>
            </a:endParaRPr>
          </a:p>
        </p:txBody>
      </p:sp>
      <p:sp>
        <p:nvSpPr>
          <p:cNvPr id="23" name="TextBox 22"/>
          <p:cNvSpPr txBox="1"/>
          <p:nvPr/>
        </p:nvSpPr>
        <p:spPr>
          <a:xfrm>
            <a:off x="3854620" y="4328941"/>
            <a:ext cx="4552731"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إذابة الثلوج من مدرجات الطائرات</a:t>
            </a:r>
            <a:endParaRPr lang="en-US" b="1" dirty="0">
              <a:cs typeface="+mj-cs"/>
            </a:endParaRPr>
          </a:p>
        </p:txBody>
      </p:sp>
      <p:sp>
        <p:nvSpPr>
          <p:cNvPr id="27" name="TextBox 26"/>
          <p:cNvSpPr txBox="1"/>
          <p:nvPr/>
        </p:nvSpPr>
        <p:spPr>
          <a:xfrm>
            <a:off x="1754402" y="4659868"/>
            <a:ext cx="6652949"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تحضير الدايوكسان – حمض الترفثاليك (لانتاج الألياف الصناعية)</a:t>
            </a:r>
            <a:endParaRPr lang="en-US" b="1" dirty="0">
              <a:cs typeface="+mj-cs"/>
            </a:endParaRPr>
          </a:p>
        </p:txBody>
      </p:sp>
      <p:sp>
        <p:nvSpPr>
          <p:cNvPr id="30" name="TextBox 29"/>
          <p:cNvSpPr txBox="1"/>
          <p:nvPr/>
        </p:nvSpPr>
        <p:spPr>
          <a:xfrm>
            <a:off x="4328863" y="5040868"/>
            <a:ext cx="4078488"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يتفاعل مع الأمونيا لانتاج الإيثانول أمين</a:t>
            </a:r>
            <a:endParaRPr lang="en-US" b="1" dirty="0">
              <a:cs typeface="+mj-cs"/>
            </a:endParaRPr>
          </a:p>
        </p:txBody>
      </p:sp>
      <p:sp>
        <p:nvSpPr>
          <p:cNvPr id="32" name="TextBox 31"/>
          <p:cNvSpPr txBox="1"/>
          <p:nvPr/>
        </p:nvSpPr>
        <p:spPr>
          <a:xfrm>
            <a:off x="3854620" y="5421868"/>
            <a:ext cx="4552731"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صناعة المفرقعات</a:t>
            </a:r>
            <a:endParaRPr lang="en-US" b="1" dirty="0">
              <a:cs typeface="+mj-cs"/>
            </a:endParaRPr>
          </a:p>
        </p:txBody>
      </p:sp>
      <p:sp>
        <p:nvSpPr>
          <p:cNvPr id="35" name="TextBox 34"/>
          <p:cNvSpPr txBox="1"/>
          <p:nvPr/>
        </p:nvSpPr>
        <p:spPr>
          <a:xfrm>
            <a:off x="3854620" y="5726668"/>
            <a:ext cx="4552731"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صناعة منتجات التجميل</a:t>
            </a:r>
            <a:endParaRPr lang="en-US" b="1" dirty="0">
              <a:cs typeface="+mj-cs"/>
            </a:endParaRPr>
          </a:p>
        </p:txBody>
      </p:sp>
      <p:sp>
        <p:nvSpPr>
          <p:cNvPr id="37" name="TextBox 36"/>
          <p:cNvSpPr txBox="1"/>
          <p:nvPr/>
        </p:nvSpPr>
        <p:spPr>
          <a:xfrm>
            <a:off x="3854620" y="6107668"/>
            <a:ext cx="4552731"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صناعة المحاليل المطهرة</a:t>
            </a:r>
            <a:endParaRPr lang="en-US" b="1" dirty="0">
              <a:cs typeface="+mj-cs"/>
            </a:endParaRPr>
          </a:p>
        </p:txBody>
      </p:sp>
      <p:sp>
        <p:nvSpPr>
          <p:cNvPr id="41" name="TextBox 40"/>
          <p:cNvSpPr txBox="1"/>
          <p:nvPr/>
        </p:nvSpPr>
        <p:spPr>
          <a:xfrm>
            <a:off x="4396612" y="6412468"/>
            <a:ext cx="4010739"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يستخدم فى صناعة  مبيدات الحشرات</a:t>
            </a:r>
            <a:endParaRPr lang="en-US" b="1" dirty="0">
              <a:cs typeface="+mj-cs"/>
            </a:endParaRPr>
          </a:p>
        </p:txBody>
      </p:sp>
      <p:sp>
        <p:nvSpPr>
          <p:cNvPr id="42" name="TextBox 41"/>
          <p:cNvSpPr txBox="1"/>
          <p:nvPr/>
        </p:nvSpPr>
        <p:spPr>
          <a:xfrm>
            <a:off x="6004560" y="3364468"/>
            <a:ext cx="2606040" cy="369332"/>
          </a:xfrm>
          <a:prstGeom prst="rect">
            <a:avLst/>
          </a:prstGeom>
          <a:noFill/>
        </p:spPr>
        <p:txBody>
          <a:bodyPr wrap="square" rtlCol="0">
            <a:spAutoFit/>
          </a:bodyPr>
          <a:lstStyle/>
          <a:p>
            <a:pPr algn="just" rtl="1"/>
            <a:r>
              <a:rPr lang="ar-SA" b="1" dirty="0">
                <a:solidFill>
                  <a:srgbClr val="C00000"/>
                </a:solidFill>
                <a:cs typeface="+mj-cs"/>
              </a:rPr>
              <a:t>- استخدامات جليكول الايثيلين</a:t>
            </a:r>
            <a:endParaRPr lang="en-US" b="1" dirty="0">
              <a:solidFill>
                <a:srgbClr val="C00000"/>
              </a:solidFill>
              <a:cs typeface="+mj-cs"/>
            </a:endParaRPr>
          </a:p>
        </p:txBody>
      </p:sp>
      <p:pic>
        <p:nvPicPr>
          <p:cNvPr id="43" name="Picture 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345" y="1926759"/>
            <a:ext cx="4739416" cy="1273641"/>
          </a:xfrm>
          <a:prstGeom prst="rect">
            <a:avLst/>
          </a:prstGeom>
          <a:solidFill>
            <a:schemeClr val="bg2"/>
          </a:solidFill>
        </p:spPr>
        <p:style>
          <a:lnRef idx="0">
            <a:scrgbClr r="0" g="0" b="0"/>
          </a:lnRef>
          <a:fillRef idx="1003">
            <a:schemeClr val="lt1"/>
          </a:fillRef>
          <a:effectRef idx="0">
            <a:scrgbClr r="0" g="0" b="0"/>
          </a:effectRef>
          <a:fontRef idx="major"/>
        </p:style>
      </p:pic>
      <p:sp>
        <p:nvSpPr>
          <p:cNvPr id="17" name="TextBox 1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92368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500"/>
                                        <p:tgtEl>
                                          <p:spTgt spid="1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ox(in)">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ox(in)">
                                      <p:cBhvr>
                                        <p:cTn id="24" dur="500"/>
                                        <p:tgtEl>
                                          <p:spTgt spid="2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ox(in)">
                                      <p:cBhvr>
                                        <p:cTn id="30" dur="500"/>
                                        <p:tgtEl>
                                          <p:spTgt spid="2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ox(in)">
                                      <p:cBhvr>
                                        <p:cTn id="33" dur="500"/>
                                        <p:tgtEl>
                                          <p:spTgt spid="30"/>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ox(in)">
                                      <p:cBhvr>
                                        <p:cTn id="36" dur="500"/>
                                        <p:tgtEl>
                                          <p:spTgt spid="3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ox(in)">
                                      <p:cBhvr>
                                        <p:cTn id="39" dur="500"/>
                                        <p:tgtEl>
                                          <p:spTgt spid="3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ox(in)">
                                      <p:cBhvr>
                                        <p:cTn id="42" dur="500"/>
                                        <p:tgtEl>
                                          <p:spTgt spid="37"/>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ox(in)">
                                      <p:cBhvr>
                                        <p:cTn id="45" dur="500"/>
                                        <p:tgtEl>
                                          <p:spTgt spid="4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ox(in)">
                                      <p:cBhvr>
                                        <p:cTn id="4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8" grpId="0"/>
      <p:bldP spid="21" grpId="0"/>
      <p:bldP spid="23" grpId="0"/>
      <p:bldP spid="27" grpId="0"/>
      <p:bldP spid="30" grpId="0"/>
      <p:bldP spid="32" grpId="0"/>
      <p:bldP spid="35" grpId="0"/>
      <p:bldP spid="37" grpId="0"/>
      <p:bldP spid="41" grpId="0"/>
      <p:bldP spid="4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a:t>
            </a:r>
            <a:r>
              <a:rPr lang="ar-EG" sz="2000" b="1" dirty="0">
                <a:solidFill>
                  <a:srgbClr val="002060"/>
                </a:solidFill>
              </a:rPr>
              <a:t>يث</a:t>
            </a:r>
            <a:r>
              <a:rPr lang="ar-SA" sz="2000" b="1" dirty="0">
                <a:solidFill>
                  <a:srgbClr val="002060"/>
                </a:solidFill>
              </a:rPr>
              <a:t>ا</a:t>
            </a:r>
            <a:r>
              <a:rPr lang="ar-EG" sz="2000" b="1" dirty="0">
                <a:solidFill>
                  <a:srgbClr val="002060"/>
                </a:solidFill>
              </a:rPr>
              <a:t>ن</a:t>
            </a:r>
            <a:endParaRPr lang="en-US" sz="2000" b="1" dirty="0">
              <a:solidFill>
                <a:srgbClr val="002060"/>
              </a:solidFill>
            </a:endParaRPr>
          </a:p>
        </p:txBody>
      </p:sp>
      <p:sp>
        <p:nvSpPr>
          <p:cNvPr id="10" name="TextBox 9"/>
          <p:cNvSpPr txBox="1"/>
          <p:nvPr/>
        </p:nvSpPr>
        <p:spPr>
          <a:xfrm>
            <a:off x="2590800" y="583473"/>
            <a:ext cx="3810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a:solidFill>
                  <a:srgbClr val="00B050"/>
                </a:solidFill>
              </a:rPr>
              <a:t>ب) الإيثانول أمين    </a:t>
            </a:r>
            <a:r>
              <a:rPr lang="en-US" b="1" dirty="0">
                <a:solidFill>
                  <a:srgbClr val="00B050"/>
                </a:solidFill>
              </a:rPr>
              <a:t>Ethanolamine</a:t>
            </a:r>
            <a:r>
              <a:rPr lang="ar-SA" b="1" dirty="0">
                <a:solidFill>
                  <a:srgbClr val="00B050"/>
                </a:solidFill>
              </a:rPr>
              <a:t> </a:t>
            </a:r>
            <a:endParaRPr lang="en-US" b="1" dirty="0">
              <a:solidFill>
                <a:srgbClr val="00B050"/>
              </a:solidFill>
            </a:endParaRPr>
          </a:p>
        </p:txBody>
      </p:sp>
      <p:sp>
        <p:nvSpPr>
          <p:cNvPr id="17" name="TextBox 16"/>
          <p:cNvSpPr txBox="1"/>
          <p:nvPr/>
        </p:nvSpPr>
        <p:spPr>
          <a:xfrm>
            <a:off x="4632039" y="1219200"/>
            <a:ext cx="3977640" cy="369332"/>
          </a:xfrm>
          <a:prstGeom prst="rect">
            <a:avLst/>
          </a:prstGeom>
          <a:noFill/>
        </p:spPr>
        <p:txBody>
          <a:bodyPr wrap="square" rtlCol="0">
            <a:spAutoFit/>
          </a:bodyPr>
          <a:lstStyle/>
          <a:p>
            <a:pPr algn="just" rtl="1"/>
            <a:r>
              <a:rPr lang="ar-SA" b="1" dirty="0">
                <a:cs typeface="+mj-cs"/>
              </a:rPr>
              <a:t>- ينتج من تفاعل الايثيلين مع الامونيا</a:t>
            </a:r>
            <a:endParaRPr lang="en-US" b="1" dirty="0">
              <a:cs typeface="+mj-cs"/>
            </a:endParaRPr>
          </a:p>
        </p:txBody>
      </p:sp>
      <p:sp>
        <p:nvSpPr>
          <p:cNvPr id="22" name="TextBox 21"/>
          <p:cNvSpPr txBox="1"/>
          <p:nvPr/>
        </p:nvSpPr>
        <p:spPr>
          <a:xfrm>
            <a:off x="3034210" y="4343400"/>
            <a:ext cx="5569373" cy="369332"/>
          </a:xfrm>
          <a:prstGeom prst="rect">
            <a:avLst/>
          </a:prstGeom>
          <a:noFill/>
        </p:spPr>
        <p:txBody>
          <a:bodyPr wrap="square" rtlCol="0">
            <a:spAutoFit/>
          </a:bodyPr>
          <a:lstStyle/>
          <a:p>
            <a:pPr algn="just" rtl="1"/>
            <a:r>
              <a:rPr lang="ar-SA" b="1" dirty="0">
                <a:cs typeface="+mj-cs"/>
              </a:rPr>
              <a:t>- يستخدم </a:t>
            </a:r>
            <a:r>
              <a:rPr lang="en-US" b="1" dirty="0">
                <a:cs typeface="+mj-cs"/>
              </a:rPr>
              <a:t>TEA</a:t>
            </a:r>
            <a:r>
              <a:rPr lang="ar-SA" b="1" dirty="0">
                <a:cs typeface="+mj-cs"/>
              </a:rPr>
              <a:t> فى صناعة الصابون </a:t>
            </a:r>
            <a:r>
              <a:rPr lang="ar-SA" b="1" dirty="0" err="1">
                <a:cs typeface="+mj-cs"/>
              </a:rPr>
              <a:t>و</a:t>
            </a:r>
            <a:r>
              <a:rPr lang="ar-SA" b="1" dirty="0">
                <a:cs typeface="+mj-cs"/>
              </a:rPr>
              <a:t> المنظفات</a:t>
            </a:r>
            <a:endParaRPr lang="en-US" b="1" dirty="0">
              <a:cs typeface="+mj-cs"/>
            </a:endParaRPr>
          </a:p>
        </p:txBody>
      </p:sp>
      <p:sp>
        <p:nvSpPr>
          <p:cNvPr id="25" name="TextBox 24"/>
          <p:cNvSpPr txBox="1"/>
          <p:nvPr/>
        </p:nvSpPr>
        <p:spPr>
          <a:xfrm>
            <a:off x="4852837" y="4724400"/>
            <a:ext cx="3744650" cy="369332"/>
          </a:xfrm>
          <a:prstGeom prst="rect">
            <a:avLst/>
          </a:prstGeom>
          <a:noFill/>
        </p:spPr>
        <p:txBody>
          <a:bodyPr wrap="square" rtlCol="0">
            <a:spAutoFit/>
          </a:bodyPr>
          <a:lstStyle/>
          <a:p>
            <a:pPr algn="just" rtl="1"/>
            <a:r>
              <a:rPr lang="ar-SA" b="1" dirty="0">
                <a:cs typeface="+mj-cs"/>
              </a:rPr>
              <a:t>- إزالة حموضة الغاز الطبيعى</a:t>
            </a:r>
            <a:endParaRPr lang="en-US" b="1" dirty="0">
              <a:cs typeface="+mj-cs"/>
            </a:endParaRPr>
          </a:p>
        </p:txBody>
      </p:sp>
      <p:sp>
        <p:nvSpPr>
          <p:cNvPr id="28" name="TextBox 27"/>
          <p:cNvSpPr txBox="1"/>
          <p:nvPr/>
        </p:nvSpPr>
        <p:spPr>
          <a:xfrm>
            <a:off x="886047" y="5070732"/>
            <a:ext cx="7711440" cy="872868"/>
          </a:xfrm>
          <a:prstGeom prst="rect">
            <a:avLst/>
          </a:prstGeom>
          <a:noFill/>
        </p:spPr>
        <p:txBody>
          <a:bodyPr wrap="square" rtlCol="0">
            <a:spAutoFit/>
          </a:bodyPr>
          <a:lstStyle/>
          <a:p>
            <a:pPr marL="115888" indent="-115888" algn="just" rtl="1">
              <a:lnSpc>
                <a:spcPct val="150000"/>
              </a:lnSpc>
            </a:pPr>
            <a:r>
              <a:rPr lang="ar-SA" b="1" dirty="0">
                <a:cs typeface="+mj-cs"/>
              </a:rPr>
              <a:t>- يضاف محلول 20% من </a:t>
            </a:r>
            <a:r>
              <a:rPr lang="en-US" b="1" dirty="0">
                <a:cs typeface="+mj-cs"/>
              </a:rPr>
              <a:t>DEA</a:t>
            </a:r>
            <a:r>
              <a:rPr lang="ar-SA" b="1" dirty="0">
                <a:cs typeface="+mj-cs"/>
              </a:rPr>
              <a:t> لامتصاص </a:t>
            </a:r>
            <a:r>
              <a:rPr lang="en-US" b="1" dirty="0">
                <a:cs typeface="+mj-cs"/>
              </a:rPr>
              <a:t>H</a:t>
            </a:r>
            <a:r>
              <a:rPr lang="en-US" b="1" baseline="-25000" dirty="0">
                <a:cs typeface="+mj-cs"/>
              </a:rPr>
              <a:t>2</a:t>
            </a:r>
            <a:r>
              <a:rPr lang="en-US" b="1" dirty="0">
                <a:cs typeface="+mj-cs"/>
              </a:rPr>
              <a:t>S</a:t>
            </a:r>
            <a:r>
              <a:rPr lang="ar-SA" b="1" dirty="0">
                <a:cs typeface="+mj-cs"/>
              </a:rPr>
              <a:t> من غاز البترول السائل </a:t>
            </a:r>
            <a:r>
              <a:rPr lang="en-US" b="1" dirty="0">
                <a:cs typeface="+mj-cs"/>
              </a:rPr>
              <a:t>LPG</a:t>
            </a:r>
            <a:r>
              <a:rPr lang="ar-SA" b="1" dirty="0">
                <a:cs typeface="+mj-cs"/>
              </a:rPr>
              <a:t> عند درجة حرارة </a:t>
            </a:r>
            <a:r>
              <a:rPr lang="en-US" b="1" dirty="0">
                <a:cs typeface="+mj-cs"/>
              </a:rPr>
              <a:t>30-40</a:t>
            </a:r>
            <a:r>
              <a:rPr lang="en-US" b="1" baseline="30000" dirty="0">
                <a:cs typeface="+mj-cs"/>
              </a:rPr>
              <a:t>o</a:t>
            </a:r>
            <a:r>
              <a:rPr lang="en-US" b="1" dirty="0">
                <a:cs typeface="+mj-cs"/>
              </a:rPr>
              <a:t>C</a:t>
            </a:r>
            <a:r>
              <a:rPr lang="ar-SA" b="1" dirty="0">
                <a:cs typeface="+mj-cs"/>
              </a:rPr>
              <a:t> و يتم فصل </a:t>
            </a:r>
            <a:r>
              <a:rPr lang="en-US" b="1" dirty="0">
                <a:cs typeface="+mj-cs"/>
              </a:rPr>
              <a:t>H</a:t>
            </a:r>
            <a:r>
              <a:rPr lang="en-US" b="1" baseline="-25000" dirty="0">
                <a:cs typeface="+mj-cs"/>
              </a:rPr>
              <a:t>2</a:t>
            </a:r>
            <a:r>
              <a:rPr lang="en-US" b="1" dirty="0">
                <a:cs typeface="+mj-cs"/>
              </a:rPr>
              <a:t>S</a:t>
            </a:r>
            <a:r>
              <a:rPr lang="ar-SA" b="1" dirty="0">
                <a:cs typeface="+mj-cs"/>
              </a:rPr>
              <a:t> عند </a:t>
            </a:r>
            <a:r>
              <a:rPr lang="en-US" b="1" dirty="0">
                <a:cs typeface="+mj-cs"/>
              </a:rPr>
              <a:t>120</a:t>
            </a:r>
            <a:r>
              <a:rPr lang="en-US" b="1" baseline="30000" dirty="0">
                <a:cs typeface="+mj-cs"/>
              </a:rPr>
              <a:t>o</a:t>
            </a:r>
            <a:r>
              <a:rPr lang="en-US" b="1" dirty="0">
                <a:cs typeface="+mj-cs"/>
              </a:rPr>
              <a:t>C</a:t>
            </a:r>
            <a:r>
              <a:rPr lang="ar-SA" b="1" dirty="0">
                <a:cs typeface="+mj-cs"/>
              </a:rPr>
              <a:t> لاعادة استخدام </a:t>
            </a:r>
            <a:r>
              <a:rPr lang="en-US" b="1" dirty="0">
                <a:cs typeface="+mj-cs"/>
              </a:rPr>
              <a:t>DEA</a:t>
            </a:r>
          </a:p>
        </p:txBody>
      </p:sp>
      <p:sp>
        <p:nvSpPr>
          <p:cNvPr id="31" name="TextBox 30"/>
          <p:cNvSpPr txBox="1"/>
          <p:nvPr/>
        </p:nvSpPr>
        <p:spPr>
          <a:xfrm>
            <a:off x="889095" y="6107668"/>
            <a:ext cx="7711440" cy="369332"/>
          </a:xfrm>
          <a:prstGeom prst="rect">
            <a:avLst/>
          </a:prstGeom>
          <a:noFill/>
        </p:spPr>
        <p:txBody>
          <a:bodyPr wrap="square" rtlCol="0">
            <a:spAutoFit/>
          </a:bodyPr>
          <a:lstStyle/>
          <a:p>
            <a:pPr algn="just" rtl="1"/>
            <a:r>
              <a:rPr lang="ar-SA" b="1" dirty="0">
                <a:cs typeface="+mj-cs"/>
              </a:rPr>
              <a:t>- يستخدم فى إنتاج الأصباغ – مستحضرات التجميل – مواد الزينة</a:t>
            </a:r>
            <a:endParaRPr lang="en-US" b="1" dirty="0">
              <a:cs typeface="+mj-cs"/>
            </a:endParaRPr>
          </a:p>
        </p:txBody>
      </p:sp>
      <p:pic>
        <p:nvPicPr>
          <p:cNvPr id="12" name="Picture 186"/>
          <p:cNvPicPr>
            <a:picLocks noChangeAspect="1" noChangeArrowheads="1"/>
          </p:cNvPicPr>
          <p:nvPr/>
        </p:nvPicPr>
        <p:blipFill>
          <a:blip r:embed="rId2">
            <a:extLst>
              <a:ext uri="{28A0092B-C50C-407E-A947-70E740481C1C}">
                <a14:useLocalDpi xmlns:a14="http://schemas.microsoft.com/office/drawing/2010/main" val="0"/>
              </a:ext>
            </a:extLst>
          </a:blip>
          <a:srcRect t="8896" b="6507"/>
          <a:stretch>
            <a:fillRect/>
          </a:stretch>
        </p:blipFill>
        <p:spPr bwMode="auto">
          <a:xfrm>
            <a:off x="2133600" y="1676400"/>
            <a:ext cx="5143881" cy="990600"/>
          </a:xfrm>
          <a:prstGeom prst="rect">
            <a:avLst/>
          </a:prstGeom>
          <a:solidFill>
            <a:schemeClr val="accent3">
              <a:lumMod val="20000"/>
              <a:lumOff val="80000"/>
            </a:schemeClr>
          </a:solidFill>
          <a:extLst/>
        </p:spPr>
      </p:pic>
      <p:pic>
        <p:nvPicPr>
          <p:cNvPr id="13" name="Picture 1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7343553" cy="1219200"/>
          </a:xfrm>
          <a:prstGeom prst="rect">
            <a:avLst/>
          </a:prstGeom>
          <a:solidFill>
            <a:schemeClr val="accent3">
              <a:lumMod val="20000"/>
              <a:lumOff val="80000"/>
            </a:schemeClr>
          </a:solidFill>
          <a:extLst/>
        </p:spPr>
      </p:pic>
      <p:sp>
        <p:nvSpPr>
          <p:cNvPr id="14" name="TextBox 13"/>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1798646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ايثا</a:t>
            </a:r>
            <a:r>
              <a:rPr lang="ar-EG" sz="2000" b="1" dirty="0">
                <a:solidFill>
                  <a:srgbClr val="002060"/>
                </a:solidFill>
              </a:rPr>
              <a:t>ن</a:t>
            </a:r>
            <a:endParaRPr lang="en-US" sz="2000" b="1" dirty="0">
              <a:solidFill>
                <a:srgbClr val="002060"/>
              </a:solidFill>
            </a:endParaRPr>
          </a:p>
        </p:txBody>
      </p:sp>
      <p:sp>
        <p:nvSpPr>
          <p:cNvPr id="10" name="TextBox 9"/>
          <p:cNvSpPr txBox="1"/>
          <p:nvPr/>
        </p:nvSpPr>
        <p:spPr>
          <a:xfrm>
            <a:off x="2819400" y="583473"/>
            <a:ext cx="3352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a:solidFill>
                  <a:srgbClr val="00B050"/>
                </a:solidFill>
              </a:rPr>
              <a:t>ج) الإكريلونترايل </a:t>
            </a:r>
            <a:r>
              <a:rPr lang="en-US" b="1" dirty="0" err="1">
                <a:solidFill>
                  <a:srgbClr val="00B050"/>
                </a:solidFill>
              </a:rPr>
              <a:t>Acrylonitrile</a:t>
            </a:r>
            <a:r>
              <a:rPr lang="ar-SA" b="1" dirty="0">
                <a:solidFill>
                  <a:srgbClr val="00B050"/>
                </a:solidFill>
              </a:rPr>
              <a:t> </a:t>
            </a:r>
            <a:endParaRPr lang="en-US" b="1" dirty="0">
              <a:solidFill>
                <a:srgbClr val="00B050"/>
              </a:solidFill>
            </a:endParaRPr>
          </a:p>
        </p:txBody>
      </p:sp>
      <p:sp>
        <p:nvSpPr>
          <p:cNvPr id="14" name="TextBox 13"/>
          <p:cNvSpPr txBox="1"/>
          <p:nvPr/>
        </p:nvSpPr>
        <p:spPr>
          <a:xfrm>
            <a:off x="4279392" y="1066800"/>
            <a:ext cx="3977640" cy="369332"/>
          </a:xfrm>
          <a:prstGeom prst="rect">
            <a:avLst/>
          </a:prstGeom>
          <a:noFill/>
        </p:spPr>
        <p:txBody>
          <a:bodyPr wrap="square" rtlCol="0">
            <a:spAutoFit/>
          </a:bodyPr>
          <a:lstStyle/>
          <a:p>
            <a:pPr algn="just" rtl="1"/>
            <a:r>
              <a:rPr lang="ar-SA" b="1" dirty="0">
                <a:cs typeface="+mj-cs"/>
              </a:rPr>
              <a:t>- مادة سائلة – درجة غليانها </a:t>
            </a:r>
            <a:r>
              <a:rPr lang="en-US" b="1" dirty="0">
                <a:cs typeface="+mj-cs"/>
              </a:rPr>
              <a:t>77</a:t>
            </a:r>
            <a:r>
              <a:rPr lang="en-US" b="1" baseline="30000" dirty="0">
                <a:cs typeface="+mj-cs"/>
              </a:rPr>
              <a:t>o</a:t>
            </a:r>
            <a:r>
              <a:rPr lang="en-US" b="1" dirty="0">
                <a:cs typeface="+mj-cs"/>
              </a:rPr>
              <a:t>C</a:t>
            </a:r>
          </a:p>
        </p:txBody>
      </p:sp>
      <p:graphicFrame>
        <p:nvGraphicFramePr>
          <p:cNvPr id="16" name="Object 3"/>
          <p:cNvGraphicFramePr>
            <a:graphicFrameLocks noChangeAspect="1"/>
          </p:cNvGraphicFramePr>
          <p:nvPr/>
        </p:nvGraphicFramePr>
        <p:xfrm>
          <a:off x="1600200" y="1828800"/>
          <a:ext cx="5257800" cy="866473"/>
        </p:xfrm>
        <a:graphic>
          <a:graphicData uri="http://schemas.openxmlformats.org/presentationml/2006/ole">
            <mc:AlternateContent xmlns:mc="http://schemas.openxmlformats.org/markup-compatibility/2006">
              <mc:Choice xmlns:v="urn:schemas-microsoft-com:vml" Requires="v">
                <p:oleObj spid="_x0000_s748603" name="CS ChemDraw Drawing" r:id="rId3" imgW="4543044" imgH="643128" progId="ChemDraw.Document.6.0">
                  <p:embed/>
                </p:oleObj>
              </mc:Choice>
              <mc:Fallback>
                <p:oleObj name="CS ChemDraw Drawing" r:id="rId3" imgW="4543044" imgH="643128" progId="ChemDraw.Document.6.0">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828800"/>
                        <a:ext cx="5257800" cy="86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Box 17"/>
          <p:cNvSpPr txBox="1"/>
          <p:nvPr/>
        </p:nvSpPr>
        <p:spPr>
          <a:xfrm>
            <a:off x="2298192" y="1383268"/>
            <a:ext cx="5958840" cy="369332"/>
          </a:xfrm>
          <a:prstGeom prst="rect">
            <a:avLst/>
          </a:prstGeom>
          <a:noFill/>
        </p:spPr>
        <p:txBody>
          <a:bodyPr wrap="square" rtlCol="0">
            <a:spAutoFit/>
          </a:bodyPr>
          <a:lstStyle/>
          <a:p>
            <a:pPr algn="just" rtl="1"/>
            <a:r>
              <a:rPr lang="ar-SA" b="1" dirty="0">
                <a:cs typeface="+mj-cs"/>
              </a:rPr>
              <a:t>- تحضر بتفاعل سيانيد الهيدروجين مع أكسيد الإيثيلين</a:t>
            </a:r>
            <a:endParaRPr lang="en-US" b="1" dirty="0">
              <a:cs typeface="+mj-cs"/>
            </a:endParaRPr>
          </a:p>
        </p:txBody>
      </p:sp>
      <p:sp>
        <p:nvSpPr>
          <p:cNvPr id="20" name="TextBox 19"/>
          <p:cNvSpPr txBox="1"/>
          <p:nvPr/>
        </p:nvSpPr>
        <p:spPr>
          <a:xfrm>
            <a:off x="774700" y="2920425"/>
            <a:ext cx="7482840" cy="369332"/>
          </a:xfrm>
          <a:prstGeom prst="rect">
            <a:avLst/>
          </a:prstGeom>
          <a:noFill/>
        </p:spPr>
        <p:txBody>
          <a:bodyPr wrap="square" rtlCol="0">
            <a:spAutoFit/>
          </a:bodyPr>
          <a:lstStyle/>
          <a:p>
            <a:pPr algn="just" rtl="1"/>
            <a:r>
              <a:rPr lang="ar-SA" b="1" dirty="0">
                <a:cs typeface="+mj-cs"/>
              </a:rPr>
              <a:t>- يستخدم فى إنتاج ألياف الأكريلك التى تستخدم فى حياكة الملابس الصوفية – البطانيات -السجاد</a:t>
            </a:r>
            <a:endParaRPr lang="en-US" b="1" dirty="0">
              <a:cs typeface="+mj-cs"/>
            </a:endParaRPr>
          </a:p>
        </p:txBody>
      </p:sp>
      <p:sp>
        <p:nvSpPr>
          <p:cNvPr id="23" name="TextBox 22"/>
          <p:cNvSpPr txBox="1"/>
          <p:nvPr/>
        </p:nvSpPr>
        <p:spPr>
          <a:xfrm>
            <a:off x="546100" y="3301425"/>
            <a:ext cx="7711440" cy="369332"/>
          </a:xfrm>
          <a:prstGeom prst="rect">
            <a:avLst/>
          </a:prstGeom>
          <a:noFill/>
        </p:spPr>
        <p:txBody>
          <a:bodyPr wrap="square" rtlCol="0">
            <a:spAutoFit/>
          </a:bodyPr>
          <a:lstStyle/>
          <a:p>
            <a:pPr algn="just" rtl="1"/>
            <a:r>
              <a:rPr lang="ar-SA" b="1" dirty="0">
                <a:cs typeface="+mj-cs"/>
              </a:rPr>
              <a:t>- يستخدم فى صناعة المطاط الصناعى بالتفاعل مع البوتادايين و ستيرين</a:t>
            </a:r>
            <a:endParaRPr lang="en-US" b="1" dirty="0">
              <a:cs typeface="+mj-cs"/>
            </a:endParaRPr>
          </a:p>
        </p:txBody>
      </p:sp>
      <p:sp>
        <p:nvSpPr>
          <p:cNvPr id="26" name="TextBox 25"/>
          <p:cNvSpPr txBox="1"/>
          <p:nvPr/>
        </p:nvSpPr>
        <p:spPr>
          <a:xfrm>
            <a:off x="2679700" y="3606225"/>
            <a:ext cx="5577840" cy="369332"/>
          </a:xfrm>
          <a:prstGeom prst="rect">
            <a:avLst/>
          </a:prstGeom>
          <a:noFill/>
        </p:spPr>
        <p:txBody>
          <a:bodyPr wrap="square" rtlCol="0">
            <a:spAutoFit/>
          </a:bodyPr>
          <a:lstStyle/>
          <a:p>
            <a:pPr algn="just" rtl="1"/>
            <a:r>
              <a:rPr lang="ar-SA" b="1" dirty="0">
                <a:cs typeface="+mj-cs"/>
              </a:rPr>
              <a:t>- يستخدم فى إنتاج حمض الأكريلك </a:t>
            </a:r>
            <a:r>
              <a:rPr lang="en-US" b="1" dirty="0">
                <a:cs typeface="+mj-cs"/>
              </a:rPr>
              <a:t>Acrylic acid</a:t>
            </a:r>
            <a:r>
              <a:rPr lang="ar-SA" b="1" dirty="0">
                <a:cs typeface="+mj-cs"/>
              </a:rPr>
              <a:t> </a:t>
            </a:r>
            <a:endParaRPr lang="en-US" b="1" dirty="0">
              <a:cs typeface="+mj-cs"/>
            </a:endParaRPr>
          </a:p>
        </p:txBody>
      </p:sp>
      <p:graphicFrame>
        <p:nvGraphicFramePr>
          <p:cNvPr id="29" name="Object 4"/>
          <p:cNvGraphicFramePr>
            <a:graphicFrameLocks noChangeAspect="1"/>
          </p:cNvGraphicFramePr>
          <p:nvPr/>
        </p:nvGraphicFramePr>
        <p:xfrm>
          <a:off x="3124200" y="4063425"/>
          <a:ext cx="2819400" cy="590418"/>
        </p:xfrm>
        <a:graphic>
          <a:graphicData uri="http://schemas.openxmlformats.org/presentationml/2006/ole">
            <mc:AlternateContent xmlns:mc="http://schemas.openxmlformats.org/markup-compatibility/2006">
              <mc:Choice xmlns:v="urn:schemas-microsoft-com:vml" Requires="v">
                <p:oleObj spid="_x0000_s748604" name="CS ChemDraw Drawing" r:id="rId5" imgW="2570988" imgH="460248" progId="ChemDraw.Document.6.0">
                  <p:embed/>
                </p:oleObj>
              </mc:Choice>
              <mc:Fallback>
                <p:oleObj name="CS ChemDraw Drawing" r:id="rId5" imgW="2570988" imgH="460248" progId="ChemDraw.Document.6.0">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063425"/>
                        <a:ext cx="2819400" cy="59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Box 29"/>
          <p:cNvSpPr txBox="1"/>
          <p:nvPr/>
        </p:nvSpPr>
        <p:spPr>
          <a:xfrm>
            <a:off x="1689100" y="4825425"/>
            <a:ext cx="6568440" cy="369332"/>
          </a:xfrm>
          <a:prstGeom prst="rect">
            <a:avLst/>
          </a:prstGeom>
          <a:noFill/>
        </p:spPr>
        <p:txBody>
          <a:bodyPr wrap="square" rtlCol="0">
            <a:spAutoFit/>
          </a:bodyPr>
          <a:lstStyle/>
          <a:p>
            <a:pPr algn="just" rtl="1"/>
            <a:r>
              <a:rPr lang="ar-SA" b="1" dirty="0">
                <a:cs typeface="+mj-cs"/>
              </a:rPr>
              <a:t>- يستخدم فى إنتاج الميثيل أكريلات </a:t>
            </a:r>
            <a:r>
              <a:rPr lang="en-US" b="1" dirty="0">
                <a:cs typeface="+mj-cs"/>
              </a:rPr>
              <a:t>Methyl </a:t>
            </a:r>
            <a:r>
              <a:rPr lang="en-US" b="1" dirty="0" err="1">
                <a:cs typeface="+mj-cs"/>
              </a:rPr>
              <a:t>Acrylate</a:t>
            </a:r>
            <a:r>
              <a:rPr lang="ar-SA" b="1" dirty="0">
                <a:cs typeface="+mj-cs"/>
              </a:rPr>
              <a:t> </a:t>
            </a:r>
            <a:endParaRPr lang="en-US" b="1" dirty="0">
              <a:cs typeface="+mj-cs"/>
            </a:endParaRPr>
          </a:p>
        </p:txBody>
      </p:sp>
      <p:graphicFrame>
        <p:nvGraphicFramePr>
          <p:cNvPr id="33" name="Object 4"/>
          <p:cNvGraphicFramePr>
            <a:graphicFrameLocks noChangeAspect="1"/>
          </p:cNvGraphicFramePr>
          <p:nvPr/>
        </p:nvGraphicFramePr>
        <p:xfrm>
          <a:off x="3048000" y="5486400"/>
          <a:ext cx="3171825" cy="533400"/>
        </p:xfrm>
        <a:graphic>
          <a:graphicData uri="http://schemas.openxmlformats.org/presentationml/2006/ole">
            <mc:AlternateContent xmlns:mc="http://schemas.openxmlformats.org/markup-compatibility/2006">
              <mc:Choice xmlns:v="urn:schemas-microsoft-com:vml" Requires="v">
                <p:oleObj spid="_x0000_s748605" name="CS ChemDraw Drawing" r:id="rId7" imgW="2743200" imgH="460248" progId="ChemDraw.Document.6.0">
                  <p:embed/>
                </p:oleObj>
              </mc:Choice>
              <mc:Fallback>
                <p:oleObj name="CS ChemDraw Drawing" r:id="rId7" imgW="2743200" imgH="460248" progId="ChemDraw.Document.6.0">
                  <p:embed/>
                  <p:pic>
                    <p:nvPicPr>
                      <p:cNvPr id="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486400"/>
                        <a:ext cx="31718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TextBox 33"/>
          <p:cNvSpPr txBox="1"/>
          <p:nvPr/>
        </p:nvSpPr>
        <p:spPr>
          <a:xfrm>
            <a:off x="1219200" y="6197025"/>
            <a:ext cx="6629400" cy="584775"/>
          </a:xfrm>
          <a:prstGeom prst="rect">
            <a:avLst/>
          </a:prstGeom>
          <a:noFill/>
        </p:spPr>
        <p:txBody>
          <a:bodyPr wrap="square" rtlCol="0">
            <a:spAutoFit/>
          </a:bodyPr>
          <a:lstStyle/>
          <a:p>
            <a:pPr algn="just" rtl="1"/>
            <a:r>
              <a:rPr lang="en-US" sz="1600" b="1" dirty="0">
                <a:cs typeface="+mj-cs"/>
              </a:rPr>
              <a:t>PMA</a:t>
            </a:r>
            <a:r>
              <a:rPr lang="ar-SA" sz="1600" b="1" dirty="0">
                <a:cs typeface="+mj-cs"/>
              </a:rPr>
              <a:t> يستخدم فى صناعة الزجاج العضوي المستخدم فى نوافذ الطائرات و السيارات – الأدوات المنزلية – العدسات – زجاج الساعات - الأسنان</a:t>
            </a:r>
            <a:endParaRPr lang="en-US" sz="1600" b="1" dirty="0">
              <a:cs typeface="+mj-cs"/>
            </a:endParaRPr>
          </a:p>
        </p:txBody>
      </p:sp>
      <p:sp>
        <p:nvSpPr>
          <p:cNvPr id="15" name="TextBox 14"/>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1798646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ال</a:t>
            </a:r>
            <a:r>
              <a:rPr lang="ar-SA" sz="2000" b="1" dirty="0">
                <a:solidFill>
                  <a:srgbClr val="002060"/>
                </a:solidFill>
              </a:rPr>
              <a:t>ايثا</a:t>
            </a:r>
            <a:r>
              <a:rPr lang="ar-EG" sz="2000" b="1" dirty="0">
                <a:solidFill>
                  <a:srgbClr val="002060"/>
                </a:solidFill>
              </a:rPr>
              <a:t>ن</a:t>
            </a:r>
            <a:endParaRPr lang="en-US" sz="2000" b="1" dirty="0">
              <a:solidFill>
                <a:srgbClr val="002060"/>
              </a:solidFill>
            </a:endParaRPr>
          </a:p>
        </p:txBody>
      </p:sp>
      <p:sp>
        <p:nvSpPr>
          <p:cNvPr id="10" name="TextBox 9"/>
          <p:cNvSpPr txBox="1"/>
          <p:nvPr/>
        </p:nvSpPr>
        <p:spPr>
          <a:xfrm>
            <a:off x="2590800" y="583473"/>
            <a:ext cx="3810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rtl="1"/>
            <a:r>
              <a:rPr lang="ar-SA" b="1" dirty="0">
                <a:solidFill>
                  <a:srgbClr val="002060"/>
                </a:solidFill>
              </a:rPr>
              <a:t>8) حمض الأكريلك  </a:t>
            </a:r>
            <a:r>
              <a:rPr lang="en-US" b="1" dirty="0">
                <a:solidFill>
                  <a:srgbClr val="002060"/>
                </a:solidFill>
              </a:rPr>
              <a:t>Acrylic acid</a:t>
            </a:r>
            <a:r>
              <a:rPr lang="ar-SA" b="1" dirty="0">
                <a:solidFill>
                  <a:srgbClr val="002060"/>
                </a:solidFill>
              </a:rPr>
              <a:t>  </a:t>
            </a:r>
            <a:endParaRPr lang="en-US" b="1" baseline="-25000" dirty="0">
              <a:solidFill>
                <a:srgbClr val="FF0000"/>
              </a:solidFill>
            </a:endParaRPr>
          </a:p>
        </p:txBody>
      </p:sp>
      <p:sp>
        <p:nvSpPr>
          <p:cNvPr id="15" name="TextBox 14"/>
          <p:cNvSpPr txBox="1"/>
          <p:nvPr/>
        </p:nvSpPr>
        <p:spPr>
          <a:xfrm>
            <a:off x="3657600" y="1143000"/>
            <a:ext cx="4587240" cy="369332"/>
          </a:xfrm>
          <a:prstGeom prst="rect">
            <a:avLst/>
          </a:prstGeom>
          <a:noFill/>
        </p:spPr>
        <p:txBody>
          <a:bodyPr wrap="square" rtlCol="0">
            <a:spAutoFit/>
          </a:bodyPr>
          <a:lstStyle/>
          <a:p>
            <a:pPr algn="just" rtl="1"/>
            <a:r>
              <a:rPr lang="ar-SA" b="1" dirty="0">
                <a:cs typeface="+mj-cs"/>
              </a:rPr>
              <a:t>- يحضر من تفاعل الايثيلين مع </a:t>
            </a:r>
            <a:r>
              <a:rPr lang="en-US" b="1" dirty="0">
                <a:cs typeface="+mj-cs"/>
              </a:rPr>
              <a:t>CO+O</a:t>
            </a:r>
            <a:r>
              <a:rPr lang="en-US" b="1" baseline="-25000" dirty="0">
                <a:cs typeface="+mj-cs"/>
              </a:rPr>
              <a:t>2</a:t>
            </a:r>
          </a:p>
        </p:txBody>
      </p:sp>
      <p:pic>
        <p:nvPicPr>
          <p:cNvPr id="20" name="Picture 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6893936" cy="1316653"/>
          </a:xfrm>
          <a:prstGeom prst="rect">
            <a:avLst/>
          </a:prstGeom>
          <a:solidFill>
            <a:schemeClr val="accent3">
              <a:lumMod val="20000"/>
              <a:lumOff val="80000"/>
            </a:schemeClr>
          </a:solidFill>
          <a:extLst/>
        </p:spPr>
      </p:pic>
      <p:sp>
        <p:nvSpPr>
          <p:cNvPr id="9" name="TextBox 8"/>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(المشتقات من الايثيلين)</a:t>
            </a:r>
          </a:p>
        </p:txBody>
      </p:sp>
    </p:spTree>
    <p:extLst>
      <p:ext uri="{BB962C8B-B14F-4D97-AF65-F5344CB8AC3E}">
        <p14:creationId xmlns:p14="http://schemas.microsoft.com/office/powerpoint/2010/main" val="483712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31"/>
          <p:cNvSpPr/>
          <p:nvPr/>
        </p:nvSpPr>
        <p:spPr>
          <a:xfrm>
            <a:off x="1290784" y="933681"/>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4572000" y="940971"/>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a:off x="7710600" y="933681"/>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52400" y="770579"/>
            <a:ext cx="8780211" cy="200652"/>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4567384" y="609600"/>
            <a:ext cx="80816" cy="195559"/>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SA" sz="2000" b="1" dirty="0">
                <a:solidFill>
                  <a:srgbClr val="002060"/>
                </a:solidFill>
              </a:rPr>
              <a:t>مقطرات البترول الأخرى</a:t>
            </a:r>
            <a:endParaRPr lang="en-US" sz="2000" b="1" dirty="0">
              <a:solidFill>
                <a:srgbClr val="002060"/>
              </a:solidFill>
            </a:endParaRPr>
          </a:p>
        </p:txBody>
      </p:sp>
      <p:sp>
        <p:nvSpPr>
          <p:cNvPr id="53" name="TextBox 52"/>
          <p:cNvSpPr txBox="1"/>
          <p:nvPr/>
        </p:nvSpPr>
        <p:spPr>
          <a:xfrm>
            <a:off x="228600" y="1075379"/>
            <a:ext cx="2441926"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mj-cs"/>
              </a:rPr>
              <a:t>البتروكيماويات القائمة على النافثا</a:t>
            </a:r>
          </a:p>
          <a:p>
            <a:pPr algn="ctr" rtl="1"/>
            <a:r>
              <a:rPr lang="ar-SA" sz="1600" b="1" dirty="0">
                <a:solidFill>
                  <a:srgbClr val="002060"/>
                </a:solidFill>
                <a:latin typeface="Times New Roman" panose="02020603050405020304" pitchFamily="18" charset="0"/>
                <a:cs typeface="+mj-cs"/>
              </a:rPr>
              <a:t>(المركبات الاروماتية)</a:t>
            </a:r>
            <a:endParaRPr lang="en-US" sz="1600" b="1" dirty="0">
              <a:solidFill>
                <a:srgbClr val="FF0000"/>
              </a:solidFill>
              <a:latin typeface="Times New Roman" panose="02020603050405020304" pitchFamily="18" charset="0"/>
              <a:cs typeface="+mj-cs"/>
            </a:endParaRPr>
          </a:p>
        </p:txBody>
      </p:sp>
      <p:sp>
        <p:nvSpPr>
          <p:cNvPr id="54" name="TextBox 53"/>
          <p:cNvSpPr txBox="1"/>
          <p:nvPr/>
        </p:nvSpPr>
        <p:spPr>
          <a:xfrm>
            <a:off x="3429000" y="1075379"/>
            <a:ext cx="2438400"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mj-cs"/>
              </a:rPr>
              <a:t>البتروكيماويات القائمة على البيوتان</a:t>
            </a:r>
            <a:endParaRPr lang="en-US" sz="1600" b="1" dirty="0">
              <a:solidFill>
                <a:srgbClr val="FF0000"/>
              </a:solidFill>
              <a:latin typeface="Times New Roman" panose="02020603050405020304" pitchFamily="18" charset="0"/>
              <a:cs typeface="+mj-cs"/>
            </a:endParaRPr>
          </a:p>
        </p:txBody>
      </p:sp>
      <p:sp>
        <p:nvSpPr>
          <p:cNvPr id="55" name="TextBox 54"/>
          <p:cNvSpPr txBox="1"/>
          <p:nvPr/>
        </p:nvSpPr>
        <p:spPr>
          <a:xfrm>
            <a:off x="6477000" y="1075379"/>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itchFamily="18" charset="0"/>
                <a:cs typeface="Times New Roman" pitchFamily="18" charset="0"/>
              </a:rPr>
              <a:t>البتروكيماويات القائمة على البروبلين</a:t>
            </a:r>
            <a:endParaRPr lang="en-US" sz="1600" b="1" dirty="0">
              <a:solidFill>
                <a:srgbClr val="FF0000"/>
              </a:solidFill>
              <a:latin typeface="Times New Roman" pitchFamily="18" charset="0"/>
              <a:cs typeface="Times New Roman" pitchFamily="18" charset="0"/>
            </a:endParaRPr>
          </a:p>
        </p:txBody>
      </p:sp>
      <p:sp>
        <p:nvSpPr>
          <p:cNvPr id="56" name="TextBox 55"/>
          <p:cNvSpPr txBox="1"/>
          <p:nvPr/>
        </p:nvSpPr>
        <p:spPr>
          <a:xfrm>
            <a:off x="457200" y="2187469"/>
            <a:ext cx="20574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البتروكيماويات من البنزين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457200" y="4397269"/>
            <a:ext cx="20574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البتروكيماويات من التولوين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457200" y="5373469"/>
            <a:ext cx="20574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البتروكيماويات من الزايلين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6400800" y="2881200"/>
            <a:ext cx="2515567"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الاكريلونيتريل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0" name="TextBox 59"/>
          <p:cNvSpPr txBox="1"/>
          <p:nvPr/>
        </p:nvSpPr>
        <p:spPr>
          <a:xfrm>
            <a:off x="6400800" y="25320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بولي (ميثيل ميثا اكريلات)</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6400800" y="4557600"/>
            <a:ext cx="1435166"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جليسرول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6400800" y="4862400"/>
            <a:ext cx="1435166"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راتنجات الايبوكسي</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6400800" y="21768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بولي بروبلين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64" name="TextBox 63"/>
          <p:cNvSpPr txBox="1"/>
          <p:nvPr/>
        </p:nvSpPr>
        <p:spPr>
          <a:xfrm>
            <a:off x="6400800" y="3186000"/>
            <a:ext cx="2515567"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الكحول الايزوبروبيلي</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6400800" y="3537446"/>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كبريتات الكيل البنزين الصوديومي</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66" name="TextBox 65"/>
          <p:cNvSpPr txBox="1"/>
          <p:nvPr/>
        </p:nvSpPr>
        <p:spPr>
          <a:xfrm>
            <a:off x="6400800" y="38904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الفينول و الاسيتون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7" name="TextBox 66"/>
          <p:cNvSpPr txBox="1"/>
          <p:nvPr/>
        </p:nvSpPr>
        <p:spPr>
          <a:xfrm>
            <a:off x="6400800" y="4245598"/>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ابي كلوروهيدرين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6400800" y="51672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اكسيد البروبلين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72" name="TextBox 71"/>
          <p:cNvSpPr txBox="1"/>
          <p:nvPr/>
        </p:nvSpPr>
        <p:spPr>
          <a:xfrm>
            <a:off x="3352800" y="2892600"/>
            <a:ext cx="2515567"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1.3-بيوتادايين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3" name="TextBox 72"/>
          <p:cNvSpPr txBox="1"/>
          <p:nvPr/>
        </p:nvSpPr>
        <p:spPr>
          <a:xfrm>
            <a:off x="3352800" y="25434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2-بيوتين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3352800" y="21954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1-بيوتين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3352800" y="4188000"/>
            <a:ext cx="2515567"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ايزوبيوتيلين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3352800" y="3250800"/>
            <a:ext cx="16764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مطاط البيوتادايين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3352800" y="3555600"/>
            <a:ext cx="16764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مطاط ستيرين بيوتادايين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3352800" y="3865823"/>
            <a:ext cx="16764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مطاط نيتريل بيوتادايين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463852" y="47494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ثلاثي نيتروتولوين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3" name="TextBox 82"/>
          <p:cNvSpPr txBox="1"/>
          <p:nvPr/>
        </p:nvSpPr>
        <p:spPr>
          <a:xfrm>
            <a:off x="463852" y="50542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ثنائي ايزوسيانات التولوين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5" name="TextBox 84"/>
          <p:cNvSpPr txBox="1"/>
          <p:nvPr/>
        </p:nvSpPr>
        <p:spPr>
          <a:xfrm>
            <a:off x="471052" y="5712023"/>
            <a:ext cx="16764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بارا-زايلين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6" name="TextBox 85"/>
          <p:cNvSpPr txBox="1"/>
          <p:nvPr/>
        </p:nvSpPr>
        <p:spPr>
          <a:xfrm>
            <a:off x="471052" y="6016823"/>
            <a:ext cx="16764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أورثو-زايلين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8" name="TextBox 87"/>
          <p:cNvSpPr txBox="1"/>
          <p:nvPr/>
        </p:nvSpPr>
        <p:spPr>
          <a:xfrm>
            <a:off x="463852" y="25384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ستيرين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9" name="TextBox 88"/>
          <p:cNvSpPr txBox="1"/>
          <p:nvPr/>
        </p:nvSpPr>
        <p:spPr>
          <a:xfrm>
            <a:off x="463852" y="28432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الكيل بنزين خطي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90" name="TextBox 89"/>
          <p:cNvSpPr txBox="1"/>
          <p:nvPr/>
        </p:nvSpPr>
        <p:spPr>
          <a:xfrm>
            <a:off x="463852" y="3153492"/>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فينول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91" name="TextBox 90"/>
          <p:cNvSpPr txBox="1"/>
          <p:nvPr/>
        </p:nvSpPr>
        <p:spPr>
          <a:xfrm>
            <a:off x="463852" y="34654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النايلون 6.6</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92" name="TextBox 91"/>
          <p:cNvSpPr txBox="1"/>
          <p:nvPr/>
        </p:nvSpPr>
        <p:spPr>
          <a:xfrm>
            <a:off x="463852" y="37702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النايلون 6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93" name="TextBox 92"/>
          <p:cNvSpPr txBox="1"/>
          <p:nvPr/>
        </p:nvSpPr>
        <p:spPr>
          <a:xfrm>
            <a:off x="463852" y="4080492"/>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بولي يوريثان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95" name="Down Arrow 94"/>
          <p:cNvSpPr/>
          <p:nvPr/>
        </p:nvSpPr>
        <p:spPr>
          <a:xfrm>
            <a:off x="1088400" y="1695000"/>
            <a:ext cx="4572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wn Arrow 95"/>
          <p:cNvSpPr/>
          <p:nvPr/>
        </p:nvSpPr>
        <p:spPr>
          <a:xfrm>
            <a:off x="4343400" y="1676400"/>
            <a:ext cx="4572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own Arrow 96"/>
          <p:cNvSpPr/>
          <p:nvPr/>
        </p:nvSpPr>
        <p:spPr>
          <a:xfrm>
            <a:off x="7467600" y="1676400"/>
            <a:ext cx="4572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ox(in)">
                                      <p:cBhvr>
                                        <p:cTn id="11" dur="500"/>
                                        <p:tgtEl>
                                          <p:spTgt spid="33"/>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ox(in)">
                                      <p:cBhvr>
                                        <p:cTn id="19" dur="500"/>
                                        <p:tgtEl>
                                          <p:spTgt spid="38"/>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ox(i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box(in)">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box(in)">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ox(in)">
                                      <p:cBhvr>
                                        <p:cTn id="38" dur="500"/>
                                        <p:tgtEl>
                                          <p:spTgt spid="53"/>
                                        </p:tgtEl>
                                      </p:cBhvr>
                                    </p:animEffect>
                                  </p:childTnLst>
                                </p:cTn>
                              </p:par>
                            </p:childTnLst>
                          </p:cTn>
                        </p:par>
                        <p:par>
                          <p:cTn id="39" fill="hold">
                            <p:stCondLst>
                              <p:cond delay="500"/>
                            </p:stCondLst>
                            <p:childTnLst>
                              <p:par>
                                <p:cTn id="40" presetID="4" presetClass="entr" presetSubtype="16"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ox(in)">
                                      <p:cBhvr>
                                        <p:cTn id="42" dur="500"/>
                                        <p:tgtEl>
                                          <p:spTgt spid="59"/>
                                        </p:tgtEl>
                                      </p:cBhvr>
                                    </p:animEffect>
                                  </p:childTnLst>
                                </p:cTn>
                              </p:par>
                            </p:childTnLst>
                          </p:cTn>
                        </p:par>
                        <p:par>
                          <p:cTn id="43" fill="hold">
                            <p:stCondLst>
                              <p:cond delay="1000"/>
                            </p:stCondLst>
                            <p:childTnLst>
                              <p:par>
                                <p:cTn id="44" presetID="4" presetClass="entr" presetSubtype="16"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ox(in)">
                                      <p:cBhvr>
                                        <p:cTn id="46" dur="500"/>
                                        <p:tgtEl>
                                          <p:spTgt spid="60"/>
                                        </p:tgtEl>
                                      </p:cBhvr>
                                    </p:animEffect>
                                  </p:childTnLst>
                                </p:cTn>
                              </p:par>
                            </p:childTnLst>
                          </p:cTn>
                        </p:par>
                        <p:par>
                          <p:cTn id="47" fill="hold">
                            <p:stCondLst>
                              <p:cond delay="1500"/>
                            </p:stCondLst>
                            <p:childTnLst>
                              <p:par>
                                <p:cTn id="48" presetID="4" presetClass="entr" presetSubtype="16"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box(in)">
                                      <p:cBhvr>
                                        <p:cTn id="50" dur="500"/>
                                        <p:tgtEl>
                                          <p:spTgt spid="63"/>
                                        </p:tgtEl>
                                      </p:cBhvr>
                                    </p:animEffect>
                                  </p:childTnLst>
                                </p:cTn>
                              </p:par>
                            </p:childTnLst>
                          </p:cTn>
                        </p:par>
                        <p:par>
                          <p:cTn id="51" fill="hold">
                            <p:stCondLst>
                              <p:cond delay="2000"/>
                            </p:stCondLst>
                            <p:childTnLst>
                              <p:par>
                                <p:cTn id="52" presetID="4" presetClass="entr" presetSubtype="16"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box(in)">
                                      <p:cBhvr>
                                        <p:cTn id="54" dur="500"/>
                                        <p:tgtEl>
                                          <p:spTgt spid="64"/>
                                        </p:tgtEl>
                                      </p:cBhvr>
                                    </p:animEffect>
                                  </p:childTnLst>
                                </p:cTn>
                              </p:par>
                            </p:childTnLst>
                          </p:cTn>
                        </p:par>
                        <p:par>
                          <p:cTn id="55" fill="hold">
                            <p:stCondLst>
                              <p:cond delay="2500"/>
                            </p:stCondLst>
                            <p:childTnLst>
                              <p:par>
                                <p:cTn id="56" presetID="4" presetClass="entr" presetSubtype="16"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box(in)">
                                      <p:cBhvr>
                                        <p:cTn id="58" dur="500"/>
                                        <p:tgtEl>
                                          <p:spTgt spid="65"/>
                                        </p:tgtEl>
                                      </p:cBhvr>
                                    </p:animEffect>
                                  </p:childTnLst>
                                </p:cTn>
                              </p:par>
                            </p:childTnLst>
                          </p:cTn>
                        </p:par>
                        <p:par>
                          <p:cTn id="59" fill="hold">
                            <p:stCondLst>
                              <p:cond delay="3000"/>
                            </p:stCondLst>
                            <p:childTnLst>
                              <p:par>
                                <p:cTn id="60" presetID="4" presetClass="entr" presetSubtype="16"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box(in)">
                                      <p:cBhvr>
                                        <p:cTn id="62" dur="500"/>
                                        <p:tgtEl>
                                          <p:spTgt spid="66"/>
                                        </p:tgtEl>
                                      </p:cBhvr>
                                    </p:animEffect>
                                  </p:childTnLst>
                                </p:cTn>
                              </p:par>
                            </p:childTnLst>
                          </p:cTn>
                        </p:par>
                        <p:par>
                          <p:cTn id="63" fill="hold">
                            <p:stCondLst>
                              <p:cond delay="3500"/>
                            </p:stCondLst>
                            <p:childTnLst>
                              <p:par>
                                <p:cTn id="64" presetID="4" presetClass="entr" presetSubtype="16"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box(in)">
                                      <p:cBhvr>
                                        <p:cTn id="66" dur="500"/>
                                        <p:tgtEl>
                                          <p:spTgt spid="67"/>
                                        </p:tgtEl>
                                      </p:cBhvr>
                                    </p:animEffect>
                                  </p:childTnLst>
                                </p:cTn>
                              </p:par>
                            </p:childTnLst>
                          </p:cTn>
                        </p:par>
                        <p:par>
                          <p:cTn id="67" fill="hold">
                            <p:stCondLst>
                              <p:cond delay="4000"/>
                            </p:stCondLst>
                            <p:childTnLst>
                              <p:par>
                                <p:cTn id="68" presetID="4" presetClass="entr" presetSubtype="16"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box(in)">
                                      <p:cBhvr>
                                        <p:cTn id="70" dur="500"/>
                                        <p:tgtEl>
                                          <p:spTgt spid="68"/>
                                        </p:tgtEl>
                                      </p:cBhvr>
                                    </p:animEffect>
                                  </p:childTnLst>
                                </p:cTn>
                              </p:par>
                            </p:childTnLst>
                          </p:cTn>
                        </p:par>
                        <p:par>
                          <p:cTn id="71" fill="hold">
                            <p:stCondLst>
                              <p:cond delay="4500"/>
                            </p:stCondLst>
                            <p:childTnLst>
                              <p:par>
                                <p:cTn id="72" presetID="4" presetClass="entr" presetSubtype="16" fill="hold" grpId="0" nodeType="after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box(in)">
                                      <p:cBhvr>
                                        <p:cTn id="74" dur="500"/>
                                        <p:tgtEl>
                                          <p:spTgt spid="97"/>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box(in)">
                                      <p:cBhvr>
                                        <p:cTn id="79" dur="500"/>
                                        <p:tgtEl>
                                          <p:spTgt spid="61"/>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box(in)">
                                      <p:cBhvr>
                                        <p:cTn id="87" dur="500"/>
                                        <p:tgtEl>
                                          <p:spTgt spid="72"/>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ox(in)">
                                      <p:cBhvr>
                                        <p:cTn id="90" dur="500"/>
                                        <p:tgtEl>
                                          <p:spTgt spid="73"/>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box(in)">
                                      <p:cBhvr>
                                        <p:cTn id="93" dur="500"/>
                                        <p:tgtEl>
                                          <p:spTgt spid="74"/>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box(in)">
                                      <p:cBhvr>
                                        <p:cTn id="96" dur="500"/>
                                        <p:tgtEl>
                                          <p:spTgt spid="75"/>
                                        </p:tgtEl>
                                      </p:cBhvr>
                                    </p:animEffect>
                                  </p:childTnLst>
                                </p:cTn>
                              </p:par>
                            </p:childTnLst>
                          </p:cTn>
                        </p:par>
                        <p:par>
                          <p:cTn id="97" fill="hold">
                            <p:stCondLst>
                              <p:cond delay="500"/>
                            </p:stCondLst>
                            <p:childTnLst>
                              <p:par>
                                <p:cTn id="98" presetID="4" presetClass="entr" presetSubtype="16" fill="hold" grpId="0" nodeType="after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box(in)">
                                      <p:cBhvr>
                                        <p:cTn id="100" dur="500"/>
                                        <p:tgtEl>
                                          <p:spTgt spid="79"/>
                                        </p:tgtEl>
                                      </p:cBhvr>
                                    </p:animEffect>
                                  </p:childTnLst>
                                </p:cTn>
                              </p:par>
                            </p:childTnLst>
                          </p:cTn>
                        </p:par>
                        <p:par>
                          <p:cTn id="101" fill="hold">
                            <p:stCondLst>
                              <p:cond delay="1000"/>
                            </p:stCondLst>
                            <p:childTnLst>
                              <p:par>
                                <p:cTn id="102" presetID="4"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Effect transition="in" filter="box(in)">
                                      <p:cBhvr>
                                        <p:cTn id="104" dur="500"/>
                                        <p:tgtEl>
                                          <p:spTgt spid="80"/>
                                        </p:tgtEl>
                                      </p:cBhvr>
                                    </p:animEffect>
                                  </p:childTnLst>
                                </p:cTn>
                              </p:par>
                            </p:childTnLst>
                          </p:cTn>
                        </p:par>
                        <p:par>
                          <p:cTn id="105" fill="hold">
                            <p:stCondLst>
                              <p:cond delay="1500"/>
                            </p:stCondLst>
                            <p:childTnLst>
                              <p:par>
                                <p:cTn id="106" presetID="4" presetClass="entr" presetSubtype="16" fill="hold" grpId="0" nodeType="afterEffect">
                                  <p:stCondLst>
                                    <p:cond delay="0"/>
                                  </p:stCondLst>
                                  <p:childTnLst>
                                    <p:set>
                                      <p:cBhvr>
                                        <p:cTn id="107" dur="1" fill="hold">
                                          <p:stCondLst>
                                            <p:cond delay="0"/>
                                          </p:stCondLst>
                                        </p:cTn>
                                        <p:tgtEl>
                                          <p:spTgt spid="81"/>
                                        </p:tgtEl>
                                        <p:attrNameLst>
                                          <p:attrName>style.visibility</p:attrName>
                                        </p:attrNameLst>
                                      </p:cBhvr>
                                      <p:to>
                                        <p:strVal val="visible"/>
                                      </p:to>
                                    </p:set>
                                    <p:animEffect transition="in" filter="box(in)">
                                      <p:cBhvr>
                                        <p:cTn id="108" dur="500"/>
                                        <p:tgtEl>
                                          <p:spTgt spid="81"/>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box(in)">
                                      <p:cBhvr>
                                        <p:cTn id="113" dur="500"/>
                                        <p:tgtEl>
                                          <p:spTgt spid="56"/>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box(in)">
                                      <p:cBhvr>
                                        <p:cTn id="116" dur="500"/>
                                        <p:tgtEl>
                                          <p:spTgt spid="57"/>
                                        </p:tgtEl>
                                      </p:cBhvr>
                                    </p:animEffect>
                                  </p:childTnLst>
                                </p:cTn>
                              </p:par>
                              <p:par>
                                <p:cTn id="117" presetID="4" presetClass="entr" presetSubtype="16" fill="hold" grpId="0"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box(in)">
                                      <p:cBhvr>
                                        <p:cTn id="119" dur="500"/>
                                        <p:tgtEl>
                                          <p:spTgt spid="58"/>
                                        </p:tgtEl>
                                      </p:cBhvr>
                                    </p:animEffect>
                                  </p:childTnLst>
                                </p:cTn>
                              </p:par>
                              <p:par>
                                <p:cTn id="120" presetID="4" presetClass="entr" presetSubtype="16" fill="hold" grpId="0" nodeType="withEffect">
                                  <p:stCondLst>
                                    <p:cond delay="0"/>
                                  </p:stCondLst>
                                  <p:childTnLst>
                                    <p:set>
                                      <p:cBhvr>
                                        <p:cTn id="121" dur="1" fill="hold">
                                          <p:stCondLst>
                                            <p:cond delay="0"/>
                                          </p:stCondLst>
                                        </p:cTn>
                                        <p:tgtEl>
                                          <p:spTgt spid="95"/>
                                        </p:tgtEl>
                                        <p:attrNameLst>
                                          <p:attrName>style.visibility</p:attrName>
                                        </p:attrNameLst>
                                      </p:cBhvr>
                                      <p:to>
                                        <p:strVal val="visible"/>
                                      </p:to>
                                    </p:set>
                                    <p:animEffect transition="in" filter="box(in)">
                                      <p:cBhvr>
                                        <p:cTn id="122" dur="500"/>
                                        <p:tgtEl>
                                          <p:spTgt spid="95"/>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88"/>
                                        </p:tgtEl>
                                        <p:attrNameLst>
                                          <p:attrName>style.visibility</p:attrName>
                                        </p:attrNameLst>
                                      </p:cBhvr>
                                      <p:to>
                                        <p:strVal val="visible"/>
                                      </p:to>
                                    </p:set>
                                    <p:animEffect transition="in" filter="box(in)">
                                      <p:cBhvr>
                                        <p:cTn id="127" dur="500"/>
                                        <p:tgtEl>
                                          <p:spTgt spid="88"/>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89"/>
                                        </p:tgtEl>
                                        <p:attrNameLst>
                                          <p:attrName>style.visibility</p:attrName>
                                        </p:attrNameLst>
                                      </p:cBhvr>
                                      <p:to>
                                        <p:strVal val="visible"/>
                                      </p:to>
                                    </p:set>
                                    <p:animEffect transition="in" filter="box(in)">
                                      <p:cBhvr>
                                        <p:cTn id="130" dur="500"/>
                                        <p:tgtEl>
                                          <p:spTgt spid="89"/>
                                        </p:tgtEl>
                                      </p:cBhvr>
                                    </p:animEffect>
                                  </p:childTnLst>
                                </p:cTn>
                              </p:par>
                              <p:par>
                                <p:cTn id="131" presetID="4" presetClass="entr" presetSubtype="16" fill="hold" grpId="0" nodeType="withEffect">
                                  <p:stCondLst>
                                    <p:cond delay="0"/>
                                  </p:stCondLst>
                                  <p:childTnLst>
                                    <p:set>
                                      <p:cBhvr>
                                        <p:cTn id="132" dur="1" fill="hold">
                                          <p:stCondLst>
                                            <p:cond delay="0"/>
                                          </p:stCondLst>
                                        </p:cTn>
                                        <p:tgtEl>
                                          <p:spTgt spid="90"/>
                                        </p:tgtEl>
                                        <p:attrNameLst>
                                          <p:attrName>style.visibility</p:attrName>
                                        </p:attrNameLst>
                                      </p:cBhvr>
                                      <p:to>
                                        <p:strVal val="visible"/>
                                      </p:to>
                                    </p:set>
                                    <p:animEffect transition="in" filter="box(in)">
                                      <p:cBhvr>
                                        <p:cTn id="133" dur="500"/>
                                        <p:tgtEl>
                                          <p:spTgt spid="90"/>
                                        </p:tgtEl>
                                      </p:cBhvr>
                                    </p:animEffect>
                                  </p:childTnLst>
                                </p:cTn>
                              </p:par>
                              <p:par>
                                <p:cTn id="134" presetID="4" presetClass="entr" presetSubtype="16" fill="hold" grpId="0" nodeType="withEffect">
                                  <p:stCondLst>
                                    <p:cond delay="0"/>
                                  </p:stCondLst>
                                  <p:childTnLst>
                                    <p:set>
                                      <p:cBhvr>
                                        <p:cTn id="135" dur="1" fill="hold">
                                          <p:stCondLst>
                                            <p:cond delay="0"/>
                                          </p:stCondLst>
                                        </p:cTn>
                                        <p:tgtEl>
                                          <p:spTgt spid="91"/>
                                        </p:tgtEl>
                                        <p:attrNameLst>
                                          <p:attrName>style.visibility</p:attrName>
                                        </p:attrNameLst>
                                      </p:cBhvr>
                                      <p:to>
                                        <p:strVal val="visible"/>
                                      </p:to>
                                    </p:set>
                                    <p:animEffect transition="in" filter="box(in)">
                                      <p:cBhvr>
                                        <p:cTn id="136" dur="500"/>
                                        <p:tgtEl>
                                          <p:spTgt spid="91"/>
                                        </p:tgtEl>
                                      </p:cBhvr>
                                    </p:animEffect>
                                  </p:childTnLst>
                                </p:cTn>
                              </p:par>
                              <p:par>
                                <p:cTn id="137" presetID="4" presetClass="entr" presetSubtype="16" fill="hold" grpId="0" nodeType="with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box(in)">
                                      <p:cBhvr>
                                        <p:cTn id="139" dur="500"/>
                                        <p:tgtEl>
                                          <p:spTgt spid="92"/>
                                        </p:tgtEl>
                                      </p:cBhvr>
                                    </p:animEffect>
                                  </p:childTnLst>
                                </p:cTn>
                              </p:par>
                              <p:par>
                                <p:cTn id="140" presetID="4" presetClass="entr" presetSubtype="16"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Effect transition="in" filter="box(in)">
                                      <p:cBhvr>
                                        <p:cTn id="142" dur="500"/>
                                        <p:tgtEl>
                                          <p:spTgt spid="93"/>
                                        </p:tgtEl>
                                      </p:cBhvr>
                                    </p:animEffect>
                                  </p:childTnLst>
                                </p:cTn>
                              </p:par>
                            </p:childTnLst>
                          </p:cTn>
                        </p:par>
                      </p:childTnLst>
                    </p:cTn>
                  </p:par>
                  <p:par>
                    <p:cTn id="143" fill="hold">
                      <p:stCondLst>
                        <p:cond delay="indefinite"/>
                      </p:stCondLst>
                      <p:childTnLst>
                        <p:par>
                          <p:cTn id="144" fill="hold">
                            <p:stCondLst>
                              <p:cond delay="0"/>
                            </p:stCondLst>
                            <p:childTnLst>
                              <p:par>
                                <p:cTn id="145" presetID="4" presetClass="entr" presetSubtype="16" fill="hold" grpId="0" nodeType="clickEffect">
                                  <p:stCondLst>
                                    <p:cond delay="0"/>
                                  </p:stCondLst>
                                  <p:childTnLst>
                                    <p:set>
                                      <p:cBhvr>
                                        <p:cTn id="146" dur="1" fill="hold">
                                          <p:stCondLst>
                                            <p:cond delay="0"/>
                                          </p:stCondLst>
                                        </p:cTn>
                                        <p:tgtEl>
                                          <p:spTgt spid="82"/>
                                        </p:tgtEl>
                                        <p:attrNameLst>
                                          <p:attrName>style.visibility</p:attrName>
                                        </p:attrNameLst>
                                      </p:cBhvr>
                                      <p:to>
                                        <p:strVal val="visible"/>
                                      </p:to>
                                    </p:set>
                                    <p:animEffect transition="in" filter="box(in)">
                                      <p:cBhvr>
                                        <p:cTn id="147" dur="500"/>
                                        <p:tgtEl>
                                          <p:spTgt spid="82"/>
                                        </p:tgtEl>
                                      </p:cBhvr>
                                    </p:animEffect>
                                  </p:childTnLst>
                                </p:cTn>
                              </p:par>
                              <p:par>
                                <p:cTn id="148" presetID="4" presetClass="entr" presetSubtype="16" fill="hold" grpId="0" nodeType="withEffect">
                                  <p:stCondLst>
                                    <p:cond delay="0"/>
                                  </p:stCondLst>
                                  <p:childTnLst>
                                    <p:set>
                                      <p:cBhvr>
                                        <p:cTn id="149" dur="1" fill="hold">
                                          <p:stCondLst>
                                            <p:cond delay="0"/>
                                          </p:stCondLst>
                                        </p:cTn>
                                        <p:tgtEl>
                                          <p:spTgt spid="83"/>
                                        </p:tgtEl>
                                        <p:attrNameLst>
                                          <p:attrName>style.visibility</p:attrName>
                                        </p:attrNameLst>
                                      </p:cBhvr>
                                      <p:to>
                                        <p:strVal val="visible"/>
                                      </p:to>
                                    </p:set>
                                    <p:animEffect transition="in" filter="box(in)">
                                      <p:cBhvr>
                                        <p:cTn id="150" dur="500"/>
                                        <p:tgtEl>
                                          <p:spTgt spid="83"/>
                                        </p:tgtEl>
                                      </p:cBhvr>
                                    </p:animEffect>
                                  </p:childTnLst>
                                </p:cTn>
                              </p:par>
                            </p:childTnLst>
                          </p:cTn>
                        </p:par>
                      </p:childTnLst>
                    </p:cTn>
                  </p:par>
                  <p:par>
                    <p:cTn id="151" fill="hold">
                      <p:stCondLst>
                        <p:cond delay="indefinite"/>
                      </p:stCondLst>
                      <p:childTnLst>
                        <p:par>
                          <p:cTn id="152" fill="hold">
                            <p:stCondLst>
                              <p:cond delay="0"/>
                            </p:stCondLst>
                            <p:childTnLst>
                              <p:par>
                                <p:cTn id="153" presetID="4" presetClass="entr" presetSubtype="16" fill="hold" grpId="0" nodeType="clickEffect">
                                  <p:stCondLst>
                                    <p:cond delay="0"/>
                                  </p:stCondLst>
                                  <p:childTnLst>
                                    <p:set>
                                      <p:cBhvr>
                                        <p:cTn id="154" dur="1" fill="hold">
                                          <p:stCondLst>
                                            <p:cond delay="0"/>
                                          </p:stCondLst>
                                        </p:cTn>
                                        <p:tgtEl>
                                          <p:spTgt spid="85"/>
                                        </p:tgtEl>
                                        <p:attrNameLst>
                                          <p:attrName>style.visibility</p:attrName>
                                        </p:attrNameLst>
                                      </p:cBhvr>
                                      <p:to>
                                        <p:strVal val="visible"/>
                                      </p:to>
                                    </p:set>
                                    <p:animEffect transition="in" filter="box(in)">
                                      <p:cBhvr>
                                        <p:cTn id="155" dur="500"/>
                                        <p:tgtEl>
                                          <p:spTgt spid="85"/>
                                        </p:tgtEl>
                                      </p:cBhvr>
                                    </p:animEffect>
                                  </p:childTnLst>
                                </p:cTn>
                              </p:par>
                              <p:par>
                                <p:cTn id="156" presetID="4" presetClass="entr" presetSubtype="16" fill="hold" grpId="0" nodeType="withEffect">
                                  <p:stCondLst>
                                    <p:cond delay="0"/>
                                  </p:stCondLst>
                                  <p:childTnLst>
                                    <p:set>
                                      <p:cBhvr>
                                        <p:cTn id="157" dur="1" fill="hold">
                                          <p:stCondLst>
                                            <p:cond delay="0"/>
                                          </p:stCondLst>
                                        </p:cTn>
                                        <p:tgtEl>
                                          <p:spTgt spid="86"/>
                                        </p:tgtEl>
                                        <p:attrNameLst>
                                          <p:attrName>style.visibility</p:attrName>
                                        </p:attrNameLst>
                                      </p:cBhvr>
                                      <p:to>
                                        <p:strVal val="visible"/>
                                      </p:to>
                                    </p:set>
                                    <p:animEffect transition="in" filter="box(in)">
                                      <p:cBhvr>
                                        <p:cTn id="15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8" grpId="0" animBg="1"/>
      <p:bldP spid="39"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2" grpId="0" animBg="1"/>
      <p:bldP spid="73" grpId="0" animBg="1"/>
      <p:bldP spid="74" grpId="0" animBg="1"/>
      <p:bldP spid="75" grpId="0" animBg="1"/>
      <p:bldP spid="79" grpId="0" animBg="1"/>
      <p:bldP spid="80" grpId="0" animBg="1"/>
      <p:bldP spid="81" grpId="0" animBg="1"/>
      <p:bldP spid="82" grpId="0" animBg="1"/>
      <p:bldP spid="83" grpId="0" animBg="1"/>
      <p:bldP spid="85" grpId="0" animBg="1"/>
      <p:bldP spid="86" grpId="0" animBg="1"/>
      <p:bldP spid="88" grpId="0" animBg="1"/>
      <p:bldP spid="89" grpId="0" animBg="1"/>
      <p:bldP spid="90" grpId="0" animBg="1"/>
      <p:bldP spid="91" grpId="0" animBg="1"/>
      <p:bldP spid="92" grpId="0" animBg="1"/>
      <p:bldP spid="93" grpId="0" animBg="1"/>
      <p:bldP spid="95" grpId="0" animBg="1"/>
      <p:bldP spid="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7</a:t>
            </a:fld>
            <a:endParaRPr lang="en-US" dirty="0"/>
          </a:p>
        </p:txBody>
      </p:sp>
      <p:grpSp>
        <p:nvGrpSpPr>
          <p:cNvPr id="3" name="Group 2"/>
          <p:cNvGrpSpPr/>
          <p:nvPr/>
        </p:nvGrpSpPr>
        <p:grpSpPr>
          <a:xfrm>
            <a:off x="342900" y="990600"/>
            <a:ext cx="8801100" cy="5410200"/>
            <a:chOff x="1435033" y="1659616"/>
            <a:chExt cx="9299665" cy="4909461"/>
          </a:xfrm>
        </p:grpSpPr>
        <p:pic>
          <p:nvPicPr>
            <p:cNvPr id="10" name="Picture 9"/>
            <p:cNvPicPr>
              <a:picLocks noChangeAspect="1"/>
            </p:cNvPicPr>
            <p:nvPr/>
          </p:nvPicPr>
          <p:blipFill rotWithShape="1">
            <a:blip r:embed="rId2"/>
            <a:srcRect t="-1" b="92539"/>
            <a:stretch/>
          </p:blipFill>
          <p:spPr>
            <a:xfrm>
              <a:off x="1435033" y="1659616"/>
              <a:ext cx="9299664" cy="678003"/>
            </a:xfrm>
            <a:prstGeom prst="rect">
              <a:avLst/>
            </a:prstGeom>
          </p:spPr>
        </p:pic>
        <p:pic>
          <p:nvPicPr>
            <p:cNvPr id="15" name="Picture 14"/>
            <p:cNvPicPr>
              <a:picLocks noChangeAspect="1"/>
            </p:cNvPicPr>
            <p:nvPr/>
          </p:nvPicPr>
          <p:blipFill rotWithShape="1">
            <a:blip r:embed="rId2"/>
            <a:srcRect t="52978" b="-1"/>
            <a:stretch/>
          </p:blipFill>
          <p:spPr>
            <a:xfrm>
              <a:off x="1435034" y="2269922"/>
              <a:ext cx="9299664" cy="4299155"/>
            </a:xfrm>
            <a:prstGeom prst="rect">
              <a:avLst/>
            </a:prstGeom>
          </p:spPr>
        </p:pic>
      </p:grpSp>
      <p:sp>
        <p:nvSpPr>
          <p:cNvPr id="8"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Tree>
    <p:extLst>
      <p:ext uri="{BB962C8B-B14F-4D97-AF65-F5344CB8AC3E}">
        <p14:creationId xmlns:p14="http://schemas.microsoft.com/office/powerpoint/2010/main" val="2551101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البروبلين</a:t>
            </a:r>
            <a:endParaRPr lang="en-US" sz="2000" b="1" dirty="0">
              <a:solidFill>
                <a:srgbClr val="002060"/>
              </a:solidFill>
            </a:endParaRPr>
          </a:p>
        </p:txBody>
      </p:sp>
      <p:sp>
        <p:nvSpPr>
          <p:cNvPr id="17" name="TextBox 16"/>
          <p:cNvSpPr txBox="1"/>
          <p:nvPr/>
        </p:nvSpPr>
        <p:spPr>
          <a:xfrm>
            <a:off x="1972490" y="762000"/>
            <a:ext cx="49617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إنتاج </a:t>
            </a:r>
            <a:r>
              <a:rPr lang="ar-SA" sz="2000" b="1" dirty="0">
                <a:solidFill>
                  <a:srgbClr val="FF0000"/>
                </a:solidFill>
              </a:rPr>
              <a:t>البروبلين     </a:t>
            </a:r>
            <a:r>
              <a:rPr lang="en-US" sz="2000" b="1" dirty="0">
                <a:solidFill>
                  <a:srgbClr val="002060"/>
                </a:solidFill>
              </a:rPr>
              <a:t>Propylene Production</a:t>
            </a:r>
            <a:endParaRPr lang="en-US" sz="2000" b="1" dirty="0">
              <a:solidFill>
                <a:srgbClr val="FF0000"/>
              </a:solidFill>
            </a:endParaRPr>
          </a:p>
        </p:txBody>
      </p:sp>
      <p:sp>
        <p:nvSpPr>
          <p:cNvPr id="45" name="TextBox 44"/>
          <p:cNvSpPr txBox="1"/>
          <p:nvPr/>
        </p:nvSpPr>
        <p:spPr>
          <a:xfrm>
            <a:off x="2941320" y="1307068"/>
            <a:ext cx="5745480" cy="369332"/>
          </a:xfrm>
          <a:prstGeom prst="rect">
            <a:avLst/>
          </a:prstGeom>
          <a:noFill/>
        </p:spPr>
        <p:txBody>
          <a:bodyPr wrap="square" rtlCol="0">
            <a:spAutoFit/>
          </a:bodyPr>
          <a:lstStyle/>
          <a:p>
            <a:pPr algn="just" rtl="1"/>
            <a:r>
              <a:rPr lang="ar-SA" b="1" dirty="0">
                <a:cs typeface="+mj-cs"/>
              </a:rPr>
              <a:t>- البروبيلين غاز عديم اللون تبلغ  درجة غليانه </a:t>
            </a:r>
            <a:r>
              <a:rPr lang="en-US" b="1" dirty="0">
                <a:cs typeface="+mj-cs"/>
              </a:rPr>
              <a:t>-47.4</a:t>
            </a:r>
            <a:r>
              <a:rPr lang="en-US" b="1" baseline="30000" dirty="0">
                <a:cs typeface="+mj-cs"/>
              </a:rPr>
              <a:t>o</a:t>
            </a:r>
            <a:r>
              <a:rPr lang="en-US" b="1" dirty="0">
                <a:cs typeface="+mj-cs"/>
              </a:rPr>
              <a:t>C</a:t>
            </a:r>
          </a:p>
        </p:txBody>
      </p:sp>
      <p:sp>
        <p:nvSpPr>
          <p:cNvPr id="47" name="TextBox 46"/>
          <p:cNvSpPr txBox="1"/>
          <p:nvPr/>
        </p:nvSpPr>
        <p:spPr>
          <a:xfrm>
            <a:off x="6751320" y="1657290"/>
            <a:ext cx="1935480" cy="400110"/>
          </a:xfrm>
          <a:prstGeom prst="rect">
            <a:avLst/>
          </a:prstGeom>
          <a:noFill/>
        </p:spPr>
        <p:txBody>
          <a:bodyPr wrap="square" rtlCol="0">
            <a:spAutoFit/>
          </a:bodyPr>
          <a:lstStyle/>
          <a:p>
            <a:pPr algn="just" rtl="1"/>
            <a:r>
              <a:rPr lang="ar-SA" sz="2000" b="1" dirty="0">
                <a:solidFill>
                  <a:srgbClr val="FF0000"/>
                </a:solidFill>
                <a:cs typeface="+mj-cs"/>
              </a:rPr>
              <a:t>- إنتاج البروبيلين</a:t>
            </a:r>
            <a:endParaRPr lang="en-US" sz="2000" b="1" dirty="0">
              <a:solidFill>
                <a:srgbClr val="FF0000"/>
              </a:solidFill>
              <a:cs typeface="+mj-cs"/>
            </a:endParaRPr>
          </a:p>
        </p:txBody>
      </p:sp>
      <p:sp>
        <p:nvSpPr>
          <p:cNvPr id="49" name="TextBox 48"/>
          <p:cNvSpPr txBox="1"/>
          <p:nvPr/>
        </p:nvSpPr>
        <p:spPr>
          <a:xfrm>
            <a:off x="533400" y="2057400"/>
            <a:ext cx="7848600" cy="338554"/>
          </a:xfrm>
          <a:prstGeom prst="rect">
            <a:avLst/>
          </a:prstGeom>
          <a:noFill/>
        </p:spPr>
        <p:txBody>
          <a:bodyPr wrap="square" rtlCol="0">
            <a:spAutoFit/>
          </a:bodyPr>
          <a:lstStyle/>
          <a:p>
            <a:pPr algn="just" rtl="1">
              <a:buFont typeface="Wingdings" pitchFamily="2" charset="2"/>
              <a:buChar char="§"/>
            </a:pPr>
            <a:r>
              <a:rPr lang="ar-SA" sz="1600" b="1" dirty="0">
                <a:cs typeface="+mj-cs"/>
              </a:rPr>
              <a:t> منتج ثانوي فى عملية التكسير البخارى </a:t>
            </a:r>
            <a:r>
              <a:rPr lang="en-US" sz="1600" b="1" dirty="0">
                <a:cs typeface="+mj-cs"/>
              </a:rPr>
              <a:t>Steam cracking</a:t>
            </a:r>
            <a:r>
              <a:rPr lang="ar-SA" sz="1600" b="1" dirty="0">
                <a:cs typeface="+mj-cs"/>
              </a:rPr>
              <a:t> لمقطرات البترول مثل </a:t>
            </a:r>
            <a:r>
              <a:rPr lang="ar-SA" sz="1600" b="1" dirty="0" err="1">
                <a:cs typeface="+mj-cs"/>
              </a:rPr>
              <a:t>النافثا</a:t>
            </a:r>
            <a:r>
              <a:rPr lang="ar-SA" sz="1600" b="1" dirty="0">
                <a:cs typeface="+mj-cs"/>
              </a:rPr>
              <a:t> و زيت الغاز.....</a:t>
            </a:r>
            <a:endParaRPr lang="en-US" sz="1600" b="1" dirty="0">
              <a:solidFill>
                <a:srgbClr val="00B050"/>
              </a:solidFill>
              <a:cs typeface="+mj-cs"/>
            </a:endParaRPr>
          </a:p>
        </p:txBody>
      </p:sp>
      <p:sp>
        <p:nvSpPr>
          <p:cNvPr id="51" name="TextBox 50"/>
          <p:cNvSpPr txBox="1"/>
          <p:nvPr/>
        </p:nvSpPr>
        <p:spPr>
          <a:xfrm>
            <a:off x="457200" y="2438400"/>
            <a:ext cx="7924800" cy="338554"/>
          </a:xfrm>
          <a:prstGeom prst="rect">
            <a:avLst/>
          </a:prstGeom>
          <a:noFill/>
        </p:spPr>
        <p:txBody>
          <a:bodyPr wrap="square" rtlCol="0">
            <a:spAutoFit/>
          </a:bodyPr>
          <a:lstStyle/>
          <a:p>
            <a:pPr marL="171450" indent="-171450" algn="just" rtl="1">
              <a:buFont typeface="Wingdings" pitchFamily="2" charset="2"/>
              <a:buChar char="§"/>
            </a:pPr>
            <a:r>
              <a:rPr lang="ar-SA" sz="1600" b="1" dirty="0">
                <a:cs typeface="+mj-cs"/>
              </a:rPr>
              <a:t>منتج ثانوى فى عملية التكسير بالعامل المساعد عند تحويل مقطرات البترول الثقيلة مثل زيت الغاز إلى بنزين السيارات</a:t>
            </a:r>
            <a:endParaRPr lang="en-US" sz="1600" b="1" dirty="0">
              <a:solidFill>
                <a:srgbClr val="00B050"/>
              </a:solidFill>
              <a:cs typeface="+mj-cs"/>
            </a:endParaRPr>
          </a:p>
        </p:txBody>
      </p:sp>
      <p:sp>
        <p:nvSpPr>
          <p:cNvPr id="53" name="TextBox 52"/>
          <p:cNvSpPr txBox="1"/>
          <p:nvPr/>
        </p:nvSpPr>
        <p:spPr>
          <a:xfrm>
            <a:off x="251880" y="2861846"/>
            <a:ext cx="8122920" cy="338554"/>
          </a:xfrm>
          <a:prstGeom prst="rect">
            <a:avLst/>
          </a:prstGeom>
          <a:noFill/>
        </p:spPr>
        <p:txBody>
          <a:bodyPr wrap="square" rtlCol="0">
            <a:spAutoFit/>
          </a:bodyPr>
          <a:lstStyle/>
          <a:p>
            <a:pPr marL="171450" indent="-171450" algn="just" rtl="1">
              <a:buFont typeface="Wingdings" pitchFamily="2" charset="2"/>
              <a:buChar char="§"/>
            </a:pPr>
            <a:r>
              <a:rPr lang="ar-SA" sz="1600" b="1" dirty="0">
                <a:cs typeface="+mj-cs"/>
              </a:rPr>
              <a:t> نزع الهيدروجين من البروبان بإستخدام العامل المحفز </a:t>
            </a:r>
            <a:r>
              <a:rPr lang="en-US" sz="1600" b="1" dirty="0">
                <a:cs typeface="+mj-cs"/>
              </a:rPr>
              <a:t>CrO</a:t>
            </a:r>
            <a:r>
              <a:rPr lang="en-US" sz="1600" b="1" baseline="-25000" dirty="0">
                <a:cs typeface="+mj-cs"/>
              </a:rPr>
              <a:t>3</a:t>
            </a:r>
            <a:r>
              <a:rPr lang="en-US" sz="1600" b="1" dirty="0">
                <a:cs typeface="+mj-cs"/>
              </a:rPr>
              <a:t>/Al</a:t>
            </a:r>
            <a:r>
              <a:rPr lang="en-US" sz="1600" b="1" baseline="-25000" dirty="0">
                <a:cs typeface="+mj-cs"/>
              </a:rPr>
              <a:t>2</a:t>
            </a:r>
            <a:r>
              <a:rPr lang="en-US" sz="1600" b="1" dirty="0">
                <a:cs typeface="+mj-cs"/>
              </a:rPr>
              <a:t>O</a:t>
            </a:r>
            <a:r>
              <a:rPr lang="en-US" sz="1600" b="1" baseline="-25000" dirty="0">
                <a:cs typeface="+mj-cs"/>
              </a:rPr>
              <a:t>3</a:t>
            </a:r>
            <a:r>
              <a:rPr lang="en-US" sz="1600" b="1" dirty="0">
                <a:cs typeface="+mj-cs"/>
              </a:rPr>
              <a:t> </a:t>
            </a:r>
            <a:r>
              <a:rPr lang="ar-SA" sz="1600" b="1" dirty="0">
                <a:cs typeface="+mj-cs"/>
              </a:rPr>
              <a:t> حسب تقنية </a:t>
            </a:r>
            <a:r>
              <a:rPr lang="ar-SA" sz="1600" b="1" dirty="0" err="1">
                <a:cs typeface="+mj-cs"/>
              </a:rPr>
              <a:t>كاتوفن</a:t>
            </a:r>
            <a:r>
              <a:rPr lang="ar-SA" sz="1600" b="1" dirty="0">
                <a:cs typeface="+mj-cs"/>
              </a:rPr>
              <a:t> </a:t>
            </a:r>
            <a:r>
              <a:rPr lang="en-US" sz="1600" b="1" dirty="0" err="1">
                <a:cs typeface="+mj-cs"/>
              </a:rPr>
              <a:t>Catofin</a:t>
            </a:r>
            <a:r>
              <a:rPr lang="en-US" sz="1600" b="1" dirty="0">
                <a:cs typeface="+mj-cs"/>
              </a:rPr>
              <a:t> process</a:t>
            </a:r>
          </a:p>
        </p:txBody>
      </p:sp>
      <p:sp>
        <p:nvSpPr>
          <p:cNvPr id="77" name="TextBox 76"/>
          <p:cNvSpPr txBox="1"/>
          <p:nvPr/>
        </p:nvSpPr>
        <p:spPr>
          <a:xfrm>
            <a:off x="6275832" y="4507466"/>
            <a:ext cx="2611582" cy="369332"/>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a:solidFill>
                  <a:srgbClr val="002060"/>
                </a:solidFill>
                <a:latin typeface="Times New Roman" panose="02020603050405020304" pitchFamily="18" charset="0"/>
                <a:cs typeface="Times New Roman" panose="02020603050405020304" pitchFamily="18" charset="0"/>
              </a:rPr>
              <a:t>البتروكيماويات من </a:t>
            </a:r>
            <a:r>
              <a:rPr lang="ar-SA" b="1" dirty="0">
                <a:solidFill>
                  <a:srgbClr val="002060"/>
                </a:solidFill>
                <a:latin typeface="Times New Roman" panose="02020603050405020304" pitchFamily="18" charset="0"/>
                <a:cs typeface="Times New Roman" panose="02020603050405020304" pitchFamily="18" charset="0"/>
              </a:rPr>
              <a:t>البروبلين</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2895600" y="4240646"/>
            <a:ext cx="2515567"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الاكريلونيتريل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2895600" y="3822446"/>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بولي (ميثيل ميثا اكريلات)</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381000" y="5766814"/>
            <a:ext cx="1435166"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جليسرول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381000" y="6071614"/>
            <a:ext cx="1435166"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002060"/>
                </a:solidFill>
                <a:latin typeface="Times New Roman" panose="02020603050405020304" pitchFamily="18" charset="0"/>
                <a:cs typeface="Times New Roman" panose="02020603050405020304" pitchFamily="18" charset="0"/>
              </a:rPr>
              <a:t>راتنجات الايبوكسي</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2895600" y="3395246"/>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بولي بروبلين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3" name="Minus 82"/>
          <p:cNvSpPr/>
          <p:nvPr/>
        </p:nvSpPr>
        <p:spPr>
          <a:xfrm rot="5400000">
            <a:off x="3841164" y="5009964"/>
            <a:ext cx="4114800" cy="90072"/>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2895600" y="4661846"/>
            <a:ext cx="2515567"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الكحول الايزوبروبيلي</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5" name="TextBox 84"/>
          <p:cNvSpPr txBox="1"/>
          <p:nvPr/>
        </p:nvSpPr>
        <p:spPr>
          <a:xfrm>
            <a:off x="2895600" y="5081846"/>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كبريتات الكيل البنزين الصوديومي</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6" name="TextBox 85"/>
          <p:cNvSpPr txBox="1"/>
          <p:nvPr/>
        </p:nvSpPr>
        <p:spPr>
          <a:xfrm>
            <a:off x="2895600" y="5507246"/>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2060"/>
                </a:solidFill>
                <a:latin typeface="Times New Roman" panose="02020603050405020304" pitchFamily="18" charset="0"/>
                <a:cs typeface="Times New Roman" panose="02020603050405020304" pitchFamily="18" charset="0"/>
              </a:rPr>
              <a:t>الفينول و الاسيتون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7" name="TextBox 86"/>
          <p:cNvSpPr txBox="1"/>
          <p:nvPr/>
        </p:nvSpPr>
        <p:spPr>
          <a:xfrm>
            <a:off x="2895600" y="5941644"/>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ابي كلوروهيدرين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8" name="TextBox 87"/>
          <p:cNvSpPr txBox="1"/>
          <p:nvPr/>
        </p:nvSpPr>
        <p:spPr>
          <a:xfrm>
            <a:off x="2895600" y="6367044"/>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anose="02020603050405020304" pitchFamily="18" charset="0"/>
                <a:cs typeface="Times New Roman" panose="02020603050405020304" pitchFamily="18" charset="0"/>
              </a:rPr>
              <a:t>اكسيد البروبلين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9" name="Left Arrow 88"/>
          <p:cNvSpPr/>
          <p:nvPr/>
        </p:nvSpPr>
        <p:spPr>
          <a:xfrm>
            <a:off x="5937504" y="4581142"/>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 Arrow 89"/>
          <p:cNvSpPr/>
          <p:nvPr/>
        </p:nvSpPr>
        <p:spPr>
          <a:xfrm>
            <a:off x="5410200" y="47604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91" name="Left Arrow 90"/>
          <p:cNvSpPr/>
          <p:nvPr/>
        </p:nvSpPr>
        <p:spPr>
          <a:xfrm>
            <a:off x="5410200" y="35052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2" name="Left Arrow 91"/>
          <p:cNvSpPr/>
          <p:nvPr/>
        </p:nvSpPr>
        <p:spPr>
          <a:xfrm>
            <a:off x="5410200" y="39222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3" name="Left Arrow 92"/>
          <p:cNvSpPr/>
          <p:nvPr/>
        </p:nvSpPr>
        <p:spPr>
          <a:xfrm>
            <a:off x="5410200" y="43506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4" name="Left Arrow 93"/>
          <p:cNvSpPr/>
          <p:nvPr/>
        </p:nvSpPr>
        <p:spPr>
          <a:xfrm>
            <a:off x="5410200" y="52062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5" name="Left Arrow 94"/>
          <p:cNvSpPr/>
          <p:nvPr/>
        </p:nvSpPr>
        <p:spPr>
          <a:xfrm>
            <a:off x="5410200" y="56130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Left Arrow 95"/>
          <p:cNvSpPr/>
          <p:nvPr/>
        </p:nvSpPr>
        <p:spPr>
          <a:xfrm>
            <a:off x="5410200" y="60342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Left Arrow 96"/>
          <p:cNvSpPr/>
          <p:nvPr/>
        </p:nvSpPr>
        <p:spPr>
          <a:xfrm>
            <a:off x="5410200" y="64769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8" name="Block Arc 97"/>
          <p:cNvSpPr/>
          <p:nvPr/>
        </p:nvSpPr>
        <p:spPr>
          <a:xfrm rot="5400000">
            <a:off x="1493519" y="5855207"/>
            <a:ext cx="633986" cy="457200"/>
          </a:xfrm>
          <a:prstGeom prst="blockArc">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Left Arrow 98"/>
          <p:cNvSpPr/>
          <p:nvPr/>
        </p:nvSpPr>
        <p:spPr>
          <a:xfrm flipV="1">
            <a:off x="2057400" y="5972398"/>
            <a:ext cx="838200" cy="280416"/>
          </a:xfrm>
          <a:prstGeom prst="leftArrow">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1) المشتقات من البروبلين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ox(in)">
                                      <p:cBhvr>
                                        <p:cTn id="10" dur="500"/>
                                        <p:tgtEl>
                                          <p:spTgt spid="4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ox(in)">
                                      <p:cBhvr>
                                        <p:cTn id="13" dur="500"/>
                                        <p:tgtEl>
                                          <p:spTgt spid="4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ox(in)">
                                      <p:cBhvr>
                                        <p:cTn id="16" dur="500"/>
                                        <p:tgtEl>
                                          <p:spTgt spid="5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ox(in)">
                                      <p:cBhvr>
                                        <p:cTn id="19" dur="500"/>
                                        <p:tgtEl>
                                          <p:spTgt spid="5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ox(in)">
                                      <p:cBhvr>
                                        <p:cTn id="27" dur="500"/>
                                        <p:tgtEl>
                                          <p:spTgt spid="7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box(in)">
                                      <p:cBhvr>
                                        <p:cTn id="30" dur="500"/>
                                        <p:tgtEl>
                                          <p:spTgt spid="7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box(in)">
                                      <p:cBhvr>
                                        <p:cTn id="33" dur="500"/>
                                        <p:tgtEl>
                                          <p:spTgt spid="79"/>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box(in)">
                                      <p:cBhvr>
                                        <p:cTn id="36" dur="500"/>
                                        <p:tgtEl>
                                          <p:spTgt spid="8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box(in)">
                                      <p:cBhvr>
                                        <p:cTn id="39" dur="500"/>
                                        <p:tgtEl>
                                          <p:spTgt spid="81"/>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box(in)">
                                      <p:cBhvr>
                                        <p:cTn id="42" dur="500"/>
                                        <p:tgtEl>
                                          <p:spTgt spid="8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box(in)">
                                      <p:cBhvr>
                                        <p:cTn id="45" dur="500"/>
                                        <p:tgtEl>
                                          <p:spTgt spid="84"/>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box(in)">
                                      <p:cBhvr>
                                        <p:cTn id="48" dur="500"/>
                                        <p:tgtEl>
                                          <p:spTgt spid="8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box(in)">
                                      <p:cBhvr>
                                        <p:cTn id="51" dur="500"/>
                                        <p:tgtEl>
                                          <p:spTgt spid="86"/>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box(in)">
                                      <p:cBhvr>
                                        <p:cTn id="54" dur="500"/>
                                        <p:tgtEl>
                                          <p:spTgt spid="87"/>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box(in)">
                                      <p:cBhvr>
                                        <p:cTn id="57" dur="500"/>
                                        <p:tgtEl>
                                          <p:spTgt spid="88"/>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box(in)">
                                      <p:cBhvr>
                                        <p:cTn id="60" dur="500"/>
                                        <p:tgtEl>
                                          <p:spTgt spid="89"/>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box(in)">
                                      <p:cBhvr>
                                        <p:cTn id="63" dur="500"/>
                                        <p:tgtEl>
                                          <p:spTgt spid="90"/>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box(in)">
                                      <p:cBhvr>
                                        <p:cTn id="66" dur="500"/>
                                        <p:tgtEl>
                                          <p:spTgt spid="91"/>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box(in)">
                                      <p:cBhvr>
                                        <p:cTn id="69" dur="500"/>
                                        <p:tgtEl>
                                          <p:spTgt spid="92"/>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93"/>
                                        </p:tgtEl>
                                        <p:attrNameLst>
                                          <p:attrName>style.visibility</p:attrName>
                                        </p:attrNameLst>
                                      </p:cBhvr>
                                      <p:to>
                                        <p:strVal val="visible"/>
                                      </p:to>
                                    </p:set>
                                    <p:animEffect transition="in" filter="box(in)">
                                      <p:cBhvr>
                                        <p:cTn id="72" dur="500"/>
                                        <p:tgtEl>
                                          <p:spTgt spid="93"/>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box(in)">
                                      <p:cBhvr>
                                        <p:cTn id="75" dur="500"/>
                                        <p:tgtEl>
                                          <p:spTgt spid="94"/>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box(in)">
                                      <p:cBhvr>
                                        <p:cTn id="78" dur="500"/>
                                        <p:tgtEl>
                                          <p:spTgt spid="95"/>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box(in)">
                                      <p:cBhvr>
                                        <p:cTn id="81" dur="500"/>
                                        <p:tgtEl>
                                          <p:spTgt spid="96"/>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box(in)">
                                      <p:cBhvr>
                                        <p:cTn id="84" dur="500"/>
                                        <p:tgtEl>
                                          <p:spTgt spid="97"/>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box(in)">
                                      <p:cBhvr>
                                        <p:cTn id="87" dur="500"/>
                                        <p:tgtEl>
                                          <p:spTgt spid="98"/>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99"/>
                                        </p:tgtEl>
                                        <p:attrNameLst>
                                          <p:attrName>style.visibility</p:attrName>
                                        </p:attrNameLst>
                                      </p:cBhvr>
                                      <p:to>
                                        <p:strVal val="visible"/>
                                      </p:to>
                                    </p:set>
                                    <p:animEffect transition="in" filter="box(in)">
                                      <p:cBhvr>
                                        <p:cTn id="9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p:bldP spid="47" grpId="0"/>
      <p:bldP spid="49" grpId="0"/>
      <p:bldP spid="51" grpId="0"/>
      <p:bldP spid="53" grpId="0"/>
      <p:bldP spid="77" grpId="0" animBg="1"/>
      <p:bldP spid="78" grpId="0" animBg="1"/>
      <p:bldP spid="79" grpId="0" animBg="1"/>
      <p:bldP spid="80" grpId="0" animBg="1"/>
      <p:bldP spid="81" grpId="0" animBg="1"/>
      <p:bldP spid="82"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77290" y="783090"/>
            <a:ext cx="43521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1) بولى </a:t>
            </a:r>
            <a:r>
              <a:rPr lang="ar-SA" sz="2000" b="1" dirty="0">
                <a:solidFill>
                  <a:srgbClr val="FF0000"/>
                </a:solidFill>
              </a:rPr>
              <a:t>بروبيلين     </a:t>
            </a:r>
            <a:r>
              <a:rPr lang="en-US" sz="2000" b="1" dirty="0">
                <a:solidFill>
                  <a:srgbClr val="002060"/>
                </a:solidFill>
              </a:rPr>
              <a:t>Poly</a:t>
            </a:r>
            <a:r>
              <a:rPr lang="en-US" sz="2000" b="1" dirty="0">
                <a:solidFill>
                  <a:srgbClr val="FF0000"/>
                </a:solidFill>
              </a:rPr>
              <a:t>propylene</a:t>
            </a:r>
          </a:p>
        </p:txBody>
      </p:sp>
      <p:sp>
        <p:nvSpPr>
          <p:cNvPr id="33" name="TextBox 32"/>
          <p:cNvSpPr txBox="1"/>
          <p:nvPr/>
        </p:nvSpPr>
        <p:spPr>
          <a:xfrm>
            <a:off x="2178050" y="1219200"/>
            <a:ext cx="6431280" cy="369332"/>
          </a:xfrm>
          <a:prstGeom prst="rect">
            <a:avLst/>
          </a:prstGeom>
          <a:noFill/>
        </p:spPr>
        <p:txBody>
          <a:bodyPr wrap="square" rtlCol="0">
            <a:spAutoFit/>
          </a:bodyPr>
          <a:lstStyle/>
          <a:p>
            <a:pPr algn="just" rtl="1"/>
            <a:r>
              <a:rPr lang="ar-SA" b="1" dirty="0">
                <a:cs typeface="+mj-cs"/>
              </a:rPr>
              <a:t>- كثافة بولى بروبلين </a:t>
            </a:r>
            <a:r>
              <a:rPr lang="en-US" b="1" dirty="0">
                <a:cs typeface="+mj-cs"/>
              </a:rPr>
              <a:t>0.9 g/cm</a:t>
            </a:r>
            <a:r>
              <a:rPr lang="en-US" b="1" baseline="30000" dirty="0">
                <a:cs typeface="+mj-cs"/>
              </a:rPr>
              <a:t>3</a:t>
            </a:r>
            <a:r>
              <a:rPr lang="en-US" b="1" dirty="0">
                <a:cs typeface="+mj-cs"/>
              </a:rPr>
              <a:t> </a:t>
            </a:r>
            <a:r>
              <a:rPr lang="ar-SA" b="1" dirty="0">
                <a:cs typeface="+mj-cs"/>
              </a:rPr>
              <a:t> و درجة </a:t>
            </a:r>
            <a:r>
              <a:rPr lang="ar-SA" b="1" dirty="0" err="1">
                <a:cs typeface="+mj-cs"/>
              </a:rPr>
              <a:t>إنصهاره</a:t>
            </a:r>
            <a:r>
              <a:rPr lang="ar-SA" b="1" dirty="0">
                <a:cs typeface="+mj-cs"/>
              </a:rPr>
              <a:t> </a:t>
            </a:r>
            <a:r>
              <a:rPr lang="en-US" b="1" dirty="0">
                <a:cs typeface="+mj-cs"/>
              </a:rPr>
              <a:t>171°C</a:t>
            </a:r>
          </a:p>
        </p:txBody>
      </p:sp>
      <p:sp>
        <p:nvSpPr>
          <p:cNvPr id="34" name="TextBox 33"/>
          <p:cNvSpPr txBox="1"/>
          <p:nvPr/>
        </p:nvSpPr>
        <p:spPr>
          <a:xfrm>
            <a:off x="501650" y="1828800"/>
            <a:ext cx="7818120" cy="338554"/>
          </a:xfrm>
          <a:prstGeom prst="rect">
            <a:avLst/>
          </a:prstGeom>
          <a:noFill/>
        </p:spPr>
        <p:txBody>
          <a:bodyPr wrap="square" rtlCol="0">
            <a:spAutoFit/>
          </a:bodyPr>
          <a:lstStyle/>
          <a:p>
            <a:pPr marL="171450" indent="-171450" algn="just" rtl="1">
              <a:buFont typeface="Wingdings" pitchFamily="2" charset="2"/>
              <a:buChar char="§"/>
            </a:pPr>
            <a:r>
              <a:rPr lang="ar-SA" sz="1600" b="1" dirty="0">
                <a:cs typeface="+mj-cs"/>
              </a:rPr>
              <a:t>إنتاج الألياف </a:t>
            </a:r>
            <a:r>
              <a:rPr lang="ar-SA" sz="1600" b="1" dirty="0" err="1">
                <a:cs typeface="+mj-cs"/>
              </a:rPr>
              <a:t>و</a:t>
            </a:r>
            <a:r>
              <a:rPr lang="ar-SA" sz="1600" b="1" dirty="0">
                <a:cs typeface="+mj-cs"/>
              </a:rPr>
              <a:t> الخيوط اللازمة لصناعة الأكياس المنسوجة كأكياس تعبئة المنتجات الزراعية كالبطاطس </a:t>
            </a:r>
            <a:r>
              <a:rPr lang="ar-SA" sz="1600" b="1" dirty="0" err="1">
                <a:cs typeface="+mj-cs"/>
              </a:rPr>
              <a:t>و</a:t>
            </a:r>
            <a:r>
              <a:rPr lang="ar-SA" sz="1600" b="1" dirty="0">
                <a:cs typeface="+mj-cs"/>
              </a:rPr>
              <a:t> البصل</a:t>
            </a:r>
            <a:endParaRPr lang="en-US" sz="1600" b="1" dirty="0">
              <a:cs typeface="+mj-cs"/>
            </a:endParaRPr>
          </a:p>
        </p:txBody>
      </p:sp>
      <p:sp>
        <p:nvSpPr>
          <p:cNvPr id="36" name="TextBox 35"/>
          <p:cNvSpPr txBox="1"/>
          <p:nvPr/>
        </p:nvSpPr>
        <p:spPr>
          <a:xfrm>
            <a:off x="4876800" y="1524000"/>
            <a:ext cx="3733800" cy="400110"/>
          </a:xfrm>
          <a:prstGeom prst="rect">
            <a:avLst/>
          </a:prstGeom>
          <a:noFill/>
        </p:spPr>
        <p:txBody>
          <a:bodyPr wrap="square" rtlCol="0">
            <a:spAutoFit/>
          </a:bodyPr>
          <a:lstStyle/>
          <a:p>
            <a:pPr algn="just" rtl="1"/>
            <a:r>
              <a:rPr lang="ar-SA" sz="2000" b="1" dirty="0">
                <a:solidFill>
                  <a:srgbClr val="FF0000"/>
                </a:solidFill>
                <a:cs typeface="+mj-cs"/>
              </a:rPr>
              <a:t>- يستخدم بولي بروبلين فى</a:t>
            </a:r>
            <a:endParaRPr lang="en-US" sz="2000" b="1" dirty="0">
              <a:solidFill>
                <a:srgbClr val="FF0000"/>
              </a:solidFill>
              <a:cs typeface="+mj-cs"/>
            </a:endParaRPr>
          </a:p>
        </p:txBody>
      </p:sp>
      <p:sp>
        <p:nvSpPr>
          <p:cNvPr id="37" name="TextBox 36"/>
          <p:cNvSpPr txBox="1"/>
          <p:nvPr/>
        </p:nvSpPr>
        <p:spPr>
          <a:xfrm>
            <a:off x="3321050" y="2133600"/>
            <a:ext cx="4998720" cy="338554"/>
          </a:xfrm>
          <a:prstGeom prst="rect">
            <a:avLst/>
          </a:prstGeom>
          <a:noFill/>
        </p:spPr>
        <p:txBody>
          <a:bodyPr wrap="square" rtlCol="0">
            <a:spAutoFit/>
          </a:bodyPr>
          <a:lstStyle/>
          <a:p>
            <a:pPr marL="171450" indent="-171450" algn="just" rtl="1">
              <a:buFont typeface="Wingdings" pitchFamily="2" charset="2"/>
              <a:buChar char="§"/>
            </a:pPr>
            <a:r>
              <a:rPr lang="ar-SA" sz="1600" b="1" dirty="0">
                <a:cs typeface="+mj-cs"/>
              </a:rPr>
              <a:t>صناعة بعض أنواع الورق و المواسير و الحبال و شباك الصيد و السجاد</a:t>
            </a:r>
            <a:endParaRPr lang="en-US" sz="1600" b="1" dirty="0">
              <a:solidFill>
                <a:srgbClr val="00B050"/>
              </a:solidFill>
              <a:cs typeface="+mj-cs"/>
            </a:endParaRPr>
          </a:p>
        </p:txBody>
      </p:sp>
      <p:sp>
        <p:nvSpPr>
          <p:cNvPr id="41" name="TextBox 40"/>
          <p:cNvSpPr txBox="1"/>
          <p:nvPr/>
        </p:nvSpPr>
        <p:spPr>
          <a:xfrm>
            <a:off x="1339850" y="2404646"/>
            <a:ext cx="6979920" cy="338554"/>
          </a:xfrm>
          <a:prstGeom prst="rect">
            <a:avLst/>
          </a:prstGeom>
          <a:noFill/>
        </p:spPr>
        <p:txBody>
          <a:bodyPr wrap="square" rtlCol="0">
            <a:spAutoFit/>
          </a:bodyPr>
          <a:lstStyle/>
          <a:p>
            <a:pPr marL="171450" indent="-171450" algn="just" rtl="1">
              <a:buFont typeface="Wingdings" pitchFamily="2" charset="2"/>
              <a:buChar char="§"/>
            </a:pPr>
            <a:r>
              <a:rPr lang="ar-SA" sz="1600" b="1" dirty="0">
                <a:cs typeface="+mj-cs"/>
              </a:rPr>
              <a:t>صناعة أكياس </a:t>
            </a:r>
            <a:r>
              <a:rPr lang="ar-SA" sz="1600" b="1" dirty="0" err="1">
                <a:cs typeface="+mj-cs"/>
              </a:rPr>
              <a:t>الشيبس</a:t>
            </a:r>
            <a:r>
              <a:rPr lang="ar-SA" sz="1600" b="1" dirty="0">
                <a:cs typeface="+mj-cs"/>
              </a:rPr>
              <a:t> و البسكويت – أكياس الوجبات السريعة</a:t>
            </a:r>
            <a:endParaRPr lang="en-US" sz="1600" b="1" dirty="0">
              <a:solidFill>
                <a:srgbClr val="00B050"/>
              </a:solidFill>
              <a:cs typeface="+mj-cs"/>
            </a:endParaRPr>
          </a:p>
        </p:txBody>
      </p:sp>
      <p:sp>
        <p:nvSpPr>
          <p:cNvPr id="43" name="TextBox 42"/>
          <p:cNvSpPr txBox="1"/>
          <p:nvPr/>
        </p:nvSpPr>
        <p:spPr>
          <a:xfrm>
            <a:off x="2787650" y="2709446"/>
            <a:ext cx="5532120" cy="338554"/>
          </a:xfrm>
          <a:prstGeom prst="rect">
            <a:avLst/>
          </a:prstGeom>
          <a:noFill/>
        </p:spPr>
        <p:txBody>
          <a:bodyPr wrap="square" rtlCol="0">
            <a:spAutoFit/>
          </a:bodyPr>
          <a:lstStyle/>
          <a:p>
            <a:pPr marL="171450" indent="-171450" algn="just" rtl="1">
              <a:buFont typeface="Wingdings" pitchFamily="2" charset="2"/>
              <a:buChar char="§"/>
            </a:pPr>
            <a:r>
              <a:rPr lang="ar-SA" sz="1600" b="1" dirty="0">
                <a:cs typeface="+mj-cs"/>
              </a:rPr>
              <a:t>صناعة السيارات </a:t>
            </a:r>
            <a:r>
              <a:rPr lang="ar-SA" sz="1600" b="1" dirty="0" err="1">
                <a:cs typeface="+mj-cs"/>
              </a:rPr>
              <a:t>و</a:t>
            </a:r>
            <a:r>
              <a:rPr lang="ar-SA" sz="1600" b="1" dirty="0">
                <a:cs typeface="+mj-cs"/>
              </a:rPr>
              <a:t> الأجهزة الكهربائية </a:t>
            </a:r>
            <a:r>
              <a:rPr lang="ar-SA" sz="1600" b="1" dirty="0" err="1">
                <a:cs typeface="+mj-cs"/>
              </a:rPr>
              <a:t>و</a:t>
            </a:r>
            <a:r>
              <a:rPr lang="ar-SA" sz="1600" b="1" dirty="0">
                <a:cs typeface="+mj-cs"/>
              </a:rPr>
              <a:t> الإلكترونية</a:t>
            </a:r>
            <a:endParaRPr lang="en-US" sz="1600" b="1" dirty="0">
              <a:solidFill>
                <a:srgbClr val="00B050"/>
              </a:solidFill>
              <a:cs typeface="+mj-cs"/>
            </a:endParaRPr>
          </a:p>
        </p:txBody>
      </p:sp>
      <p:sp>
        <p:nvSpPr>
          <p:cNvPr id="46" name="TextBox 45"/>
          <p:cNvSpPr txBox="1"/>
          <p:nvPr/>
        </p:nvSpPr>
        <p:spPr>
          <a:xfrm>
            <a:off x="973910" y="3181290"/>
            <a:ext cx="740809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2) بولى </a:t>
            </a:r>
            <a:r>
              <a:rPr lang="ar-SA" sz="2000" b="1" dirty="0">
                <a:solidFill>
                  <a:srgbClr val="FF0000"/>
                </a:solidFill>
              </a:rPr>
              <a:t>(ميثيل ميثا أكريلات)     </a:t>
            </a:r>
            <a:r>
              <a:rPr lang="en-US" sz="2000" b="1" dirty="0">
                <a:solidFill>
                  <a:srgbClr val="002060"/>
                </a:solidFill>
              </a:rPr>
              <a:t>Poly</a:t>
            </a:r>
            <a:r>
              <a:rPr lang="en-US" sz="2000" b="1" dirty="0">
                <a:solidFill>
                  <a:srgbClr val="FF0000"/>
                </a:solidFill>
              </a:rPr>
              <a:t>(methyl </a:t>
            </a:r>
            <a:r>
              <a:rPr lang="en-US" sz="2000" b="1" dirty="0" err="1">
                <a:solidFill>
                  <a:srgbClr val="FF0000"/>
                </a:solidFill>
              </a:rPr>
              <a:t>methacrylate</a:t>
            </a:r>
            <a:r>
              <a:rPr lang="en-US" sz="2000" b="1" dirty="0">
                <a:solidFill>
                  <a:srgbClr val="FF0000"/>
                </a:solidFill>
              </a:rPr>
              <a:t>)</a:t>
            </a:r>
          </a:p>
        </p:txBody>
      </p:sp>
      <p:pic>
        <p:nvPicPr>
          <p:cNvPr id="48"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5486400" cy="2324391"/>
          </a:xfrm>
          <a:prstGeom prst="rect">
            <a:avLst/>
          </a:prstGeom>
          <a:solidFill>
            <a:schemeClr val="accent3">
              <a:lumMod val="40000"/>
              <a:lumOff val="60000"/>
            </a:schemeClr>
          </a:solidFill>
        </p:spPr>
        <p:style>
          <a:lnRef idx="0">
            <a:scrgbClr r="0" g="0" b="0"/>
          </a:lnRef>
          <a:fillRef idx="1003">
            <a:schemeClr val="lt1"/>
          </a:fillRef>
          <a:effectRef idx="0">
            <a:scrgbClr r="0" g="0" b="0"/>
          </a:effectRef>
          <a:fontRef idx="major"/>
        </p:style>
      </p:pic>
      <p:sp>
        <p:nvSpPr>
          <p:cNvPr id="50" name="TextBox 49"/>
          <p:cNvSpPr txBox="1"/>
          <p:nvPr/>
        </p:nvSpPr>
        <p:spPr>
          <a:xfrm>
            <a:off x="5943600" y="3745468"/>
            <a:ext cx="2819400" cy="369332"/>
          </a:xfrm>
          <a:prstGeom prst="rect">
            <a:avLst/>
          </a:prstGeom>
          <a:noFill/>
        </p:spPr>
        <p:txBody>
          <a:bodyPr wrap="square" rtlCol="0">
            <a:spAutoFit/>
          </a:bodyPr>
          <a:lstStyle/>
          <a:p>
            <a:pPr algn="r" rtl="1"/>
            <a:r>
              <a:rPr lang="ar-SA" b="1" dirty="0">
                <a:cs typeface="+mj-cs"/>
              </a:rPr>
              <a:t>- ينتج من البروبلين بعدة خطوات</a:t>
            </a:r>
            <a:endParaRPr lang="en-US" b="1" dirty="0">
              <a:solidFill>
                <a:srgbClr val="00B050"/>
              </a:solidFill>
              <a:cs typeface="+mj-cs"/>
            </a:endParaRPr>
          </a:p>
        </p:txBody>
      </p:sp>
      <p:sp>
        <p:nvSpPr>
          <p:cNvPr id="54" name="TextBox 53"/>
          <p:cNvSpPr txBox="1"/>
          <p:nvPr/>
        </p:nvSpPr>
        <p:spPr>
          <a:xfrm>
            <a:off x="716280" y="6177975"/>
            <a:ext cx="8046720" cy="584775"/>
          </a:xfrm>
          <a:prstGeom prst="rect">
            <a:avLst/>
          </a:prstGeom>
          <a:noFill/>
        </p:spPr>
        <p:txBody>
          <a:bodyPr wrap="square" rtlCol="0">
            <a:spAutoFit/>
          </a:bodyPr>
          <a:lstStyle/>
          <a:p>
            <a:pPr marL="114300" indent="-114300" algn="just" rtl="1"/>
            <a:r>
              <a:rPr lang="ar-SA" sz="1600" b="1" dirty="0">
                <a:cs typeface="+mj-cs"/>
              </a:rPr>
              <a:t>- يستخدم في إنتاج اللدائن ذات الخواص الضوئية و يباع تحت إسم ”لوسيت“ أو ”زجاج بلكس“ أو ”</a:t>
            </a:r>
            <a:r>
              <a:rPr lang="ar-SA" sz="1600" b="1" u="sng" dirty="0">
                <a:solidFill>
                  <a:srgbClr val="FF0000"/>
                </a:solidFill>
                <a:cs typeface="+mj-cs"/>
              </a:rPr>
              <a:t>بيرسبكس</a:t>
            </a:r>
            <a:r>
              <a:rPr lang="ar-SA" sz="1600" b="1" dirty="0">
                <a:cs typeface="+mj-cs"/>
              </a:rPr>
              <a:t>“ (المستخدم فى صناعة نوافذ الطائرات) بالاضافة الي صناعة العدسات – الأسنان الصناعية</a:t>
            </a:r>
            <a:endParaRPr lang="en-US" sz="1600" b="1" dirty="0">
              <a:solidFill>
                <a:srgbClr val="00B050"/>
              </a:solidFill>
              <a:cs typeface="+mj-cs"/>
            </a:endParaRPr>
          </a:p>
        </p:txBody>
      </p:sp>
      <p:sp>
        <p:nvSpPr>
          <p:cNvPr id="21" name="TextBox 20"/>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البروبلين</a:t>
            </a:r>
            <a:endParaRPr lang="en-US" sz="2000" b="1" dirty="0">
              <a:solidFill>
                <a:srgbClr val="002060"/>
              </a:solidFill>
            </a:endParaRPr>
          </a:p>
        </p:txBody>
      </p:sp>
      <p:sp>
        <p:nvSpPr>
          <p:cNvPr id="22" name="TextBox 21"/>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1) المشتقات من البروبلين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ox(in)">
                                      <p:cBhvr>
                                        <p:cTn id="11" dur="500"/>
                                        <p:tgtEl>
                                          <p:spTgt spid="33"/>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ox(in)">
                                      <p:cBhvr>
                                        <p:cTn id="19" dur="500"/>
                                        <p:tgtEl>
                                          <p:spTgt spid="36"/>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in)">
                                      <p:cBhvr>
                                        <p:cTn id="23" dur="500"/>
                                        <p:tgtEl>
                                          <p:spTgt spid="37"/>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ox(in)">
                                      <p:cBhvr>
                                        <p:cTn id="27" dur="500"/>
                                        <p:tgtEl>
                                          <p:spTgt spid="41"/>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ox(in)">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ox(in)">
                                      <p:cBhvr>
                                        <p:cTn id="36" dur="500"/>
                                        <p:tgtEl>
                                          <p:spTgt spid="46"/>
                                        </p:tgtEl>
                                      </p:cBhvr>
                                    </p:animEffect>
                                  </p:childTnLst>
                                </p:cTn>
                              </p:par>
                              <p:par>
                                <p:cTn id="37" presetID="4"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ox(in)">
                                      <p:cBhvr>
                                        <p:cTn id="39" dur="500"/>
                                        <p:tgtEl>
                                          <p:spTgt spid="48"/>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ox(in)">
                                      <p:cBhvr>
                                        <p:cTn id="42" dur="500"/>
                                        <p:tgtEl>
                                          <p:spTgt spid="50"/>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box(in)">
                                      <p:cBhvr>
                                        <p:cTn id="4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p:bldP spid="34" grpId="0"/>
      <p:bldP spid="36" grpId="0"/>
      <p:bldP spid="37" grpId="0"/>
      <p:bldP spid="41" grpId="0"/>
      <p:bldP spid="43" grpId="0"/>
      <p:bldP spid="46" grpId="0" animBg="1"/>
      <p:bldP spid="50" grpId="0"/>
      <p:bldP spid="5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82090" y="786090"/>
            <a:ext cx="40473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3) الأكريلونترايل</a:t>
            </a:r>
            <a:r>
              <a:rPr lang="ar-SA" sz="2000" b="1" dirty="0">
                <a:solidFill>
                  <a:srgbClr val="FF0000"/>
                </a:solidFill>
              </a:rPr>
              <a:t>     </a:t>
            </a:r>
            <a:r>
              <a:rPr lang="en-US" sz="2000" b="1" dirty="0" err="1">
                <a:solidFill>
                  <a:srgbClr val="FF0000"/>
                </a:solidFill>
              </a:rPr>
              <a:t>Acrylonitrile</a:t>
            </a:r>
            <a:endParaRPr lang="en-US" sz="2000" b="1" dirty="0">
              <a:solidFill>
                <a:srgbClr val="FF0000"/>
              </a:solidFill>
            </a:endParaRPr>
          </a:p>
        </p:txBody>
      </p:sp>
      <p:sp>
        <p:nvSpPr>
          <p:cNvPr id="23" name="TextBox 22"/>
          <p:cNvSpPr txBox="1"/>
          <p:nvPr/>
        </p:nvSpPr>
        <p:spPr>
          <a:xfrm>
            <a:off x="304800" y="1383268"/>
            <a:ext cx="8456930" cy="369332"/>
          </a:xfrm>
          <a:prstGeom prst="rect">
            <a:avLst/>
          </a:prstGeom>
          <a:noFill/>
        </p:spPr>
        <p:txBody>
          <a:bodyPr wrap="square" rtlCol="0">
            <a:spAutoFit/>
          </a:bodyPr>
          <a:lstStyle/>
          <a:p>
            <a:pPr marL="171450" indent="-171450" algn="just" rtl="1"/>
            <a:r>
              <a:rPr lang="ar-SA" b="1" dirty="0">
                <a:cs typeface="+mj-cs"/>
              </a:rPr>
              <a:t>- ينتج بمعاملة البروبيلين بالأمونيا  بوجود الأكسجين و بوجود البزموث أو الموليبدينوم أو اليورانيوم كعامل حفاز</a:t>
            </a:r>
            <a:endParaRPr lang="en-US" b="1" dirty="0">
              <a:solidFill>
                <a:srgbClr val="00B050"/>
              </a:solidFill>
              <a:cs typeface="+mj-cs"/>
            </a:endParaRPr>
          </a:p>
        </p:txBody>
      </p:sp>
      <p:pic>
        <p:nvPicPr>
          <p:cNvPr id="26" name="Picture 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1840468"/>
            <a:ext cx="6629400" cy="1205345"/>
          </a:xfrm>
          <a:prstGeom prst="rect">
            <a:avLst/>
          </a:prstGeom>
          <a:solidFill>
            <a:schemeClr val="accent3">
              <a:lumMod val="40000"/>
              <a:lumOff val="60000"/>
            </a:schemeClr>
          </a:solidFill>
          <a:extLst/>
        </p:spPr>
      </p:pic>
      <p:sp>
        <p:nvSpPr>
          <p:cNvPr id="27" name="TextBox 26"/>
          <p:cNvSpPr txBox="1"/>
          <p:nvPr/>
        </p:nvSpPr>
        <p:spPr>
          <a:xfrm>
            <a:off x="1981200" y="3288268"/>
            <a:ext cx="542689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4) الكحول الأيزوبروبيلى</a:t>
            </a:r>
            <a:r>
              <a:rPr lang="ar-SA" sz="2000" b="1" dirty="0">
                <a:solidFill>
                  <a:srgbClr val="FF0000"/>
                </a:solidFill>
              </a:rPr>
              <a:t>    </a:t>
            </a:r>
            <a:r>
              <a:rPr lang="en-US" sz="2000" b="1" dirty="0">
                <a:solidFill>
                  <a:srgbClr val="FF0000"/>
                </a:solidFill>
              </a:rPr>
              <a:t>Isopropyl alcohol</a:t>
            </a:r>
          </a:p>
        </p:txBody>
      </p:sp>
      <p:sp>
        <p:nvSpPr>
          <p:cNvPr id="28" name="TextBox 27"/>
          <p:cNvSpPr txBox="1"/>
          <p:nvPr/>
        </p:nvSpPr>
        <p:spPr>
          <a:xfrm>
            <a:off x="1339850" y="3897868"/>
            <a:ext cx="7421880" cy="369332"/>
          </a:xfrm>
          <a:prstGeom prst="rect">
            <a:avLst/>
          </a:prstGeom>
          <a:noFill/>
        </p:spPr>
        <p:txBody>
          <a:bodyPr wrap="square" rtlCol="0">
            <a:spAutoFit/>
          </a:bodyPr>
          <a:lstStyle/>
          <a:p>
            <a:pPr algn="just" rtl="1"/>
            <a:r>
              <a:rPr lang="ar-SA" b="1" dirty="0">
                <a:cs typeface="+mj-cs"/>
              </a:rPr>
              <a:t>- ينتج بإضافة الماء إلى البروبلين بوجود حمض الكبريتيك أو عامل حفز مثل أكسيد التنجستن</a:t>
            </a:r>
            <a:endParaRPr lang="en-US" b="1" dirty="0">
              <a:solidFill>
                <a:srgbClr val="00B050"/>
              </a:solidFill>
              <a:cs typeface="+mj-cs"/>
            </a:endParaRPr>
          </a:p>
        </p:txBody>
      </p:sp>
      <p:sp>
        <p:nvSpPr>
          <p:cNvPr id="35" name="TextBox 34"/>
          <p:cNvSpPr txBox="1"/>
          <p:nvPr/>
        </p:nvSpPr>
        <p:spPr>
          <a:xfrm>
            <a:off x="7315200" y="5421868"/>
            <a:ext cx="1447800" cy="400110"/>
          </a:xfrm>
          <a:prstGeom prst="rect">
            <a:avLst/>
          </a:prstGeom>
          <a:noFill/>
        </p:spPr>
        <p:txBody>
          <a:bodyPr wrap="square" rtlCol="0">
            <a:spAutoFit/>
          </a:bodyPr>
          <a:lstStyle/>
          <a:p>
            <a:pPr algn="just" rtl="1"/>
            <a:r>
              <a:rPr lang="ar-SA" sz="2000" b="1" dirty="0">
                <a:solidFill>
                  <a:srgbClr val="FF0000"/>
                </a:solidFill>
                <a:cs typeface="+mj-cs"/>
              </a:rPr>
              <a:t>- يستخدم</a:t>
            </a:r>
            <a:endParaRPr lang="en-US" sz="2000" b="1" dirty="0">
              <a:solidFill>
                <a:srgbClr val="FF0000"/>
              </a:solidFill>
              <a:cs typeface="+mj-cs"/>
            </a:endParaRPr>
          </a:p>
        </p:txBody>
      </p:sp>
      <p:sp>
        <p:nvSpPr>
          <p:cNvPr id="38" name="TextBox 37"/>
          <p:cNvSpPr txBox="1"/>
          <p:nvPr/>
        </p:nvSpPr>
        <p:spPr>
          <a:xfrm>
            <a:off x="4692650" y="5802868"/>
            <a:ext cx="3550920" cy="369332"/>
          </a:xfrm>
          <a:prstGeom prst="rect">
            <a:avLst/>
          </a:prstGeom>
          <a:noFill/>
        </p:spPr>
        <p:txBody>
          <a:bodyPr wrap="square" rtlCol="0">
            <a:spAutoFit/>
          </a:bodyPr>
          <a:lstStyle/>
          <a:p>
            <a:pPr marL="228600" indent="-228600" algn="just" rtl="1">
              <a:buFont typeface="Wingdings" pitchFamily="2" charset="2"/>
              <a:buChar char="§"/>
            </a:pPr>
            <a:r>
              <a:rPr lang="ar-SA" b="1" dirty="0">
                <a:cs typeface="+mj-cs"/>
              </a:rPr>
              <a:t>كمذيب</a:t>
            </a:r>
            <a:endParaRPr lang="en-US" b="1" dirty="0">
              <a:solidFill>
                <a:srgbClr val="00B050"/>
              </a:solidFill>
              <a:cs typeface="+mj-cs"/>
            </a:endParaRPr>
          </a:p>
        </p:txBody>
      </p:sp>
      <p:sp>
        <p:nvSpPr>
          <p:cNvPr id="42" name="TextBox 41"/>
          <p:cNvSpPr txBox="1"/>
          <p:nvPr/>
        </p:nvSpPr>
        <p:spPr>
          <a:xfrm>
            <a:off x="2178050" y="6412468"/>
            <a:ext cx="6065520" cy="369332"/>
          </a:xfrm>
          <a:prstGeom prst="rect">
            <a:avLst/>
          </a:prstGeom>
          <a:noFill/>
        </p:spPr>
        <p:txBody>
          <a:bodyPr wrap="square" rtlCol="0">
            <a:spAutoFit/>
          </a:bodyPr>
          <a:lstStyle/>
          <a:p>
            <a:pPr marL="228600" indent="-228600" algn="just" rtl="1">
              <a:buFont typeface="Wingdings" pitchFamily="2" charset="2"/>
              <a:buChar char="§"/>
            </a:pPr>
            <a:r>
              <a:rPr lang="ar-SA" b="1" dirty="0">
                <a:cs typeface="+mj-cs"/>
              </a:rPr>
              <a:t>طلاءات خاصة بالسيارات – الموبيليا المعدنية - صناعة النسيج – لعب الأطفال</a:t>
            </a:r>
            <a:endParaRPr lang="en-US" b="1" dirty="0">
              <a:solidFill>
                <a:srgbClr val="00B050"/>
              </a:solidFill>
              <a:cs typeface="+mj-cs"/>
            </a:endParaRPr>
          </a:p>
        </p:txBody>
      </p:sp>
      <p:pic>
        <p:nvPicPr>
          <p:cNvPr id="49"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4427525"/>
            <a:ext cx="5902855" cy="1070543"/>
          </a:xfrm>
          <a:prstGeom prst="rect">
            <a:avLst/>
          </a:prstGeom>
          <a:solidFill>
            <a:schemeClr val="accent3">
              <a:lumMod val="40000"/>
              <a:lumOff val="60000"/>
            </a:schemeClr>
          </a:solidFill>
          <a:extLst/>
        </p:spPr>
      </p:pic>
      <p:sp>
        <p:nvSpPr>
          <p:cNvPr id="51" name="TextBox 50"/>
          <p:cNvSpPr txBox="1"/>
          <p:nvPr/>
        </p:nvSpPr>
        <p:spPr>
          <a:xfrm>
            <a:off x="4692650" y="6107668"/>
            <a:ext cx="3550920" cy="369332"/>
          </a:xfrm>
          <a:prstGeom prst="rect">
            <a:avLst/>
          </a:prstGeom>
          <a:noFill/>
        </p:spPr>
        <p:txBody>
          <a:bodyPr wrap="square" rtlCol="0">
            <a:spAutoFit/>
          </a:bodyPr>
          <a:lstStyle/>
          <a:p>
            <a:pPr marL="171450" indent="-171450" algn="just" rtl="1">
              <a:buFont typeface="Wingdings" pitchFamily="2" charset="2"/>
              <a:buChar char="§"/>
            </a:pPr>
            <a:r>
              <a:rPr lang="ar-SA" b="1" dirty="0">
                <a:cs typeface="+mj-cs"/>
              </a:rPr>
              <a:t>كمادة خام فى تحضير الأسيتون</a:t>
            </a:r>
            <a:endParaRPr lang="en-US" b="1" dirty="0">
              <a:solidFill>
                <a:srgbClr val="00B050"/>
              </a:solidFill>
              <a:cs typeface="+mj-cs"/>
            </a:endParaRPr>
          </a:p>
        </p:txBody>
      </p:sp>
      <p:sp>
        <p:nvSpPr>
          <p:cNvPr id="19" name="TextBox 18"/>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البروبلين</a:t>
            </a:r>
            <a:endParaRPr lang="en-US" sz="2000" b="1" dirty="0">
              <a:solidFill>
                <a:srgbClr val="002060"/>
              </a:solidFill>
            </a:endParaRPr>
          </a:p>
        </p:txBody>
      </p:sp>
      <p:sp>
        <p:nvSpPr>
          <p:cNvPr id="20" name="TextBox 19"/>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1) المشتقات من البروبلين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ox(in)">
                                      <p:cBhvr>
                                        <p:cTn id="11" dur="500"/>
                                        <p:tgtEl>
                                          <p:spTgt spid="23"/>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ox(i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ox(in)">
                                      <p:cBhvr>
                                        <p:cTn id="20" dur="500"/>
                                        <p:tgtEl>
                                          <p:spTgt spid="2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ox(in)">
                                      <p:cBhvr>
                                        <p:cTn id="23" dur="500"/>
                                        <p:tgtEl>
                                          <p:spTgt spid="2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ox(in)">
                                      <p:cBhvr>
                                        <p:cTn id="26" dur="500"/>
                                        <p:tgtEl>
                                          <p:spTgt spid="35"/>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ox(in)">
                                      <p:cBhvr>
                                        <p:cTn id="29" dur="500"/>
                                        <p:tgtEl>
                                          <p:spTgt spid="3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ox(in)">
                                      <p:cBhvr>
                                        <p:cTn id="32" dur="500"/>
                                        <p:tgtEl>
                                          <p:spTgt spid="42"/>
                                        </p:tgtEl>
                                      </p:cBhvr>
                                    </p:animEffect>
                                  </p:childTnLst>
                                </p:cTn>
                              </p:par>
                              <p:par>
                                <p:cTn id="33" presetID="4" presetClass="entr" presetSubtype="16"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ox(in)">
                                      <p:cBhvr>
                                        <p:cTn id="35" dur="500"/>
                                        <p:tgtEl>
                                          <p:spTgt spid="49"/>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box(in)">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7" grpId="0" animBg="1"/>
      <p:bldP spid="28" grpId="0"/>
      <p:bldP spid="35" grpId="0"/>
      <p:bldP spid="38" grpId="0"/>
      <p:bldP spid="42" grpId="0"/>
      <p:bldP spid="5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77290" y="775914"/>
            <a:ext cx="4656910" cy="707886"/>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5) كبريتات ألكيل البنزين الصوديومى</a:t>
            </a:r>
          </a:p>
          <a:p>
            <a:pPr algn="ctr" rtl="1"/>
            <a:r>
              <a:rPr lang="en-US" sz="2000" b="1" dirty="0">
                <a:solidFill>
                  <a:srgbClr val="FF0000"/>
                </a:solidFill>
              </a:rPr>
              <a:t>Sodium </a:t>
            </a:r>
            <a:r>
              <a:rPr lang="en-US" sz="2000" b="1" dirty="0" err="1">
                <a:solidFill>
                  <a:srgbClr val="FF0000"/>
                </a:solidFill>
              </a:rPr>
              <a:t>dodecyl</a:t>
            </a:r>
            <a:r>
              <a:rPr lang="en-US" sz="2000" b="1" dirty="0">
                <a:solidFill>
                  <a:srgbClr val="FF0000"/>
                </a:solidFill>
              </a:rPr>
              <a:t> benzene </a:t>
            </a:r>
            <a:r>
              <a:rPr lang="en-US" sz="2000" b="1" dirty="0" err="1">
                <a:solidFill>
                  <a:srgbClr val="FF0000"/>
                </a:solidFill>
              </a:rPr>
              <a:t>sulfonate</a:t>
            </a:r>
            <a:endParaRPr lang="en-US" sz="2000" b="1" dirty="0">
              <a:solidFill>
                <a:srgbClr val="FF0000"/>
              </a:solidFill>
            </a:endParaRPr>
          </a:p>
        </p:txBody>
      </p:sp>
      <p:sp>
        <p:nvSpPr>
          <p:cNvPr id="14" name="TextBox 13"/>
          <p:cNvSpPr txBox="1"/>
          <p:nvPr/>
        </p:nvSpPr>
        <p:spPr>
          <a:xfrm>
            <a:off x="304800" y="1600200"/>
            <a:ext cx="8457636" cy="872868"/>
          </a:xfrm>
          <a:prstGeom prst="rect">
            <a:avLst/>
          </a:prstGeom>
          <a:noFill/>
        </p:spPr>
        <p:txBody>
          <a:bodyPr wrap="square" rtlCol="0">
            <a:spAutoFit/>
          </a:bodyPr>
          <a:lstStyle/>
          <a:p>
            <a:pPr marL="171450" indent="-171450" algn="just" rtl="1">
              <a:lnSpc>
                <a:spcPct val="150000"/>
              </a:lnSpc>
            </a:pPr>
            <a:r>
              <a:rPr lang="ar-SA" b="1" dirty="0">
                <a:cs typeface="+mj-cs"/>
              </a:rPr>
              <a:t>- أحد المكونات الأساسية لبعض المنظفات الصناعية ويحضر من تفاعل الألكيل المسمى </a:t>
            </a:r>
            <a:r>
              <a:rPr lang="en-US" b="1" dirty="0" err="1">
                <a:cs typeface="+mj-cs"/>
              </a:rPr>
              <a:t>Dodecene</a:t>
            </a:r>
            <a:r>
              <a:rPr lang="ar-SA" b="1" dirty="0">
                <a:solidFill>
                  <a:srgbClr val="00B050"/>
                </a:solidFill>
                <a:cs typeface="+mj-cs"/>
              </a:rPr>
              <a:t> </a:t>
            </a:r>
            <a:r>
              <a:rPr lang="ar-SA" b="1" dirty="0">
                <a:solidFill>
                  <a:srgbClr val="002060"/>
                </a:solidFill>
                <a:cs typeface="+mj-cs"/>
              </a:rPr>
              <a:t>الناتج من تكاثف 4 جزيئات من البروبلين</a:t>
            </a:r>
            <a:endParaRPr lang="en-US" b="1" dirty="0">
              <a:solidFill>
                <a:srgbClr val="FF0000"/>
              </a:solidFill>
              <a:cs typeface="+mj-cs"/>
            </a:endParaRPr>
          </a:p>
        </p:txBody>
      </p:sp>
      <p:pic>
        <p:nvPicPr>
          <p:cNvPr id="16" name="Picture 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66232"/>
            <a:ext cx="6705600" cy="4139368"/>
          </a:xfrm>
          <a:prstGeom prst="rect">
            <a:avLst/>
          </a:prstGeom>
          <a:solidFill>
            <a:schemeClr val="accent3">
              <a:lumMod val="40000"/>
              <a:lumOff val="60000"/>
            </a:schemeClr>
          </a:solidFill>
        </p:spPr>
        <p:style>
          <a:lnRef idx="0">
            <a:scrgbClr r="0" g="0" b="0"/>
          </a:lnRef>
          <a:fillRef idx="1003">
            <a:schemeClr val="lt2"/>
          </a:fillRef>
          <a:effectRef idx="0">
            <a:scrgbClr r="0" g="0" b="0"/>
          </a:effectRef>
          <a:fontRef idx="major"/>
        </p:style>
      </p:pic>
      <p:sp>
        <p:nvSpPr>
          <p:cNvPr id="13" name="TextBox 12"/>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البروبلين</a:t>
            </a:r>
            <a:endParaRPr lang="en-US" sz="2000" b="1" dirty="0">
              <a:solidFill>
                <a:srgbClr val="002060"/>
              </a:solidFill>
            </a:endParaRPr>
          </a:p>
        </p:txBody>
      </p:sp>
      <p:sp>
        <p:nvSpPr>
          <p:cNvPr id="15" name="TextBox 14"/>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1) المشتقات من البروبلين</a:t>
            </a:r>
          </a:p>
        </p:txBody>
      </p:sp>
    </p:spTree>
    <p:extLst>
      <p:ext uri="{BB962C8B-B14F-4D97-AF65-F5344CB8AC3E}">
        <p14:creationId xmlns:p14="http://schemas.microsoft.com/office/powerpoint/2010/main" val="11089746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798800" y="779073"/>
            <a:ext cx="524909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6) الفينول و الأسيتون  </a:t>
            </a:r>
            <a:r>
              <a:rPr lang="en-US" sz="2000" b="1" dirty="0">
                <a:solidFill>
                  <a:srgbClr val="FF0000"/>
                </a:solidFill>
              </a:rPr>
              <a:t>Phenol &amp; Acetone</a:t>
            </a:r>
          </a:p>
        </p:txBody>
      </p:sp>
      <p:sp>
        <p:nvSpPr>
          <p:cNvPr id="9" name="TextBox 8"/>
          <p:cNvSpPr txBox="1"/>
          <p:nvPr/>
        </p:nvSpPr>
        <p:spPr>
          <a:xfrm>
            <a:off x="5029200" y="1371600"/>
            <a:ext cx="3535680" cy="369332"/>
          </a:xfrm>
          <a:prstGeom prst="rect">
            <a:avLst/>
          </a:prstGeom>
          <a:noFill/>
        </p:spPr>
        <p:txBody>
          <a:bodyPr wrap="square" rtlCol="0">
            <a:spAutoFit/>
          </a:bodyPr>
          <a:lstStyle/>
          <a:p>
            <a:pPr algn="just" rtl="1"/>
            <a:r>
              <a:rPr lang="ar-SA" b="1" dirty="0">
                <a:cs typeface="+mj-cs"/>
              </a:rPr>
              <a:t>- ينتج الفينول مصحوبا بالأسيتون</a:t>
            </a:r>
            <a:endParaRPr lang="en-US" b="1" dirty="0">
              <a:solidFill>
                <a:srgbClr val="00B050"/>
              </a:solidFill>
              <a:cs typeface="+mj-cs"/>
            </a:endParaRPr>
          </a:p>
        </p:txBody>
      </p:sp>
      <p:graphicFrame>
        <p:nvGraphicFramePr>
          <p:cNvPr id="11" name="Object 3"/>
          <p:cNvGraphicFramePr>
            <a:graphicFrameLocks noChangeAspect="1"/>
          </p:cNvGraphicFramePr>
          <p:nvPr/>
        </p:nvGraphicFramePr>
        <p:xfrm>
          <a:off x="514182" y="1969532"/>
          <a:ext cx="7944018" cy="990600"/>
        </p:xfrm>
        <a:graphic>
          <a:graphicData uri="http://schemas.openxmlformats.org/presentationml/2006/ole">
            <mc:AlternateContent xmlns:mc="http://schemas.openxmlformats.org/markup-compatibility/2006">
              <mc:Choice xmlns:v="urn:schemas-microsoft-com:vml" Requires="v">
                <p:oleObj spid="_x0000_s791592" name="CS ChemDraw Drawing" r:id="rId3" imgW="6070092" imgH="722376" progId="ChemDraw.Document.6.0">
                  <p:embed/>
                </p:oleObj>
              </mc:Choice>
              <mc:Fallback>
                <p:oleObj name="CS ChemDraw Drawing" r:id="rId3" imgW="6070092" imgH="722376" progId="ChemDraw.Document.6.0">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82" y="1969532"/>
                        <a:ext cx="794401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3318690" y="3409890"/>
            <a:ext cx="28535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7) الأسيتون  </a:t>
            </a:r>
            <a:r>
              <a:rPr lang="en-US" sz="2000" b="1" dirty="0">
                <a:solidFill>
                  <a:srgbClr val="FF0000"/>
                </a:solidFill>
              </a:rPr>
              <a:t>Acetone</a:t>
            </a:r>
          </a:p>
        </p:txBody>
      </p:sp>
      <p:sp>
        <p:nvSpPr>
          <p:cNvPr id="15" name="TextBox 14"/>
          <p:cNvSpPr txBox="1"/>
          <p:nvPr/>
        </p:nvSpPr>
        <p:spPr>
          <a:xfrm>
            <a:off x="7086600" y="3714690"/>
            <a:ext cx="1478280" cy="400110"/>
          </a:xfrm>
          <a:prstGeom prst="rect">
            <a:avLst/>
          </a:prstGeom>
          <a:noFill/>
        </p:spPr>
        <p:txBody>
          <a:bodyPr wrap="square" rtlCol="0">
            <a:spAutoFit/>
          </a:bodyPr>
          <a:lstStyle/>
          <a:p>
            <a:pPr algn="just" rtl="1"/>
            <a:r>
              <a:rPr lang="ar-SA" sz="2000" b="1" dirty="0">
                <a:solidFill>
                  <a:srgbClr val="FF0000"/>
                </a:solidFill>
                <a:cs typeface="+mj-cs"/>
              </a:rPr>
              <a:t>- التحضير</a:t>
            </a:r>
            <a:endParaRPr lang="en-US" sz="2000" b="1" dirty="0">
              <a:solidFill>
                <a:srgbClr val="FF0000"/>
              </a:solidFill>
              <a:cs typeface="+mj-cs"/>
            </a:endParaRPr>
          </a:p>
        </p:txBody>
      </p:sp>
      <p:graphicFrame>
        <p:nvGraphicFramePr>
          <p:cNvPr id="19" name="Object 3"/>
          <p:cNvGraphicFramePr>
            <a:graphicFrameLocks noChangeAspect="1"/>
          </p:cNvGraphicFramePr>
          <p:nvPr/>
        </p:nvGraphicFramePr>
        <p:xfrm>
          <a:off x="1752600" y="4081800"/>
          <a:ext cx="5914200" cy="1023600"/>
        </p:xfrm>
        <a:graphic>
          <a:graphicData uri="http://schemas.openxmlformats.org/presentationml/2006/ole">
            <mc:AlternateContent xmlns:mc="http://schemas.openxmlformats.org/markup-compatibility/2006">
              <mc:Choice xmlns:v="urn:schemas-microsoft-com:vml" Requires="v">
                <p:oleObj spid="_x0000_s791593" name="CS ChemDraw Drawing" r:id="rId5" imgW="3988308" imgH="737616" progId="ChemDraw.Document.6.0">
                  <p:embed/>
                </p:oleObj>
              </mc:Choice>
              <mc:Fallback>
                <p:oleObj name="CS ChemDraw Drawing" r:id="rId5" imgW="3988308" imgH="737616" progId="ChemDraw.Document.6.0">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081800"/>
                        <a:ext cx="5914200" cy="102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4724400" y="5650468"/>
            <a:ext cx="33832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كمذيب</a:t>
            </a:r>
            <a:endParaRPr lang="en-US" b="1" dirty="0">
              <a:solidFill>
                <a:srgbClr val="00B050"/>
              </a:solidFill>
              <a:cs typeface="+mj-cs"/>
            </a:endParaRPr>
          </a:p>
        </p:txBody>
      </p:sp>
      <p:sp>
        <p:nvSpPr>
          <p:cNvPr id="22" name="TextBox 21"/>
          <p:cNvSpPr txBox="1"/>
          <p:nvPr/>
        </p:nvSpPr>
        <p:spPr>
          <a:xfrm>
            <a:off x="2667000" y="6031468"/>
            <a:ext cx="54406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فى تحضير الكلوروفورم - الأيودوفورم</a:t>
            </a:r>
            <a:endParaRPr lang="en-US" b="1" dirty="0">
              <a:solidFill>
                <a:srgbClr val="00B050"/>
              </a:solidFill>
              <a:cs typeface="+mj-cs"/>
            </a:endParaRPr>
          </a:p>
        </p:txBody>
      </p:sp>
      <p:sp>
        <p:nvSpPr>
          <p:cNvPr id="23" name="TextBox 22"/>
          <p:cNvSpPr txBox="1"/>
          <p:nvPr/>
        </p:nvSpPr>
        <p:spPr>
          <a:xfrm>
            <a:off x="3124200" y="6412468"/>
            <a:ext cx="49834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فى التجميل لإزالة طلاء الأظافر</a:t>
            </a:r>
            <a:endParaRPr lang="en-US" b="1" dirty="0">
              <a:solidFill>
                <a:srgbClr val="00B050"/>
              </a:solidFill>
              <a:cs typeface="+mj-cs"/>
            </a:endParaRPr>
          </a:p>
        </p:txBody>
      </p:sp>
      <p:sp>
        <p:nvSpPr>
          <p:cNvPr id="24" name="TextBox 23"/>
          <p:cNvSpPr txBox="1"/>
          <p:nvPr/>
        </p:nvSpPr>
        <p:spPr>
          <a:xfrm>
            <a:off x="7086600" y="5281136"/>
            <a:ext cx="1478280" cy="369332"/>
          </a:xfrm>
          <a:prstGeom prst="rect">
            <a:avLst/>
          </a:prstGeom>
          <a:noFill/>
        </p:spPr>
        <p:txBody>
          <a:bodyPr wrap="square" rtlCol="0">
            <a:spAutoFit/>
          </a:bodyPr>
          <a:lstStyle/>
          <a:p>
            <a:pPr algn="just" rtl="1"/>
            <a:r>
              <a:rPr lang="ar-SA" b="1" dirty="0">
                <a:solidFill>
                  <a:srgbClr val="FF0000"/>
                </a:solidFill>
                <a:cs typeface="+mj-cs"/>
              </a:rPr>
              <a:t>- الاستخدامات</a:t>
            </a:r>
            <a:endParaRPr lang="en-US" b="1" dirty="0">
              <a:solidFill>
                <a:srgbClr val="FF0000"/>
              </a:solidFill>
              <a:cs typeface="+mj-cs"/>
            </a:endParaRPr>
          </a:p>
        </p:txBody>
      </p:sp>
      <p:sp>
        <p:nvSpPr>
          <p:cNvPr id="26" name="TextBox 25"/>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البروبلين</a:t>
            </a:r>
            <a:endParaRPr lang="en-US" sz="2000" b="1" dirty="0">
              <a:solidFill>
                <a:srgbClr val="002060"/>
              </a:solidFill>
            </a:endParaRPr>
          </a:p>
        </p:txBody>
      </p:sp>
      <p:sp>
        <p:nvSpPr>
          <p:cNvPr id="27" name="TextBox 26"/>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1) المشتقات من البروبلين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par>
                                <p:cTn id="24" presetID="4"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ox(in)">
                                      <p:cBhvr>
                                        <p:cTn id="29" dur="500"/>
                                        <p:tgtEl>
                                          <p:spTgt spid="20"/>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ox(in)">
                                      <p:cBhvr>
                                        <p:cTn id="35" dur="500"/>
                                        <p:tgtEl>
                                          <p:spTgt spid="2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ox(in)">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P spid="13" grpId="0" animBg="1"/>
      <p:bldP spid="15" grpId="0"/>
      <p:bldP spid="20" grpId="0"/>
      <p:bldP spid="22" grpId="0"/>
      <p:bldP spid="23" grpId="0"/>
      <p:bldP spid="2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66110" y="786090"/>
            <a:ext cx="479189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8) إبى كلوروهيدرين    </a:t>
            </a:r>
            <a:r>
              <a:rPr lang="en-US" sz="2000" b="1" dirty="0" err="1">
                <a:solidFill>
                  <a:srgbClr val="FF0000"/>
                </a:solidFill>
              </a:rPr>
              <a:t>Epichlorohydrin</a:t>
            </a:r>
            <a:r>
              <a:rPr lang="ar-SA" sz="2000" b="1" dirty="0">
                <a:solidFill>
                  <a:srgbClr val="FF0000"/>
                </a:solidFill>
              </a:rPr>
              <a:t> </a:t>
            </a:r>
            <a:endParaRPr lang="en-US" sz="2000" b="1" dirty="0">
              <a:solidFill>
                <a:srgbClr val="FF0000"/>
              </a:solidFill>
            </a:endParaRPr>
          </a:p>
        </p:txBody>
      </p:sp>
      <p:pic>
        <p:nvPicPr>
          <p:cNvPr id="14" name="Picture 1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400800" cy="4044950"/>
          </a:xfrm>
          <a:prstGeom prst="rect">
            <a:avLst/>
          </a:prstGeom>
          <a:solidFill>
            <a:schemeClr val="accent3">
              <a:lumMod val="40000"/>
              <a:lumOff val="60000"/>
            </a:schemeClr>
          </a:solidFill>
        </p:spPr>
        <p:style>
          <a:lnRef idx="0">
            <a:scrgbClr r="0" g="0" b="0"/>
          </a:lnRef>
          <a:fillRef idx="1003">
            <a:schemeClr val="lt2"/>
          </a:fillRef>
          <a:effectRef idx="0">
            <a:scrgbClr r="0" g="0" b="0"/>
          </a:effectRef>
          <a:fontRef idx="major"/>
        </p:style>
      </p:pic>
      <p:sp>
        <p:nvSpPr>
          <p:cNvPr id="16" name="TextBox 15"/>
          <p:cNvSpPr txBox="1"/>
          <p:nvPr/>
        </p:nvSpPr>
        <p:spPr>
          <a:xfrm>
            <a:off x="7086600" y="1154668"/>
            <a:ext cx="1478280" cy="400110"/>
          </a:xfrm>
          <a:prstGeom prst="rect">
            <a:avLst/>
          </a:prstGeom>
          <a:noFill/>
        </p:spPr>
        <p:txBody>
          <a:bodyPr wrap="square" rtlCol="0">
            <a:spAutoFit/>
          </a:bodyPr>
          <a:lstStyle/>
          <a:p>
            <a:pPr algn="just" rtl="1"/>
            <a:r>
              <a:rPr lang="ar-SA" sz="2000" b="1" dirty="0">
                <a:solidFill>
                  <a:srgbClr val="FF0000"/>
                </a:solidFill>
                <a:cs typeface="+mj-cs"/>
              </a:rPr>
              <a:t>- التحضير</a:t>
            </a:r>
            <a:endParaRPr lang="en-US" sz="2000" b="1" dirty="0">
              <a:solidFill>
                <a:srgbClr val="FF0000"/>
              </a:solidFill>
              <a:cs typeface="+mj-cs"/>
            </a:endParaRPr>
          </a:p>
        </p:txBody>
      </p:sp>
      <p:sp>
        <p:nvSpPr>
          <p:cNvPr id="18" name="TextBox 17"/>
          <p:cNvSpPr txBox="1"/>
          <p:nvPr/>
        </p:nvSpPr>
        <p:spPr>
          <a:xfrm>
            <a:off x="1524000" y="5766137"/>
            <a:ext cx="7048500" cy="1015663"/>
          </a:xfrm>
          <a:prstGeom prst="rect">
            <a:avLst/>
          </a:prstGeom>
          <a:noFill/>
        </p:spPr>
        <p:txBody>
          <a:bodyPr wrap="square" rtlCol="0">
            <a:spAutoFit/>
          </a:bodyPr>
          <a:lstStyle/>
          <a:p>
            <a:pPr algn="r" rtl="1"/>
            <a:r>
              <a:rPr lang="ar-SA" sz="2000" b="1" dirty="0">
                <a:cs typeface="+mj-cs"/>
              </a:rPr>
              <a:t>- مادة خام لتحضير عدد من المنتجات الصناعية مثل :-</a:t>
            </a:r>
          </a:p>
          <a:p>
            <a:pPr algn="r" rtl="1">
              <a:buFont typeface="Wingdings" pitchFamily="2" charset="2"/>
              <a:buChar char="§"/>
            </a:pPr>
            <a:r>
              <a:rPr lang="ar-SA" sz="2000" b="1" dirty="0">
                <a:cs typeface="+mj-cs"/>
              </a:rPr>
              <a:t> </a:t>
            </a:r>
            <a:r>
              <a:rPr lang="ar-SA" sz="2000" dirty="0">
                <a:cs typeface="+mj-cs"/>
              </a:rPr>
              <a:t>الجليسرول  </a:t>
            </a:r>
            <a:r>
              <a:rPr lang="en-US" dirty="0" err="1">
                <a:cs typeface="+mj-cs"/>
              </a:rPr>
              <a:t>Glyceol</a:t>
            </a:r>
            <a:endParaRPr lang="ar-SA" dirty="0">
              <a:cs typeface="+mj-cs"/>
            </a:endParaRPr>
          </a:p>
          <a:p>
            <a:pPr algn="r" rtl="1">
              <a:buFont typeface="Wingdings" pitchFamily="2" charset="2"/>
              <a:buChar char="§"/>
            </a:pPr>
            <a:r>
              <a:rPr lang="ar-SA" sz="2000" dirty="0">
                <a:cs typeface="+mj-cs"/>
              </a:rPr>
              <a:t> راتنجات الإيبوكسى</a:t>
            </a:r>
            <a:r>
              <a:rPr lang="ar-SA" sz="2000" b="1" dirty="0">
                <a:cs typeface="+mj-cs"/>
              </a:rPr>
              <a:t> </a:t>
            </a:r>
          </a:p>
        </p:txBody>
      </p:sp>
      <p:sp>
        <p:nvSpPr>
          <p:cNvPr id="13" name="TextBox 12"/>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البروبلين</a:t>
            </a:r>
            <a:endParaRPr lang="en-US" sz="2000" b="1" dirty="0">
              <a:solidFill>
                <a:srgbClr val="002060"/>
              </a:solidFill>
            </a:endParaRPr>
          </a:p>
        </p:txBody>
      </p:sp>
      <p:sp>
        <p:nvSpPr>
          <p:cNvPr id="15" name="TextBox 14"/>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1) المشتقات من البروبلين</a:t>
            </a:r>
          </a:p>
        </p:txBody>
      </p:sp>
    </p:spTree>
    <p:extLst>
      <p:ext uri="{BB962C8B-B14F-4D97-AF65-F5344CB8AC3E}">
        <p14:creationId xmlns:p14="http://schemas.microsoft.com/office/powerpoint/2010/main" val="11089746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63090" y="819090"/>
            <a:ext cx="3437710" cy="400110"/>
          </a:xfrm>
          <a:prstGeom prst="rect">
            <a:avLst/>
          </a:prstGeom>
          <a:no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8-1) الجليسرول  </a:t>
            </a:r>
            <a:r>
              <a:rPr lang="en-US" sz="2000" b="1" dirty="0">
                <a:solidFill>
                  <a:srgbClr val="FF0000"/>
                </a:solidFill>
              </a:rPr>
              <a:t>Glycerol</a:t>
            </a:r>
            <a:r>
              <a:rPr lang="ar-SA" sz="2000" b="1" dirty="0">
                <a:solidFill>
                  <a:srgbClr val="FF0000"/>
                </a:solidFill>
              </a:rPr>
              <a:t> </a:t>
            </a:r>
            <a:endParaRPr lang="en-US" sz="2000" b="1" dirty="0">
              <a:solidFill>
                <a:srgbClr val="FF0000"/>
              </a:solidFill>
            </a:endParaRPr>
          </a:p>
        </p:txBody>
      </p:sp>
      <p:sp>
        <p:nvSpPr>
          <p:cNvPr id="9" name="TextBox 8"/>
          <p:cNvSpPr txBox="1"/>
          <p:nvPr/>
        </p:nvSpPr>
        <p:spPr>
          <a:xfrm>
            <a:off x="6903720" y="1295400"/>
            <a:ext cx="1478280" cy="400110"/>
          </a:xfrm>
          <a:prstGeom prst="rect">
            <a:avLst/>
          </a:prstGeom>
          <a:noFill/>
        </p:spPr>
        <p:txBody>
          <a:bodyPr wrap="square" rtlCol="0">
            <a:spAutoFit/>
          </a:bodyPr>
          <a:lstStyle/>
          <a:p>
            <a:pPr algn="just" rtl="1"/>
            <a:r>
              <a:rPr lang="ar-SA" sz="2000" b="1" dirty="0">
                <a:solidFill>
                  <a:srgbClr val="FF0000"/>
                </a:solidFill>
                <a:cs typeface="+mj-cs"/>
              </a:rPr>
              <a:t>- تحضير</a:t>
            </a:r>
            <a:endParaRPr lang="en-US" sz="2000" b="1" dirty="0">
              <a:solidFill>
                <a:srgbClr val="FF0000"/>
              </a:solidFill>
              <a:cs typeface="+mj-cs"/>
            </a:endParaRPr>
          </a:p>
        </p:txBody>
      </p:sp>
      <p:graphicFrame>
        <p:nvGraphicFramePr>
          <p:cNvPr id="10" name="Object 3"/>
          <p:cNvGraphicFramePr>
            <a:graphicFrameLocks noChangeAspect="1"/>
          </p:cNvGraphicFramePr>
          <p:nvPr/>
        </p:nvGraphicFramePr>
        <p:xfrm>
          <a:off x="2057400" y="1752601"/>
          <a:ext cx="5084762" cy="1066800"/>
        </p:xfrm>
        <a:graphic>
          <a:graphicData uri="http://schemas.openxmlformats.org/presentationml/2006/ole">
            <mc:AlternateContent xmlns:mc="http://schemas.openxmlformats.org/markup-compatibility/2006">
              <mc:Choice xmlns:v="urn:schemas-microsoft-com:vml" Requires="v">
                <p:oleObj spid="_x0000_s795669" name="CS ChemDraw Drawing" r:id="rId3" imgW="3009900" imgH="749808" progId="ChemDraw.Document.6.0">
                  <p:embed/>
                </p:oleObj>
              </mc:Choice>
              <mc:Fallback>
                <p:oleObj name="CS ChemDraw Drawing" r:id="rId3" imgW="3009900" imgH="749808"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1"/>
                        <a:ext cx="50847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865120" y="3724214"/>
            <a:ext cx="50596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فى تحضير النيتروجلسرين المستخدم لصنع المتفجرات</a:t>
            </a:r>
            <a:endParaRPr lang="en-US" b="1" dirty="0">
              <a:solidFill>
                <a:srgbClr val="00B050"/>
              </a:solidFill>
              <a:cs typeface="+mj-cs"/>
            </a:endParaRPr>
          </a:p>
        </p:txBody>
      </p:sp>
      <p:sp>
        <p:nvSpPr>
          <p:cNvPr id="13" name="TextBox 12"/>
          <p:cNvSpPr txBox="1"/>
          <p:nvPr/>
        </p:nvSpPr>
        <p:spPr>
          <a:xfrm>
            <a:off x="3855720" y="4202668"/>
            <a:ext cx="40690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فى تحضير ورق السلوفان</a:t>
            </a:r>
            <a:endParaRPr lang="en-US" b="1" dirty="0">
              <a:solidFill>
                <a:srgbClr val="00B050"/>
              </a:solidFill>
              <a:cs typeface="+mj-cs"/>
            </a:endParaRPr>
          </a:p>
        </p:txBody>
      </p:sp>
      <p:sp>
        <p:nvSpPr>
          <p:cNvPr id="19" name="TextBox 18"/>
          <p:cNvSpPr txBox="1"/>
          <p:nvPr/>
        </p:nvSpPr>
        <p:spPr>
          <a:xfrm>
            <a:off x="3017520" y="4659868"/>
            <a:ext cx="49072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فى الصناعات الغذائية - الأسفنج</a:t>
            </a:r>
            <a:endParaRPr lang="en-US" b="1" dirty="0">
              <a:solidFill>
                <a:srgbClr val="00B050"/>
              </a:solidFill>
              <a:cs typeface="+mj-cs"/>
            </a:endParaRPr>
          </a:p>
        </p:txBody>
      </p:sp>
      <p:sp>
        <p:nvSpPr>
          <p:cNvPr id="21" name="TextBox 20"/>
          <p:cNvSpPr txBox="1"/>
          <p:nvPr/>
        </p:nvSpPr>
        <p:spPr>
          <a:xfrm>
            <a:off x="4617720" y="5117068"/>
            <a:ext cx="33070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فى صناعة التجميل </a:t>
            </a:r>
            <a:endParaRPr lang="en-US" b="1" dirty="0">
              <a:solidFill>
                <a:srgbClr val="00B050"/>
              </a:solidFill>
              <a:cs typeface="+mj-cs"/>
            </a:endParaRPr>
          </a:p>
        </p:txBody>
      </p:sp>
      <p:sp>
        <p:nvSpPr>
          <p:cNvPr id="23" name="TextBox 22"/>
          <p:cNvSpPr txBox="1"/>
          <p:nvPr/>
        </p:nvSpPr>
        <p:spPr>
          <a:xfrm>
            <a:off x="3246120" y="5574268"/>
            <a:ext cx="46786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فى طلاء الأحذية –إنتاج المطاط</a:t>
            </a:r>
            <a:endParaRPr lang="en-US" b="1" dirty="0">
              <a:solidFill>
                <a:srgbClr val="00B050"/>
              </a:solidFill>
              <a:cs typeface="+mj-cs"/>
            </a:endParaRPr>
          </a:p>
        </p:txBody>
      </p:sp>
      <p:sp>
        <p:nvSpPr>
          <p:cNvPr id="25" name="TextBox 24"/>
          <p:cNvSpPr txBox="1"/>
          <p:nvPr/>
        </p:nvSpPr>
        <p:spPr>
          <a:xfrm>
            <a:off x="3931920" y="6031468"/>
            <a:ext cx="39928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كمادة مانعة للتجمد</a:t>
            </a:r>
            <a:endParaRPr lang="en-US" b="1" dirty="0">
              <a:solidFill>
                <a:srgbClr val="00B050"/>
              </a:solidFill>
              <a:cs typeface="+mj-cs"/>
            </a:endParaRPr>
          </a:p>
        </p:txBody>
      </p:sp>
      <p:sp>
        <p:nvSpPr>
          <p:cNvPr id="27" name="TextBox 26"/>
          <p:cNvSpPr txBox="1"/>
          <p:nvPr/>
        </p:nvSpPr>
        <p:spPr>
          <a:xfrm>
            <a:off x="6903720" y="3276600"/>
            <a:ext cx="1478280" cy="400110"/>
          </a:xfrm>
          <a:prstGeom prst="rect">
            <a:avLst/>
          </a:prstGeom>
          <a:noFill/>
        </p:spPr>
        <p:txBody>
          <a:bodyPr wrap="square" rtlCol="0">
            <a:spAutoFit/>
          </a:bodyPr>
          <a:lstStyle/>
          <a:p>
            <a:pPr algn="just" rtl="1"/>
            <a:r>
              <a:rPr lang="ar-SA" sz="2000" b="1" dirty="0">
                <a:solidFill>
                  <a:srgbClr val="FF0000"/>
                </a:solidFill>
                <a:cs typeface="+mj-cs"/>
              </a:rPr>
              <a:t>- الاستخدامات</a:t>
            </a:r>
            <a:endParaRPr lang="en-US" sz="2000" b="1" dirty="0">
              <a:solidFill>
                <a:srgbClr val="FF0000"/>
              </a:solidFill>
              <a:cs typeface="+mj-cs"/>
            </a:endParaRPr>
          </a:p>
        </p:txBody>
      </p:sp>
      <p:sp>
        <p:nvSpPr>
          <p:cNvPr id="20" name="TextBox 19"/>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البروبلين</a:t>
            </a:r>
            <a:endParaRPr lang="en-US" sz="2000" b="1" dirty="0">
              <a:solidFill>
                <a:srgbClr val="002060"/>
              </a:solidFill>
            </a:endParaRPr>
          </a:p>
        </p:txBody>
      </p:sp>
      <p:sp>
        <p:nvSpPr>
          <p:cNvPr id="22" name="TextBox 21"/>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1) المشتقات من البروبلين</a:t>
            </a:r>
          </a:p>
        </p:txBody>
      </p:sp>
    </p:spTree>
    <p:extLst>
      <p:ext uri="{BB962C8B-B14F-4D97-AF65-F5344CB8AC3E}">
        <p14:creationId xmlns:p14="http://schemas.microsoft.com/office/powerpoint/2010/main" val="11089746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828800" y="819090"/>
            <a:ext cx="5096690" cy="400110"/>
          </a:xfrm>
          <a:prstGeom prst="rect">
            <a:avLst/>
          </a:prstGeom>
          <a:no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8-2) راتنجات الإيبوكسى  </a:t>
            </a:r>
            <a:r>
              <a:rPr lang="en-US" sz="2000" b="1" dirty="0">
                <a:solidFill>
                  <a:srgbClr val="FF0000"/>
                </a:solidFill>
              </a:rPr>
              <a:t>Epoxy Resins</a:t>
            </a:r>
          </a:p>
        </p:txBody>
      </p:sp>
      <p:sp>
        <p:nvSpPr>
          <p:cNvPr id="9" name="TextBox 8"/>
          <p:cNvSpPr txBox="1"/>
          <p:nvPr/>
        </p:nvSpPr>
        <p:spPr>
          <a:xfrm>
            <a:off x="7056120" y="1274504"/>
            <a:ext cx="1478280" cy="400110"/>
          </a:xfrm>
          <a:prstGeom prst="rect">
            <a:avLst/>
          </a:prstGeom>
          <a:noFill/>
        </p:spPr>
        <p:txBody>
          <a:bodyPr wrap="square" rtlCol="0">
            <a:spAutoFit/>
          </a:bodyPr>
          <a:lstStyle/>
          <a:p>
            <a:pPr algn="just" rtl="1"/>
            <a:r>
              <a:rPr lang="ar-SA" sz="2000" b="1" dirty="0">
                <a:solidFill>
                  <a:srgbClr val="FF0000"/>
                </a:solidFill>
                <a:cs typeface="+mj-cs"/>
              </a:rPr>
              <a:t>- تحضير</a:t>
            </a:r>
            <a:endParaRPr lang="en-US" sz="2000" b="1" dirty="0">
              <a:solidFill>
                <a:srgbClr val="FF0000"/>
              </a:solidFill>
              <a:cs typeface="+mj-cs"/>
            </a:endParaRPr>
          </a:p>
        </p:txBody>
      </p:sp>
      <p:sp>
        <p:nvSpPr>
          <p:cNvPr id="11" name="TextBox 10"/>
          <p:cNvSpPr txBox="1"/>
          <p:nvPr/>
        </p:nvSpPr>
        <p:spPr>
          <a:xfrm>
            <a:off x="3017520" y="5086586"/>
            <a:ext cx="50596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فى طلاء السطوح على شكل صفائح رقيقة</a:t>
            </a:r>
            <a:endParaRPr lang="en-US" b="1" dirty="0">
              <a:solidFill>
                <a:srgbClr val="00B050"/>
              </a:solidFill>
              <a:cs typeface="+mj-cs"/>
            </a:endParaRPr>
          </a:p>
        </p:txBody>
      </p:sp>
      <p:sp>
        <p:nvSpPr>
          <p:cNvPr id="13" name="TextBox 12"/>
          <p:cNvSpPr txBox="1"/>
          <p:nvPr/>
        </p:nvSpPr>
        <p:spPr>
          <a:xfrm>
            <a:off x="4008120" y="5498068"/>
            <a:ext cx="40690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كمادة لاصقة</a:t>
            </a:r>
            <a:endParaRPr lang="en-US" b="1" dirty="0">
              <a:solidFill>
                <a:srgbClr val="00B050"/>
              </a:solidFill>
              <a:cs typeface="+mj-cs"/>
            </a:endParaRPr>
          </a:p>
        </p:txBody>
      </p:sp>
      <p:sp>
        <p:nvSpPr>
          <p:cNvPr id="27" name="TextBox 26"/>
          <p:cNvSpPr txBox="1"/>
          <p:nvPr/>
        </p:nvSpPr>
        <p:spPr>
          <a:xfrm>
            <a:off x="7056120" y="4736068"/>
            <a:ext cx="1478280" cy="400110"/>
          </a:xfrm>
          <a:prstGeom prst="rect">
            <a:avLst/>
          </a:prstGeom>
          <a:noFill/>
        </p:spPr>
        <p:txBody>
          <a:bodyPr wrap="square" rtlCol="0">
            <a:spAutoFit/>
          </a:bodyPr>
          <a:lstStyle/>
          <a:p>
            <a:pPr algn="just" rtl="1"/>
            <a:r>
              <a:rPr lang="ar-SA" sz="2000" b="1" dirty="0">
                <a:solidFill>
                  <a:srgbClr val="FF0000"/>
                </a:solidFill>
                <a:cs typeface="+mj-cs"/>
              </a:rPr>
              <a:t>- الاستخدامات</a:t>
            </a:r>
            <a:endParaRPr lang="en-US" sz="2000" b="1" dirty="0">
              <a:solidFill>
                <a:srgbClr val="FF0000"/>
              </a:solidFill>
              <a:cs typeface="+mj-cs"/>
            </a:endParaRPr>
          </a:p>
        </p:txBody>
      </p:sp>
      <p:pic>
        <p:nvPicPr>
          <p:cNvPr id="14" name="Picture 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599"/>
            <a:ext cx="6402755" cy="2673527"/>
          </a:xfrm>
          <a:prstGeom prst="rect">
            <a:avLst/>
          </a:prstGeom>
        </p:spPr>
        <p:style>
          <a:lnRef idx="0">
            <a:scrgbClr r="0" g="0" b="0"/>
          </a:lnRef>
          <a:fillRef idx="1003">
            <a:schemeClr val="lt2"/>
          </a:fillRef>
          <a:effectRef idx="0">
            <a:scrgbClr r="0" g="0" b="0"/>
          </a:effectRef>
          <a:fontRef idx="major"/>
        </p:style>
      </p:pic>
      <p:sp>
        <p:nvSpPr>
          <p:cNvPr id="26" name="TextBox 25"/>
          <p:cNvSpPr txBox="1"/>
          <p:nvPr/>
        </p:nvSpPr>
        <p:spPr>
          <a:xfrm>
            <a:off x="4008120" y="5879068"/>
            <a:ext cx="40690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فى صناعة بعض الأدوات الكهربية</a:t>
            </a:r>
            <a:endParaRPr lang="en-US" b="1" dirty="0">
              <a:solidFill>
                <a:srgbClr val="00B050"/>
              </a:solidFill>
              <a:cs typeface="+mj-cs"/>
            </a:endParaRPr>
          </a:p>
        </p:txBody>
      </p:sp>
      <p:sp>
        <p:nvSpPr>
          <p:cNvPr id="19" name="TextBox 18"/>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البروبلين</a:t>
            </a:r>
            <a:endParaRPr lang="en-US" sz="2000" b="1" dirty="0">
              <a:solidFill>
                <a:srgbClr val="002060"/>
              </a:solidFill>
            </a:endParaRPr>
          </a:p>
        </p:txBody>
      </p:sp>
      <p:sp>
        <p:nvSpPr>
          <p:cNvPr id="20" name="TextBox 19"/>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1) المشتقات من البروبلين</a:t>
            </a:r>
          </a:p>
        </p:txBody>
      </p:sp>
    </p:spTree>
    <p:extLst>
      <p:ext uri="{BB962C8B-B14F-4D97-AF65-F5344CB8AC3E}">
        <p14:creationId xmlns:p14="http://schemas.microsoft.com/office/powerpoint/2010/main" val="11089746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905000" y="786090"/>
            <a:ext cx="4953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9) أكسيد البروبلين  </a:t>
            </a:r>
            <a:r>
              <a:rPr lang="en-US" sz="2000" b="1" dirty="0">
                <a:solidFill>
                  <a:srgbClr val="FF0000"/>
                </a:solidFill>
              </a:rPr>
              <a:t>Propylene Oxide</a:t>
            </a:r>
          </a:p>
        </p:txBody>
      </p:sp>
      <p:sp>
        <p:nvSpPr>
          <p:cNvPr id="9" name="TextBox 8"/>
          <p:cNvSpPr txBox="1"/>
          <p:nvPr/>
        </p:nvSpPr>
        <p:spPr>
          <a:xfrm>
            <a:off x="6979920" y="1352490"/>
            <a:ext cx="1478280" cy="400110"/>
          </a:xfrm>
          <a:prstGeom prst="rect">
            <a:avLst/>
          </a:prstGeom>
          <a:noFill/>
        </p:spPr>
        <p:txBody>
          <a:bodyPr wrap="square" rtlCol="0">
            <a:spAutoFit/>
          </a:bodyPr>
          <a:lstStyle/>
          <a:p>
            <a:pPr algn="just" rtl="1"/>
            <a:r>
              <a:rPr lang="ar-SA" sz="2000" b="1" dirty="0">
                <a:solidFill>
                  <a:srgbClr val="FF0000"/>
                </a:solidFill>
                <a:cs typeface="+mj-cs"/>
              </a:rPr>
              <a:t>- تحضير</a:t>
            </a:r>
            <a:endParaRPr lang="en-US" sz="2000" b="1" dirty="0">
              <a:solidFill>
                <a:srgbClr val="FF0000"/>
              </a:solidFill>
              <a:cs typeface="+mj-cs"/>
            </a:endParaRPr>
          </a:p>
        </p:txBody>
      </p:sp>
      <p:sp>
        <p:nvSpPr>
          <p:cNvPr id="11" name="TextBox 10"/>
          <p:cNvSpPr txBox="1"/>
          <p:nvPr/>
        </p:nvSpPr>
        <p:spPr>
          <a:xfrm>
            <a:off x="914400" y="4400786"/>
            <a:ext cx="708660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فى صناعة البولى يول </a:t>
            </a:r>
            <a:r>
              <a:rPr lang="en-US" b="1" dirty="0" err="1">
                <a:cs typeface="+mj-cs"/>
              </a:rPr>
              <a:t>Polyol</a:t>
            </a:r>
            <a:r>
              <a:rPr lang="ar-SA" b="1" dirty="0">
                <a:cs typeface="+mj-cs"/>
              </a:rPr>
              <a:t> و التي تحتاج إليه صناعة إسفنج البولى يوريثان</a:t>
            </a:r>
            <a:endParaRPr lang="en-US" b="1" dirty="0">
              <a:solidFill>
                <a:srgbClr val="00B050"/>
              </a:solidFill>
              <a:cs typeface="+mj-cs"/>
            </a:endParaRPr>
          </a:p>
        </p:txBody>
      </p:sp>
      <p:sp>
        <p:nvSpPr>
          <p:cNvPr id="13" name="TextBox 12"/>
          <p:cNvSpPr txBox="1"/>
          <p:nvPr/>
        </p:nvSpPr>
        <p:spPr>
          <a:xfrm>
            <a:off x="1417320" y="4888468"/>
            <a:ext cx="6583680" cy="369332"/>
          </a:xfrm>
          <a:prstGeom prst="rect">
            <a:avLst/>
          </a:prstGeom>
          <a:noFill/>
        </p:spPr>
        <p:txBody>
          <a:bodyPr wrap="square" rtlCol="0">
            <a:spAutoFit/>
          </a:bodyPr>
          <a:lstStyle/>
          <a:p>
            <a:pPr algn="just" rtl="1">
              <a:buFont typeface="Wingdings" pitchFamily="2" charset="2"/>
              <a:buChar char="§"/>
            </a:pPr>
            <a:r>
              <a:rPr lang="ar-SA" b="1" dirty="0">
                <a:cs typeface="+mj-cs"/>
              </a:rPr>
              <a:t> يستخدم فى إنتاج البروبلين جليكول المستخدم فى مجال التبريد – صناعة الكريمات</a:t>
            </a:r>
            <a:endParaRPr lang="en-US" b="1" dirty="0">
              <a:solidFill>
                <a:srgbClr val="00B050"/>
              </a:solidFill>
              <a:cs typeface="+mj-cs"/>
            </a:endParaRPr>
          </a:p>
        </p:txBody>
      </p:sp>
      <p:sp>
        <p:nvSpPr>
          <p:cNvPr id="27" name="TextBox 26"/>
          <p:cNvSpPr txBox="1"/>
          <p:nvPr/>
        </p:nvSpPr>
        <p:spPr>
          <a:xfrm>
            <a:off x="6979920" y="4050268"/>
            <a:ext cx="1478280" cy="400110"/>
          </a:xfrm>
          <a:prstGeom prst="rect">
            <a:avLst/>
          </a:prstGeom>
          <a:noFill/>
        </p:spPr>
        <p:txBody>
          <a:bodyPr wrap="square" rtlCol="0">
            <a:spAutoFit/>
          </a:bodyPr>
          <a:lstStyle/>
          <a:p>
            <a:pPr algn="just" rtl="1"/>
            <a:r>
              <a:rPr lang="ar-SA" sz="2000" b="1" dirty="0">
                <a:solidFill>
                  <a:srgbClr val="FF0000"/>
                </a:solidFill>
                <a:cs typeface="+mj-cs"/>
              </a:rPr>
              <a:t>- الاستخدامات</a:t>
            </a:r>
            <a:endParaRPr lang="en-US" sz="2000" b="1" dirty="0">
              <a:solidFill>
                <a:srgbClr val="FF0000"/>
              </a:solidFill>
              <a:cs typeface="+mj-cs"/>
            </a:endParaRPr>
          </a:p>
        </p:txBody>
      </p:sp>
      <p:graphicFrame>
        <p:nvGraphicFramePr>
          <p:cNvPr id="18" name="Object 3"/>
          <p:cNvGraphicFramePr>
            <a:graphicFrameLocks noChangeAspect="1"/>
          </p:cNvGraphicFramePr>
          <p:nvPr/>
        </p:nvGraphicFramePr>
        <p:xfrm>
          <a:off x="914400" y="1903412"/>
          <a:ext cx="7289800" cy="915988"/>
        </p:xfrm>
        <a:graphic>
          <a:graphicData uri="http://schemas.openxmlformats.org/presentationml/2006/ole">
            <mc:AlternateContent xmlns:mc="http://schemas.openxmlformats.org/markup-compatibility/2006">
              <mc:Choice xmlns:v="urn:schemas-microsoft-com:vml" Requires="v">
                <p:oleObj spid="_x0000_s797717" name="CS ChemDraw Drawing" r:id="rId3" imgW="5838444" imgH="694944" progId="ChemDraw.Document.6.0">
                  <p:embed/>
                </p:oleObj>
              </mc:Choice>
              <mc:Fallback>
                <p:oleObj name="CS ChemDraw Drawing" r:id="rId3" imgW="5838444" imgH="694944"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3412"/>
                        <a:ext cx="7289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Box 18"/>
          <p:cNvSpPr txBox="1"/>
          <p:nvPr/>
        </p:nvSpPr>
        <p:spPr>
          <a:xfrm>
            <a:off x="883920" y="3288268"/>
            <a:ext cx="7574280" cy="646331"/>
          </a:xfrm>
          <a:prstGeom prst="rect">
            <a:avLst/>
          </a:prstGeom>
          <a:noFill/>
        </p:spPr>
        <p:txBody>
          <a:bodyPr wrap="square" rtlCol="0">
            <a:spAutoFit/>
          </a:bodyPr>
          <a:lstStyle/>
          <a:p>
            <a:pPr marL="171450" indent="-171450" algn="just" rtl="1"/>
            <a:r>
              <a:rPr lang="ar-SA" b="1" dirty="0">
                <a:cs typeface="+mj-cs"/>
              </a:rPr>
              <a:t>- يمكن إنتاجه بأكسدة البروبلين بإستخدام فوق أكسيد حمض الخليك </a:t>
            </a:r>
            <a:r>
              <a:rPr lang="en-US" b="1" dirty="0" err="1">
                <a:cs typeface="+mj-cs"/>
              </a:rPr>
              <a:t>peroxy</a:t>
            </a:r>
            <a:r>
              <a:rPr lang="en-US" b="1" dirty="0">
                <a:cs typeface="+mj-cs"/>
              </a:rPr>
              <a:t> acetic acid</a:t>
            </a:r>
            <a:r>
              <a:rPr lang="ar-SA" b="1" dirty="0">
                <a:cs typeface="+mj-cs"/>
              </a:rPr>
              <a:t> بوجود </a:t>
            </a:r>
            <a:r>
              <a:rPr lang="ar-SA" b="1" dirty="0" err="1">
                <a:cs typeface="+mj-cs"/>
              </a:rPr>
              <a:t>الموليبدنيوم</a:t>
            </a:r>
            <a:r>
              <a:rPr lang="ar-SA" b="1" dirty="0">
                <a:cs typeface="+mj-cs"/>
              </a:rPr>
              <a:t> </a:t>
            </a:r>
            <a:r>
              <a:rPr lang="en-US" b="1" dirty="0">
                <a:cs typeface="+mj-cs"/>
              </a:rPr>
              <a:t>Mo </a:t>
            </a:r>
            <a:r>
              <a:rPr lang="ar-SA" b="1" dirty="0">
                <a:cs typeface="+mj-cs"/>
              </a:rPr>
              <a:t> كوسيط مناسب</a:t>
            </a:r>
            <a:endParaRPr lang="en-US" b="1" dirty="0">
              <a:solidFill>
                <a:srgbClr val="00B050"/>
              </a:solidFill>
              <a:cs typeface="+mj-cs"/>
            </a:endParaRPr>
          </a:p>
        </p:txBody>
      </p:sp>
      <p:sp>
        <p:nvSpPr>
          <p:cNvPr id="20" name="TextBox 19"/>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البروبلين</a:t>
            </a:r>
            <a:endParaRPr lang="en-US" sz="2000" b="1" dirty="0">
              <a:solidFill>
                <a:srgbClr val="002060"/>
              </a:solidFill>
            </a:endParaRPr>
          </a:p>
        </p:txBody>
      </p:sp>
      <p:sp>
        <p:nvSpPr>
          <p:cNvPr id="21" name="TextBox 20"/>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1) المشتقات من البروبلين</a:t>
            </a:r>
          </a:p>
        </p:txBody>
      </p:sp>
    </p:spTree>
    <p:extLst>
      <p:ext uri="{BB962C8B-B14F-4D97-AF65-F5344CB8AC3E}">
        <p14:creationId xmlns:p14="http://schemas.microsoft.com/office/powerpoint/2010/main" val="11089746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05690" y="786090"/>
            <a:ext cx="72477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البتروكيماويات من </a:t>
            </a:r>
            <a:r>
              <a:rPr lang="ar-SA" sz="2000" b="1" dirty="0">
                <a:solidFill>
                  <a:srgbClr val="FF0000"/>
                </a:solidFill>
              </a:rPr>
              <a:t>البيوتان     </a:t>
            </a:r>
            <a:r>
              <a:rPr lang="en-US" sz="2000" b="1" dirty="0">
                <a:solidFill>
                  <a:srgbClr val="FF0000"/>
                </a:solidFill>
              </a:rPr>
              <a:t>Petrochemicals from </a:t>
            </a:r>
            <a:r>
              <a:rPr lang="en-US" sz="2000" b="1" dirty="0">
                <a:solidFill>
                  <a:srgbClr val="002060"/>
                </a:solidFill>
              </a:rPr>
              <a:t>Butane</a:t>
            </a:r>
            <a:endParaRPr lang="en-US" sz="2000" b="1" dirty="0">
              <a:solidFill>
                <a:srgbClr val="FF0000"/>
              </a:solidFill>
            </a:endParaRPr>
          </a:p>
        </p:txBody>
      </p:sp>
      <p:sp>
        <p:nvSpPr>
          <p:cNvPr id="34" name="TextBox 33"/>
          <p:cNvSpPr txBox="1"/>
          <p:nvPr/>
        </p:nvSpPr>
        <p:spPr>
          <a:xfrm>
            <a:off x="304800" y="1293674"/>
            <a:ext cx="8610600" cy="1754326"/>
          </a:xfrm>
          <a:prstGeom prst="rect">
            <a:avLst/>
          </a:prstGeom>
          <a:noFill/>
        </p:spPr>
        <p:txBody>
          <a:bodyPr wrap="square" rtlCol="0">
            <a:spAutoFit/>
          </a:bodyPr>
          <a:lstStyle/>
          <a:p>
            <a:pPr marL="173038" indent="-173038" algn="just" rtl="1"/>
            <a:r>
              <a:rPr lang="ar-SA" b="1" dirty="0">
                <a:cs typeface="+mj-cs"/>
              </a:rPr>
              <a:t>- يتم استخدام البوتان لتحضير عدد من المنتجات البتروكيماويه وذلك بنزع الهيدروجين بإستخدام عوامل مساعدة ومن هذه الممنتجات ما يلي:</a:t>
            </a:r>
          </a:p>
          <a:p>
            <a:pPr marL="511175" algn="just" rtl="1"/>
            <a:r>
              <a:rPr lang="ar-SA" b="1" dirty="0">
                <a:solidFill>
                  <a:srgbClr val="C00000"/>
                </a:solidFill>
                <a:cs typeface="+mj-cs"/>
              </a:rPr>
              <a:t>1- بوتين              </a:t>
            </a:r>
            <a:r>
              <a:rPr lang="en-US" b="1" dirty="0">
                <a:solidFill>
                  <a:srgbClr val="C00000"/>
                </a:solidFill>
                <a:cs typeface="+mj-cs"/>
              </a:rPr>
              <a:t>1-Butene        </a:t>
            </a:r>
            <a:r>
              <a:rPr lang="ar-SA" b="1" dirty="0">
                <a:solidFill>
                  <a:srgbClr val="C00000"/>
                </a:solidFill>
                <a:cs typeface="+mj-cs"/>
              </a:rPr>
              <a:t>   </a:t>
            </a:r>
            <a:r>
              <a:rPr lang="en-US" b="1" dirty="0">
                <a:solidFill>
                  <a:srgbClr val="C00000"/>
                </a:solidFill>
                <a:cs typeface="+mj-cs"/>
              </a:rPr>
              <a:t>       </a:t>
            </a:r>
          </a:p>
          <a:p>
            <a:pPr marL="511175" algn="just" rtl="1"/>
            <a:r>
              <a:rPr lang="ar-SA" b="1" dirty="0">
                <a:solidFill>
                  <a:srgbClr val="C00000"/>
                </a:solidFill>
                <a:cs typeface="+mj-cs"/>
              </a:rPr>
              <a:t>2- بوتين                   </a:t>
            </a:r>
            <a:r>
              <a:rPr lang="en-US" b="1" dirty="0">
                <a:solidFill>
                  <a:srgbClr val="C00000"/>
                </a:solidFill>
                <a:cs typeface="+mj-cs"/>
              </a:rPr>
              <a:t> 2- </a:t>
            </a:r>
            <a:r>
              <a:rPr lang="en-US" b="1" dirty="0" err="1">
                <a:solidFill>
                  <a:srgbClr val="C00000"/>
                </a:solidFill>
                <a:cs typeface="+mj-cs"/>
              </a:rPr>
              <a:t>Butene</a:t>
            </a:r>
            <a:r>
              <a:rPr lang="en-US" b="1" dirty="0">
                <a:solidFill>
                  <a:srgbClr val="C00000"/>
                </a:solidFill>
                <a:cs typeface="+mj-cs"/>
              </a:rPr>
              <a:t>  </a:t>
            </a:r>
            <a:endParaRPr lang="ar-SA" b="1" dirty="0">
              <a:solidFill>
                <a:srgbClr val="C00000"/>
              </a:solidFill>
              <a:cs typeface="+mj-cs"/>
            </a:endParaRPr>
          </a:p>
          <a:p>
            <a:pPr marL="511175" lvl="0" algn="just" rtl="1"/>
            <a:r>
              <a:rPr lang="ar-SA" b="1" dirty="0">
                <a:solidFill>
                  <a:srgbClr val="C00000"/>
                </a:solidFill>
                <a:cs typeface="+mj-cs"/>
              </a:rPr>
              <a:t>3</a:t>
            </a:r>
            <a:r>
              <a:rPr lang="en-US" b="1" dirty="0">
                <a:solidFill>
                  <a:srgbClr val="C00000"/>
                </a:solidFill>
                <a:cs typeface="+mj-cs"/>
              </a:rPr>
              <a:t>,</a:t>
            </a:r>
            <a:r>
              <a:rPr lang="ar-SA" b="1" dirty="0">
                <a:solidFill>
                  <a:srgbClr val="C00000"/>
                </a:solidFill>
                <a:cs typeface="+mj-cs"/>
              </a:rPr>
              <a:t>1</a:t>
            </a:r>
            <a:r>
              <a:rPr lang="en-US" b="1" dirty="0">
                <a:solidFill>
                  <a:srgbClr val="C00000"/>
                </a:solidFill>
                <a:cs typeface="+mj-cs"/>
              </a:rPr>
              <a:t>-</a:t>
            </a:r>
            <a:r>
              <a:rPr lang="ar-SA" b="1" dirty="0">
                <a:solidFill>
                  <a:srgbClr val="C00000"/>
                </a:solidFill>
                <a:cs typeface="+mj-cs"/>
              </a:rPr>
              <a:t>البيوتادايين </a:t>
            </a:r>
            <a:r>
              <a:rPr lang="en-US" b="1" dirty="0">
                <a:solidFill>
                  <a:srgbClr val="C00000"/>
                </a:solidFill>
                <a:cs typeface="+mj-cs"/>
              </a:rPr>
              <a:t>1,3 </a:t>
            </a:r>
            <a:r>
              <a:rPr lang="en-US" b="1" dirty="0" err="1">
                <a:solidFill>
                  <a:srgbClr val="C00000"/>
                </a:solidFill>
                <a:cs typeface="+mj-cs"/>
              </a:rPr>
              <a:t>Butadien</a:t>
            </a:r>
            <a:r>
              <a:rPr lang="en-US" b="1" dirty="0">
                <a:solidFill>
                  <a:srgbClr val="C00000"/>
                </a:solidFill>
                <a:cs typeface="+mj-cs"/>
              </a:rPr>
              <a:t>,     </a:t>
            </a:r>
            <a:endParaRPr lang="ar-SA" b="1" dirty="0">
              <a:solidFill>
                <a:srgbClr val="002060"/>
              </a:solidFill>
              <a:cs typeface="+mj-cs"/>
            </a:endParaRPr>
          </a:p>
          <a:p>
            <a:pPr marL="511175" lvl="0" algn="just" rtl="1"/>
            <a:r>
              <a:rPr lang="ar-SA" b="1" dirty="0">
                <a:solidFill>
                  <a:srgbClr val="C00000"/>
                </a:solidFill>
                <a:cs typeface="+mj-cs"/>
              </a:rPr>
              <a:t>الايزوبيوتيلين           </a:t>
            </a:r>
            <a:r>
              <a:rPr lang="en-US" b="1" dirty="0">
                <a:solidFill>
                  <a:srgbClr val="C00000"/>
                </a:solidFill>
                <a:cs typeface="+mj-cs"/>
              </a:rPr>
              <a:t> </a:t>
            </a:r>
            <a:r>
              <a:rPr lang="ar-SA" b="1" dirty="0">
                <a:solidFill>
                  <a:srgbClr val="C00000"/>
                </a:solidFill>
                <a:cs typeface="+mj-cs"/>
              </a:rPr>
              <a:t> </a:t>
            </a:r>
            <a:r>
              <a:rPr lang="en-US" b="1" dirty="0" err="1">
                <a:solidFill>
                  <a:srgbClr val="C00000"/>
                </a:solidFill>
                <a:cs typeface="+mj-cs"/>
              </a:rPr>
              <a:t>Isobtylene</a:t>
            </a:r>
            <a:r>
              <a:rPr lang="en-US" b="1" dirty="0">
                <a:solidFill>
                  <a:srgbClr val="C00000"/>
                </a:solidFill>
                <a:cs typeface="+mj-cs"/>
              </a:rPr>
              <a:t> </a:t>
            </a:r>
            <a:r>
              <a:rPr lang="ar-SA" b="1" dirty="0">
                <a:solidFill>
                  <a:srgbClr val="C00000"/>
                </a:solidFill>
                <a:cs typeface="+mj-cs"/>
              </a:rPr>
              <a:t>    </a:t>
            </a:r>
          </a:p>
        </p:txBody>
      </p:sp>
      <p:pic>
        <p:nvPicPr>
          <p:cNvPr id="35" name="Picture 4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08363"/>
            <a:ext cx="5806885" cy="1877650"/>
          </a:xfrm>
          <a:prstGeom prst="rect">
            <a:avLst/>
          </a:prstGeom>
          <a:solidFill>
            <a:schemeClr val="accent3">
              <a:lumMod val="40000"/>
              <a:lumOff val="60000"/>
            </a:schemeClr>
          </a:solidFill>
          <a:extLst/>
        </p:spPr>
      </p:pic>
      <p:graphicFrame>
        <p:nvGraphicFramePr>
          <p:cNvPr id="800770" name="Object 2"/>
          <p:cNvGraphicFramePr>
            <a:graphicFrameLocks noChangeAspect="1"/>
          </p:cNvGraphicFramePr>
          <p:nvPr/>
        </p:nvGraphicFramePr>
        <p:xfrm>
          <a:off x="7010400" y="3903563"/>
          <a:ext cx="1590189" cy="629661"/>
        </p:xfrm>
        <a:graphic>
          <a:graphicData uri="http://schemas.openxmlformats.org/presentationml/2006/ole">
            <mc:AlternateContent xmlns:mc="http://schemas.openxmlformats.org/markup-compatibility/2006">
              <mc:Choice xmlns:v="urn:schemas-microsoft-com:vml" Requires="v">
                <p:oleObj spid="_x0000_s800846" name="CS ChemDraw Drawing" r:id="rId4" imgW="1235964" imgH="545592" progId="ChemDraw.Document.6.0">
                  <p:embed/>
                </p:oleObj>
              </mc:Choice>
              <mc:Fallback>
                <p:oleObj name="CS ChemDraw Drawing" r:id="rId4" imgW="1235964" imgH="545592" progId="ChemDraw.Document.6.0">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903563"/>
                        <a:ext cx="1590189" cy="62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0771" name="Object 3"/>
          <p:cNvGraphicFramePr>
            <a:graphicFrameLocks noChangeAspect="1"/>
          </p:cNvGraphicFramePr>
          <p:nvPr/>
        </p:nvGraphicFramePr>
        <p:xfrm>
          <a:off x="7239000" y="5656163"/>
          <a:ext cx="1295400" cy="1049437"/>
        </p:xfrm>
        <a:graphic>
          <a:graphicData uri="http://schemas.openxmlformats.org/presentationml/2006/ole">
            <mc:AlternateContent xmlns:mc="http://schemas.openxmlformats.org/markup-compatibility/2006">
              <mc:Choice xmlns:v="urn:schemas-microsoft-com:vml" Requires="v">
                <p:oleObj spid="_x0000_s800847" name="CS ChemDraw Drawing" r:id="rId6" imgW="1072896" imgH="969264" progId="ChemDraw.Document.6.0">
                  <p:embed/>
                </p:oleObj>
              </mc:Choice>
              <mc:Fallback>
                <p:oleObj name="CS ChemDraw Drawing" r:id="rId6" imgW="1072896" imgH="969264" progId="ChemDraw.Document.6.0">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656163"/>
                        <a:ext cx="1295400" cy="104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0772" name="Object 4"/>
          <p:cNvGraphicFramePr>
            <a:graphicFrameLocks noChangeAspect="1"/>
          </p:cNvGraphicFramePr>
          <p:nvPr/>
        </p:nvGraphicFramePr>
        <p:xfrm>
          <a:off x="5562600" y="3827363"/>
          <a:ext cx="1085875" cy="393378"/>
        </p:xfrm>
        <a:graphic>
          <a:graphicData uri="http://schemas.openxmlformats.org/presentationml/2006/ole">
            <mc:AlternateContent xmlns:mc="http://schemas.openxmlformats.org/markup-compatibility/2006">
              <mc:Choice xmlns:v="urn:schemas-microsoft-com:vml" Requires="v">
                <p:oleObj spid="_x0000_s800848" name="CS ChemDraw Drawing" r:id="rId8" imgW="762000" imgH="280416" progId="ChemDraw.Document.6.0">
                  <p:embed/>
                </p:oleObj>
              </mc:Choice>
              <mc:Fallback>
                <p:oleObj name="CS ChemDraw Drawing" r:id="rId8" imgW="762000" imgH="280416" progId="ChemDraw.Document.6.0">
                  <p:embed/>
                  <p:pic>
                    <p:nvPicPr>
                      <p:cNvPr id="0"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3827363"/>
                        <a:ext cx="1085875" cy="39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Right Arrow 41"/>
          <p:cNvSpPr/>
          <p:nvPr/>
        </p:nvSpPr>
        <p:spPr>
          <a:xfrm rot="20895419">
            <a:off x="5485829" y="4279419"/>
            <a:ext cx="1461947" cy="144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00773" name="Object 5"/>
          <p:cNvGraphicFramePr>
            <a:graphicFrameLocks noChangeAspect="1"/>
          </p:cNvGraphicFramePr>
          <p:nvPr/>
        </p:nvGraphicFramePr>
        <p:xfrm>
          <a:off x="6248400" y="5351363"/>
          <a:ext cx="1125806" cy="419775"/>
        </p:xfrm>
        <a:graphic>
          <a:graphicData uri="http://schemas.openxmlformats.org/presentationml/2006/ole">
            <mc:AlternateContent xmlns:mc="http://schemas.openxmlformats.org/markup-compatibility/2006">
              <mc:Choice xmlns:v="urn:schemas-microsoft-com:vml" Requires="v">
                <p:oleObj spid="_x0000_s800849" name="CS ChemDraw Drawing" r:id="rId10" imgW="680839" imgH="280884" progId="ChemDraw.Document.6.0">
                  <p:embed/>
                </p:oleObj>
              </mc:Choice>
              <mc:Fallback>
                <p:oleObj name="CS ChemDraw Drawing" r:id="rId10" imgW="680839" imgH="280884" progId="ChemDraw.Document.6.0">
                  <p:embed/>
                  <p:pic>
                    <p:nvPicPr>
                      <p:cNvPr id="0"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5351363"/>
                        <a:ext cx="1125806" cy="4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Right Arrow 43"/>
          <p:cNvSpPr/>
          <p:nvPr/>
        </p:nvSpPr>
        <p:spPr>
          <a:xfrm rot="1173386">
            <a:off x="6014180" y="5846160"/>
            <a:ext cx="1163987" cy="167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553200" y="4665563"/>
            <a:ext cx="2333711" cy="584775"/>
          </a:xfrm>
          <a:prstGeom prst="rect">
            <a:avLst/>
          </a:prstGeom>
          <a:noFill/>
        </p:spPr>
        <p:txBody>
          <a:bodyPr wrap="square" rtlCol="0">
            <a:spAutoFit/>
          </a:bodyPr>
          <a:lstStyle/>
          <a:p>
            <a:pPr algn="just" rtl="1"/>
            <a:r>
              <a:rPr lang="ar-SA" sz="1600" b="1" dirty="0">
                <a:cs typeface="+mj-cs"/>
              </a:rPr>
              <a:t>يستخدم كمذيب عضوي يستخدم فى الدهانات و الورنيشات</a:t>
            </a:r>
            <a:endParaRPr lang="en-US" sz="1600" b="1" dirty="0">
              <a:solidFill>
                <a:srgbClr val="00B050"/>
              </a:solidFill>
              <a:cs typeface="+mj-cs"/>
            </a:endParaRPr>
          </a:p>
        </p:txBody>
      </p:sp>
      <p:sp>
        <p:nvSpPr>
          <p:cNvPr id="18" name="TextBox 17"/>
          <p:cNvSpPr txBox="1"/>
          <p:nvPr/>
        </p:nvSpPr>
        <p:spPr>
          <a:xfrm>
            <a:off x="2286000" y="3257490"/>
            <a:ext cx="4572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a:solidFill>
                  <a:srgbClr val="002060"/>
                </a:solidFill>
              </a:rPr>
              <a:t> (1</a:t>
            </a:r>
            <a:r>
              <a:rPr lang="ar-SA" sz="2000" b="1" dirty="0">
                <a:solidFill>
                  <a:srgbClr val="002060"/>
                </a:solidFill>
              </a:rPr>
              <a:t>إنتاج </a:t>
            </a:r>
            <a:r>
              <a:rPr lang="ar-SA" sz="2000" b="1" dirty="0">
                <a:solidFill>
                  <a:srgbClr val="FF0000"/>
                </a:solidFill>
              </a:rPr>
              <a:t>البيوتين   </a:t>
            </a:r>
            <a:r>
              <a:rPr lang="en-US" sz="2000" b="1" dirty="0" err="1">
                <a:solidFill>
                  <a:srgbClr val="002060"/>
                </a:solidFill>
              </a:rPr>
              <a:t>Butene</a:t>
            </a:r>
            <a:r>
              <a:rPr lang="en-US" sz="2000" b="1" dirty="0">
                <a:solidFill>
                  <a:srgbClr val="002060"/>
                </a:solidFill>
              </a:rPr>
              <a:t> Production</a:t>
            </a:r>
            <a:endParaRPr lang="en-US" sz="2000" b="1" dirty="0">
              <a:solidFill>
                <a:srgbClr val="FF0000"/>
              </a:solidFill>
            </a:endParaRPr>
          </a:p>
        </p:txBody>
      </p:sp>
      <p:sp>
        <p:nvSpPr>
          <p:cNvPr id="19" name="TextBox 18"/>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البروبلين</a:t>
            </a:r>
            <a:endParaRPr lang="en-US" sz="2000" b="1" dirty="0">
              <a:solidFill>
                <a:srgbClr val="002060"/>
              </a:solidFill>
            </a:endParaRPr>
          </a:p>
        </p:txBody>
      </p:sp>
      <p:sp>
        <p:nvSpPr>
          <p:cNvPr id="20" name="TextBox 19"/>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1) المشتقات من البروبلين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ox(i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ox(in)">
                                      <p:cBhvr>
                                        <p:cTn id="16" dur="500"/>
                                        <p:tgtEl>
                                          <p:spTgt spid="3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ox(in)">
                                      <p:cBhvr>
                                        <p:cTn id="24" dur="500"/>
                                        <p:tgtEl>
                                          <p:spTgt spid="42"/>
                                        </p:tgtEl>
                                      </p:cBhvr>
                                    </p:animEffect>
                                  </p:childTnLst>
                                </p:cTn>
                              </p:par>
                              <p:par>
                                <p:cTn id="25" presetID="4" presetClass="entr" presetSubtype="16" fill="hold" nodeType="withEffect">
                                  <p:stCondLst>
                                    <p:cond delay="0"/>
                                  </p:stCondLst>
                                  <p:childTnLst>
                                    <p:set>
                                      <p:cBhvr>
                                        <p:cTn id="26" dur="1" fill="hold">
                                          <p:stCondLst>
                                            <p:cond delay="0"/>
                                          </p:stCondLst>
                                        </p:cTn>
                                        <p:tgtEl>
                                          <p:spTgt spid="800772"/>
                                        </p:tgtEl>
                                        <p:attrNameLst>
                                          <p:attrName>style.visibility</p:attrName>
                                        </p:attrNameLst>
                                      </p:cBhvr>
                                      <p:to>
                                        <p:strVal val="visible"/>
                                      </p:to>
                                    </p:set>
                                    <p:animEffect transition="in" filter="box(in)">
                                      <p:cBhvr>
                                        <p:cTn id="27" dur="500"/>
                                        <p:tgtEl>
                                          <p:spTgt spid="800772"/>
                                        </p:tgtEl>
                                      </p:cBhvr>
                                    </p:animEffect>
                                  </p:childTnLst>
                                </p:cTn>
                              </p:par>
                              <p:par>
                                <p:cTn id="28" presetID="4" presetClass="entr" presetSubtype="16" fill="hold" nodeType="withEffect">
                                  <p:stCondLst>
                                    <p:cond delay="0"/>
                                  </p:stCondLst>
                                  <p:childTnLst>
                                    <p:set>
                                      <p:cBhvr>
                                        <p:cTn id="29" dur="1" fill="hold">
                                          <p:stCondLst>
                                            <p:cond delay="0"/>
                                          </p:stCondLst>
                                        </p:cTn>
                                        <p:tgtEl>
                                          <p:spTgt spid="800770"/>
                                        </p:tgtEl>
                                        <p:attrNameLst>
                                          <p:attrName>style.visibility</p:attrName>
                                        </p:attrNameLst>
                                      </p:cBhvr>
                                      <p:to>
                                        <p:strVal val="visible"/>
                                      </p:to>
                                    </p:set>
                                    <p:animEffect transition="in" filter="box(in)">
                                      <p:cBhvr>
                                        <p:cTn id="30" dur="500"/>
                                        <p:tgtEl>
                                          <p:spTgt spid="800770"/>
                                        </p:tgtEl>
                                      </p:cBhvr>
                                    </p:animEffect>
                                  </p:childTnLst>
                                </p:cTn>
                              </p:par>
                            </p:childTnLst>
                          </p:cTn>
                        </p:par>
                        <p:par>
                          <p:cTn id="31" fill="hold">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ox(in)">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ox(in)">
                                      <p:cBhvr>
                                        <p:cTn id="39" dur="500"/>
                                        <p:tgtEl>
                                          <p:spTgt spid="44"/>
                                        </p:tgtEl>
                                      </p:cBhvr>
                                    </p:animEffect>
                                  </p:childTnLst>
                                </p:cTn>
                              </p:par>
                              <p:par>
                                <p:cTn id="40" presetID="4" presetClass="entr" presetSubtype="16" fill="hold" nodeType="withEffect">
                                  <p:stCondLst>
                                    <p:cond delay="0"/>
                                  </p:stCondLst>
                                  <p:childTnLst>
                                    <p:set>
                                      <p:cBhvr>
                                        <p:cTn id="41" dur="1" fill="hold">
                                          <p:stCondLst>
                                            <p:cond delay="0"/>
                                          </p:stCondLst>
                                        </p:cTn>
                                        <p:tgtEl>
                                          <p:spTgt spid="800773"/>
                                        </p:tgtEl>
                                        <p:attrNameLst>
                                          <p:attrName>style.visibility</p:attrName>
                                        </p:attrNameLst>
                                      </p:cBhvr>
                                      <p:to>
                                        <p:strVal val="visible"/>
                                      </p:to>
                                    </p:set>
                                    <p:animEffect transition="in" filter="box(in)">
                                      <p:cBhvr>
                                        <p:cTn id="42" dur="500"/>
                                        <p:tgtEl>
                                          <p:spTgt spid="800773"/>
                                        </p:tgtEl>
                                      </p:cBhvr>
                                    </p:animEffect>
                                  </p:childTnLst>
                                </p:cTn>
                              </p:par>
                              <p:par>
                                <p:cTn id="43" presetID="4" presetClass="entr" presetSubtype="16" fill="hold" nodeType="withEffect">
                                  <p:stCondLst>
                                    <p:cond delay="0"/>
                                  </p:stCondLst>
                                  <p:childTnLst>
                                    <p:set>
                                      <p:cBhvr>
                                        <p:cTn id="44" dur="1" fill="hold">
                                          <p:stCondLst>
                                            <p:cond delay="0"/>
                                          </p:stCondLst>
                                        </p:cTn>
                                        <p:tgtEl>
                                          <p:spTgt spid="800771"/>
                                        </p:tgtEl>
                                        <p:attrNameLst>
                                          <p:attrName>style.visibility</p:attrName>
                                        </p:attrNameLst>
                                      </p:cBhvr>
                                      <p:to>
                                        <p:strVal val="visible"/>
                                      </p:to>
                                    </p:set>
                                    <p:animEffect transition="in" filter="box(in)">
                                      <p:cBhvr>
                                        <p:cTn id="45" dur="500"/>
                                        <p:tgtEl>
                                          <p:spTgt spid="800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4" grpId="0"/>
      <p:bldP spid="42" grpId="0" animBg="1"/>
      <p:bldP spid="44" grpId="0" animBg="1"/>
      <p:bldP spid="46"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8</a:t>
            </a:fld>
            <a:endParaRPr lang="en-US" dirty="0"/>
          </a:p>
        </p:txBody>
      </p:sp>
      <p:sp>
        <p:nvSpPr>
          <p:cNvPr id="9" name="Rectangle 8"/>
          <p:cNvSpPr/>
          <p:nvPr/>
        </p:nvSpPr>
        <p:spPr>
          <a:xfrm>
            <a:off x="304801" y="1371600"/>
            <a:ext cx="8686800" cy="2067233"/>
          </a:xfrm>
          <a:prstGeom prst="rect">
            <a:avLst/>
          </a:prstGeom>
        </p:spPr>
        <p:txBody>
          <a:bodyPr wrap="square">
            <a:spAutoFit/>
          </a:bodyPr>
          <a:lstStyle/>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Some crude oil is as clear as vegetable oil and other crudes are green, brown, or black.</a:t>
            </a:r>
          </a:p>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Some flow like water, while others don’t flow at all unless they are heated.</a:t>
            </a:r>
          </a:p>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Bitumen and tar are black and gooey.</a:t>
            </a:r>
          </a:p>
        </p:txBody>
      </p:sp>
      <p:sp>
        <p:nvSpPr>
          <p:cNvPr id="11" name="Rectangle 10"/>
          <p:cNvSpPr/>
          <p:nvPr/>
        </p:nvSpPr>
        <p:spPr>
          <a:xfrm>
            <a:off x="304801" y="3886200"/>
            <a:ext cx="8686799" cy="2934137"/>
          </a:xfrm>
          <a:prstGeom prst="rect">
            <a:avLst/>
          </a:prstGeom>
        </p:spPr>
        <p:txBody>
          <a:bodyPr wrap="square">
            <a:spAutoFit/>
          </a:bodyPr>
          <a:lstStyle/>
          <a:p>
            <a:pPr marL="257175" indent="-257175" algn="just">
              <a:spcAft>
                <a:spcPts val="450"/>
              </a:spcAf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Petroleum </a:t>
            </a:r>
            <a:r>
              <a:rPr lang="en-US" sz="2400" dirty="0">
                <a:latin typeface="Segoe UI Light" panose="020B0502040204020203" pitchFamily="34" charset="0"/>
                <a:cs typeface="Segoe UI Light" panose="020B0502040204020203" pitchFamily="34" charset="0"/>
              </a:rPr>
              <a:t>is not a single substance.</a:t>
            </a:r>
          </a:p>
          <a:p>
            <a:pPr marL="257175" indent="-257175" algn="just">
              <a:spcAft>
                <a:spcPts val="450"/>
              </a:spcAf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Petroleum</a:t>
            </a:r>
            <a:r>
              <a:rPr lang="en-US" sz="2400" dirty="0">
                <a:latin typeface="Segoe UI Light" panose="020B0502040204020203" pitchFamily="34" charset="0"/>
                <a:cs typeface="Segoe UI Light" panose="020B0502040204020203" pitchFamily="34" charset="0"/>
              </a:rPr>
              <a:t> is a complex mixture of countless organic molecules derived from ancient microorganisms. </a:t>
            </a:r>
          </a:p>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Most of the molecules are </a:t>
            </a:r>
            <a:r>
              <a:rPr lang="en-US" sz="2400" b="1" dirty="0">
                <a:solidFill>
                  <a:srgbClr val="FF0000"/>
                </a:solidFill>
                <a:latin typeface="Segoe UI Light" panose="020B0502040204020203" pitchFamily="34" charset="0"/>
                <a:cs typeface="Segoe UI Light" panose="020B0502040204020203" pitchFamily="34" charset="0"/>
              </a:rPr>
              <a:t>hydrocarbons</a:t>
            </a:r>
            <a:r>
              <a:rPr lang="en-US" sz="2400" dirty="0">
                <a:latin typeface="Segoe UI Light" panose="020B0502040204020203" pitchFamily="34" charset="0"/>
                <a:cs typeface="Segoe UI Light" panose="020B0502040204020203" pitchFamily="34" charset="0"/>
              </a:rPr>
              <a:t>.</a:t>
            </a:r>
          </a:p>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Some contain </a:t>
            </a:r>
            <a:r>
              <a:rPr lang="en-US" sz="2400" i="1" dirty="0">
                <a:solidFill>
                  <a:srgbClr val="00B050"/>
                </a:solidFill>
                <a:latin typeface="Segoe UI Light" panose="020B0502040204020203" pitchFamily="34" charset="0"/>
                <a:cs typeface="Segoe UI Light" panose="020B0502040204020203" pitchFamily="34" charset="0"/>
              </a:rPr>
              <a:t>sulfur</a:t>
            </a:r>
            <a:r>
              <a:rPr lang="en-US" sz="2400"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nitrogen</a:t>
            </a:r>
            <a:r>
              <a:rPr lang="en-US" sz="2400"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oxygen</a:t>
            </a:r>
            <a:r>
              <a:rPr lang="en-US" sz="2400" dirty="0">
                <a:latin typeface="Segoe UI Light" panose="020B0502040204020203" pitchFamily="34" charset="0"/>
                <a:cs typeface="Segoe UI Light" panose="020B0502040204020203" pitchFamily="34" charset="0"/>
              </a:rPr>
              <a:t>, or </a:t>
            </a:r>
            <a:r>
              <a:rPr lang="en-US" sz="2400" i="1" dirty="0">
                <a:solidFill>
                  <a:srgbClr val="00B050"/>
                </a:solidFill>
                <a:latin typeface="Segoe UI Light" panose="020B0502040204020203" pitchFamily="34" charset="0"/>
                <a:cs typeface="Segoe UI Light" panose="020B0502040204020203" pitchFamily="34" charset="0"/>
              </a:rPr>
              <a:t>trace elements</a:t>
            </a:r>
            <a:r>
              <a:rPr lang="en-US" sz="2400" dirty="0">
                <a:latin typeface="Segoe UI Light" panose="020B0502040204020203" pitchFamily="34" charset="0"/>
                <a:cs typeface="Segoe UI Light" panose="020B0502040204020203" pitchFamily="34" charset="0"/>
              </a:rPr>
              <a:t>.</a:t>
            </a:r>
          </a:p>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Raw crude oil contains </a:t>
            </a:r>
            <a:r>
              <a:rPr lang="en-US" sz="2400" dirty="0">
                <a:solidFill>
                  <a:srgbClr val="0070C0"/>
                </a:solidFill>
                <a:latin typeface="Segoe UI Light" panose="020B0502040204020203" pitchFamily="34" charset="0"/>
                <a:cs typeface="Segoe UI Light" panose="020B0502040204020203" pitchFamily="34" charset="0"/>
              </a:rPr>
              <a:t>inorganic matter, such as </a:t>
            </a:r>
            <a:r>
              <a:rPr lang="en-US" sz="2400" i="1" dirty="0">
                <a:solidFill>
                  <a:srgbClr val="00B050"/>
                </a:solidFill>
                <a:latin typeface="Segoe UI Light" panose="020B0502040204020203" pitchFamily="34" charset="0"/>
                <a:cs typeface="Segoe UI Light" panose="020B0502040204020203" pitchFamily="34" charset="0"/>
              </a:rPr>
              <a:t>water</a:t>
            </a:r>
            <a:r>
              <a:rPr lang="en-US" sz="2400"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salt</a:t>
            </a:r>
            <a:r>
              <a:rPr lang="en-US" sz="2400"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inorganic sulfur</a:t>
            </a:r>
            <a:r>
              <a:rPr lang="en-US" sz="2400" dirty="0">
                <a:latin typeface="Segoe UI Light" panose="020B0502040204020203" pitchFamily="34" charset="0"/>
                <a:cs typeface="Segoe UI Light" panose="020B0502040204020203" pitchFamily="34" charset="0"/>
              </a:rPr>
              <a:t>, and </a:t>
            </a:r>
            <a:r>
              <a:rPr lang="en-US" sz="2400" i="1" dirty="0">
                <a:solidFill>
                  <a:srgbClr val="00B050"/>
                </a:solidFill>
                <a:latin typeface="Segoe UI Light" panose="020B0502040204020203" pitchFamily="34" charset="0"/>
                <a:cs typeface="Segoe UI Light" panose="020B0502040204020203" pitchFamily="34" charset="0"/>
              </a:rPr>
              <a:t>dirt</a:t>
            </a:r>
            <a:r>
              <a:rPr lang="en-US" sz="2400" dirty="0">
                <a:latin typeface="Segoe UI Light" panose="020B0502040204020203" pitchFamily="34" charset="0"/>
                <a:cs typeface="Segoe UI Light" panose="020B0502040204020203" pitchFamily="34" charset="0"/>
              </a:rPr>
              <a:t>.</a:t>
            </a:r>
          </a:p>
        </p:txBody>
      </p:sp>
      <p:sp>
        <p:nvSpPr>
          <p:cNvPr id="12" name="Rectangle 11"/>
          <p:cNvSpPr/>
          <p:nvPr/>
        </p:nvSpPr>
        <p:spPr>
          <a:xfrm>
            <a:off x="152400" y="3429000"/>
            <a:ext cx="4257295" cy="461665"/>
          </a:xfrm>
          <a:prstGeom prst="rect">
            <a:avLst/>
          </a:prstGeom>
        </p:spPr>
        <p:txBody>
          <a:bodyPr wrap="square">
            <a:spAutoFit/>
          </a:bodyPr>
          <a:lstStyle/>
          <a:p>
            <a:r>
              <a:rPr lang="en-US" sz="2400" b="1" dirty="0">
                <a:solidFill>
                  <a:srgbClr val="0070C0"/>
                </a:solidFill>
              </a:rPr>
              <a:t>Chemical Composition:</a:t>
            </a:r>
          </a:p>
        </p:txBody>
      </p:sp>
      <p:sp>
        <p:nvSpPr>
          <p:cNvPr id="13" name="Rectangle 12"/>
          <p:cNvSpPr/>
          <p:nvPr/>
        </p:nvSpPr>
        <p:spPr>
          <a:xfrm>
            <a:off x="152400" y="887987"/>
            <a:ext cx="2313758" cy="461665"/>
          </a:xfrm>
          <a:prstGeom prst="rect">
            <a:avLst/>
          </a:prstGeom>
        </p:spPr>
        <p:txBody>
          <a:bodyPr wrap="square">
            <a:spAutoFit/>
          </a:bodyPr>
          <a:lstStyle/>
          <a:p>
            <a:r>
              <a:rPr lang="en-US" sz="2400" b="1" dirty="0">
                <a:solidFill>
                  <a:srgbClr val="0070C0"/>
                </a:solidFill>
              </a:rPr>
              <a:t>Appearance:</a:t>
            </a:r>
          </a:p>
        </p:txBody>
      </p:sp>
      <p:sp>
        <p:nvSpPr>
          <p:cNvPr id="14"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Tree>
    <p:extLst>
      <p:ext uri="{BB962C8B-B14F-4D97-AF65-F5344CB8AC3E}">
        <p14:creationId xmlns:p14="http://schemas.microsoft.com/office/powerpoint/2010/main" val="3238472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down)">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wipe(down)">
                                      <p:cBhvr>
                                        <p:cTn id="31" dur="500"/>
                                        <p:tgtEl>
                                          <p:spTgt spid="1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wipe(down)">
                                      <p:cBhvr>
                                        <p:cTn id="36" dur="500"/>
                                        <p:tgtEl>
                                          <p:spTgt spid="1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wipe(down)">
                                      <p:cBhvr>
                                        <p:cTn id="41" dur="500"/>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
                                            <p:txEl>
                                              <p:pRg st="4" end="4"/>
                                            </p:txEl>
                                          </p:spTgt>
                                        </p:tgtEl>
                                        <p:attrNameLst>
                                          <p:attrName>style.visibility</p:attrName>
                                        </p:attrNameLst>
                                      </p:cBhvr>
                                      <p:to>
                                        <p:strVal val="visible"/>
                                      </p:to>
                                    </p:set>
                                    <p:animEffect transition="in" filter="wipe(down)">
                                      <p:cBhvr>
                                        <p:cTn id="4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600200" y="778890"/>
            <a:ext cx="5334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a:solidFill>
                  <a:srgbClr val="002060"/>
                </a:solidFill>
              </a:rPr>
              <a:t> (2</a:t>
            </a:r>
            <a:r>
              <a:rPr lang="ar-SA" sz="2000" b="1" dirty="0">
                <a:solidFill>
                  <a:srgbClr val="002060"/>
                </a:solidFill>
              </a:rPr>
              <a:t>إنتاج </a:t>
            </a:r>
            <a:r>
              <a:rPr lang="ar-SA" sz="2000" b="1" dirty="0">
                <a:solidFill>
                  <a:srgbClr val="FF0000"/>
                </a:solidFill>
              </a:rPr>
              <a:t>البيوتادايين   </a:t>
            </a:r>
            <a:r>
              <a:rPr lang="en-US" sz="2000" b="1" dirty="0">
                <a:solidFill>
                  <a:srgbClr val="002060"/>
                </a:solidFill>
              </a:rPr>
              <a:t>Butadiene Production</a:t>
            </a:r>
            <a:endParaRPr lang="en-US" sz="2000" b="1" dirty="0">
              <a:solidFill>
                <a:srgbClr val="FF0000"/>
              </a:solidFill>
            </a:endParaRPr>
          </a:p>
        </p:txBody>
      </p:sp>
      <p:sp>
        <p:nvSpPr>
          <p:cNvPr id="14" name="TextBox 13"/>
          <p:cNvSpPr txBox="1"/>
          <p:nvPr/>
        </p:nvSpPr>
        <p:spPr>
          <a:xfrm>
            <a:off x="2636520" y="1374496"/>
            <a:ext cx="5974080" cy="369332"/>
          </a:xfrm>
          <a:prstGeom prst="rect">
            <a:avLst/>
          </a:prstGeom>
          <a:noFill/>
        </p:spPr>
        <p:txBody>
          <a:bodyPr wrap="square" rtlCol="0">
            <a:spAutoFit/>
          </a:bodyPr>
          <a:lstStyle/>
          <a:p>
            <a:pPr algn="just" rtl="1"/>
            <a:r>
              <a:rPr lang="ar-SA" b="1" dirty="0">
                <a:solidFill>
                  <a:srgbClr val="FF0000"/>
                </a:solidFill>
                <a:cs typeface="+mj-cs"/>
              </a:rPr>
              <a:t>- البيوتادايين</a:t>
            </a:r>
            <a:r>
              <a:rPr lang="ar-SA" b="1" dirty="0">
                <a:cs typeface="+mj-cs"/>
              </a:rPr>
              <a:t> غاز عديم اللون تبلغ  درجة غليانه </a:t>
            </a:r>
            <a:r>
              <a:rPr lang="en-US" b="1" dirty="0">
                <a:cs typeface="+mj-cs"/>
              </a:rPr>
              <a:t>-4.5</a:t>
            </a:r>
            <a:r>
              <a:rPr lang="en-US" b="1" baseline="30000" dirty="0">
                <a:cs typeface="+mj-cs"/>
              </a:rPr>
              <a:t>o</a:t>
            </a:r>
            <a:r>
              <a:rPr lang="en-US" b="1" dirty="0">
                <a:cs typeface="+mj-cs"/>
              </a:rPr>
              <a:t>C</a:t>
            </a:r>
            <a:endParaRPr lang="en-US" b="1" dirty="0">
              <a:solidFill>
                <a:srgbClr val="00B050"/>
              </a:solidFill>
              <a:cs typeface="+mj-cs"/>
            </a:endParaRPr>
          </a:p>
        </p:txBody>
      </p:sp>
      <p:sp>
        <p:nvSpPr>
          <p:cNvPr id="16" name="TextBox 15"/>
          <p:cNvSpPr txBox="1"/>
          <p:nvPr/>
        </p:nvSpPr>
        <p:spPr>
          <a:xfrm>
            <a:off x="4770120" y="1809690"/>
            <a:ext cx="3840480" cy="400110"/>
          </a:xfrm>
          <a:prstGeom prst="rect">
            <a:avLst/>
          </a:prstGeom>
          <a:noFill/>
        </p:spPr>
        <p:txBody>
          <a:bodyPr wrap="square" rtlCol="0">
            <a:spAutoFit/>
          </a:bodyPr>
          <a:lstStyle/>
          <a:p>
            <a:pPr algn="just" rtl="1"/>
            <a:r>
              <a:rPr lang="ar-SA" sz="2000" b="1" dirty="0">
                <a:solidFill>
                  <a:srgbClr val="C00000"/>
                </a:solidFill>
                <a:cs typeface="+mj-cs"/>
              </a:rPr>
              <a:t>- إنتاج البيوتادايين بإحدى الطريقتين</a:t>
            </a:r>
            <a:endParaRPr lang="en-US" sz="2000" b="1" dirty="0">
              <a:solidFill>
                <a:srgbClr val="C00000"/>
              </a:solidFill>
              <a:cs typeface="+mj-cs"/>
            </a:endParaRPr>
          </a:p>
        </p:txBody>
      </p:sp>
      <p:sp>
        <p:nvSpPr>
          <p:cNvPr id="19" name="TextBox 18"/>
          <p:cNvSpPr txBox="1"/>
          <p:nvPr/>
        </p:nvSpPr>
        <p:spPr>
          <a:xfrm>
            <a:off x="6217920" y="2303462"/>
            <a:ext cx="2103120" cy="369332"/>
          </a:xfrm>
          <a:prstGeom prst="rect">
            <a:avLst/>
          </a:prstGeom>
          <a:noFill/>
        </p:spPr>
        <p:txBody>
          <a:bodyPr wrap="square" rtlCol="0">
            <a:spAutoFit/>
          </a:bodyPr>
          <a:lstStyle/>
          <a:p>
            <a:pPr algn="just" rtl="1"/>
            <a:r>
              <a:rPr lang="ar-SA" b="1" dirty="0">
                <a:solidFill>
                  <a:srgbClr val="00B050"/>
                </a:solidFill>
                <a:cs typeface="+mj-cs"/>
              </a:rPr>
              <a:t>أ) </a:t>
            </a:r>
            <a:r>
              <a:rPr lang="ar-SA" b="1" dirty="0" err="1">
                <a:solidFill>
                  <a:srgbClr val="00B050"/>
                </a:solidFill>
                <a:cs typeface="+mj-cs"/>
              </a:rPr>
              <a:t>الإستخلاص</a:t>
            </a:r>
            <a:endParaRPr lang="en-US" b="1" dirty="0">
              <a:solidFill>
                <a:srgbClr val="00B050"/>
              </a:solidFill>
              <a:cs typeface="+mj-cs"/>
            </a:endParaRPr>
          </a:p>
        </p:txBody>
      </p:sp>
      <p:sp>
        <p:nvSpPr>
          <p:cNvPr id="20" name="TextBox 19"/>
          <p:cNvSpPr txBox="1"/>
          <p:nvPr/>
        </p:nvSpPr>
        <p:spPr>
          <a:xfrm>
            <a:off x="304800" y="2633087"/>
            <a:ext cx="7711440" cy="923330"/>
          </a:xfrm>
          <a:prstGeom prst="rect">
            <a:avLst/>
          </a:prstGeom>
          <a:noFill/>
        </p:spPr>
        <p:txBody>
          <a:bodyPr wrap="square" rtlCol="0">
            <a:spAutoFit/>
          </a:bodyPr>
          <a:lstStyle/>
          <a:p>
            <a:pPr algn="just" rtl="1">
              <a:lnSpc>
                <a:spcPct val="150000"/>
              </a:lnSpc>
            </a:pPr>
            <a:r>
              <a:rPr lang="ar-SA" b="1" dirty="0">
                <a:cs typeface="+mj-cs"/>
              </a:rPr>
              <a:t>منتج ثانوي من عملية التكسير البخارى للنافثا و المقطرات الثقيلة </a:t>
            </a:r>
            <a:r>
              <a:rPr lang="en-US" b="1" dirty="0">
                <a:cs typeface="+mj-cs"/>
              </a:rPr>
              <a:t>Naphtha steam cracker</a:t>
            </a:r>
            <a:r>
              <a:rPr lang="ar-SA" b="1" dirty="0">
                <a:cs typeface="+mj-cs"/>
              </a:rPr>
              <a:t> المستخدم فى إنتاج </a:t>
            </a:r>
            <a:r>
              <a:rPr lang="ar-SA" b="1" dirty="0" err="1">
                <a:cs typeface="+mj-cs"/>
              </a:rPr>
              <a:t>الأوليفينات</a:t>
            </a:r>
            <a:r>
              <a:rPr lang="ar-SA" b="1" dirty="0">
                <a:cs typeface="+mj-cs"/>
              </a:rPr>
              <a:t> </a:t>
            </a:r>
            <a:r>
              <a:rPr lang="ar-SA" b="1" dirty="0" err="1">
                <a:cs typeface="+mj-cs"/>
              </a:rPr>
              <a:t>كالإيثيلين</a:t>
            </a:r>
            <a:r>
              <a:rPr lang="ar-SA" b="1" dirty="0">
                <a:cs typeface="+mj-cs"/>
              </a:rPr>
              <a:t> و </a:t>
            </a:r>
            <a:r>
              <a:rPr lang="ar-SA" b="1" dirty="0" err="1">
                <a:cs typeface="+mj-cs"/>
              </a:rPr>
              <a:t>البروبلين</a:t>
            </a:r>
            <a:endParaRPr lang="en-US" b="1" dirty="0">
              <a:solidFill>
                <a:srgbClr val="00B050"/>
              </a:solidFill>
              <a:cs typeface="+mj-cs"/>
            </a:endParaRPr>
          </a:p>
        </p:txBody>
      </p:sp>
      <p:sp>
        <p:nvSpPr>
          <p:cNvPr id="22" name="TextBox 21"/>
          <p:cNvSpPr txBox="1"/>
          <p:nvPr/>
        </p:nvSpPr>
        <p:spPr>
          <a:xfrm>
            <a:off x="4495800" y="3610530"/>
            <a:ext cx="3931920" cy="369332"/>
          </a:xfrm>
          <a:prstGeom prst="rect">
            <a:avLst/>
          </a:prstGeom>
          <a:noFill/>
        </p:spPr>
        <p:txBody>
          <a:bodyPr wrap="square" rtlCol="0">
            <a:spAutoFit/>
          </a:bodyPr>
          <a:lstStyle/>
          <a:p>
            <a:pPr algn="just" rtl="1"/>
            <a:r>
              <a:rPr lang="ar-SA" b="1" dirty="0">
                <a:solidFill>
                  <a:srgbClr val="00B050"/>
                </a:solidFill>
                <a:cs typeface="+mj-cs"/>
              </a:rPr>
              <a:t>ب) نزع الهيدروجين من البيوتان</a:t>
            </a:r>
            <a:endParaRPr lang="en-US" b="1" dirty="0">
              <a:solidFill>
                <a:srgbClr val="00B050"/>
              </a:solidFill>
              <a:cs typeface="+mj-cs"/>
            </a:endParaRPr>
          </a:p>
        </p:txBody>
      </p:sp>
      <p:sp>
        <p:nvSpPr>
          <p:cNvPr id="23" name="TextBox 22"/>
          <p:cNvSpPr txBox="1"/>
          <p:nvPr/>
        </p:nvSpPr>
        <p:spPr>
          <a:xfrm>
            <a:off x="960120" y="3991530"/>
            <a:ext cx="7056120" cy="369332"/>
          </a:xfrm>
          <a:prstGeom prst="rect">
            <a:avLst/>
          </a:prstGeom>
          <a:noFill/>
        </p:spPr>
        <p:txBody>
          <a:bodyPr wrap="square" rtlCol="0">
            <a:spAutoFit/>
          </a:bodyPr>
          <a:lstStyle/>
          <a:p>
            <a:pPr algn="just" rtl="1"/>
            <a:r>
              <a:rPr lang="ar-SA" b="1" dirty="0">
                <a:cs typeface="+mj-cs"/>
              </a:rPr>
              <a:t>نزع الهيدروجين من غاز البيوتان باستخدام عوامل مساعدة فى خطوتين</a:t>
            </a:r>
            <a:endParaRPr lang="en-US" b="1" dirty="0">
              <a:solidFill>
                <a:srgbClr val="00B050"/>
              </a:solidFill>
              <a:cs typeface="+mj-cs"/>
            </a:endParaRPr>
          </a:p>
        </p:txBody>
      </p:sp>
      <p:graphicFrame>
        <p:nvGraphicFramePr>
          <p:cNvPr id="798722" name="Object 2"/>
          <p:cNvGraphicFramePr>
            <a:graphicFrameLocks noChangeAspect="1"/>
          </p:cNvGraphicFramePr>
          <p:nvPr/>
        </p:nvGraphicFramePr>
        <p:xfrm>
          <a:off x="1447800" y="4495800"/>
          <a:ext cx="6307137" cy="2079625"/>
        </p:xfrm>
        <a:graphic>
          <a:graphicData uri="http://schemas.openxmlformats.org/presentationml/2006/ole">
            <mc:AlternateContent xmlns:mc="http://schemas.openxmlformats.org/markup-compatibility/2006">
              <mc:Choice xmlns:v="urn:schemas-microsoft-com:vml" Requires="v">
                <p:oleObj spid="_x0000_s798741" name="CS ChemDraw Drawing" r:id="rId3" imgW="4495800" imgH="1414272" progId="ChemDraw.Document.6.0">
                  <p:embed/>
                </p:oleObj>
              </mc:Choice>
              <mc:Fallback>
                <p:oleObj name="CS ChemDraw Drawing" r:id="rId3" imgW="4495800" imgH="1414272"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95800"/>
                        <a:ext cx="6307137"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Box 24"/>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البيوتان</a:t>
            </a:r>
            <a:endParaRPr lang="en-US" sz="2000" b="1" dirty="0">
              <a:solidFill>
                <a:srgbClr val="002060"/>
              </a:solidFill>
            </a:endParaRPr>
          </a:p>
        </p:txBody>
      </p:sp>
      <p:sp>
        <p:nvSpPr>
          <p:cNvPr id="26" name="TextBox 25"/>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2) المشتقات من البيوتان</a:t>
            </a:r>
          </a:p>
        </p:txBody>
      </p:sp>
    </p:spTree>
    <p:extLst>
      <p:ext uri="{BB962C8B-B14F-4D97-AF65-F5344CB8AC3E}">
        <p14:creationId xmlns:p14="http://schemas.microsoft.com/office/powerpoint/2010/main" val="11089746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667000" y="867000"/>
            <a:ext cx="4191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الصناعات القائمة على </a:t>
            </a:r>
            <a:r>
              <a:rPr lang="ar-SA" sz="2000" b="1" dirty="0">
                <a:solidFill>
                  <a:srgbClr val="FF0000"/>
                </a:solidFill>
              </a:rPr>
              <a:t>البيوتادايين</a:t>
            </a:r>
            <a:endParaRPr lang="en-US" sz="2000" b="1" dirty="0">
              <a:solidFill>
                <a:srgbClr val="FF0000"/>
              </a:solidFill>
            </a:endParaRPr>
          </a:p>
        </p:txBody>
      </p:sp>
      <p:sp>
        <p:nvSpPr>
          <p:cNvPr id="12" name="TextBox 11"/>
          <p:cNvSpPr txBox="1"/>
          <p:nvPr/>
        </p:nvSpPr>
        <p:spPr>
          <a:xfrm>
            <a:off x="2057400" y="1371600"/>
            <a:ext cx="5334000" cy="400110"/>
          </a:xfrm>
          <a:prstGeom prst="rect">
            <a:avLst/>
          </a:prstGeom>
          <a:noFill/>
          <a:ln>
            <a:solidFill>
              <a:schemeClr val="tx1"/>
            </a:solidFill>
          </a:ln>
        </p:spPr>
        <p:txBody>
          <a:bodyPr wrap="square" rtlCol="0">
            <a:spAutoFit/>
          </a:bodyPr>
          <a:lstStyle/>
          <a:p>
            <a:pPr algn="ctr" rtl="1"/>
            <a:r>
              <a:rPr lang="en-US" sz="2000" b="1" dirty="0">
                <a:solidFill>
                  <a:srgbClr val="002060"/>
                </a:solidFill>
              </a:rPr>
              <a:t>A</a:t>
            </a:r>
            <a:r>
              <a:rPr lang="ar-SA" sz="2000" b="1" dirty="0">
                <a:solidFill>
                  <a:srgbClr val="002060"/>
                </a:solidFill>
              </a:rPr>
              <a:t>) مطاط البيوتادايين    </a:t>
            </a:r>
            <a:r>
              <a:rPr lang="en-US" sz="2000" b="1" dirty="0">
                <a:solidFill>
                  <a:srgbClr val="FF0000"/>
                </a:solidFill>
              </a:rPr>
              <a:t>Butadiene Rubber</a:t>
            </a:r>
          </a:p>
        </p:txBody>
      </p:sp>
      <p:sp>
        <p:nvSpPr>
          <p:cNvPr id="13" name="TextBox 12"/>
          <p:cNvSpPr txBox="1"/>
          <p:nvPr/>
        </p:nvSpPr>
        <p:spPr>
          <a:xfrm>
            <a:off x="7162800" y="1885890"/>
            <a:ext cx="1478280" cy="400110"/>
          </a:xfrm>
          <a:prstGeom prst="rect">
            <a:avLst/>
          </a:prstGeom>
          <a:noFill/>
        </p:spPr>
        <p:txBody>
          <a:bodyPr wrap="square" rtlCol="0">
            <a:spAutoFit/>
          </a:bodyPr>
          <a:lstStyle/>
          <a:p>
            <a:pPr algn="just" rtl="1"/>
            <a:r>
              <a:rPr lang="ar-SA" sz="2000" b="1" dirty="0">
                <a:solidFill>
                  <a:srgbClr val="C00000"/>
                </a:solidFill>
                <a:cs typeface="+mj-cs"/>
              </a:rPr>
              <a:t>- تحضير</a:t>
            </a:r>
            <a:endParaRPr lang="en-US" sz="2000" b="1" dirty="0">
              <a:solidFill>
                <a:srgbClr val="C00000"/>
              </a:solidFill>
              <a:cs typeface="+mj-cs"/>
            </a:endParaRPr>
          </a:p>
        </p:txBody>
      </p:sp>
      <p:sp>
        <p:nvSpPr>
          <p:cNvPr id="18" name="TextBox 17"/>
          <p:cNvSpPr txBox="1"/>
          <p:nvPr/>
        </p:nvSpPr>
        <p:spPr>
          <a:xfrm>
            <a:off x="1066800" y="3657600"/>
            <a:ext cx="7574280" cy="369332"/>
          </a:xfrm>
          <a:prstGeom prst="rect">
            <a:avLst/>
          </a:prstGeom>
          <a:noFill/>
        </p:spPr>
        <p:txBody>
          <a:bodyPr wrap="square" rtlCol="0">
            <a:spAutoFit/>
          </a:bodyPr>
          <a:lstStyle/>
          <a:p>
            <a:pPr algn="just" rtl="1"/>
            <a:r>
              <a:rPr lang="ar-SA" b="1" dirty="0">
                <a:cs typeface="+mj-cs"/>
              </a:rPr>
              <a:t>- يستخدم فى صناعة إطارات السيارات بعد مزجه بنسب محددة من مطاط ستيرين بوتادايين</a:t>
            </a:r>
            <a:endParaRPr lang="en-US" b="1" dirty="0">
              <a:solidFill>
                <a:srgbClr val="00B050"/>
              </a:solidFill>
              <a:cs typeface="+mj-cs"/>
            </a:endParaRPr>
          </a:p>
        </p:txBody>
      </p:sp>
      <p:graphicFrame>
        <p:nvGraphicFramePr>
          <p:cNvPr id="24" name="Object 3"/>
          <p:cNvGraphicFramePr>
            <a:graphicFrameLocks noChangeAspect="1"/>
          </p:cNvGraphicFramePr>
          <p:nvPr/>
        </p:nvGraphicFramePr>
        <p:xfrm>
          <a:off x="1144588" y="2438400"/>
          <a:ext cx="6775450" cy="923925"/>
        </p:xfrm>
        <a:graphic>
          <a:graphicData uri="http://schemas.openxmlformats.org/presentationml/2006/ole">
            <mc:AlternateContent xmlns:mc="http://schemas.openxmlformats.org/markup-compatibility/2006">
              <mc:Choice xmlns:v="urn:schemas-microsoft-com:vml" Requires="v">
                <p:oleObj spid="_x0000_s799766" name="CS ChemDraw Drawing" r:id="rId3" imgW="4002024" imgH="569976" progId="ChemDraw.Document.6.0">
                  <p:embed/>
                </p:oleObj>
              </mc:Choice>
              <mc:Fallback>
                <p:oleObj name="CS ChemDraw Drawing" r:id="rId3" imgW="4002024" imgH="569976" progId="ChemDraw.Document.6.0">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88" y="2438400"/>
                        <a:ext cx="6775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1066800" y="5334000"/>
            <a:ext cx="7574280" cy="369332"/>
          </a:xfrm>
          <a:prstGeom prst="rect">
            <a:avLst/>
          </a:prstGeom>
          <a:noFill/>
        </p:spPr>
        <p:txBody>
          <a:bodyPr wrap="square" rtlCol="0">
            <a:spAutoFit/>
          </a:bodyPr>
          <a:lstStyle/>
          <a:p>
            <a:pPr algn="just" rtl="1"/>
            <a:r>
              <a:rPr lang="ar-SA" b="1" dirty="0">
                <a:cs typeface="+mj-cs"/>
              </a:rPr>
              <a:t>- يحضر بواسطة البلمرة فى مستحلب </a:t>
            </a:r>
            <a:r>
              <a:rPr lang="en-US" b="1" dirty="0">
                <a:cs typeface="+mj-cs"/>
              </a:rPr>
              <a:t>Emulsion polymerization </a:t>
            </a:r>
            <a:endParaRPr lang="en-US" b="1" dirty="0">
              <a:solidFill>
                <a:srgbClr val="00B050"/>
              </a:solidFill>
              <a:cs typeface="+mj-cs"/>
            </a:endParaRPr>
          </a:p>
        </p:txBody>
      </p:sp>
      <p:sp>
        <p:nvSpPr>
          <p:cNvPr id="28" name="TextBox 27"/>
          <p:cNvSpPr txBox="1"/>
          <p:nvPr/>
        </p:nvSpPr>
        <p:spPr>
          <a:xfrm>
            <a:off x="1066800" y="5791200"/>
            <a:ext cx="7574280" cy="369332"/>
          </a:xfrm>
          <a:prstGeom prst="rect">
            <a:avLst/>
          </a:prstGeom>
          <a:noFill/>
        </p:spPr>
        <p:txBody>
          <a:bodyPr wrap="square" rtlCol="0">
            <a:spAutoFit/>
          </a:bodyPr>
          <a:lstStyle/>
          <a:p>
            <a:pPr algn="just" rtl="1"/>
            <a:r>
              <a:rPr lang="ar-SA" b="1" dirty="0">
                <a:cs typeface="+mj-cs"/>
              </a:rPr>
              <a:t>- يحتوى على صفات مشتركة لكل من الستيرين القاسى و المرونة العالية لبيوتادايين</a:t>
            </a:r>
            <a:endParaRPr lang="en-US" b="1" dirty="0">
              <a:solidFill>
                <a:srgbClr val="00B050"/>
              </a:solidFill>
              <a:cs typeface="+mj-cs"/>
            </a:endParaRPr>
          </a:p>
        </p:txBody>
      </p:sp>
      <p:sp>
        <p:nvSpPr>
          <p:cNvPr id="30" name="TextBox 29"/>
          <p:cNvSpPr txBox="1"/>
          <p:nvPr/>
        </p:nvSpPr>
        <p:spPr>
          <a:xfrm>
            <a:off x="685800" y="4495800"/>
            <a:ext cx="7848600" cy="400110"/>
          </a:xfrm>
          <a:prstGeom prst="rect">
            <a:avLst/>
          </a:prstGeom>
          <a:noFill/>
          <a:ln>
            <a:solidFill>
              <a:schemeClr val="tx1"/>
            </a:solidFill>
          </a:ln>
        </p:spPr>
        <p:txBody>
          <a:bodyPr wrap="square" rtlCol="0">
            <a:spAutoFit/>
          </a:bodyPr>
          <a:lstStyle/>
          <a:p>
            <a:pPr algn="ctr" rtl="1"/>
            <a:r>
              <a:rPr lang="en-US" sz="2000" b="1" dirty="0">
                <a:solidFill>
                  <a:srgbClr val="002060"/>
                </a:solidFill>
              </a:rPr>
              <a:t>B</a:t>
            </a:r>
            <a:r>
              <a:rPr lang="ar-SA" sz="2000" b="1" dirty="0">
                <a:solidFill>
                  <a:srgbClr val="002060"/>
                </a:solidFill>
              </a:rPr>
              <a:t>) مطاط ستيرين بيوتادايين      </a:t>
            </a:r>
            <a:r>
              <a:rPr lang="en-US" sz="2000" b="1" dirty="0">
                <a:solidFill>
                  <a:srgbClr val="002060"/>
                </a:solidFill>
              </a:rPr>
              <a:t>Styrene-</a:t>
            </a:r>
            <a:r>
              <a:rPr lang="en-US" sz="2000" b="1" dirty="0">
                <a:solidFill>
                  <a:srgbClr val="FF0000"/>
                </a:solidFill>
              </a:rPr>
              <a:t>Butadiene Rubber (SBR)</a:t>
            </a:r>
          </a:p>
        </p:txBody>
      </p:sp>
      <p:sp>
        <p:nvSpPr>
          <p:cNvPr id="16" name="TextBox 15"/>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البيوتان</a:t>
            </a:r>
            <a:endParaRPr lang="en-US" sz="2000" b="1" dirty="0">
              <a:solidFill>
                <a:srgbClr val="002060"/>
              </a:solidFill>
            </a:endParaRPr>
          </a:p>
        </p:txBody>
      </p:sp>
      <p:sp>
        <p:nvSpPr>
          <p:cNvPr id="19" name="TextBox 18"/>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2) المشتقات من البيوتان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500"/>
                                        <p:tgtEl>
                                          <p:spTgt spid="18"/>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ox(in)">
                                      <p:cBhvr>
                                        <p:cTn id="28" dur="500"/>
                                        <p:tgtEl>
                                          <p:spTgt spid="2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ox(in)">
                                      <p:cBhvr>
                                        <p:cTn id="31" dur="500"/>
                                        <p:tgtEl>
                                          <p:spTgt spid="2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ox(in)">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3" grpId="0"/>
      <p:bldP spid="18" grpId="0"/>
      <p:bldP spid="26" grpId="0"/>
      <p:bldP spid="28" grpId="0"/>
      <p:bldP spid="3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43000" y="895290"/>
            <a:ext cx="6781800" cy="400110"/>
          </a:xfrm>
          <a:prstGeom prst="rect">
            <a:avLst/>
          </a:prstGeom>
          <a:noFill/>
          <a:ln>
            <a:solidFill>
              <a:schemeClr val="tx1"/>
            </a:solidFill>
          </a:ln>
        </p:spPr>
        <p:txBody>
          <a:bodyPr wrap="square" rtlCol="0">
            <a:spAutoFit/>
          </a:bodyPr>
          <a:lstStyle/>
          <a:p>
            <a:pPr algn="ctr" rtl="1"/>
            <a:r>
              <a:rPr lang="en-US" sz="2000" b="1" dirty="0">
                <a:solidFill>
                  <a:srgbClr val="002060"/>
                </a:solidFill>
              </a:rPr>
              <a:t>C</a:t>
            </a:r>
            <a:r>
              <a:rPr lang="ar-SA" sz="2000" b="1" dirty="0">
                <a:solidFill>
                  <a:srgbClr val="002060"/>
                </a:solidFill>
              </a:rPr>
              <a:t>) مطاط النترايل بيوتادايين    </a:t>
            </a:r>
            <a:r>
              <a:rPr lang="en-US" sz="2000" b="1" dirty="0" err="1">
                <a:solidFill>
                  <a:srgbClr val="002060"/>
                </a:solidFill>
              </a:rPr>
              <a:t>Nitrile</a:t>
            </a:r>
            <a:r>
              <a:rPr lang="en-US" sz="2000" b="1" dirty="0">
                <a:solidFill>
                  <a:srgbClr val="002060"/>
                </a:solidFill>
              </a:rPr>
              <a:t>-</a:t>
            </a:r>
            <a:r>
              <a:rPr lang="en-US" sz="2000" b="1" dirty="0">
                <a:solidFill>
                  <a:srgbClr val="FF0000"/>
                </a:solidFill>
              </a:rPr>
              <a:t>Butadiene Rubber</a:t>
            </a:r>
          </a:p>
        </p:txBody>
      </p:sp>
      <p:sp>
        <p:nvSpPr>
          <p:cNvPr id="16" name="TextBox 15"/>
          <p:cNvSpPr txBox="1"/>
          <p:nvPr/>
        </p:nvSpPr>
        <p:spPr>
          <a:xfrm>
            <a:off x="1874520" y="3059668"/>
            <a:ext cx="6583680" cy="369332"/>
          </a:xfrm>
          <a:prstGeom prst="rect">
            <a:avLst/>
          </a:prstGeom>
          <a:noFill/>
        </p:spPr>
        <p:txBody>
          <a:bodyPr wrap="square" rtlCol="0">
            <a:spAutoFit/>
          </a:bodyPr>
          <a:lstStyle/>
          <a:p>
            <a:pPr algn="just" rtl="1"/>
            <a:r>
              <a:rPr lang="ar-SA" b="1" dirty="0">
                <a:cs typeface="+mj-cs"/>
              </a:rPr>
              <a:t>- تتراوح نسبة الأكريلونترايل إلى البوتادايين ما بين </a:t>
            </a:r>
            <a:r>
              <a:rPr lang="en-US" b="1" dirty="0">
                <a:cs typeface="+mj-cs"/>
              </a:rPr>
              <a:t>18-50%</a:t>
            </a:r>
            <a:endParaRPr lang="en-US" b="1" dirty="0">
              <a:solidFill>
                <a:srgbClr val="00B050"/>
              </a:solidFill>
              <a:cs typeface="+mj-cs"/>
            </a:endParaRPr>
          </a:p>
        </p:txBody>
      </p:sp>
      <p:graphicFrame>
        <p:nvGraphicFramePr>
          <p:cNvPr id="20" name="Object 3"/>
          <p:cNvGraphicFramePr>
            <a:graphicFrameLocks noChangeAspect="1"/>
          </p:cNvGraphicFramePr>
          <p:nvPr/>
        </p:nvGraphicFramePr>
        <p:xfrm>
          <a:off x="3352800" y="1447800"/>
          <a:ext cx="2667000" cy="916742"/>
        </p:xfrm>
        <a:graphic>
          <a:graphicData uri="http://schemas.openxmlformats.org/presentationml/2006/ole">
            <mc:AlternateContent xmlns:mc="http://schemas.openxmlformats.org/markup-compatibility/2006">
              <mc:Choice xmlns:v="urn:schemas-microsoft-com:vml" Requires="v">
                <p:oleObj spid="_x0000_s801814" name="CS ChemDraw Drawing" r:id="rId3" imgW="1831848" imgH="658368" progId="ChemDraw.Document.6.0">
                  <p:embed/>
                </p:oleObj>
              </mc:Choice>
              <mc:Fallback>
                <p:oleObj name="CS ChemDraw Drawing" r:id="rId3" imgW="1831848" imgH="658368" progId="ChemDraw.Document.6.0">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447800"/>
                        <a:ext cx="2667000" cy="91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Box 20"/>
          <p:cNvSpPr txBox="1"/>
          <p:nvPr/>
        </p:nvSpPr>
        <p:spPr>
          <a:xfrm>
            <a:off x="2179320" y="2590800"/>
            <a:ext cx="6278880" cy="369332"/>
          </a:xfrm>
          <a:prstGeom prst="rect">
            <a:avLst/>
          </a:prstGeom>
          <a:noFill/>
        </p:spPr>
        <p:txBody>
          <a:bodyPr wrap="square" rtlCol="0">
            <a:spAutoFit/>
          </a:bodyPr>
          <a:lstStyle/>
          <a:p>
            <a:pPr algn="just" rtl="1"/>
            <a:r>
              <a:rPr lang="ar-SA" b="1" dirty="0">
                <a:cs typeface="+mj-cs"/>
              </a:rPr>
              <a:t>- يحضر بواسطة البلمرة فى مستحلب </a:t>
            </a:r>
            <a:r>
              <a:rPr lang="en-US" b="1" dirty="0">
                <a:cs typeface="+mj-cs"/>
              </a:rPr>
              <a:t>Emulsion polymerization </a:t>
            </a:r>
            <a:endParaRPr lang="en-US" b="1" dirty="0">
              <a:solidFill>
                <a:srgbClr val="00B050"/>
              </a:solidFill>
              <a:cs typeface="+mj-cs"/>
            </a:endParaRPr>
          </a:p>
        </p:txBody>
      </p:sp>
      <p:sp>
        <p:nvSpPr>
          <p:cNvPr id="23" name="TextBox 22"/>
          <p:cNvSpPr txBox="1"/>
          <p:nvPr/>
        </p:nvSpPr>
        <p:spPr>
          <a:xfrm>
            <a:off x="2484120" y="3516868"/>
            <a:ext cx="5974080" cy="381000"/>
          </a:xfrm>
          <a:prstGeom prst="rect">
            <a:avLst/>
          </a:prstGeom>
          <a:noFill/>
        </p:spPr>
        <p:txBody>
          <a:bodyPr wrap="square" rtlCol="0">
            <a:spAutoFit/>
          </a:bodyPr>
          <a:lstStyle/>
          <a:p>
            <a:pPr algn="just" rtl="1"/>
            <a:r>
              <a:rPr lang="ar-SA" b="1" dirty="0">
                <a:cs typeface="+mj-cs"/>
              </a:rPr>
              <a:t>- الزيادة الكبيرة فى نسبة الأكريلونترايل تؤدى إلى</a:t>
            </a:r>
            <a:endParaRPr lang="en-US" b="1" dirty="0">
              <a:solidFill>
                <a:srgbClr val="00B050"/>
              </a:solidFill>
              <a:cs typeface="+mj-cs"/>
            </a:endParaRPr>
          </a:p>
        </p:txBody>
      </p:sp>
      <p:sp>
        <p:nvSpPr>
          <p:cNvPr id="25" name="TextBox 24"/>
          <p:cNvSpPr txBox="1"/>
          <p:nvPr/>
        </p:nvSpPr>
        <p:spPr>
          <a:xfrm>
            <a:off x="502920" y="3897868"/>
            <a:ext cx="7726680" cy="369332"/>
          </a:xfrm>
          <a:prstGeom prst="rect">
            <a:avLst/>
          </a:prstGeom>
          <a:noFill/>
        </p:spPr>
        <p:txBody>
          <a:bodyPr wrap="square" rtlCol="0">
            <a:spAutoFit/>
          </a:bodyPr>
          <a:lstStyle/>
          <a:p>
            <a:pPr algn="just" rtl="1"/>
            <a:r>
              <a:rPr lang="ar-SA" dirty="0">
                <a:solidFill>
                  <a:srgbClr val="00B050"/>
                </a:solidFill>
                <a:cs typeface="+mj-cs"/>
              </a:rPr>
              <a:t>إنخفاض مرونته - نقصان قابليته على التمدد و التقلص - الإقلال من مقاومته لدرجات الحرارة المنخفضة </a:t>
            </a:r>
            <a:endParaRPr lang="en-US" dirty="0">
              <a:solidFill>
                <a:srgbClr val="00B050"/>
              </a:solidFill>
              <a:cs typeface="+mj-cs"/>
            </a:endParaRPr>
          </a:p>
        </p:txBody>
      </p:sp>
      <p:sp>
        <p:nvSpPr>
          <p:cNvPr id="31" name="TextBox 30"/>
          <p:cNvSpPr txBox="1"/>
          <p:nvPr/>
        </p:nvSpPr>
        <p:spPr>
          <a:xfrm>
            <a:off x="883920" y="4924961"/>
            <a:ext cx="7498080" cy="369332"/>
          </a:xfrm>
          <a:prstGeom prst="rect">
            <a:avLst/>
          </a:prstGeom>
          <a:noFill/>
        </p:spPr>
        <p:txBody>
          <a:bodyPr wrap="square" rtlCol="0">
            <a:spAutoFit/>
          </a:bodyPr>
          <a:lstStyle/>
          <a:p>
            <a:pPr algn="just" rtl="1"/>
            <a:r>
              <a:rPr lang="ar-SA" b="1" dirty="0">
                <a:cs typeface="+mj-cs"/>
              </a:rPr>
              <a:t>- يتميز بمقاومته العالية للزيوت و المذيبات العضوية </a:t>
            </a:r>
            <a:r>
              <a:rPr lang="ar-SA" b="1" dirty="0">
                <a:solidFill>
                  <a:srgbClr val="00B050"/>
                </a:solidFill>
                <a:cs typeface="+mj-cs"/>
              </a:rPr>
              <a:t>لذا يستخدم فى صناعة الأنابيب الناقلة للوقود</a:t>
            </a:r>
            <a:endParaRPr lang="en-US" b="1" dirty="0">
              <a:solidFill>
                <a:srgbClr val="00B050"/>
              </a:solidFill>
              <a:cs typeface="+mj-cs"/>
            </a:endParaRPr>
          </a:p>
        </p:txBody>
      </p:sp>
      <p:sp>
        <p:nvSpPr>
          <p:cNvPr id="32" name="TextBox 31"/>
          <p:cNvSpPr txBox="1"/>
          <p:nvPr/>
        </p:nvSpPr>
        <p:spPr>
          <a:xfrm>
            <a:off x="960120" y="5297269"/>
            <a:ext cx="7421880" cy="646331"/>
          </a:xfrm>
          <a:prstGeom prst="rect">
            <a:avLst/>
          </a:prstGeom>
          <a:noFill/>
        </p:spPr>
        <p:txBody>
          <a:bodyPr wrap="square" rtlCol="0">
            <a:spAutoFit/>
          </a:bodyPr>
          <a:lstStyle/>
          <a:p>
            <a:pPr marL="230188" indent="-230188" algn="just" rtl="1"/>
            <a:r>
              <a:rPr lang="ar-SA" b="1" dirty="0">
                <a:cs typeface="+mj-cs"/>
              </a:rPr>
              <a:t>- يستخدم كمادة أساسية فى إنتاج الإطارات – الخزانات – الأكياس – الحلقات المطاطية – ألبوم الصور - سيور المطاط الناقلة للحركة الميكانيكية – القفازات - الأشرطة </a:t>
            </a:r>
            <a:endParaRPr lang="en-US" b="1" dirty="0">
              <a:solidFill>
                <a:srgbClr val="00B050"/>
              </a:solidFill>
              <a:cs typeface="+mj-cs"/>
            </a:endParaRPr>
          </a:p>
        </p:txBody>
      </p:sp>
      <p:sp>
        <p:nvSpPr>
          <p:cNvPr id="34" name="TextBox 33"/>
          <p:cNvSpPr txBox="1"/>
          <p:nvPr/>
        </p:nvSpPr>
        <p:spPr>
          <a:xfrm>
            <a:off x="6934200" y="4483894"/>
            <a:ext cx="1600200" cy="400110"/>
          </a:xfrm>
          <a:prstGeom prst="rect">
            <a:avLst/>
          </a:prstGeom>
          <a:noFill/>
        </p:spPr>
        <p:txBody>
          <a:bodyPr wrap="square" rtlCol="0">
            <a:spAutoFit/>
          </a:bodyPr>
          <a:lstStyle/>
          <a:p>
            <a:pPr marL="230188" indent="-230188" algn="just" rtl="1"/>
            <a:r>
              <a:rPr lang="ar-SA" sz="2000" b="1" dirty="0">
                <a:solidFill>
                  <a:srgbClr val="C00000"/>
                </a:solidFill>
                <a:cs typeface="+mj-cs"/>
              </a:rPr>
              <a:t>الاستخدامات</a:t>
            </a:r>
            <a:endParaRPr lang="en-US" sz="2000" b="1" dirty="0">
              <a:solidFill>
                <a:srgbClr val="C00000"/>
              </a:solidFill>
              <a:cs typeface="+mj-cs"/>
            </a:endParaRPr>
          </a:p>
        </p:txBody>
      </p:sp>
      <p:sp>
        <p:nvSpPr>
          <p:cNvPr id="35" name="TextBox 34"/>
          <p:cNvSpPr txBox="1"/>
          <p:nvPr/>
        </p:nvSpPr>
        <p:spPr>
          <a:xfrm>
            <a:off x="960120" y="5983069"/>
            <a:ext cx="7421880" cy="646331"/>
          </a:xfrm>
          <a:prstGeom prst="rect">
            <a:avLst/>
          </a:prstGeom>
          <a:noFill/>
        </p:spPr>
        <p:txBody>
          <a:bodyPr wrap="square" rtlCol="0">
            <a:spAutoFit/>
          </a:bodyPr>
          <a:lstStyle/>
          <a:p>
            <a:pPr marL="173038" indent="-173038" algn="just" rtl="1"/>
            <a:r>
              <a:rPr lang="ar-SA" b="1" dirty="0">
                <a:cs typeface="+mj-cs"/>
              </a:rPr>
              <a:t>- يستخدم فى صناعة الغيار المطاطية اللازمة للطلمبات العامودية – الأنابيب المطاطية و الخراطيم – الصنادل – الأحذية – حلمات رضاعات الأطفال – ستائر الحمامات – لعب الأطفال</a:t>
            </a:r>
            <a:endParaRPr lang="en-US" b="1" dirty="0">
              <a:solidFill>
                <a:srgbClr val="00B050"/>
              </a:solidFill>
              <a:cs typeface="+mj-cs"/>
            </a:endParaRPr>
          </a:p>
        </p:txBody>
      </p:sp>
      <p:sp>
        <p:nvSpPr>
          <p:cNvPr id="18" name="TextBox 1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البيوتان</a:t>
            </a:r>
            <a:endParaRPr lang="en-US" sz="2000" b="1" dirty="0">
              <a:solidFill>
                <a:srgbClr val="002060"/>
              </a:solidFill>
            </a:endParaRPr>
          </a:p>
        </p:txBody>
      </p:sp>
      <p:sp>
        <p:nvSpPr>
          <p:cNvPr id="19" name="TextBox 18"/>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2) المشتقات من البيوتان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in)">
                                      <p:cBhvr>
                                        <p:cTn id="11" dur="500"/>
                                        <p:tgtEl>
                                          <p:spTgt spid="16"/>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ox(in)">
                                      <p:cBhvr>
                                        <p:cTn id="19" dur="500"/>
                                        <p:tgtEl>
                                          <p:spTgt spid="21"/>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ox(in)">
                                      <p:cBhvr>
                                        <p:cTn id="32" dur="500"/>
                                        <p:tgtEl>
                                          <p:spTgt spid="31"/>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ox(in)">
                                      <p:cBhvr>
                                        <p:cTn id="35" dur="500"/>
                                        <p:tgtEl>
                                          <p:spTgt spid="32"/>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ox(in)">
                                      <p:cBhvr>
                                        <p:cTn id="38" dur="500"/>
                                        <p:tgtEl>
                                          <p:spTgt spid="34"/>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ox(in)">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1" grpId="0"/>
      <p:bldP spid="23" grpId="0"/>
      <p:bldP spid="25" grpId="0"/>
      <p:bldP spid="31" grpId="0"/>
      <p:bldP spid="32" grpId="0"/>
      <p:bldP spid="34" grpId="0"/>
      <p:bldP spid="3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828800" y="771690"/>
            <a:ext cx="5715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a:solidFill>
                  <a:srgbClr val="002060"/>
                </a:solidFill>
              </a:rPr>
              <a:t> (3</a:t>
            </a:r>
            <a:r>
              <a:rPr lang="ar-SA" sz="2000" b="1" dirty="0">
                <a:solidFill>
                  <a:srgbClr val="002060"/>
                </a:solidFill>
              </a:rPr>
              <a:t>إنتاج </a:t>
            </a:r>
            <a:r>
              <a:rPr lang="ar-SA" sz="2000" b="1" dirty="0">
                <a:solidFill>
                  <a:srgbClr val="FF0000"/>
                </a:solidFill>
              </a:rPr>
              <a:t>الأيزوبوتيلين   </a:t>
            </a:r>
            <a:r>
              <a:rPr lang="en-US" sz="2000" b="1" dirty="0">
                <a:solidFill>
                  <a:srgbClr val="002060"/>
                </a:solidFill>
              </a:rPr>
              <a:t>Isobutylene Production</a:t>
            </a:r>
            <a:endParaRPr lang="en-US" sz="2000" b="1" dirty="0">
              <a:solidFill>
                <a:srgbClr val="FF0000"/>
              </a:solidFill>
            </a:endParaRPr>
          </a:p>
        </p:txBody>
      </p:sp>
      <p:sp>
        <p:nvSpPr>
          <p:cNvPr id="9" name="TextBox 8"/>
          <p:cNvSpPr txBox="1"/>
          <p:nvPr/>
        </p:nvSpPr>
        <p:spPr>
          <a:xfrm>
            <a:off x="526200" y="1267936"/>
            <a:ext cx="8153400" cy="1800493"/>
          </a:xfrm>
          <a:prstGeom prst="rect">
            <a:avLst/>
          </a:prstGeom>
          <a:noFill/>
        </p:spPr>
        <p:txBody>
          <a:bodyPr wrap="square" rtlCol="0">
            <a:spAutoFit/>
          </a:bodyPr>
          <a:lstStyle/>
          <a:p>
            <a:pPr algn="just" rtl="1">
              <a:lnSpc>
                <a:spcPct val="150000"/>
              </a:lnSpc>
            </a:pPr>
            <a:r>
              <a:rPr lang="en-US" sz="2000" b="1" dirty="0">
                <a:solidFill>
                  <a:srgbClr val="C00000"/>
                </a:solidFill>
                <a:cs typeface="+mj-cs"/>
              </a:rPr>
              <a:t>- </a:t>
            </a:r>
            <a:r>
              <a:rPr lang="ar-SA" sz="2000" b="1" dirty="0">
                <a:solidFill>
                  <a:srgbClr val="C00000"/>
                </a:solidFill>
                <a:cs typeface="+mj-cs"/>
              </a:rPr>
              <a:t> يتم الحصول عليه من غاز البوتان على مرحلتين</a:t>
            </a:r>
          </a:p>
          <a:p>
            <a:pPr marL="403225" indent="-403225" algn="just" rtl="1">
              <a:lnSpc>
                <a:spcPct val="150000"/>
              </a:lnSpc>
            </a:pPr>
            <a:r>
              <a:rPr lang="en-US" b="1" dirty="0">
                <a:solidFill>
                  <a:srgbClr val="00B050"/>
                </a:solidFill>
                <a:cs typeface="+mj-cs"/>
              </a:rPr>
              <a:t>   </a:t>
            </a:r>
            <a:r>
              <a:rPr lang="ar-SA" b="1" dirty="0">
                <a:solidFill>
                  <a:srgbClr val="00B050"/>
                </a:solidFill>
                <a:cs typeface="+mj-cs"/>
              </a:rPr>
              <a:t>أ) تحويل البوتان إلى أيزوبوتان</a:t>
            </a:r>
            <a:r>
              <a:rPr lang="ar-SA" b="1" dirty="0">
                <a:cs typeface="+mj-cs"/>
              </a:rPr>
              <a:t> وفقا لتقنية بوتامر بإستخدام وامل محفزة بوجود كمية قليلة من الهيدروجين لمنع بلمرة الأوليفينات التى تتكون أثناء </a:t>
            </a:r>
            <a:r>
              <a:rPr lang="en-US" b="1" dirty="0">
                <a:cs typeface="+mj-cs"/>
              </a:rPr>
              <a:t>Isomerization</a:t>
            </a:r>
          </a:p>
          <a:p>
            <a:pPr algn="just" rtl="1">
              <a:lnSpc>
                <a:spcPct val="150000"/>
              </a:lnSpc>
            </a:pPr>
            <a:r>
              <a:rPr lang="en-US" b="1" dirty="0">
                <a:cs typeface="+mj-cs"/>
              </a:rPr>
              <a:t> </a:t>
            </a:r>
            <a:r>
              <a:rPr lang="ar-SA" b="1" dirty="0">
                <a:cs typeface="+mj-cs"/>
              </a:rPr>
              <a:t>   </a:t>
            </a:r>
            <a:r>
              <a:rPr lang="ar-SA" b="1" dirty="0">
                <a:solidFill>
                  <a:srgbClr val="00B050"/>
                </a:solidFill>
                <a:cs typeface="+mj-cs"/>
              </a:rPr>
              <a:t>ب) تحويل الأيزوبوتان إلى أيزوبوتلين </a:t>
            </a:r>
            <a:r>
              <a:rPr lang="ar-SA" b="1" dirty="0">
                <a:cs typeface="+mj-cs"/>
              </a:rPr>
              <a:t>وفقا لتقنية كاتوفين بإستخدام عوامل مؤكسدة</a:t>
            </a:r>
            <a:endParaRPr lang="en-US" b="1" dirty="0">
              <a:cs typeface="+mj-cs"/>
            </a:endParaRPr>
          </a:p>
        </p:txBody>
      </p:sp>
      <p:pic>
        <p:nvPicPr>
          <p:cNvPr id="10" name="Picture 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77712"/>
            <a:ext cx="6400800" cy="2284888"/>
          </a:xfrm>
          <a:prstGeom prst="rect">
            <a:avLst/>
          </a:prstGeom>
        </p:spPr>
        <p:style>
          <a:lnRef idx="0">
            <a:scrgbClr r="0" g="0" b="0"/>
          </a:lnRef>
          <a:fillRef idx="1003">
            <a:schemeClr val="lt2"/>
          </a:fillRef>
          <a:effectRef idx="0">
            <a:scrgbClr r="0" g="0" b="0"/>
          </a:effectRef>
          <a:fontRef idx="major"/>
        </p:style>
      </p:pic>
      <p:sp>
        <p:nvSpPr>
          <p:cNvPr id="13" name="Rectangle 12"/>
          <p:cNvSpPr/>
          <p:nvPr/>
        </p:nvSpPr>
        <p:spPr>
          <a:xfrm>
            <a:off x="-130800" y="5955268"/>
            <a:ext cx="8806070" cy="369332"/>
          </a:xfrm>
          <a:prstGeom prst="rect">
            <a:avLst/>
          </a:prstGeom>
        </p:spPr>
        <p:txBody>
          <a:bodyPr wrap="square">
            <a:spAutoFit/>
          </a:bodyPr>
          <a:lstStyle/>
          <a:p>
            <a:pPr algn="just" rtl="1"/>
            <a:r>
              <a:rPr lang="en-US" b="1" dirty="0">
                <a:solidFill>
                  <a:srgbClr val="C00000"/>
                </a:solidFill>
                <a:cs typeface="+mj-cs"/>
              </a:rPr>
              <a:t> - </a:t>
            </a:r>
            <a:r>
              <a:rPr lang="ar-SA" b="1" dirty="0">
                <a:solidFill>
                  <a:srgbClr val="C00000"/>
                </a:solidFill>
                <a:cs typeface="+mj-cs"/>
              </a:rPr>
              <a:t>يستخدم</a:t>
            </a:r>
            <a:r>
              <a:rPr lang="ar-SA" b="1" dirty="0">
                <a:cs typeface="+mj-cs"/>
              </a:rPr>
              <a:t> الايزوبوتلين في العمليات التي تؤدي الى تحسين وقود السيار ات مثل انتاج </a:t>
            </a:r>
            <a:r>
              <a:rPr lang="ar-SA" b="1" dirty="0">
                <a:solidFill>
                  <a:srgbClr val="C00000"/>
                </a:solidFill>
                <a:cs typeface="+mj-cs"/>
              </a:rPr>
              <a:t>الاوكتان و إم تي بى إى</a:t>
            </a:r>
            <a:endParaRPr lang="en-US" b="1" dirty="0">
              <a:solidFill>
                <a:srgbClr val="C00000"/>
              </a:solidFill>
              <a:cs typeface="+mj-cs"/>
            </a:endParaRPr>
          </a:p>
        </p:txBody>
      </p:sp>
      <p:sp>
        <p:nvSpPr>
          <p:cNvPr id="14" name="TextBox 13"/>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a:solidFill>
                  <a:srgbClr val="002060"/>
                </a:solidFill>
              </a:rPr>
              <a:t>البتروكيماويات من</a:t>
            </a:r>
            <a:r>
              <a:rPr lang="ar-SA" sz="2000" b="1" dirty="0">
                <a:solidFill>
                  <a:srgbClr val="002060"/>
                </a:solidFill>
              </a:rPr>
              <a:t> البيوتان</a:t>
            </a:r>
            <a:endParaRPr lang="en-US" sz="2000" b="1" dirty="0">
              <a:solidFill>
                <a:srgbClr val="002060"/>
              </a:solidFill>
            </a:endParaRPr>
          </a:p>
        </p:txBody>
      </p:sp>
      <p:sp>
        <p:nvSpPr>
          <p:cNvPr id="15" name="TextBox 14"/>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2) المشتقات من البيوتان</a:t>
            </a:r>
          </a:p>
        </p:txBody>
      </p:sp>
    </p:spTree>
    <p:extLst>
      <p:ext uri="{BB962C8B-B14F-4D97-AF65-F5344CB8AC3E}">
        <p14:creationId xmlns:p14="http://schemas.microsoft.com/office/powerpoint/2010/main" val="11089746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31"/>
          <p:cNvSpPr/>
          <p:nvPr/>
        </p:nvSpPr>
        <p:spPr>
          <a:xfrm>
            <a:off x="2136959" y="244332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4686828" y="2450614"/>
            <a:ext cx="80816" cy="134408"/>
          </a:xfrm>
          <a:prstGeom prst="downArrow">
            <a:avLst/>
          </a:prstGeom>
          <a:solidFill>
            <a:schemeClr val="accent6">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j-cs"/>
            </a:endParaRPr>
          </a:p>
        </p:txBody>
      </p:sp>
      <p:sp>
        <p:nvSpPr>
          <p:cNvPr id="34" name="Down Arrow 33"/>
          <p:cNvSpPr/>
          <p:nvPr/>
        </p:nvSpPr>
        <p:spPr>
          <a:xfrm>
            <a:off x="7345689" y="244332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205348" y="2308170"/>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4681050" y="2119243"/>
            <a:ext cx="80816" cy="195559"/>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6310748" y="4303884"/>
            <a:ext cx="2441926"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Times New Roman" panose="02020603050405020304" pitchFamily="18" charset="0"/>
              </a:rPr>
              <a:t>الفينول</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6310748" y="3951912"/>
            <a:ext cx="2438400"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Times New Roman" panose="02020603050405020304" pitchFamily="18" charset="0"/>
              </a:rPr>
              <a:t>الكيل بنزين الخطي</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6310748" y="3595928"/>
            <a:ext cx="2452252"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Times New Roman" panose="02020603050405020304" pitchFamily="18" charset="0"/>
              </a:rPr>
              <a:t>ستيرين</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3415148" y="3581400"/>
            <a:ext cx="2452252"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mj-cs"/>
              </a:rPr>
              <a:t>ثلاثي نيتروتولوين</a:t>
            </a:r>
            <a:endParaRPr lang="en-US" b="1" dirty="0">
              <a:solidFill>
                <a:srgbClr val="FF0000"/>
              </a:solidFill>
              <a:latin typeface="Times New Roman" panose="02020603050405020304" pitchFamily="18" charset="0"/>
              <a:cs typeface="+mj-cs"/>
            </a:endParaRPr>
          </a:p>
        </p:txBody>
      </p:sp>
      <p:sp>
        <p:nvSpPr>
          <p:cNvPr id="99" name="TextBox 98"/>
          <p:cNvSpPr txBox="1"/>
          <p:nvPr/>
        </p:nvSpPr>
        <p:spPr>
          <a:xfrm>
            <a:off x="367148" y="3897868"/>
            <a:ext cx="2438400"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mj-cs"/>
              </a:rPr>
              <a:t>اورثو-زايلين</a:t>
            </a:r>
            <a:endParaRPr lang="en-US" b="1" dirty="0">
              <a:solidFill>
                <a:srgbClr val="FF0000"/>
              </a:solidFill>
              <a:latin typeface="Times New Roman" panose="02020603050405020304" pitchFamily="18" charset="0"/>
              <a:cs typeface="+mj-cs"/>
            </a:endParaRPr>
          </a:p>
        </p:txBody>
      </p:sp>
      <p:sp>
        <p:nvSpPr>
          <p:cNvPr id="100" name="TextBox 99"/>
          <p:cNvSpPr txBox="1"/>
          <p:nvPr/>
        </p:nvSpPr>
        <p:spPr>
          <a:xfrm>
            <a:off x="367148" y="3553210"/>
            <a:ext cx="2452252"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itchFamily="18" charset="0"/>
                <a:cs typeface="+mj-cs"/>
              </a:rPr>
              <a:t>بارا-زايلين</a:t>
            </a:r>
            <a:endParaRPr lang="en-US" b="1" dirty="0">
              <a:solidFill>
                <a:srgbClr val="FF0000"/>
              </a:solidFill>
              <a:latin typeface="Times New Roman" pitchFamily="18" charset="0"/>
              <a:cs typeface="+mj-cs"/>
            </a:endParaRPr>
          </a:p>
        </p:txBody>
      </p:sp>
      <p:sp>
        <p:nvSpPr>
          <p:cNvPr id="104" name="TextBox 103"/>
          <p:cNvSpPr txBox="1"/>
          <p:nvPr/>
        </p:nvSpPr>
        <p:spPr>
          <a:xfrm>
            <a:off x="6096000" y="2609099"/>
            <a:ext cx="2819400" cy="40011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rgbClr val="002060"/>
                </a:solidFill>
                <a:latin typeface="Times New Roman" panose="02020603050405020304" pitchFamily="18" charset="0"/>
                <a:cs typeface="Times New Roman" panose="02020603050405020304" pitchFamily="18" charset="0"/>
              </a:rPr>
              <a:t>البتروكيماويات من البنزين</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05" name="TextBox 104"/>
          <p:cNvSpPr txBox="1"/>
          <p:nvPr/>
        </p:nvSpPr>
        <p:spPr>
          <a:xfrm>
            <a:off x="3124200" y="2609099"/>
            <a:ext cx="2819400" cy="40011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chemeClr val="tx1"/>
                </a:solidFill>
                <a:latin typeface="Times New Roman" panose="02020603050405020304" pitchFamily="18" charset="0"/>
                <a:cs typeface="Times New Roman" panose="02020603050405020304" pitchFamily="18" charset="0"/>
              </a:rPr>
              <a:t>البتروكيماويات من التولوين</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06" name="TextBox 105"/>
          <p:cNvSpPr txBox="1"/>
          <p:nvPr/>
        </p:nvSpPr>
        <p:spPr>
          <a:xfrm>
            <a:off x="152400" y="2599422"/>
            <a:ext cx="2819400" cy="40011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chemeClr val="tx1"/>
                </a:solidFill>
                <a:latin typeface="Times New Roman" panose="02020603050405020304" pitchFamily="18" charset="0"/>
                <a:cs typeface="Times New Roman" panose="02020603050405020304" pitchFamily="18" charset="0"/>
              </a:rPr>
              <a:t>البتروكيماويات من الزايلين</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07" name="Down Arrow 106"/>
          <p:cNvSpPr/>
          <p:nvPr/>
        </p:nvSpPr>
        <p:spPr>
          <a:xfrm>
            <a:off x="7162800" y="307017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own Arrow 107"/>
          <p:cNvSpPr/>
          <p:nvPr/>
        </p:nvSpPr>
        <p:spPr>
          <a:xfrm>
            <a:off x="4343400" y="307017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own Arrow 108"/>
          <p:cNvSpPr/>
          <p:nvPr/>
        </p:nvSpPr>
        <p:spPr>
          <a:xfrm>
            <a:off x="1219200" y="307017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22368" y="1248573"/>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36" name="TextBox 35"/>
          <p:cNvSpPr txBox="1"/>
          <p:nvPr/>
        </p:nvSpPr>
        <p:spPr>
          <a:xfrm>
            <a:off x="6310086" y="4644258"/>
            <a:ext cx="2441926"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Times New Roman" panose="02020603050405020304" pitchFamily="18" charset="0"/>
              </a:rPr>
              <a:t>نايلون 6.6</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6306560" y="4992600"/>
            <a:ext cx="2441926"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Times New Roman" panose="02020603050405020304" pitchFamily="18" charset="0"/>
              </a:rPr>
              <a:t>نايلون 6</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6310086" y="5345668"/>
            <a:ext cx="2441926"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Times New Roman" panose="02020603050405020304" pitchFamily="18" charset="0"/>
              </a:rPr>
              <a:t>بولي يوريثان</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3415148" y="3937384"/>
            <a:ext cx="2452252"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002060"/>
                </a:solidFill>
                <a:latin typeface="Times New Roman" panose="02020603050405020304" pitchFamily="18" charset="0"/>
                <a:cs typeface="+mj-cs"/>
              </a:rPr>
              <a:t>ثنائي ايزوسيانات التولوين</a:t>
            </a:r>
            <a:endParaRPr lang="en-US" b="1" dirty="0">
              <a:solidFill>
                <a:srgbClr val="FF0000"/>
              </a:solidFill>
              <a:latin typeface="Times New Roman" panose="02020603050405020304" pitchFamily="18" charset="0"/>
              <a:cs typeface="+mj-cs"/>
            </a:endParaRPr>
          </a:p>
        </p:txBody>
      </p:sp>
    </p:spTree>
    <p:extLst>
      <p:ext uri="{BB962C8B-B14F-4D97-AF65-F5344CB8AC3E}">
        <p14:creationId xmlns:p14="http://schemas.microsoft.com/office/powerpoint/2010/main" val="122084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ox(in)">
                                      <p:cBhvr>
                                        <p:cTn id="10" dur="500"/>
                                        <p:tgtEl>
                                          <p:spTgt spid="3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ox(in)">
                                      <p:cBhvr>
                                        <p:cTn id="13" dur="500"/>
                                        <p:tgtEl>
                                          <p:spTgt spid="3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ox(in)">
                                      <p:cBhvr>
                                        <p:cTn id="16" dur="500"/>
                                        <p:tgtEl>
                                          <p:spTgt spid="3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ox(in)">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box(in)">
                                      <p:cBhvr>
                                        <p:cTn id="24" dur="500"/>
                                        <p:tgtEl>
                                          <p:spTgt spid="104"/>
                                        </p:tgtEl>
                                      </p:cBhvr>
                                    </p:animEffect>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box(in)">
                                      <p:cBhvr>
                                        <p:cTn id="28" dur="500"/>
                                        <p:tgtEl>
                                          <p:spTgt spid="105"/>
                                        </p:tgtEl>
                                      </p:cBhvr>
                                    </p:animEffect>
                                  </p:childTnLst>
                                </p:cTn>
                              </p:par>
                            </p:childTnLst>
                          </p:cTn>
                        </p:par>
                        <p:par>
                          <p:cTn id="29" fill="hold">
                            <p:stCondLst>
                              <p:cond delay="1000"/>
                            </p:stCondLst>
                            <p:childTnLst>
                              <p:par>
                                <p:cTn id="30" presetID="4" presetClass="entr" presetSubtype="16" fill="hold" grpId="0" nodeType="after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box(in)">
                                      <p:cBhvr>
                                        <p:cTn id="32" dur="500"/>
                                        <p:tgtEl>
                                          <p:spTgt spid="10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ox(in)">
                                      <p:cBhvr>
                                        <p:cTn id="37" dur="500"/>
                                        <p:tgtEl>
                                          <p:spTgt spid="5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ox(in)">
                                      <p:cBhvr>
                                        <p:cTn id="40" dur="500"/>
                                        <p:tgtEl>
                                          <p:spTgt spid="5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box(in)">
                                      <p:cBhvr>
                                        <p:cTn id="43" dur="500"/>
                                        <p:tgtEl>
                                          <p:spTgt spid="5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box(in)">
                                      <p:cBhvr>
                                        <p:cTn id="46" dur="500"/>
                                        <p:tgtEl>
                                          <p:spTgt spid="107"/>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ox(in)">
                                      <p:cBhvr>
                                        <p:cTn id="49" dur="500"/>
                                        <p:tgtEl>
                                          <p:spTgt spid="3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ox(in)">
                                      <p:cBhvr>
                                        <p:cTn id="52" dur="500"/>
                                        <p:tgtEl>
                                          <p:spTgt spid="3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ox(in)">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box(in)">
                                      <p:cBhvr>
                                        <p:cTn id="60" dur="500"/>
                                        <p:tgtEl>
                                          <p:spTgt spid="68"/>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box(in)">
                                      <p:cBhvr>
                                        <p:cTn id="63" dur="500"/>
                                        <p:tgtEl>
                                          <p:spTgt spid="108"/>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box(in)">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box(in)">
                                      <p:cBhvr>
                                        <p:cTn id="71" dur="500"/>
                                        <p:tgtEl>
                                          <p:spTgt spid="99"/>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box(in)">
                                      <p:cBhvr>
                                        <p:cTn id="74" dur="500"/>
                                        <p:tgtEl>
                                          <p:spTgt spid="100"/>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box(in)">
                                      <p:cBhvr>
                                        <p:cTn id="7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8" grpId="0" animBg="1"/>
      <p:bldP spid="39" grpId="0" animBg="1"/>
      <p:bldP spid="52" grpId="0" animBg="1"/>
      <p:bldP spid="53" grpId="0" animBg="1"/>
      <p:bldP spid="54" grpId="0" animBg="1"/>
      <p:bldP spid="68" grpId="0" animBg="1"/>
      <p:bldP spid="99" grpId="0" animBg="1"/>
      <p:bldP spid="100" grpId="0" animBg="1"/>
      <p:bldP spid="104" grpId="0" animBg="1"/>
      <p:bldP spid="105" grpId="0" animBg="1"/>
      <p:bldP spid="106" grpId="0" animBg="1"/>
      <p:bldP spid="107" grpId="0" animBg="1"/>
      <p:bldP spid="108" grpId="0" animBg="1"/>
      <p:bldP spid="109" grpId="0" animBg="1"/>
      <p:bldP spid="36" grpId="0" animBg="1"/>
      <p:bldP spid="37" grpId="0" animBg="1"/>
      <p:bldP spid="40" grpId="0" animBg="1"/>
      <p:bldP spid="4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17" name="TextBox 16"/>
          <p:cNvSpPr txBox="1"/>
          <p:nvPr/>
        </p:nvSpPr>
        <p:spPr>
          <a:xfrm>
            <a:off x="1676400" y="990600"/>
            <a:ext cx="60198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إنتاج المركبات الأروماتية</a:t>
            </a:r>
            <a:r>
              <a:rPr lang="ar-SA" sz="2000" b="1" dirty="0">
                <a:solidFill>
                  <a:srgbClr val="FF0000"/>
                </a:solidFill>
              </a:rPr>
              <a:t>  </a:t>
            </a:r>
            <a:r>
              <a:rPr lang="en-US" sz="2000" b="1" dirty="0">
                <a:solidFill>
                  <a:srgbClr val="002060"/>
                </a:solidFill>
              </a:rPr>
              <a:t>Aromatic compounds</a:t>
            </a:r>
            <a:endParaRPr lang="en-US" sz="2000" b="1" dirty="0">
              <a:solidFill>
                <a:srgbClr val="FF0000"/>
              </a:solidFill>
            </a:endParaRPr>
          </a:p>
        </p:txBody>
      </p:sp>
      <p:sp>
        <p:nvSpPr>
          <p:cNvPr id="35" name="TextBox 34"/>
          <p:cNvSpPr txBox="1"/>
          <p:nvPr/>
        </p:nvSpPr>
        <p:spPr>
          <a:xfrm>
            <a:off x="883920" y="1992868"/>
            <a:ext cx="7650480" cy="369332"/>
          </a:xfrm>
          <a:prstGeom prst="rect">
            <a:avLst/>
          </a:prstGeom>
          <a:noFill/>
        </p:spPr>
        <p:txBody>
          <a:bodyPr wrap="square" rtlCol="0">
            <a:spAutoFit/>
          </a:bodyPr>
          <a:lstStyle/>
          <a:p>
            <a:pPr algn="just" rtl="1"/>
            <a:r>
              <a:rPr lang="ar-SA" b="1" dirty="0">
                <a:cs typeface="+mj-cs"/>
              </a:rPr>
              <a:t>- تعتبر النافثا هى المصدر الرئيسى لإنتاج المركبات الأروماتية مثل البنزين – التولوين - الزايلين</a:t>
            </a:r>
            <a:endParaRPr lang="en-US" b="1" dirty="0">
              <a:solidFill>
                <a:srgbClr val="00B050"/>
              </a:solidFill>
              <a:cs typeface="+mj-cs"/>
            </a:endParaRPr>
          </a:p>
        </p:txBody>
      </p:sp>
      <p:sp>
        <p:nvSpPr>
          <p:cNvPr id="37" name="TextBox 36"/>
          <p:cNvSpPr txBox="1"/>
          <p:nvPr/>
        </p:nvSpPr>
        <p:spPr>
          <a:xfrm>
            <a:off x="579120" y="2450068"/>
            <a:ext cx="7955280" cy="369332"/>
          </a:xfrm>
          <a:prstGeom prst="rect">
            <a:avLst/>
          </a:prstGeom>
          <a:noFill/>
        </p:spPr>
        <p:txBody>
          <a:bodyPr wrap="square" rtlCol="0">
            <a:spAutoFit/>
          </a:bodyPr>
          <a:lstStyle/>
          <a:p>
            <a:pPr algn="just" rtl="1"/>
            <a:r>
              <a:rPr lang="ar-SA" b="1" dirty="0">
                <a:cs typeface="+mj-cs"/>
              </a:rPr>
              <a:t>- يتم الحصول عليها بإصلاح النافثا بالعامل المساعد </a:t>
            </a:r>
            <a:r>
              <a:rPr lang="en-US" b="1" dirty="0">
                <a:cs typeface="+mj-cs"/>
              </a:rPr>
              <a:t>Reformate</a:t>
            </a:r>
            <a:r>
              <a:rPr lang="ar-SA" b="1" dirty="0">
                <a:cs typeface="+mj-cs"/>
              </a:rPr>
              <a:t> عن طريق  إزالة الكبريت بالهدرجة</a:t>
            </a:r>
            <a:endParaRPr lang="en-US" b="1" dirty="0">
              <a:cs typeface="+mj-cs"/>
            </a:endParaRPr>
          </a:p>
        </p:txBody>
      </p:sp>
      <p:sp>
        <p:nvSpPr>
          <p:cNvPr id="46" name="TextBox 45"/>
          <p:cNvSpPr txBox="1"/>
          <p:nvPr/>
        </p:nvSpPr>
        <p:spPr>
          <a:xfrm>
            <a:off x="533400" y="2852172"/>
            <a:ext cx="7955280" cy="1338828"/>
          </a:xfrm>
          <a:prstGeom prst="rect">
            <a:avLst/>
          </a:prstGeom>
          <a:noFill/>
        </p:spPr>
        <p:txBody>
          <a:bodyPr wrap="square" rtlCol="0">
            <a:spAutoFit/>
          </a:bodyPr>
          <a:lstStyle/>
          <a:p>
            <a:pPr marL="173038" indent="-173038" algn="just" rtl="1">
              <a:lnSpc>
                <a:spcPct val="150000"/>
              </a:lnSpc>
            </a:pPr>
            <a:r>
              <a:rPr lang="ar-SA" b="1" dirty="0">
                <a:solidFill>
                  <a:srgbClr val="C00000"/>
                </a:solidFill>
                <a:cs typeface="+mj-cs"/>
              </a:rPr>
              <a:t>- و يتم تحويل</a:t>
            </a:r>
            <a:r>
              <a:rPr lang="en-US" b="1" dirty="0">
                <a:solidFill>
                  <a:srgbClr val="C00000"/>
                </a:solidFill>
                <a:cs typeface="+mj-cs"/>
              </a:rPr>
              <a:t> </a:t>
            </a:r>
            <a:r>
              <a:rPr lang="ar-SA" b="1" dirty="0">
                <a:solidFill>
                  <a:srgbClr val="C00000"/>
                </a:solidFill>
                <a:cs typeface="+mj-cs"/>
              </a:rPr>
              <a:t>المركبات الحلقية المشبعة و المركبات البارافينية (مستقيمة السلسلة) </a:t>
            </a:r>
            <a:r>
              <a:rPr lang="ar-SA" b="1" dirty="0">
                <a:cs typeface="+mj-cs"/>
              </a:rPr>
              <a:t>إلى المركبات الأروماتية المطلوبة بإستخدام كلوريد البلاتين و كلوريد الرينوم كعوامل حفازةعند درجة حراره 430-530°</a:t>
            </a:r>
            <a:r>
              <a:rPr lang="en-US" b="1" dirty="0">
                <a:cs typeface="+mj-cs"/>
              </a:rPr>
              <a:t>C </a:t>
            </a:r>
            <a:r>
              <a:rPr lang="ar-SA" b="1" dirty="0">
                <a:cs typeface="+mj-cs"/>
              </a:rPr>
              <a:t>  و ضغط   8-50 </a:t>
            </a:r>
            <a:r>
              <a:rPr lang="en-US" b="1" dirty="0" err="1">
                <a:cs typeface="+mj-cs"/>
              </a:rPr>
              <a:t>atm</a:t>
            </a:r>
            <a:r>
              <a:rPr lang="ar-SA" b="1" dirty="0">
                <a:cs typeface="+mj-cs"/>
              </a:rPr>
              <a:t>  </a:t>
            </a:r>
          </a:p>
        </p:txBody>
      </p:sp>
      <p:sp>
        <p:nvSpPr>
          <p:cNvPr id="47" name="TextBox 46"/>
          <p:cNvSpPr txBox="1"/>
          <p:nvPr/>
        </p:nvSpPr>
        <p:spPr>
          <a:xfrm>
            <a:off x="7162800" y="1524000"/>
            <a:ext cx="1402080" cy="400110"/>
          </a:xfrm>
          <a:prstGeom prst="rect">
            <a:avLst/>
          </a:prstGeom>
          <a:noFill/>
        </p:spPr>
        <p:txBody>
          <a:bodyPr wrap="square" rtlCol="0">
            <a:spAutoFit/>
          </a:bodyPr>
          <a:lstStyle/>
          <a:p>
            <a:pPr algn="just" rtl="1"/>
            <a:r>
              <a:rPr lang="ar-SA" sz="2000" b="1" dirty="0">
                <a:solidFill>
                  <a:srgbClr val="C00000"/>
                </a:solidFill>
                <a:cs typeface="+mj-cs"/>
              </a:rPr>
              <a:t>طريقة الانتاج</a:t>
            </a:r>
            <a:endParaRPr lang="en-US" sz="2000" b="1" dirty="0">
              <a:cs typeface="+mj-cs"/>
            </a:endParaRPr>
          </a:p>
        </p:txBody>
      </p:sp>
      <p:graphicFrame>
        <p:nvGraphicFramePr>
          <p:cNvPr id="802819" name="Object 3"/>
          <p:cNvGraphicFramePr>
            <a:graphicFrameLocks noChangeAspect="1"/>
          </p:cNvGraphicFramePr>
          <p:nvPr>
            <p:extLst>
              <p:ext uri="{D42A27DB-BD31-4B8C-83A1-F6EECF244321}">
                <p14:modId xmlns:p14="http://schemas.microsoft.com/office/powerpoint/2010/main" val="41745537"/>
              </p:ext>
            </p:extLst>
          </p:nvPr>
        </p:nvGraphicFramePr>
        <p:xfrm>
          <a:off x="228600" y="4520653"/>
          <a:ext cx="3048000" cy="1765413"/>
        </p:xfrm>
        <a:graphic>
          <a:graphicData uri="http://schemas.openxmlformats.org/presentationml/2006/ole">
            <mc:AlternateContent xmlns:mc="http://schemas.openxmlformats.org/markup-compatibility/2006">
              <mc:Choice xmlns:v="urn:schemas-microsoft-com:vml" Requires="v">
                <p:oleObj spid="_x0000_s802857" name="CS ChemDraw Drawing" r:id="rId3" imgW="2350008" imgH="1424940" progId="ChemDraw.Document.6.0">
                  <p:embed/>
                </p:oleObj>
              </mc:Choice>
              <mc:Fallback>
                <p:oleObj name="CS ChemDraw Drawing" r:id="rId3" imgW="2350008" imgH="1424940" progId="ChemDraw.Document.6.0">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20653"/>
                        <a:ext cx="3048000" cy="1765413"/>
                      </a:xfrm>
                      <a:prstGeom prst="rect">
                        <a:avLst/>
                      </a:prstGeom>
                      <a:solidFill>
                        <a:srgbClr val="E1DFBA"/>
                      </a:solidFill>
                    </p:spPr>
                  </p:pic>
                </p:oleObj>
              </mc:Fallback>
            </mc:AlternateContent>
          </a:graphicData>
        </a:graphic>
      </p:graphicFrame>
      <p:graphicFrame>
        <p:nvGraphicFramePr>
          <p:cNvPr id="802820" name="Object 4"/>
          <p:cNvGraphicFramePr>
            <a:graphicFrameLocks noChangeAspect="1"/>
          </p:cNvGraphicFramePr>
          <p:nvPr>
            <p:extLst>
              <p:ext uri="{D42A27DB-BD31-4B8C-83A1-F6EECF244321}">
                <p14:modId xmlns:p14="http://schemas.microsoft.com/office/powerpoint/2010/main" val="1147316874"/>
              </p:ext>
            </p:extLst>
          </p:nvPr>
        </p:nvGraphicFramePr>
        <p:xfrm>
          <a:off x="3962400" y="4381066"/>
          <a:ext cx="4800600" cy="1943534"/>
        </p:xfrm>
        <a:graphic>
          <a:graphicData uri="http://schemas.openxmlformats.org/presentationml/2006/ole">
            <mc:AlternateContent xmlns:mc="http://schemas.openxmlformats.org/markup-compatibility/2006">
              <mc:Choice xmlns:v="urn:schemas-microsoft-com:vml" Requires="v">
                <p:oleObj spid="_x0000_s802858" name="CS ChemDraw Drawing" r:id="rId5" imgW="3765804" imgH="1595628" progId="ChemDraw.Document.6.0">
                  <p:embed/>
                </p:oleObj>
              </mc:Choice>
              <mc:Fallback>
                <p:oleObj name="CS ChemDraw Drawing" r:id="rId5" imgW="3765804" imgH="1595628" progId="ChemDraw.Document.6.0">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381066"/>
                        <a:ext cx="4800600" cy="1943534"/>
                      </a:xfrm>
                      <a:prstGeom prst="rect">
                        <a:avLst/>
                      </a:prstGeom>
                      <a:solidFill>
                        <a:srgbClr val="E1DFBA"/>
                      </a:solidFill>
                    </p:spPr>
                  </p:pic>
                </p:oleObj>
              </mc:Fallback>
            </mc:AlternateContent>
          </a:graphicData>
        </a:graphic>
      </p:graphicFrame>
      <p:sp>
        <p:nvSpPr>
          <p:cNvPr id="11" name="TextBox 10"/>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p:txBody>
      </p:sp>
    </p:spTree>
    <p:extLst>
      <p:ext uri="{BB962C8B-B14F-4D97-AF65-F5344CB8AC3E}">
        <p14:creationId xmlns:p14="http://schemas.microsoft.com/office/powerpoint/2010/main" val="11089746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7162800" y="1581090"/>
            <a:ext cx="1402080" cy="400110"/>
          </a:xfrm>
          <a:prstGeom prst="rect">
            <a:avLst/>
          </a:prstGeom>
          <a:noFill/>
        </p:spPr>
        <p:txBody>
          <a:bodyPr wrap="square" rtlCol="0">
            <a:spAutoFit/>
          </a:bodyPr>
          <a:lstStyle/>
          <a:p>
            <a:pPr algn="just" rtl="1"/>
            <a:r>
              <a:rPr lang="ar-SA" sz="2000" b="1" dirty="0">
                <a:solidFill>
                  <a:srgbClr val="C00000"/>
                </a:solidFill>
                <a:cs typeface="+mj-cs"/>
              </a:rPr>
              <a:t>طريقة الانتاج</a:t>
            </a:r>
            <a:endParaRPr lang="en-US" sz="2000" b="1" dirty="0">
              <a:cs typeface="+mj-cs"/>
            </a:endParaRPr>
          </a:p>
        </p:txBody>
      </p:sp>
      <p:sp>
        <p:nvSpPr>
          <p:cNvPr id="48" name="TextBox 47"/>
          <p:cNvSpPr txBox="1"/>
          <p:nvPr/>
        </p:nvSpPr>
        <p:spPr>
          <a:xfrm>
            <a:off x="533400" y="1981200"/>
            <a:ext cx="7955280" cy="3365858"/>
          </a:xfrm>
          <a:prstGeom prst="rect">
            <a:avLst/>
          </a:prstGeom>
          <a:noFill/>
        </p:spPr>
        <p:txBody>
          <a:bodyPr wrap="square" rtlCol="0">
            <a:spAutoFit/>
          </a:bodyPr>
          <a:lstStyle/>
          <a:p>
            <a:pPr marL="173038" indent="-173038" algn="just" rtl="1">
              <a:lnSpc>
                <a:spcPct val="150000"/>
              </a:lnSpc>
            </a:pPr>
            <a:r>
              <a:rPr lang="ar-SA" b="1" dirty="0">
                <a:solidFill>
                  <a:srgbClr val="C00000"/>
                </a:solidFill>
                <a:cs typeface="+mj-cs"/>
              </a:rPr>
              <a:t>- </a:t>
            </a:r>
            <a:r>
              <a:rPr lang="ar-SA" b="1" dirty="0">
                <a:cs typeface="+mj-cs"/>
              </a:rPr>
              <a:t>تستخدم أيضا عملية التكسير البخارى للنافثا لإنتاج الأوليفينات اللازمة لإنتاج البنزين و يفضل إستخدام طريقة التكسير البخارى و يفضل إستخدام طريقة الإصلاح بالعامل المساعد لإنتاج الزايلين </a:t>
            </a:r>
          </a:p>
          <a:p>
            <a:pPr marL="173038" indent="-173038" algn="just" rtl="1">
              <a:lnSpc>
                <a:spcPct val="150000"/>
              </a:lnSpc>
            </a:pPr>
            <a:r>
              <a:rPr lang="ar-SA" b="1" dirty="0">
                <a:cs typeface="+mj-cs"/>
              </a:rPr>
              <a:t>- هذا ويمكن تحويل الزيادة من التولوين إلى بنزين</a:t>
            </a:r>
          </a:p>
          <a:p>
            <a:pPr marL="173038" indent="-173038" algn="just" rtl="1">
              <a:lnSpc>
                <a:spcPct val="150000"/>
              </a:lnSpc>
            </a:pPr>
            <a:r>
              <a:rPr lang="ar-SA" b="1" dirty="0">
                <a:solidFill>
                  <a:srgbClr val="C00000"/>
                </a:solidFill>
                <a:cs typeface="+mj-cs"/>
              </a:rPr>
              <a:t>- يمكن إنتاج المواد الأروماتية من الغاز البترولى المسال </a:t>
            </a:r>
            <a:r>
              <a:rPr lang="ar-SA" b="1" dirty="0">
                <a:cs typeface="+mj-cs"/>
              </a:rPr>
              <a:t>(البروبان و البوتان)</a:t>
            </a:r>
          </a:p>
          <a:p>
            <a:pPr marL="173038" algn="just" rtl="1">
              <a:lnSpc>
                <a:spcPct val="150000"/>
              </a:lnSpc>
            </a:pPr>
            <a:r>
              <a:rPr lang="ar-SA" b="1" dirty="0">
                <a:cs typeface="+mj-cs"/>
              </a:rPr>
              <a:t>حيث يتم تحويله إلى إيثيلين و بروبلين و بوتيلين إذ يتفاعل كل جزيئين مع بعضها لتعطى مركبات حلقية هى البنزين – التولوين – الزايلين ................ بإستخدام الزيوليت كعامل حفاز و معدن إنتقالى مثل الجاليوم (طريق سيكلر)</a:t>
            </a:r>
          </a:p>
          <a:p>
            <a:pPr marL="173038" algn="just" rtl="1">
              <a:lnSpc>
                <a:spcPct val="150000"/>
              </a:lnSpc>
            </a:pPr>
            <a:r>
              <a:rPr lang="ar-SA" b="1" dirty="0">
                <a:cs typeface="+mj-cs"/>
              </a:rPr>
              <a:t>هذا و تعتبر المواد الأروماتية منتجات أساسية لإنتاج مواد كيميائية عديدة</a:t>
            </a:r>
            <a:endParaRPr lang="en-US" b="1" dirty="0">
              <a:cs typeface="+mj-cs"/>
            </a:endParaRPr>
          </a:p>
        </p:txBody>
      </p:sp>
      <p:sp>
        <p:nvSpPr>
          <p:cNvPr id="7" name="TextBox 6"/>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9" name="TextBox 8"/>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p:txBody>
      </p:sp>
    </p:spTree>
    <p:extLst>
      <p:ext uri="{BB962C8B-B14F-4D97-AF65-F5344CB8AC3E}">
        <p14:creationId xmlns:p14="http://schemas.microsoft.com/office/powerpoint/2010/main" val="11089746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71800" y="1066800"/>
            <a:ext cx="35814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a:solidFill>
                  <a:srgbClr val="002060"/>
                </a:solidFill>
              </a:rPr>
              <a:t>A</a:t>
            </a:r>
            <a:r>
              <a:rPr lang="ar-SA" sz="2000" b="1" dirty="0">
                <a:solidFill>
                  <a:srgbClr val="002060"/>
                </a:solidFill>
              </a:rPr>
              <a:t>) البتروكيماويات من </a:t>
            </a:r>
            <a:r>
              <a:rPr lang="ar-SA" sz="2000" b="1" dirty="0">
                <a:solidFill>
                  <a:srgbClr val="FF0000"/>
                </a:solidFill>
              </a:rPr>
              <a:t>البنزين</a:t>
            </a:r>
            <a:endParaRPr lang="en-US" sz="2000" b="1" dirty="0">
              <a:solidFill>
                <a:srgbClr val="FF0000"/>
              </a:solidFill>
            </a:endParaRPr>
          </a:p>
        </p:txBody>
      </p:sp>
      <p:sp>
        <p:nvSpPr>
          <p:cNvPr id="7" name="TextBox 6"/>
          <p:cNvSpPr txBox="1"/>
          <p:nvPr/>
        </p:nvSpPr>
        <p:spPr>
          <a:xfrm>
            <a:off x="3200400" y="1600200"/>
            <a:ext cx="2971800" cy="400110"/>
          </a:xfrm>
          <a:prstGeom prst="rect">
            <a:avLst/>
          </a:prstGeom>
          <a:noFill/>
          <a:ln>
            <a:solidFill>
              <a:schemeClr val="tx1"/>
            </a:solidFill>
          </a:ln>
        </p:spPr>
        <p:txBody>
          <a:bodyPr wrap="square" rtlCol="0">
            <a:spAutoFit/>
          </a:bodyPr>
          <a:lstStyle/>
          <a:p>
            <a:pPr algn="ctr" rtl="1"/>
            <a:r>
              <a:rPr lang="ar-SA" sz="2000" b="1" dirty="0">
                <a:solidFill>
                  <a:srgbClr val="002060"/>
                </a:solidFill>
              </a:rPr>
              <a:t>1) </a:t>
            </a:r>
            <a:r>
              <a:rPr lang="ar-SA" sz="2000" b="1" dirty="0" err="1">
                <a:solidFill>
                  <a:srgbClr val="002060"/>
                </a:solidFill>
              </a:rPr>
              <a:t>الستيرين</a:t>
            </a:r>
            <a:r>
              <a:rPr lang="ar-SA" sz="2000" b="1" dirty="0">
                <a:solidFill>
                  <a:srgbClr val="002060"/>
                </a:solidFill>
              </a:rPr>
              <a:t>  </a:t>
            </a:r>
            <a:r>
              <a:rPr lang="en-US" sz="2000" b="1" dirty="0">
                <a:solidFill>
                  <a:srgbClr val="FF0000"/>
                </a:solidFill>
              </a:rPr>
              <a:t>Styrene</a:t>
            </a:r>
          </a:p>
        </p:txBody>
      </p:sp>
      <p:sp>
        <p:nvSpPr>
          <p:cNvPr id="10" name="TextBox 9"/>
          <p:cNvSpPr txBox="1"/>
          <p:nvPr/>
        </p:nvSpPr>
        <p:spPr>
          <a:xfrm>
            <a:off x="3733800" y="3276600"/>
            <a:ext cx="4373880" cy="369332"/>
          </a:xfrm>
          <a:prstGeom prst="rect">
            <a:avLst/>
          </a:prstGeom>
          <a:noFill/>
        </p:spPr>
        <p:txBody>
          <a:bodyPr wrap="square" rtlCol="0">
            <a:spAutoFit/>
          </a:bodyPr>
          <a:lstStyle/>
          <a:p>
            <a:pPr algn="just" rtl="1"/>
            <a:r>
              <a:rPr lang="ar-SA" b="1" dirty="0">
                <a:cs typeface="+mj-cs"/>
              </a:rPr>
              <a:t>- يحضر من البنزين و هاليدات الألكيل طويلة السلسلة</a:t>
            </a:r>
            <a:endParaRPr lang="en-US" b="1" dirty="0">
              <a:cs typeface="+mj-cs"/>
            </a:endParaRPr>
          </a:p>
        </p:txBody>
      </p:sp>
      <p:sp>
        <p:nvSpPr>
          <p:cNvPr id="12" name="TextBox 11"/>
          <p:cNvSpPr txBox="1"/>
          <p:nvPr/>
        </p:nvSpPr>
        <p:spPr>
          <a:xfrm>
            <a:off x="609600" y="2069068"/>
            <a:ext cx="7574280" cy="369332"/>
          </a:xfrm>
          <a:prstGeom prst="rect">
            <a:avLst/>
          </a:prstGeom>
          <a:noFill/>
        </p:spPr>
        <p:txBody>
          <a:bodyPr wrap="square" rtlCol="0">
            <a:spAutoFit/>
          </a:bodyPr>
          <a:lstStyle/>
          <a:p>
            <a:pPr algn="just" rtl="1"/>
            <a:r>
              <a:rPr lang="ar-SA" b="1" dirty="0">
                <a:cs typeface="+mj-cs"/>
              </a:rPr>
              <a:t>- ينتج ستيرين عند معالجة البنزين بالإيثيلين ثم نزع جزىء هيدروجين من إيثيل البنزين</a:t>
            </a:r>
            <a:endParaRPr lang="en-US" b="1" dirty="0">
              <a:solidFill>
                <a:srgbClr val="00B050"/>
              </a:solidFill>
              <a:cs typeface="+mj-cs"/>
            </a:endParaRPr>
          </a:p>
        </p:txBody>
      </p:sp>
      <p:sp>
        <p:nvSpPr>
          <p:cNvPr id="14" name="TextBox 13"/>
          <p:cNvSpPr txBox="1"/>
          <p:nvPr/>
        </p:nvSpPr>
        <p:spPr>
          <a:xfrm>
            <a:off x="4648200" y="3688082"/>
            <a:ext cx="3459480" cy="381000"/>
          </a:xfrm>
          <a:prstGeom prst="rect">
            <a:avLst/>
          </a:prstGeom>
          <a:noFill/>
        </p:spPr>
        <p:txBody>
          <a:bodyPr wrap="square" rtlCol="0">
            <a:spAutoFit/>
          </a:bodyPr>
          <a:lstStyle/>
          <a:p>
            <a:pPr algn="just" rtl="1"/>
            <a:r>
              <a:rPr lang="ar-SA" b="1" dirty="0">
                <a:cs typeface="+mj-cs"/>
              </a:rPr>
              <a:t>- يستخدم فى صناعة المنظفات</a:t>
            </a:r>
            <a:endParaRPr lang="en-US" b="1" dirty="0">
              <a:solidFill>
                <a:srgbClr val="00B050"/>
              </a:solidFill>
              <a:cs typeface="+mj-cs"/>
            </a:endParaRPr>
          </a:p>
        </p:txBody>
      </p:sp>
      <p:sp>
        <p:nvSpPr>
          <p:cNvPr id="15" name="TextBox 14"/>
          <p:cNvSpPr txBox="1"/>
          <p:nvPr/>
        </p:nvSpPr>
        <p:spPr>
          <a:xfrm>
            <a:off x="5105400" y="4698382"/>
            <a:ext cx="3002280" cy="369332"/>
          </a:xfrm>
          <a:prstGeom prst="rect">
            <a:avLst/>
          </a:prstGeom>
          <a:noFill/>
        </p:spPr>
        <p:txBody>
          <a:bodyPr wrap="square" rtlCol="0">
            <a:spAutoFit/>
          </a:bodyPr>
          <a:lstStyle/>
          <a:p>
            <a:pPr algn="just" rtl="1"/>
            <a:r>
              <a:rPr lang="ar-SA" b="1" dirty="0">
                <a:cs typeface="+mj-cs"/>
              </a:rPr>
              <a:t>- مادة سامة – تحرق الجلد</a:t>
            </a:r>
            <a:endParaRPr lang="en-US" b="1" dirty="0">
              <a:cs typeface="+mj-cs"/>
            </a:endParaRPr>
          </a:p>
        </p:txBody>
      </p:sp>
      <p:sp>
        <p:nvSpPr>
          <p:cNvPr id="19" name="TextBox 18"/>
          <p:cNvSpPr txBox="1"/>
          <p:nvPr/>
        </p:nvSpPr>
        <p:spPr>
          <a:xfrm>
            <a:off x="609600" y="5080575"/>
            <a:ext cx="7498080" cy="369332"/>
          </a:xfrm>
          <a:prstGeom prst="rect">
            <a:avLst/>
          </a:prstGeom>
          <a:noFill/>
        </p:spPr>
        <p:txBody>
          <a:bodyPr wrap="square" rtlCol="0">
            <a:spAutoFit/>
          </a:bodyPr>
          <a:lstStyle/>
          <a:p>
            <a:pPr algn="just" rtl="1"/>
            <a:r>
              <a:rPr lang="ar-SA" b="1" dirty="0">
                <a:cs typeface="+mj-cs"/>
              </a:rPr>
              <a:t>- يمكن تحضيره صناعيا من الكيومين (الذى ينتج من البروبلين و البنزين)</a:t>
            </a:r>
            <a:endParaRPr lang="en-US" b="1" dirty="0">
              <a:solidFill>
                <a:srgbClr val="00B050"/>
              </a:solidFill>
              <a:cs typeface="+mj-cs"/>
            </a:endParaRPr>
          </a:p>
        </p:txBody>
      </p:sp>
      <p:sp>
        <p:nvSpPr>
          <p:cNvPr id="20" name="TextBox 19"/>
          <p:cNvSpPr txBox="1"/>
          <p:nvPr/>
        </p:nvSpPr>
        <p:spPr>
          <a:xfrm>
            <a:off x="3200400" y="4191000"/>
            <a:ext cx="2514600" cy="400110"/>
          </a:xfrm>
          <a:prstGeom prst="rect">
            <a:avLst/>
          </a:prstGeom>
          <a:noFill/>
          <a:ln>
            <a:solidFill>
              <a:schemeClr val="tx1"/>
            </a:solidFill>
          </a:ln>
        </p:spPr>
        <p:txBody>
          <a:bodyPr wrap="square" rtlCol="0">
            <a:spAutoFit/>
          </a:bodyPr>
          <a:lstStyle/>
          <a:p>
            <a:pPr algn="ctr" rtl="1"/>
            <a:r>
              <a:rPr lang="ar-SA" sz="2000" b="1" dirty="0">
                <a:solidFill>
                  <a:srgbClr val="002060"/>
                </a:solidFill>
              </a:rPr>
              <a:t>3) </a:t>
            </a:r>
            <a:r>
              <a:rPr lang="ar-SA" sz="2000" b="1" dirty="0" err="1">
                <a:solidFill>
                  <a:srgbClr val="002060"/>
                </a:solidFill>
              </a:rPr>
              <a:t>الفينول</a:t>
            </a:r>
            <a:r>
              <a:rPr lang="ar-SA" sz="2000" b="1" dirty="0">
                <a:solidFill>
                  <a:srgbClr val="002060"/>
                </a:solidFill>
              </a:rPr>
              <a:t> </a:t>
            </a:r>
            <a:r>
              <a:rPr lang="en-US" sz="2000" b="1" dirty="0">
                <a:solidFill>
                  <a:srgbClr val="FF0000"/>
                </a:solidFill>
              </a:rPr>
              <a:t>Phenol</a:t>
            </a:r>
          </a:p>
        </p:txBody>
      </p:sp>
      <p:sp>
        <p:nvSpPr>
          <p:cNvPr id="22" name="TextBox 21"/>
          <p:cNvSpPr txBox="1"/>
          <p:nvPr/>
        </p:nvSpPr>
        <p:spPr>
          <a:xfrm>
            <a:off x="1828800" y="5508485"/>
            <a:ext cx="6278880" cy="369332"/>
          </a:xfrm>
          <a:prstGeom prst="rect">
            <a:avLst/>
          </a:prstGeom>
          <a:noFill/>
        </p:spPr>
        <p:txBody>
          <a:bodyPr wrap="square" rtlCol="0">
            <a:spAutoFit/>
          </a:bodyPr>
          <a:lstStyle/>
          <a:p>
            <a:pPr algn="just" rtl="1"/>
            <a:r>
              <a:rPr lang="ar-SA" b="1" dirty="0">
                <a:cs typeface="+mj-cs"/>
              </a:rPr>
              <a:t>- يستخدم فى تحضير كثير من المنتجات المهمه صناعيا مثل</a:t>
            </a:r>
            <a:endParaRPr lang="en-US" b="1" dirty="0">
              <a:solidFill>
                <a:srgbClr val="00B050"/>
              </a:solidFill>
              <a:cs typeface="+mj-cs"/>
            </a:endParaRPr>
          </a:p>
        </p:txBody>
      </p:sp>
      <p:sp>
        <p:nvSpPr>
          <p:cNvPr id="23" name="TextBox 22"/>
          <p:cNvSpPr txBox="1"/>
          <p:nvPr/>
        </p:nvSpPr>
        <p:spPr>
          <a:xfrm>
            <a:off x="3886200" y="5845313"/>
            <a:ext cx="4221480" cy="369332"/>
          </a:xfrm>
          <a:prstGeom prst="rect">
            <a:avLst/>
          </a:prstGeom>
          <a:noFill/>
        </p:spPr>
        <p:txBody>
          <a:bodyPr wrap="square" rtlCol="0">
            <a:spAutoFit/>
          </a:bodyPr>
          <a:lstStyle/>
          <a:p>
            <a:pPr algn="just" rtl="1">
              <a:buFont typeface="Wingdings" pitchFamily="2" charset="2"/>
              <a:buChar char="§"/>
            </a:pPr>
            <a:r>
              <a:rPr lang="ar-SA" b="1" dirty="0">
                <a:cs typeface="+mj-cs"/>
              </a:rPr>
              <a:t> راتنجات الفينول فورمالدهيد (بكيلايت)</a:t>
            </a:r>
            <a:endParaRPr lang="en-US" b="1" dirty="0">
              <a:solidFill>
                <a:srgbClr val="00B050"/>
              </a:solidFill>
              <a:cs typeface="+mj-cs"/>
            </a:endParaRPr>
          </a:p>
        </p:txBody>
      </p:sp>
      <p:sp>
        <p:nvSpPr>
          <p:cNvPr id="24" name="TextBox 23"/>
          <p:cNvSpPr txBox="1"/>
          <p:nvPr/>
        </p:nvSpPr>
        <p:spPr>
          <a:xfrm>
            <a:off x="2286000" y="6260068"/>
            <a:ext cx="5821680" cy="369332"/>
          </a:xfrm>
          <a:prstGeom prst="rect">
            <a:avLst/>
          </a:prstGeom>
          <a:noFill/>
        </p:spPr>
        <p:txBody>
          <a:bodyPr wrap="square" rtlCol="0">
            <a:spAutoFit/>
          </a:bodyPr>
          <a:lstStyle/>
          <a:p>
            <a:pPr algn="just" rtl="1">
              <a:buFont typeface="Wingdings" pitchFamily="2" charset="2"/>
              <a:buChar char="§"/>
            </a:pPr>
            <a:r>
              <a:rPr lang="ar-SA" b="1" dirty="0">
                <a:cs typeface="+mj-cs"/>
              </a:rPr>
              <a:t> صناعة </a:t>
            </a:r>
            <a:r>
              <a:rPr lang="en-US" b="1" dirty="0" err="1">
                <a:cs typeface="+mj-cs"/>
              </a:rPr>
              <a:t>Bisphenol</a:t>
            </a:r>
            <a:r>
              <a:rPr lang="en-US" b="1" dirty="0">
                <a:cs typeface="+mj-cs"/>
              </a:rPr>
              <a:t> A</a:t>
            </a:r>
            <a:r>
              <a:rPr lang="ar-SA" b="1" dirty="0">
                <a:cs typeface="+mj-cs"/>
              </a:rPr>
              <a:t> اللازم لصناعة </a:t>
            </a:r>
            <a:r>
              <a:rPr lang="ar-SA" b="1" dirty="0" err="1">
                <a:cs typeface="+mj-cs"/>
              </a:rPr>
              <a:t>راتنج</a:t>
            </a:r>
            <a:r>
              <a:rPr lang="ar-SA" b="1" dirty="0">
                <a:cs typeface="+mj-cs"/>
              </a:rPr>
              <a:t> </a:t>
            </a:r>
            <a:r>
              <a:rPr lang="ar-SA" b="1" dirty="0" err="1">
                <a:cs typeface="+mj-cs"/>
              </a:rPr>
              <a:t>الإيبوكسى</a:t>
            </a:r>
            <a:endParaRPr lang="en-US" b="1" dirty="0">
              <a:solidFill>
                <a:srgbClr val="00B050"/>
              </a:solidFill>
              <a:cs typeface="+mj-cs"/>
            </a:endParaRPr>
          </a:p>
        </p:txBody>
      </p:sp>
      <p:sp>
        <p:nvSpPr>
          <p:cNvPr id="25" name="TextBox 24"/>
          <p:cNvSpPr txBox="1"/>
          <p:nvPr/>
        </p:nvSpPr>
        <p:spPr>
          <a:xfrm>
            <a:off x="1371600" y="2662535"/>
            <a:ext cx="6400800" cy="400110"/>
          </a:xfrm>
          <a:prstGeom prst="rect">
            <a:avLst/>
          </a:prstGeom>
          <a:noFill/>
          <a:ln>
            <a:solidFill>
              <a:schemeClr val="tx1"/>
            </a:solidFill>
          </a:ln>
        </p:spPr>
        <p:txBody>
          <a:bodyPr wrap="square" rtlCol="0">
            <a:spAutoFit/>
          </a:bodyPr>
          <a:lstStyle/>
          <a:p>
            <a:pPr algn="ctr" rtl="1"/>
            <a:r>
              <a:rPr lang="ar-SA" sz="2000" b="1" dirty="0">
                <a:solidFill>
                  <a:srgbClr val="002060"/>
                </a:solidFill>
              </a:rPr>
              <a:t>2) ألكيل بنزين الخطى </a:t>
            </a:r>
            <a:r>
              <a:rPr lang="en-US" sz="2000" b="1" dirty="0">
                <a:solidFill>
                  <a:srgbClr val="FF0000"/>
                </a:solidFill>
              </a:rPr>
              <a:t>Linear alkyl benzene (LAB)</a:t>
            </a:r>
          </a:p>
        </p:txBody>
      </p:sp>
      <p:sp>
        <p:nvSpPr>
          <p:cNvPr id="16" name="TextBox 15"/>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18" name="TextBox 1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a:p>
            <a:pPr algn="ctr" rtl="1"/>
            <a:r>
              <a:rPr lang="ar-SA" sz="1600" b="1" dirty="0">
                <a:solidFill>
                  <a:srgbClr val="C00000"/>
                </a:solidFill>
                <a:latin typeface="Arial" pitchFamily="34" charset="0"/>
                <a:cs typeface="+mj-cs"/>
              </a:rPr>
              <a:t>(البنزين)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ox(i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ox(in)">
                                      <p:cBhvr>
                                        <p:cTn id="40" dur="500"/>
                                        <p:tgtEl>
                                          <p:spTgt spid="2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500"/>
                                        <p:tgtEl>
                                          <p:spTgt spid="23"/>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ox(in)">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10" grpId="0"/>
      <p:bldP spid="12" grpId="0"/>
      <p:bldP spid="14" grpId="0"/>
      <p:bldP spid="15" grpId="0"/>
      <p:bldP spid="19" grpId="0"/>
      <p:bldP spid="20" grpId="0" animBg="1"/>
      <p:bldP spid="22" grpId="0"/>
      <p:bldP spid="23" grpId="0"/>
      <p:bldP spid="24" grpId="0"/>
      <p:bldP spid="2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66800" y="1057080"/>
            <a:ext cx="6934200" cy="400110"/>
          </a:xfrm>
          <a:prstGeom prst="rect">
            <a:avLst/>
          </a:prstGeom>
          <a:noFill/>
          <a:ln>
            <a:solidFill>
              <a:schemeClr val="tx1"/>
            </a:solidFill>
          </a:ln>
        </p:spPr>
        <p:txBody>
          <a:bodyPr wrap="square" rtlCol="0">
            <a:spAutoFit/>
          </a:bodyPr>
          <a:lstStyle/>
          <a:p>
            <a:pPr algn="ctr" rtl="1"/>
            <a:r>
              <a:rPr lang="ar-SA" sz="2000" b="1" dirty="0">
                <a:solidFill>
                  <a:srgbClr val="002060"/>
                </a:solidFill>
              </a:rPr>
              <a:t>4) حمض الاديبيك وثنائي الامين ....... النايلون  </a:t>
            </a:r>
            <a:r>
              <a:rPr lang="en-US" sz="2000" b="1" dirty="0">
                <a:solidFill>
                  <a:srgbClr val="FF0000"/>
                </a:solidFill>
              </a:rPr>
              <a:t>Nylon 6,6</a:t>
            </a:r>
          </a:p>
        </p:txBody>
      </p:sp>
      <p:graphicFrame>
        <p:nvGraphicFramePr>
          <p:cNvPr id="18" name="Object 2"/>
          <p:cNvGraphicFramePr>
            <a:graphicFrameLocks noChangeAspect="1"/>
          </p:cNvGraphicFramePr>
          <p:nvPr>
            <p:extLst>
              <p:ext uri="{D42A27DB-BD31-4B8C-83A1-F6EECF244321}">
                <p14:modId xmlns:p14="http://schemas.microsoft.com/office/powerpoint/2010/main" val="1262504718"/>
              </p:ext>
            </p:extLst>
          </p:nvPr>
        </p:nvGraphicFramePr>
        <p:xfrm>
          <a:off x="838200" y="1590480"/>
          <a:ext cx="7191375" cy="3973256"/>
        </p:xfrm>
        <a:graphic>
          <a:graphicData uri="http://schemas.openxmlformats.org/presentationml/2006/ole">
            <mc:AlternateContent xmlns:mc="http://schemas.openxmlformats.org/markup-compatibility/2006">
              <mc:Choice xmlns:v="urn:schemas-microsoft-com:vml" Requires="v">
                <p:oleObj spid="_x0000_s803880" name="CS ChemDraw Drawing" r:id="rId3" imgW="5315427" imgH="2799682" progId="ChemDraw.Document.6.0">
                  <p:embed/>
                </p:oleObj>
              </mc:Choice>
              <mc:Fallback>
                <p:oleObj name="CS ChemDraw Drawing" r:id="rId3" imgW="5315427" imgH="2799682" progId="ChemDraw.Document.6.0">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90480"/>
                        <a:ext cx="7191375" cy="397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3"/>
          <p:cNvGraphicFramePr>
            <a:graphicFrameLocks noChangeAspect="1"/>
          </p:cNvGraphicFramePr>
          <p:nvPr>
            <p:extLst>
              <p:ext uri="{D42A27DB-BD31-4B8C-83A1-F6EECF244321}">
                <p14:modId xmlns:p14="http://schemas.microsoft.com/office/powerpoint/2010/main" val="1904430746"/>
              </p:ext>
            </p:extLst>
          </p:nvPr>
        </p:nvGraphicFramePr>
        <p:xfrm>
          <a:off x="5486400" y="5552880"/>
          <a:ext cx="2065226" cy="1076520"/>
        </p:xfrm>
        <a:graphic>
          <a:graphicData uri="http://schemas.openxmlformats.org/presentationml/2006/ole">
            <mc:AlternateContent xmlns:mc="http://schemas.openxmlformats.org/markup-compatibility/2006">
              <mc:Choice xmlns:v="urn:schemas-microsoft-com:vml" Requires="v">
                <p:oleObj spid="_x0000_s803881" name="CS ChemDraw Drawing" r:id="rId5" imgW="1007364" imgH="525780" progId="ChemDraw.Document.6.0">
                  <p:embed/>
                </p:oleObj>
              </mc:Choice>
              <mc:Fallback>
                <p:oleObj name="CS ChemDraw Drawing" r:id="rId5" imgW="1007364" imgH="525780" progId="ChemDraw.Document.6.0">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2880"/>
                        <a:ext cx="2065226" cy="107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25"/>
          <p:cNvSpPr/>
          <p:nvPr/>
        </p:nvSpPr>
        <p:spPr>
          <a:xfrm>
            <a:off x="5867400" y="4781160"/>
            <a:ext cx="678620" cy="369332"/>
          </a:xfrm>
          <a:prstGeom prst="rect">
            <a:avLst/>
          </a:prstGeom>
        </p:spPr>
        <p:txBody>
          <a:bodyPr wrap="square">
            <a:spAutoFit/>
          </a:bodyPr>
          <a:lstStyle/>
          <a:p>
            <a:r>
              <a:rPr lang="en-US" dirty="0"/>
              <a:t>+</a:t>
            </a:r>
          </a:p>
        </p:txBody>
      </p:sp>
      <p:sp>
        <p:nvSpPr>
          <p:cNvPr id="9" name="TextBox 8"/>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8" name="TextBox 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a:p>
            <a:pPr algn="ctr" rtl="1"/>
            <a:r>
              <a:rPr lang="ar-SA" sz="1600" b="1" dirty="0">
                <a:solidFill>
                  <a:srgbClr val="C00000"/>
                </a:solidFill>
                <a:latin typeface="Arial" pitchFamily="34" charset="0"/>
                <a:cs typeface="+mj-cs"/>
              </a:rPr>
              <a:t>(البنزين)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38400" y="1066800"/>
            <a:ext cx="4546124" cy="400110"/>
          </a:xfrm>
          <a:prstGeom prst="rect">
            <a:avLst/>
          </a:prstGeom>
          <a:noFill/>
          <a:ln>
            <a:solidFill>
              <a:schemeClr val="tx1"/>
            </a:solidFill>
          </a:ln>
        </p:spPr>
        <p:txBody>
          <a:bodyPr wrap="square" rtlCol="0">
            <a:spAutoFit/>
          </a:bodyPr>
          <a:lstStyle/>
          <a:p>
            <a:pPr algn="ctr" rtl="1"/>
            <a:r>
              <a:rPr lang="en-US" sz="2000" b="1" dirty="0">
                <a:solidFill>
                  <a:srgbClr val="002060"/>
                </a:solidFill>
              </a:rPr>
              <a:t>5</a:t>
            </a:r>
            <a:r>
              <a:rPr lang="ar-SA" sz="2000" b="1" dirty="0">
                <a:solidFill>
                  <a:srgbClr val="002060"/>
                </a:solidFill>
              </a:rPr>
              <a:t>) كابرولاكتام ...... النايلون  </a:t>
            </a:r>
            <a:r>
              <a:rPr lang="en-US" sz="2000" b="1" dirty="0">
                <a:solidFill>
                  <a:srgbClr val="FF0000"/>
                </a:solidFill>
              </a:rPr>
              <a:t>Nylon 6</a:t>
            </a:r>
          </a:p>
        </p:txBody>
      </p:sp>
      <p:graphicFrame>
        <p:nvGraphicFramePr>
          <p:cNvPr id="10" name="Object 2"/>
          <p:cNvGraphicFramePr>
            <a:graphicFrameLocks noChangeAspect="1"/>
          </p:cNvGraphicFramePr>
          <p:nvPr>
            <p:extLst>
              <p:ext uri="{D42A27DB-BD31-4B8C-83A1-F6EECF244321}">
                <p14:modId xmlns:p14="http://schemas.microsoft.com/office/powerpoint/2010/main" val="570544679"/>
              </p:ext>
            </p:extLst>
          </p:nvPr>
        </p:nvGraphicFramePr>
        <p:xfrm>
          <a:off x="762000" y="1747455"/>
          <a:ext cx="7822724" cy="3738945"/>
        </p:xfrm>
        <a:graphic>
          <a:graphicData uri="http://schemas.openxmlformats.org/presentationml/2006/ole">
            <mc:AlternateContent xmlns:mc="http://schemas.openxmlformats.org/markup-compatibility/2006">
              <mc:Choice xmlns:v="urn:schemas-microsoft-com:vml" Requires="v">
                <p:oleObj spid="_x0000_s804906" name="CS ChemDraw Drawing" r:id="rId3" imgW="4045991" imgH="1932779" progId="ChemDraw.Document.6.0">
                  <p:embed/>
                </p:oleObj>
              </mc:Choice>
              <mc:Fallback>
                <p:oleObj name="CS ChemDraw Drawing" r:id="rId3" imgW="4045991" imgH="1932779" progId="ChemDraw.Document.6.0">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47455"/>
                        <a:ext cx="7822724" cy="3738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506056745"/>
              </p:ext>
            </p:extLst>
          </p:nvPr>
        </p:nvGraphicFramePr>
        <p:xfrm>
          <a:off x="1485900" y="5410200"/>
          <a:ext cx="1904999" cy="919545"/>
        </p:xfrm>
        <a:graphic>
          <a:graphicData uri="http://schemas.openxmlformats.org/presentationml/2006/ole">
            <mc:AlternateContent xmlns:mc="http://schemas.openxmlformats.org/markup-compatibility/2006">
              <mc:Choice xmlns:v="urn:schemas-microsoft-com:vml" Requires="v">
                <p:oleObj spid="_x0000_s804907" name="CS ChemDraw Drawing" r:id="rId5" imgW="964776" imgH="465596" progId="ChemDraw.Document.6.0">
                  <p:embed/>
                </p:oleObj>
              </mc:Choice>
              <mc:Fallback>
                <p:oleObj name="CS ChemDraw Drawing" r:id="rId5" imgW="964776" imgH="465596" progId="ChemDraw.Document.6.0">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900" y="5410200"/>
                        <a:ext cx="1904999" cy="91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8" name="TextBox 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a:p>
            <a:pPr algn="ctr" rtl="1"/>
            <a:r>
              <a:rPr lang="ar-SA" sz="1600" b="1" dirty="0">
                <a:solidFill>
                  <a:srgbClr val="C00000"/>
                </a:solidFill>
                <a:latin typeface="Arial" pitchFamily="34" charset="0"/>
                <a:cs typeface="+mj-cs"/>
              </a:rPr>
              <a:t>(البنزين)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9</a:t>
            </a:fld>
            <a:endParaRPr lang="en-US" dirty="0"/>
          </a:p>
        </p:txBody>
      </p:sp>
      <p:sp>
        <p:nvSpPr>
          <p:cNvPr id="3" name="Rectangle 2"/>
          <p:cNvSpPr/>
          <p:nvPr/>
        </p:nvSpPr>
        <p:spPr>
          <a:xfrm>
            <a:off x="152400" y="796603"/>
            <a:ext cx="3993317" cy="461665"/>
          </a:xfrm>
          <a:prstGeom prst="rect">
            <a:avLst/>
          </a:prstGeom>
        </p:spPr>
        <p:txBody>
          <a:bodyPr wrap="square">
            <a:spAutoFit/>
          </a:bodyPr>
          <a:lstStyle/>
          <a:p>
            <a:r>
              <a:rPr lang="en-US" sz="2400" b="1" dirty="0">
                <a:solidFill>
                  <a:srgbClr val="0070C0"/>
                </a:solidFill>
              </a:rPr>
              <a:t>Molecular Composition:</a:t>
            </a:r>
          </a:p>
        </p:txBody>
      </p:sp>
      <p:sp>
        <p:nvSpPr>
          <p:cNvPr id="4" name="Rectangle 3"/>
          <p:cNvSpPr/>
          <p:nvPr/>
        </p:nvSpPr>
        <p:spPr>
          <a:xfrm>
            <a:off x="152400" y="1246523"/>
            <a:ext cx="8839200" cy="2718693"/>
          </a:xfrm>
          <a:prstGeom prst="rect">
            <a:avLst/>
          </a:prstGeom>
        </p:spPr>
        <p:txBody>
          <a:bodyPr wrap="square">
            <a:spAutoFit/>
          </a:bodyPr>
          <a:lstStyle/>
          <a:p>
            <a:pPr marL="257175" indent="-257175" algn="just">
              <a:spcAft>
                <a:spcPts val="450"/>
              </a:spcAft>
              <a:buFont typeface="Courier New" panose="02070309020205020404" pitchFamily="49" charset="0"/>
              <a:buChar char="o"/>
            </a:pPr>
            <a:r>
              <a:rPr lang="en-US" sz="2200" b="1" dirty="0">
                <a:solidFill>
                  <a:srgbClr val="00B050"/>
                </a:solidFill>
                <a:latin typeface="Segoe UI Light" panose="020B0502040204020203" pitchFamily="34" charset="0"/>
                <a:cs typeface="Segoe UI Light" panose="020B0502040204020203" pitchFamily="34" charset="0"/>
              </a:rPr>
              <a:t>Saturated hydrocarbons </a:t>
            </a:r>
            <a:r>
              <a:rPr lang="en-US" sz="2200" dirty="0">
                <a:latin typeface="Segoe UI Light" panose="020B0502040204020203" pitchFamily="34" charset="0"/>
                <a:cs typeface="Segoe UI Light" panose="020B0502040204020203" pitchFamily="34" charset="0"/>
              </a:rPr>
              <a:t>can be acyclic </a:t>
            </a:r>
            <a:r>
              <a:rPr lang="en-US" sz="2200" dirty="0" err="1">
                <a:latin typeface="Segoe UI Light" panose="020B0502040204020203" pitchFamily="34" charset="0"/>
                <a:cs typeface="Segoe UI Light" panose="020B0502040204020203" pitchFamily="34" charset="0"/>
              </a:rPr>
              <a:t>paraffins</a:t>
            </a:r>
            <a:r>
              <a:rPr lang="en-US" sz="2200" dirty="0">
                <a:latin typeface="Segoe UI Light" panose="020B0502040204020203" pitchFamily="34" charset="0"/>
                <a:cs typeface="Segoe UI Light" panose="020B0502040204020203" pitchFamily="34" charset="0"/>
              </a:rPr>
              <a:t> (alkanes) or cyclic </a:t>
            </a:r>
            <a:r>
              <a:rPr lang="en-US" sz="2200" dirty="0" err="1">
                <a:latin typeface="Segoe UI Light" panose="020B0502040204020203" pitchFamily="34" charset="0"/>
                <a:cs typeface="Segoe UI Light" panose="020B0502040204020203" pitchFamily="34" charset="0"/>
              </a:rPr>
              <a:t>paraffins</a:t>
            </a:r>
            <a:r>
              <a:rPr lang="en-US" sz="2200" dirty="0">
                <a:latin typeface="Segoe UI Light" panose="020B0502040204020203" pitchFamily="34" charset="0"/>
                <a:cs typeface="Segoe UI Light" panose="020B0502040204020203" pitchFamily="34" charset="0"/>
              </a:rPr>
              <a:t> (</a:t>
            </a:r>
            <a:r>
              <a:rPr lang="en-US" sz="2200" dirty="0" err="1">
                <a:latin typeface="Segoe UI Light" panose="020B0502040204020203" pitchFamily="34" charset="0"/>
                <a:cs typeface="Segoe UI Light" panose="020B0502040204020203" pitchFamily="34" charset="0"/>
              </a:rPr>
              <a:t>naphthenes</a:t>
            </a:r>
            <a:r>
              <a:rPr lang="en-US" sz="2200" dirty="0">
                <a:latin typeface="Segoe UI Light" panose="020B0502040204020203" pitchFamily="34" charset="0"/>
                <a:cs typeface="Segoe UI Light" panose="020B0502040204020203" pitchFamily="34" charset="0"/>
              </a:rPr>
              <a:t>).</a:t>
            </a:r>
          </a:p>
          <a:p>
            <a:pPr marL="257175" indent="-257175" algn="just">
              <a:spcAft>
                <a:spcPts val="450"/>
              </a:spcAft>
              <a:buFont typeface="Courier New" panose="02070309020205020404" pitchFamily="49" charset="0"/>
              <a:buChar char="o"/>
            </a:pPr>
            <a:r>
              <a:rPr lang="en-US" sz="2200" b="1" dirty="0">
                <a:solidFill>
                  <a:srgbClr val="00B050"/>
                </a:solidFill>
                <a:latin typeface="Segoe UI Light" panose="020B0502040204020203" pitchFamily="34" charset="0"/>
                <a:cs typeface="Segoe UI Light" panose="020B0502040204020203" pitchFamily="34" charset="0"/>
              </a:rPr>
              <a:t>Olefins</a:t>
            </a:r>
            <a:r>
              <a:rPr lang="en-US" sz="2200" dirty="0">
                <a:latin typeface="Segoe UI Light" panose="020B0502040204020203" pitchFamily="34" charset="0"/>
                <a:cs typeface="Segoe UI Light" panose="020B0502040204020203" pitchFamily="34" charset="0"/>
              </a:rPr>
              <a:t> are very rare in natural petroleum.</a:t>
            </a:r>
          </a:p>
          <a:p>
            <a:pPr marL="292100" algn="just">
              <a:spcAft>
                <a:spcPts val="450"/>
              </a:spcAft>
            </a:pPr>
            <a:r>
              <a:rPr lang="en-US" sz="2200" i="1" dirty="0">
                <a:latin typeface="Segoe UI Light" panose="020B0502040204020203" pitchFamily="34" charset="0"/>
                <a:cs typeface="Segoe UI Light" panose="020B0502040204020203" pitchFamily="34" charset="0"/>
              </a:rPr>
              <a:t>They are mainly products from thermal cracking in refineries.</a:t>
            </a:r>
          </a:p>
          <a:p>
            <a:pPr marL="257175" indent="-257175" algn="just">
              <a:spcAft>
                <a:spcPts val="450"/>
              </a:spcAft>
              <a:buFont typeface="Courier New" panose="02070309020205020404" pitchFamily="49" charset="0"/>
              <a:buChar char="o"/>
            </a:pPr>
            <a:r>
              <a:rPr lang="en-US" sz="2200" b="1" dirty="0">
                <a:solidFill>
                  <a:srgbClr val="00B050"/>
                </a:solidFill>
                <a:latin typeface="Segoe UI Light" panose="020B0502040204020203" pitchFamily="34" charset="0"/>
                <a:cs typeface="Segoe UI Light" panose="020B0502040204020203" pitchFamily="34" charset="0"/>
              </a:rPr>
              <a:t>Hydrocarbon Ring </a:t>
            </a:r>
            <a:r>
              <a:rPr lang="en-US" sz="2200" dirty="0">
                <a:latin typeface="Segoe UI Light" panose="020B0502040204020203" pitchFamily="34" charset="0"/>
                <a:cs typeface="Segoe UI Light" panose="020B0502040204020203" pitchFamily="34" charset="0"/>
              </a:rPr>
              <a:t>Compounds (</a:t>
            </a:r>
            <a:r>
              <a:rPr lang="en-US" sz="2200" dirty="0" err="1">
                <a:latin typeface="Segoe UI Light" panose="020B0502040204020203" pitchFamily="34" charset="0"/>
                <a:cs typeface="Segoe UI Light" panose="020B0502040204020203" pitchFamily="34" charset="0"/>
              </a:rPr>
              <a:t>Naphthenes</a:t>
            </a:r>
            <a:r>
              <a:rPr lang="en-US" sz="2200" dirty="0">
                <a:latin typeface="Segoe UI Light" panose="020B0502040204020203" pitchFamily="34" charset="0"/>
                <a:cs typeface="Segoe UI Light" panose="020B0502040204020203" pitchFamily="34" charset="0"/>
              </a:rPr>
              <a:t> and Aromatics).</a:t>
            </a:r>
          </a:p>
          <a:p>
            <a:pPr marL="257175" indent="-257175" algn="just">
              <a:spcAft>
                <a:spcPts val="450"/>
              </a:spcAft>
              <a:buFont typeface="Courier New" panose="02070309020205020404" pitchFamily="49" charset="0"/>
              <a:buChar char="o"/>
            </a:pPr>
            <a:r>
              <a:rPr lang="en-US" sz="2200" b="1" dirty="0">
                <a:solidFill>
                  <a:srgbClr val="00B050"/>
                </a:solidFill>
                <a:latin typeface="Segoe UI Light" panose="020B0502040204020203" pitchFamily="34" charset="0"/>
                <a:cs typeface="Segoe UI Light" panose="020B0502040204020203" pitchFamily="34" charset="0"/>
              </a:rPr>
              <a:t>Heteroatom compounds </a:t>
            </a:r>
            <a:r>
              <a:rPr lang="en-US" sz="2200" dirty="0">
                <a:latin typeface="Segoe UI Light" panose="020B0502040204020203" pitchFamily="34" charset="0"/>
                <a:cs typeface="Segoe UI Light" panose="020B0502040204020203" pitchFamily="34" charset="0"/>
              </a:rPr>
              <a:t>contain sulfur, nitrogen, oxygen, and trace elements</a:t>
            </a:r>
          </a:p>
        </p:txBody>
      </p:sp>
      <p:sp>
        <p:nvSpPr>
          <p:cNvPr id="5" name="Rectangle 4"/>
          <p:cNvSpPr/>
          <p:nvPr/>
        </p:nvSpPr>
        <p:spPr>
          <a:xfrm>
            <a:off x="457200" y="3886200"/>
            <a:ext cx="8229600" cy="707886"/>
          </a:xfrm>
          <a:prstGeom prst="rect">
            <a:avLst/>
          </a:prstGeom>
        </p:spPr>
        <p:txBody>
          <a:bodyPr wrap="square">
            <a:spAutoFit/>
          </a:bodyPr>
          <a:lstStyle/>
          <a:p>
            <a:pPr marL="257175" indent="-257175" algn="just">
              <a:buFont typeface="Wingdings" panose="05000000000000000000" pitchFamily="2" charset="2"/>
              <a:buChar char="§"/>
            </a:pPr>
            <a:r>
              <a:rPr lang="en-US" sz="2000" b="1" dirty="0">
                <a:solidFill>
                  <a:srgbClr val="0070C0"/>
                </a:solidFill>
                <a:latin typeface="Segoe UI Light" panose="020B0502040204020203" pitchFamily="34" charset="0"/>
                <a:cs typeface="Segoe UI Light" panose="020B0502040204020203" pitchFamily="34" charset="0"/>
              </a:rPr>
              <a:t>Sulfur</a:t>
            </a:r>
            <a:r>
              <a:rPr lang="en-US" sz="2000" dirty="0">
                <a:latin typeface="Segoe UI Light" panose="020B0502040204020203" pitchFamily="34" charset="0"/>
                <a:cs typeface="Segoe UI Light" panose="020B0502040204020203" pitchFamily="34" charset="0"/>
              </a:rPr>
              <a:t> is found primarily as H</a:t>
            </a:r>
            <a:r>
              <a:rPr lang="en-US" sz="2000" baseline="-25000" dirty="0">
                <a:latin typeface="Segoe UI Light" panose="020B0502040204020203" pitchFamily="34" charset="0"/>
                <a:cs typeface="Segoe UI Light" panose="020B0502040204020203" pitchFamily="34" charset="0"/>
              </a:rPr>
              <a:t>2</a:t>
            </a:r>
            <a:r>
              <a:rPr lang="en-US" sz="2000" dirty="0">
                <a:latin typeface="Segoe UI Light" panose="020B0502040204020203" pitchFamily="34" charset="0"/>
                <a:cs typeface="Segoe UI Light" panose="020B0502040204020203" pitchFamily="34" charset="0"/>
              </a:rPr>
              <a:t>S, </a:t>
            </a:r>
            <a:r>
              <a:rPr lang="en-US" sz="2000" dirty="0" err="1">
                <a:latin typeface="Segoe UI Light" panose="020B0502040204020203" pitchFamily="34" charset="0"/>
                <a:cs typeface="Segoe UI Light" panose="020B0502040204020203" pitchFamily="34" charset="0"/>
              </a:rPr>
              <a:t>mercaptans</a:t>
            </a:r>
            <a:r>
              <a:rPr lang="en-US" sz="2000" dirty="0">
                <a:latin typeface="Segoe UI Light" panose="020B0502040204020203" pitchFamily="34" charset="0"/>
                <a:cs typeface="Segoe UI Light" panose="020B0502040204020203" pitchFamily="34" charset="0"/>
              </a:rPr>
              <a:t>, sulfides, disulfides, </a:t>
            </a:r>
            <a:r>
              <a:rPr lang="en-US" sz="2000" dirty="0" err="1">
                <a:latin typeface="Segoe UI Light" panose="020B0502040204020203" pitchFamily="34" charset="0"/>
                <a:cs typeface="Segoe UI Light" panose="020B0502040204020203" pitchFamily="34" charset="0"/>
              </a:rPr>
              <a:t>thiophenes</a:t>
            </a:r>
            <a:r>
              <a:rPr lang="en-US" sz="2000" dirty="0">
                <a:latin typeface="Segoe UI Light" panose="020B0502040204020203" pitchFamily="34" charset="0"/>
                <a:cs typeface="Segoe UI Light" panose="020B0502040204020203" pitchFamily="34" charset="0"/>
              </a:rPr>
              <a:t>, </a:t>
            </a:r>
            <a:r>
              <a:rPr lang="en-US" sz="2000" dirty="0" err="1">
                <a:latin typeface="Segoe UI Light" panose="020B0502040204020203" pitchFamily="34" charset="0"/>
                <a:cs typeface="Segoe UI Light" panose="020B0502040204020203" pitchFamily="34" charset="0"/>
              </a:rPr>
              <a:t>benzothiophenes</a:t>
            </a:r>
            <a:r>
              <a:rPr lang="en-US" sz="2000" dirty="0">
                <a:latin typeface="Segoe UI Light" panose="020B0502040204020203" pitchFamily="34" charset="0"/>
                <a:cs typeface="Segoe UI Light" panose="020B0502040204020203" pitchFamily="34" charset="0"/>
              </a:rPr>
              <a:t>, and </a:t>
            </a:r>
            <a:r>
              <a:rPr lang="en-US" sz="2000" dirty="0" err="1">
                <a:latin typeface="Segoe UI Light" panose="020B0502040204020203" pitchFamily="34" charset="0"/>
                <a:cs typeface="Segoe UI Light" panose="020B0502040204020203" pitchFamily="34" charset="0"/>
              </a:rPr>
              <a:t>polybenzothiophenes</a:t>
            </a:r>
            <a:r>
              <a:rPr lang="en-US" sz="2000" dirty="0">
                <a:latin typeface="Segoe UI Light" panose="020B0502040204020203" pitchFamily="34" charset="0"/>
                <a:cs typeface="Segoe UI Light" panose="020B0502040204020203" pitchFamily="34" charset="0"/>
              </a:rPr>
              <a:t>.</a:t>
            </a:r>
          </a:p>
        </p:txBody>
      </p:sp>
      <p:sp>
        <p:nvSpPr>
          <p:cNvPr id="6" name="Rectangle 5"/>
          <p:cNvSpPr/>
          <p:nvPr/>
        </p:nvSpPr>
        <p:spPr>
          <a:xfrm>
            <a:off x="457200" y="4603721"/>
            <a:ext cx="8229600" cy="1477328"/>
          </a:xfrm>
          <a:prstGeom prst="rect">
            <a:avLst/>
          </a:prstGeom>
        </p:spPr>
        <p:txBody>
          <a:bodyPr wrap="square">
            <a:spAutoFit/>
          </a:bodyPr>
          <a:lstStyle/>
          <a:p>
            <a:pPr marL="257175" indent="-257175" algn="just">
              <a:spcAft>
                <a:spcPts val="600"/>
              </a:spcAft>
              <a:buFont typeface="Wingdings" panose="05000000000000000000" pitchFamily="2" charset="2"/>
              <a:buChar char="§"/>
            </a:pPr>
            <a:r>
              <a:rPr lang="en-US" sz="2000" b="1" dirty="0">
                <a:solidFill>
                  <a:srgbClr val="0070C0"/>
                </a:solidFill>
                <a:latin typeface="Segoe UI Light" panose="020B0502040204020203" pitchFamily="34" charset="0"/>
                <a:cs typeface="Segoe UI Light" panose="020B0502040204020203" pitchFamily="34" charset="0"/>
              </a:rPr>
              <a:t>Nitrogen</a:t>
            </a:r>
            <a:r>
              <a:rPr lang="en-US" sz="2000" dirty="0">
                <a:latin typeface="Segoe UI Light" panose="020B0502040204020203" pitchFamily="34" charset="0"/>
                <a:cs typeface="Segoe UI Light" panose="020B0502040204020203" pitchFamily="34" charset="0"/>
              </a:rPr>
              <a:t> is present primarily pyrroles, pyridines, </a:t>
            </a:r>
            <a:r>
              <a:rPr lang="en-US" sz="2000" dirty="0" err="1">
                <a:latin typeface="Segoe UI Light" panose="020B0502040204020203" pitchFamily="34" charset="0"/>
                <a:cs typeface="Segoe UI Light" panose="020B0502040204020203" pitchFamily="34" charset="0"/>
              </a:rPr>
              <a:t>quinolines</a:t>
            </a:r>
            <a:r>
              <a:rPr lang="en-US" sz="2000" dirty="0">
                <a:latin typeface="Segoe UI Light" panose="020B0502040204020203" pitchFamily="34" charset="0"/>
                <a:cs typeface="Segoe UI Light" panose="020B0502040204020203" pitchFamily="34" charset="0"/>
              </a:rPr>
              <a:t>, indoles, and </a:t>
            </a:r>
            <a:r>
              <a:rPr lang="en-US" sz="2000" dirty="0" err="1">
                <a:latin typeface="Segoe UI Light" panose="020B0502040204020203" pitchFamily="34" charset="0"/>
                <a:cs typeface="Segoe UI Light" panose="020B0502040204020203" pitchFamily="34" charset="0"/>
              </a:rPr>
              <a:t>carbazoles</a:t>
            </a:r>
            <a:r>
              <a:rPr lang="en-US" sz="2000" dirty="0">
                <a:latin typeface="Segoe UI Light" panose="020B0502040204020203" pitchFamily="34" charset="0"/>
                <a:cs typeface="Segoe UI Light" panose="020B0502040204020203" pitchFamily="34" charset="0"/>
              </a:rPr>
              <a:t>.</a:t>
            </a:r>
          </a:p>
          <a:p>
            <a:pPr marL="685800" indent="-228600" algn="just">
              <a:spcAft>
                <a:spcPts val="600"/>
              </a:spcAft>
              <a:buFont typeface="Wingdings" panose="05000000000000000000" pitchFamily="2" charset="2"/>
              <a:buChar char="ü"/>
            </a:pPr>
            <a:r>
              <a:rPr lang="en-US" sz="2000" b="1" dirty="0">
                <a:solidFill>
                  <a:srgbClr val="0070C0"/>
                </a:solidFill>
                <a:latin typeface="Segoe UI Light" panose="020B0502040204020203" pitchFamily="34" charset="0"/>
                <a:cs typeface="Segoe UI Light" panose="020B0502040204020203" pitchFamily="34" charset="0"/>
              </a:rPr>
              <a:t>Amides and </a:t>
            </a:r>
            <a:r>
              <a:rPr lang="en-US" sz="2000" b="1" dirty="0" err="1">
                <a:solidFill>
                  <a:srgbClr val="0070C0"/>
                </a:solidFill>
                <a:latin typeface="Segoe UI Light" panose="020B0502040204020203" pitchFamily="34" charset="0"/>
                <a:cs typeface="Segoe UI Light" panose="020B0502040204020203" pitchFamily="34" charset="0"/>
              </a:rPr>
              <a:t>oxazoles</a:t>
            </a:r>
            <a:r>
              <a:rPr lang="en-US" sz="2000" b="1" dirty="0">
                <a:solidFill>
                  <a:srgbClr val="0070C0"/>
                </a:solidFill>
                <a:latin typeface="Segoe UI Light" panose="020B0502040204020203" pitchFamily="34" charset="0"/>
                <a:cs typeface="Segoe UI Light" panose="020B0502040204020203" pitchFamily="34" charset="0"/>
              </a:rPr>
              <a:t> </a:t>
            </a:r>
            <a:r>
              <a:rPr lang="en-US" sz="2000" dirty="0">
                <a:latin typeface="Segoe UI Light" panose="020B0502040204020203" pitchFamily="34" charset="0"/>
                <a:cs typeface="Segoe UI Light" panose="020B0502040204020203" pitchFamily="34" charset="0"/>
              </a:rPr>
              <a:t>contain both nitrogen and oxygen.</a:t>
            </a:r>
          </a:p>
          <a:p>
            <a:pPr marL="685800" indent="-228600" algn="just">
              <a:spcAft>
                <a:spcPts val="600"/>
              </a:spcAft>
              <a:buFont typeface="Wingdings" panose="05000000000000000000" pitchFamily="2" charset="2"/>
              <a:buChar char="ü"/>
            </a:pPr>
            <a:r>
              <a:rPr lang="en-US" sz="2000" b="1" dirty="0">
                <a:solidFill>
                  <a:srgbClr val="0070C0"/>
                </a:solidFill>
                <a:latin typeface="Segoe UI Light" panose="020B0502040204020203" pitchFamily="34" charset="0"/>
                <a:cs typeface="Segoe UI Light" panose="020B0502040204020203" pitchFamily="34" charset="0"/>
              </a:rPr>
              <a:t>Amines</a:t>
            </a:r>
            <a:r>
              <a:rPr lang="en-US" sz="2000" dirty="0">
                <a:latin typeface="Segoe UI Light" panose="020B0502040204020203" pitchFamily="34" charset="0"/>
                <a:cs typeface="Segoe UI Light" panose="020B0502040204020203" pitchFamily="34" charset="0"/>
              </a:rPr>
              <a:t> are not found in raw crudes.</a:t>
            </a:r>
          </a:p>
        </p:txBody>
      </p:sp>
      <p:sp>
        <p:nvSpPr>
          <p:cNvPr id="10" name="Rectangle 9"/>
          <p:cNvSpPr/>
          <p:nvPr/>
        </p:nvSpPr>
        <p:spPr>
          <a:xfrm>
            <a:off x="457200" y="6051521"/>
            <a:ext cx="8229600" cy="707886"/>
          </a:xfrm>
          <a:prstGeom prst="rect">
            <a:avLst/>
          </a:prstGeom>
        </p:spPr>
        <p:txBody>
          <a:bodyPr wrap="square">
            <a:spAutoFit/>
          </a:bodyPr>
          <a:lstStyle/>
          <a:p>
            <a:pPr marL="257175" indent="-257175" algn="just">
              <a:buFont typeface="Wingdings" panose="05000000000000000000" pitchFamily="2" charset="2"/>
              <a:buChar char="§"/>
            </a:pPr>
            <a:r>
              <a:rPr lang="en-US" sz="2000" b="1" dirty="0">
                <a:solidFill>
                  <a:srgbClr val="0070C0"/>
                </a:solidFill>
                <a:latin typeface="Segoe UI Light" panose="020B0502040204020203" pitchFamily="34" charset="0"/>
                <a:cs typeface="Segoe UI Light" panose="020B0502040204020203" pitchFamily="34" charset="0"/>
              </a:rPr>
              <a:t>Oxygen</a:t>
            </a:r>
            <a:r>
              <a:rPr lang="en-US" sz="2000" dirty="0">
                <a:latin typeface="Segoe UI Light" panose="020B0502040204020203" pitchFamily="34" charset="0"/>
                <a:cs typeface="Segoe UI Light" panose="020B0502040204020203" pitchFamily="34" charset="0"/>
              </a:rPr>
              <a:t> compounds include naphthenic acids, carboxylic acids, phenols, cresols, and furans.</a:t>
            </a:r>
          </a:p>
        </p:txBody>
      </p:sp>
      <p:sp>
        <p:nvSpPr>
          <p:cNvPr id="12"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Tree>
    <p:extLst>
      <p:ext uri="{BB962C8B-B14F-4D97-AF65-F5344CB8AC3E}">
        <p14:creationId xmlns:p14="http://schemas.microsoft.com/office/powerpoint/2010/main" val="328870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800" y="1047690"/>
            <a:ext cx="4114800" cy="400110"/>
          </a:xfrm>
          <a:prstGeom prst="rect">
            <a:avLst/>
          </a:prstGeom>
          <a:noFill/>
          <a:ln>
            <a:solidFill>
              <a:schemeClr val="tx1"/>
            </a:solidFill>
          </a:ln>
        </p:spPr>
        <p:txBody>
          <a:bodyPr wrap="square" rtlCol="0">
            <a:spAutoFit/>
          </a:bodyPr>
          <a:lstStyle/>
          <a:p>
            <a:pPr algn="ctr" rtl="1"/>
            <a:r>
              <a:rPr lang="en-US" sz="2000" b="1" dirty="0">
                <a:solidFill>
                  <a:srgbClr val="002060"/>
                </a:solidFill>
              </a:rPr>
              <a:t>6</a:t>
            </a:r>
            <a:r>
              <a:rPr lang="ar-SA" sz="2000" b="1" dirty="0">
                <a:solidFill>
                  <a:srgbClr val="002060"/>
                </a:solidFill>
              </a:rPr>
              <a:t>) </a:t>
            </a:r>
            <a:r>
              <a:rPr lang="ar-SA" sz="2000" b="1" dirty="0" err="1">
                <a:solidFill>
                  <a:srgbClr val="002060"/>
                </a:solidFill>
              </a:rPr>
              <a:t>بولى</a:t>
            </a:r>
            <a:r>
              <a:rPr lang="ar-SA" sz="2000" b="1" dirty="0">
                <a:solidFill>
                  <a:srgbClr val="002060"/>
                </a:solidFill>
              </a:rPr>
              <a:t> </a:t>
            </a:r>
            <a:r>
              <a:rPr lang="ar-SA" sz="2000" b="1" dirty="0" err="1">
                <a:solidFill>
                  <a:srgbClr val="002060"/>
                </a:solidFill>
              </a:rPr>
              <a:t>يوريثان</a:t>
            </a:r>
            <a:r>
              <a:rPr lang="ar-SA" sz="2000" b="1" dirty="0">
                <a:solidFill>
                  <a:srgbClr val="002060"/>
                </a:solidFill>
              </a:rPr>
              <a:t>  </a:t>
            </a:r>
            <a:r>
              <a:rPr lang="en-US" sz="2000" b="1" dirty="0">
                <a:solidFill>
                  <a:srgbClr val="FF0000"/>
                </a:solidFill>
              </a:rPr>
              <a:t>Polyurethane</a:t>
            </a:r>
          </a:p>
        </p:txBody>
      </p:sp>
      <p:graphicFrame>
        <p:nvGraphicFramePr>
          <p:cNvPr id="12" name="Object 4"/>
          <p:cNvGraphicFramePr>
            <a:graphicFrameLocks noChangeAspect="1"/>
          </p:cNvGraphicFramePr>
          <p:nvPr>
            <p:extLst>
              <p:ext uri="{D42A27DB-BD31-4B8C-83A1-F6EECF244321}">
                <p14:modId xmlns:p14="http://schemas.microsoft.com/office/powerpoint/2010/main" val="3257061258"/>
              </p:ext>
            </p:extLst>
          </p:nvPr>
        </p:nvGraphicFramePr>
        <p:xfrm>
          <a:off x="762000" y="2249269"/>
          <a:ext cx="7469035" cy="2971800"/>
        </p:xfrm>
        <a:graphic>
          <a:graphicData uri="http://schemas.openxmlformats.org/presentationml/2006/ole">
            <mc:AlternateContent xmlns:mc="http://schemas.openxmlformats.org/markup-compatibility/2006">
              <mc:Choice xmlns:v="urn:schemas-microsoft-com:vml" Requires="v">
                <p:oleObj spid="_x0000_s805911" name="CS ChemDraw Drawing" r:id="rId3" imgW="4626864" imgH="1802892" progId="ChemDraw.Document.6.0">
                  <p:embed/>
                </p:oleObj>
              </mc:Choice>
              <mc:Fallback>
                <p:oleObj name="CS ChemDraw Drawing" r:id="rId3" imgW="4626864" imgH="1802892" progId="ChemDraw.Document.6.0">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49269"/>
                        <a:ext cx="7469035"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457200" y="5525869"/>
            <a:ext cx="8183880" cy="646331"/>
          </a:xfrm>
          <a:prstGeom prst="rect">
            <a:avLst/>
          </a:prstGeom>
          <a:noFill/>
        </p:spPr>
        <p:txBody>
          <a:bodyPr wrap="square" rtlCol="0">
            <a:spAutoFit/>
          </a:bodyPr>
          <a:lstStyle/>
          <a:p>
            <a:pPr marL="230188" indent="-230188" algn="just" rtl="1"/>
            <a:r>
              <a:rPr lang="ar-SA" b="1" dirty="0">
                <a:cs typeface="+mj-cs"/>
              </a:rPr>
              <a:t>- يستخدم </a:t>
            </a:r>
            <a:r>
              <a:rPr lang="en-US" b="1" dirty="0">
                <a:cs typeface="+mj-cs"/>
              </a:rPr>
              <a:t>Diphenylmethane-4,4</a:t>
            </a:r>
            <a:r>
              <a:rPr lang="en-US" b="1" baseline="30000" dirty="0">
                <a:cs typeface="+mj-cs"/>
              </a:rPr>
              <a:t>\</a:t>
            </a:r>
            <a:r>
              <a:rPr lang="en-US" b="1" dirty="0">
                <a:cs typeface="+mj-cs"/>
              </a:rPr>
              <a:t>-</a:t>
            </a:r>
            <a:r>
              <a:rPr lang="en-US" b="1" dirty="0" err="1">
                <a:cs typeface="+mj-cs"/>
              </a:rPr>
              <a:t>diisocyanate</a:t>
            </a:r>
            <a:r>
              <a:rPr lang="en-US" b="1" dirty="0">
                <a:cs typeface="+mj-cs"/>
              </a:rPr>
              <a:t> (MDI)</a:t>
            </a:r>
            <a:r>
              <a:rPr lang="ar-SA" b="1" dirty="0">
                <a:cs typeface="+mj-cs"/>
              </a:rPr>
              <a:t> فى إنتاج رغوة بولى يوريثان التي تستعمل فى العزل الحرارى</a:t>
            </a:r>
            <a:endParaRPr lang="en-US" b="1" dirty="0">
              <a:solidFill>
                <a:srgbClr val="00B050"/>
              </a:solidFill>
              <a:cs typeface="+mj-cs"/>
            </a:endParaRPr>
          </a:p>
        </p:txBody>
      </p:sp>
      <p:sp>
        <p:nvSpPr>
          <p:cNvPr id="15" name="TextBox 14"/>
          <p:cNvSpPr txBox="1"/>
          <p:nvPr/>
        </p:nvSpPr>
        <p:spPr>
          <a:xfrm>
            <a:off x="685800" y="1504890"/>
            <a:ext cx="8207022" cy="400110"/>
          </a:xfrm>
          <a:prstGeom prst="rect">
            <a:avLst/>
          </a:prstGeom>
          <a:noFill/>
        </p:spPr>
        <p:txBody>
          <a:bodyPr wrap="square" rtlCol="0">
            <a:spAutoFit/>
          </a:bodyPr>
          <a:lstStyle/>
          <a:p>
            <a:r>
              <a:rPr lang="en-US" sz="2000" b="1" u="sng" dirty="0">
                <a:solidFill>
                  <a:srgbClr val="007033"/>
                </a:solidFill>
                <a:latin typeface="Times New Roman" panose="02020603050405020304" pitchFamily="18" charset="0"/>
                <a:cs typeface="Times New Roman" panose="02020603050405020304" pitchFamily="18" charset="0"/>
              </a:rPr>
              <a:t>Diphenylmethane-4,4</a:t>
            </a:r>
            <a:r>
              <a:rPr lang="en-US" sz="2000" b="1" u="sng" baseline="30000" dirty="0">
                <a:solidFill>
                  <a:srgbClr val="007033"/>
                </a:solidFill>
                <a:latin typeface="Times New Roman" panose="02020603050405020304" pitchFamily="18" charset="0"/>
                <a:cs typeface="Times New Roman" panose="02020603050405020304" pitchFamily="18" charset="0"/>
              </a:rPr>
              <a:t>\</a:t>
            </a:r>
            <a:r>
              <a:rPr lang="en-US" sz="2000" b="1" u="sng" dirty="0">
                <a:solidFill>
                  <a:srgbClr val="007033"/>
                </a:solidFill>
                <a:latin typeface="Times New Roman" panose="02020603050405020304" pitchFamily="18" charset="0"/>
                <a:cs typeface="Times New Roman" panose="02020603050405020304" pitchFamily="18" charset="0"/>
              </a:rPr>
              <a:t>-</a:t>
            </a:r>
            <a:r>
              <a:rPr lang="en-US" sz="2000" b="1" u="sng" dirty="0" err="1">
                <a:solidFill>
                  <a:srgbClr val="007033"/>
                </a:solidFill>
                <a:latin typeface="Times New Roman" panose="02020603050405020304" pitchFamily="18" charset="0"/>
                <a:cs typeface="Times New Roman" panose="02020603050405020304" pitchFamily="18" charset="0"/>
              </a:rPr>
              <a:t>diisocyanate</a:t>
            </a:r>
            <a:r>
              <a:rPr lang="en-US" sz="2000" b="1" u="sng" dirty="0">
                <a:solidFill>
                  <a:srgbClr val="007033"/>
                </a:solidFill>
                <a:latin typeface="Times New Roman" panose="02020603050405020304" pitchFamily="18" charset="0"/>
                <a:cs typeface="Times New Roman" panose="02020603050405020304" pitchFamily="18" charset="0"/>
              </a:rPr>
              <a:t> </a:t>
            </a:r>
            <a:r>
              <a:rPr lang="en-US" b="1" u="sng" dirty="0">
                <a:solidFill>
                  <a:srgbClr val="007033"/>
                </a:solidFill>
                <a:cs typeface="+mj-cs"/>
              </a:rPr>
              <a:t>(MDI) </a:t>
            </a:r>
            <a:r>
              <a:rPr lang="ar-SA" sz="2000" b="1" u="sng" dirty="0">
                <a:solidFill>
                  <a:srgbClr val="007033"/>
                </a:solidFill>
                <a:cs typeface="+mj-cs"/>
              </a:rPr>
              <a:t>ثنائى الايزوسيانات ثنائي الفيينيل   </a:t>
            </a:r>
            <a:r>
              <a:rPr lang="en-US" sz="2000" b="1" u="sng" dirty="0">
                <a:solidFill>
                  <a:srgbClr val="007033"/>
                </a:solidFill>
                <a:cs typeface="+mj-cs"/>
              </a:rPr>
              <a:t>  </a:t>
            </a:r>
            <a:r>
              <a:rPr lang="ar-SA" sz="2000" b="1" u="sng" dirty="0">
                <a:solidFill>
                  <a:srgbClr val="007033"/>
                </a:solidFill>
                <a:cs typeface="+mj-cs"/>
              </a:rPr>
              <a:t>1-</a:t>
            </a:r>
            <a:r>
              <a:rPr lang="en-US" b="1" u="sng" dirty="0">
                <a:solidFill>
                  <a:srgbClr val="007033"/>
                </a:solidFill>
                <a:cs typeface="+mj-cs"/>
              </a:rPr>
              <a:t>-6 </a:t>
            </a:r>
            <a:endParaRPr lang="en-US" sz="1600" b="1" u="sng" dirty="0">
              <a:solidFill>
                <a:srgbClr val="007033"/>
              </a:solidFill>
              <a:cs typeface="+mj-cs"/>
            </a:endParaRPr>
          </a:p>
        </p:txBody>
      </p:sp>
      <p:sp>
        <p:nvSpPr>
          <p:cNvPr id="9" name="TextBox 8"/>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8" name="TextBox 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a:p>
            <a:pPr algn="ctr" rtl="1"/>
            <a:r>
              <a:rPr lang="ar-SA" sz="1600" b="1" dirty="0">
                <a:solidFill>
                  <a:srgbClr val="C00000"/>
                </a:solidFill>
                <a:latin typeface="Arial" pitchFamily="34" charset="0"/>
                <a:cs typeface="+mj-cs"/>
              </a:rPr>
              <a:t>(البنزين)</a:t>
            </a:r>
          </a:p>
        </p:txBody>
      </p:sp>
    </p:spTree>
    <p:extLst>
      <p:ext uri="{BB962C8B-B14F-4D97-AF65-F5344CB8AC3E}">
        <p14:creationId xmlns:p14="http://schemas.microsoft.com/office/powerpoint/2010/main" val="11089746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3784937"/>
            <a:ext cx="8458200" cy="1015663"/>
          </a:xfrm>
          <a:prstGeom prst="rect">
            <a:avLst/>
          </a:prstGeom>
          <a:noFill/>
        </p:spPr>
        <p:txBody>
          <a:bodyPr wrap="square" rtlCol="0">
            <a:spAutoFit/>
          </a:bodyPr>
          <a:lstStyle/>
          <a:p>
            <a:pPr algn="just" rtl="1"/>
            <a:r>
              <a:rPr lang="ar-SA" sz="2000" b="1" dirty="0">
                <a:cs typeface="+mj-cs"/>
              </a:rPr>
              <a:t>يستخدم </a:t>
            </a:r>
            <a:r>
              <a:rPr lang="en-US" b="1" dirty="0">
                <a:cs typeface="+mj-cs"/>
              </a:rPr>
              <a:t>Hexamethylene-1,6-diisocyanate </a:t>
            </a:r>
            <a:r>
              <a:rPr lang="en-US" sz="1600" b="1" dirty="0">
                <a:cs typeface="+mj-cs"/>
              </a:rPr>
              <a:t>(HMDI) </a:t>
            </a:r>
            <a:r>
              <a:rPr lang="ar-SA" sz="1600" b="1" dirty="0">
                <a:cs typeface="+mj-cs"/>
              </a:rPr>
              <a:t> </a:t>
            </a:r>
            <a:r>
              <a:rPr lang="ar-SA" sz="2000" b="1" dirty="0">
                <a:cs typeface="+mj-cs"/>
              </a:rPr>
              <a:t>فى إنتاج ألياف اليوريثان و الأسفنج المرن الذي يستخدم فى صناعة الأثاث و المفروشات و مواد التعبئة و التغليف و فى صناعة مقاعد السيارات و الجلد الصناعى و الأحذية</a:t>
            </a:r>
          </a:p>
        </p:txBody>
      </p:sp>
      <p:graphicFrame>
        <p:nvGraphicFramePr>
          <p:cNvPr id="10" name="Object 3"/>
          <p:cNvGraphicFramePr>
            <a:graphicFrameLocks noChangeAspect="1"/>
          </p:cNvGraphicFramePr>
          <p:nvPr>
            <p:extLst>
              <p:ext uri="{D42A27DB-BD31-4B8C-83A1-F6EECF244321}">
                <p14:modId xmlns:p14="http://schemas.microsoft.com/office/powerpoint/2010/main" val="4068987229"/>
              </p:ext>
            </p:extLst>
          </p:nvPr>
        </p:nvGraphicFramePr>
        <p:xfrm>
          <a:off x="457200" y="2252999"/>
          <a:ext cx="8331867" cy="1252201"/>
        </p:xfrm>
        <a:graphic>
          <a:graphicData uri="http://schemas.openxmlformats.org/presentationml/2006/ole">
            <mc:AlternateContent xmlns:mc="http://schemas.openxmlformats.org/markup-compatibility/2006">
              <mc:Choice xmlns:v="urn:schemas-microsoft-com:vml" Requires="v">
                <p:oleObj spid="_x0000_s806934" name="CS ChemDraw Drawing" r:id="rId3" imgW="4625518" imgH="723263" progId="ChemDraw.Document.6.0">
                  <p:embed/>
                </p:oleObj>
              </mc:Choice>
              <mc:Fallback>
                <p:oleObj name="CS ChemDraw Drawing" r:id="rId3" imgW="4625518" imgH="723263" progId="ChemDraw.Document.6.0">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52999"/>
                        <a:ext cx="8331867" cy="1252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294529" y="1665316"/>
            <a:ext cx="8494538" cy="400110"/>
          </a:xfrm>
          <a:prstGeom prst="rect">
            <a:avLst/>
          </a:prstGeom>
        </p:spPr>
        <p:txBody>
          <a:bodyPr wrap="square">
            <a:spAutoFit/>
          </a:bodyPr>
          <a:lstStyle/>
          <a:p>
            <a:pPr algn="r"/>
            <a:r>
              <a:rPr lang="en-US" b="1" dirty="0">
                <a:solidFill>
                  <a:srgbClr val="007033"/>
                </a:solidFill>
                <a:cs typeface="+mj-cs"/>
              </a:rPr>
              <a:t>Hexamethylene-1,6-diisocyanate (HMDI)</a:t>
            </a:r>
            <a:r>
              <a:rPr lang="ar-SA" b="1" dirty="0">
                <a:solidFill>
                  <a:srgbClr val="007033"/>
                </a:solidFill>
                <a:cs typeface="+mj-cs"/>
              </a:rPr>
              <a:t>6- 2- </a:t>
            </a:r>
            <a:r>
              <a:rPr lang="ar-SA" sz="2000" b="1" dirty="0">
                <a:solidFill>
                  <a:srgbClr val="007033"/>
                </a:solidFill>
                <a:cs typeface="+mj-cs"/>
              </a:rPr>
              <a:t>ثنائي الايزو سيانات هكساميثيلين   </a:t>
            </a:r>
            <a:r>
              <a:rPr lang="en-US" b="1" dirty="0">
                <a:solidFill>
                  <a:srgbClr val="007033"/>
                </a:solidFill>
                <a:cs typeface="+mj-cs"/>
              </a:rPr>
              <a:t> </a:t>
            </a:r>
            <a:r>
              <a:rPr lang="ar-SA" b="1" dirty="0">
                <a:solidFill>
                  <a:srgbClr val="007033"/>
                </a:solidFill>
                <a:cs typeface="+mj-cs"/>
              </a:rPr>
              <a:t> </a:t>
            </a:r>
            <a:endParaRPr lang="en-US" b="1" dirty="0">
              <a:solidFill>
                <a:srgbClr val="007033"/>
              </a:solidFill>
              <a:cs typeface="+mj-cs"/>
            </a:endParaRPr>
          </a:p>
        </p:txBody>
      </p:sp>
      <p:sp>
        <p:nvSpPr>
          <p:cNvPr id="12" name="TextBox 11"/>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8" name="TextBox 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a:p>
            <a:pPr algn="ctr" rtl="1"/>
            <a:r>
              <a:rPr lang="ar-SA" sz="1600" b="1" dirty="0">
                <a:solidFill>
                  <a:srgbClr val="C00000"/>
                </a:solidFill>
                <a:latin typeface="Arial" pitchFamily="34" charset="0"/>
                <a:cs typeface="+mj-cs"/>
              </a:rPr>
              <a:t>(البنزين)</a:t>
            </a:r>
          </a:p>
        </p:txBody>
      </p:sp>
    </p:spTree>
    <p:extLst>
      <p:ext uri="{BB962C8B-B14F-4D97-AF65-F5344CB8AC3E}">
        <p14:creationId xmlns:p14="http://schemas.microsoft.com/office/powerpoint/2010/main" val="11089746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867400" y="1267599"/>
            <a:ext cx="2392680" cy="400110"/>
          </a:xfrm>
          <a:prstGeom prst="rect">
            <a:avLst/>
          </a:prstGeom>
          <a:noFill/>
        </p:spPr>
        <p:txBody>
          <a:bodyPr wrap="square" rtlCol="0">
            <a:spAutoFit/>
          </a:bodyPr>
          <a:lstStyle/>
          <a:p>
            <a:pPr algn="just" rtl="1">
              <a:buFont typeface="Wingdings" pitchFamily="2" charset="2"/>
              <a:buChar char="v"/>
            </a:pPr>
            <a:r>
              <a:rPr lang="ar-SA" sz="2000" b="1" dirty="0">
                <a:solidFill>
                  <a:srgbClr val="FF0000"/>
                </a:solidFill>
              </a:rPr>
              <a:t>رغوة </a:t>
            </a:r>
            <a:r>
              <a:rPr lang="ar-SA" sz="2000" b="1" dirty="0" err="1">
                <a:solidFill>
                  <a:srgbClr val="FF0000"/>
                </a:solidFill>
              </a:rPr>
              <a:t>اليوريثان</a:t>
            </a:r>
            <a:endParaRPr lang="en-US" sz="2000" b="1" dirty="0">
              <a:solidFill>
                <a:srgbClr val="FF0000"/>
              </a:solidFill>
            </a:endParaRPr>
          </a:p>
        </p:txBody>
      </p:sp>
      <p:sp>
        <p:nvSpPr>
          <p:cNvPr id="14" name="TextBox 13"/>
          <p:cNvSpPr txBox="1"/>
          <p:nvPr/>
        </p:nvSpPr>
        <p:spPr>
          <a:xfrm>
            <a:off x="762000" y="1733133"/>
            <a:ext cx="7391400" cy="646331"/>
          </a:xfrm>
          <a:prstGeom prst="rect">
            <a:avLst/>
          </a:prstGeom>
          <a:noFill/>
        </p:spPr>
        <p:txBody>
          <a:bodyPr wrap="square" rtlCol="0">
            <a:spAutoFit/>
          </a:bodyPr>
          <a:lstStyle/>
          <a:p>
            <a:pPr marL="173038" indent="-173038" algn="just" rtl="1"/>
            <a:r>
              <a:rPr lang="ar-SA" b="1" dirty="0">
                <a:cs typeface="+mj-cs"/>
              </a:rPr>
              <a:t>- يتم التفاعل بين </a:t>
            </a:r>
            <a:r>
              <a:rPr lang="en-US" b="1" dirty="0" err="1">
                <a:cs typeface="+mj-cs"/>
              </a:rPr>
              <a:t>Diisocyanate</a:t>
            </a:r>
            <a:r>
              <a:rPr lang="ar-SA" b="1" dirty="0">
                <a:cs typeface="+mj-cs"/>
              </a:rPr>
              <a:t> مع </a:t>
            </a:r>
            <a:r>
              <a:rPr lang="en-US" b="1" dirty="0" err="1">
                <a:cs typeface="+mj-cs"/>
              </a:rPr>
              <a:t>Polyol</a:t>
            </a:r>
            <a:r>
              <a:rPr lang="ar-SA" b="1" dirty="0">
                <a:cs typeface="+mj-cs"/>
              </a:rPr>
              <a:t> لإنتاج البوليمر </a:t>
            </a:r>
            <a:r>
              <a:rPr lang="ar-SA" b="1" dirty="0">
                <a:solidFill>
                  <a:srgbClr val="00B050"/>
                </a:solidFill>
                <a:cs typeface="+mj-cs"/>
              </a:rPr>
              <a:t>يضاف ملح القصدير </a:t>
            </a:r>
            <a:r>
              <a:rPr lang="en-US" b="1" dirty="0" err="1">
                <a:solidFill>
                  <a:srgbClr val="00B050"/>
                </a:solidFill>
                <a:cs typeface="+mj-cs"/>
              </a:rPr>
              <a:t>Dibutyltin</a:t>
            </a:r>
            <a:r>
              <a:rPr lang="en-US" b="1" dirty="0">
                <a:solidFill>
                  <a:srgbClr val="00B050"/>
                </a:solidFill>
                <a:cs typeface="+mj-cs"/>
              </a:rPr>
              <a:t> </a:t>
            </a:r>
            <a:r>
              <a:rPr lang="en-US" b="1" dirty="0" err="1">
                <a:solidFill>
                  <a:srgbClr val="00B050"/>
                </a:solidFill>
                <a:cs typeface="+mj-cs"/>
              </a:rPr>
              <a:t>dilaurate</a:t>
            </a:r>
            <a:r>
              <a:rPr lang="en-US" b="1" dirty="0">
                <a:solidFill>
                  <a:srgbClr val="00B050"/>
                </a:solidFill>
                <a:cs typeface="+mj-cs"/>
              </a:rPr>
              <a:t> (DBTL)</a:t>
            </a:r>
            <a:r>
              <a:rPr lang="ar-SA" b="1" dirty="0">
                <a:solidFill>
                  <a:srgbClr val="00B050"/>
                </a:solidFill>
                <a:cs typeface="+mj-cs"/>
              </a:rPr>
              <a:t> كعامل مساعد للبلمرة</a:t>
            </a:r>
            <a:endParaRPr lang="en-US" b="1" dirty="0">
              <a:solidFill>
                <a:srgbClr val="00B050"/>
              </a:solidFill>
              <a:cs typeface="+mj-cs"/>
            </a:endParaRPr>
          </a:p>
        </p:txBody>
      </p:sp>
      <p:sp>
        <p:nvSpPr>
          <p:cNvPr id="15" name="TextBox 14"/>
          <p:cNvSpPr txBox="1"/>
          <p:nvPr/>
        </p:nvSpPr>
        <p:spPr>
          <a:xfrm>
            <a:off x="685800" y="2562999"/>
            <a:ext cx="7543800" cy="1200329"/>
          </a:xfrm>
          <a:prstGeom prst="rect">
            <a:avLst/>
          </a:prstGeom>
          <a:noFill/>
        </p:spPr>
        <p:txBody>
          <a:bodyPr wrap="square" rtlCol="0">
            <a:spAutoFit/>
          </a:bodyPr>
          <a:lstStyle/>
          <a:p>
            <a:pPr marL="115888" indent="-115888" algn="just" rtl="1">
              <a:buFontTx/>
              <a:buChar char="-"/>
            </a:pPr>
            <a:r>
              <a:rPr lang="ar-SA" b="1" dirty="0">
                <a:cs typeface="+mj-cs"/>
              </a:rPr>
              <a:t> يدخل على المزيج مادة نافخة مثل </a:t>
            </a:r>
            <a:r>
              <a:rPr lang="en-US" b="1" dirty="0" err="1">
                <a:cs typeface="+mj-cs"/>
              </a:rPr>
              <a:t>Trichloro</a:t>
            </a:r>
            <a:r>
              <a:rPr lang="en-US" b="1" dirty="0">
                <a:cs typeface="+mj-cs"/>
              </a:rPr>
              <a:t> </a:t>
            </a:r>
            <a:r>
              <a:rPr lang="en-US" b="1" dirty="0" err="1">
                <a:cs typeface="+mj-cs"/>
              </a:rPr>
              <a:t>fluoro</a:t>
            </a:r>
            <a:r>
              <a:rPr lang="en-US" b="1" dirty="0">
                <a:cs typeface="+mj-cs"/>
              </a:rPr>
              <a:t> methane</a:t>
            </a:r>
            <a:r>
              <a:rPr lang="ar-SA" b="1" dirty="0">
                <a:cs typeface="+mj-cs"/>
              </a:rPr>
              <a:t> (درجة غليانه </a:t>
            </a:r>
            <a:r>
              <a:rPr lang="en-US" b="1" dirty="0">
                <a:cs typeface="+mj-cs"/>
              </a:rPr>
              <a:t>23</a:t>
            </a:r>
            <a:r>
              <a:rPr lang="en-US" b="1" baseline="30000" dirty="0">
                <a:cs typeface="+mj-cs"/>
              </a:rPr>
              <a:t>o</a:t>
            </a:r>
            <a:r>
              <a:rPr lang="en-US" b="1" dirty="0">
                <a:cs typeface="+mj-cs"/>
              </a:rPr>
              <a:t>C</a:t>
            </a:r>
            <a:r>
              <a:rPr lang="ar-SA" b="1" dirty="0">
                <a:cs typeface="+mj-cs"/>
              </a:rPr>
              <a:t> ) إضافة إلى إنطلاق ثنائى أكسيد الكربون أثناء تفاعل مجموعات الأيزوسيانات الطرفية مع الماء </a:t>
            </a:r>
            <a:r>
              <a:rPr lang="ar-SA" b="1" dirty="0">
                <a:solidFill>
                  <a:srgbClr val="00B050"/>
                </a:solidFill>
                <a:cs typeface="+mj-cs"/>
              </a:rPr>
              <a:t>تضاف الأمينات العضوية مثل </a:t>
            </a:r>
            <a:r>
              <a:rPr lang="en-US" b="1" dirty="0">
                <a:solidFill>
                  <a:srgbClr val="00B050"/>
                </a:solidFill>
                <a:cs typeface="+mj-cs"/>
              </a:rPr>
              <a:t>N,N-</a:t>
            </a:r>
            <a:r>
              <a:rPr lang="en-US" b="1" dirty="0" err="1">
                <a:solidFill>
                  <a:srgbClr val="00B050"/>
                </a:solidFill>
                <a:cs typeface="+mj-cs"/>
              </a:rPr>
              <a:t>Dimethyl</a:t>
            </a:r>
            <a:r>
              <a:rPr lang="en-US" b="1" dirty="0">
                <a:solidFill>
                  <a:srgbClr val="00B050"/>
                </a:solidFill>
                <a:cs typeface="+mj-cs"/>
              </a:rPr>
              <a:t> </a:t>
            </a:r>
            <a:r>
              <a:rPr lang="en-US" b="1" dirty="0" err="1">
                <a:solidFill>
                  <a:srgbClr val="00B050"/>
                </a:solidFill>
                <a:cs typeface="+mj-cs"/>
              </a:rPr>
              <a:t>cyclohexyl</a:t>
            </a:r>
            <a:r>
              <a:rPr lang="en-US" b="1" dirty="0">
                <a:solidFill>
                  <a:srgbClr val="00B050"/>
                </a:solidFill>
                <a:cs typeface="+mj-cs"/>
              </a:rPr>
              <a:t> amine</a:t>
            </a:r>
            <a:r>
              <a:rPr lang="ar-SA" b="1" dirty="0">
                <a:solidFill>
                  <a:srgbClr val="00B050"/>
                </a:solidFill>
                <a:cs typeface="+mj-cs"/>
              </a:rPr>
              <a:t> للتحكم فى سرعة تفاعل الماء مع البوليمر</a:t>
            </a:r>
            <a:endParaRPr lang="en-US" b="1" dirty="0">
              <a:solidFill>
                <a:srgbClr val="00B050"/>
              </a:solidFill>
              <a:cs typeface="+mj-cs"/>
            </a:endParaRPr>
          </a:p>
        </p:txBody>
      </p:sp>
      <p:sp>
        <p:nvSpPr>
          <p:cNvPr id="18" name="TextBox 17"/>
          <p:cNvSpPr txBox="1"/>
          <p:nvPr/>
        </p:nvSpPr>
        <p:spPr>
          <a:xfrm>
            <a:off x="685800" y="4230469"/>
            <a:ext cx="7543800" cy="646331"/>
          </a:xfrm>
          <a:prstGeom prst="rect">
            <a:avLst/>
          </a:prstGeom>
          <a:noFill/>
        </p:spPr>
        <p:txBody>
          <a:bodyPr wrap="square" rtlCol="0">
            <a:spAutoFit/>
          </a:bodyPr>
          <a:lstStyle/>
          <a:p>
            <a:pPr marL="173038" indent="-173038" algn="just" rtl="1"/>
            <a:r>
              <a:rPr lang="ar-SA" b="1" dirty="0">
                <a:cs typeface="+mj-cs"/>
              </a:rPr>
              <a:t>- تضاف مادة سليكونية (بولى سليكونات) كعامل مثبت للسطوح  </a:t>
            </a:r>
            <a:r>
              <a:rPr lang="en-US" b="1" dirty="0">
                <a:cs typeface="+mj-cs"/>
              </a:rPr>
              <a:t>Silicone surfactant</a:t>
            </a:r>
            <a:r>
              <a:rPr lang="ar-SA" b="1" dirty="0">
                <a:cs typeface="+mj-cs"/>
              </a:rPr>
              <a:t> حيث تقوم بتثبيت الفقاعات فى الرغوة</a:t>
            </a:r>
            <a:r>
              <a:rPr lang="en-US" b="1" dirty="0">
                <a:cs typeface="+mj-cs"/>
              </a:rPr>
              <a:t>Cell control agent</a:t>
            </a:r>
            <a:endParaRPr lang="en-US" b="1" dirty="0">
              <a:solidFill>
                <a:srgbClr val="00B050"/>
              </a:solidFill>
              <a:cs typeface="+mj-cs"/>
            </a:endParaRPr>
          </a:p>
        </p:txBody>
      </p:sp>
      <p:sp>
        <p:nvSpPr>
          <p:cNvPr id="19" name="TextBox 18"/>
          <p:cNvSpPr txBox="1"/>
          <p:nvPr/>
        </p:nvSpPr>
        <p:spPr>
          <a:xfrm>
            <a:off x="1676400" y="5029200"/>
            <a:ext cx="6172200" cy="369332"/>
          </a:xfrm>
          <a:prstGeom prst="rect">
            <a:avLst/>
          </a:prstGeom>
          <a:noFill/>
        </p:spPr>
        <p:txBody>
          <a:bodyPr wrap="square" rtlCol="0">
            <a:spAutoFit/>
          </a:bodyPr>
          <a:lstStyle/>
          <a:p>
            <a:pPr algn="just" rtl="1"/>
            <a:r>
              <a:rPr lang="ar-SA" b="1" dirty="0">
                <a:solidFill>
                  <a:srgbClr val="00B050"/>
                </a:solidFill>
                <a:cs typeface="+mj-cs"/>
              </a:rPr>
              <a:t>تقوم بتثبيت الفقاعات فى الرغوة </a:t>
            </a:r>
            <a:r>
              <a:rPr lang="en-US" b="1" dirty="0">
                <a:solidFill>
                  <a:srgbClr val="00B050"/>
                </a:solidFill>
                <a:cs typeface="+mj-cs"/>
              </a:rPr>
              <a:t>Cell control agent</a:t>
            </a:r>
          </a:p>
        </p:txBody>
      </p:sp>
      <p:sp>
        <p:nvSpPr>
          <p:cNvPr id="20" name="TextBox 19"/>
          <p:cNvSpPr txBox="1"/>
          <p:nvPr/>
        </p:nvSpPr>
        <p:spPr>
          <a:xfrm>
            <a:off x="1905000" y="5373469"/>
            <a:ext cx="5943600" cy="369332"/>
          </a:xfrm>
          <a:prstGeom prst="rect">
            <a:avLst/>
          </a:prstGeom>
          <a:noFill/>
        </p:spPr>
        <p:txBody>
          <a:bodyPr wrap="square" rtlCol="0">
            <a:spAutoFit/>
          </a:bodyPr>
          <a:lstStyle/>
          <a:p>
            <a:pPr algn="just" rtl="1"/>
            <a:r>
              <a:rPr lang="ar-SA" b="1" dirty="0">
                <a:solidFill>
                  <a:srgbClr val="00B050"/>
                </a:solidFill>
                <a:cs typeface="+mj-cs"/>
              </a:rPr>
              <a:t>تعمل على المواءمة بين المواد المتفاعلة ليصبح الخليط سائلا متجانسا</a:t>
            </a:r>
            <a:endParaRPr lang="en-US" b="1" dirty="0">
              <a:solidFill>
                <a:srgbClr val="00B050"/>
              </a:solidFill>
              <a:cs typeface="+mj-cs"/>
            </a:endParaRPr>
          </a:p>
        </p:txBody>
      </p:sp>
      <p:sp>
        <p:nvSpPr>
          <p:cNvPr id="10" name="TextBox 9"/>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12" name="TextBox 11"/>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a:p>
            <a:pPr algn="ctr" rtl="1"/>
            <a:r>
              <a:rPr lang="ar-SA" sz="1600" b="1" dirty="0">
                <a:solidFill>
                  <a:srgbClr val="C00000"/>
                </a:solidFill>
                <a:latin typeface="Arial" pitchFamily="34" charset="0"/>
                <a:cs typeface="+mj-cs"/>
              </a:rPr>
              <a:t>(البنزين)</a:t>
            </a:r>
          </a:p>
        </p:txBody>
      </p:sp>
    </p:spTree>
    <p:extLst>
      <p:ext uri="{BB962C8B-B14F-4D97-AF65-F5344CB8AC3E}">
        <p14:creationId xmlns:p14="http://schemas.microsoft.com/office/powerpoint/2010/main" val="11089746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4600" y="1066800"/>
            <a:ext cx="4495800" cy="707886"/>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a:solidFill>
                  <a:srgbClr val="002060"/>
                </a:solidFill>
              </a:rPr>
              <a:t>B</a:t>
            </a:r>
            <a:r>
              <a:rPr lang="ar-SA" sz="2000" b="1" dirty="0">
                <a:solidFill>
                  <a:srgbClr val="002060"/>
                </a:solidFill>
              </a:rPr>
              <a:t>) البتروكيماويات من </a:t>
            </a:r>
            <a:r>
              <a:rPr lang="ar-SA" sz="2000" b="1" dirty="0">
                <a:solidFill>
                  <a:srgbClr val="FF0000"/>
                </a:solidFill>
              </a:rPr>
              <a:t>التولوين</a:t>
            </a:r>
          </a:p>
          <a:p>
            <a:pPr algn="ctr" rtl="1"/>
            <a:r>
              <a:rPr lang="en-US" sz="2000" b="1" dirty="0">
                <a:solidFill>
                  <a:srgbClr val="FF0000"/>
                </a:solidFill>
              </a:rPr>
              <a:t>Petrochemicals from Toluene</a:t>
            </a:r>
          </a:p>
        </p:txBody>
      </p:sp>
      <p:sp>
        <p:nvSpPr>
          <p:cNvPr id="18" name="TextBox 17"/>
          <p:cNvSpPr txBox="1"/>
          <p:nvPr/>
        </p:nvSpPr>
        <p:spPr>
          <a:xfrm>
            <a:off x="1615440" y="3896676"/>
            <a:ext cx="6918960" cy="369332"/>
          </a:xfrm>
          <a:prstGeom prst="rect">
            <a:avLst/>
          </a:prstGeom>
          <a:noFill/>
        </p:spPr>
        <p:txBody>
          <a:bodyPr wrap="square" rtlCol="0">
            <a:spAutoFit/>
          </a:bodyPr>
          <a:lstStyle/>
          <a:p>
            <a:pPr algn="just" rtl="1"/>
            <a:r>
              <a:rPr lang="ar-SA" b="1" dirty="0">
                <a:cs typeface="+mj-cs"/>
              </a:rPr>
              <a:t>- يحضر من تفاعل التولوين مع حمض النيتريك و حمض الكبريتيك</a:t>
            </a:r>
            <a:endParaRPr lang="en-US" b="1" dirty="0">
              <a:cs typeface="+mj-cs"/>
            </a:endParaRPr>
          </a:p>
        </p:txBody>
      </p:sp>
      <p:sp>
        <p:nvSpPr>
          <p:cNvPr id="26" name="TextBox 25"/>
          <p:cNvSpPr txBox="1"/>
          <p:nvPr/>
        </p:nvSpPr>
        <p:spPr>
          <a:xfrm>
            <a:off x="6370320" y="1927144"/>
            <a:ext cx="2164080" cy="369332"/>
          </a:xfrm>
          <a:prstGeom prst="rect">
            <a:avLst/>
          </a:prstGeom>
          <a:noFill/>
        </p:spPr>
        <p:txBody>
          <a:bodyPr wrap="square" rtlCol="0">
            <a:spAutoFit/>
          </a:bodyPr>
          <a:lstStyle/>
          <a:p>
            <a:pPr algn="just" rtl="1"/>
            <a:r>
              <a:rPr lang="ar-SA" b="1" dirty="0">
                <a:cs typeface="+mj-cs"/>
              </a:rPr>
              <a:t>- يستخدم كمذيب</a:t>
            </a:r>
            <a:endParaRPr lang="en-US" b="1" dirty="0">
              <a:solidFill>
                <a:srgbClr val="00B050"/>
              </a:solidFill>
              <a:cs typeface="+mj-cs"/>
            </a:endParaRPr>
          </a:p>
        </p:txBody>
      </p:sp>
      <p:sp>
        <p:nvSpPr>
          <p:cNvPr id="28" name="TextBox 27"/>
          <p:cNvSpPr txBox="1"/>
          <p:nvPr/>
        </p:nvSpPr>
        <p:spPr>
          <a:xfrm>
            <a:off x="4587240" y="4278868"/>
            <a:ext cx="3947160" cy="369332"/>
          </a:xfrm>
          <a:prstGeom prst="rect">
            <a:avLst/>
          </a:prstGeom>
          <a:noFill/>
        </p:spPr>
        <p:txBody>
          <a:bodyPr wrap="square" rtlCol="0">
            <a:spAutoFit/>
          </a:bodyPr>
          <a:lstStyle/>
          <a:p>
            <a:pPr algn="just" rtl="1"/>
            <a:r>
              <a:rPr lang="ar-SA" b="1" dirty="0">
                <a:cs typeface="+mj-cs"/>
              </a:rPr>
              <a:t>- يستخدم فى صناعة المرفقعات</a:t>
            </a:r>
            <a:endParaRPr lang="en-US" b="1" dirty="0">
              <a:solidFill>
                <a:srgbClr val="00B050"/>
              </a:solidFill>
              <a:cs typeface="+mj-cs"/>
            </a:endParaRPr>
          </a:p>
        </p:txBody>
      </p:sp>
      <p:sp>
        <p:nvSpPr>
          <p:cNvPr id="29" name="TextBox 28"/>
          <p:cNvSpPr txBox="1"/>
          <p:nvPr/>
        </p:nvSpPr>
        <p:spPr>
          <a:xfrm>
            <a:off x="1981200" y="3363276"/>
            <a:ext cx="5791200" cy="400110"/>
          </a:xfrm>
          <a:prstGeom prst="rect">
            <a:avLst/>
          </a:prstGeom>
          <a:noFill/>
          <a:ln>
            <a:solidFill>
              <a:schemeClr val="tx1"/>
            </a:solidFill>
          </a:ln>
        </p:spPr>
        <p:txBody>
          <a:bodyPr wrap="square" rtlCol="0">
            <a:spAutoFit/>
          </a:bodyPr>
          <a:lstStyle/>
          <a:p>
            <a:pPr algn="ctr" rtl="1"/>
            <a:r>
              <a:rPr lang="ar-SA" sz="2000" b="1" dirty="0">
                <a:solidFill>
                  <a:srgbClr val="002060"/>
                </a:solidFill>
              </a:rPr>
              <a:t>1) مادة ثلاثى نيتروتولوين   </a:t>
            </a:r>
            <a:r>
              <a:rPr lang="en-US" sz="2000" b="1" dirty="0">
                <a:solidFill>
                  <a:srgbClr val="FF0000"/>
                </a:solidFill>
              </a:rPr>
              <a:t>Trinitrotoluene (TNT)</a:t>
            </a:r>
          </a:p>
        </p:txBody>
      </p:sp>
      <p:sp>
        <p:nvSpPr>
          <p:cNvPr id="31" name="TextBox 30"/>
          <p:cNvSpPr txBox="1"/>
          <p:nvPr/>
        </p:nvSpPr>
        <p:spPr>
          <a:xfrm>
            <a:off x="3931920" y="2296476"/>
            <a:ext cx="4602480" cy="369332"/>
          </a:xfrm>
          <a:prstGeom prst="rect">
            <a:avLst/>
          </a:prstGeom>
          <a:noFill/>
        </p:spPr>
        <p:txBody>
          <a:bodyPr wrap="square" rtlCol="0">
            <a:spAutoFit/>
          </a:bodyPr>
          <a:lstStyle/>
          <a:p>
            <a:pPr algn="just" rtl="1"/>
            <a:r>
              <a:rPr lang="ar-SA" b="1" dirty="0">
                <a:cs typeface="+mj-cs"/>
              </a:rPr>
              <a:t>- يضاف إلى وقود السيارات لتحسين جودته</a:t>
            </a:r>
            <a:endParaRPr lang="en-US" b="1" dirty="0">
              <a:solidFill>
                <a:srgbClr val="00B050"/>
              </a:solidFill>
              <a:cs typeface="+mj-cs"/>
            </a:endParaRPr>
          </a:p>
        </p:txBody>
      </p:sp>
      <p:sp>
        <p:nvSpPr>
          <p:cNvPr id="34" name="TextBox 33"/>
          <p:cNvSpPr txBox="1"/>
          <p:nvPr/>
        </p:nvSpPr>
        <p:spPr>
          <a:xfrm>
            <a:off x="1264920" y="2677476"/>
            <a:ext cx="7269480" cy="369332"/>
          </a:xfrm>
          <a:prstGeom prst="rect">
            <a:avLst/>
          </a:prstGeom>
          <a:noFill/>
        </p:spPr>
        <p:txBody>
          <a:bodyPr wrap="square" rtlCol="0">
            <a:spAutoFit/>
          </a:bodyPr>
          <a:lstStyle/>
          <a:p>
            <a:pPr algn="just" rtl="1"/>
            <a:r>
              <a:rPr lang="ar-SA" b="1" dirty="0">
                <a:cs typeface="+mj-cs"/>
              </a:rPr>
              <a:t>- يستخدم فى إنتاج حلقة البنزين و عدد كبير من المواد الكيميائية مثل:</a:t>
            </a:r>
            <a:endParaRPr lang="en-US" b="1" dirty="0">
              <a:solidFill>
                <a:srgbClr val="00B050"/>
              </a:solidFill>
              <a:cs typeface="+mj-cs"/>
            </a:endParaRPr>
          </a:p>
        </p:txBody>
      </p:sp>
      <p:sp>
        <p:nvSpPr>
          <p:cNvPr id="11" name="TextBox 10"/>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13" name="TextBox 12"/>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a:p>
            <a:pPr algn="ctr" rtl="1"/>
            <a:r>
              <a:rPr lang="ar-SA" sz="1600" b="1" dirty="0">
                <a:solidFill>
                  <a:srgbClr val="C00000"/>
                </a:solidFill>
                <a:latin typeface="Arial" pitchFamily="34" charset="0"/>
                <a:cs typeface="+mj-cs"/>
              </a:rPr>
              <a:t>(التولوين)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ox(in)">
                                      <p:cBhvr>
                                        <p:cTn id="11" dur="500"/>
                                        <p:tgtEl>
                                          <p:spTgt spid="26"/>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ox(in)">
                                      <p:cBhvr>
                                        <p:cTn id="15" dur="500"/>
                                        <p:tgtEl>
                                          <p:spTgt spid="31"/>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ox(in)">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500"/>
                                        <p:tgtEl>
                                          <p:spTgt spid="1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ox(in)">
                                      <p:cBhvr>
                                        <p:cTn id="27" dur="500"/>
                                        <p:tgtEl>
                                          <p:spTgt spid="28"/>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ox(i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6" grpId="0"/>
      <p:bldP spid="28" grpId="0"/>
      <p:bldP spid="29" grpId="0" animBg="1"/>
      <p:bldP spid="31" grpId="0"/>
      <p:bldP spid="3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48600" y="1723459"/>
            <a:ext cx="1021080" cy="400110"/>
          </a:xfrm>
          <a:prstGeom prst="rect">
            <a:avLst/>
          </a:prstGeom>
          <a:noFill/>
        </p:spPr>
        <p:txBody>
          <a:bodyPr wrap="square" rtlCol="0">
            <a:spAutoFit/>
          </a:bodyPr>
          <a:lstStyle/>
          <a:p>
            <a:pPr algn="just" rtl="1"/>
            <a:r>
              <a:rPr lang="ar-SA" sz="2000" b="1" dirty="0">
                <a:solidFill>
                  <a:srgbClr val="C00000"/>
                </a:solidFill>
                <a:cs typeface="+mj-cs"/>
              </a:rPr>
              <a:t>- تحضير</a:t>
            </a:r>
            <a:endParaRPr lang="en-US" sz="2000" b="1" dirty="0">
              <a:solidFill>
                <a:srgbClr val="C00000"/>
              </a:solidFill>
              <a:cs typeface="+mj-cs"/>
            </a:endParaRPr>
          </a:p>
        </p:txBody>
      </p:sp>
      <p:sp>
        <p:nvSpPr>
          <p:cNvPr id="13" name="TextBox 12"/>
          <p:cNvSpPr txBox="1"/>
          <p:nvPr/>
        </p:nvSpPr>
        <p:spPr>
          <a:xfrm>
            <a:off x="685800" y="1236096"/>
            <a:ext cx="7848600" cy="400110"/>
          </a:xfrm>
          <a:prstGeom prst="rect">
            <a:avLst/>
          </a:prstGeom>
          <a:noFill/>
          <a:ln>
            <a:solidFill>
              <a:schemeClr val="tx1"/>
            </a:solidFill>
          </a:ln>
        </p:spPr>
        <p:txBody>
          <a:bodyPr wrap="square" rtlCol="0">
            <a:spAutoFit/>
          </a:bodyPr>
          <a:lstStyle/>
          <a:p>
            <a:pPr algn="ctr" rtl="1"/>
            <a:r>
              <a:rPr lang="ar-SA" sz="2000" b="1" dirty="0">
                <a:solidFill>
                  <a:srgbClr val="002060"/>
                </a:solidFill>
              </a:rPr>
              <a:t>2) مادة </a:t>
            </a:r>
            <a:r>
              <a:rPr lang="ar-SA" sz="2000" b="1" dirty="0" err="1">
                <a:solidFill>
                  <a:srgbClr val="002060"/>
                </a:solidFill>
              </a:rPr>
              <a:t>ثنائى</a:t>
            </a:r>
            <a:r>
              <a:rPr lang="ar-SA" sz="2000" b="1" dirty="0">
                <a:solidFill>
                  <a:srgbClr val="002060"/>
                </a:solidFill>
              </a:rPr>
              <a:t> </a:t>
            </a:r>
            <a:r>
              <a:rPr lang="ar-SA" sz="2000" b="1" dirty="0" err="1">
                <a:solidFill>
                  <a:srgbClr val="002060"/>
                </a:solidFill>
              </a:rPr>
              <a:t>أيزوسيانات</a:t>
            </a:r>
            <a:r>
              <a:rPr lang="ar-SA" sz="2000" b="1" dirty="0">
                <a:solidFill>
                  <a:srgbClr val="002060"/>
                </a:solidFill>
              </a:rPr>
              <a:t> </a:t>
            </a:r>
            <a:r>
              <a:rPr lang="ar-SA" sz="2000" b="1" dirty="0" err="1">
                <a:solidFill>
                  <a:srgbClr val="002060"/>
                </a:solidFill>
              </a:rPr>
              <a:t>التولوين</a:t>
            </a:r>
            <a:r>
              <a:rPr lang="ar-SA" sz="2000" b="1" dirty="0">
                <a:solidFill>
                  <a:srgbClr val="002060"/>
                </a:solidFill>
              </a:rPr>
              <a:t>  </a:t>
            </a:r>
            <a:r>
              <a:rPr lang="en-US" sz="2000" b="1" dirty="0">
                <a:solidFill>
                  <a:srgbClr val="FF0000"/>
                </a:solidFill>
              </a:rPr>
              <a:t>Toluene </a:t>
            </a:r>
            <a:r>
              <a:rPr lang="en-US" sz="2000" b="1" dirty="0" err="1">
                <a:solidFill>
                  <a:srgbClr val="FF0000"/>
                </a:solidFill>
              </a:rPr>
              <a:t>diisocyanate</a:t>
            </a:r>
            <a:r>
              <a:rPr lang="en-US" sz="2000" b="1" dirty="0">
                <a:solidFill>
                  <a:srgbClr val="FF0000"/>
                </a:solidFill>
              </a:rPr>
              <a:t> (TDI)</a:t>
            </a:r>
          </a:p>
        </p:txBody>
      </p:sp>
      <p:graphicFrame>
        <p:nvGraphicFramePr>
          <p:cNvPr id="14" name="Object 2"/>
          <p:cNvGraphicFramePr>
            <a:graphicFrameLocks noChangeAspect="1"/>
          </p:cNvGraphicFramePr>
          <p:nvPr/>
        </p:nvGraphicFramePr>
        <p:xfrm>
          <a:off x="1600200" y="2104459"/>
          <a:ext cx="6019799" cy="4524941"/>
        </p:xfrm>
        <a:graphic>
          <a:graphicData uri="http://schemas.openxmlformats.org/presentationml/2006/ole">
            <mc:AlternateContent xmlns:mc="http://schemas.openxmlformats.org/markup-compatibility/2006">
              <mc:Choice xmlns:v="urn:schemas-microsoft-com:vml" Requires="v">
                <p:oleObj spid="_x0000_s808981" name="CS ChemDraw Drawing" r:id="rId3" imgW="3428235" imgH="3403770" progId="ChemDraw.Document.6.0">
                  <p:embed/>
                </p:oleObj>
              </mc:Choice>
              <mc:Fallback>
                <p:oleObj name="CS ChemDraw Drawing" r:id="rId3" imgW="3428235" imgH="3403770"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04459"/>
                        <a:ext cx="6019799" cy="4524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8" name="TextBox 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a:p>
            <a:pPr algn="ctr" rtl="1"/>
            <a:r>
              <a:rPr lang="ar-SA" sz="1600" b="1" dirty="0">
                <a:solidFill>
                  <a:srgbClr val="C00000"/>
                </a:solidFill>
                <a:latin typeface="Arial" pitchFamily="34" charset="0"/>
                <a:cs typeface="+mj-cs"/>
              </a:rPr>
              <a:t>(التولوين)</a:t>
            </a:r>
          </a:p>
        </p:txBody>
      </p:sp>
    </p:spTree>
    <p:extLst>
      <p:ext uri="{BB962C8B-B14F-4D97-AF65-F5344CB8AC3E}">
        <p14:creationId xmlns:p14="http://schemas.microsoft.com/office/powerpoint/2010/main" val="11089746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46520" y="1066800"/>
            <a:ext cx="2392680" cy="400110"/>
          </a:xfrm>
          <a:prstGeom prst="rect">
            <a:avLst/>
          </a:prstGeom>
          <a:noFill/>
        </p:spPr>
        <p:txBody>
          <a:bodyPr wrap="square" rtlCol="0">
            <a:spAutoFit/>
          </a:bodyPr>
          <a:lstStyle/>
          <a:p>
            <a:pPr algn="just" rtl="1">
              <a:buFont typeface="Wingdings" pitchFamily="2" charset="2"/>
              <a:buChar char="v"/>
            </a:pPr>
            <a:r>
              <a:rPr lang="ar-SA" sz="2000" b="1" dirty="0">
                <a:solidFill>
                  <a:srgbClr val="FF0000"/>
                </a:solidFill>
                <a:cs typeface="+mj-cs"/>
              </a:rPr>
              <a:t>إستخدامات </a:t>
            </a:r>
            <a:r>
              <a:rPr lang="en-US" sz="2000" b="1" dirty="0">
                <a:solidFill>
                  <a:srgbClr val="FF0000"/>
                </a:solidFill>
                <a:cs typeface="+mj-cs"/>
              </a:rPr>
              <a:t>TDI</a:t>
            </a:r>
          </a:p>
        </p:txBody>
      </p:sp>
      <p:sp>
        <p:nvSpPr>
          <p:cNvPr id="10" name="TextBox 9"/>
          <p:cNvSpPr txBox="1"/>
          <p:nvPr/>
        </p:nvSpPr>
        <p:spPr>
          <a:xfrm>
            <a:off x="1828800" y="1447800"/>
            <a:ext cx="6781800" cy="369332"/>
          </a:xfrm>
          <a:prstGeom prst="rect">
            <a:avLst/>
          </a:prstGeom>
          <a:noFill/>
        </p:spPr>
        <p:txBody>
          <a:bodyPr wrap="square" rtlCol="0">
            <a:spAutoFit/>
          </a:bodyPr>
          <a:lstStyle/>
          <a:p>
            <a:pPr algn="just" rtl="1"/>
            <a:r>
              <a:rPr lang="ar-SA" b="1" dirty="0">
                <a:cs typeface="+mj-cs"/>
              </a:rPr>
              <a:t>- إنتاج </a:t>
            </a:r>
            <a:r>
              <a:rPr lang="ar-SA" b="1" dirty="0" err="1">
                <a:cs typeface="+mj-cs"/>
              </a:rPr>
              <a:t>البولى</a:t>
            </a:r>
            <a:r>
              <a:rPr lang="ar-SA" b="1" dirty="0">
                <a:cs typeface="+mj-cs"/>
              </a:rPr>
              <a:t> يورثان المرن</a:t>
            </a:r>
            <a:endParaRPr lang="en-US" b="1" dirty="0">
              <a:solidFill>
                <a:srgbClr val="00B050"/>
              </a:solidFill>
              <a:cs typeface="+mj-cs"/>
            </a:endParaRPr>
          </a:p>
        </p:txBody>
      </p:sp>
      <p:sp>
        <p:nvSpPr>
          <p:cNvPr id="11" name="TextBox 10"/>
          <p:cNvSpPr txBox="1"/>
          <p:nvPr/>
        </p:nvSpPr>
        <p:spPr>
          <a:xfrm>
            <a:off x="2895600" y="5498068"/>
            <a:ext cx="5791200" cy="381000"/>
          </a:xfrm>
          <a:prstGeom prst="rect">
            <a:avLst/>
          </a:prstGeom>
          <a:noFill/>
        </p:spPr>
        <p:txBody>
          <a:bodyPr wrap="square" rtlCol="0">
            <a:spAutoFit/>
          </a:bodyPr>
          <a:lstStyle/>
          <a:p>
            <a:pPr algn="just" rtl="1">
              <a:buFontTx/>
              <a:buChar char="-"/>
            </a:pPr>
            <a:r>
              <a:rPr lang="ar-SA" b="1" dirty="0">
                <a:cs typeface="+mj-cs"/>
              </a:rPr>
              <a:t> يستخدم </a:t>
            </a:r>
            <a:r>
              <a:rPr lang="ar-SA" b="1" dirty="0" err="1">
                <a:cs typeface="+mj-cs"/>
              </a:rPr>
              <a:t>البولى</a:t>
            </a:r>
            <a:r>
              <a:rPr lang="ar-SA" b="1" dirty="0">
                <a:cs typeface="+mj-cs"/>
              </a:rPr>
              <a:t> يورثان فى صناعة </a:t>
            </a:r>
            <a:r>
              <a:rPr lang="ar-SA" b="1" dirty="0" err="1">
                <a:cs typeface="+mj-cs"/>
              </a:rPr>
              <a:t>الاسفنج</a:t>
            </a:r>
            <a:r>
              <a:rPr lang="ar-SA" b="1" dirty="0">
                <a:cs typeface="+mj-cs"/>
              </a:rPr>
              <a:t> المرن</a:t>
            </a:r>
            <a:endParaRPr lang="en-US" b="1" dirty="0">
              <a:solidFill>
                <a:srgbClr val="00B050"/>
              </a:solidFill>
              <a:cs typeface="+mj-cs"/>
            </a:endParaRPr>
          </a:p>
        </p:txBody>
      </p:sp>
      <p:sp>
        <p:nvSpPr>
          <p:cNvPr id="15" name="TextBox 14"/>
          <p:cNvSpPr txBox="1"/>
          <p:nvPr/>
        </p:nvSpPr>
        <p:spPr>
          <a:xfrm>
            <a:off x="2377440" y="5879068"/>
            <a:ext cx="6294120" cy="369332"/>
          </a:xfrm>
          <a:prstGeom prst="rect">
            <a:avLst/>
          </a:prstGeom>
          <a:noFill/>
        </p:spPr>
        <p:txBody>
          <a:bodyPr wrap="square" rtlCol="0">
            <a:spAutoFit/>
          </a:bodyPr>
          <a:lstStyle/>
          <a:p>
            <a:pPr algn="just" rtl="1">
              <a:buFontTx/>
              <a:buChar char="-"/>
            </a:pPr>
            <a:r>
              <a:rPr lang="ar-SA" b="1" dirty="0">
                <a:cs typeface="+mj-cs"/>
              </a:rPr>
              <a:t> يستخدم </a:t>
            </a:r>
            <a:r>
              <a:rPr lang="ar-SA" b="1" dirty="0" err="1">
                <a:cs typeface="+mj-cs"/>
              </a:rPr>
              <a:t>البولى</a:t>
            </a:r>
            <a:r>
              <a:rPr lang="ar-SA" b="1" dirty="0">
                <a:cs typeface="+mj-cs"/>
              </a:rPr>
              <a:t> يورثان فى </a:t>
            </a:r>
            <a:r>
              <a:rPr lang="ar-SA" b="1" dirty="0" err="1">
                <a:cs typeface="+mj-cs"/>
              </a:rPr>
              <a:t>انتاج</a:t>
            </a:r>
            <a:r>
              <a:rPr lang="ar-SA" b="1" dirty="0">
                <a:cs typeface="+mj-cs"/>
              </a:rPr>
              <a:t> المطاط </a:t>
            </a:r>
            <a:r>
              <a:rPr lang="ar-SA" b="1" dirty="0" err="1">
                <a:cs typeface="+mj-cs"/>
              </a:rPr>
              <a:t>و</a:t>
            </a:r>
            <a:r>
              <a:rPr lang="ar-SA" b="1" dirty="0">
                <a:cs typeface="+mj-cs"/>
              </a:rPr>
              <a:t> صناعة الجلد</a:t>
            </a:r>
            <a:endParaRPr lang="en-US" b="1" dirty="0">
              <a:solidFill>
                <a:srgbClr val="00B050"/>
              </a:solidFill>
              <a:cs typeface="+mj-cs"/>
            </a:endParaRPr>
          </a:p>
        </p:txBody>
      </p:sp>
      <p:sp>
        <p:nvSpPr>
          <p:cNvPr id="16" name="TextBox 15"/>
          <p:cNvSpPr txBox="1"/>
          <p:nvPr/>
        </p:nvSpPr>
        <p:spPr>
          <a:xfrm>
            <a:off x="1386840" y="6260068"/>
            <a:ext cx="7284720" cy="369332"/>
          </a:xfrm>
          <a:prstGeom prst="rect">
            <a:avLst/>
          </a:prstGeom>
          <a:noFill/>
        </p:spPr>
        <p:txBody>
          <a:bodyPr wrap="square" rtlCol="0">
            <a:spAutoFit/>
          </a:bodyPr>
          <a:lstStyle/>
          <a:p>
            <a:pPr algn="just" rtl="1">
              <a:buFontTx/>
              <a:buChar char="-"/>
            </a:pPr>
            <a:r>
              <a:rPr lang="ar-SA" b="1" dirty="0">
                <a:cs typeface="+mj-cs"/>
              </a:rPr>
              <a:t> يستخدم البولى يورثان كمكون أساسي فى صناعة الدهانات – الأصباغ – المواد اللاصقة</a:t>
            </a:r>
            <a:endParaRPr lang="en-US" b="1" dirty="0">
              <a:solidFill>
                <a:srgbClr val="00B050"/>
              </a:solidFill>
              <a:cs typeface="+mj-cs"/>
            </a:endParaRPr>
          </a:p>
        </p:txBody>
      </p:sp>
      <p:graphicFrame>
        <p:nvGraphicFramePr>
          <p:cNvPr id="17" name="Object 2"/>
          <p:cNvGraphicFramePr>
            <a:graphicFrameLocks noChangeAspect="1"/>
          </p:cNvGraphicFramePr>
          <p:nvPr>
            <p:extLst>
              <p:ext uri="{D42A27DB-BD31-4B8C-83A1-F6EECF244321}">
                <p14:modId xmlns:p14="http://schemas.microsoft.com/office/powerpoint/2010/main" val="343211412"/>
              </p:ext>
            </p:extLst>
          </p:nvPr>
        </p:nvGraphicFramePr>
        <p:xfrm>
          <a:off x="631825" y="1905000"/>
          <a:ext cx="7750175" cy="3352800"/>
        </p:xfrm>
        <a:graphic>
          <a:graphicData uri="http://schemas.openxmlformats.org/presentationml/2006/ole">
            <mc:AlternateContent xmlns:mc="http://schemas.openxmlformats.org/markup-compatibility/2006">
              <mc:Choice xmlns:v="urn:schemas-microsoft-com:vml" Requires="v">
                <p:oleObj spid="_x0000_s810006" name="CS ChemDraw Drawing" r:id="rId3" imgW="4241715" imgH="2154498" progId="ChemDraw.Document.6.0">
                  <p:embed/>
                </p:oleObj>
              </mc:Choice>
              <mc:Fallback>
                <p:oleObj name="CS ChemDraw Drawing" r:id="rId3" imgW="4241715" imgH="2154498" progId="ChemDraw.Document.6.0">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1905000"/>
                        <a:ext cx="7750175" cy="33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14" name="TextBox 13"/>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a:p>
            <a:pPr algn="ctr" rtl="1"/>
            <a:r>
              <a:rPr lang="ar-SA" sz="1600" b="1" dirty="0">
                <a:solidFill>
                  <a:srgbClr val="C00000"/>
                </a:solidFill>
                <a:latin typeface="Arial" pitchFamily="34" charset="0"/>
                <a:cs typeface="+mj-cs"/>
              </a:rPr>
              <a:t>(التولوين)</a:t>
            </a:r>
          </a:p>
        </p:txBody>
      </p:sp>
    </p:spTree>
    <p:extLst>
      <p:ext uri="{BB962C8B-B14F-4D97-AF65-F5344CB8AC3E}">
        <p14:creationId xmlns:p14="http://schemas.microsoft.com/office/powerpoint/2010/main" val="11089746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4600" y="1077684"/>
            <a:ext cx="4495800" cy="707886"/>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a:solidFill>
                  <a:srgbClr val="002060"/>
                </a:solidFill>
              </a:rPr>
              <a:t>C</a:t>
            </a:r>
            <a:r>
              <a:rPr lang="ar-SA" sz="2000" b="1" dirty="0">
                <a:solidFill>
                  <a:srgbClr val="002060"/>
                </a:solidFill>
              </a:rPr>
              <a:t>) البتروكيماويات من </a:t>
            </a:r>
            <a:r>
              <a:rPr lang="ar-SA" sz="2000" b="1" dirty="0">
                <a:solidFill>
                  <a:srgbClr val="FF0000"/>
                </a:solidFill>
              </a:rPr>
              <a:t>الزايلين</a:t>
            </a:r>
          </a:p>
          <a:p>
            <a:pPr algn="ctr" rtl="1"/>
            <a:r>
              <a:rPr lang="en-US" sz="2000" b="1" dirty="0">
                <a:solidFill>
                  <a:srgbClr val="FF0000"/>
                </a:solidFill>
              </a:rPr>
              <a:t>Petrochemicals from </a:t>
            </a:r>
            <a:r>
              <a:rPr lang="en-US" sz="2000" b="1" dirty="0" err="1">
                <a:solidFill>
                  <a:srgbClr val="FF0000"/>
                </a:solidFill>
              </a:rPr>
              <a:t>Xylene</a:t>
            </a:r>
            <a:endParaRPr lang="en-US" sz="2000" b="1" dirty="0">
              <a:solidFill>
                <a:srgbClr val="FF0000"/>
              </a:solidFill>
            </a:endParaRPr>
          </a:p>
        </p:txBody>
      </p:sp>
      <p:sp>
        <p:nvSpPr>
          <p:cNvPr id="12" name="TextBox 11"/>
          <p:cNvSpPr txBox="1"/>
          <p:nvPr/>
        </p:nvSpPr>
        <p:spPr>
          <a:xfrm>
            <a:off x="3093720" y="2906484"/>
            <a:ext cx="3307080" cy="400110"/>
          </a:xfrm>
          <a:prstGeom prst="rect">
            <a:avLst/>
          </a:prstGeom>
          <a:noFill/>
          <a:ln>
            <a:solidFill>
              <a:schemeClr val="tx1"/>
            </a:solidFill>
          </a:ln>
        </p:spPr>
        <p:txBody>
          <a:bodyPr wrap="square" rtlCol="0">
            <a:spAutoFit/>
          </a:bodyPr>
          <a:lstStyle/>
          <a:p>
            <a:pPr algn="ctr"/>
            <a:r>
              <a:rPr lang="en-US" sz="2000" b="1" i="1" dirty="0">
                <a:solidFill>
                  <a:srgbClr val="00B050"/>
                </a:solidFill>
                <a:cs typeface="+mj-cs"/>
              </a:rPr>
              <a:t>p</a:t>
            </a:r>
            <a:r>
              <a:rPr lang="en-US" sz="2000" b="1" dirty="0">
                <a:solidFill>
                  <a:srgbClr val="00B050"/>
                </a:solidFill>
                <a:cs typeface="+mj-cs"/>
              </a:rPr>
              <a:t>-Xylene</a:t>
            </a:r>
            <a:r>
              <a:rPr lang="ar-SA" sz="2000" b="1" dirty="0">
                <a:solidFill>
                  <a:srgbClr val="00B050"/>
                </a:solidFill>
                <a:cs typeface="+mj-cs"/>
              </a:rPr>
              <a:t>1- بارا-زايلين      </a:t>
            </a:r>
            <a:endParaRPr lang="en-US" sz="2000" b="1" dirty="0">
              <a:solidFill>
                <a:srgbClr val="00B050"/>
              </a:solidFill>
              <a:cs typeface="+mj-cs"/>
            </a:endParaRPr>
          </a:p>
        </p:txBody>
      </p:sp>
      <p:sp>
        <p:nvSpPr>
          <p:cNvPr id="13" name="TextBox 12"/>
          <p:cNvSpPr txBox="1"/>
          <p:nvPr/>
        </p:nvSpPr>
        <p:spPr>
          <a:xfrm>
            <a:off x="609600" y="3552578"/>
            <a:ext cx="7848600" cy="646331"/>
          </a:xfrm>
          <a:prstGeom prst="rect">
            <a:avLst/>
          </a:prstGeom>
          <a:noFill/>
        </p:spPr>
        <p:txBody>
          <a:bodyPr wrap="square" rtlCol="0">
            <a:spAutoFit/>
          </a:bodyPr>
          <a:lstStyle/>
          <a:p>
            <a:pPr marL="173038" indent="-173038" algn="just" rtl="1"/>
            <a:r>
              <a:rPr lang="ar-SA" b="1" dirty="0">
                <a:cs typeface="+mj-cs"/>
              </a:rPr>
              <a:t>- يتأكسد </a:t>
            </a:r>
            <a:r>
              <a:rPr lang="en-US" b="1" i="1" dirty="0">
                <a:cs typeface="+mj-cs"/>
              </a:rPr>
              <a:t>p</a:t>
            </a:r>
            <a:r>
              <a:rPr lang="en-US" b="1" dirty="0">
                <a:cs typeface="+mj-cs"/>
              </a:rPr>
              <a:t>-</a:t>
            </a:r>
            <a:r>
              <a:rPr lang="en-US" b="1" dirty="0" err="1">
                <a:cs typeface="+mj-cs"/>
              </a:rPr>
              <a:t>Xylene</a:t>
            </a:r>
            <a:r>
              <a:rPr lang="ar-SA" b="1" dirty="0">
                <a:cs typeface="+mj-cs"/>
              </a:rPr>
              <a:t> إلى </a:t>
            </a:r>
            <a:r>
              <a:rPr lang="en-US" b="1" dirty="0" err="1">
                <a:cs typeface="+mj-cs"/>
              </a:rPr>
              <a:t>Terphthalic</a:t>
            </a:r>
            <a:r>
              <a:rPr lang="en-US" b="1" dirty="0">
                <a:cs typeface="+mj-cs"/>
              </a:rPr>
              <a:t> acid</a:t>
            </a:r>
            <a:r>
              <a:rPr lang="ar-SA" b="1" dirty="0">
                <a:cs typeface="+mj-cs"/>
              </a:rPr>
              <a:t> بواسطة الأكسدة الهوائية بوجود الكوبلت كعامل حفز ووسط الخل</a:t>
            </a:r>
            <a:endParaRPr lang="en-US" b="1" dirty="0">
              <a:solidFill>
                <a:srgbClr val="00B050"/>
              </a:solidFill>
              <a:cs typeface="+mj-cs"/>
            </a:endParaRPr>
          </a:p>
        </p:txBody>
      </p:sp>
      <p:graphicFrame>
        <p:nvGraphicFramePr>
          <p:cNvPr id="14" name="Object 2"/>
          <p:cNvGraphicFramePr>
            <a:graphicFrameLocks noChangeAspect="1"/>
          </p:cNvGraphicFramePr>
          <p:nvPr>
            <p:extLst>
              <p:ext uri="{D42A27DB-BD31-4B8C-83A1-F6EECF244321}">
                <p14:modId xmlns:p14="http://schemas.microsoft.com/office/powerpoint/2010/main" val="3661735844"/>
              </p:ext>
            </p:extLst>
          </p:nvPr>
        </p:nvGraphicFramePr>
        <p:xfrm>
          <a:off x="533400" y="4278084"/>
          <a:ext cx="7442200" cy="1573212"/>
        </p:xfrm>
        <a:graphic>
          <a:graphicData uri="http://schemas.openxmlformats.org/presentationml/2006/ole">
            <mc:AlternateContent xmlns:mc="http://schemas.openxmlformats.org/markup-compatibility/2006">
              <mc:Choice xmlns:v="urn:schemas-microsoft-com:vml" Requires="v">
                <p:oleObj spid="_x0000_s811029" name="CS ChemDraw Drawing" r:id="rId3" imgW="3841399" imgH="1067566" progId="ChemDraw.Document.6.0">
                  <p:embed/>
                </p:oleObj>
              </mc:Choice>
              <mc:Fallback>
                <p:oleObj name="CS ChemDraw Drawing" r:id="rId3" imgW="3841399" imgH="1067566"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78084"/>
                        <a:ext cx="7442200"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4724400" y="6259284"/>
            <a:ext cx="3764280" cy="369332"/>
          </a:xfrm>
          <a:prstGeom prst="rect">
            <a:avLst/>
          </a:prstGeom>
          <a:noFill/>
        </p:spPr>
        <p:txBody>
          <a:bodyPr wrap="square" rtlCol="0">
            <a:spAutoFit/>
          </a:bodyPr>
          <a:lstStyle/>
          <a:p>
            <a:pPr algn="just" rtl="1"/>
            <a:r>
              <a:rPr lang="ar-SA" b="1" dirty="0">
                <a:cs typeface="+mj-cs"/>
              </a:rPr>
              <a:t>- يستخدم لإنتاج الألياف الصناعية</a:t>
            </a:r>
            <a:endParaRPr lang="en-US" b="1" dirty="0">
              <a:solidFill>
                <a:srgbClr val="00B050"/>
              </a:solidFill>
              <a:cs typeface="+mj-cs"/>
            </a:endParaRPr>
          </a:p>
        </p:txBody>
      </p:sp>
      <p:sp>
        <p:nvSpPr>
          <p:cNvPr id="19" name="TextBox 18"/>
          <p:cNvSpPr txBox="1"/>
          <p:nvPr/>
        </p:nvSpPr>
        <p:spPr>
          <a:xfrm>
            <a:off x="4770120" y="1915884"/>
            <a:ext cx="3764280" cy="369332"/>
          </a:xfrm>
          <a:prstGeom prst="rect">
            <a:avLst/>
          </a:prstGeom>
          <a:noFill/>
        </p:spPr>
        <p:txBody>
          <a:bodyPr wrap="square" rtlCol="0">
            <a:spAutoFit/>
          </a:bodyPr>
          <a:lstStyle/>
          <a:p>
            <a:pPr algn="just" rtl="1"/>
            <a:r>
              <a:rPr lang="ar-SA" b="1" dirty="0">
                <a:cs typeface="+mj-cs"/>
              </a:rPr>
              <a:t>- يستخدم كمذيب عضوى و البويات</a:t>
            </a:r>
            <a:endParaRPr lang="en-US" b="1" dirty="0">
              <a:solidFill>
                <a:srgbClr val="00B050"/>
              </a:solidFill>
              <a:cs typeface="+mj-cs"/>
            </a:endParaRPr>
          </a:p>
        </p:txBody>
      </p:sp>
      <p:sp>
        <p:nvSpPr>
          <p:cNvPr id="21" name="TextBox 20"/>
          <p:cNvSpPr txBox="1"/>
          <p:nvPr/>
        </p:nvSpPr>
        <p:spPr>
          <a:xfrm>
            <a:off x="1874520" y="2296884"/>
            <a:ext cx="6659880" cy="369332"/>
          </a:xfrm>
          <a:prstGeom prst="rect">
            <a:avLst/>
          </a:prstGeom>
          <a:noFill/>
        </p:spPr>
        <p:txBody>
          <a:bodyPr wrap="square" rtlCol="0">
            <a:spAutoFit/>
          </a:bodyPr>
          <a:lstStyle/>
          <a:p>
            <a:pPr algn="just" rtl="1"/>
            <a:r>
              <a:rPr lang="ar-SA" b="1" dirty="0">
                <a:cs typeface="+mj-cs"/>
              </a:rPr>
              <a:t>- يستخدم كمادة تضاف إلى الجازولين لتحسين رقمه الأوكتانى</a:t>
            </a:r>
            <a:endParaRPr lang="en-US" b="1" dirty="0">
              <a:solidFill>
                <a:srgbClr val="00B050"/>
              </a:solidFill>
              <a:cs typeface="+mj-cs"/>
            </a:endParaRPr>
          </a:p>
        </p:txBody>
      </p:sp>
      <p:sp>
        <p:nvSpPr>
          <p:cNvPr id="11" name="TextBox 10"/>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18" name="TextBox 1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a:p>
            <a:pPr algn="ctr" rtl="1"/>
            <a:r>
              <a:rPr lang="ar-SA" sz="1600" b="1" dirty="0">
                <a:solidFill>
                  <a:srgbClr val="C00000"/>
                </a:solidFill>
                <a:latin typeface="Arial" pitchFamily="34" charset="0"/>
                <a:cs typeface="+mj-cs"/>
              </a:rPr>
              <a:t>(الزايلين)</a:t>
            </a: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in)">
                                      <p:cBhvr>
                                        <p:cTn id="11" dur="500"/>
                                        <p:tgtEl>
                                          <p:spTgt spid="1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par>
                                <p:cTn id="24" presetID="4"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3" grpId="0"/>
      <p:bldP spid="15" grpId="0"/>
      <p:bldP spid="19" grpId="0"/>
      <p:bldP spid="2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865120" y="1295400"/>
            <a:ext cx="3840480" cy="400110"/>
          </a:xfrm>
          <a:prstGeom prst="rect">
            <a:avLst/>
          </a:prstGeom>
          <a:noFill/>
          <a:ln>
            <a:solidFill>
              <a:schemeClr val="tx1"/>
            </a:solidFill>
          </a:ln>
        </p:spPr>
        <p:txBody>
          <a:bodyPr wrap="square" rtlCol="0">
            <a:spAutoFit/>
          </a:bodyPr>
          <a:lstStyle/>
          <a:p>
            <a:pPr algn="ctr"/>
            <a:r>
              <a:rPr lang="en-US" sz="2000" b="1" i="1" dirty="0">
                <a:solidFill>
                  <a:srgbClr val="00B050"/>
                </a:solidFill>
              </a:rPr>
              <a:t>o</a:t>
            </a:r>
            <a:r>
              <a:rPr lang="en-US" sz="2000" b="1" dirty="0">
                <a:solidFill>
                  <a:srgbClr val="00B050"/>
                </a:solidFill>
              </a:rPr>
              <a:t>-Xylene</a:t>
            </a:r>
            <a:r>
              <a:rPr lang="ar-SA" sz="2000" b="1" dirty="0">
                <a:solidFill>
                  <a:srgbClr val="00B050"/>
                </a:solidFill>
              </a:rPr>
              <a:t>2- أورثو –زايلين      </a:t>
            </a:r>
            <a:endParaRPr lang="en-US" sz="2000" b="1" dirty="0">
              <a:solidFill>
                <a:srgbClr val="00B050"/>
              </a:solidFill>
            </a:endParaRPr>
          </a:p>
        </p:txBody>
      </p:sp>
      <p:sp>
        <p:nvSpPr>
          <p:cNvPr id="20" name="TextBox 19"/>
          <p:cNvSpPr txBox="1"/>
          <p:nvPr/>
        </p:nvSpPr>
        <p:spPr>
          <a:xfrm>
            <a:off x="381000" y="1962090"/>
            <a:ext cx="8305800" cy="646331"/>
          </a:xfrm>
          <a:prstGeom prst="rect">
            <a:avLst/>
          </a:prstGeom>
          <a:noFill/>
        </p:spPr>
        <p:txBody>
          <a:bodyPr wrap="square" rtlCol="0">
            <a:spAutoFit/>
          </a:bodyPr>
          <a:lstStyle/>
          <a:p>
            <a:pPr marL="230188" indent="-230188" algn="just" rtl="1"/>
            <a:r>
              <a:rPr lang="ar-SA" b="1" dirty="0">
                <a:cs typeface="+mj-cs"/>
              </a:rPr>
              <a:t>- يتأكسد </a:t>
            </a:r>
            <a:r>
              <a:rPr lang="en-US" b="1" i="1" dirty="0">
                <a:cs typeface="+mj-cs"/>
              </a:rPr>
              <a:t>o</a:t>
            </a:r>
            <a:r>
              <a:rPr lang="en-US" b="1" dirty="0">
                <a:cs typeface="+mj-cs"/>
              </a:rPr>
              <a:t>-</a:t>
            </a:r>
            <a:r>
              <a:rPr lang="en-US" b="1" dirty="0" err="1">
                <a:cs typeface="+mj-cs"/>
              </a:rPr>
              <a:t>Xylene</a:t>
            </a:r>
            <a:r>
              <a:rPr lang="ar-SA" b="1" dirty="0">
                <a:cs typeface="+mj-cs"/>
              </a:rPr>
              <a:t> إلى </a:t>
            </a:r>
            <a:r>
              <a:rPr lang="en-US" b="1" dirty="0" err="1">
                <a:cs typeface="+mj-cs"/>
              </a:rPr>
              <a:t>Phthalic</a:t>
            </a:r>
            <a:r>
              <a:rPr lang="en-US" b="1" dirty="0">
                <a:cs typeface="+mj-cs"/>
              </a:rPr>
              <a:t> acid</a:t>
            </a:r>
            <a:r>
              <a:rPr lang="ar-SA" b="1" dirty="0">
                <a:cs typeface="+mj-cs"/>
              </a:rPr>
              <a:t>  </a:t>
            </a:r>
            <a:r>
              <a:rPr lang="ar-SA" b="1" dirty="0" err="1">
                <a:cs typeface="+mj-cs"/>
              </a:rPr>
              <a:t>الذى</a:t>
            </a:r>
            <a:r>
              <a:rPr lang="ar-SA" b="1" dirty="0">
                <a:cs typeface="+mj-cs"/>
              </a:rPr>
              <a:t> يمكن تحويله إلى </a:t>
            </a:r>
            <a:r>
              <a:rPr lang="ar-SA" b="1" dirty="0" err="1">
                <a:cs typeface="+mj-cs"/>
              </a:rPr>
              <a:t>استرات</a:t>
            </a:r>
            <a:r>
              <a:rPr lang="ar-SA" b="1" dirty="0">
                <a:cs typeface="+mj-cs"/>
              </a:rPr>
              <a:t> من النوع </a:t>
            </a:r>
            <a:r>
              <a:rPr lang="en-US" b="1" u="sng" dirty="0" err="1">
                <a:solidFill>
                  <a:srgbClr val="FF0000"/>
                </a:solidFill>
                <a:cs typeface="+mj-cs"/>
              </a:rPr>
              <a:t>Bis</a:t>
            </a:r>
            <a:r>
              <a:rPr lang="en-US" b="1" u="sng" dirty="0">
                <a:solidFill>
                  <a:srgbClr val="FF0000"/>
                </a:solidFill>
                <a:cs typeface="+mj-cs"/>
              </a:rPr>
              <a:t>(2-ethyl) </a:t>
            </a:r>
            <a:r>
              <a:rPr lang="en-US" b="1" u="sng" dirty="0" err="1">
                <a:solidFill>
                  <a:srgbClr val="FF0000"/>
                </a:solidFill>
                <a:cs typeface="+mj-cs"/>
              </a:rPr>
              <a:t>hexyl</a:t>
            </a:r>
            <a:r>
              <a:rPr lang="en-US" b="1" u="sng" dirty="0">
                <a:solidFill>
                  <a:srgbClr val="FF0000"/>
                </a:solidFill>
                <a:cs typeface="+mj-cs"/>
              </a:rPr>
              <a:t> </a:t>
            </a:r>
            <a:r>
              <a:rPr lang="en-US" b="1" dirty="0">
                <a:cs typeface="+mj-cs"/>
              </a:rPr>
              <a:t>ester</a:t>
            </a:r>
            <a:r>
              <a:rPr lang="ar-SA" b="1" dirty="0">
                <a:cs typeface="+mj-cs"/>
              </a:rPr>
              <a:t> و الذي يستخدم كملدن للبلاستيك بتفاعله مع </a:t>
            </a:r>
            <a:r>
              <a:rPr lang="en-US" b="1" dirty="0">
                <a:cs typeface="+mj-cs"/>
              </a:rPr>
              <a:t>Ethyl </a:t>
            </a:r>
            <a:r>
              <a:rPr lang="en-US" b="1" dirty="0" err="1">
                <a:cs typeface="+mj-cs"/>
              </a:rPr>
              <a:t>hexanol</a:t>
            </a:r>
            <a:endParaRPr lang="en-US" b="1" dirty="0">
              <a:solidFill>
                <a:srgbClr val="00B050"/>
              </a:solidFill>
              <a:cs typeface="+mj-cs"/>
            </a:endParaRPr>
          </a:p>
        </p:txBody>
      </p:sp>
      <p:pic>
        <p:nvPicPr>
          <p:cNvPr id="28" name="Picture 2" descr="http://www.dyestuffintermediates.com/wp-content/uploads/2013/03/Phthalic-aci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1853513" cy="1143000"/>
          </a:xfrm>
          <a:prstGeom prst="rect">
            <a:avLst/>
          </a:prstGeom>
        </p:spPr>
        <p:style>
          <a:lnRef idx="0">
            <a:scrgbClr r="0" g="0" b="0"/>
          </a:lnRef>
          <a:fillRef idx="1001">
            <a:schemeClr val="lt2"/>
          </a:fillRef>
          <a:effectRef idx="0">
            <a:scrgbClr r="0" g="0" b="0"/>
          </a:effectRef>
          <a:fontRef idx="major"/>
        </p:style>
      </p:pic>
      <p:pic>
        <p:nvPicPr>
          <p:cNvPr id="29" name="Picture 8" descr="http://upload.wikimedia.org/wikipedia/commons/thumb/d/d7/Phthalic_anhydride-2D-Skeletal.png/800px-Phthalic_anhydride-2D-Skele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429000"/>
            <a:ext cx="1214500" cy="1367831"/>
          </a:xfrm>
          <a:prstGeom prst="rect">
            <a:avLst/>
          </a:prstGeom>
          <a:extLst/>
        </p:spPr>
        <p:style>
          <a:lnRef idx="0">
            <a:scrgbClr r="0" g="0" b="0"/>
          </a:lnRef>
          <a:fillRef idx="1001">
            <a:schemeClr val="lt1"/>
          </a:fillRef>
          <a:effectRef idx="0">
            <a:scrgbClr r="0" g="0" b="0"/>
          </a:effectRef>
          <a:fontRef idx="major"/>
        </p:style>
      </p:pic>
      <p:pic>
        <p:nvPicPr>
          <p:cNvPr id="30" name="Picture 2" descr="http://upload.wikimedia.org/wikipedia/commons/thumb/c/c2/Bis%282-ethylhexyl%29_phthalate.svg/835px-Bis%282-ethylhexyl%29_phthalat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124200"/>
            <a:ext cx="2402292" cy="2154870"/>
          </a:xfrm>
          <a:prstGeom prst="rect">
            <a:avLst/>
          </a:prstGeom>
        </p:spPr>
        <p:style>
          <a:lnRef idx="0">
            <a:scrgbClr r="0" g="0" b="0"/>
          </a:lnRef>
          <a:fillRef idx="1001">
            <a:schemeClr val="lt1"/>
          </a:fillRef>
          <a:effectRef idx="0">
            <a:scrgbClr r="0" g="0" b="0"/>
          </a:effectRef>
          <a:fontRef idx="major"/>
        </p:style>
      </p:pic>
      <p:sp>
        <p:nvSpPr>
          <p:cNvPr id="31" name="Rectangle 30"/>
          <p:cNvSpPr/>
          <p:nvPr/>
        </p:nvSpPr>
        <p:spPr>
          <a:xfrm>
            <a:off x="6400800" y="5257800"/>
            <a:ext cx="2618024" cy="584775"/>
          </a:xfrm>
          <a:prstGeom prst="rect">
            <a:avLst/>
          </a:prstGeom>
        </p:spPr>
        <p:txBody>
          <a:bodyPr wrap="none">
            <a:spAutoFit/>
          </a:bodyPr>
          <a:lstStyle/>
          <a:p>
            <a:pPr algn="ctr" rtl="1"/>
            <a:r>
              <a:rPr lang="en-US" sz="1600" b="1" u="sng" dirty="0">
                <a:solidFill>
                  <a:srgbClr val="C00000"/>
                </a:solidFill>
                <a:latin typeface="Times New Roman" pitchFamily="18" charset="0"/>
                <a:cs typeface="Times New Roman" pitchFamily="18" charset="0"/>
              </a:rPr>
              <a:t>Bis(2-ethyl) hexyl Phthalate</a:t>
            </a:r>
          </a:p>
          <a:p>
            <a:pPr algn="ctr" rtl="1"/>
            <a:r>
              <a:rPr lang="en-US" sz="1600" b="1" dirty="0">
                <a:latin typeface="Times New Roman" pitchFamily="18" charset="0"/>
                <a:cs typeface="Times New Roman" pitchFamily="18" charset="0"/>
              </a:rPr>
              <a:t>(Dioctyl phthalate)</a:t>
            </a:r>
            <a:endParaRPr lang="ar-SA" sz="1600" dirty="0">
              <a:latin typeface="Times New Roman" pitchFamily="18" charset="0"/>
              <a:cs typeface="Times New Roman" pitchFamily="18" charset="0"/>
            </a:endParaRPr>
          </a:p>
        </p:txBody>
      </p:sp>
      <p:sp>
        <p:nvSpPr>
          <p:cNvPr id="32" name="Rectangle 31"/>
          <p:cNvSpPr/>
          <p:nvPr/>
        </p:nvSpPr>
        <p:spPr>
          <a:xfrm>
            <a:off x="4394009" y="3759496"/>
            <a:ext cx="298480" cy="338554"/>
          </a:xfrm>
          <a:prstGeom prst="rect">
            <a:avLst/>
          </a:prstGeom>
        </p:spPr>
        <p:txBody>
          <a:bodyPr wrap="none">
            <a:spAutoFit/>
          </a:bodyPr>
          <a:lstStyle/>
          <a:p>
            <a:r>
              <a:rPr lang="en-US" sz="1600" dirty="0"/>
              <a:t>2</a:t>
            </a:r>
          </a:p>
        </p:txBody>
      </p:sp>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81400"/>
            <a:ext cx="1281750" cy="45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ight Arrow 34"/>
          <p:cNvSpPr/>
          <p:nvPr/>
        </p:nvSpPr>
        <p:spPr>
          <a:xfrm>
            <a:off x="2133600" y="3962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4419600" y="4114800"/>
            <a:ext cx="1600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rPr>
              <a:t>البتروكيماويات</a:t>
            </a:r>
            <a:r>
              <a:rPr lang="en-US" sz="2400" b="1" dirty="0">
                <a:solidFill>
                  <a:srgbClr val="0070C0"/>
                </a:solidFill>
              </a:rPr>
              <a:t> </a:t>
            </a:r>
            <a:r>
              <a:rPr lang="ar-SA" sz="2400" b="1" dirty="0">
                <a:solidFill>
                  <a:srgbClr val="0070C0"/>
                </a:solidFill>
              </a:rPr>
              <a:t>من </a:t>
            </a:r>
            <a:r>
              <a:rPr lang="ar-SA" sz="2400" b="1" dirty="0">
                <a:solidFill>
                  <a:srgbClr val="C00000"/>
                </a:solidFill>
              </a:rPr>
              <a:t>النافثا</a:t>
            </a:r>
            <a:r>
              <a:rPr lang="ar-SA" sz="2400" b="1" dirty="0">
                <a:solidFill>
                  <a:srgbClr val="0070C0"/>
                </a:solidFill>
              </a:rPr>
              <a:t> </a:t>
            </a:r>
          </a:p>
          <a:p>
            <a:pPr marL="1828800" algn="ctr" rtl="1"/>
            <a:r>
              <a:rPr lang="en-US" sz="2400" b="1" dirty="0">
                <a:solidFill>
                  <a:srgbClr val="0070C0"/>
                </a:solidFill>
              </a:rPr>
              <a:t>Petrochemicals from </a:t>
            </a:r>
            <a:r>
              <a:rPr lang="en-US" sz="2400" b="1" dirty="0">
                <a:solidFill>
                  <a:srgbClr val="C00000"/>
                </a:solidFill>
              </a:rPr>
              <a:t>Naphtha</a:t>
            </a:r>
            <a:endParaRPr lang="en-US" sz="2000" b="1" strike="sngStrike" dirty="0">
              <a:solidFill>
                <a:srgbClr val="C00000"/>
              </a:solidFill>
            </a:endParaRPr>
          </a:p>
        </p:txBody>
      </p:sp>
      <p:sp>
        <p:nvSpPr>
          <p:cNvPr id="17" name="TextBox 16"/>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a:t>
            </a:r>
            <a:r>
              <a:rPr lang="ar-SA" sz="1600" b="1" dirty="0">
                <a:solidFill>
                  <a:srgbClr val="C00000"/>
                </a:solidFill>
                <a:latin typeface="Arial" pitchFamily="34" charset="0"/>
                <a:cs typeface="+mj-cs"/>
              </a:rPr>
              <a:t> مقطرات البترول الأخرى</a:t>
            </a:r>
          </a:p>
          <a:p>
            <a:pPr algn="ctr" rtl="1"/>
            <a:r>
              <a:rPr lang="ar-SA" sz="1600" b="1" dirty="0">
                <a:solidFill>
                  <a:srgbClr val="C00000"/>
                </a:solidFill>
                <a:latin typeface="Arial" pitchFamily="34" charset="0"/>
                <a:cs typeface="+mj-cs"/>
              </a:rPr>
              <a:t>3) انتاج المركبات الاروماتية</a:t>
            </a:r>
          </a:p>
          <a:p>
            <a:pPr algn="ctr" rtl="1"/>
            <a:r>
              <a:rPr lang="ar-SA" sz="1600" b="1" dirty="0">
                <a:solidFill>
                  <a:srgbClr val="C00000"/>
                </a:solidFill>
                <a:latin typeface="Arial" pitchFamily="34" charset="0"/>
                <a:cs typeface="+mj-cs"/>
              </a:rPr>
              <a:t>(الزايلين)</a:t>
            </a:r>
          </a:p>
        </p:txBody>
      </p:sp>
    </p:spTree>
    <p:extLst>
      <p:ext uri="{BB962C8B-B14F-4D97-AF65-F5344CB8AC3E}">
        <p14:creationId xmlns:p14="http://schemas.microsoft.com/office/powerpoint/2010/main" val="11089746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698875"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altLang="ar-SA"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4"/>
          <p:cNvSpPr/>
          <p:nvPr/>
        </p:nvSpPr>
        <p:spPr>
          <a:xfrm>
            <a:off x="1066800" y="2057400"/>
            <a:ext cx="7026349" cy="2339102"/>
          </a:xfrm>
          <a:prstGeom prst="rect">
            <a:avLst/>
          </a:prstGeom>
        </p:spPr>
        <p:txBody>
          <a:bodyPr wrap="square">
            <a:spAutoFit/>
          </a:bodyPr>
          <a:lstStyle/>
          <a:p>
            <a:pPr algn="r" rtl="1"/>
            <a:endParaRPr lang="ar-SA" sz="3200" b="1" dirty="0">
              <a:solidFill>
                <a:schemeClr val="accent5">
                  <a:lumMod val="50000"/>
                </a:schemeClr>
              </a:solidFill>
              <a:cs typeface="+mj-cs"/>
            </a:endParaRPr>
          </a:p>
          <a:p>
            <a:pPr algn="r" rtl="1"/>
            <a:r>
              <a:rPr lang="ar-SA" sz="3200" b="1" dirty="0">
                <a:solidFill>
                  <a:schemeClr val="accent5">
                    <a:lumMod val="50000"/>
                  </a:schemeClr>
                </a:solidFill>
                <a:cs typeface="+mj-cs"/>
              </a:rPr>
              <a:t>1   - سابك    2- ينساب     3– المجموعةالسعودية 4 – تصنيع   5– المتقدمة   6– سبكيم – الصحراء  7– سافكو    8– كيان         9- بتروكيم</a:t>
            </a:r>
          </a:p>
          <a:p>
            <a:endParaRPr lang="ar-SA" dirty="0"/>
          </a:p>
        </p:txBody>
      </p:sp>
      <p:sp>
        <p:nvSpPr>
          <p:cNvPr id="3" name="Rectangle 2"/>
          <p:cNvSpPr/>
          <p:nvPr/>
        </p:nvSpPr>
        <p:spPr>
          <a:xfrm>
            <a:off x="2057400" y="1718330"/>
            <a:ext cx="5257800" cy="523220"/>
          </a:xfrm>
          <a:prstGeom prst="rect">
            <a:avLst/>
          </a:prstGeom>
          <a:ln>
            <a:noFill/>
          </a:ln>
        </p:spPr>
        <p:style>
          <a:lnRef idx="3">
            <a:schemeClr val="lt1"/>
          </a:lnRef>
          <a:fillRef idx="1003">
            <a:schemeClr val="lt2"/>
          </a:fillRef>
          <a:effectRef idx="1">
            <a:schemeClr val="accent4"/>
          </a:effectRef>
          <a:fontRef idx="minor">
            <a:schemeClr val="lt1"/>
          </a:fontRef>
        </p:style>
        <p:txBody>
          <a:bodyPr wrap="square">
            <a:spAutoFit/>
          </a:bodyPr>
          <a:lstStyle/>
          <a:p>
            <a:pPr algn="ctr" rtl="1"/>
            <a:r>
              <a:rPr lang="ar-SA" sz="2800" b="1" dirty="0">
                <a:solidFill>
                  <a:srgbClr val="00518E"/>
                </a:solidFill>
                <a:effectLst>
                  <a:outerShdw blurRad="38100" dist="38100" dir="2700000" algn="tl">
                    <a:srgbClr val="000000">
                      <a:alpha val="43137"/>
                    </a:srgbClr>
                  </a:outerShdw>
                </a:effectLst>
                <a:cs typeface="+mj-cs"/>
              </a:rPr>
              <a:t>الشركات البتروكيماوية ومنتجاتها </a:t>
            </a:r>
            <a:endParaRPr lang="ar-SA" sz="2400" b="1" dirty="0">
              <a:solidFill>
                <a:srgbClr val="00518E"/>
              </a:solidFill>
              <a:effectLst>
                <a:outerShdw blurRad="38100" dist="38100" dir="2700000" algn="tl">
                  <a:srgbClr val="000000">
                    <a:alpha val="43137"/>
                  </a:srgbClr>
                </a:outerShdw>
              </a:effectLst>
              <a:cs typeface="+mj-cs"/>
            </a:endParaRPr>
          </a:p>
        </p:txBody>
      </p:sp>
      <p:sp>
        <p:nvSpPr>
          <p:cNvPr id="6" name="Rectangle 5"/>
          <p:cNvSpPr/>
          <p:nvPr/>
        </p:nvSpPr>
        <p:spPr>
          <a:xfrm>
            <a:off x="8018582" y="509449"/>
            <a:ext cx="787395" cy="369332"/>
          </a:xfrm>
          <a:prstGeom prst="rect">
            <a:avLst/>
          </a:prstGeom>
        </p:spPr>
        <p:txBody>
          <a:bodyPr wrap="none">
            <a:spAutoFit/>
          </a:bodyPr>
          <a:lstStyle/>
          <a:p>
            <a:r>
              <a:rPr lang="ar-SA" b="1" dirty="0">
                <a:solidFill>
                  <a:srgbClr val="C00000"/>
                </a:solidFill>
              </a:rPr>
              <a:t>واجب</a:t>
            </a:r>
          </a:p>
        </p:txBody>
      </p:sp>
    </p:spTree>
    <p:extLst>
      <p:ext uri="{BB962C8B-B14F-4D97-AF65-F5344CB8AC3E}">
        <p14:creationId xmlns:p14="http://schemas.microsoft.com/office/powerpoint/2010/main" val="34287671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bwMode="auto">
          <a:xfrm>
            <a:off x="762000" y="304800"/>
            <a:ext cx="8050088" cy="1752600"/>
          </a:xfrm>
          <a:prstGeom prst="rect">
            <a:avLst/>
          </a:prstGeom>
          <a:ln>
            <a:noFill/>
            <a:headEnd/>
            <a:tailEnd/>
          </a:ln>
        </p:spPr>
        <p:style>
          <a:lnRef idx="3">
            <a:schemeClr val="lt1"/>
          </a:lnRef>
          <a:fillRef idx="1003">
            <a:schemeClr val="lt1"/>
          </a:fillRef>
          <a:effectRef idx="1">
            <a:schemeClr val="accent4"/>
          </a:effectRef>
          <a:fontRef idx="minor">
            <a:schemeClr val="lt1"/>
          </a:fontRef>
        </p:style>
        <p:txBody>
          <a:bodyPr vert="horz" wrap="square" lIns="92075" tIns="46038" rIns="92075" bIns="46038" numCol="1" anchor="b" anchorCtr="0" compatLnSpc="1">
            <a:prstTxWarp prst="textNoShape">
              <a:avLst/>
            </a:prstTxWarp>
          </a:bodyPr>
          <a:lstStyle>
            <a:lvl1pPr algn="r" rtl="1" eaLnBrk="0" fontAlgn="base" hangingPunct="0">
              <a:spcBef>
                <a:spcPct val="0"/>
              </a:spcBef>
              <a:spcAft>
                <a:spcPct val="0"/>
              </a:spcAft>
              <a:defRPr sz="4400" i="1">
                <a:solidFill>
                  <a:schemeClr val="tx2"/>
                </a:solidFill>
                <a:latin typeface="+mj-lt"/>
                <a:ea typeface="+mj-ea"/>
                <a:cs typeface="+mj-cs"/>
              </a:defRPr>
            </a:lvl1pPr>
            <a:lvl2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2pPr>
            <a:lvl3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3pPr>
            <a:lvl4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4pPr>
            <a:lvl5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5pPr>
            <a:lvl6pPr marL="457200" algn="r" rtl="1" fontAlgn="base">
              <a:spcBef>
                <a:spcPct val="0"/>
              </a:spcBef>
              <a:spcAft>
                <a:spcPct val="0"/>
              </a:spcAft>
              <a:defRPr sz="4400" i="1">
                <a:solidFill>
                  <a:schemeClr val="tx2"/>
                </a:solidFill>
                <a:latin typeface="Times New Roman" pitchFamily="18" charset="0"/>
                <a:cs typeface="Times New Roman" pitchFamily="18" charset="0"/>
              </a:defRPr>
            </a:lvl6pPr>
            <a:lvl7pPr marL="914400" algn="r" rtl="1" fontAlgn="base">
              <a:spcBef>
                <a:spcPct val="0"/>
              </a:spcBef>
              <a:spcAft>
                <a:spcPct val="0"/>
              </a:spcAft>
              <a:defRPr sz="4400" i="1">
                <a:solidFill>
                  <a:schemeClr val="tx2"/>
                </a:solidFill>
                <a:latin typeface="Times New Roman" pitchFamily="18" charset="0"/>
                <a:cs typeface="Times New Roman" pitchFamily="18" charset="0"/>
              </a:defRPr>
            </a:lvl7pPr>
            <a:lvl8pPr marL="1371600" algn="r" rtl="1" fontAlgn="base">
              <a:spcBef>
                <a:spcPct val="0"/>
              </a:spcBef>
              <a:spcAft>
                <a:spcPct val="0"/>
              </a:spcAft>
              <a:defRPr sz="4400" i="1">
                <a:solidFill>
                  <a:schemeClr val="tx2"/>
                </a:solidFill>
                <a:latin typeface="Times New Roman" pitchFamily="18" charset="0"/>
                <a:cs typeface="Times New Roman" pitchFamily="18" charset="0"/>
              </a:defRPr>
            </a:lvl8pPr>
            <a:lvl9pPr marL="1828800" algn="r" rtl="1" fontAlgn="base">
              <a:spcBef>
                <a:spcPct val="0"/>
              </a:spcBef>
              <a:spcAft>
                <a:spcPct val="0"/>
              </a:spcAft>
              <a:defRPr sz="4400" i="1">
                <a:solidFill>
                  <a:schemeClr val="tx2"/>
                </a:solidFill>
                <a:latin typeface="Times New Roman" pitchFamily="18" charset="0"/>
                <a:cs typeface="Times New Roman" pitchFamily="18" charset="0"/>
              </a:defRPr>
            </a:lvl9pPr>
          </a:lstStyle>
          <a:p>
            <a:pPr lvl="0" algn="ctr"/>
            <a:endParaRPr lang="ar-SA" sz="3200" b="1" i="0" kern="0" dirty="0">
              <a:solidFill>
                <a:srgbClr val="0070C0"/>
              </a:solidFill>
              <a:latin typeface="Times New Roman"/>
            </a:endParaRPr>
          </a:p>
          <a:p>
            <a:pPr lvl="0" algn="ctr"/>
            <a:endParaRPr lang="ar-SA" sz="3200" b="1" i="0" kern="0" dirty="0">
              <a:solidFill>
                <a:srgbClr val="0070C0"/>
              </a:solidFill>
              <a:latin typeface="Times New Roman"/>
            </a:endParaRPr>
          </a:p>
          <a:p>
            <a:pPr lvl="0" algn="ctr"/>
            <a:endParaRPr lang="ar-SA" sz="3200" b="1" i="0" kern="0" dirty="0">
              <a:solidFill>
                <a:srgbClr val="0070C0"/>
              </a:solidFill>
              <a:latin typeface="Times New Roman"/>
            </a:endParaRPr>
          </a:p>
          <a:p>
            <a:pPr lvl="0" algn="ctr"/>
            <a:endParaRPr lang="ar-SA" sz="3200" b="1" i="0" kern="0" dirty="0">
              <a:solidFill>
                <a:srgbClr val="0070C0"/>
              </a:solidFill>
              <a:latin typeface="Times New Roman"/>
            </a:endParaRPr>
          </a:p>
          <a:p>
            <a:pPr lvl="0" algn="ctr"/>
            <a:r>
              <a:rPr lang="ar-SA" sz="3200" b="1" i="0" kern="0" dirty="0">
                <a:solidFill>
                  <a:srgbClr val="0070C0"/>
                </a:solidFill>
                <a:latin typeface="Times New Roman"/>
              </a:rPr>
              <a:t>1- سابك</a:t>
            </a:r>
          </a:p>
          <a:p>
            <a:pPr lvl="0" algn="ctr">
              <a:defRPr/>
            </a:pPr>
            <a:r>
              <a:rPr kumimoji="0" lang="ar-SA" sz="2400" b="1" i="0" u="none" strike="noStrike" kern="0" cap="none" spc="0" normalizeH="0" baseline="0" noProof="0" dirty="0">
                <a:ln>
                  <a:noFill/>
                </a:ln>
                <a:solidFill>
                  <a:srgbClr val="0070C0"/>
                </a:solidFill>
                <a:effectLst/>
                <a:uLnTx/>
                <a:uFillTx/>
                <a:latin typeface="Times New Roman"/>
                <a:cs typeface="Times New Roman"/>
              </a:rPr>
              <a:t>(الشركة السعودية للصناعات الأساسية)</a:t>
            </a:r>
            <a:r>
              <a:rPr lang="ar-SA" sz="1800" b="1" i="0" kern="0" dirty="0">
                <a:solidFill>
                  <a:srgbClr val="C00000"/>
                </a:solidFill>
                <a:latin typeface="Times New Roman"/>
              </a:rPr>
              <a:t> </a:t>
            </a:r>
          </a:p>
          <a:p>
            <a:pPr lvl="0" algn="ctr">
              <a:defRPr/>
            </a:pPr>
            <a:endParaRPr lang="ar-SA" sz="1800" b="1" i="0" kern="0" dirty="0">
              <a:solidFill>
                <a:srgbClr val="C00000"/>
              </a:solidFill>
              <a:latin typeface="Times New Roman"/>
            </a:endParaRPr>
          </a:p>
          <a:p>
            <a:pPr lvl="0">
              <a:defRPr/>
            </a:pPr>
            <a:r>
              <a:rPr lang="ar-SA" sz="1800" b="1" i="0" kern="0" dirty="0">
                <a:solidFill>
                  <a:srgbClr val="C00000"/>
                </a:solidFill>
                <a:latin typeface="Times New Roman"/>
              </a:rPr>
              <a:t>الشركات التابعة لسابك (داخل المملكة) ونسب الاستحواذ فيها </a:t>
            </a:r>
            <a:endParaRPr kumimoji="0" lang="ar-SA" sz="2400" b="1" i="0" u="none" strike="noStrike" kern="0" cap="none" spc="0" normalizeH="0" baseline="0" noProof="0" dirty="0">
              <a:ln>
                <a:noFill/>
              </a:ln>
              <a:solidFill>
                <a:srgbClr val="0070C0"/>
              </a:solidFill>
              <a:effectLst/>
              <a:uLnTx/>
              <a:uFillTx/>
              <a:latin typeface="Times New Roman"/>
              <a:cs typeface="Times New Roman"/>
            </a:endParaRPr>
          </a:p>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ar-SA" sz="1400" b="1" i="0" u="none" strike="noStrike" kern="0" cap="none" spc="0" normalizeH="0" baseline="0" noProof="0" dirty="0">
              <a:ln>
                <a:noFill/>
              </a:ln>
              <a:solidFill>
                <a:srgbClr val="0070C0"/>
              </a:solidFill>
              <a:effectLst/>
              <a:uLnTx/>
              <a:uFillTx/>
              <a:latin typeface="Times New Roman"/>
              <a:cs typeface="Times New Roman"/>
            </a:endParaRPr>
          </a:p>
        </p:txBody>
      </p:sp>
      <p:graphicFrame>
        <p:nvGraphicFramePr>
          <p:cNvPr id="4" name="جدول 3"/>
          <p:cNvGraphicFramePr>
            <a:graphicFrameLocks noGrp="1"/>
          </p:cNvGraphicFramePr>
          <p:nvPr>
            <p:extLst/>
          </p:nvPr>
        </p:nvGraphicFramePr>
        <p:xfrm>
          <a:off x="1666122" y="1905000"/>
          <a:ext cx="7158828" cy="3977640"/>
        </p:xfrm>
        <a:graphic>
          <a:graphicData uri="http://schemas.openxmlformats.org/drawingml/2006/table">
            <a:tbl>
              <a:tblPr rtl="1" firstRow="1" bandRow="1"/>
              <a:tblGrid>
                <a:gridCol w="676592">
                  <a:extLst>
                    <a:ext uri="{9D8B030D-6E8A-4147-A177-3AD203B41FA5}">
                      <a16:colId xmlns:a16="http://schemas.microsoft.com/office/drawing/2014/main" val="20000"/>
                    </a:ext>
                  </a:extLst>
                </a:gridCol>
                <a:gridCol w="4688024">
                  <a:extLst>
                    <a:ext uri="{9D8B030D-6E8A-4147-A177-3AD203B41FA5}">
                      <a16:colId xmlns:a16="http://schemas.microsoft.com/office/drawing/2014/main" val="20001"/>
                    </a:ext>
                  </a:extLst>
                </a:gridCol>
                <a:gridCol w="1794212">
                  <a:extLst>
                    <a:ext uri="{9D8B030D-6E8A-4147-A177-3AD203B41FA5}">
                      <a16:colId xmlns:a16="http://schemas.microsoft.com/office/drawing/2014/main" val="20002"/>
                    </a:ext>
                  </a:extLst>
                </a:gridCol>
              </a:tblGrid>
              <a:tr h="370840">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تسلسل</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أسم الشركة</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نسبة الاستحواذ</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a:r>
                        <a:rPr lang="ar-SA" sz="1800" b="1" kern="1200" dirty="0">
                          <a:solidFill>
                            <a:schemeClr val="bg2">
                              <a:lumMod val="25000"/>
                            </a:schemeClr>
                          </a:solidFill>
                          <a:latin typeface="+mn-lt"/>
                          <a:ea typeface="+mn-ea"/>
                          <a:cs typeface="+mj-cs"/>
                        </a:rPr>
                        <a:t>الشركة السعودية للكيماويات المتخصصة (المتخصصة)</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a:r>
                        <a:rPr lang="ar-SA" sz="1800" b="1" kern="1200" dirty="0">
                          <a:solidFill>
                            <a:schemeClr val="bg2">
                              <a:lumMod val="25000"/>
                            </a:schemeClr>
                          </a:solidFill>
                          <a:latin typeface="+mn-lt"/>
                          <a:ea typeface="+mn-ea"/>
                          <a:cs typeface="+mj-cs"/>
                        </a:rPr>
                        <a:t>99 %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1"/>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الشركة السعودية الأوروبية للبتروكيماويات (ابن زهر)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80 %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2"/>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شركة الجبيل المتحدة للبتروكيماويات (المتحدة)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75 %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3"/>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الشركة الوطنية للأسمدة الكيماوية (ابن البيطار)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71.5 %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4"/>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الشركة الوطنية للغازات الصناعية (غاز)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70 %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5"/>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شركة ينبع الوطنية للبتروكيماويات (ينساب)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51.95 %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6"/>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الشركة السعودية للميثانول (الرازي)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7"/>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شركة الجبيل للأسمدة (البيروني)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8"/>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a:solidFill>
                            <a:schemeClr val="bg2">
                              <a:lumMod val="25000"/>
                            </a:schemeClr>
                          </a:solidFill>
                          <a:latin typeface="+mn-lt"/>
                          <a:ea typeface="+mn-ea"/>
                          <a:cs typeface="+mj-cs"/>
                        </a:rPr>
                        <a:t>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شركة ينبع السعودية للبتروكيماويات (ينبت) </a:t>
                      </a:r>
                      <a:endParaRPr lang="en-US"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35012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17653</TotalTime>
  <Words>8167</Words>
  <Application>Microsoft Office PowerPoint</Application>
  <PresentationFormat>On-screen Show (4:3)</PresentationFormat>
  <Paragraphs>1221</Paragraphs>
  <Slides>102</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15" baseType="lpstr">
      <vt:lpstr>Arial</vt:lpstr>
      <vt:lpstr>Book Antiqua</vt:lpstr>
      <vt:lpstr>Calibri</vt:lpstr>
      <vt:lpstr>Century Gothic</vt:lpstr>
      <vt:lpstr>Courier New</vt:lpstr>
      <vt:lpstr>Segoe UI</vt:lpstr>
      <vt:lpstr>Segoe UI Light</vt:lpstr>
      <vt:lpstr>Symbol</vt:lpstr>
      <vt:lpstr>Tahoma</vt:lpstr>
      <vt:lpstr>Times New Roman</vt:lpstr>
      <vt:lpstr>Wingdings</vt:lpstr>
      <vt:lpstr>Apothecary</vt:lpstr>
      <vt:lpstr>CS ChemDraw Drawing</vt:lpstr>
      <vt:lpstr>PowerPoint Presentation</vt:lpstr>
      <vt:lpstr>PowerPoint Presentation</vt:lpstr>
      <vt:lpstr>Petroleum</vt:lpstr>
      <vt:lpstr>PowerPoint Presentation</vt:lpstr>
      <vt:lpstr>Petroleum</vt:lpstr>
      <vt:lpstr>PowerPoint Presentation</vt:lpstr>
      <vt:lpstr>Petroleum</vt:lpstr>
      <vt:lpstr>Petroleum</vt:lpstr>
      <vt:lpstr>Petroleum</vt:lpstr>
      <vt:lpstr>Petroleum</vt:lpstr>
      <vt:lpstr>Petroleum</vt:lpstr>
      <vt:lpstr>PowerPoint Presentation</vt:lpstr>
      <vt:lpstr>PowerPoint Presentation</vt:lpstr>
      <vt:lpstr>PowerPoint Presentation</vt:lpstr>
      <vt:lpstr>PowerPoint Presentation</vt:lpstr>
      <vt:lpstr>PowerPoint Presentation</vt:lpstr>
      <vt:lpstr>Natural Gas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melnewehy</dc:creator>
  <cp:lastModifiedBy>fatmah</cp:lastModifiedBy>
  <cp:revision>1100</cp:revision>
  <cp:lastPrinted>2016-06-14T08:37:51Z</cp:lastPrinted>
  <dcterms:created xsi:type="dcterms:W3CDTF">2009-12-17T12:36:01Z</dcterms:created>
  <dcterms:modified xsi:type="dcterms:W3CDTF">2019-01-12T22:41:48Z</dcterms:modified>
</cp:coreProperties>
</file>