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9" r:id="rId10"/>
    <p:sldId id="270" r:id="rId11"/>
    <p:sldId id="265" r:id="rId12"/>
    <p:sldId id="266" r:id="rId13"/>
    <p:sldId id="267" r:id="rId14"/>
    <p:sldId id="268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90" r:id="rId34"/>
    <p:sldId id="289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ACDC-A64B-47D3-8C45-3F174D1FA48D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477C5-02D8-40BB-A5AD-246ABDD6E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04108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ACDC-A64B-47D3-8C45-3F174D1FA48D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477C5-02D8-40BB-A5AD-246ABDD6E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654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ACDC-A64B-47D3-8C45-3F174D1FA48D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477C5-02D8-40BB-A5AD-246ABDD6EB20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518314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ACDC-A64B-47D3-8C45-3F174D1FA48D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477C5-02D8-40BB-A5AD-246ABDD6E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0604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ACDC-A64B-47D3-8C45-3F174D1FA48D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477C5-02D8-40BB-A5AD-246ABDD6EB2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242702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ACDC-A64B-47D3-8C45-3F174D1FA48D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477C5-02D8-40BB-A5AD-246ABDD6E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8076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ACDC-A64B-47D3-8C45-3F174D1FA48D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477C5-02D8-40BB-A5AD-246ABDD6E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947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ACDC-A64B-47D3-8C45-3F174D1FA48D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477C5-02D8-40BB-A5AD-246ABDD6E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313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ACDC-A64B-47D3-8C45-3F174D1FA48D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477C5-02D8-40BB-A5AD-246ABDD6E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865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ACDC-A64B-47D3-8C45-3F174D1FA48D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477C5-02D8-40BB-A5AD-246ABDD6E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578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ACDC-A64B-47D3-8C45-3F174D1FA48D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477C5-02D8-40BB-A5AD-246ABDD6E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018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ACDC-A64B-47D3-8C45-3F174D1FA48D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477C5-02D8-40BB-A5AD-246ABDD6E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661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ACDC-A64B-47D3-8C45-3F174D1FA48D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477C5-02D8-40BB-A5AD-246ABDD6E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988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ACDC-A64B-47D3-8C45-3F174D1FA48D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477C5-02D8-40BB-A5AD-246ABDD6E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23558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ACDC-A64B-47D3-8C45-3F174D1FA48D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477C5-02D8-40BB-A5AD-246ABDD6E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32618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ACDC-A64B-47D3-8C45-3F174D1FA48D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477C5-02D8-40BB-A5AD-246ABDD6E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153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3ACDC-A64B-47D3-8C45-3F174D1FA48D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81477C5-02D8-40BB-A5AD-246ABDD6E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90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Perioperative care 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067" y="1"/>
            <a:ext cx="7766936" cy="3243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51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Informed Consent 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19843"/>
            <a:ext cx="8596668" cy="472152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sz="2000" b="1" dirty="0" smtClean="0"/>
              <a:t>An informed consent is the process of informing the patient about the surgical procedure and obtaining consent from him .It is a legal requirement .</a:t>
            </a:r>
          </a:p>
          <a:p>
            <a:pPr marL="0" indent="0">
              <a:buNone/>
            </a:pPr>
            <a:r>
              <a:rPr lang="en-US" sz="20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Purposes of Informed Consent 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 smtClean="0"/>
              <a:t>To ensure that the patient understands the nature of the treatment including potential complications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 smtClean="0"/>
              <a:t>To indicate that the patient’s decision was made without pressure 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 smtClean="0"/>
              <a:t>To protect the patient against the unauthorized procedures ,and to ensure that the procedure is performed on the correct body part 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 smtClean="0"/>
              <a:t>To protect the surgeon and the hospital against legal action by a patient or his family .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12948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Preoperative patient education 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18249"/>
            <a:ext cx="8596668" cy="5339751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Is a vital component of the surgical experience , it may be offered through conversation , discussion , the use of audiovisual materials , demonstration and re-demonstration .</a:t>
            </a:r>
          </a:p>
          <a:p>
            <a:r>
              <a:rPr lang="en-US" sz="2400" b="1" dirty="0" smtClean="0"/>
              <a:t>It may be initiated before hospitalization to minimize anxiety , promote full recovery and decrease postoperative complications and discomfort .</a:t>
            </a:r>
          </a:p>
          <a:p>
            <a:r>
              <a:rPr lang="en-US" sz="2400" b="1" dirty="0" smtClean="0"/>
              <a:t>The preoperative nurse can assess the patient’s knowledge base and use this information in developing a plan for an uneventful perioperative period  </a:t>
            </a: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75182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Components of preoperative patient’s education 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Diaphragmatic breathing 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b="1" dirty="0" smtClean="0"/>
              <a:t>This is a mode of breathing in which the dome of the diaphragm is flattened during inspiration , resulting in enlargement of the upper abdominal muscle and the diaphragm relax , It is considered as an effective relaxation technique 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Incentive Spirometry 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b="1" dirty="0" smtClean="0"/>
              <a:t>Preoperatively , the patient uses a spirometer to measure deep breathing</a:t>
            </a:r>
          </a:p>
          <a:p>
            <a:pPr marL="0" indent="0">
              <a:buNone/>
            </a:pPr>
            <a:r>
              <a:rPr lang="en-US" b="1" dirty="0" smtClean="0"/>
              <a:t> ( inspired air ) while exerting maximum effort . The preoperative measurement becomes the goal to be achieved as possible postoperative 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861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Components of preoperative patient’s education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96" y="2160589"/>
            <a:ext cx="9808234" cy="4697411"/>
          </a:xfrm>
        </p:spPr>
        <p:txBody>
          <a:bodyPr/>
          <a:lstStyle/>
          <a:p>
            <a:r>
              <a:rPr lang="en-US" sz="2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Coughing 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b="1" dirty="0" smtClean="0"/>
              <a:t>Coughing promotes the removal of chest secretions, So teaching the patient coughing exercise will help in avoidance of serious problem post operatively 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Turning 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b="1" dirty="0" smtClean="0"/>
              <a:t>Changing position from back to side –lying ( and vice versa ) stimulates circulation , encourage deeper breathing and relive pressure area 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Foot &amp; Leg Exercise :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Moving legs improves circulation , muscle tone &amp; prevent stasis of the blood 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21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Patient’s preparation 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023" y="1751163"/>
            <a:ext cx="9135979" cy="5106838"/>
          </a:xfrm>
        </p:spPr>
        <p:txBody>
          <a:bodyPr/>
          <a:lstStyle/>
          <a:p>
            <a:r>
              <a:rPr lang="en-US" sz="2000" b="1" u="sng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Skin preparation 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Human skin normally harbors transient and resident bacterial flora , some of them are pathogenic 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Skin can’t be sterilized without destroying skin cells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Friction enhancing the action of detergent antiseptic, but for patient’s safety it must be avoided in many cases 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It is ideal for the patient to bathe or shower using bacteriostatic soap on the day of surgery 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If requested, shaving  should be performed as close to the operative time as possible . The longer the interval between the shave and operation ,the higher the incidence of postoperative wound infection . 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28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Preparation of GIT 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70009"/>
            <a:ext cx="8596668" cy="447135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Preparation of the bowl is imperative for intestinal surgery because escaping bacteria can invade adjacent tissue and cause sepsis.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b="1" dirty="0" smtClean="0"/>
              <a:t>Cathartics and enema remove gross collection of stool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b="1" dirty="0" smtClean="0"/>
              <a:t>Oral antimicrobial agents (neomycin ) suppress the colon’s potent microflora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b="1" dirty="0" smtClean="0"/>
              <a:t>Enema until clear are prescribed the evening the night before surgery .No more than 3 enemas should be given because of the adverse effect of fluid &amp;electrolytes disturbances 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b="1" dirty="0" smtClean="0"/>
              <a:t>Solid food is withheld from the patient for 6 hours before surgery . Patient having morning surgery is kept NPO overnight . Water can be given 4 hours before surgery to help the patient swallow medications if ordered 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4823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Genitourinary tract preparation 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400" b="1" dirty="0" smtClean="0"/>
              <a:t>A medicated douche may be prescribed preoperatively if the patient is to have a gynecologic or urologic operations 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07791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Preoperative Medication 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Medication may be prescribed preoperatively to facilitate the following </a:t>
            </a:r>
            <a:endParaRPr lang="en-US" sz="20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To facilitate the administration of some anesthetics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To minimize the respiratory tract secretion and changes in heart rate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To relax the patient and reduce anxiety 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u="sng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Types of preoperative medication 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i="1" u="sng" dirty="0" smtClean="0"/>
              <a:t>Opiates</a:t>
            </a:r>
            <a:r>
              <a:rPr lang="en-US" b="1" dirty="0" smtClean="0"/>
              <a:t> : as morphine is given to relax the patient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i="1" u="sng" dirty="0" smtClean="0"/>
              <a:t>Anticholinergics</a:t>
            </a:r>
            <a:r>
              <a:rPr lang="en-US" b="1" dirty="0" smtClean="0"/>
              <a:t> : as atropine is given to decrease reparatory tract secretions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i="1" u="sng" dirty="0" smtClean="0"/>
              <a:t>Barbiturates </a:t>
            </a:r>
            <a:r>
              <a:rPr lang="en-US" b="1" dirty="0" smtClean="0"/>
              <a:t>/ tranquilizers : as pentobarbital is </a:t>
            </a:r>
            <a:r>
              <a:rPr lang="en-US" b="1" dirty="0"/>
              <a:t>given </a:t>
            </a:r>
            <a:r>
              <a:rPr lang="en-US" b="1" dirty="0" smtClean="0"/>
              <a:t>the night before surgery to  help ensure a restful night’s sleep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i="1" u="sng" dirty="0" smtClean="0"/>
              <a:t>Prophylactics antibiotics </a:t>
            </a:r>
            <a:r>
              <a:rPr lang="en-US" b="1" dirty="0" smtClean="0"/>
              <a:t>: is given when bacterial contamination is expected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8118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Admitting the patient to surgery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54347"/>
            <a:ext cx="8596668" cy="5503653"/>
          </a:xfrm>
        </p:spPr>
        <p:txBody>
          <a:bodyPr/>
          <a:lstStyle/>
          <a:p>
            <a:r>
              <a:rPr lang="en-US" sz="2000" b="1" i="1" u="sng" dirty="0" smtClean="0"/>
              <a:t>Final checklist 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The preoperative checklist is the last procedure before taking the patient to the operating room .Most facilities have a standard form for this check 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Verification &amp; identification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Review of patient’s record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Consent form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Patient’s preparedness 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NPO status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Proper attire ( hospital gown 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Skin preparation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IV started with correct gauge needle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Dentures removed if present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Jewelry , contact lenses ,glasses removed and secured in locked area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Allow patient to void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1996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274002" cy="871268"/>
          </a:xfrm>
        </p:spPr>
        <p:txBody>
          <a:bodyPr/>
          <a:lstStyle/>
          <a:p>
            <a:r>
              <a:rPr lang="en-US" b="1" dirty="0" smtClean="0"/>
              <a:t>Intraoperative Care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287" y="655609"/>
            <a:ext cx="9049715" cy="6202391"/>
          </a:xfrm>
        </p:spPr>
        <p:txBody>
          <a:bodyPr/>
          <a:lstStyle/>
          <a:p>
            <a:r>
              <a:rPr lang="en-US" dirty="0" smtClean="0"/>
              <a:t>Anesthesia and related complications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The gals of anesthesia are to provide analgesia ,sedation and muscle relaxation ,appropriate for the type of operative procedure ,as well as to control the autonomic nervous system 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u="sng" dirty="0" smtClean="0"/>
              <a:t>Common anesthetic technique 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i="1" dirty="0" smtClean="0"/>
              <a:t>Conscious sedation 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Patient remain conscious with some alteration of mood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Protective reflexes remains intact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i="1" dirty="0" smtClean="0"/>
              <a:t>Deep sedation 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Patient is sleep but easily arousal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Protective reflexes remain intact 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Produced by IV or inhaled anesthesia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i="1" dirty="0" smtClean="0"/>
              <a:t>General anesthesia 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Complete loss of consciousness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Protective reflexes are lost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Produced by IV </a:t>
            </a:r>
            <a:r>
              <a:rPr lang="en-US" dirty="0"/>
              <a:t>or inhaled anesthesia 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54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Intended Learning Outcomes (ILOs)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011" y="1492370"/>
            <a:ext cx="9204991" cy="5365629"/>
          </a:xfrm>
        </p:spPr>
        <p:txBody>
          <a:bodyPr/>
          <a:lstStyle/>
          <a:p>
            <a:pPr marL="0" indent="0">
              <a:buNone/>
            </a:pPr>
            <a:r>
              <a:rPr lang="en-US" sz="2000" b="1" i="1" dirty="0" smtClean="0"/>
              <a:t>At the end of this lecture the students will be able to 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Know the different types of surgeries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Recognize the surgical risk factors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Discuss &amp; apply the nursing roles in the different distinct phases of surgery (preoperative , intraoperative &amp; postoperative 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Recognize &amp; apply concept related health teaching to be used during preoperative patient’s teaching 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Discuss the pharmacological aspects of preoperative medication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Predict&amp; differentiate between the postoperative discomfort and complications 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Formulate a comprehensive care plan to be used &amp; apply for patient undergoing surgical procedure 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76606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274002" cy="118181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Intraoperative Care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b="1" u="sng" dirty="0"/>
              <a:t>Common anesthetic technique :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672" y="1181819"/>
            <a:ext cx="8989330" cy="5615796"/>
          </a:xfrm>
        </p:spPr>
        <p:txBody>
          <a:bodyPr/>
          <a:lstStyle/>
          <a:p>
            <a:r>
              <a:rPr lang="en-US" dirty="0" smtClean="0"/>
              <a:t>Regional Aesthesia 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Production of anesthesia in special body part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Achieved by injecting local anesthesia to appropriate nerve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Spinal anesthesia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Local anesthesia is injected into lumber intrathecal space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Anesthetics blocks conduction in spinal nerve roots , paralysis and analgesia occur below level of injection 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Epidural anesthesia 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Achieved by injecting local anesthetic into epidural space by way of a lumber puncture 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Results similar to spinal anesthesia 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0596" y="1319842"/>
            <a:ext cx="2461404" cy="4088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95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Intraoperative Complications 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35502"/>
            <a:ext cx="8596668" cy="532249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60000"/>
              </a:lnSpc>
            </a:pPr>
            <a:r>
              <a:rPr lang="en-US" b="1" dirty="0" smtClean="0"/>
              <a:t>Hypoventilation ----- after paralysis of respiratory system</a:t>
            </a:r>
          </a:p>
          <a:p>
            <a:pPr>
              <a:lnSpc>
                <a:spcPct val="160000"/>
              </a:lnSpc>
            </a:pPr>
            <a:r>
              <a:rPr lang="en-US" b="1" dirty="0" smtClean="0"/>
              <a:t>Oral trauma -------due to difficult endotracheal intubation </a:t>
            </a:r>
          </a:p>
          <a:p>
            <a:pPr>
              <a:lnSpc>
                <a:spcPct val="160000"/>
              </a:lnSpc>
            </a:pPr>
            <a:r>
              <a:rPr lang="en-US" b="1" dirty="0" smtClean="0"/>
              <a:t>Hypotension --------due to preoperative hypovolemia &amp; /or as a reaction to anesthesia </a:t>
            </a:r>
          </a:p>
          <a:p>
            <a:pPr>
              <a:lnSpc>
                <a:spcPct val="160000"/>
              </a:lnSpc>
            </a:pPr>
            <a:r>
              <a:rPr lang="en-US" b="1" dirty="0" smtClean="0"/>
              <a:t>Cardiac dysrhythmia ----- preexisting CVD, F&amp;E disturbances </a:t>
            </a:r>
            <a:r>
              <a:rPr lang="en-US" b="1" dirty="0"/>
              <a:t>or as a reaction to anesthesia </a:t>
            </a:r>
            <a:endParaRPr lang="en-US" b="1" dirty="0" smtClean="0"/>
          </a:p>
          <a:p>
            <a:pPr>
              <a:lnSpc>
                <a:spcPct val="160000"/>
              </a:lnSpc>
            </a:pPr>
            <a:r>
              <a:rPr lang="en-US" b="1" dirty="0" smtClean="0"/>
              <a:t>Hypothermia ------exposure to cool ambient operating room environment or loss of thermoregulation capacity as a reaction to anesthesia </a:t>
            </a:r>
          </a:p>
          <a:p>
            <a:pPr>
              <a:lnSpc>
                <a:spcPct val="160000"/>
              </a:lnSpc>
            </a:pPr>
            <a:r>
              <a:rPr lang="en-US" b="1" dirty="0" smtClean="0"/>
              <a:t>Peripheral nerve damage ---- due to improper positioning </a:t>
            </a:r>
          </a:p>
          <a:p>
            <a:pPr>
              <a:lnSpc>
                <a:spcPct val="160000"/>
              </a:lnSpc>
            </a:pPr>
            <a:r>
              <a:rPr lang="en-US" b="1" dirty="0" smtClean="0"/>
              <a:t>Malignant hyperthermia ---- rare reaction due to abnormal</a:t>
            </a:r>
            <a:r>
              <a:rPr lang="en-US" b="1" dirty="0"/>
              <a:t> intracellular</a:t>
            </a:r>
            <a:r>
              <a:rPr lang="en-US" b="1" dirty="0" smtClean="0"/>
              <a:t> accumulation of calcium with resulting hypermetabolic &amp; muscle contraction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9384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360" y="94891"/>
            <a:ext cx="8596668" cy="828135"/>
          </a:xfrm>
        </p:spPr>
        <p:txBody>
          <a:bodyPr/>
          <a:lstStyle/>
          <a:p>
            <a:r>
              <a:rPr lang="en-US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Post operative care </a:t>
            </a:r>
            <a:endParaRPr lang="en-US" b="1" i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419" y="1000665"/>
            <a:ext cx="9454551" cy="5857336"/>
          </a:xfrm>
        </p:spPr>
        <p:txBody>
          <a:bodyPr/>
          <a:lstStyle/>
          <a:p>
            <a:r>
              <a:rPr lang="en-US" dirty="0" smtClean="0"/>
              <a:t>     </a:t>
            </a:r>
            <a:r>
              <a:rPr lang="en-US" sz="2400" b="1" dirty="0" smtClean="0"/>
              <a:t>To ensure continuity of care from the intraoperative phase to the immediate postoperative , the circulating nurse anesthesiologist ,will give a through report to the PACU nurse . This should include the following 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Type o surgery performed and an intraoperative complications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Type of anesthesia (general , local or sedation ….)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Drains and type of dressing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Presence of endotracheal tube or type oxygen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Types of lines and locations (IV, arterial line 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Catheters or tubes as Foley , T-tube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Administration of blood , colloids &amp; fluid , electrolytes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Drug allergies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Pre-existing medical conditions (DM, HTN, ….)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1925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274002" cy="836762"/>
          </a:xfrm>
        </p:spPr>
        <p:txBody>
          <a:bodyPr/>
          <a:lstStyle/>
          <a:p>
            <a:r>
              <a:rPr lang="en-US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Initial Nursing Assessment in PACU:</a:t>
            </a:r>
            <a:endParaRPr lang="en-US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638" y="836763"/>
            <a:ext cx="9196364" cy="602123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Before receiving the patient , note proper functioning of monitoring and suctioning devices , oxygen therapy equipment and all other equipment . The following initial assessment is made by the nurse in PACU: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b="1" i="1" dirty="0" smtClean="0"/>
              <a:t>Verify the patient’s , the operative procedure and the surgeon who performed the procedure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b="1" i="1" u="sng" dirty="0" smtClean="0"/>
              <a:t>Evaluate the following signs and verify their level of stability 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Respiratory status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Circulatory status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Pulses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Temperature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Oxygen saturation level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Hemodynamic values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u="sng" dirty="0" smtClean="0"/>
              <a:t>Determine swallowing , gag reflexes and level of consciousness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u="sng" dirty="0" smtClean="0"/>
              <a:t>Evaluate any lines ,tubes or drains, estimated blood loss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u="sng" dirty="0" smtClean="0"/>
              <a:t>Perform safety checks to verify that bedside rails are in place and restrains properly applied , as needed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u="sng" dirty="0" smtClean="0"/>
              <a:t>Evaluate activity status , movement of extremities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u="sng" dirty="0" smtClean="0"/>
              <a:t>Review health care provider’s orders . 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30204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274002" cy="1930400"/>
          </a:xfrm>
        </p:spPr>
        <p:txBody>
          <a:bodyPr/>
          <a:lstStyle/>
          <a:p>
            <a:r>
              <a:rPr 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Initial Nursing Intervention in PACU </a:t>
            </a:r>
            <a:br>
              <a:rPr 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526211"/>
            <a:ext cx="9540815" cy="6504317"/>
          </a:xfrm>
        </p:spPr>
        <p:txBody>
          <a:bodyPr>
            <a:normAutofit/>
          </a:bodyPr>
          <a:lstStyle/>
          <a:p>
            <a:pPr marL="400050" indent="-400050">
              <a:buFont typeface="+mj-lt"/>
              <a:buAutoNum type="romanUcPeriod"/>
            </a:pPr>
            <a:endParaRPr lang="en-US" sz="2000" b="1" i="1" dirty="0" smtClean="0"/>
          </a:p>
          <a:p>
            <a:pPr marL="400050" indent="-400050">
              <a:buFont typeface="+mj-lt"/>
              <a:buAutoNum type="romanUcPeriod"/>
            </a:pPr>
            <a:r>
              <a:rPr lang="en-US" sz="2000" b="1" i="1" u="sng" dirty="0" smtClean="0"/>
              <a:t>Managing a patent Airway 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Allow metal , rubber , or plastic air way to remain in place until the patient begins to waken and trying to eject it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Aspirate excessive secretions when they are heard .</a:t>
            </a:r>
          </a:p>
          <a:p>
            <a:pPr marL="0" indent="0">
              <a:buNone/>
            </a:pPr>
            <a:endParaRPr lang="en-US" dirty="0" smtClean="0"/>
          </a:p>
          <a:p>
            <a:pPr marL="400050" indent="-400050">
              <a:buAutoNum type="romanUcPeriod" startAt="2"/>
            </a:pPr>
            <a:r>
              <a:rPr lang="en-US" b="1" i="1" u="sng" dirty="0" smtClean="0"/>
              <a:t>Maintain adequate respiratory functions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Place the patient in the lateral position with neck extended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Encourage patient to take deep breath to aerate lungs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Auscultate the lung to detect any abnormal lung sounds &amp; air entry and air exit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Assess patient’s consciousness because any alteration in consciousness may indicate impaired oxygen delivery to tissues and brain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Administer humidifiers oxygen if requested . 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400" b="1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69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274002" cy="690113"/>
          </a:xfrm>
        </p:spPr>
        <p:txBody>
          <a:bodyPr/>
          <a:lstStyle/>
          <a:p>
            <a: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Initial Nursing Intervention in PACU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274002" cy="5883215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/>
              <a:t>III. Assessing status of circulatory system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Take vital signs per protocol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Monitor Intake &amp; Out Put closely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u="sng" dirty="0"/>
              <a:t>Recognize early signs of shock or hemorrhage 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/>
              <a:t>- cool extremities                   - Lowering blood pressure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/>
              <a:t>- decrease urine output          - Narrowing pulse pressure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/>
              <a:t>- slow capillary refill               - Increased heart rate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N.B.</a:t>
            </a:r>
            <a:r>
              <a:rPr lang="en-US" dirty="0" smtClean="0"/>
              <a:t> </a:t>
            </a:r>
            <a:r>
              <a:rPr lang="en-US" b="1" i="1" u="sng" dirty="0" smtClean="0"/>
              <a:t>Nursing intervention in case of shock 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Initiate oxygen therapy to increase oxygen availability from the circulating blood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Increase parenteral fluid infusion as prescribed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Place the patient in shock position with feet elevated unless it is contraindicated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7811" y="5419725"/>
            <a:ext cx="4951563" cy="1438275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500332" y="5419725"/>
            <a:ext cx="1673525" cy="541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Shock Position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82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638" y="0"/>
            <a:ext cx="9196364" cy="845389"/>
          </a:xfrm>
        </p:spPr>
        <p:txBody>
          <a:bodyPr/>
          <a:lstStyle/>
          <a:p>
            <a: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Initial Nursing Intervention in PACU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540" y="1380226"/>
            <a:ext cx="9032462" cy="5477774"/>
          </a:xfrm>
        </p:spPr>
        <p:txBody>
          <a:bodyPr/>
          <a:lstStyle/>
          <a:p>
            <a:r>
              <a:rPr lang="en-US" sz="2000" b="1" u="sng" dirty="0" smtClean="0"/>
              <a:t>Assessing thermoregulatory status 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Monitor temperature hourly to be alert for malignant hyperthermia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Temperature over 37.7 ºc or under 36.1 ºc must be reported 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Monitor for </a:t>
            </a:r>
            <a:r>
              <a:rPr lang="en-US" dirty="0" err="1" smtClean="0"/>
              <a:t>postanesthesia</a:t>
            </a:r>
            <a:r>
              <a:rPr lang="en-US" dirty="0" smtClean="0"/>
              <a:t> shivering (PAS). It is occur 30-45 minutes </a:t>
            </a:r>
            <a:r>
              <a:rPr lang="en-US" smtClean="0"/>
              <a:t>after admission to PACU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mtClean="0"/>
              <a:t>Provide  theraputic environment with proper temperature and humidity .</a:t>
            </a:r>
          </a:p>
          <a:p>
            <a:pPr marL="0" indent="0">
              <a:buNone/>
            </a:pPr>
            <a:endParaRPr lang="en-US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u="sng" smtClean="0"/>
              <a:t>Maintain adequate fluid volume 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mtClean="0"/>
              <a:t>Administer IV solutions as orerd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mtClean="0"/>
              <a:t>Monitor electrolytes balance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mtClean="0"/>
              <a:t>Evaluate mental status , skin color , &amp; body temperature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mtClean="0"/>
              <a:t>Monitor fluid imbalance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mtClean="0"/>
              <a:t>Monitor I &amp; O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10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96" y="-60384"/>
            <a:ext cx="9144606" cy="828136"/>
          </a:xfrm>
        </p:spPr>
        <p:txBody>
          <a:bodyPr/>
          <a:lstStyle/>
          <a:p>
            <a:r>
              <a:rPr lang="en-US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Initial Nursing Intervention in PACU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045" y="966159"/>
            <a:ext cx="8997957" cy="5529532"/>
          </a:xfrm>
        </p:spPr>
        <p:txBody>
          <a:bodyPr/>
          <a:lstStyle/>
          <a:p>
            <a:r>
              <a:rPr lang="en-US" sz="2800" b="1" i="1" u="sng" smtClean="0">
                <a:solidFill>
                  <a:schemeClr val="accent2">
                    <a:lumMod val="75000"/>
                  </a:schemeClr>
                </a:solidFill>
              </a:rPr>
              <a:t>Promote comfort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mtClean="0"/>
              <a:t>Assess pain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mtClean="0"/>
              <a:t>Administer analgesic as order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mtClean="0"/>
              <a:t>Position the patient to maximum comfort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i="1" u="sng" smtClean="0">
                <a:solidFill>
                  <a:schemeClr val="accent2">
                    <a:lumMod val="75000"/>
                  </a:schemeClr>
                </a:solidFill>
              </a:rPr>
              <a:t>Minimize complications &amp; skin impairment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mtClean="0">
                <a:solidFill>
                  <a:schemeClr val="accent2">
                    <a:lumMod val="75000"/>
                  </a:schemeClr>
                </a:solidFill>
              </a:rPr>
              <a:t>Perform hand washing before patient’s care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mtClean="0">
                <a:solidFill>
                  <a:schemeClr val="accent2">
                    <a:lumMod val="75000"/>
                  </a:schemeClr>
                </a:solidFill>
              </a:rPr>
              <a:t>Inspect dressing daily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mtClean="0">
                <a:solidFill>
                  <a:schemeClr val="accent2">
                    <a:lumMod val="75000"/>
                  </a:schemeClr>
                </a:solidFill>
              </a:rPr>
              <a:t>Record amount &amp; type of wound discharge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mtClean="0">
                <a:solidFill>
                  <a:schemeClr val="accent2">
                    <a:lumMod val="75000"/>
                  </a:schemeClr>
                </a:solidFill>
              </a:rPr>
              <a:t>Turn the patient frequently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i="1" u="sng" smtClean="0">
                <a:solidFill>
                  <a:schemeClr val="accent2">
                    <a:lumMod val="75000"/>
                  </a:schemeClr>
                </a:solidFill>
              </a:rPr>
              <a:t>Maintain safety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i="1" smtClean="0">
                <a:solidFill>
                  <a:schemeClr val="accent2">
                    <a:lumMod val="75000"/>
                  </a:schemeClr>
                </a:solidFill>
              </a:rPr>
              <a:t>Minimize stress factors </a:t>
            </a:r>
            <a:endParaRPr lang="en-US" sz="2400" b="1" i="1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55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274002" cy="1017917"/>
          </a:xfrm>
        </p:spPr>
        <p:txBody>
          <a:bodyPr/>
          <a:lstStyle/>
          <a:p>
            <a:r>
              <a:rPr lang="en-US" smtClean="0"/>
              <a:t>Transferring the patient from PACU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660" y="1552755"/>
            <a:ext cx="9058342" cy="5305245"/>
          </a:xfrm>
        </p:spPr>
        <p:txBody>
          <a:bodyPr/>
          <a:lstStyle/>
          <a:p>
            <a:r>
              <a:rPr lang="en-US" sz="2400" b="1" i="1" u="sng" smtClean="0">
                <a:solidFill>
                  <a:schemeClr val="accent2">
                    <a:lumMod val="75000"/>
                  </a:schemeClr>
                </a:solidFill>
              </a:rPr>
              <a:t>The patient will be transferred from th PACU depending on the following criteria :( transferre criteria )</a:t>
            </a:r>
          </a:p>
          <a:p>
            <a:pPr>
              <a:buFont typeface="+mj-lt"/>
              <a:buAutoNum type="arabicPeriod"/>
            </a:pPr>
            <a:r>
              <a:rPr lang="en-US" sz="2000" b="1" smtClean="0">
                <a:solidFill>
                  <a:schemeClr val="accent2">
                    <a:lumMod val="75000"/>
                  </a:schemeClr>
                </a:solidFill>
              </a:rPr>
              <a:t>Uncompromised cardiopulmonary status </a:t>
            </a:r>
          </a:p>
          <a:p>
            <a:pPr>
              <a:buFont typeface="+mj-lt"/>
              <a:buAutoNum type="arabicPeriod"/>
            </a:pPr>
            <a:r>
              <a:rPr lang="en-US" sz="2000" b="1" smtClean="0">
                <a:solidFill>
                  <a:schemeClr val="accent2">
                    <a:lumMod val="75000"/>
                  </a:schemeClr>
                </a:solidFill>
              </a:rPr>
              <a:t>Stable vital signs </a:t>
            </a:r>
          </a:p>
          <a:p>
            <a:pPr>
              <a:buFont typeface="+mj-lt"/>
              <a:buAutoNum type="arabicPeriod"/>
            </a:pPr>
            <a:r>
              <a:rPr lang="en-US" sz="2000" b="1" smtClean="0">
                <a:solidFill>
                  <a:schemeClr val="accent2">
                    <a:lumMod val="75000"/>
                  </a:schemeClr>
                </a:solidFill>
              </a:rPr>
              <a:t>Adequate urine output (at least 30ml/ hour )</a:t>
            </a:r>
          </a:p>
          <a:p>
            <a:pPr>
              <a:buFont typeface="+mj-lt"/>
              <a:buAutoNum type="arabicPeriod"/>
            </a:pPr>
            <a:r>
              <a:rPr lang="en-US" sz="2000" b="1" smtClean="0">
                <a:solidFill>
                  <a:schemeClr val="accent2">
                    <a:lumMod val="75000"/>
                  </a:schemeClr>
                </a:solidFill>
              </a:rPr>
              <a:t>Oriented to person , place and time </a:t>
            </a:r>
          </a:p>
          <a:p>
            <a:pPr>
              <a:buFont typeface="+mj-lt"/>
              <a:buAutoNum type="arabicPeriod"/>
            </a:pPr>
            <a:r>
              <a:rPr lang="en-US" sz="2000" b="1" smtClean="0">
                <a:solidFill>
                  <a:schemeClr val="accent2">
                    <a:lumMod val="75000"/>
                  </a:schemeClr>
                </a:solidFill>
              </a:rPr>
              <a:t>Satisfactory response to commands </a:t>
            </a:r>
          </a:p>
          <a:p>
            <a:pPr>
              <a:buFont typeface="+mj-lt"/>
              <a:buAutoNum type="arabicPeriod"/>
            </a:pPr>
            <a:r>
              <a:rPr lang="en-US" sz="2000" b="1" smtClean="0">
                <a:solidFill>
                  <a:schemeClr val="accent2">
                    <a:lumMod val="75000"/>
                  </a:schemeClr>
                </a:solidFill>
              </a:rPr>
              <a:t>Movement of extremities after regional anesthesia </a:t>
            </a:r>
          </a:p>
          <a:p>
            <a:pPr>
              <a:buFont typeface="+mj-lt"/>
              <a:buAutoNum type="arabicPeriod"/>
            </a:pPr>
            <a:r>
              <a:rPr lang="en-US" sz="2000" b="1" smtClean="0">
                <a:solidFill>
                  <a:schemeClr val="accent2">
                    <a:lumMod val="75000"/>
                  </a:schemeClr>
                </a:solidFill>
              </a:rPr>
              <a:t>Pain controlled </a:t>
            </a:r>
          </a:p>
          <a:p>
            <a:pPr>
              <a:buFont typeface="+mj-lt"/>
              <a:buAutoNum type="arabicPeriod"/>
            </a:pPr>
            <a:r>
              <a:rPr lang="en-US" sz="2000" b="1" smtClean="0">
                <a:solidFill>
                  <a:schemeClr val="accent2">
                    <a:lumMod val="75000"/>
                  </a:schemeClr>
                </a:solidFill>
              </a:rPr>
              <a:t>Control or absence of vomiting </a:t>
            </a:r>
          </a:p>
          <a:p>
            <a:pPr>
              <a:buFont typeface="+mj-lt"/>
              <a:buAutoNum type="arabicPeriod"/>
            </a:pPr>
            <a:endParaRPr lang="en-US" sz="2000" b="1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86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Postoperative discomfort :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smtClean="0"/>
              <a:t>Nausea &amp; vomiting </a:t>
            </a:r>
          </a:p>
          <a:p>
            <a:r>
              <a:rPr lang="en-US" sz="3200" b="1" smtClean="0"/>
              <a:t>Thirst </a:t>
            </a:r>
          </a:p>
          <a:p>
            <a:r>
              <a:rPr lang="en-US" sz="3200" b="1" smtClean="0"/>
              <a:t>Constipation &amp; gas cramp</a:t>
            </a:r>
          </a:p>
          <a:p>
            <a:r>
              <a:rPr lang="en-US" sz="3200" b="1" smtClean="0"/>
              <a:t>Postoperative pain </a:t>
            </a:r>
            <a:endParaRPr lang="en-US" sz="3200" b="1"/>
          </a:p>
        </p:txBody>
      </p:sp>
    </p:spTree>
    <p:extLst>
      <p:ext uri="{BB962C8B-B14F-4D97-AF65-F5344CB8AC3E}">
        <p14:creationId xmlns:p14="http://schemas.microsoft.com/office/powerpoint/2010/main" val="241883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Out lines 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693" y="1414733"/>
            <a:ext cx="9454552" cy="5503652"/>
          </a:xfrm>
        </p:spPr>
        <p:txBody>
          <a:bodyPr>
            <a:normAutofit fontScale="92500"/>
          </a:bodyPr>
          <a:lstStyle/>
          <a:p>
            <a:r>
              <a:rPr lang="en-US" sz="3200" b="1" smtClean="0"/>
              <a:t>Periooperative overview(types of surgery , surgeical risk factors ) </a:t>
            </a:r>
          </a:p>
          <a:p>
            <a:r>
              <a:rPr lang="en-US" sz="3200" b="1" smtClean="0"/>
              <a:t>Preoperative care (informed consent , patient education,patient prepration ,preoperative medication&amp;transferring the patient to surgery ) </a:t>
            </a:r>
          </a:p>
          <a:p>
            <a:r>
              <a:rPr lang="en-US" sz="3200" b="1" smtClean="0"/>
              <a:t>Intraoperative care ( common types of ansthestics technique, intraoperative complication )</a:t>
            </a:r>
          </a:p>
          <a:p>
            <a:r>
              <a:rPr lang="en-US" sz="3200" b="1" smtClean="0"/>
              <a:t>Post operative (initial assessment , intervention , postoperative discomfort and complications )</a:t>
            </a:r>
          </a:p>
          <a:p>
            <a:endParaRPr lang="en-US" sz="3200" b="1" smtClean="0"/>
          </a:p>
          <a:p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344495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Postoperative complications 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u="sng" smtClean="0"/>
              <a:t>Shock :</a:t>
            </a:r>
          </a:p>
          <a:p>
            <a:pPr marL="0" indent="0">
              <a:buNone/>
            </a:pPr>
            <a:r>
              <a:rPr lang="en-US"/>
              <a:t> </a:t>
            </a:r>
            <a:r>
              <a:rPr lang="en-US" smtClean="0"/>
              <a:t>    Shock is a response of the body to a decrease in the circulating volume of blood , tissue perfusion is impaired cellular hypoxia and death can result if untreated 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i="1" u="sng" smtClean="0"/>
              <a:t>Hemorrhage :</a:t>
            </a:r>
          </a:p>
          <a:p>
            <a:pPr marL="0" indent="0">
              <a:buNone/>
            </a:pPr>
            <a:r>
              <a:rPr lang="en-US"/>
              <a:t> </a:t>
            </a:r>
            <a:r>
              <a:rPr lang="en-US" smtClean="0"/>
              <a:t>    Is copious escape of blood from a blood vessels , It may be :</a:t>
            </a:r>
          </a:p>
          <a:p>
            <a:pPr>
              <a:buFont typeface="+mj-lt"/>
              <a:buAutoNum type="arabicPeriod"/>
            </a:pPr>
            <a:r>
              <a:rPr lang="en-US" smtClean="0"/>
              <a:t>Primary :  at the time of operation </a:t>
            </a:r>
          </a:p>
          <a:p>
            <a:pPr>
              <a:buFont typeface="+mj-lt"/>
              <a:buAutoNum type="arabicPeriod"/>
            </a:pPr>
            <a:r>
              <a:rPr lang="en-US" smtClean="0"/>
              <a:t>Intermediary : occurs within the first few hours of operation </a:t>
            </a:r>
          </a:p>
          <a:p>
            <a:pPr>
              <a:buFont typeface="+mj-lt"/>
              <a:buAutoNum type="arabicPeriod"/>
            </a:pPr>
            <a:r>
              <a:rPr lang="en-US" smtClean="0"/>
              <a:t>Secondary :  occurs sometime after surgery </a:t>
            </a:r>
          </a:p>
        </p:txBody>
      </p:sp>
    </p:spTree>
    <p:extLst>
      <p:ext uri="{BB962C8B-B14F-4D97-AF65-F5344CB8AC3E}">
        <p14:creationId xmlns:p14="http://schemas.microsoft.com/office/powerpoint/2010/main" val="102538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Postoperative complications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09623"/>
            <a:ext cx="8596668" cy="5417388"/>
          </a:xfrm>
        </p:spPr>
        <p:txBody>
          <a:bodyPr>
            <a:normAutofit/>
          </a:bodyPr>
          <a:lstStyle/>
          <a:p>
            <a:r>
              <a:rPr lang="en-US" sz="2000" b="1" i="1" u="sng" smtClean="0"/>
              <a:t>Deep vein thrombosis (DVT)</a:t>
            </a:r>
          </a:p>
          <a:p>
            <a:pPr marL="0" indent="0">
              <a:buNone/>
            </a:pPr>
            <a:r>
              <a:rPr lang="en-US"/>
              <a:t> </a:t>
            </a:r>
            <a:r>
              <a:rPr lang="en-US" smtClean="0"/>
              <a:t>   Occurs in pelvic veins or in deep vein of the lower limbs in postoperative patient , It can occur as aresult of injury to intimal layer of the vein wall , or venous stasis .</a:t>
            </a:r>
            <a:endParaRPr lang="en-US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i="1" u="sng" smtClean="0"/>
              <a:t>Pulmonary complications :</a:t>
            </a:r>
          </a:p>
          <a:p>
            <a:pPr marL="0" indent="0">
              <a:buNone/>
            </a:pPr>
            <a:r>
              <a:rPr lang="en-US" sz="2000" smtClean="0"/>
              <a:t>1- atelectasis </a:t>
            </a:r>
          </a:p>
          <a:p>
            <a:pPr marL="0" indent="0">
              <a:buNone/>
            </a:pPr>
            <a:r>
              <a:rPr lang="en-US" sz="2000" smtClean="0"/>
              <a:t>2- aspiration </a:t>
            </a:r>
          </a:p>
          <a:p>
            <a:pPr marL="0" indent="0">
              <a:buNone/>
            </a:pPr>
            <a:r>
              <a:rPr lang="en-US" sz="2000" smtClean="0"/>
              <a:t>3- pneumonia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i="1" u="sng" smtClean="0"/>
              <a:t>Pulmonary embolism:</a:t>
            </a:r>
          </a:p>
          <a:p>
            <a:pPr marL="0" indent="0">
              <a:buNone/>
            </a:pPr>
            <a:r>
              <a:rPr lang="en-US" sz="2000" smtClean="0"/>
              <a:t>   Is caused by the obstruction of one or more pulmonary arteriols by an embolus originating somewhere in the venous system or in the right side of the heart </a:t>
            </a:r>
            <a:endParaRPr lang="en-US" sz="2000" b="1" i="1" u="sng" smtClean="0"/>
          </a:p>
          <a:p>
            <a:pPr>
              <a:buFont typeface="+mj-lt"/>
              <a:buAutoNum type="arabicPeriod"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5895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Postoperative complications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431985"/>
            <a:ext cx="10127411" cy="5426015"/>
          </a:xfrm>
        </p:spPr>
        <p:txBody>
          <a:bodyPr>
            <a:normAutofit/>
          </a:bodyPr>
          <a:lstStyle/>
          <a:p>
            <a:r>
              <a:rPr lang="en-US" sz="2000" b="1" smtClean="0"/>
              <a:t>Urinary retention </a:t>
            </a:r>
          </a:p>
          <a:p>
            <a:r>
              <a:rPr lang="en-US" sz="2000" b="1" smtClean="0"/>
              <a:t>Intestinal obstruction </a:t>
            </a:r>
          </a:p>
          <a:p>
            <a:r>
              <a:rPr lang="en-US" sz="2000" b="1" smtClean="0"/>
              <a:t>Hiccups : are intermittent spasm of the diaphragm causing the sound (hic ) the results from the vibration of closed vocal cords as air rushes suddenly into the lungs </a:t>
            </a:r>
          </a:p>
          <a:p>
            <a:r>
              <a:rPr lang="en-US" sz="2000" b="1" smtClean="0"/>
              <a:t>Wound infection </a:t>
            </a:r>
          </a:p>
          <a:p>
            <a:r>
              <a:rPr lang="en-US" sz="2000" b="1" smtClean="0"/>
              <a:t>Wound dehiscence (evaisceration ) : commonly occurs between 5</a:t>
            </a:r>
            <a:r>
              <a:rPr lang="en-US" sz="2000" b="1" baseline="30000" smtClean="0"/>
              <a:t>th</a:t>
            </a:r>
            <a:r>
              <a:rPr lang="en-US" sz="2000" b="1" smtClean="0"/>
              <a:t> and 8</a:t>
            </a:r>
            <a:r>
              <a:rPr lang="en-US" sz="2000" b="1" baseline="30000" smtClean="0"/>
              <a:t>th</a:t>
            </a:r>
            <a:r>
              <a:rPr lang="en-US" sz="2000" b="1" smtClean="0"/>
              <a:t> day of operation when the inscision has weakest strength , the highest strength is found between the 1</a:t>
            </a:r>
            <a:r>
              <a:rPr lang="en-US" sz="2000" b="1" baseline="30000" smtClean="0"/>
              <a:t>st</a:t>
            </a:r>
            <a:r>
              <a:rPr lang="en-US" sz="2000" b="1" smtClean="0"/>
              <a:t> &amp; 3</a:t>
            </a:r>
            <a:r>
              <a:rPr lang="en-US" sz="2000" b="1" baseline="30000" smtClean="0"/>
              <a:t>rd</a:t>
            </a:r>
            <a:r>
              <a:rPr lang="en-US" sz="2000" b="1" smtClean="0"/>
              <a:t> postoperative day</a:t>
            </a:r>
          </a:p>
          <a:p>
            <a:pPr marL="0" indent="0">
              <a:buNone/>
            </a:pPr>
            <a:r>
              <a:rPr lang="en-US" sz="2000" b="1" smtClean="0"/>
              <a:t> </a:t>
            </a:r>
          </a:p>
          <a:p>
            <a:pPr marL="0" indent="0">
              <a:buNone/>
            </a:pP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79" y="4950257"/>
            <a:ext cx="3149091" cy="1762125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1095555" y="5374120"/>
            <a:ext cx="465826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Wound dehiscence </a:t>
            </a:r>
            <a:endParaRPr lang="en-US"/>
          </a:p>
        </p:txBody>
      </p:sp>
      <p:cxnSp>
        <p:nvCxnSpPr>
          <p:cNvPr id="7" name="Straight Arrow Connector 6"/>
          <p:cNvCxnSpPr>
            <a:stCxn id="5" idx="3"/>
          </p:cNvCxnSpPr>
          <p:nvPr/>
        </p:nvCxnSpPr>
        <p:spPr>
          <a:xfrm>
            <a:off x="5753819" y="5831320"/>
            <a:ext cx="3618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552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Home Work </a:t>
            </a:r>
            <a:endParaRPr lang="en-US" b="1" i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u="sng" dirty="0" smtClean="0"/>
              <a:t>Group I : (1-8)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b="1" dirty="0" smtClean="0"/>
              <a:t>Physiology of Wound Healing (processes of wound healing)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sz="2400" b="1" u="sng" dirty="0" smtClean="0"/>
              <a:t>Group II: (9-16)</a:t>
            </a:r>
          </a:p>
          <a:p>
            <a:pPr marL="0" indent="0">
              <a:buNone/>
            </a:pPr>
            <a:r>
              <a:rPr lang="en-US" b="1" dirty="0" smtClean="0"/>
              <a:t>Types of wound drainage  </a:t>
            </a:r>
          </a:p>
          <a:p>
            <a:pPr marL="0" indent="0">
              <a:buNone/>
            </a:pP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sz="2400" b="1" u="sng" dirty="0" smtClean="0"/>
              <a:t>Group III: </a:t>
            </a:r>
            <a:r>
              <a:rPr lang="en-US" sz="2400" b="1" u="sng" smtClean="0"/>
              <a:t>(16-24)</a:t>
            </a:r>
            <a:endParaRPr lang="en-US" sz="2400" b="1" u="sng" dirty="0" smtClean="0"/>
          </a:p>
          <a:p>
            <a:pPr marL="0" indent="0">
              <a:buNone/>
            </a:pPr>
            <a:r>
              <a:rPr lang="en-US" b="1" dirty="0" smtClean="0"/>
              <a:t>Post operative discharge plan </a:t>
            </a:r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33228231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453" y="-60385"/>
            <a:ext cx="8436634" cy="6918385"/>
          </a:xfrm>
        </p:spPr>
      </p:pic>
    </p:spTree>
    <p:extLst>
      <p:ext uri="{BB962C8B-B14F-4D97-AF65-F5344CB8AC3E}">
        <p14:creationId xmlns:p14="http://schemas.microsoft.com/office/powerpoint/2010/main" val="222692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6891"/>
          </a:xfrm>
        </p:spPr>
        <p:txBody>
          <a:bodyPr/>
          <a:lstStyle/>
          <a:p>
            <a:r>
              <a:rPr 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Perioperative overview 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37094"/>
            <a:ext cx="8596668" cy="5520905"/>
          </a:xfrm>
        </p:spPr>
        <p:txBody>
          <a:bodyPr>
            <a:normAutofit/>
          </a:bodyPr>
          <a:lstStyle/>
          <a:p>
            <a:r>
              <a:rPr lang="en-US" sz="2000" b="1" u="sng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Introductory information 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b="1" dirty="0" smtClean="0"/>
              <a:t>Perioperative nursing is a term used to describe the nursing care provided in the total surgical experiences of the patient . It include :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i="1" dirty="0" smtClean="0"/>
              <a:t>Preoperative phase </a:t>
            </a:r>
            <a:r>
              <a:rPr lang="en-US" sz="2000" b="1" dirty="0" smtClean="0"/>
              <a:t>: begins with the time the decision is made for surgical intervention to the transfer of the patient to the operating room 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i="1" dirty="0" smtClean="0"/>
              <a:t>Intraoperative phase </a:t>
            </a:r>
            <a:r>
              <a:rPr lang="en-US" sz="2000" b="1" dirty="0" smtClean="0"/>
              <a:t>: started from the time the patient is received in the operating room till admitted to recovery room 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i="1" dirty="0" smtClean="0"/>
              <a:t>Postoperative phase </a:t>
            </a:r>
            <a:r>
              <a:rPr lang="en-US" sz="2000" b="1" dirty="0" smtClean="0"/>
              <a:t>: from the time of admission to the recovery room to the follow up home /clinic evaluation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60580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91396"/>
          </a:xfrm>
        </p:spPr>
        <p:txBody>
          <a:bodyPr/>
          <a:lstStyle/>
          <a:p>
            <a:r>
              <a:rPr 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Types of surgery 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781" y="1561381"/>
            <a:ext cx="9084221" cy="5296619"/>
          </a:xfrm>
        </p:spPr>
        <p:txBody>
          <a:bodyPr>
            <a:noAutofit/>
          </a:bodyPr>
          <a:lstStyle/>
          <a:p>
            <a:r>
              <a:rPr lang="en-US" sz="24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Optional</a:t>
            </a:r>
            <a:r>
              <a:rPr lang="en-US" sz="2400" b="1" i="1" dirty="0" smtClean="0"/>
              <a:t> </a:t>
            </a:r>
            <a:r>
              <a:rPr lang="en-US" sz="2400" dirty="0" smtClean="0"/>
              <a:t>– Surgery : is scheduled completely at the preference of the patient e.g. cosmetic surgery </a:t>
            </a:r>
          </a:p>
          <a:p>
            <a:r>
              <a:rPr lang="en-US" sz="24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Elective</a:t>
            </a:r>
            <a:r>
              <a:rPr lang="en-US" sz="2400" b="1" i="1" dirty="0" smtClean="0"/>
              <a:t> </a:t>
            </a:r>
            <a:r>
              <a:rPr lang="en-US" sz="2400" dirty="0" smtClean="0"/>
              <a:t>– The approximate time for surgery is at the convenience  of the patient of patient , failure to have surgery is not catastrophic e.g. superficial cyst </a:t>
            </a:r>
          </a:p>
          <a:p>
            <a:r>
              <a:rPr lang="en-US" sz="24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Required</a:t>
            </a:r>
            <a:r>
              <a:rPr lang="en-US" sz="2400" dirty="0" smtClean="0"/>
              <a:t> –The condition requires surgery within a few weeks e.g. eye cataract</a:t>
            </a:r>
          </a:p>
          <a:p>
            <a:r>
              <a:rPr lang="en-US" sz="24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Urgent surgery </a:t>
            </a:r>
            <a:r>
              <a:rPr lang="en-US" sz="2400" dirty="0" smtClean="0"/>
              <a:t>: The surgical problem requires attention within 24-48 hours </a:t>
            </a:r>
          </a:p>
          <a:p>
            <a:r>
              <a:rPr lang="en-US" sz="24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Emergency surgery </a:t>
            </a:r>
            <a:r>
              <a:rPr lang="en-US" sz="2400" dirty="0" smtClean="0"/>
              <a:t>: Situation requires immediate surgical attention without delay </a:t>
            </a:r>
          </a:p>
        </p:txBody>
      </p:sp>
    </p:spTree>
    <p:extLst>
      <p:ext uri="{BB962C8B-B14F-4D97-AF65-F5344CB8AC3E}">
        <p14:creationId xmlns:p14="http://schemas.microsoft.com/office/powerpoint/2010/main" val="49685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00023"/>
          </a:xfrm>
        </p:spPr>
        <p:txBody>
          <a:bodyPr/>
          <a:lstStyle/>
          <a:p>
            <a:r>
              <a:rPr 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Surgical Risk Factors 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509623"/>
            <a:ext cx="9954883" cy="5348377"/>
          </a:xfrm>
        </p:spPr>
        <p:txBody>
          <a:bodyPr>
            <a:normAutofit lnSpcReduction="10000"/>
          </a:bodyPr>
          <a:lstStyle/>
          <a:p>
            <a:r>
              <a:rPr lang="en-US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Obesity</a:t>
            </a:r>
            <a:r>
              <a:rPr 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smtClean="0"/>
              <a:t>-------- danger :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 smtClean="0"/>
              <a:t>Increase difficulty involved in technical aspects of surgery (suturing become difficult because of fatty tissues , wound dehiscence and evisceration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 smtClean="0"/>
              <a:t>Increase liability to infection because of lessened resistance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 smtClean="0"/>
              <a:t>Decrease liability to early ambulation 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Poor nutrition </a:t>
            </a:r>
            <a:r>
              <a:rPr lang="en-US" b="1" dirty="0" smtClean="0"/>
              <a:t>------danger :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 smtClean="0"/>
              <a:t>Preoperative malnutrition greatly impaired wound healing 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 smtClean="0"/>
              <a:t>Increase liability to infection 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Fluid &amp;electrolytes imbalance </a:t>
            </a:r>
            <a:r>
              <a:rPr lang="en-US" b="1" dirty="0" smtClean="0"/>
              <a:t>------danger :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 smtClean="0"/>
              <a:t>Dehydration and electrolytes imbalance can have adverse effects in terms off general anesthesia and the anticipated volume loss with surgery . 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8109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22385"/>
          </a:xfrm>
        </p:spPr>
        <p:txBody>
          <a:bodyPr/>
          <a:lstStyle/>
          <a:p>
            <a:r>
              <a:rPr 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Surgical Risk Factors 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407" y="1500996"/>
            <a:ext cx="9765101" cy="5357003"/>
          </a:xfrm>
        </p:spPr>
        <p:txBody>
          <a:bodyPr>
            <a:noAutofit/>
          </a:bodyPr>
          <a:lstStyle/>
          <a:p>
            <a:r>
              <a:rPr lang="en-US" sz="20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Aging -</a:t>
            </a:r>
            <a:r>
              <a:rPr lang="en-US" sz="2000" b="1" dirty="0" smtClean="0"/>
              <a:t>---- danger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 smtClean="0"/>
              <a:t>Potential for injury is greater in the aged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 smtClean="0"/>
              <a:t>Be aware that the cumulative effect of medication is greater in the older persons 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 smtClean="0"/>
              <a:t>Note the medication as morphine and barbiturates in the usual dosages my causes confusion , disorientation &amp; respiratory depression 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Presence of CVD-</a:t>
            </a:r>
            <a:r>
              <a:rPr lang="en-US" sz="2000" b="1" dirty="0" smtClean="0"/>
              <a:t>-----danger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 smtClean="0"/>
              <a:t>Many surgical problems may be complicated in the presence of cardiovascular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Presence of Diabetes Mellitus </a:t>
            </a:r>
            <a:r>
              <a:rPr lang="en-US" sz="2000" b="1" dirty="0" smtClean="0"/>
              <a:t>-----danger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 smtClean="0"/>
              <a:t>Hyperglycemia is potentiated by increase catecholamine and glucocorticoids due to surgical stress 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53130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4747"/>
          </a:xfrm>
        </p:spPr>
        <p:txBody>
          <a:bodyPr/>
          <a:lstStyle/>
          <a:p>
            <a:r>
              <a:rPr 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Surgical Risk Factors 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54347"/>
            <a:ext cx="8596668" cy="4687015"/>
          </a:xfrm>
        </p:spPr>
        <p:txBody>
          <a:bodyPr/>
          <a:lstStyle/>
          <a:p>
            <a:r>
              <a:rPr lang="en-US" sz="2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Presence of Alcoholism -----danger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/>
              <a:t>Additional problem of malnutrition may be present in the presurgical patient with alcoholism 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/>
              <a:t>The tolerance of to anesthesia may be increased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/>
              <a:t>The presence of liver disorders may present also with alcoholism .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Presence of pulmonary and upper respiratory disease ----danger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/>
              <a:t>Chronic pulmonary illness may contribute to hypoventilation leading to pneumonia and atelectasis .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05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I- Preoperative care 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Informed consent </a:t>
            </a:r>
          </a:p>
          <a:p>
            <a:r>
              <a:rPr lang="en-US" sz="2800" b="1" dirty="0" smtClean="0"/>
              <a:t>Preoperative patient education</a:t>
            </a:r>
          </a:p>
          <a:p>
            <a:r>
              <a:rPr lang="en-US" sz="2800" b="1" dirty="0" smtClean="0"/>
              <a:t>Patient’s preparation </a:t>
            </a:r>
          </a:p>
          <a:p>
            <a:r>
              <a:rPr lang="en-US" sz="2800" b="1" dirty="0" smtClean="0"/>
              <a:t>Preoperative medication </a:t>
            </a:r>
          </a:p>
          <a:p>
            <a:r>
              <a:rPr lang="en-US" sz="2800" b="1" dirty="0" smtClean="0"/>
              <a:t>Transferring the patient to surgery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91736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2016</TotalTime>
  <Words>2503</Words>
  <Application>Microsoft Office PowerPoint</Application>
  <PresentationFormat>Widescreen</PresentationFormat>
  <Paragraphs>284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Arial</vt:lpstr>
      <vt:lpstr>Courier New</vt:lpstr>
      <vt:lpstr>Trebuchet MS</vt:lpstr>
      <vt:lpstr>Wingdings</vt:lpstr>
      <vt:lpstr>Wingdings 3</vt:lpstr>
      <vt:lpstr>Facet</vt:lpstr>
      <vt:lpstr>Perioperative care </vt:lpstr>
      <vt:lpstr>Intended Learning Outcomes (ILOs)</vt:lpstr>
      <vt:lpstr>Out lines </vt:lpstr>
      <vt:lpstr>Perioperative overview </vt:lpstr>
      <vt:lpstr>Types of surgery </vt:lpstr>
      <vt:lpstr>Surgical Risk Factors </vt:lpstr>
      <vt:lpstr>Surgical Risk Factors </vt:lpstr>
      <vt:lpstr>Surgical Risk Factors </vt:lpstr>
      <vt:lpstr>I- Preoperative care </vt:lpstr>
      <vt:lpstr>Informed Consent </vt:lpstr>
      <vt:lpstr>Preoperative patient education </vt:lpstr>
      <vt:lpstr>Components of preoperative patient’s education </vt:lpstr>
      <vt:lpstr>Components of preoperative patient’s education </vt:lpstr>
      <vt:lpstr>Patient’s preparation </vt:lpstr>
      <vt:lpstr>Preparation of GIT </vt:lpstr>
      <vt:lpstr>Genitourinary tract preparation </vt:lpstr>
      <vt:lpstr>Preoperative Medication </vt:lpstr>
      <vt:lpstr>Admitting the patient to surgery </vt:lpstr>
      <vt:lpstr>Intraoperative Care </vt:lpstr>
      <vt:lpstr>Intraoperative Care  Common anesthetic technique :  </vt:lpstr>
      <vt:lpstr>Intraoperative Complications </vt:lpstr>
      <vt:lpstr>Post operative care </vt:lpstr>
      <vt:lpstr>Initial Nursing Assessment in PACU:</vt:lpstr>
      <vt:lpstr>Initial Nursing Intervention in PACU   </vt:lpstr>
      <vt:lpstr>Initial Nursing Intervention in PACU </vt:lpstr>
      <vt:lpstr>Initial Nursing Intervention in PACU </vt:lpstr>
      <vt:lpstr>Initial Nursing Intervention in PACU </vt:lpstr>
      <vt:lpstr>Transferring the patient from PACU </vt:lpstr>
      <vt:lpstr>Postoperative discomfort :</vt:lpstr>
      <vt:lpstr>Postoperative complications </vt:lpstr>
      <vt:lpstr>Postoperative complications </vt:lpstr>
      <vt:lpstr>Postoperative complications </vt:lpstr>
      <vt:lpstr>Home Work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Periooperaive care </dc:title>
  <dc:creator>OmaR sherif</dc:creator>
  <cp:lastModifiedBy>Alshehri</cp:lastModifiedBy>
  <cp:revision>57</cp:revision>
  <dcterms:created xsi:type="dcterms:W3CDTF">2016-09-29T08:02:49Z</dcterms:created>
  <dcterms:modified xsi:type="dcterms:W3CDTF">2017-02-15T05:16:50Z</dcterms:modified>
</cp:coreProperties>
</file>