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758C3A"/>
    <a:srgbClr val="D319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50" d="100"/>
          <a:sy n="50" d="100"/>
        </p:scale>
        <p:origin x="-2526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9" name="Picture 25" descr="gfd g er fg h raz rz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AE1517"/>
                </a:solidFill>
              </a:rPr>
              <a:t>Page </a:t>
            </a:r>
            <a:fld id="{9C3E467C-3D51-4AF7-9BDF-5C44137A3F80}" type="slidenum">
              <a:rPr lang="fr-FR" b="1">
                <a:solidFill>
                  <a:srgbClr val="AE1517"/>
                </a:solidFill>
              </a:rPr>
              <a:pPr/>
              <a:t>‹#›</a:t>
            </a:fld>
            <a:endParaRPr lang="fr-FR" b="1">
              <a:solidFill>
                <a:srgbClr val="AE1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gfd gdfrtjrt fg hytu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58888" y="404813"/>
            <a:ext cx="7345362" cy="97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AE1517"/>
                </a:solidFill>
                <a:latin typeface="Verdana" pitchFamily="34" charset="0"/>
              </a:rPr>
              <a:t>OSPF Protocol </a:t>
            </a:r>
            <a:endParaRPr lang="fr-FR" sz="2800" i="1" dirty="0">
              <a:solidFill>
                <a:srgbClr val="AE1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36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solidFill>
                  <a:srgbClr val="AE1517"/>
                </a:solidFill>
                <a:latin typeface="Verdana" pitchFamily="34" charset="0"/>
              </a:rPr>
              <a:t>What</a:t>
            </a:r>
            <a:r>
              <a:rPr lang="fr-FR" sz="3200" b="1" dirty="0" smtClean="0">
                <a:solidFill>
                  <a:srgbClr val="AE1517"/>
                </a:solidFill>
                <a:latin typeface="Verdana" pitchFamily="34" charset="0"/>
              </a:rPr>
              <a:t> is OSPF ?</a:t>
            </a:r>
            <a:endParaRPr lang="fr-FR" sz="3200" dirty="0">
              <a:solidFill>
                <a:srgbClr val="AE1517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8313" y="1052513"/>
            <a:ext cx="82073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>
              <a:buFont typeface="Wingdings" pitchFamily="2" charset="2"/>
              <a:buChar char="Ø"/>
            </a:pPr>
            <a:r>
              <a:rPr lang="fr-FR" sz="2000" b="1" dirty="0" smtClean="0">
                <a:latin typeface="Verdana" pitchFamily="34" charset="0"/>
              </a:rPr>
              <a:t>OSPF stands for Open </a:t>
            </a:r>
            <a:r>
              <a:rPr lang="fr-FR" sz="2000" b="1" dirty="0" err="1" smtClean="0">
                <a:latin typeface="Verdana" pitchFamily="34" charset="0"/>
              </a:rPr>
              <a:t>Shortest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Path</a:t>
            </a:r>
            <a:r>
              <a:rPr lang="fr-FR" sz="2000" b="1" dirty="0" smtClean="0">
                <a:latin typeface="Verdana" pitchFamily="34" charset="0"/>
              </a:rPr>
              <a:t> First</a:t>
            </a:r>
          </a:p>
          <a:p>
            <a:pPr algn="just">
              <a:buFont typeface="Wingdings" pitchFamily="2" charset="2"/>
              <a:buChar char="Ø"/>
            </a:pPr>
            <a:endParaRPr lang="fr-FR" sz="2000" b="1" dirty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b="1" dirty="0" smtClean="0">
                <a:latin typeface="Verdana" pitchFamily="34" charset="0"/>
              </a:rPr>
              <a:t>OSPF </a:t>
            </a:r>
            <a:r>
              <a:rPr lang="fr-FR" sz="2000" b="1" dirty="0" err="1" smtClean="0">
                <a:latin typeface="Verdana" pitchFamily="34" charset="0"/>
              </a:rPr>
              <a:t>considered</a:t>
            </a:r>
            <a:r>
              <a:rPr lang="fr-FR" sz="2000" b="1" dirty="0" smtClean="0">
                <a:latin typeface="Verdana" pitchFamily="34" charset="0"/>
              </a:rPr>
              <a:t> as </a:t>
            </a:r>
            <a:r>
              <a:rPr lang="fr-FR" sz="2000" b="1" dirty="0" err="1" smtClean="0">
                <a:latin typeface="Verdana" pitchFamily="34" charset="0"/>
              </a:rPr>
              <a:t>thired</a:t>
            </a:r>
            <a:r>
              <a:rPr lang="fr-FR" sz="2000" b="1" dirty="0" smtClean="0">
                <a:latin typeface="Verdana" pitchFamily="34" charset="0"/>
              </a:rPr>
              <a:t> layer Protocol </a:t>
            </a:r>
          </a:p>
          <a:p>
            <a:pPr algn="just">
              <a:buFont typeface="Wingdings" pitchFamily="2" charset="2"/>
              <a:buChar char="Ø"/>
            </a:pPr>
            <a:endParaRPr lang="fr-FR" sz="2000" b="1" dirty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000" b="1" dirty="0" smtClean="0">
                <a:latin typeface="Verdana" pitchFamily="34" charset="0"/>
              </a:rPr>
              <a:t>OSPF is </a:t>
            </a:r>
            <a:r>
              <a:rPr lang="en-US" sz="2000" b="1" i="0" dirty="0" smtClean="0">
                <a:latin typeface="Tahoma"/>
              </a:rPr>
              <a:t>Industry Standard that means it is not monopoly       </a:t>
            </a:r>
            <a:r>
              <a:rPr lang="en-US" sz="2000" b="1" dirty="0">
                <a:latin typeface="Tahoma"/>
              </a:rPr>
              <a:t> </a:t>
            </a:r>
            <a:r>
              <a:rPr lang="en-US" sz="2000" b="1" dirty="0" smtClean="0">
                <a:latin typeface="Tahoma"/>
              </a:rPr>
              <a:t>  </a:t>
            </a:r>
            <a:r>
              <a:rPr lang="en-US" sz="2000" b="1" i="0" dirty="0" smtClean="0">
                <a:latin typeface="Tahoma"/>
              </a:rPr>
              <a:t>for any company </a:t>
            </a:r>
          </a:p>
          <a:p>
            <a:pPr algn="just">
              <a:buFont typeface="Wingdings" pitchFamily="2" charset="2"/>
              <a:buChar char="Ø"/>
            </a:pPr>
            <a:endParaRPr lang="en-US" sz="2000" b="1" dirty="0">
              <a:latin typeface="Tahoma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latin typeface="Tahoma"/>
              </a:rPr>
              <a:t>OSPF is a link-state Protocol</a:t>
            </a:r>
            <a:r>
              <a:rPr lang="fr-FR" sz="2000" b="1" dirty="0" smtClean="0">
                <a:latin typeface="Verdana" pitchFamily="34" charset="0"/>
              </a:rPr>
              <a:t> </a:t>
            </a:r>
          </a:p>
          <a:p>
            <a:pPr algn="just"/>
            <a:endParaRPr lang="fr-FR" sz="2000" b="1" dirty="0" smtClean="0"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AE1517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63722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solidFill>
                  <a:srgbClr val="C00000"/>
                </a:solidFill>
                <a:latin typeface="Verdana" pitchFamily="34" charset="0"/>
              </a:rPr>
              <a:t>What</a:t>
            </a:r>
            <a:r>
              <a:rPr lang="fr-FR" sz="3200" b="1" dirty="0" smtClean="0">
                <a:solidFill>
                  <a:srgbClr val="C00000"/>
                </a:solidFill>
                <a:latin typeface="Verdana" pitchFamily="34" charset="0"/>
              </a:rPr>
              <a:t> is </a:t>
            </a:r>
            <a:r>
              <a:rPr lang="en-US" sz="3200" b="1" dirty="0" smtClean="0">
                <a:solidFill>
                  <a:srgbClr val="C00000"/>
                </a:solidFill>
                <a:latin typeface="Tahoma"/>
              </a:rPr>
              <a:t>link-state Protocol ?</a:t>
            </a:r>
            <a:r>
              <a:rPr lang="fr-FR" sz="32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82073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r>
              <a:rPr lang="en-US" sz="2000" dirty="0" smtClean="0">
                <a:solidFill>
                  <a:srgbClr val="C00000"/>
                </a:solidFill>
              </a:rPr>
              <a:t>developed to overcome the disadvantages of the distance vector protocols</a:t>
            </a:r>
          </a:p>
          <a:p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Each router is responsible for meeting its neighbors and learning their names.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Each router constructs a </a:t>
            </a:r>
            <a:r>
              <a:rPr lang="en-US" sz="2000" dirty="0" smtClean="0">
                <a:solidFill>
                  <a:srgbClr val="C00000"/>
                </a:solidFill>
              </a:rPr>
              <a:t>link state packet (</a:t>
            </a:r>
            <a:r>
              <a:rPr lang="en-US" sz="2000" b="1" dirty="0" smtClean="0">
                <a:solidFill>
                  <a:srgbClr val="C00000"/>
                </a:solidFill>
              </a:rPr>
              <a:t>LSP) </a:t>
            </a:r>
            <a:r>
              <a:rPr lang="en-US" sz="2000" dirty="0" smtClean="0"/>
              <a:t>which consists of a list of names and cost for each of its neighbors.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LSP </a:t>
            </a:r>
            <a:r>
              <a:rPr lang="en-US" sz="2000" dirty="0" smtClean="0"/>
              <a:t>is transmitted to all other routers</a:t>
            </a:r>
            <a:r>
              <a:rPr lang="en-US" sz="2000" i="1" dirty="0" smtClean="0"/>
              <a:t>. </a:t>
            </a:r>
            <a:r>
              <a:rPr lang="en-US" sz="2000" dirty="0" smtClean="0"/>
              <a:t>Each router stores the most recently generated </a:t>
            </a:r>
            <a:r>
              <a:rPr lang="en-US" sz="2000" b="1" dirty="0" smtClean="0">
                <a:solidFill>
                  <a:srgbClr val="C00000"/>
                </a:solidFill>
              </a:rPr>
              <a:t>LSP</a:t>
            </a:r>
            <a:r>
              <a:rPr lang="en-US" sz="2000" b="1" dirty="0" smtClean="0"/>
              <a:t> </a:t>
            </a:r>
            <a:r>
              <a:rPr lang="en-US" sz="2000" dirty="0" smtClean="0"/>
              <a:t>from each other router.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Each router uses complete information on the network topology to compute the </a:t>
            </a:r>
            <a:r>
              <a:rPr lang="en-US" sz="2000" i="1" dirty="0" smtClean="0">
                <a:solidFill>
                  <a:srgbClr val="C00000"/>
                </a:solidFill>
              </a:rPr>
              <a:t>shortest path route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to each destination node.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100" b="1" kern="1200" dirty="0">
                <a:solidFill>
                  <a:srgbClr val="AE1517"/>
                </a:solidFill>
                <a:latin typeface="Verdana" pitchFamily="34" charset="0"/>
                <a:ea typeface="+mn-ea"/>
                <a:cs typeface="Arial" charset="0"/>
              </a:rPr>
              <a:t>How OSPF builds its routing table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OSPF chooses the best route depending on the cost using this formula on each link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Cost = 100,000,000/Line Speed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1517"/>
                </a:solidFill>
                <a:effectLst/>
                <a:uLnTx/>
                <a:uFillTx/>
                <a:latin typeface="Verdana" pitchFamily="34" charset="0"/>
                <a:ea typeface="+mj-ea"/>
                <a:cs typeface="Arial" charset="0"/>
              </a:rPr>
              <a:t>How OSPF builds its routing table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OSPF uses </a:t>
            </a:r>
            <a:r>
              <a:rPr lang="en-US" dirty="0" err="1"/>
              <a:t>Dijkstra’s</a:t>
            </a:r>
            <a:r>
              <a:rPr lang="en-US" dirty="0"/>
              <a:t> Algorithm to choose the best route then comparing it to its database to build the routing table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kern="1200" dirty="0" smtClean="0">
                <a:solidFill>
                  <a:srgbClr val="AE1517"/>
                </a:solidFill>
                <a:latin typeface="Verdana" pitchFamily="34" charset="0"/>
                <a:ea typeface="+mn-ea"/>
                <a:cs typeface="Arial" charset="0"/>
              </a:rPr>
              <a:t>OSPF </a:t>
            </a:r>
            <a:r>
              <a:rPr lang="en-US" sz="3200" b="1" kern="1200" dirty="0">
                <a:solidFill>
                  <a:srgbClr val="AE1517"/>
                </a:solidFill>
                <a:latin typeface="Verdana" pitchFamily="34" charset="0"/>
                <a:ea typeface="+mn-ea"/>
                <a:cs typeface="Arial" charset="0"/>
              </a:rPr>
              <a:t>Routing tables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20131201_1624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200799" cy="47525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kern="1200" dirty="0">
                <a:solidFill>
                  <a:srgbClr val="AE1517"/>
                </a:solidFill>
                <a:latin typeface="Verdana" pitchFamily="34" charset="0"/>
                <a:ea typeface="+mj-ea"/>
                <a:cs typeface="Arial" charset="0"/>
              </a:rPr>
              <a:t>OSPF Routing tables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Content Placeholder 3" descr="C:\Users\dell\Desktop\network-lab\Capture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73448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126876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 show </a:t>
            </a:r>
            <a:r>
              <a:rPr lang="en-US" sz="2400" dirty="0" err="1"/>
              <a:t>ip</a:t>
            </a:r>
            <a:r>
              <a:rPr lang="en-US" sz="2400" dirty="0"/>
              <a:t> route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kern="1200" dirty="0" smtClean="0">
                <a:solidFill>
                  <a:srgbClr val="AE1517"/>
                </a:solidFill>
                <a:latin typeface="Verdana" pitchFamily="34" charset="0"/>
                <a:ea typeface="+mj-ea"/>
                <a:cs typeface="Arial" charset="0"/>
              </a:rPr>
              <a:t>OSPF Routing tables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Content Placeholder 3" descr="C:\Users\dell\Desktop\network-lab\Capture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5608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119675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</a:t>
            </a:r>
            <a:r>
              <a:rPr lang="en-US" dirty="0"/>
              <a:t> </a:t>
            </a:r>
            <a:r>
              <a:rPr lang="en-US" sz="2400" dirty="0"/>
              <a:t>show </a:t>
            </a:r>
            <a:r>
              <a:rPr lang="en-US" sz="2400" dirty="0" err="1"/>
              <a:t>ip</a:t>
            </a:r>
            <a:r>
              <a:rPr lang="en-US" sz="2400" dirty="0"/>
              <a:t> </a:t>
            </a:r>
            <a:r>
              <a:rPr lang="en-US" sz="2400" dirty="0" err="1"/>
              <a:t>ospf</a:t>
            </a:r>
            <a:r>
              <a:rPr lang="en-US" sz="2400" dirty="0"/>
              <a:t> database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kern="1200" dirty="0" smtClean="0">
                <a:solidFill>
                  <a:srgbClr val="AE1517"/>
                </a:solidFill>
                <a:latin typeface="Verdana" pitchFamily="34" charset="0"/>
                <a:ea typeface="+mj-ea"/>
                <a:cs typeface="Arial" charset="0"/>
              </a:rPr>
              <a:t>OSPF Routing tables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Content Placeholder 3" descr="C:\Users\dell\Desktop\network-lab\Capture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318447" cy="47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98072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 show </a:t>
            </a:r>
            <a:r>
              <a:rPr lang="en-US" sz="2400" dirty="0" err="1"/>
              <a:t>ip</a:t>
            </a:r>
            <a:r>
              <a:rPr lang="en-US" sz="2400" dirty="0"/>
              <a:t> </a:t>
            </a:r>
            <a:r>
              <a:rPr lang="en-US" sz="2400" dirty="0" err="1"/>
              <a:t>ospf</a:t>
            </a:r>
            <a:r>
              <a:rPr lang="en-US" sz="2400" dirty="0"/>
              <a:t> neighbor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Modèle par défaut</vt:lpstr>
      <vt:lpstr>Slide 1</vt:lpstr>
      <vt:lpstr>Slide 2</vt:lpstr>
      <vt:lpstr>Slide 3</vt:lpstr>
      <vt:lpstr>How OSPF builds its routing table ?</vt:lpstr>
      <vt:lpstr>How OSPF builds its routing table ?</vt:lpstr>
      <vt:lpstr>OSPF Routing tables </vt:lpstr>
      <vt:lpstr>OSPF Routing tables </vt:lpstr>
      <vt:lpstr>OSPF Routing tables </vt:lpstr>
      <vt:lpstr>OSPF Routing tables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Sphere Disaggregation</dc:title>
  <dc:creator>www.powerpointstyles.com</dc:creator>
  <dc:description>Image credit to FreeDigitalPhotos.net</dc:description>
  <cp:lastModifiedBy>Dr. Ashraf Abdelaziz</cp:lastModifiedBy>
  <cp:revision>35</cp:revision>
  <dcterms:created xsi:type="dcterms:W3CDTF">2009-03-23T15:23:24Z</dcterms:created>
  <dcterms:modified xsi:type="dcterms:W3CDTF">2015-04-08T09:52:04Z</dcterms:modified>
</cp:coreProperties>
</file>