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2015-04-08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534400" cy="2048436"/>
          </a:xfrm>
        </p:spPr>
        <p:txBody>
          <a:bodyPr/>
          <a:lstStyle/>
          <a:p>
            <a:r>
              <a:rPr lang="en-US" sz="13800" dirty="0" smtClean="0"/>
              <a:t>OSPF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8001000" cy="1066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Interior Gateway Routing</a:t>
            </a:r>
          </a:p>
          <a:p>
            <a:endParaRPr lang="en-US" sz="4800" dirty="0" smtClean="0"/>
          </a:p>
          <a:p>
            <a:endParaRPr lang="ar-SA" sz="4800" dirty="0"/>
          </a:p>
        </p:txBody>
      </p:sp>
    </p:spTree>
    <p:extLst>
      <p:ext uri="{BB962C8B-B14F-4D97-AF65-F5344CB8AC3E}">
        <p14:creationId xmlns:p14="http://schemas.microsoft.com/office/powerpoint/2010/main" xmlns="" val="419502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125112" cy="4051437"/>
          </a:xfrm>
        </p:spPr>
        <p:txBody>
          <a:bodyPr/>
          <a:lstStyle/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Backbone routers </a:t>
            </a:r>
            <a:r>
              <a:rPr lang="en-US" dirty="0" smtClean="0"/>
              <a:t>accept information </a:t>
            </a:r>
            <a:r>
              <a:rPr lang="en-US" dirty="0"/>
              <a:t>from </a:t>
            </a:r>
            <a:r>
              <a:rPr lang="en-US" dirty="0" smtClean="0"/>
              <a:t>area border routers.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Compute best route </a:t>
            </a:r>
            <a:r>
              <a:rPr lang="en-US" dirty="0" smtClean="0"/>
              <a:t>from each </a:t>
            </a:r>
            <a:r>
              <a:rPr lang="en-US" dirty="0"/>
              <a:t>backbone router </a:t>
            </a:r>
            <a:r>
              <a:rPr lang="en-US" dirty="0" smtClean="0"/>
              <a:t>to every </a:t>
            </a:r>
            <a:r>
              <a:rPr lang="en-US" dirty="0"/>
              <a:t>other </a:t>
            </a:r>
            <a:r>
              <a:rPr lang="en-US" dirty="0" smtClean="0"/>
              <a:t>router.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Info is propagated back </a:t>
            </a:r>
            <a:r>
              <a:rPr lang="en-US" dirty="0" smtClean="0"/>
              <a:t>to area </a:t>
            </a:r>
            <a:r>
              <a:rPr lang="en-US" dirty="0"/>
              <a:t>border routers, </a:t>
            </a:r>
            <a:r>
              <a:rPr lang="en-US" dirty="0" smtClean="0"/>
              <a:t>which advertise </a:t>
            </a:r>
            <a:r>
              <a:rPr lang="en-US" dirty="0"/>
              <a:t>it within their </a:t>
            </a:r>
            <a:r>
              <a:rPr lang="en-US" dirty="0" smtClean="0"/>
              <a:t>areas.	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Internal routers can select the best route to </a:t>
            </a:r>
            <a:r>
              <a:rPr lang="en-US" dirty="0" smtClean="0"/>
              <a:t>a destination </a:t>
            </a:r>
            <a:r>
              <a:rPr lang="en-US" dirty="0"/>
              <a:t>outside their area, including the </a:t>
            </a:r>
            <a:r>
              <a:rPr lang="en-US" dirty="0" smtClean="0"/>
              <a:t>best exit </a:t>
            </a:r>
            <a:r>
              <a:rPr lang="en-US" dirty="0"/>
              <a:t>router to the </a:t>
            </a:r>
            <a:r>
              <a:rPr lang="en-US" dirty="0" smtClean="0"/>
              <a:t>backbone.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21371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125113" cy="1305476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828800"/>
            <a:ext cx="7542399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rtl="0">
              <a:buFont typeface="Wingdings" panose="05000000000000000000" pitchFamily="2" charset="2"/>
              <a:buChar char="§"/>
            </a:pPr>
            <a:r>
              <a:rPr lang="en-US" sz="2800" dirty="0"/>
              <a:t>Intra‐domain routing: inside an AS, </a:t>
            </a:r>
            <a:r>
              <a:rPr lang="en-US" sz="2800" dirty="0" smtClean="0"/>
              <a:t>org.</a:t>
            </a:r>
          </a:p>
          <a:p>
            <a:pPr marL="457200" indent="-457200" rtl="0">
              <a:buFont typeface="Wingdings" panose="05000000000000000000" pitchFamily="2" charset="2"/>
              <a:buChar char="§"/>
            </a:pPr>
            <a:r>
              <a:rPr lang="en-US" sz="2800" dirty="0"/>
              <a:t>Also called interior gateway </a:t>
            </a:r>
            <a:r>
              <a:rPr lang="en-US" sz="2800" dirty="0" smtClean="0"/>
              <a:t>protocol.</a:t>
            </a:r>
          </a:p>
          <a:p>
            <a:pPr marL="457200" indent="-457200" rtl="0">
              <a:buFont typeface="Wingdings" panose="05000000000000000000" pitchFamily="2" charset="2"/>
              <a:buChar char="§"/>
            </a:pPr>
            <a:r>
              <a:rPr lang="en-US" sz="2800" dirty="0"/>
              <a:t>Early protocols used distance </a:t>
            </a:r>
            <a:r>
              <a:rPr lang="en-US" sz="2800" dirty="0" smtClean="0"/>
              <a:t>vector.</a:t>
            </a:r>
          </a:p>
          <a:p>
            <a:pPr marL="457200" indent="-457200" rtl="0">
              <a:buFont typeface="Wingdings" panose="05000000000000000000" pitchFamily="2" charset="2"/>
              <a:buChar char="§"/>
            </a:pPr>
            <a:r>
              <a:rPr lang="en-US" sz="2800" dirty="0"/>
              <a:t>RIP (Routing Information Protocol</a:t>
            </a:r>
            <a:r>
              <a:rPr lang="en-US" sz="2800" dirty="0" smtClean="0"/>
              <a:t>)</a:t>
            </a:r>
          </a:p>
          <a:p>
            <a:pPr marL="457200" indent="-457200" rtl="0">
              <a:buFont typeface="Wingdings" panose="05000000000000000000" pitchFamily="2" charset="2"/>
              <a:buChar char="§"/>
            </a:pPr>
            <a:r>
              <a:rPr lang="en-US" sz="2800" dirty="0"/>
              <a:t>suffers from count‐to‐infinity problem</a:t>
            </a:r>
            <a:endParaRPr lang="en-US" sz="2800" dirty="0" smtClean="0"/>
          </a:p>
          <a:p>
            <a:pPr marL="457200" indent="-457200" rtl="0">
              <a:buFont typeface="Wingdings" panose="05000000000000000000" pitchFamily="2" charset="2"/>
              <a:buChar char="§"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xmlns="" val="1832073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sz="2000" dirty="0" smtClean="0"/>
              <a:t>Open </a:t>
            </a:r>
            <a:r>
              <a:rPr lang="en-US" sz="2000" dirty="0"/>
              <a:t>(published), not </a:t>
            </a:r>
            <a:r>
              <a:rPr lang="en-US" sz="2000" dirty="0" smtClean="0"/>
              <a:t>proprietary.</a:t>
            </a:r>
            <a:endParaRPr lang="en-US" sz="2000" dirty="0"/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Support variety of distance </a:t>
            </a:r>
            <a:r>
              <a:rPr lang="en-US" sz="2000" dirty="0" smtClean="0"/>
              <a:t>metrics: (Cost, distance, delay).</a:t>
            </a:r>
            <a:endParaRPr lang="en-US" sz="2000" dirty="0"/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Dynamic, adapted to changes quickly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Support routing based on type of service</a:t>
            </a:r>
          </a:p>
          <a:p>
            <a:pPr algn="l" rtl="0"/>
            <a:r>
              <a:rPr lang="en-US" sz="2000" dirty="0" smtClean="0"/>
              <a:t> </a:t>
            </a:r>
            <a:r>
              <a:rPr lang="en-US" sz="2000" dirty="0"/>
              <a:t>Must do load balancing, split multiple paths</a:t>
            </a:r>
          </a:p>
          <a:p>
            <a:pPr algn="l" rtl="0"/>
            <a:r>
              <a:rPr lang="en-US" sz="2000" dirty="0" smtClean="0"/>
              <a:t>Security</a:t>
            </a:r>
            <a:r>
              <a:rPr lang="en-US" sz="2000" dirty="0"/>
              <a:t>, prevent spoofing false routing info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xmlns="" val="119338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Definition 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OSPF: is an </a:t>
            </a:r>
            <a:r>
              <a:rPr lang="en-US" dirty="0"/>
              <a:t>abstract collection of actual networks</a:t>
            </a:r>
          </a:p>
          <a:p>
            <a:pPr algn="l" rtl="0"/>
            <a:r>
              <a:rPr lang="en-US" dirty="0" smtClean="0"/>
              <a:t> Has a directed </a:t>
            </a:r>
            <a:r>
              <a:rPr lang="en-US" dirty="0"/>
              <a:t>graph, arcs with weights</a:t>
            </a:r>
          </a:p>
          <a:p>
            <a:pPr algn="l" rtl="0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Point‐to‐point link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pair of arcs ⥃ weights can be different</a:t>
            </a:r>
          </a:p>
          <a:p>
            <a:pPr algn="l" rtl="0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Broadcast network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node for network itself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arcs </a:t>
            </a:r>
            <a:r>
              <a:rPr lang="en-US" b="1" dirty="0"/>
              <a:t>from </a:t>
            </a:r>
            <a:r>
              <a:rPr lang="en-US" dirty="0"/>
              <a:t>this node </a:t>
            </a:r>
            <a:r>
              <a:rPr lang="en-US" b="1" dirty="0"/>
              <a:t>to </a:t>
            </a:r>
            <a:r>
              <a:rPr lang="en-US" dirty="0"/>
              <a:t>routers have 0 weight</a:t>
            </a:r>
          </a:p>
          <a:p>
            <a:pPr algn="l" rtl="0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Networks with hosts only (no routers)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one‐way arcs, route to hosts, not through them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7516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296358" cy="848276"/>
          </a:xfrm>
        </p:spPr>
        <p:txBody>
          <a:bodyPr/>
          <a:lstStyle/>
          <a:p>
            <a:r>
              <a:rPr lang="en-US" dirty="0" smtClean="0"/>
              <a:t>Graph</a:t>
            </a:r>
            <a:r>
              <a:rPr lang="en-US" dirty="0"/>
              <a:t> </a:t>
            </a:r>
            <a:r>
              <a:rPr lang="en-US" dirty="0" smtClean="0"/>
              <a:t>representation of OSPF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71984"/>
            <a:ext cx="5661357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3516" y="4343400"/>
            <a:ext cx="5729641" cy="21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45280" y="1748135"/>
            <a:ext cx="1213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748" y="4378268"/>
            <a:ext cx="258743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/>
              <a:t>Graph</a:t>
            </a:r>
          </a:p>
          <a:p>
            <a:r>
              <a:rPr lang="en-US" sz="2400" dirty="0"/>
              <a:t>representation for</a:t>
            </a:r>
          </a:p>
          <a:p>
            <a:r>
              <a:rPr lang="en-US" sz="2400" dirty="0"/>
              <a:t>OSPF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1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Terminology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Many 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/>
              <a:t>utonomous </a:t>
            </a: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dirty="0" smtClean="0"/>
              <a:t>ystems </a:t>
            </a:r>
            <a:r>
              <a:rPr lang="en-US" dirty="0"/>
              <a:t>are large, </a:t>
            </a:r>
            <a:r>
              <a:rPr lang="en-US" dirty="0" smtClean="0"/>
              <a:t>they can’t be managed.</a:t>
            </a:r>
            <a:endParaRPr lang="en-US" dirty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OSPF allows dividing AS to numbered </a:t>
            </a:r>
            <a:r>
              <a:rPr lang="en-US" b="1" dirty="0"/>
              <a:t>areas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Area: network or contiguous networks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Areas do not overlap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/>
              <a:t>Internal routers</a:t>
            </a:r>
            <a:r>
              <a:rPr lang="en-US" dirty="0"/>
              <a:t>: wholly within an area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Every AS has </a:t>
            </a:r>
            <a:r>
              <a:rPr lang="en-US" b="1" dirty="0"/>
              <a:t>backbone area</a:t>
            </a:r>
            <a:r>
              <a:rPr lang="en-US" dirty="0"/>
              <a:t>: area 0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Routers in area 0: </a:t>
            </a:r>
            <a:r>
              <a:rPr lang="en-US" b="1" dirty="0"/>
              <a:t>backbone routers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/>
              <a:t>Area border router</a:t>
            </a:r>
            <a:r>
              <a:rPr lang="en-US" dirty="0"/>
              <a:t>: connect multiple </a:t>
            </a:r>
            <a:r>
              <a:rPr lang="en-US" dirty="0" smtClean="0"/>
              <a:t>areas</a:t>
            </a:r>
          </a:p>
          <a:p>
            <a:pPr algn="l" rtl="0"/>
            <a:r>
              <a:rPr lang="en-US" b="1" dirty="0"/>
              <a:t>AS boundary router</a:t>
            </a:r>
            <a:r>
              <a:rPr lang="en-US" dirty="0"/>
              <a:t>: injects routes to </a:t>
            </a:r>
            <a:r>
              <a:rPr lang="en-US" dirty="0" smtClean="0"/>
              <a:t>external destinations </a:t>
            </a:r>
            <a:r>
              <a:rPr lang="en-US" dirty="0"/>
              <a:t>on other </a:t>
            </a:r>
            <a:r>
              <a:rPr lang="en-US" dirty="0" smtClean="0"/>
              <a:t>AS </a:t>
            </a:r>
            <a:r>
              <a:rPr lang="en-US" dirty="0"/>
              <a:t>into the </a:t>
            </a:r>
            <a:r>
              <a:rPr lang="en-US" dirty="0" smtClean="0"/>
              <a:t>area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16552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000" dirty="0" smtClean="0"/>
              <a:t>Autonomous Systems</a:t>
            </a:r>
            <a:endParaRPr lang="ar-SA" sz="40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08414"/>
            <a:ext cx="229620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93536"/>
            <a:ext cx="2286000" cy="268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08414"/>
            <a:ext cx="253276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1254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125112" cy="3191798"/>
          </a:xfrm>
        </p:spPr>
        <p:txBody>
          <a:bodyPr/>
          <a:lstStyle/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Each router informs (floods) all other routers </a:t>
            </a:r>
            <a:r>
              <a:rPr lang="en-US" dirty="0" smtClean="0"/>
              <a:t>in.</a:t>
            </a:r>
            <a:endParaRPr lang="en-US" dirty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/>
              <a:t>its area of its links to other routers and </a:t>
            </a:r>
            <a:r>
              <a:rPr lang="en-US" dirty="0" smtClean="0"/>
              <a:t>networks.</a:t>
            </a:r>
            <a:endParaRPr lang="en-US" dirty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 smtClean="0"/>
              <a:t>Each </a:t>
            </a:r>
            <a:r>
              <a:rPr lang="en-US" dirty="0"/>
              <a:t>router then runs </a:t>
            </a:r>
            <a:r>
              <a:rPr lang="en-US" dirty="0" err="1"/>
              <a:t>Dijkstra</a:t>
            </a:r>
            <a:r>
              <a:rPr lang="en-US" dirty="0"/>
              <a:t> to compute </a:t>
            </a:r>
            <a:r>
              <a:rPr lang="en-US" dirty="0" smtClean="0"/>
              <a:t>routes.</a:t>
            </a:r>
            <a:endParaRPr lang="en-US" dirty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 smtClean="0"/>
              <a:t>Routers </a:t>
            </a:r>
            <a:r>
              <a:rPr lang="en-US" dirty="0"/>
              <a:t>in LAN elect </a:t>
            </a:r>
            <a:r>
              <a:rPr lang="en-US" b="1" dirty="0"/>
              <a:t>designated </a:t>
            </a:r>
            <a:r>
              <a:rPr lang="en-US" b="1" dirty="0" smtClean="0"/>
              <a:t>router.</a:t>
            </a:r>
            <a:endParaRPr lang="en-US" b="1" dirty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 smtClean="0"/>
              <a:t>Avoid </a:t>
            </a:r>
            <a:r>
              <a:rPr lang="en-US" dirty="0"/>
              <a:t>having all routers talk to all within </a:t>
            </a:r>
            <a:r>
              <a:rPr lang="en-US" dirty="0" smtClean="0"/>
              <a:t>LAN.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6444329"/>
              </p:ext>
            </p:extLst>
          </p:nvPr>
        </p:nvGraphicFramePr>
        <p:xfrm>
          <a:off x="685800" y="4038600"/>
          <a:ext cx="7010400" cy="22199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659086"/>
                <a:gridCol w="2351314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Description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Message Type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Used to discover who the neighbors are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         </a:t>
                      </a:r>
                      <a:r>
                        <a:rPr lang="en-US" sz="1600" dirty="0" smtClean="0"/>
                        <a:t>Hello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Provides</a:t>
                      </a:r>
                      <a:r>
                        <a:rPr lang="en-US" sz="1600" baseline="0" dirty="0" smtClean="0"/>
                        <a:t> the sender’s cost to it’s neighbors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Link state update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Acknowledges link state updates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Link state Ack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Announces</a:t>
                      </a:r>
                      <a:r>
                        <a:rPr lang="en-US" sz="1600" baseline="0" dirty="0" smtClean="0"/>
                        <a:t> which updates the sender has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Database description</a:t>
                      </a:r>
                      <a:endParaRPr lang="ar-S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Requests information from</a:t>
                      </a:r>
                      <a:r>
                        <a:rPr lang="en-US" sz="1600" baseline="0" dirty="0" smtClean="0"/>
                        <a:t> the partner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Link state request </a:t>
                      </a:r>
                      <a:endParaRPr lang="ar-S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516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4000" dirty="0" smtClean="0"/>
              <a:t>Example</a:t>
            </a:r>
            <a:endParaRPr lang="ar-SA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86000"/>
            <a:ext cx="6605587" cy="364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038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226</TotalTime>
  <Words>386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Winter</vt:lpstr>
      <vt:lpstr>OSPF</vt:lpstr>
      <vt:lpstr>Introduction:</vt:lpstr>
      <vt:lpstr>Advantages</vt:lpstr>
      <vt:lpstr>Definition </vt:lpstr>
      <vt:lpstr>Graph representation of OSPF</vt:lpstr>
      <vt:lpstr>Terminology</vt:lpstr>
      <vt:lpstr>Autonomous Systems</vt:lpstr>
      <vt:lpstr>Slide 8</vt:lpstr>
      <vt:lpstr>Example</vt:lpstr>
      <vt:lpstr>Example (Cont)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OSPF</dc:title>
  <dc:creator>Mohammed Alkharji</dc:creator>
  <cp:lastModifiedBy>Dr. Ashraf Abdelaziz</cp:lastModifiedBy>
  <cp:revision>18</cp:revision>
  <dcterms:created xsi:type="dcterms:W3CDTF">2006-08-16T00:00:00Z</dcterms:created>
  <dcterms:modified xsi:type="dcterms:W3CDTF">2015-04-08T09:52:35Z</dcterms:modified>
</cp:coreProperties>
</file>