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1"/>
  </p:notesMasterIdLst>
  <p:sldIdLst>
    <p:sldId id="256" r:id="rId2"/>
    <p:sldId id="287" r:id="rId3"/>
    <p:sldId id="267" r:id="rId4"/>
    <p:sldId id="276" r:id="rId5"/>
    <p:sldId id="277" r:id="rId6"/>
    <p:sldId id="280" r:id="rId7"/>
    <p:sldId id="281" r:id="rId8"/>
    <p:sldId id="282" r:id="rId9"/>
    <p:sldId id="284" r:id="rId10"/>
    <p:sldId id="275" r:id="rId11"/>
    <p:sldId id="273" r:id="rId12"/>
    <p:sldId id="289" r:id="rId13"/>
    <p:sldId id="290" r:id="rId14"/>
    <p:sldId id="291" r:id="rId15"/>
    <p:sldId id="271" r:id="rId16"/>
    <p:sldId id="278" r:id="rId17"/>
    <p:sldId id="288" r:id="rId18"/>
    <p:sldId id="263" r:id="rId19"/>
    <p:sldId id="286"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207" autoAdjust="0"/>
    <p:restoredTop sz="94660"/>
  </p:normalViewPr>
  <p:slideViewPr>
    <p:cSldViewPr>
      <p:cViewPr>
        <p:scale>
          <a:sx n="62" d="100"/>
          <a:sy n="62" d="100"/>
        </p:scale>
        <p:origin x="-1428" y="-45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91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F70100A4-A7D0-408D-B262-F193BC33324F}"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CDE56DCD-7C38-4D73-98B1-7D15157C6F4E}" type="slidenum">
              <a:rPr lang="ar-SA" altLang="en-US" smtClean="0">
                <a:latin typeface="Arial" charset="0"/>
                <a:cs typeface="Arial" charset="0"/>
              </a:rPr>
              <a:pPr/>
              <a:t>1</a:t>
            </a:fld>
            <a:endParaRPr lang="en-US" altLang="en-US" smtClean="0">
              <a:latin typeface="Arial" charset="0"/>
              <a:cs typeface="Arial"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ar-SA" altLang="en-US"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FB028688-F7BC-4380-8A13-F7FC74CD95FC}" type="slidenum">
              <a:rPr lang="ar-SA" altLang="en-US" smtClean="0">
                <a:latin typeface="Arial" charset="0"/>
                <a:cs typeface="Arial" charset="0"/>
              </a:rPr>
              <a:pPr/>
              <a:t>18</a:t>
            </a:fld>
            <a:endParaRPr lang="en-US" altLang="en-US" smtClean="0">
              <a:latin typeface="Arial" charset="0"/>
              <a:cs typeface="Arial"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ar-SA" alt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777875"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777875" y="6172200"/>
            <a:ext cx="7543800" cy="26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41F28B36-08A0-4505-AD32-9B116D1B2697}"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35F4553-6554-4DA6-AC07-A8BF70ABCE70}"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2B400B-293F-436D-9FB0-CE17A722BD90}"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60A46C-B20A-4C15-AA6B-E5EB620ABB92}"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777875"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777875" y="6172200"/>
            <a:ext cx="7543800" cy="26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62000" y="3276600"/>
            <a:ext cx="7543800" cy="1676400"/>
          </a:xfrm>
        </p:spPr>
        <p:txBody>
          <a:bodyPr/>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EB0BBA81-086C-449B-BDAF-6CE7795FDEAB}"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73C240B-D72A-4EA7-8867-A2923919089F}"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758825" y="1249363"/>
            <a:ext cx="36576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645025" y="1249363"/>
            <a:ext cx="36576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lstStyle>
          <a:p>
            <a:pPr>
              <a:defRPr/>
            </a:pPr>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8"/>
          <p:cNvSpPr>
            <a:spLocks noGrp="1"/>
          </p:cNvSpPr>
          <p:nvPr>
            <p:ph type="sldNum" sz="quarter" idx="12"/>
          </p:nvPr>
        </p:nvSpPr>
        <p:spPr/>
        <p:txBody>
          <a:bodyPr/>
          <a:lstStyle>
            <a:lvl1pPr>
              <a:defRPr/>
            </a:lvl1pPr>
          </a:lstStyle>
          <a:p>
            <a:pPr>
              <a:defRPr/>
            </a:pPr>
            <a:fld id="{720DD172-BF45-45C5-950F-5F370BC3753A}"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593814A-D3CE-4111-A1B6-B42F34B291A5}"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7902135-E1E6-4DE0-B618-D6AE581BE531}"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677194" y="2515394"/>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62000" y="4572000"/>
            <a:ext cx="6784848" cy="1600200"/>
          </a:xfrm>
        </p:spPr>
        <p:txBody>
          <a:bodyPr>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68DCB46-0FE8-4DC2-B4A2-508E66141E9E}"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850392" y="3505200"/>
            <a:ext cx="7391400" cy="804862"/>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0F2A836-78E2-4F09-846B-44CB4A0F165F}"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0" y="4572000"/>
            <a:ext cx="67818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762000" y="685800"/>
            <a:ext cx="7543800" cy="3886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248400" y="6208713"/>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pPr>
              <a:defRPr/>
            </a:pPr>
            <a:endParaRPr lang="en-US"/>
          </a:p>
        </p:txBody>
      </p:sp>
      <p:sp>
        <p:nvSpPr>
          <p:cNvPr id="5" name="Footer Placeholder 4"/>
          <p:cNvSpPr>
            <a:spLocks noGrp="1"/>
          </p:cNvSpPr>
          <p:nvPr>
            <p:ph type="ftr" sz="quarter" idx="3"/>
          </p:nvPr>
        </p:nvSpPr>
        <p:spPr>
          <a:xfrm>
            <a:off x="762000" y="6208713"/>
            <a:ext cx="4873625"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pPr>
              <a:defRPr/>
            </a:pPr>
            <a:endParaRPr lang="en-US"/>
          </a:p>
        </p:txBody>
      </p:sp>
      <p:sp>
        <p:nvSpPr>
          <p:cNvPr id="6" name="Slide Number Placeholder 5"/>
          <p:cNvSpPr>
            <a:spLocks noGrp="1"/>
          </p:cNvSpPr>
          <p:nvPr>
            <p:ph type="sldNum" sz="quarter" idx="4"/>
          </p:nvPr>
        </p:nvSpPr>
        <p:spPr>
          <a:xfrm>
            <a:off x="7620000" y="5688013"/>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pPr>
              <a:defRPr/>
            </a:pPr>
            <a:fld id="{015BD48E-5F29-4B7D-8BA6-6B63B9F66D3C}" type="slidenum">
              <a:rPr lang="ar-SA"/>
              <a:pPr>
                <a:defRPr/>
              </a:pPr>
              <a:t>‹#›</a:t>
            </a:fld>
            <a:endParaRPr lang="en-US"/>
          </a:p>
        </p:txBody>
      </p:sp>
      <p:sp>
        <p:nvSpPr>
          <p:cNvPr id="8" name="Rectangle 7"/>
          <p:cNvSpPr/>
          <p:nvPr/>
        </p:nvSpPr>
        <p:spPr>
          <a:xfrm>
            <a:off x="777875"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777875" y="6172200"/>
            <a:ext cx="7543800" cy="26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971" r:id="rId1"/>
    <p:sldLayoutId id="2147483964" r:id="rId2"/>
    <p:sldLayoutId id="2147483972" r:id="rId3"/>
    <p:sldLayoutId id="2147483965" r:id="rId4"/>
    <p:sldLayoutId id="2147483973" r:id="rId5"/>
    <p:sldLayoutId id="2147483966" r:id="rId6"/>
    <p:sldLayoutId id="2147483967" r:id="rId7"/>
    <p:sldLayoutId id="2147483974" r:id="rId8"/>
    <p:sldLayoutId id="2147483968" r:id="rId9"/>
    <p:sldLayoutId id="2147483969" r:id="rId10"/>
    <p:sldLayoutId id="2147483970" r:id="rId11"/>
  </p:sldLayoutIdLst>
  <p:txStyles>
    <p:titleStyle>
      <a:lvl1pPr algn="l" rtl="0" eaLnBrk="0" fontAlgn="base" hangingPunct="0">
        <a:spcBef>
          <a:spcPct val="0"/>
        </a:spcBef>
        <a:spcAft>
          <a:spcPct val="0"/>
        </a:spcAft>
        <a:defRPr sz="5400" kern="1200">
          <a:solidFill>
            <a:srgbClr val="262626"/>
          </a:solidFill>
          <a:latin typeface="+mj-lt"/>
          <a:ea typeface="+mj-ea"/>
          <a:cs typeface="+mj-cs"/>
        </a:defRPr>
      </a:lvl1pPr>
      <a:lvl2pPr algn="l" rtl="0" eaLnBrk="0" fontAlgn="base" hangingPunct="0">
        <a:spcBef>
          <a:spcPct val="0"/>
        </a:spcBef>
        <a:spcAft>
          <a:spcPct val="0"/>
        </a:spcAft>
        <a:defRPr sz="5400">
          <a:solidFill>
            <a:srgbClr val="262626"/>
          </a:solidFill>
          <a:latin typeface="Century Gothic" pitchFamily="34" charset="0"/>
        </a:defRPr>
      </a:lvl2pPr>
      <a:lvl3pPr algn="l" rtl="0" eaLnBrk="0" fontAlgn="base" hangingPunct="0">
        <a:spcBef>
          <a:spcPct val="0"/>
        </a:spcBef>
        <a:spcAft>
          <a:spcPct val="0"/>
        </a:spcAft>
        <a:defRPr sz="5400">
          <a:solidFill>
            <a:srgbClr val="262626"/>
          </a:solidFill>
          <a:latin typeface="Century Gothic" pitchFamily="34" charset="0"/>
        </a:defRPr>
      </a:lvl3pPr>
      <a:lvl4pPr algn="l" rtl="0" eaLnBrk="0" fontAlgn="base" hangingPunct="0">
        <a:spcBef>
          <a:spcPct val="0"/>
        </a:spcBef>
        <a:spcAft>
          <a:spcPct val="0"/>
        </a:spcAft>
        <a:defRPr sz="5400">
          <a:solidFill>
            <a:srgbClr val="262626"/>
          </a:solidFill>
          <a:latin typeface="Century Gothic" pitchFamily="34" charset="0"/>
        </a:defRPr>
      </a:lvl4pPr>
      <a:lvl5pPr algn="l" rtl="0" eaLnBrk="0" fontAlgn="base" hangingPunct="0">
        <a:spcBef>
          <a:spcPct val="0"/>
        </a:spcBef>
        <a:spcAft>
          <a:spcPct val="0"/>
        </a:spcAft>
        <a:defRPr sz="5400">
          <a:solidFill>
            <a:srgbClr val="262626"/>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Font typeface="Arial" charset="0"/>
        <a:buChar char="•"/>
        <a:defRPr sz="2400" kern="1200">
          <a:solidFill>
            <a:schemeClr val="tx2"/>
          </a:solidFill>
          <a:latin typeface="+mn-lt"/>
          <a:ea typeface="+mn-ea"/>
          <a:cs typeface="+mn-cs"/>
        </a:defRPr>
      </a:lvl1pPr>
      <a:lvl2pPr marL="593725" indent="-273050" algn="l" rtl="0" eaLnBrk="0" fontAlgn="base" hangingPunct="0">
        <a:spcBef>
          <a:spcPct val="20000"/>
        </a:spcBef>
        <a:spcAft>
          <a:spcPct val="0"/>
        </a:spcAft>
        <a:buClr>
          <a:schemeClr val="accent1"/>
        </a:buClr>
        <a:buFont typeface="Arial" charset="0"/>
        <a:buChar char="•"/>
        <a:defRPr sz="2200" kern="1200">
          <a:solidFill>
            <a:schemeClr val="tx2"/>
          </a:solidFill>
          <a:latin typeface="+mn-lt"/>
          <a:ea typeface="+mn-ea"/>
          <a:cs typeface="+mn-cs"/>
        </a:defRPr>
      </a:lvl2pPr>
      <a:lvl3pPr marL="868363" indent="-228600" algn="l" rtl="0" eaLnBrk="0" fontAlgn="base" hangingPunct="0">
        <a:spcBef>
          <a:spcPct val="20000"/>
        </a:spcBef>
        <a:spcAft>
          <a:spcPct val="0"/>
        </a:spcAft>
        <a:buClr>
          <a:schemeClr val="accent1"/>
        </a:buClr>
        <a:buFont typeface="Arial" charset="0"/>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Font typeface="Arial" charset="0"/>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chemeClr val="accent1"/>
        </a:buClr>
        <a:buFont typeface="Arial" charset="0"/>
        <a:buChar char="•"/>
        <a:defRPr sz="2000" kern="120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2000" y="0"/>
            <a:ext cx="7543800" cy="3048000"/>
          </a:xfrm>
        </p:spPr>
        <p:txBody>
          <a:bodyPr/>
          <a:lstStyle/>
          <a:p>
            <a:pPr eaLnBrk="1" hangingPunct="1"/>
            <a:r>
              <a:rPr lang="en-US" altLang="en-US" sz="6600" smtClean="0">
                <a:solidFill>
                  <a:schemeClr val="bg1"/>
                </a:solidFill>
              </a:rPr>
              <a:t>IT 325: Operating Systems</a:t>
            </a:r>
          </a:p>
        </p:txBody>
      </p:sp>
      <p:sp>
        <p:nvSpPr>
          <p:cNvPr id="6147" name="Rectangle 3"/>
          <p:cNvSpPr>
            <a:spLocks noGrp="1" noChangeArrowheads="1"/>
          </p:cNvSpPr>
          <p:nvPr>
            <p:ph type="subTitle" idx="1"/>
          </p:nvPr>
        </p:nvSpPr>
        <p:spPr>
          <a:xfrm>
            <a:off x="762000" y="3048000"/>
            <a:ext cx="7543800" cy="3048000"/>
          </a:xfrm>
        </p:spPr>
        <p:txBody>
          <a:bodyPr/>
          <a:lstStyle/>
          <a:p>
            <a:pPr eaLnBrk="1" hangingPunct="1"/>
            <a:r>
              <a:rPr lang="en-US" altLang="en-US" dirty="0" smtClean="0"/>
              <a:t>First Semester 1439/1440</a:t>
            </a:r>
          </a:p>
          <a:p>
            <a:pPr eaLnBrk="1" hangingPunct="1"/>
            <a:endParaRPr lang="en-US" altLang="en-US" dirty="0" smtClean="0"/>
          </a:p>
          <a:p>
            <a:pPr eaLnBrk="1" hangingPunct="1"/>
            <a:r>
              <a:rPr lang="en-US" altLang="en-US" sz="5400" dirty="0" smtClean="0"/>
              <a:t>Welcome </a:t>
            </a:r>
            <a:r>
              <a:rPr lang="en-US" altLang="en-US" sz="5400" dirty="0" smtClean="0">
                <a:sym typeface="Wingdings" pitchFamily="2" charset="2"/>
              </a:rPr>
              <a:t></a:t>
            </a:r>
            <a:endParaRPr lang="en-US" altLang="en-US" sz="5400" dirty="0" smtClean="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543800" cy="914400"/>
          </a:xfrm>
        </p:spPr>
        <p:txBody>
          <a:bodyPr rtlCol="0" anchor="ctr">
            <a:normAutofit/>
          </a:bodyPr>
          <a:lstStyle/>
          <a:p>
            <a:pPr eaLnBrk="1" fontAlgn="auto" hangingPunct="1">
              <a:spcAft>
                <a:spcPts val="0"/>
              </a:spcAft>
              <a:defRPr/>
            </a:pPr>
            <a:r>
              <a:rPr lang="en-US" sz="3600" b="1" dirty="0" smtClean="0">
                <a:solidFill>
                  <a:schemeClr val="tx1"/>
                </a:solidFill>
                <a:ea typeface="+mn-ea"/>
                <a:cs typeface="+mn-cs"/>
              </a:rPr>
              <a:t>Class Blog:</a:t>
            </a:r>
            <a:endParaRPr lang="ar-SA" sz="3600" dirty="0">
              <a:solidFill>
                <a:schemeClr val="tx1">
                  <a:lumMod val="85000"/>
                  <a:lumOff val="15000"/>
                </a:schemeClr>
              </a:solidFill>
            </a:endParaRPr>
          </a:p>
        </p:txBody>
      </p:sp>
      <p:sp>
        <p:nvSpPr>
          <p:cNvPr id="17411" name="Content Placeholder 2"/>
          <p:cNvSpPr>
            <a:spLocks noGrp="1"/>
          </p:cNvSpPr>
          <p:nvPr>
            <p:ph idx="1"/>
          </p:nvPr>
        </p:nvSpPr>
        <p:spPr>
          <a:xfrm>
            <a:off x="762000" y="1600200"/>
            <a:ext cx="7543800" cy="4495800"/>
          </a:xfrm>
        </p:spPr>
        <p:txBody>
          <a:bodyPr anchor="t"/>
          <a:lstStyle/>
          <a:p>
            <a:pPr algn="ctr" eaLnBrk="1" hangingPunct="1">
              <a:buFontTx/>
              <a:buNone/>
            </a:pPr>
            <a:r>
              <a:rPr lang="en-US" sz="2800" dirty="0" smtClean="0"/>
              <a:t>lms.ksu.edu.sa </a:t>
            </a:r>
            <a:endParaRPr lang="en-US" altLang="en-US" sz="2800" dirty="0" smtClean="0"/>
          </a:p>
          <a:p>
            <a:pPr algn="ctr" eaLnBrk="1" hangingPunct="1"/>
            <a:endParaRPr lang="ar-SA" altLang="en-US" sz="2800" dirty="0" smtClean="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762000" y="381000"/>
            <a:ext cx="7543800" cy="914400"/>
          </a:xfrm>
        </p:spPr>
        <p:txBody>
          <a:bodyPr anchor="ctr"/>
          <a:lstStyle/>
          <a:p>
            <a:pPr eaLnBrk="1" hangingPunct="1"/>
            <a:r>
              <a:rPr lang="en-US" altLang="en-US" sz="3600" b="1" dirty="0" smtClean="0"/>
              <a:t>Exams Policies</a:t>
            </a:r>
            <a:endParaRPr lang="ar-SA" altLang="en-US" sz="3600" b="1" dirty="0" smtClean="0"/>
          </a:p>
        </p:txBody>
      </p:sp>
      <p:sp>
        <p:nvSpPr>
          <p:cNvPr id="3075" name="Content Placeholder 2"/>
          <p:cNvSpPr>
            <a:spLocks noGrp="1"/>
          </p:cNvSpPr>
          <p:nvPr>
            <p:ph idx="1"/>
          </p:nvPr>
        </p:nvSpPr>
        <p:spPr>
          <a:xfrm>
            <a:off x="762000" y="1600200"/>
            <a:ext cx="7543800" cy="4495800"/>
          </a:xfrm>
        </p:spPr>
        <p:txBody>
          <a:bodyPr rtlCol="0" anchor="t">
            <a:normAutofit/>
          </a:bodyPr>
          <a:lstStyle/>
          <a:p>
            <a:r>
              <a:rPr lang="en-US" sz="2800" dirty="0" smtClean="0"/>
              <a:t>All exams are closed book.</a:t>
            </a:r>
          </a:p>
          <a:p>
            <a:r>
              <a:rPr lang="en-US" sz="2800" dirty="0" smtClean="0"/>
              <a:t>The final exam will be comprehensive.</a:t>
            </a:r>
          </a:p>
          <a:p>
            <a:r>
              <a:rPr lang="en-US" sz="2800" dirty="0" smtClean="0"/>
              <a:t>There will be no replacement quizzes.</a:t>
            </a:r>
          </a:p>
          <a:p>
            <a:r>
              <a:rPr lang="en-US" sz="2800" dirty="0" smtClean="0"/>
              <a:t>There will be no replacement exams unless the student has a serious situation (death, Birth, etc). Thus, a dedicated committee is responsible of approving it.</a:t>
            </a:r>
          </a:p>
          <a:p>
            <a:r>
              <a:rPr lang="en-US" sz="2800" dirty="0" smtClean="0"/>
              <a:t>The replacement exam will be comprehensive.</a:t>
            </a:r>
          </a:p>
          <a:p>
            <a:pPr marL="274320" indent="-274320" eaLnBrk="1" fontAlgn="auto" hangingPunct="1">
              <a:spcAft>
                <a:spcPts val="0"/>
              </a:spcAft>
              <a:buFont typeface="Arial" pitchFamily="34" charset="0"/>
              <a:buChar char="•"/>
              <a:defRPr/>
            </a:pPr>
            <a:endParaRPr lang="ar-SA" sz="2800" dirty="0" smtClean="0"/>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304800"/>
            <a:ext cx="8001000" cy="5570756"/>
          </a:xfrm>
          <a:prstGeom prst="rect">
            <a:avLst/>
          </a:prstGeom>
        </p:spPr>
        <p:txBody>
          <a:bodyPr wrap="square">
            <a:spAutoFit/>
          </a:bodyPr>
          <a:lstStyle/>
          <a:p>
            <a:r>
              <a:rPr lang="en-US" altLang="en-US" sz="3600" b="1" dirty="0" smtClean="0">
                <a:solidFill>
                  <a:srgbClr val="262626"/>
                </a:solidFill>
                <a:latin typeface="+mj-lt"/>
                <a:ea typeface="+mj-ea"/>
                <a:cs typeface="+mj-cs"/>
              </a:rPr>
              <a:t>Absence</a:t>
            </a:r>
            <a:r>
              <a:rPr lang="en-US" b="1" dirty="0" smtClean="0"/>
              <a:t> </a:t>
            </a:r>
            <a:r>
              <a:rPr lang="en-US" altLang="en-US" sz="3600" b="1" dirty="0" smtClean="0">
                <a:solidFill>
                  <a:srgbClr val="262626"/>
                </a:solidFill>
                <a:latin typeface="+mj-lt"/>
                <a:ea typeface="+mj-ea"/>
                <a:cs typeface="+mj-cs"/>
              </a:rPr>
              <a:t>policy:</a:t>
            </a:r>
          </a:p>
          <a:p>
            <a:pPr>
              <a:buFont typeface="Arial" pitchFamily="34" charset="0"/>
              <a:buChar char="•"/>
            </a:pPr>
            <a:r>
              <a:rPr lang="en-US" sz="2800" dirty="0" smtClean="0">
                <a:solidFill>
                  <a:schemeClr val="tx2"/>
                </a:solidFill>
                <a:latin typeface="+mn-lt"/>
                <a:cs typeface="+mn-cs"/>
              </a:rPr>
              <a:t> </a:t>
            </a:r>
            <a:r>
              <a:rPr lang="en-US" sz="2400" dirty="0" smtClean="0">
                <a:solidFill>
                  <a:schemeClr val="tx2"/>
                </a:solidFill>
                <a:latin typeface="+mn-lt"/>
                <a:cs typeface="+mn-cs"/>
              </a:rPr>
              <a:t>Anyone with absence of 25% or more will be barred from entering the final exam, NO EXCEPTIONS will be made (even if the student is in her final Semester).</a:t>
            </a:r>
          </a:p>
          <a:p>
            <a:pPr>
              <a:buFont typeface="Arial" pitchFamily="34" charset="0"/>
              <a:buChar char="•"/>
            </a:pPr>
            <a:r>
              <a:rPr lang="en-US" sz="2800" dirty="0" smtClean="0">
                <a:solidFill>
                  <a:schemeClr val="tx2"/>
                </a:solidFill>
                <a:latin typeface="+mn-lt"/>
                <a:cs typeface="+mn-cs"/>
              </a:rPr>
              <a:t> </a:t>
            </a:r>
            <a:r>
              <a:rPr lang="en-US" sz="2400" dirty="0" smtClean="0">
                <a:solidFill>
                  <a:schemeClr val="tx2"/>
                </a:solidFill>
                <a:latin typeface="+mn-lt"/>
                <a:cs typeface="+mn-cs"/>
              </a:rPr>
              <a:t>NO medical excuses should be accepted as a way for deducting the number of absence days (25% of allowed absence in a Semester is actually there for the purpose of such health or other emergency circumstances).</a:t>
            </a:r>
          </a:p>
          <a:p>
            <a:pPr>
              <a:buFont typeface="Arial" pitchFamily="34" charset="0"/>
              <a:buChar char="•"/>
            </a:pPr>
            <a:r>
              <a:rPr lang="en-US" sz="2400" dirty="0" smtClean="0">
                <a:solidFill>
                  <a:schemeClr val="tx2"/>
                </a:solidFill>
                <a:latin typeface="+mn-lt"/>
                <a:cs typeface="+mn-cs"/>
              </a:rPr>
              <a:t> A medical excuse may only be used in the case that a student misses an exam (to allow for a make-up exam), however, the absence should still be counted.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6781800" cy="1066800"/>
          </a:xfrm>
        </p:spPr>
        <p:txBody>
          <a:bodyPr/>
          <a:lstStyle/>
          <a:p>
            <a:r>
              <a:rPr lang="en-US" altLang="en-US" sz="3600" b="1" dirty="0" smtClean="0"/>
              <a:t>Homework policy:</a:t>
            </a:r>
          </a:p>
        </p:txBody>
      </p:sp>
      <p:sp>
        <p:nvSpPr>
          <p:cNvPr id="3" name="Content Placeholder 2"/>
          <p:cNvSpPr>
            <a:spLocks noGrp="1"/>
          </p:cNvSpPr>
          <p:nvPr>
            <p:ph idx="1"/>
          </p:nvPr>
        </p:nvSpPr>
        <p:spPr>
          <a:xfrm>
            <a:off x="762000" y="1828800"/>
            <a:ext cx="7543800" cy="3886200"/>
          </a:xfrm>
        </p:spPr>
        <p:txBody>
          <a:bodyPr/>
          <a:lstStyle/>
          <a:p>
            <a:pPr marL="274320" indent="-274320" eaLnBrk="1" fontAlgn="auto" hangingPunct="1">
              <a:spcAft>
                <a:spcPts val="0"/>
              </a:spcAft>
              <a:buFont typeface="Arial" pitchFamily="34" charset="0"/>
              <a:buChar char="•"/>
              <a:defRPr/>
            </a:pPr>
            <a:r>
              <a:rPr lang="en-US" sz="2800" dirty="0" smtClean="0"/>
              <a:t>All work is due by the date and time specified in the respective assignment.</a:t>
            </a:r>
          </a:p>
          <a:p>
            <a:pPr marL="274320" indent="-274320" eaLnBrk="1" fontAlgn="auto" hangingPunct="1">
              <a:spcAft>
                <a:spcPts val="0"/>
              </a:spcAft>
              <a:buFont typeface="Arial" pitchFamily="34" charset="0"/>
              <a:buChar char="•"/>
              <a:defRPr/>
            </a:pPr>
            <a:r>
              <a:rPr lang="en-US" sz="2800" dirty="0" smtClean="0"/>
              <a:t>Late homework will not be accepted unless there is a valid medical or family condition with appropriate documentation submitted to the instructor.</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title"/>
          </p:nvPr>
        </p:nvSpPr>
        <p:spPr bwMode="auto">
          <a:xfrm>
            <a:off x="304800" y="457200"/>
            <a:ext cx="8153400" cy="1600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r>
              <a:rPr lang="en-US" sz="3600" b="1" dirty="0" smtClean="0"/>
              <a:t>Collaboration / Copying policy:</a:t>
            </a:r>
            <a:endParaRPr lang="en-US" sz="3600" dirty="0" smtClean="0"/>
          </a:p>
        </p:txBody>
      </p:sp>
      <p:sp>
        <p:nvSpPr>
          <p:cNvPr id="7" name="Content Placeholder 2"/>
          <p:cNvSpPr>
            <a:spLocks noGrp="1"/>
          </p:cNvSpPr>
          <p:nvPr>
            <p:ph idx="1"/>
          </p:nvPr>
        </p:nvSpPr>
        <p:spPr>
          <a:xfrm>
            <a:off x="685800" y="2133600"/>
            <a:ext cx="7543800" cy="3962400"/>
          </a:xfrm>
        </p:spPr>
        <p:txBody>
          <a:bodyPr anchor="t"/>
          <a:lstStyle/>
          <a:p>
            <a:r>
              <a:rPr lang="en-US" sz="2800" dirty="0" smtClean="0"/>
              <a:t>Students are encouraged to discuss homework problems but not copy.</a:t>
            </a:r>
          </a:p>
          <a:p>
            <a:r>
              <a:rPr lang="en-US" sz="2800" dirty="0" smtClean="0"/>
              <a:t>Copying any part of other people’s code, solution sets, or from any other sources is strictly prohibited and will be penalized.</a:t>
            </a:r>
          </a:p>
          <a:p>
            <a:r>
              <a:rPr lang="en-US" sz="2800" dirty="0" smtClean="0"/>
              <a:t>Students have to  write their references in detail.</a:t>
            </a:r>
          </a:p>
          <a:p>
            <a:endParaRPr lang="en-US" sz="2800" dirty="0" smtClean="0"/>
          </a:p>
          <a:p>
            <a:pPr marL="0" indent="0" eaLnBrk="1" hangingPunct="1">
              <a:buFont typeface="Arial" charset="0"/>
              <a:buNone/>
            </a:pPr>
            <a:endParaRPr lang="ar-SA" altLang="en-US" sz="28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838200" y="914400"/>
            <a:ext cx="7543800" cy="914400"/>
          </a:xfrm>
        </p:spPr>
        <p:txBody>
          <a:bodyPr anchor="ctr"/>
          <a:lstStyle/>
          <a:p>
            <a:r>
              <a:rPr lang="en-US" sz="3600" b="1" dirty="0" smtClean="0"/>
              <a:t>Grading policy:</a:t>
            </a:r>
            <a:endParaRPr lang="en-US" sz="3600" dirty="0" smtClean="0"/>
          </a:p>
        </p:txBody>
      </p:sp>
      <p:sp>
        <p:nvSpPr>
          <p:cNvPr id="19459" name="Content Placeholder 2"/>
          <p:cNvSpPr>
            <a:spLocks noGrp="1"/>
          </p:cNvSpPr>
          <p:nvPr>
            <p:ph idx="1"/>
          </p:nvPr>
        </p:nvSpPr>
        <p:spPr>
          <a:xfrm>
            <a:off x="762000" y="2133600"/>
            <a:ext cx="7543800" cy="2438400"/>
          </a:xfrm>
        </p:spPr>
        <p:txBody>
          <a:bodyPr anchor="t"/>
          <a:lstStyle/>
          <a:p>
            <a:r>
              <a:rPr lang="en-US" sz="2800" dirty="0" smtClean="0"/>
              <a:t>If you disagree with any homework or exam grade, submit your grievance via email to the instructor’s email, documenting the merits of your case.</a:t>
            </a:r>
          </a:p>
          <a:p>
            <a:endParaRPr lang="en-US" sz="2800" dirty="0" smtClean="0"/>
          </a:p>
          <a:p>
            <a:pPr marL="0" indent="0" eaLnBrk="1" hangingPunct="1">
              <a:buFont typeface="Arial" charset="0"/>
              <a:buNone/>
            </a:pPr>
            <a:endParaRPr lang="ar-SA" altLang="en-US" sz="2800" dirty="0" smtClean="0"/>
          </a:p>
        </p:txBody>
      </p:sp>
      <p:sp>
        <p:nvSpPr>
          <p:cNvPr id="5" name="Content Placeholder 2"/>
          <p:cNvSpPr txBox="1">
            <a:spLocks/>
          </p:cNvSpPr>
          <p:nvPr/>
        </p:nvSpPr>
        <p:spPr bwMode="auto">
          <a:xfrm>
            <a:off x="762000" y="1295400"/>
            <a:ext cx="75438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l" defTabSz="914400" rtl="0" eaLnBrk="0" fontAlgn="base" latinLnBrk="0" hangingPunct="0">
              <a:lnSpc>
                <a:spcPct val="100000"/>
              </a:lnSpc>
              <a:spcBef>
                <a:spcPct val="20000"/>
              </a:spcBef>
              <a:spcAft>
                <a:spcPct val="0"/>
              </a:spcAft>
              <a:buClr>
                <a:schemeClr val="accent1"/>
              </a:buClr>
              <a:buSzTx/>
              <a:buFont typeface="Arial" charset="0"/>
              <a:buChar char="•"/>
              <a:tabLst/>
              <a:defRPr/>
            </a:pP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a:p>
            <a:pPr marL="0" marR="0" lvl="0" indent="0" algn="l" defTabSz="914400" rtl="0" eaLnBrk="1" fontAlgn="base" latinLnBrk="0" hangingPunct="1">
              <a:lnSpc>
                <a:spcPct val="100000"/>
              </a:lnSpc>
              <a:spcBef>
                <a:spcPct val="20000"/>
              </a:spcBef>
              <a:spcAft>
                <a:spcPct val="0"/>
              </a:spcAft>
              <a:buClr>
                <a:schemeClr val="accent1"/>
              </a:buClr>
              <a:buSzTx/>
              <a:buFont typeface="Arial" charset="0"/>
              <a:buNone/>
              <a:tabLst/>
              <a:defRPr/>
            </a:pPr>
            <a:endParaRPr kumimoji="0" lang="ar-SA" alt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543800" cy="914400"/>
          </a:xfrm>
        </p:spPr>
        <p:txBody>
          <a:bodyPr rtlCol="0" anchor="ctr">
            <a:normAutofit/>
          </a:bodyPr>
          <a:lstStyle/>
          <a:p>
            <a:pPr eaLnBrk="1" fontAlgn="auto" hangingPunct="1">
              <a:spcAft>
                <a:spcPts val="0"/>
              </a:spcAft>
              <a:defRPr/>
            </a:pPr>
            <a:r>
              <a:rPr lang="en-US" sz="3600" b="1" dirty="0" smtClean="0">
                <a:solidFill>
                  <a:schemeClr val="tx1"/>
                </a:solidFill>
                <a:ea typeface="+mn-ea"/>
                <a:cs typeface="+mn-cs"/>
              </a:rPr>
              <a:t>Grading Scheme:</a:t>
            </a:r>
            <a:endParaRPr lang="ar-SA" sz="3600" dirty="0">
              <a:solidFill>
                <a:schemeClr val="tx1">
                  <a:lumMod val="85000"/>
                  <a:lumOff val="15000"/>
                </a:schemeClr>
              </a:solidFill>
            </a:endParaRPr>
          </a:p>
        </p:txBody>
      </p:sp>
      <p:sp>
        <p:nvSpPr>
          <p:cNvPr id="12291" name="Content Placeholder 2"/>
          <p:cNvSpPr>
            <a:spLocks noGrp="1"/>
          </p:cNvSpPr>
          <p:nvPr>
            <p:ph idx="1"/>
          </p:nvPr>
        </p:nvSpPr>
        <p:spPr>
          <a:xfrm>
            <a:off x="762000" y="1600200"/>
            <a:ext cx="7543800" cy="4495800"/>
          </a:xfrm>
        </p:spPr>
        <p:txBody>
          <a:bodyPr anchor="t"/>
          <a:lstStyle/>
          <a:p>
            <a:pPr eaLnBrk="1" hangingPunct="1">
              <a:spcBef>
                <a:spcPts val="500"/>
              </a:spcBef>
            </a:pPr>
            <a:r>
              <a:rPr lang="en-US" altLang="en-US" dirty="0" smtClean="0"/>
              <a:t>Two Midterm Exams (32 Marks, 16 each)</a:t>
            </a:r>
          </a:p>
          <a:p>
            <a:pPr eaLnBrk="1" hangingPunct="1">
              <a:spcBef>
                <a:spcPts val="500"/>
              </a:spcBef>
            </a:pPr>
            <a:endParaRPr lang="en-US" altLang="en-US" dirty="0" smtClean="0"/>
          </a:p>
          <a:p>
            <a:pPr eaLnBrk="1" hangingPunct="1">
              <a:spcBef>
                <a:spcPts val="500"/>
              </a:spcBef>
            </a:pPr>
            <a:r>
              <a:rPr lang="en-US" altLang="en-US" dirty="0" smtClean="0"/>
              <a:t>Two Quizzes (13 Marks, Q1: 5 and Q2: 8 )</a:t>
            </a:r>
          </a:p>
          <a:p>
            <a:pPr eaLnBrk="1" hangingPunct="1">
              <a:spcBef>
                <a:spcPts val="500"/>
              </a:spcBef>
            </a:pPr>
            <a:endParaRPr lang="en-US" altLang="en-US" dirty="0" smtClean="0"/>
          </a:p>
          <a:p>
            <a:pPr eaLnBrk="1" hangingPunct="1">
              <a:spcBef>
                <a:spcPts val="500"/>
              </a:spcBef>
            </a:pPr>
            <a:r>
              <a:rPr lang="en-US" altLang="en-US" dirty="0" smtClean="0"/>
              <a:t>Lab Assignments, Projects &amp; Evaluation Quizzes(10 Marks)</a:t>
            </a:r>
          </a:p>
          <a:p>
            <a:pPr eaLnBrk="1" hangingPunct="1">
              <a:spcBef>
                <a:spcPts val="500"/>
              </a:spcBef>
            </a:pPr>
            <a:endParaRPr lang="en-US" altLang="en-US" dirty="0" smtClean="0"/>
          </a:p>
          <a:p>
            <a:pPr eaLnBrk="1" hangingPunct="1">
              <a:spcBef>
                <a:spcPts val="500"/>
              </a:spcBef>
            </a:pPr>
            <a:r>
              <a:rPr lang="en-US" altLang="en-US" dirty="0" smtClean="0"/>
              <a:t>Project (5 marks)</a:t>
            </a:r>
          </a:p>
          <a:p>
            <a:pPr eaLnBrk="1" hangingPunct="1">
              <a:spcBef>
                <a:spcPts val="500"/>
              </a:spcBef>
            </a:pPr>
            <a:endParaRPr lang="en-US" altLang="en-US" dirty="0" smtClean="0"/>
          </a:p>
          <a:p>
            <a:pPr eaLnBrk="1" hangingPunct="1">
              <a:spcBef>
                <a:spcPts val="500"/>
              </a:spcBef>
            </a:pPr>
            <a:r>
              <a:rPr lang="en-US" altLang="en-US" dirty="0" smtClean="0"/>
              <a:t>Final Exam (40 Marks)</a:t>
            </a:r>
          </a:p>
          <a:p>
            <a:pPr eaLnBrk="1" hangingPunct="1">
              <a:spcBef>
                <a:spcPts val="500"/>
              </a:spcBef>
            </a:pPr>
            <a:endParaRPr lang="en-US" altLang="en-US" dirty="0" smtClean="0"/>
          </a:p>
          <a:p>
            <a:pPr eaLnBrk="1" hangingPunct="1">
              <a:spcBef>
                <a:spcPts val="500"/>
              </a:spcBef>
            </a:pPr>
            <a:endParaRPr lang="en-US" altLang="en-US" dirty="0" smtClean="0"/>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295400" y="533402"/>
          <a:ext cx="6857999" cy="5276312"/>
        </p:xfrm>
        <a:graphic>
          <a:graphicData uri="http://schemas.openxmlformats.org/drawingml/2006/table">
            <a:tbl>
              <a:tblPr/>
              <a:tblGrid>
                <a:gridCol w="1709013"/>
                <a:gridCol w="2169872"/>
                <a:gridCol w="1792680"/>
                <a:gridCol w="1186434"/>
              </a:tblGrid>
              <a:tr h="786250">
                <a:tc>
                  <a:txBody>
                    <a:bodyPr/>
                    <a:lstStyle/>
                    <a:p>
                      <a:pPr marL="0" marR="0" algn="ctr">
                        <a:lnSpc>
                          <a:spcPct val="115000"/>
                        </a:lnSpc>
                        <a:spcBef>
                          <a:spcPts val="0"/>
                        </a:spcBef>
                        <a:spcAft>
                          <a:spcPts val="1800"/>
                        </a:spcAft>
                      </a:pPr>
                      <a:r>
                        <a:rPr lang="en-US" sz="2000" b="1" dirty="0">
                          <a:solidFill>
                            <a:srgbClr val="3D596D"/>
                          </a:solidFill>
                          <a:latin typeface="Arial"/>
                          <a:ea typeface="Times New Roman"/>
                          <a:cs typeface="Arial"/>
                        </a:rPr>
                        <a:t>Exam</a:t>
                      </a:r>
                      <a:endParaRPr lang="en-US" sz="2000" dirty="0">
                        <a:latin typeface="Calibri"/>
                        <a:ea typeface="Times New Roman"/>
                        <a:cs typeface="Arial"/>
                      </a:endParaRPr>
                    </a:p>
                  </a:txBody>
                  <a:tcPr marL="42201" marR="42201" marT="42201" marB="42201">
                    <a:lnL w="12700" cap="flat" cmpd="sng" algn="ctr">
                      <a:solidFill>
                        <a:srgbClr val="C8D7E1"/>
                      </a:solidFill>
                      <a:prstDash val="solid"/>
                      <a:round/>
                      <a:headEnd type="none" w="med" len="med"/>
                      <a:tailEnd type="none" w="med" len="med"/>
                    </a:lnL>
                    <a:lnR w="12700" cap="flat" cmpd="sng" algn="ctr">
                      <a:solidFill>
                        <a:srgbClr val="C8D7E1"/>
                      </a:solidFill>
                      <a:prstDash val="solid"/>
                      <a:round/>
                      <a:headEnd type="none" w="med" len="med"/>
                      <a:tailEnd type="none" w="med" len="med"/>
                    </a:lnR>
                    <a:lnT w="12700" cap="flat" cmpd="sng" algn="ctr">
                      <a:solidFill>
                        <a:srgbClr val="C8D7E1"/>
                      </a:solidFill>
                      <a:prstDash val="solid"/>
                      <a:round/>
                      <a:headEnd type="none" w="med" len="med"/>
                      <a:tailEnd type="none" w="med" len="med"/>
                    </a:lnT>
                    <a:lnB w="12700" cap="flat" cmpd="sng" algn="ctr">
                      <a:solidFill>
                        <a:srgbClr val="C8D7E1"/>
                      </a:solidFill>
                      <a:prstDash val="solid"/>
                      <a:round/>
                      <a:headEnd type="none" w="med" len="med"/>
                      <a:tailEnd type="none" w="med" len="med"/>
                    </a:lnB>
                  </a:tcPr>
                </a:tc>
                <a:tc>
                  <a:txBody>
                    <a:bodyPr/>
                    <a:lstStyle/>
                    <a:p>
                      <a:pPr marL="0" marR="0" algn="ctr">
                        <a:lnSpc>
                          <a:spcPct val="115000"/>
                        </a:lnSpc>
                        <a:spcBef>
                          <a:spcPts val="0"/>
                        </a:spcBef>
                        <a:spcAft>
                          <a:spcPts val="1800"/>
                        </a:spcAft>
                      </a:pPr>
                      <a:r>
                        <a:rPr lang="en-US" sz="2000" b="1" dirty="0">
                          <a:solidFill>
                            <a:srgbClr val="3D596D"/>
                          </a:solidFill>
                          <a:latin typeface="Arial"/>
                          <a:ea typeface="Times New Roman"/>
                          <a:cs typeface="Arial"/>
                        </a:rPr>
                        <a:t>Date</a:t>
                      </a:r>
                      <a:endParaRPr lang="en-US" sz="2000" dirty="0">
                        <a:latin typeface="Calibri"/>
                        <a:ea typeface="Times New Roman"/>
                        <a:cs typeface="Arial"/>
                      </a:endParaRPr>
                    </a:p>
                  </a:txBody>
                  <a:tcPr marL="42201" marR="42201" marT="42201" marB="42201">
                    <a:lnL w="12700" cap="flat" cmpd="sng" algn="ctr">
                      <a:solidFill>
                        <a:srgbClr val="C8D7E1"/>
                      </a:solidFill>
                      <a:prstDash val="solid"/>
                      <a:round/>
                      <a:headEnd type="none" w="med" len="med"/>
                      <a:tailEnd type="none" w="med" len="med"/>
                    </a:lnL>
                    <a:lnR w="12700" cap="flat" cmpd="sng" algn="ctr">
                      <a:solidFill>
                        <a:srgbClr val="C8D7E1"/>
                      </a:solidFill>
                      <a:prstDash val="solid"/>
                      <a:round/>
                      <a:headEnd type="none" w="med" len="med"/>
                      <a:tailEnd type="none" w="med" len="med"/>
                    </a:lnR>
                    <a:lnT w="12700" cap="flat" cmpd="sng" algn="ctr">
                      <a:solidFill>
                        <a:srgbClr val="C8D7E1"/>
                      </a:solidFill>
                      <a:prstDash val="solid"/>
                      <a:round/>
                      <a:headEnd type="none" w="med" len="med"/>
                      <a:tailEnd type="none" w="med" len="med"/>
                    </a:lnT>
                    <a:lnB w="12700" cap="flat" cmpd="sng" algn="ctr">
                      <a:solidFill>
                        <a:srgbClr val="C8D7E1"/>
                      </a:solidFill>
                      <a:prstDash val="solid"/>
                      <a:round/>
                      <a:headEnd type="none" w="med" len="med"/>
                      <a:tailEnd type="none" w="med" len="med"/>
                    </a:lnB>
                  </a:tcPr>
                </a:tc>
                <a:tc>
                  <a:txBody>
                    <a:bodyPr/>
                    <a:lstStyle/>
                    <a:p>
                      <a:pPr marL="0" marR="0" algn="ctr">
                        <a:lnSpc>
                          <a:spcPct val="115000"/>
                        </a:lnSpc>
                        <a:spcBef>
                          <a:spcPts val="0"/>
                        </a:spcBef>
                        <a:spcAft>
                          <a:spcPts val="1800"/>
                        </a:spcAft>
                      </a:pPr>
                      <a:r>
                        <a:rPr lang="en-US" sz="2000" b="1" dirty="0">
                          <a:solidFill>
                            <a:srgbClr val="3D596D"/>
                          </a:solidFill>
                          <a:latin typeface="Arial"/>
                          <a:ea typeface="Times New Roman"/>
                          <a:cs typeface="Arial"/>
                        </a:rPr>
                        <a:t>Time</a:t>
                      </a:r>
                      <a:endParaRPr lang="en-US" sz="2000" dirty="0">
                        <a:latin typeface="Calibri"/>
                        <a:ea typeface="Times New Roman"/>
                        <a:cs typeface="Arial"/>
                      </a:endParaRPr>
                    </a:p>
                  </a:txBody>
                  <a:tcPr marL="42201" marR="42201" marT="42201" marB="42201">
                    <a:lnL w="12700" cap="flat" cmpd="sng" algn="ctr">
                      <a:solidFill>
                        <a:srgbClr val="C8D7E1"/>
                      </a:solidFill>
                      <a:prstDash val="solid"/>
                      <a:round/>
                      <a:headEnd type="none" w="med" len="med"/>
                      <a:tailEnd type="none" w="med" len="med"/>
                    </a:lnL>
                    <a:lnR w="12700" cap="flat" cmpd="sng" algn="ctr">
                      <a:solidFill>
                        <a:srgbClr val="C8D7E1"/>
                      </a:solidFill>
                      <a:prstDash val="solid"/>
                      <a:round/>
                      <a:headEnd type="none" w="med" len="med"/>
                      <a:tailEnd type="none" w="med" len="med"/>
                    </a:lnR>
                    <a:lnT w="12700" cap="flat" cmpd="sng" algn="ctr">
                      <a:solidFill>
                        <a:srgbClr val="C8D7E1"/>
                      </a:solidFill>
                      <a:prstDash val="solid"/>
                      <a:round/>
                      <a:headEnd type="none" w="med" len="med"/>
                      <a:tailEnd type="none" w="med" len="med"/>
                    </a:lnT>
                    <a:lnB w="12700" cap="flat" cmpd="sng" algn="ctr">
                      <a:solidFill>
                        <a:srgbClr val="C8D7E1"/>
                      </a:solidFill>
                      <a:prstDash val="solid"/>
                      <a:round/>
                      <a:headEnd type="none" w="med" len="med"/>
                      <a:tailEnd type="none" w="med" len="med"/>
                    </a:lnB>
                  </a:tcPr>
                </a:tc>
                <a:tc>
                  <a:txBody>
                    <a:bodyPr/>
                    <a:lstStyle/>
                    <a:p>
                      <a:pPr marL="0" marR="0" algn="ctr">
                        <a:lnSpc>
                          <a:spcPct val="115000"/>
                        </a:lnSpc>
                        <a:spcBef>
                          <a:spcPts val="0"/>
                        </a:spcBef>
                        <a:spcAft>
                          <a:spcPts val="1800"/>
                        </a:spcAft>
                      </a:pPr>
                      <a:r>
                        <a:rPr lang="en-US" sz="2000" b="1" dirty="0">
                          <a:solidFill>
                            <a:srgbClr val="3D596D"/>
                          </a:solidFill>
                          <a:latin typeface="Arial"/>
                          <a:ea typeface="Times New Roman"/>
                          <a:cs typeface="Arial"/>
                        </a:rPr>
                        <a:t>Chapters Covered</a:t>
                      </a:r>
                      <a:endParaRPr lang="en-US" sz="2000" dirty="0">
                        <a:latin typeface="Calibri"/>
                        <a:ea typeface="Times New Roman"/>
                        <a:cs typeface="Arial"/>
                      </a:endParaRPr>
                    </a:p>
                  </a:txBody>
                  <a:tcPr marL="42201" marR="42201" marT="42201" marB="42201">
                    <a:lnL w="12700" cap="flat" cmpd="sng" algn="ctr">
                      <a:solidFill>
                        <a:srgbClr val="C8D7E1"/>
                      </a:solidFill>
                      <a:prstDash val="solid"/>
                      <a:round/>
                      <a:headEnd type="none" w="med" len="med"/>
                      <a:tailEnd type="none" w="med" len="med"/>
                    </a:lnL>
                    <a:lnR w="12700" cap="flat" cmpd="sng" algn="ctr">
                      <a:solidFill>
                        <a:srgbClr val="C8D7E1"/>
                      </a:solidFill>
                      <a:prstDash val="solid"/>
                      <a:round/>
                      <a:headEnd type="none" w="med" len="med"/>
                      <a:tailEnd type="none" w="med" len="med"/>
                    </a:lnR>
                    <a:lnT w="12700" cap="flat" cmpd="sng" algn="ctr">
                      <a:solidFill>
                        <a:srgbClr val="C8D7E1"/>
                      </a:solidFill>
                      <a:prstDash val="solid"/>
                      <a:round/>
                      <a:headEnd type="none" w="med" len="med"/>
                      <a:tailEnd type="none" w="med" len="med"/>
                    </a:lnT>
                    <a:lnB w="12700" cap="flat" cmpd="sng" algn="ctr">
                      <a:solidFill>
                        <a:srgbClr val="C8D7E1"/>
                      </a:solidFill>
                      <a:prstDash val="solid"/>
                      <a:round/>
                      <a:headEnd type="none" w="med" len="med"/>
                      <a:tailEnd type="none" w="med" len="med"/>
                    </a:lnB>
                  </a:tcPr>
                </a:tc>
              </a:tr>
              <a:tr h="801178">
                <a:tc>
                  <a:txBody>
                    <a:bodyPr/>
                    <a:lstStyle/>
                    <a:p>
                      <a:pPr marL="0" marR="0">
                        <a:lnSpc>
                          <a:spcPct val="115000"/>
                        </a:lnSpc>
                        <a:spcBef>
                          <a:spcPts val="0"/>
                        </a:spcBef>
                        <a:spcAft>
                          <a:spcPts val="1800"/>
                        </a:spcAft>
                      </a:pPr>
                      <a:r>
                        <a:rPr lang="en-US" sz="1600" b="1" dirty="0">
                          <a:solidFill>
                            <a:srgbClr val="3D596D"/>
                          </a:solidFill>
                          <a:latin typeface="Arial"/>
                          <a:ea typeface="Times New Roman"/>
                          <a:cs typeface="Arial"/>
                        </a:rPr>
                        <a:t>QUIZ 1</a:t>
                      </a:r>
                      <a:endParaRPr lang="en-US" sz="1600" dirty="0">
                        <a:latin typeface="Calibri"/>
                        <a:ea typeface="Times New Roman"/>
                        <a:cs typeface="Arial"/>
                      </a:endParaRPr>
                    </a:p>
                  </a:txBody>
                  <a:tcPr marL="42201" marR="42201" marT="42201" marB="42201">
                    <a:lnL w="12700" cap="flat" cmpd="sng" algn="ctr">
                      <a:solidFill>
                        <a:srgbClr val="C8D7E1"/>
                      </a:solidFill>
                      <a:prstDash val="solid"/>
                      <a:round/>
                      <a:headEnd type="none" w="med" len="med"/>
                      <a:tailEnd type="none" w="med" len="med"/>
                    </a:lnL>
                    <a:lnR w="12700" cap="flat" cmpd="sng" algn="ctr">
                      <a:solidFill>
                        <a:srgbClr val="C8D7E1"/>
                      </a:solidFill>
                      <a:prstDash val="solid"/>
                      <a:round/>
                      <a:headEnd type="none" w="med" len="med"/>
                      <a:tailEnd type="none" w="med" len="med"/>
                    </a:lnR>
                    <a:lnT w="12700" cap="flat" cmpd="sng" algn="ctr">
                      <a:solidFill>
                        <a:srgbClr val="C8D7E1"/>
                      </a:solidFill>
                      <a:prstDash val="solid"/>
                      <a:round/>
                      <a:headEnd type="none" w="med" len="med"/>
                      <a:tailEnd type="none" w="med" len="med"/>
                    </a:lnT>
                    <a:lnB w="12700" cap="flat" cmpd="sng" algn="ctr">
                      <a:solidFill>
                        <a:srgbClr val="C8D7E1"/>
                      </a:solidFill>
                      <a:prstDash val="solid"/>
                      <a:round/>
                      <a:headEnd type="none" w="med" len="med"/>
                      <a:tailEnd type="none" w="med" len="med"/>
                    </a:lnB>
                  </a:tcPr>
                </a:tc>
                <a:tc>
                  <a:txBody>
                    <a:bodyPr/>
                    <a:lstStyle/>
                    <a:p>
                      <a:pPr marL="0" marR="0">
                        <a:lnSpc>
                          <a:spcPct val="115000"/>
                        </a:lnSpc>
                        <a:spcBef>
                          <a:spcPts val="0"/>
                        </a:spcBef>
                        <a:spcAft>
                          <a:spcPts val="1800"/>
                        </a:spcAft>
                      </a:pPr>
                      <a:r>
                        <a:rPr lang="en-US" sz="1400" dirty="0" smtClean="0">
                          <a:latin typeface="Calibri"/>
                          <a:ea typeface="Times New Roman"/>
                          <a:cs typeface="Arial"/>
                        </a:rPr>
                        <a:t>Thursday  </a:t>
                      </a:r>
                      <a:r>
                        <a:rPr lang="en-US" sz="1400" dirty="0" smtClean="0">
                          <a:latin typeface="Calibri"/>
                          <a:ea typeface="Times New Roman"/>
                          <a:cs typeface="Arial"/>
                        </a:rPr>
                        <a:t>4 </a:t>
                      </a:r>
                      <a:r>
                        <a:rPr lang="en-US" sz="1400" dirty="0" smtClean="0">
                          <a:latin typeface="Calibri"/>
                          <a:ea typeface="Times New Roman"/>
                          <a:cs typeface="Arial"/>
                        </a:rPr>
                        <a:t>/ </a:t>
                      </a:r>
                      <a:r>
                        <a:rPr lang="en-US" sz="1400" dirty="0" smtClean="0">
                          <a:latin typeface="Calibri"/>
                          <a:ea typeface="Times New Roman"/>
                          <a:cs typeface="Arial"/>
                        </a:rPr>
                        <a:t>OCT</a:t>
                      </a:r>
                      <a:r>
                        <a:rPr lang="en-US" sz="1400" baseline="0" dirty="0" smtClean="0">
                          <a:latin typeface="Calibri"/>
                          <a:ea typeface="Times New Roman"/>
                          <a:cs typeface="Arial"/>
                        </a:rPr>
                        <a:t> </a:t>
                      </a:r>
                      <a:r>
                        <a:rPr lang="en-US" sz="1400" dirty="0" smtClean="0">
                          <a:latin typeface="Calibri"/>
                          <a:ea typeface="Times New Roman"/>
                          <a:cs typeface="Arial"/>
                        </a:rPr>
                        <a:t>/ 2018</a:t>
                      </a:r>
                      <a:endParaRPr lang="en-US" sz="1400" baseline="0" dirty="0" smtClean="0">
                        <a:latin typeface="Calibri"/>
                        <a:ea typeface="Times New Roman"/>
                        <a:cs typeface="Arial"/>
                      </a:endParaRPr>
                    </a:p>
                    <a:p>
                      <a:pPr marL="0" marR="0">
                        <a:lnSpc>
                          <a:spcPct val="115000"/>
                        </a:lnSpc>
                        <a:spcBef>
                          <a:spcPts val="0"/>
                        </a:spcBef>
                        <a:spcAft>
                          <a:spcPts val="1800"/>
                        </a:spcAft>
                      </a:pPr>
                      <a:r>
                        <a:rPr lang="en-US" sz="1400" dirty="0" smtClean="0">
                          <a:latin typeface="Calibri"/>
                          <a:ea typeface="Times New Roman"/>
                          <a:cs typeface="Arial"/>
                        </a:rPr>
                        <a:t>24 </a:t>
                      </a:r>
                      <a:r>
                        <a:rPr lang="en-US" sz="1400" dirty="0" smtClean="0">
                          <a:latin typeface="Calibri"/>
                          <a:ea typeface="Times New Roman"/>
                          <a:cs typeface="Arial"/>
                        </a:rPr>
                        <a:t>/ Muharram/ 1440</a:t>
                      </a:r>
                      <a:endParaRPr lang="en-US" sz="1400" dirty="0">
                        <a:latin typeface="Calibri"/>
                        <a:ea typeface="Times New Roman"/>
                        <a:cs typeface="Arial"/>
                      </a:endParaRPr>
                    </a:p>
                  </a:txBody>
                  <a:tcPr marL="42201" marR="42201" marT="42201" marB="42201">
                    <a:lnL w="12700" cap="flat" cmpd="sng" algn="ctr">
                      <a:solidFill>
                        <a:srgbClr val="C8D7E1"/>
                      </a:solidFill>
                      <a:prstDash val="solid"/>
                      <a:round/>
                      <a:headEnd type="none" w="med" len="med"/>
                      <a:tailEnd type="none" w="med" len="med"/>
                    </a:lnL>
                    <a:lnR w="12700" cap="flat" cmpd="sng" algn="ctr">
                      <a:solidFill>
                        <a:srgbClr val="C8D7E1"/>
                      </a:solidFill>
                      <a:prstDash val="solid"/>
                      <a:round/>
                      <a:headEnd type="none" w="med" len="med"/>
                      <a:tailEnd type="none" w="med" len="med"/>
                    </a:lnR>
                    <a:lnT w="12700" cap="flat" cmpd="sng" algn="ctr">
                      <a:solidFill>
                        <a:srgbClr val="C8D7E1"/>
                      </a:solidFill>
                      <a:prstDash val="solid"/>
                      <a:round/>
                      <a:headEnd type="none" w="med" len="med"/>
                      <a:tailEnd type="none" w="med" len="med"/>
                    </a:lnT>
                    <a:lnB w="12700" cap="flat" cmpd="sng" algn="ctr">
                      <a:solidFill>
                        <a:srgbClr val="C8D7E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3D596D"/>
                          </a:solidFill>
                          <a:latin typeface="Arial"/>
                          <a:ea typeface="Times New Roman"/>
                          <a:cs typeface="Arial"/>
                        </a:rPr>
                        <a:t> 12-1 pm</a:t>
                      </a:r>
                      <a:endParaRPr lang="en-US" sz="1600" dirty="0">
                        <a:latin typeface="Calibri"/>
                        <a:ea typeface="Times New Roman"/>
                        <a:cs typeface="Arial"/>
                      </a:endParaRPr>
                    </a:p>
                  </a:txBody>
                  <a:tcPr marL="42201" marR="42201" marT="42201" marB="42201">
                    <a:lnL w="12700" cap="flat" cmpd="sng" algn="ctr">
                      <a:solidFill>
                        <a:srgbClr val="C8D7E1"/>
                      </a:solidFill>
                      <a:prstDash val="solid"/>
                      <a:round/>
                      <a:headEnd type="none" w="med" len="med"/>
                      <a:tailEnd type="none" w="med" len="med"/>
                    </a:lnL>
                    <a:lnR w="12700" cap="flat" cmpd="sng" algn="ctr">
                      <a:solidFill>
                        <a:srgbClr val="C8D7E1"/>
                      </a:solidFill>
                      <a:prstDash val="solid"/>
                      <a:round/>
                      <a:headEnd type="none" w="med" len="med"/>
                      <a:tailEnd type="none" w="med" len="med"/>
                    </a:lnR>
                    <a:lnT w="12700" cap="flat" cmpd="sng" algn="ctr">
                      <a:solidFill>
                        <a:srgbClr val="C8D7E1"/>
                      </a:solidFill>
                      <a:prstDash val="solid"/>
                      <a:round/>
                      <a:headEnd type="none" w="med" len="med"/>
                      <a:tailEnd type="none" w="med" len="med"/>
                    </a:lnT>
                    <a:lnB w="12700" cap="flat" cmpd="sng" algn="ctr">
                      <a:solidFill>
                        <a:srgbClr val="C8D7E1"/>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rgbClr val="3D596D"/>
                          </a:solidFill>
                          <a:latin typeface="Arial"/>
                          <a:ea typeface="Times New Roman"/>
                          <a:cs typeface="Arial"/>
                        </a:rPr>
                        <a:t>1, 2</a:t>
                      </a:r>
                      <a:endParaRPr lang="en-US" sz="1600" dirty="0">
                        <a:latin typeface="Calibri"/>
                        <a:ea typeface="Times New Roman"/>
                        <a:cs typeface="Arial"/>
                      </a:endParaRPr>
                    </a:p>
                  </a:txBody>
                  <a:tcPr marL="42201" marR="42201" marT="42201" marB="42201">
                    <a:lnL w="12700" cap="flat" cmpd="sng" algn="ctr">
                      <a:solidFill>
                        <a:srgbClr val="C8D7E1"/>
                      </a:solidFill>
                      <a:prstDash val="solid"/>
                      <a:round/>
                      <a:headEnd type="none" w="med" len="med"/>
                      <a:tailEnd type="none" w="med" len="med"/>
                    </a:lnL>
                    <a:lnR w="12700" cap="flat" cmpd="sng" algn="ctr">
                      <a:solidFill>
                        <a:srgbClr val="C8D7E1"/>
                      </a:solidFill>
                      <a:prstDash val="solid"/>
                      <a:round/>
                      <a:headEnd type="none" w="med" len="med"/>
                      <a:tailEnd type="none" w="med" len="med"/>
                    </a:lnR>
                    <a:lnT w="12700" cap="flat" cmpd="sng" algn="ctr">
                      <a:solidFill>
                        <a:srgbClr val="C8D7E1"/>
                      </a:solidFill>
                      <a:prstDash val="solid"/>
                      <a:round/>
                      <a:headEnd type="none" w="med" len="med"/>
                      <a:tailEnd type="none" w="med" len="med"/>
                    </a:lnT>
                    <a:lnB w="12700" cap="flat" cmpd="sng" algn="ctr">
                      <a:solidFill>
                        <a:srgbClr val="C8D7E1"/>
                      </a:solidFill>
                      <a:prstDash val="solid"/>
                      <a:round/>
                      <a:headEnd type="none" w="med" len="med"/>
                      <a:tailEnd type="none" w="med" len="med"/>
                    </a:lnB>
                  </a:tcPr>
                </a:tc>
              </a:tr>
              <a:tr h="801178">
                <a:tc>
                  <a:txBody>
                    <a:bodyPr/>
                    <a:lstStyle/>
                    <a:p>
                      <a:pPr marL="0" marR="0">
                        <a:lnSpc>
                          <a:spcPct val="115000"/>
                        </a:lnSpc>
                        <a:spcBef>
                          <a:spcPts val="0"/>
                        </a:spcBef>
                        <a:spcAft>
                          <a:spcPts val="1800"/>
                        </a:spcAft>
                      </a:pPr>
                      <a:r>
                        <a:rPr lang="en-US" sz="1600" b="1" dirty="0">
                          <a:solidFill>
                            <a:srgbClr val="3D596D"/>
                          </a:solidFill>
                          <a:latin typeface="Arial"/>
                          <a:ea typeface="Times New Roman"/>
                          <a:cs typeface="Arial"/>
                        </a:rPr>
                        <a:t>MIDTERM 1</a:t>
                      </a:r>
                      <a:endParaRPr lang="en-US" sz="1600" dirty="0">
                        <a:latin typeface="Calibri"/>
                        <a:ea typeface="Times New Roman"/>
                        <a:cs typeface="Arial"/>
                      </a:endParaRPr>
                    </a:p>
                  </a:txBody>
                  <a:tcPr marL="42201" marR="42201" marT="42201" marB="42201">
                    <a:lnL w="12700" cap="flat" cmpd="sng" algn="ctr">
                      <a:solidFill>
                        <a:srgbClr val="C8D7E1"/>
                      </a:solidFill>
                      <a:prstDash val="solid"/>
                      <a:round/>
                      <a:headEnd type="none" w="med" len="med"/>
                      <a:tailEnd type="none" w="med" len="med"/>
                    </a:lnL>
                    <a:lnR w="12700" cap="flat" cmpd="sng" algn="ctr">
                      <a:solidFill>
                        <a:srgbClr val="C8D7E1"/>
                      </a:solidFill>
                      <a:prstDash val="solid"/>
                      <a:round/>
                      <a:headEnd type="none" w="med" len="med"/>
                      <a:tailEnd type="none" w="med" len="med"/>
                    </a:lnR>
                    <a:lnT w="12700" cap="flat" cmpd="sng" algn="ctr">
                      <a:solidFill>
                        <a:srgbClr val="C8D7E1"/>
                      </a:solidFill>
                      <a:prstDash val="solid"/>
                      <a:round/>
                      <a:headEnd type="none" w="med" len="med"/>
                      <a:tailEnd type="none" w="med" len="med"/>
                    </a:lnT>
                    <a:lnB w="12700" cap="flat" cmpd="sng" algn="ctr">
                      <a:solidFill>
                        <a:srgbClr val="C8D7E1"/>
                      </a:solidFill>
                      <a:prstDash val="solid"/>
                      <a:round/>
                      <a:headEnd type="none" w="med" len="med"/>
                      <a:tailEnd type="none" w="med" len="med"/>
                    </a:lnB>
                  </a:tcPr>
                </a:tc>
                <a:tc>
                  <a:txBody>
                    <a:bodyPr/>
                    <a:lstStyle/>
                    <a:p>
                      <a:pPr marL="0" marR="0">
                        <a:lnSpc>
                          <a:spcPct val="115000"/>
                        </a:lnSpc>
                        <a:spcBef>
                          <a:spcPts val="0"/>
                        </a:spcBef>
                        <a:spcAft>
                          <a:spcPts val="1800"/>
                        </a:spcAft>
                      </a:pPr>
                      <a:r>
                        <a:rPr lang="en-US" sz="1400" dirty="0" smtClean="0">
                          <a:latin typeface="Calibri"/>
                          <a:ea typeface="Times New Roman"/>
                          <a:cs typeface="Arial"/>
                        </a:rPr>
                        <a:t>Thursday</a:t>
                      </a:r>
                      <a:r>
                        <a:rPr lang="en-US" sz="1400" baseline="0" dirty="0" smtClean="0">
                          <a:latin typeface="Calibri"/>
                          <a:ea typeface="Times New Roman"/>
                          <a:cs typeface="Arial"/>
                        </a:rPr>
                        <a:t>    11 / OCT / 2018</a:t>
                      </a:r>
                    </a:p>
                    <a:p>
                      <a:pPr marL="0" marR="0">
                        <a:lnSpc>
                          <a:spcPct val="115000"/>
                        </a:lnSpc>
                        <a:spcBef>
                          <a:spcPts val="0"/>
                        </a:spcBef>
                        <a:spcAft>
                          <a:spcPts val="1800"/>
                        </a:spcAft>
                      </a:pPr>
                      <a:r>
                        <a:rPr lang="en-US" sz="1400" baseline="0" dirty="0" smtClean="0">
                          <a:latin typeface="Calibri"/>
                          <a:ea typeface="Times New Roman"/>
                          <a:cs typeface="Arial"/>
                        </a:rPr>
                        <a:t> 2 / Safar / 1440</a:t>
                      </a:r>
                      <a:endParaRPr lang="en-US" sz="1400" dirty="0">
                        <a:latin typeface="Calibri"/>
                        <a:ea typeface="Times New Roman"/>
                        <a:cs typeface="Arial"/>
                      </a:endParaRPr>
                    </a:p>
                  </a:txBody>
                  <a:tcPr marL="42201" marR="42201" marT="42201" marB="42201">
                    <a:lnL w="12700" cap="flat" cmpd="sng" algn="ctr">
                      <a:solidFill>
                        <a:srgbClr val="C8D7E1"/>
                      </a:solidFill>
                      <a:prstDash val="solid"/>
                      <a:round/>
                      <a:headEnd type="none" w="med" len="med"/>
                      <a:tailEnd type="none" w="med" len="med"/>
                    </a:lnL>
                    <a:lnR w="12700" cap="flat" cmpd="sng" algn="ctr">
                      <a:solidFill>
                        <a:srgbClr val="C8D7E1"/>
                      </a:solidFill>
                      <a:prstDash val="solid"/>
                      <a:round/>
                      <a:headEnd type="none" w="med" len="med"/>
                      <a:tailEnd type="none" w="med" len="med"/>
                    </a:lnR>
                    <a:lnT w="12700" cap="flat" cmpd="sng" algn="ctr">
                      <a:solidFill>
                        <a:srgbClr val="C8D7E1"/>
                      </a:solidFill>
                      <a:prstDash val="solid"/>
                      <a:round/>
                      <a:headEnd type="none" w="med" len="med"/>
                      <a:tailEnd type="none" w="med" len="med"/>
                    </a:lnT>
                    <a:lnB w="12700" cap="flat" cmpd="sng" algn="ctr">
                      <a:solidFill>
                        <a:srgbClr val="C8D7E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3D596D"/>
                          </a:solidFill>
                          <a:latin typeface="Arial"/>
                          <a:ea typeface="Times New Roman"/>
                          <a:cs typeface="Arial"/>
                        </a:rPr>
                        <a:t>3-5 pm</a:t>
                      </a:r>
                      <a:endParaRPr lang="en-US" sz="1600" dirty="0">
                        <a:latin typeface="Calibri"/>
                        <a:ea typeface="Times New Roman"/>
                        <a:cs typeface="Arial"/>
                      </a:endParaRPr>
                    </a:p>
                  </a:txBody>
                  <a:tcPr marL="42201" marR="42201" marT="42201" marB="42201">
                    <a:lnL w="12700" cap="flat" cmpd="sng" algn="ctr">
                      <a:solidFill>
                        <a:srgbClr val="C8D7E1"/>
                      </a:solidFill>
                      <a:prstDash val="solid"/>
                      <a:round/>
                      <a:headEnd type="none" w="med" len="med"/>
                      <a:tailEnd type="none" w="med" len="med"/>
                    </a:lnL>
                    <a:lnR w="12700" cap="flat" cmpd="sng" algn="ctr">
                      <a:solidFill>
                        <a:srgbClr val="C8D7E1"/>
                      </a:solidFill>
                      <a:prstDash val="solid"/>
                      <a:round/>
                      <a:headEnd type="none" w="med" len="med"/>
                      <a:tailEnd type="none" w="med" len="med"/>
                    </a:lnR>
                    <a:lnT w="12700" cap="flat" cmpd="sng" algn="ctr">
                      <a:solidFill>
                        <a:srgbClr val="C8D7E1"/>
                      </a:solidFill>
                      <a:prstDash val="solid"/>
                      <a:round/>
                      <a:headEnd type="none" w="med" len="med"/>
                      <a:tailEnd type="none" w="med" len="med"/>
                    </a:lnT>
                    <a:lnB w="12700" cap="flat" cmpd="sng" algn="ctr">
                      <a:solidFill>
                        <a:srgbClr val="C8D7E1"/>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rgbClr val="3D596D"/>
                          </a:solidFill>
                          <a:latin typeface="Arial"/>
                          <a:ea typeface="Times New Roman"/>
                          <a:cs typeface="Arial"/>
                        </a:rPr>
                        <a:t>3, 4, 5</a:t>
                      </a:r>
                      <a:endParaRPr lang="en-US" sz="1600" dirty="0">
                        <a:latin typeface="Calibri"/>
                        <a:ea typeface="Times New Roman"/>
                        <a:cs typeface="Arial"/>
                      </a:endParaRPr>
                    </a:p>
                  </a:txBody>
                  <a:tcPr marL="42201" marR="42201" marT="42201" marB="42201">
                    <a:lnL w="12700" cap="flat" cmpd="sng" algn="ctr">
                      <a:solidFill>
                        <a:srgbClr val="C8D7E1"/>
                      </a:solidFill>
                      <a:prstDash val="solid"/>
                      <a:round/>
                      <a:headEnd type="none" w="med" len="med"/>
                      <a:tailEnd type="none" w="med" len="med"/>
                    </a:lnL>
                    <a:lnR w="12700" cap="flat" cmpd="sng" algn="ctr">
                      <a:solidFill>
                        <a:srgbClr val="C8D7E1"/>
                      </a:solidFill>
                      <a:prstDash val="solid"/>
                      <a:round/>
                      <a:headEnd type="none" w="med" len="med"/>
                      <a:tailEnd type="none" w="med" len="med"/>
                    </a:lnR>
                    <a:lnT w="12700" cap="flat" cmpd="sng" algn="ctr">
                      <a:solidFill>
                        <a:srgbClr val="C8D7E1"/>
                      </a:solidFill>
                      <a:prstDash val="solid"/>
                      <a:round/>
                      <a:headEnd type="none" w="med" len="med"/>
                      <a:tailEnd type="none" w="med" len="med"/>
                    </a:lnT>
                    <a:lnB w="12700" cap="flat" cmpd="sng" algn="ctr">
                      <a:solidFill>
                        <a:srgbClr val="C8D7E1"/>
                      </a:solidFill>
                      <a:prstDash val="solid"/>
                      <a:round/>
                      <a:headEnd type="none" w="med" len="med"/>
                      <a:tailEnd type="none" w="med" len="med"/>
                    </a:lnB>
                  </a:tcPr>
                </a:tc>
              </a:tr>
              <a:tr h="801178">
                <a:tc>
                  <a:txBody>
                    <a:bodyPr/>
                    <a:lstStyle/>
                    <a:p>
                      <a:pPr marL="0" marR="0">
                        <a:lnSpc>
                          <a:spcPct val="115000"/>
                        </a:lnSpc>
                        <a:spcBef>
                          <a:spcPts val="0"/>
                        </a:spcBef>
                        <a:spcAft>
                          <a:spcPts val="0"/>
                        </a:spcAft>
                      </a:pPr>
                      <a:r>
                        <a:rPr lang="en-US" sz="1600" b="1" dirty="0">
                          <a:solidFill>
                            <a:srgbClr val="3D596D"/>
                          </a:solidFill>
                          <a:latin typeface="Arial"/>
                          <a:ea typeface="Times New Roman"/>
                          <a:cs typeface="Arial"/>
                        </a:rPr>
                        <a:t>MIDTERM 2</a:t>
                      </a:r>
                      <a:endParaRPr lang="en-US" sz="1600" dirty="0">
                        <a:latin typeface="Calibri"/>
                        <a:ea typeface="Times New Roman"/>
                        <a:cs typeface="Arial"/>
                      </a:endParaRPr>
                    </a:p>
                  </a:txBody>
                  <a:tcPr marL="42201" marR="42201" marT="42201" marB="42201">
                    <a:lnL w="12700" cap="flat" cmpd="sng" algn="ctr">
                      <a:solidFill>
                        <a:srgbClr val="C8D7E1"/>
                      </a:solidFill>
                      <a:prstDash val="solid"/>
                      <a:round/>
                      <a:headEnd type="none" w="med" len="med"/>
                      <a:tailEnd type="none" w="med" len="med"/>
                    </a:lnL>
                    <a:lnR w="12700" cap="flat" cmpd="sng" algn="ctr">
                      <a:solidFill>
                        <a:srgbClr val="C8D7E1"/>
                      </a:solidFill>
                      <a:prstDash val="solid"/>
                      <a:round/>
                      <a:headEnd type="none" w="med" len="med"/>
                      <a:tailEnd type="none" w="med" len="med"/>
                    </a:lnR>
                    <a:lnT w="12700" cap="flat" cmpd="sng" algn="ctr">
                      <a:solidFill>
                        <a:srgbClr val="C8D7E1"/>
                      </a:solidFill>
                      <a:prstDash val="solid"/>
                      <a:round/>
                      <a:headEnd type="none" w="med" len="med"/>
                      <a:tailEnd type="none" w="med" len="med"/>
                    </a:lnT>
                    <a:lnB w="12700" cap="flat" cmpd="sng" algn="ctr">
                      <a:solidFill>
                        <a:srgbClr val="C8D7E1"/>
                      </a:solidFill>
                      <a:prstDash val="solid"/>
                      <a:round/>
                      <a:headEnd type="none" w="med" len="med"/>
                      <a:tailEnd type="none" w="med" len="med"/>
                    </a:lnB>
                  </a:tcPr>
                </a:tc>
                <a:tc>
                  <a:txBody>
                    <a:bodyPr/>
                    <a:lstStyle/>
                    <a:p>
                      <a:pPr marL="0" marR="0">
                        <a:lnSpc>
                          <a:spcPct val="115000"/>
                        </a:lnSpc>
                        <a:spcBef>
                          <a:spcPts val="0"/>
                        </a:spcBef>
                        <a:spcAft>
                          <a:spcPts val="1800"/>
                        </a:spcAft>
                      </a:pPr>
                      <a:r>
                        <a:rPr lang="en-US" sz="1400" dirty="0" smtClean="0">
                          <a:latin typeface="Calibri"/>
                          <a:ea typeface="Times New Roman"/>
                          <a:cs typeface="Arial"/>
                        </a:rPr>
                        <a:t>Thursday  8 / NOV / 2018</a:t>
                      </a:r>
                    </a:p>
                    <a:p>
                      <a:pPr marL="0" marR="0">
                        <a:lnSpc>
                          <a:spcPct val="115000"/>
                        </a:lnSpc>
                        <a:spcBef>
                          <a:spcPts val="0"/>
                        </a:spcBef>
                        <a:spcAft>
                          <a:spcPts val="1800"/>
                        </a:spcAft>
                      </a:pPr>
                      <a:r>
                        <a:rPr lang="en-US" sz="1400" dirty="0" smtClean="0">
                          <a:latin typeface="Calibri"/>
                          <a:ea typeface="Times New Roman"/>
                          <a:cs typeface="Arial"/>
                        </a:rPr>
                        <a:t> 30 / Safar / 1440</a:t>
                      </a:r>
                      <a:endParaRPr lang="en-US" sz="1400" dirty="0">
                        <a:latin typeface="Calibri"/>
                        <a:ea typeface="Times New Roman"/>
                        <a:cs typeface="Arial"/>
                      </a:endParaRPr>
                    </a:p>
                  </a:txBody>
                  <a:tcPr marL="42201" marR="42201" marT="42201" marB="42201">
                    <a:lnL w="12700" cap="flat" cmpd="sng" algn="ctr">
                      <a:solidFill>
                        <a:srgbClr val="C8D7E1"/>
                      </a:solidFill>
                      <a:prstDash val="solid"/>
                      <a:round/>
                      <a:headEnd type="none" w="med" len="med"/>
                      <a:tailEnd type="none" w="med" len="med"/>
                    </a:lnL>
                    <a:lnR w="12700" cap="flat" cmpd="sng" algn="ctr">
                      <a:solidFill>
                        <a:srgbClr val="C8D7E1"/>
                      </a:solidFill>
                      <a:prstDash val="solid"/>
                      <a:round/>
                      <a:headEnd type="none" w="med" len="med"/>
                      <a:tailEnd type="none" w="med" len="med"/>
                    </a:lnR>
                    <a:lnT w="12700" cap="flat" cmpd="sng" algn="ctr">
                      <a:solidFill>
                        <a:srgbClr val="C8D7E1"/>
                      </a:solidFill>
                      <a:prstDash val="solid"/>
                      <a:round/>
                      <a:headEnd type="none" w="med" len="med"/>
                      <a:tailEnd type="none" w="med" len="med"/>
                    </a:lnT>
                    <a:lnB w="12700" cap="flat" cmpd="sng" algn="ctr">
                      <a:solidFill>
                        <a:srgbClr val="C8D7E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3D596D"/>
                          </a:solidFill>
                          <a:latin typeface="Arial"/>
                          <a:ea typeface="Times New Roman"/>
                          <a:cs typeface="Arial"/>
                        </a:rPr>
                        <a:t>3-5 pm</a:t>
                      </a:r>
                      <a:endParaRPr lang="en-US" sz="1600" dirty="0">
                        <a:latin typeface="Calibri"/>
                        <a:ea typeface="Times New Roman"/>
                        <a:cs typeface="Arial"/>
                      </a:endParaRPr>
                    </a:p>
                  </a:txBody>
                  <a:tcPr marL="42201" marR="42201" marT="42201" marB="42201">
                    <a:lnL w="12700" cap="flat" cmpd="sng" algn="ctr">
                      <a:solidFill>
                        <a:srgbClr val="C8D7E1"/>
                      </a:solidFill>
                      <a:prstDash val="solid"/>
                      <a:round/>
                      <a:headEnd type="none" w="med" len="med"/>
                      <a:tailEnd type="none" w="med" len="med"/>
                    </a:lnL>
                    <a:lnR w="12700" cap="flat" cmpd="sng" algn="ctr">
                      <a:solidFill>
                        <a:srgbClr val="C8D7E1"/>
                      </a:solidFill>
                      <a:prstDash val="solid"/>
                      <a:round/>
                      <a:headEnd type="none" w="med" len="med"/>
                      <a:tailEnd type="none" w="med" len="med"/>
                    </a:lnR>
                    <a:lnT w="12700" cap="flat" cmpd="sng" algn="ctr">
                      <a:solidFill>
                        <a:srgbClr val="C8D7E1"/>
                      </a:solidFill>
                      <a:prstDash val="solid"/>
                      <a:round/>
                      <a:headEnd type="none" w="med" len="med"/>
                      <a:tailEnd type="none" w="med" len="med"/>
                    </a:lnT>
                    <a:lnB w="12700" cap="flat" cmpd="sng" algn="ctr">
                      <a:solidFill>
                        <a:srgbClr val="C8D7E1"/>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rgbClr val="3D596D"/>
                          </a:solidFill>
                          <a:latin typeface="Arial"/>
                          <a:ea typeface="Times New Roman"/>
                          <a:cs typeface="Arial"/>
                        </a:rPr>
                        <a:t>6, 7</a:t>
                      </a:r>
                      <a:endParaRPr lang="en-US" sz="1600" dirty="0">
                        <a:latin typeface="Calibri"/>
                        <a:ea typeface="Times New Roman"/>
                        <a:cs typeface="Arial"/>
                      </a:endParaRPr>
                    </a:p>
                  </a:txBody>
                  <a:tcPr marL="42201" marR="42201" marT="42201" marB="42201">
                    <a:lnL w="12700" cap="flat" cmpd="sng" algn="ctr">
                      <a:solidFill>
                        <a:srgbClr val="C8D7E1"/>
                      </a:solidFill>
                      <a:prstDash val="solid"/>
                      <a:round/>
                      <a:headEnd type="none" w="med" len="med"/>
                      <a:tailEnd type="none" w="med" len="med"/>
                    </a:lnL>
                    <a:lnR w="12700" cap="flat" cmpd="sng" algn="ctr">
                      <a:solidFill>
                        <a:srgbClr val="C8D7E1"/>
                      </a:solidFill>
                      <a:prstDash val="solid"/>
                      <a:round/>
                      <a:headEnd type="none" w="med" len="med"/>
                      <a:tailEnd type="none" w="med" len="med"/>
                    </a:lnR>
                    <a:lnT w="12700" cap="flat" cmpd="sng" algn="ctr">
                      <a:solidFill>
                        <a:srgbClr val="C8D7E1"/>
                      </a:solidFill>
                      <a:prstDash val="solid"/>
                      <a:round/>
                      <a:headEnd type="none" w="med" len="med"/>
                      <a:tailEnd type="none" w="med" len="med"/>
                    </a:lnT>
                    <a:lnB w="12700" cap="flat" cmpd="sng" algn="ctr">
                      <a:solidFill>
                        <a:srgbClr val="C8D7E1"/>
                      </a:solidFill>
                      <a:prstDash val="solid"/>
                      <a:round/>
                      <a:headEnd type="none" w="med" len="med"/>
                      <a:tailEnd type="none" w="med" len="med"/>
                    </a:lnB>
                  </a:tcPr>
                </a:tc>
              </a:tr>
              <a:tr h="801178">
                <a:tc>
                  <a:txBody>
                    <a:bodyPr/>
                    <a:lstStyle/>
                    <a:p>
                      <a:pPr marL="0" marR="0">
                        <a:lnSpc>
                          <a:spcPct val="115000"/>
                        </a:lnSpc>
                        <a:spcBef>
                          <a:spcPts val="0"/>
                        </a:spcBef>
                        <a:spcAft>
                          <a:spcPts val="0"/>
                        </a:spcAft>
                      </a:pPr>
                      <a:r>
                        <a:rPr lang="en-US" sz="1600" b="1" dirty="0">
                          <a:solidFill>
                            <a:srgbClr val="3D596D"/>
                          </a:solidFill>
                          <a:latin typeface="Arial"/>
                          <a:ea typeface="Times New Roman"/>
                          <a:cs typeface="Arial"/>
                        </a:rPr>
                        <a:t>QUIZ 2</a:t>
                      </a:r>
                      <a:endParaRPr lang="en-US" sz="1600" dirty="0">
                        <a:latin typeface="Calibri"/>
                        <a:ea typeface="Times New Roman"/>
                        <a:cs typeface="Arial"/>
                      </a:endParaRPr>
                    </a:p>
                  </a:txBody>
                  <a:tcPr marL="42201" marR="42201" marT="42201" marB="42201">
                    <a:lnL w="12700" cap="flat" cmpd="sng" algn="ctr">
                      <a:solidFill>
                        <a:srgbClr val="C8D7E1"/>
                      </a:solidFill>
                      <a:prstDash val="solid"/>
                      <a:round/>
                      <a:headEnd type="none" w="med" len="med"/>
                      <a:tailEnd type="none" w="med" len="med"/>
                    </a:lnL>
                    <a:lnR w="12700" cap="flat" cmpd="sng" algn="ctr">
                      <a:solidFill>
                        <a:srgbClr val="C8D7E1"/>
                      </a:solidFill>
                      <a:prstDash val="solid"/>
                      <a:round/>
                      <a:headEnd type="none" w="med" len="med"/>
                      <a:tailEnd type="none" w="med" len="med"/>
                    </a:lnR>
                    <a:lnT w="12700" cap="flat" cmpd="sng" algn="ctr">
                      <a:solidFill>
                        <a:srgbClr val="C8D7E1"/>
                      </a:solidFill>
                      <a:prstDash val="solid"/>
                      <a:round/>
                      <a:headEnd type="none" w="med" len="med"/>
                      <a:tailEnd type="none" w="med" len="med"/>
                    </a:lnT>
                    <a:lnB w="12700" cap="flat" cmpd="sng" algn="ctr">
                      <a:solidFill>
                        <a:srgbClr val="C8D7E1"/>
                      </a:solidFill>
                      <a:prstDash val="solid"/>
                      <a:round/>
                      <a:headEnd type="none" w="med" len="med"/>
                      <a:tailEnd type="none" w="med" len="med"/>
                    </a:lnB>
                  </a:tcPr>
                </a:tc>
                <a:tc>
                  <a:txBody>
                    <a:bodyPr/>
                    <a:lstStyle/>
                    <a:p>
                      <a:pPr marL="0" marR="0">
                        <a:lnSpc>
                          <a:spcPct val="115000"/>
                        </a:lnSpc>
                        <a:spcBef>
                          <a:spcPts val="0"/>
                        </a:spcBef>
                        <a:spcAft>
                          <a:spcPts val="1800"/>
                        </a:spcAft>
                      </a:pPr>
                      <a:r>
                        <a:rPr lang="en-US" sz="1400" dirty="0" smtClean="0">
                          <a:latin typeface="Calibri"/>
                          <a:ea typeface="Times New Roman"/>
                          <a:cs typeface="Arial"/>
                        </a:rPr>
                        <a:t>Thursday  22 / NOV /  2018</a:t>
                      </a:r>
                    </a:p>
                    <a:p>
                      <a:pPr marL="0" marR="0">
                        <a:lnSpc>
                          <a:spcPct val="115000"/>
                        </a:lnSpc>
                        <a:spcBef>
                          <a:spcPts val="0"/>
                        </a:spcBef>
                        <a:spcAft>
                          <a:spcPts val="1800"/>
                        </a:spcAft>
                      </a:pPr>
                      <a:r>
                        <a:rPr lang="en-US" sz="1400" dirty="0" smtClean="0">
                          <a:latin typeface="Calibri"/>
                          <a:ea typeface="Times New Roman"/>
                          <a:cs typeface="Arial"/>
                        </a:rPr>
                        <a:t> 14 / Rabi Al-</a:t>
                      </a:r>
                      <a:r>
                        <a:rPr lang="en-US" sz="1400" dirty="0" err="1" smtClean="0">
                          <a:latin typeface="Calibri"/>
                          <a:ea typeface="Times New Roman"/>
                          <a:cs typeface="Arial"/>
                        </a:rPr>
                        <a:t>Awwal</a:t>
                      </a:r>
                      <a:r>
                        <a:rPr lang="en-US" sz="1400" dirty="0" smtClean="0">
                          <a:latin typeface="Calibri"/>
                          <a:ea typeface="Times New Roman"/>
                          <a:cs typeface="Arial"/>
                        </a:rPr>
                        <a:t> / 1440</a:t>
                      </a:r>
                      <a:endParaRPr lang="en-US" sz="1400" dirty="0">
                        <a:latin typeface="Calibri"/>
                        <a:ea typeface="Times New Roman"/>
                        <a:cs typeface="Arial"/>
                      </a:endParaRPr>
                    </a:p>
                  </a:txBody>
                  <a:tcPr marL="42201" marR="42201" marT="42201" marB="42201">
                    <a:lnL w="12700" cap="flat" cmpd="sng" algn="ctr">
                      <a:solidFill>
                        <a:srgbClr val="C8D7E1"/>
                      </a:solidFill>
                      <a:prstDash val="solid"/>
                      <a:round/>
                      <a:headEnd type="none" w="med" len="med"/>
                      <a:tailEnd type="none" w="med" len="med"/>
                    </a:lnL>
                    <a:lnR w="12700" cap="flat" cmpd="sng" algn="ctr">
                      <a:solidFill>
                        <a:srgbClr val="C8D7E1"/>
                      </a:solidFill>
                      <a:prstDash val="solid"/>
                      <a:round/>
                      <a:headEnd type="none" w="med" len="med"/>
                      <a:tailEnd type="none" w="med" len="med"/>
                    </a:lnR>
                    <a:lnT w="12700" cap="flat" cmpd="sng" algn="ctr">
                      <a:solidFill>
                        <a:srgbClr val="C8D7E1"/>
                      </a:solidFill>
                      <a:prstDash val="solid"/>
                      <a:round/>
                      <a:headEnd type="none" w="med" len="med"/>
                      <a:tailEnd type="none" w="med" len="med"/>
                    </a:lnT>
                    <a:lnB w="12700" cap="flat" cmpd="sng" algn="ctr">
                      <a:solidFill>
                        <a:srgbClr val="C8D7E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3D596D"/>
                          </a:solidFill>
                          <a:latin typeface="Arial"/>
                          <a:ea typeface="Times New Roman"/>
                          <a:cs typeface="Arial"/>
                        </a:rPr>
                        <a:t>12-1 pm</a:t>
                      </a:r>
                      <a:endParaRPr lang="en-US" sz="1600" dirty="0">
                        <a:latin typeface="Calibri"/>
                        <a:ea typeface="Times New Roman"/>
                        <a:cs typeface="Arial"/>
                      </a:endParaRPr>
                    </a:p>
                  </a:txBody>
                  <a:tcPr marL="42201" marR="42201" marT="42201" marB="42201">
                    <a:lnL w="12700" cap="flat" cmpd="sng" algn="ctr">
                      <a:solidFill>
                        <a:srgbClr val="C8D7E1"/>
                      </a:solidFill>
                      <a:prstDash val="solid"/>
                      <a:round/>
                      <a:headEnd type="none" w="med" len="med"/>
                      <a:tailEnd type="none" w="med" len="med"/>
                    </a:lnL>
                    <a:lnR w="12700" cap="flat" cmpd="sng" algn="ctr">
                      <a:solidFill>
                        <a:srgbClr val="C8D7E1"/>
                      </a:solidFill>
                      <a:prstDash val="solid"/>
                      <a:round/>
                      <a:headEnd type="none" w="med" len="med"/>
                      <a:tailEnd type="none" w="med" len="med"/>
                    </a:lnR>
                    <a:lnT w="12700" cap="flat" cmpd="sng" algn="ctr">
                      <a:solidFill>
                        <a:srgbClr val="C8D7E1"/>
                      </a:solidFill>
                      <a:prstDash val="solid"/>
                      <a:round/>
                      <a:headEnd type="none" w="med" len="med"/>
                      <a:tailEnd type="none" w="med" len="med"/>
                    </a:lnT>
                    <a:lnB w="12700" cap="flat" cmpd="sng" algn="ctr">
                      <a:solidFill>
                        <a:srgbClr val="C8D7E1"/>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rgbClr val="3D596D"/>
                          </a:solidFill>
                          <a:latin typeface="Arial"/>
                          <a:ea typeface="Times New Roman"/>
                          <a:cs typeface="Arial"/>
                        </a:rPr>
                        <a:t>8, 9</a:t>
                      </a:r>
                      <a:endParaRPr lang="en-US" sz="1600" dirty="0">
                        <a:latin typeface="Calibri"/>
                        <a:ea typeface="Times New Roman"/>
                        <a:cs typeface="Arial"/>
                      </a:endParaRPr>
                    </a:p>
                  </a:txBody>
                  <a:tcPr marL="42201" marR="42201" marT="42201" marB="42201">
                    <a:lnL w="12700" cap="flat" cmpd="sng" algn="ctr">
                      <a:solidFill>
                        <a:srgbClr val="C8D7E1"/>
                      </a:solidFill>
                      <a:prstDash val="solid"/>
                      <a:round/>
                      <a:headEnd type="none" w="med" len="med"/>
                      <a:tailEnd type="none" w="med" len="med"/>
                    </a:lnL>
                    <a:lnR w="12700" cap="flat" cmpd="sng" algn="ctr">
                      <a:solidFill>
                        <a:srgbClr val="C8D7E1"/>
                      </a:solidFill>
                      <a:prstDash val="solid"/>
                      <a:round/>
                      <a:headEnd type="none" w="med" len="med"/>
                      <a:tailEnd type="none" w="med" len="med"/>
                    </a:lnR>
                    <a:lnT w="12700" cap="flat" cmpd="sng" algn="ctr">
                      <a:solidFill>
                        <a:srgbClr val="C8D7E1"/>
                      </a:solidFill>
                      <a:prstDash val="solid"/>
                      <a:round/>
                      <a:headEnd type="none" w="med" len="med"/>
                      <a:tailEnd type="none" w="med" len="med"/>
                    </a:lnT>
                    <a:lnB w="12700" cap="flat" cmpd="sng" algn="ctr">
                      <a:solidFill>
                        <a:srgbClr val="C8D7E1"/>
                      </a:solidFill>
                      <a:prstDash val="solid"/>
                      <a:round/>
                      <a:headEnd type="none" w="med" len="med"/>
                      <a:tailEnd type="none" w="med" len="med"/>
                    </a:lnB>
                  </a:tcPr>
                </a:tc>
              </a:tr>
              <a:tr h="801178">
                <a:tc>
                  <a:txBody>
                    <a:bodyPr/>
                    <a:lstStyle/>
                    <a:p>
                      <a:pPr marL="0" marR="0">
                        <a:lnSpc>
                          <a:spcPct val="115000"/>
                        </a:lnSpc>
                        <a:spcBef>
                          <a:spcPts val="0"/>
                        </a:spcBef>
                        <a:spcAft>
                          <a:spcPts val="0"/>
                        </a:spcAft>
                      </a:pPr>
                      <a:r>
                        <a:rPr lang="en-US" sz="1600" dirty="0">
                          <a:solidFill>
                            <a:srgbClr val="3D596D"/>
                          </a:solidFill>
                          <a:latin typeface="Arial"/>
                          <a:ea typeface="Times New Roman"/>
                          <a:cs typeface="Arial"/>
                        </a:rPr>
                        <a:t> </a:t>
                      </a:r>
                      <a:r>
                        <a:rPr lang="en-US" sz="1600" b="1" dirty="0">
                          <a:solidFill>
                            <a:srgbClr val="3D596D"/>
                          </a:solidFill>
                          <a:latin typeface="Arial"/>
                          <a:ea typeface="Times New Roman"/>
                          <a:cs typeface="Arial"/>
                        </a:rPr>
                        <a:t>FINAL</a:t>
                      </a:r>
                      <a:endParaRPr lang="en-US" sz="1600" dirty="0">
                        <a:latin typeface="Calibri"/>
                        <a:ea typeface="Times New Roman"/>
                        <a:cs typeface="Arial"/>
                      </a:endParaRPr>
                    </a:p>
                  </a:txBody>
                  <a:tcPr marL="42201" marR="42201" marT="42201" marB="42201">
                    <a:lnL w="12700" cap="flat" cmpd="sng" algn="ctr">
                      <a:solidFill>
                        <a:srgbClr val="C8D7E1"/>
                      </a:solidFill>
                      <a:prstDash val="solid"/>
                      <a:round/>
                      <a:headEnd type="none" w="med" len="med"/>
                      <a:tailEnd type="none" w="med" len="med"/>
                    </a:lnL>
                    <a:lnR w="12700" cap="flat" cmpd="sng" algn="ctr">
                      <a:solidFill>
                        <a:srgbClr val="C8D7E1"/>
                      </a:solidFill>
                      <a:prstDash val="solid"/>
                      <a:round/>
                      <a:headEnd type="none" w="med" len="med"/>
                      <a:tailEnd type="none" w="med" len="med"/>
                    </a:lnR>
                    <a:lnT w="12700" cap="flat" cmpd="sng" algn="ctr">
                      <a:solidFill>
                        <a:srgbClr val="C8D7E1"/>
                      </a:solidFill>
                      <a:prstDash val="solid"/>
                      <a:round/>
                      <a:headEnd type="none" w="med" len="med"/>
                      <a:tailEnd type="none" w="med" len="med"/>
                    </a:lnT>
                    <a:lnB w="12700" cap="flat" cmpd="sng" algn="ctr">
                      <a:solidFill>
                        <a:srgbClr val="C8D7E1"/>
                      </a:solidFill>
                      <a:prstDash val="solid"/>
                      <a:round/>
                      <a:headEnd type="none" w="med" len="med"/>
                      <a:tailEnd type="none" w="med" len="med"/>
                    </a:lnB>
                  </a:tcPr>
                </a:tc>
                <a:tc>
                  <a:txBody>
                    <a:bodyPr/>
                    <a:lstStyle/>
                    <a:p>
                      <a:pPr marL="0" marR="0">
                        <a:lnSpc>
                          <a:spcPct val="115000"/>
                        </a:lnSpc>
                        <a:spcBef>
                          <a:spcPts val="0"/>
                        </a:spcBef>
                        <a:spcAft>
                          <a:spcPts val="1800"/>
                        </a:spcAft>
                      </a:pPr>
                      <a:r>
                        <a:rPr lang="en-US" sz="1400" dirty="0" smtClean="0">
                          <a:solidFill>
                            <a:srgbClr val="FF0000"/>
                          </a:solidFill>
                          <a:latin typeface="Arial"/>
                          <a:ea typeface="Times New Roman"/>
                          <a:cs typeface="Arial"/>
                        </a:rPr>
                        <a:t>Thursday 13 / Dec. / 2018</a:t>
                      </a:r>
                    </a:p>
                    <a:p>
                      <a:pPr marL="0" marR="0" indent="0" algn="l" defTabSz="914400" rtl="0" eaLnBrk="1" fontAlgn="auto" latinLnBrk="0" hangingPunct="1">
                        <a:lnSpc>
                          <a:spcPct val="115000"/>
                        </a:lnSpc>
                        <a:spcBef>
                          <a:spcPts val="0"/>
                        </a:spcBef>
                        <a:spcAft>
                          <a:spcPts val="1800"/>
                        </a:spcAft>
                        <a:buClrTx/>
                        <a:buSzTx/>
                        <a:buFontTx/>
                        <a:buNone/>
                        <a:tabLst/>
                        <a:defRPr/>
                      </a:pPr>
                      <a:r>
                        <a:rPr lang="en-US" sz="1400" dirty="0" smtClean="0">
                          <a:solidFill>
                            <a:srgbClr val="3D596D"/>
                          </a:solidFill>
                          <a:latin typeface="Arial"/>
                          <a:ea typeface="Times New Roman"/>
                          <a:cs typeface="Arial"/>
                        </a:rPr>
                        <a:t>(6</a:t>
                      </a:r>
                      <a:r>
                        <a:rPr lang="en-US" sz="1400" baseline="0" dirty="0" smtClean="0">
                          <a:solidFill>
                            <a:srgbClr val="3D596D"/>
                          </a:solidFill>
                          <a:latin typeface="Arial"/>
                          <a:ea typeface="Times New Roman"/>
                          <a:cs typeface="Arial"/>
                        </a:rPr>
                        <a:t> </a:t>
                      </a:r>
                      <a:r>
                        <a:rPr lang="en-US" sz="1400" dirty="0" smtClean="0">
                          <a:solidFill>
                            <a:srgbClr val="3D596D"/>
                          </a:solidFill>
                          <a:latin typeface="Arial"/>
                          <a:ea typeface="Times New Roman"/>
                          <a:cs typeface="Arial"/>
                        </a:rPr>
                        <a:t>/ Rabi</a:t>
                      </a:r>
                      <a:r>
                        <a:rPr lang="en-US" sz="1400" baseline="0" dirty="0" smtClean="0">
                          <a:solidFill>
                            <a:srgbClr val="3D596D"/>
                          </a:solidFill>
                          <a:latin typeface="Arial"/>
                          <a:ea typeface="Times New Roman"/>
                          <a:cs typeface="Arial"/>
                        </a:rPr>
                        <a:t> Al-</a:t>
                      </a:r>
                      <a:r>
                        <a:rPr lang="en-US" sz="1400" baseline="0" dirty="0" err="1" smtClean="0">
                          <a:solidFill>
                            <a:srgbClr val="3D596D"/>
                          </a:solidFill>
                          <a:latin typeface="Arial"/>
                          <a:ea typeface="Times New Roman"/>
                          <a:cs typeface="Arial"/>
                        </a:rPr>
                        <a:t>Thani</a:t>
                      </a:r>
                      <a:r>
                        <a:rPr lang="en-US" sz="1400" baseline="0" dirty="0" smtClean="0">
                          <a:solidFill>
                            <a:srgbClr val="3D596D"/>
                          </a:solidFill>
                          <a:latin typeface="Arial"/>
                          <a:ea typeface="Times New Roman"/>
                          <a:cs typeface="Arial"/>
                        </a:rPr>
                        <a:t> </a:t>
                      </a:r>
                      <a:r>
                        <a:rPr lang="en-US" sz="1400" dirty="0" smtClean="0">
                          <a:solidFill>
                            <a:srgbClr val="3D596D"/>
                          </a:solidFill>
                          <a:latin typeface="Arial"/>
                          <a:ea typeface="Times New Roman"/>
                          <a:cs typeface="Arial"/>
                        </a:rPr>
                        <a:t> /1440)</a:t>
                      </a:r>
                      <a:endParaRPr lang="en-US" sz="1400" dirty="0" smtClean="0">
                        <a:latin typeface="Calibri"/>
                        <a:ea typeface="Times New Roman"/>
                        <a:cs typeface="Arial"/>
                      </a:endParaRPr>
                    </a:p>
                    <a:p>
                      <a:pPr marL="0" marR="0">
                        <a:lnSpc>
                          <a:spcPct val="115000"/>
                        </a:lnSpc>
                        <a:spcBef>
                          <a:spcPts val="0"/>
                        </a:spcBef>
                        <a:spcAft>
                          <a:spcPts val="1800"/>
                        </a:spcAft>
                      </a:pPr>
                      <a:endParaRPr lang="en-US" sz="1400" dirty="0">
                        <a:solidFill>
                          <a:srgbClr val="FF0000"/>
                        </a:solidFill>
                        <a:latin typeface="Calibri"/>
                        <a:ea typeface="Times New Roman"/>
                        <a:cs typeface="Arial"/>
                      </a:endParaRPr>
                    </a:p>
                  </a:txBody>
                  <a:tcPr marL="42201" marR="42201" marT="42201" marB="42201">
                    <a:lnL w="12700" cap="flat" cmpd="sng" algn="ctr">
                      <a:solidFill>
                        <a:srgbClr val="C8D7E1"/>
                      </a:solidFill>
                      <a:prstDash val="solid"/>
                      <a:round/>
                      <a:headEnd type="none" w="med" len="med"/>
                      <a:tailEnd type="none" w="med" len="med"/>
                    </a:lnL>
                    <a:lnR w="12700" cap="flat" cmpd="sng" algn="ctr">
                      <a:solidFill>
                        <a:srgbClr val="C8D7E1"/>
                      </a:solidFill>
                      <a:prstDash val="solid"/>
                      <a:round/>
                      <a:headEnd type="none" w="med" len="med"/>
                      <a:tailEnd type="none" w="med" len="med"/>
                    </a:lnR>
                    <a:lnT w="12700" cap="flat" cmpd="sng" algn="ctr">
                      <a:solidFill>
                        <a:srgbClr val="C8D7E1"/>
                      </a:solidFill>
                      <a:prstDash val="solid"/>
                      <a:round/>
                      <a:headEnd type="none" w="med" len="med"/>
                      <a:tailEnd type="none" w="med" len="med"/>
                    </a:lnT>
                    <a:lnB w="12700" cap="flat" cmpd="sng" algn="ctr">
                      <a:solidFill>
                        <a:srgbClr val="C8D7E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solidFill>
                            <a:srgbClr val="3D596D"/>
                          </a:solidFill>
                          <a:latin typeface="Arial"/>
                          <a:ea typeface="Times New Roman"/>
                          <a:cs typeface="Arial"/>
                        </a:rPr>
                        <a:t>8 -11 </a:t>
                      </a:r>
                      <a:r>
                        <a:rPr lang="en-US" sz="1600" dirty="0">
                          <a:solidFill>
                            <a:srgbClr val="3D596D"/>
                          </a:solidFill>
                          <a:latin typeface="Arial"/>
                          <a:ea typeface="Times New Roman"/>
                          <a:cs typeface="Arial"/>
                        </a:rPr>
                        <a:t>am</a:t>
                      </a:r>
                      <a:endParaRPr lang="en-US" sz="1600" dirty="0">
                        <a:latin typeface="Calibri"/>
                        <a:ea typeface="Times New Roman"/>
                        <a:cs typeface="Arial"/>
                      </a:endParaRPr>
                    </a:p>
                  </a:txBody>
                  <a:tcPr marL="42201" marR="42201" marT="42201" marB="42201">
                    <a:lnL w="12700" cap="flat" cmpd="sng" algn="ctr">
                      <a:solidFill>
                        <a:srgbClr val="C8D7E1"/>
                      </a:solidFill>
                      <a:prstDash val="solid"/>
                      <a:round/>
                      <a:headEnd type="none" w="med" len="med"/>
                      <a:tailEnd type="none" w="med" len="med"/>
                    </a:lnL>
                    <a:lnR w="12700" cap="flat" cmpd="sng" algn="ctr">
                      <a:solidFill>
                        <a:srgbClr val="C8D7E1"/>
                      </a:solidFill>
                      <a:prstDash val="solid"/>
                      <a:round/>
                      <a:headEnd type="none" w="med" len="med"/>
                      <a:tailEnd type="none" w="med" len="med"/>
                    </a:lnR>
                    <a:lnT w="12700" cap="flat" cmpd="sng" algn="ctr">
                      <a:solidFill>
                        <a:srgbClr val="C8D7E1"/>
                      </a:solidFill>
                      <a:prstDash val="solid"/>
                      <a:round/>
                      <a:headEnd type="none" w="med" len="med"/>
                      <a:tailEnd type="none" w="med" len="med"/>
                    </a:lnT>
                    <a:lnB w="12700" cap="flat" cmpd="sng" algn="ctr">
                      <a:solidFill>
                        <a:srgbClr val="C8D7E1"/>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rgbClr val="3D596D"/>
                          </a:solidFill>
                          <a:latin typeface="Arial"/>
                          <a:ea typeface="Times New Roman"/>
                          <a:cs typeface="Arial"/>
                        </a:rPr>
                        <a:t>3-12</a:t>
                      </a:r>
                      <a:endParaRPr lang="en-US" sz="1600" dirty="0">
                        <a:latin typeface="Calibri"/>
                        <a:ea typeface="Times New Roman"/>
                        <a:cs typeface="Arial"/>
                      </a:endParaRPr>
                    </a:p>
                  </a:txBody>
                  <a:tcPr marL="42201" marR="42201" marT="42201" marB="42201">
                    <a:lnL w="12700" cap="flat" cmpd="sng" algn="ctr">
                      <a:solidFill>
                        <a:srgbClr val="C8D7E1"/>
                      </a:solidFill>
                      <a:prstDash val="solid"/>
                      <a:round/>
                      <a:headEnd type="none" w="med" len="med"/>
                      <a:tailEnd type="none" w="med" len="med"/>
                    </a:lnL>
                    <a:lnR w="12700" cap="flat" cmpd="sng" algn="ctr">
                      <a:solidFill>
                        <a:srgbClr val="C8D7E1"/>
                      </a:solidFill>
                      <a:prstDash val="solid"/>
                      <a:round/>
                      <a:headEnd type="none" w="med" len="med"/>
                      <a:tailEnd type="none" w="med" len="med"/>
                    </a:lnR>
                    <a:lnT w="12700" cap="flat" cmpd="sng" algn="ctr">
                      <a:solidFill>
                        <a:srgbClr val="C8D7E1"/>
                      </a:solidFill>
                      <a:prstDash val="solid"/>
                      <a:round/>
                      <a:headEnd type="none" w="med" len="med"/>
                      <a:tailEnd type="none" w="med" len="med"/>
                    </a:lnT>
                    <a:lnB w="12700" cap="flat" cmpd="sng" algn="ctr">
                      <a:solidFill>
                        <a:srgbClr val="C8D7E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nchor="ctr"/>
          <a:lstStyle/>
          <a:p>
            <a:pPr eaLnBrk="1" hangingPunct="1"/>
            <a:r>
              <a:rPr lang="en-US" altLang="en-US" smtClean="0"/>
              <a:t>Final Note</a:t>
            </a:r>
          </a:p>
        </p:txBody>
      </p:sp>
      <p:sp>
        <p:nvSpPr>
          <p:cNvPr id="15363" name="Rectangle 4"/>
          <p:cNvSpPr>
            <a:spLocks noGrp="1" noChangeArrowheads="1"/>
          </p:cNvSpPr>
          <p:nvPr>
            <p:ph type="subTitle" idx="1"/>
          </p:nvPr>
        </p:nvSpPr>
        <p:spPr>
          <a:xfrm>
            <a:off x="762000" y="4724400"/>
            <a:ext cx="6858000" cy="1371600"/>
          </a:xfrm>
        </p:spPr>
        <p:txBody>
          <a:bodyPr rtlCol="0">
            <a:normAutofit fontScale="62500" lnSpcReduction="20000"/>
          </a:bodyPr>
          <a:lstStyle/>
          <a:p>
            <a:pPr eaLnBrk="1" fontAlgn="auto" hangingPunct="1">
              <a:lnSpc>
                <a:spcPct val="120000"/>
              </a:lnSpc>
              <a:spcAft>
                <a:spcPts val="0"/>
              </a:spcAft>
              <a:buFont typeface="Arial" pitchFamily="34" charset="0"/>
              <a:buNone/>
              <a:defRPr/>
            </a:pPr>
            <a:r>
              <a:rPr lang="en-US" dirty="0" smtClean="0"/>
              <a:t>We will try to utilize the course blog to the fullest extent possible. Please feel free to offer any other ideas and / or suggestions that you may have to make this class as useful as possible for yourself and your fellow students.</a:t>
            </a: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 </a:t>
            </a:r>
          </a:p>
        </p:txBody>
      </p:sp>
      <p:sp>
        <p:nvSpPr>
          <p:cNvPr id="21507" name="Content Placeholder 2"/>
          <p:cNvSpPr>
            <a:spLocks noGrp="1"/>
          </p:cNvSpPr>
          <p:nvPr>
            <p:ph idx="1"/>
          </p:nvPr>
        </p:nvSpPr>
        <p:spPr/>
        <p:txBody>
          <a:bodyPr/>
          <a:lstStyle/>
          <a:p>
            <a:pPr marL="0" indent="0">
              <a:buFont typeface="Arial" charset="0"/>
              <a:buNone/>
            </a:pPr>
            <a:r>
              <a:rPr lang="en-US" altLang="en-US" sz="4800" smtClean="0"/>
              <a:t>Welcome aboard …</a:t>
            </a:r>
          </a:p>
          <a:p>
            <a:pPr marL="0" indent="0">
              <a:buFont typeface="Arial" charset="0"/>
              <a:buNone/>
            </a:pPr>
            <a:r>
              <a:rPr lang="en-US" altLang="en-US" sz="4800" smtClean="0"/>
              <a:t>… learn and have fun! </a:t>
            </a:r>
            <a:r>
              <a:rPr lang="en-US" altLang="en-US" sz="4800" smtClean="0">
                <a:sym typeface="Wingdings" pitchFamily="2" charset="2"/>
              </a:rPr>
              <a:t></a:t>
            </a:r>
            <a:endParaRPr lang="en-US" altLang="en-US" sz="4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762000" y="533400"/>
            <a:ext cx="7543800" cy="4495800"/>
          </a:xfrm>
        </p:spPr>
        <p:txBody>
          <a:bodyPr anchor="t"/>
          <a:lstStyle/>
          <a:p>
            <a:pPr eaLnBrk="1" hangingPunct="1">
              <a:spcBef>
                <a:spcPct val="0"/>
              </a:spcBef>
            </a:pPr>
            <a:r>
              <a:rPr lang="en-US" altLang="en-US" sz="3600" b="1" dirty="0" smtClean="0">
                <a:solidFill>
                  <a:srgbClr val="262626"/>
                </a:solidFill>
                <a:latin typeface="+mj-lt"/>
                <a:ea typeface="+mj-ea"/>
                <a:cs typeface="+mj-cs"/>
              </a:rPr>
              <a:t>Course Description:</a:t>
            </a:r>
          </a:p>
          <a:p>
            <a:r>
              <a:rPr lang="en-US" altLang="en-US" sz="2800" dirty="0" smtClean="0"/>
              <a:t>This course is introduction to the basics of computer operating systems. Topics include operating system principles, concurrency, scheduling and dispatch, memory management and virtual memory, device management and file systems. At least two operating systems are compared and contrasted.</a:t>
            </a:r>
          </a:p>
          <a:p>
            <a:pPr eaLnBrk="1" hangingPunct="1">
              <a:buFontTx/>
              <a:buNone/>
              <a:defRPr/>
            </a:pPr>
            <a:endParaRPr lang="en-US" sz="1600" dirty="0" smtClean="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543800" cy="914400"/>
          </a:xfrm>
        </p:spPr>
        <p:txBody>
          <a:bodyPr rtlCol="0" anchor="ctr">
            <a:normAutofit/>
          </a:bodyPr>
          <a:lstStyle/>
          <a:p>
            <a:pPr eaLnBrk="1" fontAlgn="auto" hangingPunct="1">
              <a:spcAft>
                <a:spcPts val="0"/>
              </a:spcAft>
              <a:defRPr/>
            </a:pPr>
            <a:r>
              <a:rPr lang="en-US" sz="3600" b="1" dirty="0">
                <a:solidFill>
                  <a:schemeClr val="tx1"/>
                </a:solidFill>
                <a:ea typeface="+mn-ea"/>
                <a:cs typeface="+mn-cs"/>
              </a:rPr>
              <a:t>P</a:t>
            </a:r>
            <a:r>
              <a:rPr lang="en-US" sz="3600" b="1" dirty="0" smtClean="0">
                <a:solidFill>
                  <a:schemeClr val="tx1"/>
                </a:solidFill>
                <a:ea typeface="+mn-ea"/>
                <a:cs typeface="+mn-cs"/>
              </a:rPr>
              <a:t>rerequisites:</a:t>
            </a:r>
            <a:endParaRPr lang="ar-SA" sz="3600" dirty="0">
              <a:solidFill>
                <a:schemeClr val="tx1">
                  <a:lumMod val="85000"/>
                  <a:lumOff val="15000"/>
                </a:schemeClr>
              </a:solidFill>
            </a:endParaRPr>
          </a:p>
        </p:txBody>
      </p:sp>
      <p:sp>
        <p:nvSpPr>
          <p:cNvPr id="9219" name="Content Placeholder 2"/>
          <p:cNvSpPr>
            <a:spLocks noGrp="1"/>
          </p:cNvSpPr>
          <p:nvPr>
            <p:ph idx="1"/>
          </p:nvPr>
        </p:nvSpPr>
        <p:spPr>
          <a:xfrm>
            <a:off x="762000" y="1600200"/>
            <a:ext cx="7543800" cy="4495800"/>
          </a:xfrm>
        </p:spPr>
        <p:txBody>
          <a:bodyPr anchor="t"/>
          <a:lstStyle/>
          <a:p>
            <a:pPr eaLnBrk="1" hangingPunct="1"/>
            <a:r>
              <a:rPr lang="en-US" altLang="en-US" sz="2800" smtClean="0"/>
              <a:t>IT 212 Data Structures</a:t>
            </a:r>
          </a:p>
          <a:p>
            <a:pPr eaLnBrk="1" hangingPunct="1">
              <a:buFontTx/>
              <a:buNone/>
            </a:pPr>
            <a:r>
              <a:rPr lang="en-US" altLang="en-US" sz="2800" smtClean="0"/>
              <a:t> </a:t>
            </a:r>
          </a:p>
          <a:p>
            <a:pPr eaLnBrk="1" hangingPunct="1"/>
            <a:endParaRPr lang="ar-SA" altLang="en-US" sz="2800" smtClean="0"/>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543800" cy="914400"/>
          </a:xfrm>
        </p:spPr>
        <p:txBody>
          <a:bodyPr rtlCol="0" anchor="ctr">
            <a:normAutofit/>
          </a:bodyPr>
          <a:lstStyle/>
          <a:p>
            <a:pPr eaLnBrk="1" fontAlgn="auto" hangingPunct="1">
              <a:spcAft>
                <a:spcPts val="0"/>
              </a:spcAft>
              <a:defRPr/>
            </a:pPr>
            <a:r>
              <a:rPr lang="en-US" sz="3600" b="1" dirty="0" smtClean="0">
                <a:solidFill>
                  <a:schemeClr val="tx1"/>
                </a:solidFill>
                <a:ea typeface="+mn-ea"/>
                <a:cs typeface="+mn-cs"/>
              </a:rPr>
              <a:t>Text Book:</a:t>
            </a:r>
            <a:endParaRPr lang="ar-SA" sz="3600" dirty="0">
              <a:solidFill>
                <a:schemeClr val="tx1">
                  <a:lumMod val="85000"/>
                  <a:lumOff val="15000"/>
                </a:schemeClr>
              </a:solidFill>
            </a:endParaRPr>
          </a:p>
        </p:txBody>
      </p:sp>
      <p:sp>
        <p:nvSpPr>
          <p:cNvPr id="3075" name="Content Placeholder 2"/>
          <p:cNvSpPr>
            <a:spLocks noGrp="1"/>
          </p:cNvSpPr>
          <p:nvPr>
            <p:ph idx="1"/>
          </p:nvPr>
        </p:nvSpPr>
        <p:spPr>
          <a:xfrm>
            <a:off x="762000" y="1600200"/>
            <a:ext cx="7543800" cy="4495800"/>
          </a:xfrm>
        </p:spPr>
        <p:txBody>
          <a:bodyPr rtlCol="0" anchor="t">
            <a:normAutofit fontScale="92500" lnSpcReduction="10000"/>
          </a:bodyPr>
          <a:lstStyle/>
          <a:p>
            <a:pPr marL="274320" indent="-274320" eaLnBrk="1" fontAlgn="auto" hangingPunct="1">
              <a:spcAft>
                <a:spcPts val="0"/>
              </a:spcAft>
              <a:buFontTx/>
              <a:buNone/>
              <a:defRPr/>
            </a:pPr>
            <a:r>
              <a:rPr lang="en-US" sz="2800" i="1" dirty="0"/>
              <a:t>Operating System Concepts</a:t>
            </a:r>
          </a:p>
          <a:p>
            <a:pPr marL="274320" indent="-274320" eaLnBrk="1" fontAlgn="auto" hangingPunct="1">
              <a:spcAft>
                <a:spcPts val="0"/>
              </a:spcAft>
              <a:buFontTx/>
              <a:buNone/>
              <a:defRPr/>
            </a:pPr>
            <a:r>
              <a:rPr lang="en-US" sz="2600" dirty="0" smtClean="0"/>
              <a:t>9th Edition</a:t>
            </a:r>
          </a:p>
          <a:p>
            <a:pPr marL="274320" indent="-274320" eaLnBrk="1" fontAlgn="auto" hangingPunct="1">
              <a:spcAft>
                <a:spcPts val="0"/>
              </a:spcAft>
              <a:buFontTx/>
              <a:buNone/>
              <a:defRPr/>
            </a:pPr>
            <a:endParaRPr lang="en-US" sz="2800" dirty="0"/>
          </a:p>
          <a:p>
            <a:pPr marL="274320" indent="-274320" eaLnBrk="1" fontAlgn="auto" hangingPunct="1">
              <a:spcAft>
                <a:spcPts val="0"/>
              </a:spcAft>
              <a:buFontTx/>
              <a:buNone/>
              <a:defRPr/>
            </a:pPr>
            <a:r>
              <a:rPr lang="en-US" sz="2800" dirty="0"/>
              <a:t>Authors</a:t>
            </a:r>
          </a:p>
          <a:p>
            <a:pPr marL="594360" lvl="1" indent="-274320" eaLnBrk="1" fontAlgn="auto" hangingPunct="1">
              <a:spcAft>
                <a:spcPts val="0"/>
              </a:spcAft>
              <a:buFontTx/>
              <a:buNone/>
              <a:defRPr/>
            </a:pPr>
            <a:r>
              <a:rPr lang="en-US" sz="2600" dirty="0" err="1"/>
              <a:t>Avi</a:t>
            </a:r>
            <a:r>
              <a:rPr lang="en-US" sz="2600" dirty="0"/>
              <a:t> </a:t>
            </a:r>
            <a:r>
              <a:rPr lang="en-US" sz="2600" dirty="0" err="1"/>
              <a:t>Silberschatz</a:t>
            </a:r>
            <a:endParaRPr lang="en-US" sz="2600" dirty="0"/>
          </a:p>
          <a:p>
            <a:pPr marL="594360" lvl="1" indent="-274320" eaLnBrk="1" fontAlgn="auto" hangingPunct="1">
              <a:spcAft>
                <a:spcPts val="0"/>
              </a:spcAft>
              <a:buFontTx/>
              <a:buNone/>
              <a:defRPr/>
            </a:pPr>
            <a:r>
              <a:rPr lang="en-US" sz="2600" dirty="0"/>
              <a:t>Peter Baer Galvin</a:t>
            </a:r>
          </a:p>
          <a:p>
            <a:pPr marL="594360" lvl="1" indent="-274320" eaLnBrk="1" fontAlgn="auto" hangingPunct="1">
              <a:spcAft>
                <a:spcPts val="0"/>
              </a:spcAft>
              <a:buFontTx/>
              <a:buNone/>
              <a:defRPr/>
            </a:pPr>
            <a:r>
              <a:rPr lang="en-US" sz="2600" dirty="0"/>
              <a:t>Greg </a:t>
            </a:r>
            <a:r>
              <a:rPr lang="en-US" sz="2600" dirty="0" smtClean="0"/>
              <a:t>Gagne</a:t>
            </a:r>
            <a:endParaRPr lang="en-US" sz="2600" dirty="0"/>
          </a:p>
          <a:p>
            <a:pPr marL="274320" indent="-274320" eaLnBrk="1" fontAlgn="auto" hangingPunct="1">
              <a:spcAft>
                <a:spcPts val="0"/>
              </a:spcAft>
              <a:buFontTx/>
              <a:buNone/>
              <a:defRPr/>
            </a:pPr>
            <a:endParaRPr lang="en-US" sz="2800" dirty="0" smtClean="0"/>
          </a:p>
          <a:p>
            <a:pPr marL="274320" indent="-274320" eaLnBrk="1" fontAlgn="auto" hangingPunct="1">
              <a:spcAft>
                <a:spcPts val="0"/>
              </a:spcAft>
              <a:buFontTx/>
              <a:buNone/>
              <a:defRPr/>
            </a:pPr>
            <a:r>
              <a:rPr lang="en-US" sz="2800" dirty="0" smtClean="0"/>
              <a:t>Supplementary books:</a:t>
            </a:r>
          </a:p>
          <a:p>
            <a:pPr marL="274320" indent="-274320" eaLnBrk="1" fontAlgn="auto" hangingPunct="1">
              <a:spcAft>
                <a:spcPts val="0"/>
              </a:spcAft>
              <a:buFontTx/>
              <a:buNone/>
              <a:defRPr/>
            </a:pPr>
            <a:r>
              <a:rPr lang="en-US" sz="2800" dirty="0" smtClean="0"/>
              <a:t>Will be announced on the blog</a:t>
            </a:r>
            <a:endParaRPr lang="ar-SA" sz="2800" dirty="0" smtClean="0"/>
          </a:p>
        </p:txBody>
      </p:sp>
      <p:pic>
        <p:nvPicPr>
          <p:cNvPr id="10244" name="Picture 6" descr="Operating System Concepts, 9th Edition International Student Version (1118093755) cover image"/>
          <p:cNvPicPr>
            <a:picLocks noChangeAspect="1" noChangeArrowheads="1"/>
          </p:cNvPicPr>
          <p:nvPr/>
        </p:nvPicPr>
        <p:blipFill>
          <a:blip r:embed="rId2"/>
          <a:srcRect/>
          <a:stretch>
            <a:fillRect/>
          </a:stretch>
        </p:blipFill>
        <p:spPr bwMode="auto">
          <a:xfrm>
            <a:off x="5657850" y="1066800"/>
            <a:ext cx="2705100" cy="3868738"/>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543800" cy="914400"/>
          </a:xfrm>
        </p:spPr>
        <p:txBody>
          <a:bodyPr rtlCol="0" anchor="ctr">
            <a:normAutofit fontScale="90000"/>
          </a:bodyPr>
          <a:lstStyle/>
          <a:p>
            <a:pPr eaLnBrk="1" fontAlgn="auto" hangingPunct="1">
              <a:spcAft>
                <a:spcPts val="0"/>
              </a:spcAft>
              <a:defRPr/>
            </a:pPr>
            <a:r>
              <a:rPr lang="en-US" sz="3600" dirty="0" smtClean="0">
                <a:solidFill>
                  <a:schemeClr val="tx1"/>
                </a:solidFill>
                <a:ea typeface="+mn-ea"/>
                <a:cs typeface="+mn-cs"/>
              </a:rPr>
              <a:t>Text Book | </a:t>
            </a:r>
            <a:r>
              <a:rPr lang="en-US" sz="3600" b="1" dirty="0" smtClean="0">
                <a:solidFill>
                  <a:schemeClr val="tx1"/>
                </a:solidFill>
                <a:ea typeface="+mn-ea"/>
                <a:cs typeface="+mn-cs"/>
              </a:rPr>
              <a:t>Chapters to be Covered:</a:t>
            </a:r>
            <a:endParaRPr lang="ar-SA" sz="3600" dirty="0">
              <a:solidFill>
                <a:schemeClr val="tx1">
                  <a:lumMod val="85000"/>
                  <a:lumOff val="15000"/>
                </a:schemeClr>
              </a:solidFill>
            </a:endParaRPr>
          </a:p>
        </p:txBody>
      </p:sp>
      <p:sp>
        <p:nvSpPr>
          <p:cNvPr id="3075" name="Content Placeholder 2"/>
          <p:cNvSpPr>
            <a:spLocks noGrp="1"/>
          </p:cNvSpPr>
          <p:nvPr>
            <p:ph idx="1"/>
          </p:nvPr>
        </p:nvSpPr>
        <p:spPr>
          <a:xfrm>
            <a:off x="762000" y="1600200"/>
            <a:ext cx="7543800" cy="4495800"/>
          </a:xfrm>
          <a:extLst>
            <a:ext uri="{909E8E84-426E-40DD-AFC4-6F175D3DCCD1}"/>
            <a:ext uri="{91240B29-F687-4F45-9708-019B960494DF}"/>
          </a:extLst>
        </p:spPr>
        <p:txBody>
          <a:bodyPr numCol="2" rtlCol="0" anchor="t">
            <a:normAutofit/>
          </a:bodyPr>
          <a:lstStyle/>
          <a:p>
            <a:pPr marL="274320" indent="-274320" eaLnBrk="1" fontAlgn="auto" hangingPunct="1">
              <a:spcAft>
                <a:spcPts val="0"/>
              </a:spcAft>
              <a:buFont typeface="Arial" pitchFamily="34" charset="0"/>
              <a:buChar char="•"/>
              <a:defRPr/>
            </a:pPr>
            <a:r>
              <a:rPr lang="fr-FR" sz="2800" dirty="0"/>
              <a:t>Chapter 1</a:t>
            </a:r>
          </a:p>
          <a:p>
            <a:pPr marL="274320" indent="-274320" eaLnBrk="1" fontAlgn="auto" hangingPunct="1">
              <a:spcAft>
                <a:spcPts val="0"/>
              </a:spcAft>
              <a:buFont typeface="Arial" pitchFamily="34" charset="0"/>
              <a:buChar char="•"/>
              <a:defRPr/>
            </a:pPr>
            <a:r>
              <a:rPr lang="fr-FR" sz="2800" dirty="0"/>
              <a:t>Chapter 2</a:t>
            </a:r>
          </a:p>
          <a:p>
            <a:pPr marL="274320" indent="-274320" eaLnBrk="1" fontAlgn="auto" hangingPunct="1">
              <a:spcAft>
                <a:spcPts val="0"/>
              </a:spcAft>
              <a:buFont typeface="Arial" pitchFamily="34" charset="0"/>
              <a:buChar char="•"/>
              <a:defRPr/>
            </a:pPr>
            <a:r>
              <a:rPr lang="fr-FR" sz="2800" dirty="0"/>
              <a:t>Chapter 3</a:t>
            </a:r>
          </a:p>
          <a:p>
            <a:pPr marL="274320" indent="-274320" eaLnBrk="1" fontAlgn="auto" hangingPunct="1">
              <a:spcAft>
                <a:spcPts val="0"/>
              </a:spcAft>
              <a:buFont typeface="Arial" pitchFamily="34" charset="0"/>
              <a:buChar char="•"/>
              <a:defRPr/>
            </a:pPr>
            <a:r>
              <a:rPr lang="fr-FR" sz="2800" dirty="0"/>
              <a:t>Chapter 4</a:t>
            </a:r>
          </a:p>
          <a:p>
            <a:pPr marL="274320" indent="-274320" eaLnBrk="1" fontAlgn="auto" hangingPunct="1">
              <a:spcAft>
                <a:spcPts val="0"/>
              </a:spcAft>
              <a:buFont typeface="Arial" pitchFamily="34" charset="0"/>
              <a:buChar char="•"/>
              <a:defRPr/>
            </a:pPr>
            <a:r>
              <a:rPr lang="fr-FR" sz="2800" dirty="0"/>
              <a:t>Chapter 5</a:t>
            </a:r>
          </a:p>
          <a:p>
            <a:pPr marL="274320" indent="-274320" eaLnBrk="1" fontAlgn="auto" hangingPunct="1">
              <a:spcAft>
                <a:spcPts val="0"/>
              </a:spcAft>
              <a:buFont typeface="Arial" pitchFamily="34" charset="0"/>
              <a:buChar char="•"/>
              <a:defRPr/>
            </a:pPr>
            <a:r>
              <a:rPr lang="fr-FR" sz="2800" dirty="0"/>
              <a:t>Chapter 6</a:t>
            </a:r>
          </a:p>
          <a:p>
            <a:pPr marL="274320" indent="-274320" eaLnBrk="1" fontAlgn="auto" hangingPunct="1">
              <a:spcAft>
                <a:spcPts val="0"/>
              </a:spcAft>
              <a:buFont typeface="Arial" pitchFamily="34" charset="0"/>
              <a:buChar char="•"/>
              <a:defRPr/>
            </a:pPr>
            <a:r>
              <a:rPr lang="fr-FR" sz="2800" dirty="0"/>
              <a:t>Chapter 7</a:t>
            </a:r>
          </a:p>
          <a:p>
            <a:pPr marL="274320" indent="-274320" eaLnBrk="1" fontAlgn="auto" hangingPunct="1">
              <a:spcAft>
                <a:spcPts val="0"/>
              </a:spcAft>
              <a:buFont typeface="Arial" pitchFamily="34" charset="0"/>
              <a:buChar char="•"/>
              <a:defRPr/>
            </a:pPr>
            <a:r>
              <a:rPr lang="fr-FR" sz="2800" dirty="0"/>
              <a:t>Chapter 8</a:t>
            </a:r>
          </a:p>
          <a:p>
            <a:pPr marL="274320" indent="-274320" eaLnBrk="1" fontAlgn="auto" hangingPunct="1">
              <a:spcAft>
                <a:spcPts val="0"/>
              </a:spcAft>
              <a:buFont typeface="Arial" pitchFamily="34" charset="0"/>
              <a:buChar char="•"/>
              <a:defRPr/>
            </a:pPr>
            <a:r>
              <a:rPr lang="fr-FR" sz="2800" dirty="0"/>
              <a:t>Chapter 9</a:t>
            </a:r>
          </a:p>
          <a:p>
            <a:pPr marL="274320" indent="-274320" eaLnBrk="1" fontAlgn="auto" hangingPunct="1">
              <a:spcAft>
                <a:spcPts val="0"/>
              </a:spcAft>
              <a:buFont typeface="Arial" pitchFamily="34" charset="0"/>
              <a:buChar char="•"/>
              <a:defRPr/>
            </a:pPr>
            <a:r>
              <a:rPr lang="fr-FR" sz="2800" dirty="0"/>
              <a:t>Chapter 10</a:t>
            </a:r>
          </a:p>
          <a:p>
            <a:pPr marL="274320" indent="-274320" eaLnBrk="1" fontAlgn="auto" hangingPunct="1">
              <a:spcAft>
                <a:spcPts val="0"/>
              </a:spcAft>
              <a:buFont typeface="Arial" pitchFamily="34" charset="0"/>
              <a:buChar char="•"/>
              <a:defRPr/>
            </a:pPr>
            <a:r>
              <a:rPr lang="fr-FR" sz="2800" dirty="0"/>
              <a:t>Chapter 11</a:t>
            </a:r>
          </a:p>
          <a:p>
            <a:pPr marL="274320" indent="-274320" eaLnBrk="1" fontAlgn="auto" hangingPunct="1">
              <a:spcAft>
                <a:spcPts val="0"/>
              </a:spcAft>
              <a:buFont typeface="Arial" pitchFamily="34" charset="0"/>
              <a:buChar char="•"/>
              <a:defRPr/>
            </a:pPr>
            <a:r>
              <a:rPr lang="fr-FR" sz="2800" dirty="0" err="1"/>
              <a:t>Chapter</a:t>
            </a:r>
            <a:r>
              <a:rPr lang="fr-FR" sz="2800" dirty="0"/>
              <a:t> </a:t>
            </a:r>
            <a:r>
              <a:rPr lang="fr-FR" sz="2800" dirty="0" smtClean="0"/>
              <a:t>12</a:t>
            </a:r>
            <a:endParaRPr lang="fr-FR" sz="2800" dirty="0"/>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543800" cy="914400"/>
          </a:xfrm>
        </p:spPr>
        <p:txBody>
          <a:bodyPr rtlCol="0" anchor="ctr">
            <a:normAutofit/>
          </a:bodyPr>
          <a:lstStyle/>
          <a:p>
            <a:pPr eaLnBrk="1" fontAlgn="auto" hangingPunct="1">
              <a:spcAft>
                <a:spcPts val="0"/>
              </a:spcAft>
              <a:defRPr/>
            </a:pPr>
            <a:r>
              <a:rPr lang="en-US" sz="3600" b="1" dirty="0">
                <a:solidFill>
                  <a:schemeClr val="tx1"/>
                </a:solidFill>
                <a:ea typeface="+mn-ea"/>
                <a:cs typeface="+mn-cs"/>
              </a:rPr>
              <a:t>C</a:t>
            </a:r>
            <a:r>
              <a:rPr lang="en-US" sz="3600" b="1" dirty="0" smtClean="0">
                <a:solidFill>
                  <a:schemeClr val="tx1"/>
                </a:solidFill>
                <a:ea typeface="+mn-ea"/>
                <a:cs typeface="+mn-cs"/>
              </a:rPr>
              <a:t>ourse Outline:</a:t>
            </a:r>
            <a:endParaRPr lang="ar-SA" sz="3600" dirty="0">
              <a:solidFill>
                <a:schemeClr val="tx1">
                  <a:lumMod val="85000"/>
                  <a:lumOff val="15000"/>
                </a:schemeClr>
              </a:solidFill>
            </a:endParaRPr>
          </a:p>
        </p:txBody>
      </p:sp>
      <p:sp>
        <p:nvSpPr>
          <p:cNvPr id="13315" name="Content Placeholder 2"/>
          <p:cNvSpPr>
            <a:spLocks noGrp="1"/>
          </p:cNvSpPr>
          <p:nvPr>
            <p:ph idx="1"/>
          </p:nvPr>
        </p:nvSpPr>
        <p:spPr>
          <a:xfrm>
            <a:off x="762000" y="1600200"/>
            <a:ext cx="7543800" cy="4495800"/>
          </a:xfrm>
        </p:spPr>
        <p:txBody>
          <a:bodyPr anchor="t"/>
          <a:lstStyle/>
          <a:p>
            <a:pPr eaLnBrk="1" hangingPunct="1"/>
            <a:r>
              <a:rPr lang="en-US" altLang="en-US" sz="2000" smtClean="0"/>
              <a:t>Overview</a:t>
            </a:r>
          </a:p>
          <a:p>
            <a:pPr eaLnBrk="1" hangingPunct="1"/>
            <a:r>
              <a:rPr lang="en-US" altLang="en-US" sz="2000" smtClean="0"/>
              <a:t>Process Management</a:t>
            </a:r>
          </a:p>
          <a:p>
            <a:pPr marL="938213" lvl="2" indent="-342900" eaLnBrk="1" hangingPunct="1">
              <a:buFont typeface="Century Gothic" pitchFamily="34" charset="0"/>
              <a:buAutoNum type="arabicPeriod"/>
            </a:pPr>
            <a:r>
              <a:rPr lang="en-US" altLang="en-US" sz="1600" smtClean="0"/>
              <a:t>Processes and threads</a:t>
            </a:r>
          </a:p>
          <a:p>
            <a:pPr marL="938213" lvl="2" indent="-342900" eaLnBrk="1" hangingPunct="1">
              <a:buFont typeface="Century Gothic" pitchFamily="34" charset="0"/>
              <a:buAutoNum type="arabicPeriod"/>
            </a:pPr>
            <a:r>
              <a:rPr lang="en-US" altLang="en-US" sz="1600" smtClean="0"/>
              <a:t>Process synchronization</a:t>
            </a:r>
          </a:p>
          <a:p>
            <a:pPr marL="938213" lvl="2" indent="-342900" eaLnBrk="1" hangingPunct="1">
              <a:buFont typeface="Century Gothic" pitchFamily="34" charset="0"/>
              <a:buAutoNum type="arabicPeriod"/>
            </a:pPr>
            <a:r>
              <a:rPr lang="en-US" altLang="en-US" sz="1600" smtClean="0"/>
              <a:t>Deadlocks</a:t>
            </a:r>
          </a:p>
          <a:p>
            <a:pPr marL="938213" lvl="2" indent="-342900" eaLnBrk="1" hangingPunct="1">
              <a:buFont typeface="Century Gothic" pitchFamily="34" charset="0"/>
              <a:buAutoNum type="arabicPeriod"/>
            </a:pPr>
            <a:r>
              <a:rPr lang="en-US" altLang="en-US" sz="1600" smtClean="0"/>
              <a:t>CPU scheduling</a:t>
            </a:r>
          </a:p>
          <a:p>
            <a:pPr eaLnBrk="1" hangingPunct="1"/>
            <a:r>
              <a:rPr lang="en-US" altLang="en-US" sz="2000" smtClean="0"/>
              <a:t>Memory Management</a:t>
            </a:r>
          </a:p>
          <a:p>
            <a:pPr marL="938213" lvl="2" indent="-342900" eaLnBrk="1" hangingPunct="1">
              <a:buFont typeface="Century Gothic" pitchFamily="34" charset="0"/>
              <a:buAutoNum type="arabicPeriod"/>
            </a:pPr>
            <a:r>
              <a:rPr lang="en-US" altLang="en-US" sz="1600" smtClean="0"/>
              <a:t>Memory management</a:t>
            </a:r>
          </a:p>
          <a:p>
            <a:pPr marL="938213" lvl="2" indent="-342900" eaLnBrk="1" hangingPunct="1">
              <a:buFont typeface="Century Gothic" pitchFamily="34" charset="0"/>
              <a:buAutoNum type="arabicPeriod"/>
            </a:pPr>
            <a:r>
              <a:rPr lang="en-US" altLang="en-US" sz="1600" smtClean="0"/>
              <a:t>Virtual memory</a:t>
            </a:r>
          </a:p>
          <a:p>
            <a:pPr eaLnBrk="1" hangingPunct="1"/>
            <a:r>
              <a:rPr lang="en-US" altLang="en-US" sz="2000" smtClean="0"/>
              <a:t>Storage Management</a:t>
            </a:r>
          </a:p>
          <a:p>
            <a:pPr marL="938213" lvl="2" indent="-342900" eaLnBrk="1" hangingPunct="1">
              <a:buFont typeface="Century Gothic" pitchFamily="34" charset="0"/>
              <a:buAutoNum type="arabicPeriod"/>
            </a:pPr>
            <a:r>
              <a:rPr lang="en-US" altLang="en-US" sz="1600" smtClean="0"/>
              <a:t>File-system interface</a:t>
            </a:r>
          </a:p>
          <a:p>
            <a:pPr marL="938213" lvl="2" indent="-342900" eaLnBrk="1" hangingPunct="1">
              <a:buFont typeface="Century Gothic" pitchFamily="34" charset="0"/>
              <a:buAutoNum type="arabicPeriod"/>
            </a:pPr>
            <a:r>
              <a:rPr lang="en-US" altLang="en-US" sz="1600" smtClean="0"/>
              <a:t>File-system implementation</a:t>
            </a:r>
          </a:p>
          <a:p>
            <a:pPr marL="938213" lvl="2" indent="-342900" eaLnBrk="1" hangingPunct="1">
              <a:buFont typeface="Century Gothic" pitchFamily="34" charset="0"/>
              <a:buAutoNum type="arabicPeriod"/>
            </a:pPr>
            <a:r>
              <a:rPr lang="en-US" altLang="en-US" sz="1600" smtClean="0"/>
              <a:t>Secondary-storage structure</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543800" cy="914400"/>
          </a:xfrm>
        </p:spPr>
        <p:txBody>
          <a:bodyPr rtlCol="0" anchor="ctr">
            <a:normAutofit/>
          </a:bodyPr>
          <a:lstStyle/>
          <a:p>
            <a:pPr eaLnBrk="1" fontAlgn="auto" hangingPunct="1">
              <a:spcAft>
                <a:spcPts val="0"/>
              </a:spcAft>
              <a:defRPr/>
            </a:pPr>
            <a:r>
              <a:rPr lang="en-US" sz="3600" b="1" dirty="0" smtClean="0">
                <a:solidFill>
                  <a:schemeClr val="tx1"/>
                </a:solidFill>
                <a:ea typeface="+mn-ea"/>
                <a:cs typeface="+mn-cs"/>
              </a:rPr>
              <a:t>Course Outcomes:</a:t>
            </a:r>
            <a:endParaRPr lang="ar-SA" sz="3600" dirty="0">
              <a:solidFill>
                <a:schemeClr val="tx1">
                  <a:lumMod val="85000"/>
                  <a:lumOff val="15000"/>
                </a:schemeClr>
              </a:solidFill>
            </a:endParaRPr>
          </a:p>
        </p:txBody>
      </p:sp>
      <p:sp>
        <p:nvSpPr>
          <p:cNvPr id="7171" name="Content Placeholder 2"/>
          <p:cNvSpPr>
            <a:spLocks noGrp="1"/>
          </p:cNvSpPr>
          <p:nvPr>
            <p:ph idx="1"/>
          </p:nvPr>
        </p:nvSpPr>
        <p:spPr>
          <a:xfrm>
            <a:off x="762000" y="1600200"/>
            <a:ext cx="7543800" cy="4495800"/>
          </a:xfrm>
        </p:spPr>
        <p:txBody>
          <a:bodyPr anchor="t"/>
          <a:lstStyle/>
          <a:p>
            <a:pPr marL="514350" indent="-514350" eaLnBrk="1" hangingPunct="1">
              <a:buFont typeface="+mj-lt"/>
              <a:buAutoNum type="arabicPeriod"/>
              <a:defRPr/>
            </a:pPr>
            <a:r>
              <a:rPr lang="en-US" sz="1800" dirty="0"/>
              <a:t>Describe the basic structure of an operating system and its components. </a:t>
            </a:r>
          </a:p>
          <a:p>
            <a:pPr marL="514350" indent="-514350" eaLnBrk="1" hangingPunct="1">
              <a:buFont typeface="+mj-lt"/>
              <a:buAutoNum type="arabicPeriod"/>
              <a:defRPr/>
            </a:pPr>
            <a:endParaRPr lang="en-US" sz="1800" dirty="0"/>
          </a:p>
          <a:p>
            <a:pPr marL="514350" indent="-514350" eaLnBrk="1" hangingPunct="1">
              <a:buFont typeface="+mj-lt"/>
              <a:buAutoNum type="arabicPeriod"/>
              <a:defRPr/>
            </a:pPr>
            <a:r>
              <a:rPr lang="en-US" sz="1800" dirty="0"/>
              <a:t>Differentiate between different types of operating systems. </a:t>
            </a:r>
          </a:p>
          <a:p>
            <a:pPr marL="514350" indent="-514350" eaLnBrk="1" hangingPunct="1">
              <a:buFont typeface="+mj-lt"/>
              <a:buAutoNum type="arabicPeriod"/>
              <a:defRPr/>
            </a:pPr>
            <a:endParaRPr lang="en-US" sz="1800" dirty="0"/>
          </a:p>
          <a:p>
            <a:pPr marL="514350" indent="-514350" eaLnBrk="1" hangingPunct="1">
              <a:buFont typeface="+mj-lt"/>
              <a:buAutoNum type="arabicPeriod"/>
              <a:defRPr/>
            </a:pPr>
            <a:r>
              <a:rPr lang="en-US" sz="1800" dirty="0"/>
              <a:t>Create and develop processes and multithreading systems.</a:t>
            </a:r>
          </a:p>
          <a:p>
            <a:pPr marL="514350" indent="-514350" eaLnBrk="1" hangingPunct="1">
              <a:buFont typeface="+mj-lt"/>
              <a:buAutoNum type="arabicPeriod"/>
              <a:defRPr/>
            </a:pPr>
            <a:endParaRPr lang="en-US" sz="1800" dirty="0"/>
          </a:p>
          <a:p>
            <a:pPr marL="514350" indent="-514350" eaLnBrk="1" hangingPunct="1">
              <a:buFont typeface="+mj-lt"/>
              <a:buAutoNum type="arabicPeriod"/>
              <a:defRPr/>
            </a:pPr>
            <a:r>
              <a:rPr lang="en-US" sz="1800" dirty="0"/>
              <a:t>Compare and select various process scheduling algorithms.</a:t>
            </a:r>
          </a:p>
          <a:p>
            <a:pPr marL="514350" indent="-514350" eaLnBrk="1" hangingPunct="1">
              <a:buFont typeface="+mj-lt"/>
              <a:buAutoNum type="arabicPeriod"/>
              <a:defRPr/>
            </a:pPr>
            <a:endParaRPr lang="en-US" sz="1800" dirty="0"/>
          </a:p>
          <a:p>
            <a:pPr marL="514350" indent="-514350" eaLnBrk="1" hangingPunct="1">
              <a:buFont typeface="+mj-lt"/>
              <a:buAutoNum type="arabicPeriod"/>
              <a:defRPr/>
            </a:pPr>
            <a:r>
              <a:rPr lang="en-US" sz="1800" dirty="0"/>
              <a:t>Design and create semaphores to solve the classical problems in process synchronization</a:t>
            </a:r>
            <a:r>
              <a:rPr lang="en-US" sz="1800" dirty="0" smtClean="0"/>
              <a:t>.</a:t>
            </a:r>
          </a:p>
          <a:p>
            <a:pPr marL="514350" indent="-514350" eaLnBrk="1" hangingPunct="1">
              <a:buFont typeface="+mj-lt"/>
              <a:buAutoNum type="arabicPeriod"/>
              <a:defRPr/>
            </a:pPr>
            <a:endParaRPr lang="en-US" sz="1800" dirty="0"/>
          </a:p>
          <a:p>
            <a:pPr marL="0" indent="0" algn="r" eaLnBrk="1" hangingPunct="1">
              <a:buFont typeface="Arial" charset="0"/>
              <a:buNone/>
              <a:defRPr/>
            </a:pPr>
            <a:r>
              <a:rPr lang="en-US" sz="1800" dirty="0" smtClean="0"/>
              <a:t>Continued…</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543800" cy="914400"/>
          </a:xfrm>
        </p:spPr>
        <p:txBody>
          <a:bodyPr rtlCol="0" anchor="ctr">
            <a:normAutofit/>
          </a:bodyPr>
          <a:lstStyle/>
          <a:p>
            <a:pPr eaLnBrk="1" fontAlgn="auto" hangingPunct="1">
              <a:spcAft>
                <a:spcPts val="0"/>
              </a:spcAft>
              <a:defRPr/>
            </a:pPr>
            <a:r>
              <a:rPr lang="en-US" sz="3600" b="1" dirty="0" smtClean="0">
                <a:solidFill>
                  <a:schemeClr val="tx1"/>
                </a:solidFill>
                <a:ea typeface="+mn-ea"/>
                <a:cs typeface="+mn-cs"/>
              </a:rPr>
              <a:t>Course Outcomes </a:t>
            </a:r>
            <a:r>
              <a:rPr lang="en-US" sz="3600" dirty="0" smtClean="0">
                <a:solidFill>
                  <a:schemeClr val="tx1"/>
                </a:solidFill>
                <a:ea typeface="+mn-ea"/>
                <a:cs typeface="+mn-cs"/>
              </a:rPr>
              <a:t>| Continued</a:t>
            </a:r>
            <a:r>
              <a:rPr lang="en-US" sz="3600" b="1" dirty="0" smtClean="0">
                <a:solidFill>
                  <a:schemeClr val="tx1"/>
                </a:solidFill>
                <a:ea typeface="+mn-ea"/>
                <a:cs typeface="+mn-cs"/>
              </a:rPr>
              <a:t>:</a:t>
            </a:r>
            <a:endParaRPr lang="ar-SA" sz="3600" dirty="0">
              <a:solidFill>
                <a:schemeClr val="tx1">
                  <a:lumMod val="85000"/>
                  <a:lumOff val="15000"/>
                </a:schemeClr>
              </a:solidFill>
            </a:endParaRPr>
          </a:p>
        </p:txBody>
      </p:sp>
      <p:sp>
        <p:nvSpPr>
          <p:cNvPr id="15363" name="Content Placeholder 2"/>
          <p:cNvSpPr>
            <a:spLocks noGrp="1"/>
          </p:cNvSpPr>
          <p:nvPr>
            <p:ph idx="1"/>
          </p:nvPr>
        </p:nvSpPr>
        <p:spPr>
          <a:xfrm>
            <a:off x="762000" y="1219200"/>
            <a:ext cx="7543800" cy="4495800"/>
          </a:xfrm>
        </p:spPr>
        <p:txBody>
          <a:bodyPr anchor="t"/>
          <a:lstStyle/>
          <a:p>
            <a:pPr marL="514350" indent="-514350" eaLnBrk="1" hangingPunct="1">
              <a:buFont typeface="Century Gothic" pitchFamily="34" charset="0"/>
              <a:buAutoNum type="arabicPeriod" startAt="6"/>
            </a:pPr>
            <a:r>
              <a:rPr lang="en-US" altLang="en-US" sz="1800" smtClean="0"/>
              <a:t>Detect deadlock problems and suggest ways of dealing with them, including prevention, avoidance, detection, and recovery. </a:t>
            </a:r>
          </a:p>
          <a:p>
            <a:pPr marL="514350" indent="-514350" eaLnBrk="1" hangingPunct="1">
              <a:buFont typeface="Century Gothic" pitchFamily="34" charset="0"/>
              <a:buAutoNum type="arabicPeriod" startAt="6"/>
            </a:pPr>
            <a:endParaRPr lang="en-US" altLang="en-US" sz="1800" smtClean="0"/>
          </a:p>
          <a:p>
            <a:pPr marL="514350" indent="-514350" eaLnBrk="1" hangingPunct="1">
              <a:buFont typeface="Century Gothic" pitchFamily="34" charset="0"/>
              <a:buAutoNum type="arabicPeriod" startAt="6"/>
            </a:pPr>
            <a:r>
              <a:rPr lang="en-US" altLang="en-US" sz="1800" smtClean="0"/>
              <a:t>Differentiate among several different schemes for managing main memory, including swapping, paging, and segmentation. </a:t>
            </a:r>
          </a:p>
          <a:p>
            <a:pPr marL="514350" indent="-514350" eaLnBrk="1" hangingPunct="1">
              <a:buFont typeface="Century Gothic" pitchFamily="34" charset="0"/>
              <a:buAutoNum type="arabicPeriod" startAt="6"/>
            </a:pPr>
            <a:endParaRPr lang="en-US" altLang="en-US" sz="1800" smtClean="0"/>
          </a:p>
          <a:p>
            <a:pPr marL="514350" indent="-514350" eaLnBrk="1" hangingPunct="1">
              <a:buFont typeface="Century Gothic" pitchFamily="34" charset="0"/>
              <a:buAutoNum type="arabicPeriod" startAt="6"/>
            </a:pPr>
            <a:r>
              <a:rPr lang="en-US" altLang="en-US" sz="1800" smtClean="0"/>
              <a:t>Identify the concept of virtual memory and demand paging. </a:t>
            </a:r>
          </a:p>
          <a:p>
            <a:pPr marL="514350" indent="-514350" eaLnBrk="1" hangingPunct="1">
              <a:buFont typeface="Century Gothic" pitchFamily="34" charset="0"/>
              <a:buAutoNum type="arabicPeriod" startAt="6"/>
            </a:pPr>
            <a:endParaRPr lang="en-US" altLang="en-US" sz="1800" smtClean="0"/>
          </a:p>
          <a:p>
            <a:pPr marL="514350" indent="-514350" eaLnBrk="1" hangingPunct="1">
              <a:buFont typeface="Century Gothic" pitchFamily="34" charset="0"/>
              <a:buAutoNum type="arabicPeriod" startAt="6"/>
            </a:pPr>
            <a:r>
              <a:rPr lang="en-US" altLang="en-US" sz="1800" smtClean="0"/>
              <a:t>Explain what the "file" abstraction is and characterize several schemes for disk space allocation and free space management. </a:t>
            </a:r>
          </a:p>
          <a:p>
            <a:pPr marL="514350" indent="-514350" eaLnBrk="1" hangingPunct="1">
              <a:buFont typeface="Century Gothic" pitchFamily="34" charset="0"/>
              <a:buAutoNum type="arabicPeriod" startAt="6"/>
            </a:pPr>
            <a:endParaRPr lang="en-US" altLang="en-US" sz="1800" smtClean="0"/>
          </a:p>
          <a:p>
            <a:pPr marL="514350" indent="-514350" eaLnBrk="1" hangingPunct="1">
              <a:buFont typeface="Century Gothic" pitchFamily="34" charset="0"/>
              <a:buAutoNum type="arabicPeriod" startAt="6"/>
            </a:pPr>
            <a:r>
              <a:rPr lang="en-US" altLang="en-US" sz="1800" smtClean="0"/>
              <a:t>Compare and contrast various disk scheduling algorithms.</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543800" cy="914400"/>
          </a:xfrm>
        </p:spPr>
        <p:txBody>
          <a:bodyPr rtlCol="0" anchor="ctr">
            <a:normAutofit/>
          </a:bodyPr>
          <a:lstStyle/>
          <a:p>
            <a:pPr eaLnBrk="1" fontAlgn="auto" hangingPunct="1">
              <a:spcAft>
                <a:spcPts val="0"/>
              </a:spcAft>
              <a:defRPr/>
            </a:pPr>
            <a:r>
              <a:rPr lang="en-US" sz="3600" b="1" dirty="0" smtClean="0">
                <a:solidFill>
                  <a:schemeClr val="tx1"/>
                </a:solidFill>
                <a:ea typeface="+mn-ea"/>
                <a:cs typeface="+mn-cs"/>
              </a:rPr>
              <a:t>Lab / Tutorials:</a:t>
            </a:r>
            <a:endParaRPr lang="ar-SA" sz="3600" dirty="0">
              <a:solidFill>
                <a:schemeClr val="tx1">
                  <a:lumMod val="85000"/>
                  <a:lumOff val="15000"/>
                </a:schemeClr>
              </a:solidFill>
            </a:endParaRPr>
          </a:p>
        </p:txBody>
      </p:sp>
      <p:sp>
        <p:nvSpPr>
          <p:cNvPr id="16387" name="Content Placeholder 2"/>
          <p:cNvSpPr>
            <a:spLocks noGrp="1"/>
          </p:cNvSpPr>
          <p:nvPr>
            <p:ph idx="1"/>
          </p:nvPr>
        </p:nvSpPr>
        <p:spPr>
          <a:xfrm>
            <a:off x="762000" y="1600200"/>
            <a:ext cx="7543800" cy="4495800"/>
          </a:xfrm>
        </p:spPr>
        <p:txBody>
          <a:bodyPr anchor="t"/>
          <a:lstStyle/>
          <a:p>
            <a:pPr indent="0" eaLnBrk="1" hangingPunct="1">
              <a:buFont typeface="Arial" charset="0"/>
              <a:buNone/>
            </a:pPr>
            <a:r>
              <a:rPr lang="en-US" altLang="en-US" sz="2800" smtClean="0"/>
              <a:t>A mix of Windows and Linux environments (more details will be posted on the course blog and provided by me and your TA).</a:t>
            </a:r>
            <a:endParaRPr lang="ar-SA" altLang="en-US" sz="2800" smtClean="0"/>
          </a:p>
        </p:txBody>
      </p:sp>
    </p:spTree>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1804</TotalTime>
  <Words>703</Words>
  <Application>Microsoft Office PowerPoint</Application>
  <PresentationFormat>On-screen Show (4:3)</PresentationFormat>
  <Paragraphs>138</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NewsPrint</vt:lpstr>
      <vt:lpstr>IT 325: Operating Systems</vt:lpstr>
      <vt:lpstr>Slide 2</vt:lpstr>
      <vt:lpstr>Prerequisites:</vt:lpstr>
      <vt:lpstr>Text Book:</vt:lpstr>
      <vt:lpstr>Text Book | Chapters to be Covered:</vt:lpstr>
      <vt:lpstr>Course Outline:</vt:lpstr>
      <vt:lpstr>Course Outcomes:</vt:lpstr>
      <vt:lpstr>Course Outcomes | Continued:</vt:lpstr>
      <vt:lpstr>Lab / Tutorials:</vt:lpstr>
      <vt:lpstr>Class Blog:</vt:lpstr>
      <vt:lpstr>Exams Policies</vt:lpstr>
      <vt:lpstr>Slide 12</vt:lpstr>
      <vt:lpstr>Homework policy:</vt:lpstr>
      <vt:lpstr>Collaboration / Copying policy:</vt:lpstr>
      <vt:lpstr>Grading policy:</vt:lpstr>
      <vt:lpstr>Grading Scheme:</vt:lpstr>
      <vt:lpstr>Slide 17</vt:lpstr>
      <vt:lpstr>Final Note</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Abeer Alshaya</dc:creator>
  <cp:lastModifiedBy>User</cp:lastModifiedBy>
  <cp:revision>127</cp:revision>
  <cp:lastPrinted>1601-01-01T00:00:00Z</cp:lastPrinted>
  <dcterms:created xsi:type="dcterms:W3CDTF">1601-01-01T00:00:00Z</dcterms:created>
  <dcterms:modified xsi:type="dcterms:W3CDTF">2018-09-15T21:47:55Z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