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8" r:id="rId4"/>
    <p:sldId id="269" r:id="rId5"/>
    <p:sldId id="270" r:id="rId6"/>
    <p:sldId id="271" r:id="rId7"/>
    <p:sldId id="272" r:id="rId8"/>
    <p:sldId id="273" r:id="rId9"/>
    <p:sldId id="264" r:id="rId10"/>
    <p:sldId id="260" r:id="rId11"/>
    <p:sldId id="265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7313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7293" autoAdjust="0"/>
  </p:normalViewPr>
  <p:slideViewPr>
    <p:cSldViewPr>
      <p:cViewPr varScale="1">
        <p:scale>
          <a:sx n="79" d="100"/>
          <a:sy n="79" d="100"/>
        </p:scale>
        <p:origin x="-130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C8B64F67-046D-43AC-AC06-5A0372018DB1}" type="datetimeFigureOut">
              <a:rPr lang="ar-SA" smtClean="0"/>
              <a:pPr/>
              <a:t>07/03/38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27B89CE-B73F-4230-B5E3-1AE4809FCFAA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42412350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care.diabetesjournals.org/content/27/12/2990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When the body is under stress, the adrenal glands trigger the release of glucose stored in various organs, which often leads to elevated levels of glucose in the bloodstream.</a:t>
            </a:r>
          </a:p>
          <a:p>
            <a:pPr algn="l" rtl="0"/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caffeine intake can acutely lower insulin sensitivity (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7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9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and increase glucose concentrations </a:t>
            </a:r>
          </a:p>
          <a:p>
            <a:pPr algn="l" rtl="0"/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corticosteroid (steroid, for short). These drugs have also been called "glucocorticoids" because of their effects on glucose metabolism: Increases in blood glucose are common among people taking prednisone and other steroids.</a:t>
            </a:r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7B89CE-B73F-4230-B5E3-1AE4809FCFAA}" type="slidenum">
              <a:rPr lang="ar-SA" smtClean="0"/>
              <a:pPr/>
              <a:t>4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32019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0429A-F3FA-4733-A5F4-156EE2A0B0FC}" type="datetimeFigureOut">
              <a:rPr lang="en-US" smtClean="0"/>
              <a:pPr/>
              <a:t>12/6/2016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4099495-A873-4BB7-BC8D-2E3F1D9B34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0429A-F3FA-4733-A5F4-156EE2A0B0FC}" type="datetimeFigureOut">
              <a:rPr lang="en-US" smtClean="0"/>
              <a:pPr/>
              <a:t>12/6/2016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99495-A873-4BB7-BC8D-2E3F1D9B34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0429A-F3FA-4733-A5F4-156EE2A0B0FC}" type="datetimeFigureOut">
              <a:rPr lang="en-US" smtClean="0"/>
              <a:pPr/>
              <a:t>12/6/2016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99495-A873-4BB7-BC8D-2E3F1D9B34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0429A-F3FA-4733-A5F4-156EE2A0B0FC}" type="datetimeFigureOut">
              <a:rPr lang="en-US" smtClean="0"/>
              <a:pPr/>
              <a:t>12/6/2016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99495-A873-4BB7-BC8D-2E3F1D9B34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0429A-F3FA-4733-A5F4-156EE2A0B0FC}" type="datetimeFigureOut">
              <a:rPr lang="en-US" smtClean="0"/>
              <a:pPr/>
              <a:t>12/6/2016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099495-A873-4BB7-BC8D-2E3F1D9B34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0429A-F3FA-4733-A5F4-156EE2A0B0FC}" type="datetimeFigureOut">
              <a:rPr lang="en-US" smtClean="0"/>
              <a:pPr/>
              <a:t>12/6/2016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99495-A873-4BB7-BC8D-2E3F1D9B34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0429A-F3FA-4733-A5F4-156EE2A0B0FC}" type="datetimeFigureOut">
              <a:rPr lang="en-US" smtClean="0"/>
              <a:pPr/>
              <a:t>12/6/2016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99495-A873-4BB7-BC8D-2E3F1D9B34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0429A-F3FA-4733-A5F4-156EE2A0B0FC}" type="datetimeFigureOut">
              <a:rPr lang="en-US" smtClean="0"/>
              <a:pPr/>
              <a:t>12/6/2016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99495-A873-4BB7-BC8D-2E3F1D9B34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0429A-F3FA-4733-A5F4-156EE2A0B0FC}" type="datetimeFigureOut">
              <a:rPr lang="en-US" smtClean="0"/>
              <a:pPr/>
              <a:t>12/6/2016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99495-A873-4BB7-BC8D-2E3F1D9B34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0429A-F3FA-4733-A5F4-156EE2A0B0FC}" type="datetimeFigureOut">
              <a:rPr lang="en-US" smtClean="0"/>
              <a:pPr/>
              <a:t>12/6/2016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99495-A873-4BB7-BC8D-2E3F1D9B34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0429A-F3FA-4733-A5F4-156EE2A0B0FC}" type="datetimeFigureOut">
              <a:rPr lang="en-US" smtClean="0"/>
              <a:pPr/>
              <a:t>12/6/2016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4099495-A873-4BB7-BC8D-2E3F1D9B34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33B0429A-F3FA-4733-A5F4-156EE2A0B0FC}" type="datetimeFigureOut">
              <a:rPr lang="en-US" smtClean="0"/>
              <a:pPr/>
              <a:t>12/6/2016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74099495-A873-4BB7-BC8D-2E3F1D9B34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319015"/>
            <a:ext cx="7772400" cy="1470025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D73139"/>
                </a:solidFill>
                <a:latin typeface="Calibri" pitchFamily="34" charset="0"/>
              </a:rPr>
              <a:t>Oral glucose tolerance test (GTT)</a:t>
            </a:r>
            <a:endParaRPr lang="en-US" sz="3600" dirty="0">
              <a:solidFill>
                <a:srgbClr val="D73139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924507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55984" y="-315416"/>
            <a:ext cx="7772400" cy="1143000"/>
          </a:xfrm>
        </p:spPr>
        <p:txBody>
          <a:bodyPr>
            <a:normAutofit/>
          </a:bodyPr>
          <a:lstStyle/>
          <a:p>
            <a:r>
              <a:rPr lang="en-US" sz="2800" b="1" dirty="0">
                <a:latin typeface="Calibri" pitchFamily="34" charset="0"/>
              </a:rPr>
              <a:t>- Glucose estimated by o-toluidine method:</a:t>
            </a:r>
            <a:endParaRPr lang="en-US" sz="2800" dirty="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9568594"/>
              </p:ext>
            </p:extLst>
          </p:nvPr>
        </p:nvGraphicFramePr>
        <p:xfrm>
          <a:off x="107504" y="1051952"/>
          <a:ext cx="8784976" cy="320292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288032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0300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6508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2473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31183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Plasma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Standard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dH2O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000" u="none" strike="noStrike" kern="12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O-toluidine reagent</a:t>
                      </a:r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Test</a:t>
                      </a:r>
                      <a:r>
                        <a:rPr lang="en-US" sz="20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(a1) (</a:t>
                      </a:r>
                      <a:r>
                        <a:rPr lang="en-US" sz="2000" u="none" strike="noStrike" kern="12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Fasting plasma)</a:t>
                      </a:r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000" u="none" strike="noStrike" kern="12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0.1</a:t>
                      </a:r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ـــــ</a:t>
                      </a:r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00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ـــــ</a:t>
                      </a:r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 ml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292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Test</a:t>
                      </a:r>
                      <a:r>
                        <a:rPr lang="en-US" sz="20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(a2) (</a:t>
                      </a:r>
                      <a:r>
                        <a:rPr lang="en-US" sz="2000" u="none" strike="noStrike" kern="12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Fasting plasma)</a:t>
                      </a:r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000" u="none" strike="noStrike" kern="1200" baseline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0.1</a:t>
                      </a:r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00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ـــــ</a:t>
                      </a:r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00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ـــــ</a:t>
                      </a:r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 ml</a:t>
                      </a:r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Test</a:t>
                      </a:r>
                      <a:r>
                        <a:rPr lang="en-US" sz="20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(b1) </a:t>
                      </a:r>
                      <a:r>
                        <a:rPr lang="en-US" sz="2000" u="none" strike="noStrike" kern="12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Tow- hour</a:t>
                      </a:r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000" u="none" strike="noStrike" kern="1200" baseline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0.1</a:t>
                      </a:r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00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ـــــ</a:t>
                      </a:r>
                      <a:endParaRPr lang="en-US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00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ـــــ</a:t>
                      </a:r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 ml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Test</a:t>
                      </a:r>
                      <a:r>
                        <a:rPr lang="en-US" sz="20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(b2) </a:t>
                      </a:r>
                      <a:r>
                        <a:rPr lang="en-US" sz="2000" u="none" strike="noStrike" kern="12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Tow- hour</a:t>
                      </a:r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000" u="none" strike="noStrike" kern="12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0.1</a:t>
                      </a:r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ـــــ</a:t>
                      </a:r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ـــــ</a:t>
                      </a:r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 ml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Standard (1)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ـــــ</a:t>
                      </a:r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u="none" strike="noStrike" kern="12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0.1</a:t>
                      </a:r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ـــــ</a:t>
                      </a:r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 ml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Standard (2)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ـــــ</a:t>
                      </a:r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u="none" strike="noStrike" kern="12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0.1</a:t>
                      </a:r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ـــــ</a:t>
                      </a:r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 ml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Blank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ـــــ</a:t>
                      </a:r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ـــــ</a:t>
                      </a:r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u="none" strike="noStrike" kern="12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0.1</a:t>
                      </a:r>
                      <a:endParaRPr lang="en-US" sz="2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 ml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117898" y="4413389"/>
            <a:ext cx="87745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Calibri" pitchFamily="34" charset="0"/>
                <a:cs typeface="Calibri" pitchFamily="34" charset="0"/>
              </a:rPr>
              <a:t>Mix the contents of each tube and cover each tube by Aluminum foil</a:t>
            </a:r>
          </a:p>
        </p:txBody>
      </p:sp>
      <p:sp>
        <p:nvSpPr>
          <p:cNvPr id="8" name="Rectangle 7"/>
          <p:cNvSpPr/>
          <p:nvPr/>
        </p:nvSpPr>
        <p:spPr>
          <a:xfrm>
            <a:off x="2304256" y="5111085"/>
            <a:ext cx="60841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Calibri" pitchFamily="34" charset="0"/>
                <a:cs typeface="Calibri" pitchFamily="34" charset="0"/>
              </a:rPr>
              <a:t>Boiling water bath for 5 minutes</a:t>
            </a:r>
          </a:p>
        </p:txBody>
      </p:sp>
      <p:sp>
        <p:nvSpPr>
          <p:cNvPr id="9" name="Rectangle 8"/>
          <p:cNvSpPr/>
          <p:nvPr/>
        </p:nvSpPr>
        <p:spPr>
          <a:xfrm>
            <a:off x="2267744" y="5670306"/>
            <a:ext cx="6336704" cy="11430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Calibri" pitchFamily="34" charset="0"/>
                <a:cs typeface="Calibri" pitchFamily="34" charset="0"/>
              </a:rPr>
              <a:t>  cool the tubes for 1-3 min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Calibri" pitchFamily="34" charset="0"/>
                <a:cs typeface="Calibri" pitchFamily="34" charset="0"/>
              </a:rPr>
              <a:t>Read absorbance at 630 nm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4283967" y="4254872"/>
            <a:ext cx="0" cy="32403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4283968" y="5507129"/>
            <a:ext cx="0" cy="32403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4283968" y="4823053"/>
            <a:ext cx="0" cy="32403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4283968" y="6191205"/>
            <a:ext cx="0" cy="32403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6956392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914400" y="274638"/>
            <a:ext cx="2001416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spc="-6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>
                <a:latin typeface="Calibri" pitchFamily="34" charset="0"/>
                <a:cs typeface="Calibri" pitchFamily="34" charset="0"/>
              </a:rPr>
              <a:t>- Result:</a:t>
            </a:r>
            <a:endParaRPr lang="en-US" sz="3200" b="1" dirty="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17436642"/>
              </p:ext>
            </p:extLst>
          </p:nvPr>
        </p:nvGraphicFramePr>
        <p:xfrm>
          <a:off x="1331640" y="1916832"/>
          <a:ext cx="6336704" cy="3320875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194421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39248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301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Tubes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u="none" strike="noStrike" kern="12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Absorbance at 475</a:t>
                      </a:r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30100">
                <a:tc>
                  <a:txBody>
                    <a:bodyPr/>
                    <a:lstStyle/>
                    <a:p>
                      <a:pPr algn="l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Test</a:t>
                      </a:r>
                      <a:r>
                        <a:rPr lang="en-US" sz="24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(a1)</a:t>
                      </a:r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44348">
                <a:tc>
                  <a:txBody>
                    <a:bodyPr/>
                    <a:lstStyle/>
                    <a:p>
                      <a:pPr algn="l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Test</a:t>
                      </a:r>
                      <a:r>
                        <a:rPr lang="en-US" sz="24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(a2)</a:t>
                      </a:r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30100">
                <a:tc>
                  <a:txBody>
                    <a:bodyPr/>
                    <a:lstStyle/>
                    <a:p>
                      <a:pPr algn="l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Test</a:t>
                      </a:r>
                      <a:r>
                        <a:rPr lang="en-US" sz="24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(b1)</a:t>
                      </a:r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30100">
                <a:tc>
                  <a:txBody>
                    <a:bodyPr/>
                    <a:lstStyle/>
                    <a:p>
                      <a:pPr algn="l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Test</a:t>
                      </a:r>
                      <a:r>
                        <a:rPr lang="en-US" sz="24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(b2)</a:t>
                      </a:r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49866">
                <a:tc>
                  <a:txBody>
                    <a:bodyPr/>
                    <a:lstStyle/>
                    <a:p>
                      <a:pPr algn="l"/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Standard (1)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7767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Standard (2)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5379537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56" y="404664"/>
            <a:ext cx="5791200" cy="543590"/>
          </a:xfrm>
        </p:spPr>
        <p:txBody>
          <a:bodyPr>
            <a:normAutofit/>
          </a:bodyPr>
          <a:lstStyle/>
          <a:p>
            <a:r>
              <a:rPr lang="en-US" sz="2800" b="1" dirty="0">
                <a:latin typeface="Calibri" pitchFamily="34" charset="0"/>
              </a:rPr>
              <a:t>- Calculations:</a:t>
            </a:r>
          </a:p>
        </p:txBody>
      </p:sp>
      <p:sp>
        <p:nvSpPr>
          <p:cNvPr id="4" name="مستطيل 3"/>
          <p:cNvSpPr/>
          <p:nvPr/>
        </p:nvSpPr>
        <p:spPr>
          <a:xfrm>
            <a:off x="41956" y="1228357"/>
            <a:ext cx="910989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Conc. Of Std. =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0.1 g/dl.</a:t>
            </a:r>
          </a:p>
          <a:p>
            <a:r>
              <a:rPr lang="en-US" sz="24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Sample A =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Fasting plasma glucose</a:t>
            </a:r>
          </a:p>
          <a:p>
            <a:r>
              <a:rPr lang="en-US" sz="24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Sample B =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Two hour plasma glucose</a:t>
            </a:r>
          </a:p>
          <a:p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 Amount of glucose in plasma  =                             X conc. Of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Std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= </a:t>
            </a:r>
            <a:r>
              <a:rPr lang="en-US" sz="24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g/dl</a:t>
            </a:r>
          </a:p>
          <a:p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ar-SA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 Z g/dl X 1000 = </a:t>
            </a:r>
            <a:r>
              <a:rPr lang="en-US" sz="2400" b="1" u="sng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 mg/dl</a:t>
            </a:r>
          </a:p>
          <a:p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 Calculate the glucose  in fasting glucose plasma and in two hours plasma glucose  .. </a:t>
            </a:r>
          </a:p>
          <a:p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400" b="1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Then discuses your results .. </a:t>
            </a:r>
          </a:p>
          <a:p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ar-SA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مربع نص 4"/>
          <p:cNvSpPr txBox="1"/>
          <p:nvPr/>
        </p:nvSpPr>
        <p:spPr>
          <a:xfrm>
            <a:off x="4211960" y="2492896"/>
            <a:ext cx="2133600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Means Ab Test</a:t>
            </a: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Means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Ab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Std. </a:t>
            </a:r>
            <a:endParaRPr lang="ar-SA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9" name="رابط مستقيم 8"/>
          <p:cNvCxnSpPr/>
          <p:nvPr/>
        </p:nvCxnSpPr>
        <p:spPr>
          <a:xfrm>
            <a:off x="4224503" y="2924944"/>
            <a:ext cx="19071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9436073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96752"/>
            <a:ext cx="6768752" cy="43735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- Objectives:</a:t>
            </a:r>
          </a:p>
          <a:p>
            <a:pPr>
              <a:lnSpc>
                <a:spcPct val="150000"/>
              </a:lnSpc>
            </a:pPr>
            <a:r>
              <a:rPr lang="nl-NL" sz="2800" b="0" dirty="0">
                <a:latin typeface="Calibri" pitchFamily="34" charset="0"/>
              </a:rPr>
              <a:t>- Use OGTT in diagnosis of diabetes mellitus.</a:t>
            </a:r>
            <a:endParaRPr lang="en-US" sz="28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960036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476672"/>
            <a:ext cx="3610744" cy="972026"/>
          </a:xfrm>
        </p:spPr>
        <p:txBody>
          <a:bodyPr>
            <a:normAutofit fontScale="90000"/>
          </a:bodyPr>
          <a:lstStyle/>
          <a:p>
            <a:r>
              <a:rPr lang="en-US" sz="3200" b="1" dirty="0">
                <a:latin typeface="Calibri" pitchFamily="34" charset="0"/>
              </a:rPr>
              <a:t>- Introduction</a:t>
            </a:r>
            <a:br>
              <a:rPr lang="en-US" sz="3200" b="1" dirty="0">
                <a:latin typeface="Calibri" pitchFamily="34" charset="0"/>
              </a:rPr>
            </a:br>
            <a:endParaRPr lang="en-US" sz="3200" b="1" dirty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36512" y="1196752"/>
            <a:ext cx="9001000" cy="5976664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600" b="0" dirty="0">
                <a:latin typeface="Calibri" panose="020F0502020204030204" pitchFamily="34" charset="0"/>
                <a:cs typeface="Calibri" panose="020F0502020204030204" pitchFamily="34" charset="0"/>
              </a:rPr>
              <a:t>- Serial measurement of plasma glucose before and after glucose is given orally should provide a standard method to evaluate individuals and establish values for normal and disease states. </a:t>
            </a:r>
          </a:p>
          <a:p>
            <a:pPr>
              <a:lnSpc>
                <a:spcPct val="150000"/>
              </a:lnSpc>
            </a:pPr>
            <a:r>
              <a:rPr lang="en-US" sz="2600" b="0" dirty="0">
                <a:latin typeface="Calibri" panose="020F0502020204030204" pitchFamily="34" charset="0"/>
                <a:cs typeface="Calibri" panose="020F0502020204030204" pitchFamily="34" charset="0"/>
              </a:rPr>
              <a:t>- T</a:t>
            </a:r>
            <a:r>
              <a:rPr lang="en-US" sz="2400" b="0" dirty="0">
                <a:latin typeface="Calibri" panose="020F0502020204030204" pitchFamily="34" charset="0"/>
                <a:cs typeface="Calibri" panose="020F0502020204030204" pitchFamily="34" charset="0"/>
              </a:rPr>
              <a:t>here are two type of glucose tolerance test (Oral and IV). </a:t>
            </a:r>
          </a:p>
          <a:p>
            <a:pPr>
              <a:lnSpc>
                <a:spcPct val="150000"/>
              </a:lnSpc>
            </a:pPr>
            <a:r>
              <a:rPr lang="en-US" sz="2400" b="0" dirty="0">
                <a:latin typeface="Calibri" panose="020F0502020204030204" pitchFamily="34" charset="0"/>
                <a:cs typeface="Calibri" panose="020F0502020204030204" pitchFamily="34" charset="0"/>
              </a:rPr>
              <a:t>-The most common glucose tolerance test is </a:t>
            </a:r>
            <a:r>
              <a:rPr lang="en-US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oral glucose tolerance test (OGTT)</a:t>
            </a:r>
            <a:r>
              <a:rPr lang="en-US" sz="2400" b="0" dirty="0">
                <a:latin typeface="Calibri" panose="020F0502020204030204" pitchFamily="34" charset="0"/>
                <a:cs typeface="Calibri" panose="020F0502020204030204" pitchFamily="34" charset="0"/>
              </a:rPr>
              <a:t>. </a:t>
            </a:r>
          </a:p>
          <a:p>
            <a:pPr>
              <a:lnSpc>
                <a:spcPct val="150000"/>
              </a:lnSpc>
            </a:pPr>
            <a:r>
              <a:rPr lang="en-US" sz="2400" b="0" dirty="0">
                <a:latin typeface="Calibri" panose="020F0502020204030204" pitchFamily="34" charset="0"/>
                <a:cs typeface="Calibri" panose="020F0502020204030204" pitchFamily="34" charset="0"/>
              </a:rPr>
              <a:t>- The test reveals how quickly glucose is metabolized from the bloodstream for use by cells as energy source. </a:t>
            </a:r>
          </a:p>
          <a:p>
            <a:pPr>
              <a:lnSpc>
                <a:spcPct val="150000"/>
              </a:lnSpc>
            </a:pPr>
            <a:endParaRPr lang="en-US" sz="2600" b="0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endParaRPr lang="en-US" sz="2600" b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427257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107504" y="56271"/>
            <a:ext cx="8784976" cy="1055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200" b="1" u="sng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There are a number of factors that may affect  glucose tolerance and that should be controlled or eliminated before such a test is performed : </a:t>
            </a:r>
          </a:p>
        </p:txBody>
      </p:sp>
      <p:sp>
        <p:nvSpPr>
          <p:cNvPr id="5" name="مستطيل 4"/>
          <p:cNvSpPr/>
          <p:nvPr/>
        </p:nvSpPr>
        <p:spPr>
          <a:xfrm>
            <a:off x="1979712" y="1484784"/>
            <a:ext cx="4572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cigarettes</a:t>
            </a:r>
          </a:p>
          <a:p>
            <a:pPr algn="ctr"/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Anxiety                                                          </a:t>
            </a:r>
          </a:p>
          <a:p>
            <a:pPr algn="ctr"/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activity</a:t>
            </a:r>
          </a:p>
          <a:p>
            <a:pPr algn="ctr"/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Coffee                                                 </a:t>
            </a:r>
          </a:p>
          <a:p>
            <a:pPr algn="ctr"/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amount of glucose ingested</a:t>
            </a:r>
          </a:p>
          <a:p>
            <a:pPr algn="ctr"/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carbohydrate intake                                          </a:t>
            </a:r>
          </a:p>
          <a:p>
            <a:pPr algn="ctr"/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Time of pervious food intake                            </a:t>
            </a:r>
          </a:p>
          <a:p>
            <a:pPr algn="ctr"/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corticosteroids 	</a:t>
            </a:r>
          </a:p>
          <a:p>
            <a:pPr algn="ctr"/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Age </a:t>
            </a:r>
          </a:p>
          <a:p>
            <a:pPr algn="ctr"/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inactivity</a:t>
            </a:r>
          </a:p>
          <a:p>
            <a:pPr algn="ctr"/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weight</a:t>
            </a:r>
          </a:p>
          <a:p>
            <a:pPr algn="ctr"/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Some medicines </a:t>
            </a:r>
          </a:p>
        </p:txBody>
      </p:sp>
    </p:spTree>
    <p:extLst>
      <p:ext uri="{BB962C8B-B14F-4D97-AF65-F5344CB8AC3E}">
        <p14:creationId xmlns:p14="http://schemas.microsoft.com/office/powerpoint/2010/main" xmlns="" val="12400760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4"/>
          <p:cNvSpPr txBox="1"/>
          <p:nvPr/>
        </p:nvSpPr>
        <p:spPr>
          <a:xfrm>
            <a:off x="13850" y="44624"/>
            <a:ext cx="9130150" cy="6683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sz="24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How the test is performed</a:t>
            </a:r>
          </a:p>
          <a:p>
            <a:pPr algn="l" rtl="0">
              <a:lnSpc>
                <a:spcPct val="150000"/>
              </a:lnSpc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 When an oral glucose tolerance test is ordered, the following conditions should be met:</a:t>
            </a:r>
          </a:p>
          <a:p>
            <a:pPr marL="457200" indent="-457200" algn="l" rtl="0">
              <a:lnSpc>
                <a:spcPct val="150000"/>
              </a:lnSpc>
              <a:buAutoNum type="arabicParenBoth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Omit medications known to affect  glucose tolerance.</a:t>
            </a:r>
          </a:p>
          <a:p>
            <a:pPr algn="l" rtl="0">
              <a:lnSpc>
                <a:spcPct val="150000"/>
              </a:lnSpc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(2) Perform the test in the morning after 3 days of unrestricted diet and activity.</a:t>
            </a:r>
          </a:p>
          <a:p>
            <a:pPr algn="l" rtl="0">
              <a:lnSpc>
                <a:spcPct val="150000"/>
              </a:lnSpc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(3) Perform the test after a 10-16 hours fast </a:t>
            </a:r>
            <a:r>
              <a:rPr lang="en-US" sz="24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(better 12 hour).</a:t>
            </a:r>
          </a:p>
          <a:p>
            <a:pPr algn="l" rtl="0">
              <a:lnSpc>
                <a:spcPct val="150000"/>
              </a:lnSpc>
            </a:pPr>
            <a:r>
              <a:rPr lang="en-US" sz="24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Oral dose :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For adults, the recommended load is 75 g and for children, 1.75 g/kg,</a:t>
            </a:r>
            <a:endParaRPr lang="en-US" sz="24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 rtl="0">
              <a:lnSpc>
                <a:spcPct val="150000"/>
              </a:lnSpc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- Plasma glucose should be measured </a:t>
            </a: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fasting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then every 30 min for 2h </a:t>
            </a: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after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an oral glucose load</a:t>
            </a:r>
          </a:p>
          <a:p>
            <a:pPr algn="l" rtl="0">
              <a:lnSpc>
                <a:spcPct val="150000"/>
              </a:lnSpc>
            </a:pPr>
            <a:r>
              <a:rPr lang="en-US" sz="24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Note: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the time of collection is different, it is depend on the situation.</a:t>
            </a:r>
          </a:p>
        </p:txBody>
      </p:sp>
    </p:spTree>
    <p:extLst>
      <p:ext uri="{BB962C8B-B14F-4D97-AF65-F5344CB8AC3E}">
        <p14:creationId xmlns:p14="http://schemas.microsoft.com/office/powerpoint/2010/main" xmlns="" val="1717784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4"/>
          <p:cNvSpPr txBox="1"/>
          <p:nvPr/>
        </p:nvSpPr>
        <p:spPr>
          <a:xfrm>
            <a:off x="9030" y="466794"/>
            <a:ext cx="889248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>
              <a:lnSpc>
                <a:spcPct val="150000"/>
              </a:lnSpc>
            </a:pPr>
            <a:r>
              <a:rPr lang="en-US" sz="24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Why might I need to have the test?</a:t>
            </a:r>
          </a:p>
          <a:p>
            <a:pPr algn="l" rtl="0">
              <a:lnSpc>
                <a:spcPct val="150000"/>
              </a:lnSpc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 Generally most healthcare providers recommend that all pregnant women be screened for gestational diabetes. </a:t>
            </a:r>
          </a:p>
          <a:p>
            <a:pPr algn="l" rtl="0">
              <a:lnSpc>
                <a:spcPct val="150000"/>
              </a:lnSpc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 Experts recommend this test to pregnant women who are between 24 and 28 weeks of pregnancy . </a:t>
            </a:r>
          </a:p>
          <a:p>
            <a:pPr algn="l" rtl="0">
              <a:lnSpc>
                <a:spcPct val="150000"/>
              </a:lnSpc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 This test is also recommended for anyone suspected of developing adult diabetes.</a:t>
            </a:r>
          </a:p>
        </p:txBody>
      </p:sp>
    </p:spTree>
    <p:extLst>
      <p:ext uri="{BB962C8B-B14F-4D97-AF65-F5344CB8AC3E}">
        <p14:creationId xmlns:p14="http://schemas.microsoft.com/office/powerpoint/2010/main" xmlns="" val="33356825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1268760"/>
            <a:ext cx="8933688" cy="396044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en-US" sz="2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How the side effect during the test?</a:t>
            </a:r>
          </a:p>
          <a:p>
            <a:pPr>
              <a:lnSpc>
                <a:spcPct val="150000"/>
              </a:lnSpc>
              <a:buNone/>
            </a:pPr>
            <a:r>
              <a:rPr lang="en-US" sz="2400" b="0" dirty="0">
                <a:latin typeface="Calibri" panose="020F0502020204030204" pitchFamily="34" charset="0"/>
                <a:cs typeface="Calibri" panose="020F0502020204030204" pitchFamily="34" charset="0"/>
              </a:rPr>
              <a:t>- Some people feel sweaty, light-headed, or may even feel short of breath or faint after drinking the glucose. </a:t>
            </a:r>
          </a:p>
          <a:p>
            <a:pPr>
              <a:lnSpc>
                <a:spcPct val="150000"/>
              </a:lnSpc>
              <a:buNone/>
            </a:pPr>
            <a:r>
              <a:rPr lang="en-US" sz="2400" b="0" dirty="0">
                <a:latin typeface="Calibri" panose="020F0502020204030204" pitchFamily="34" charset="0"/>
                <a:cs typeface="Calibri" panose="020F0502020204030204" pitchFamily="34" charset="0"/>
              </a:rPr>
              <a:t>- However, serious side effects of this test are very uncommon.</a:t>
            </a:r>
          </a:p>
        </p:txBody>
      </p:sp>
    </p:spTree>
    <p:extLst>
      <p:ext uri="{BB962C8B-B14F-4D97-AF65-F5344CB8AC3E}">
        <p14:creationId xmlns:p14="http://schemas.microsoft.com/office/powerpoint/2010/main" xmlns="" val="42611075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"/>
          <p:cNvSpPr txBox="1"/>
          <p:nvPr/>
        </p:nvSpPr>
        <p:spPr>
          <a:xfrm>
            <a:off x="0" y="260648"/>
            <a:ext cx="9036496" cy="62863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300" u="sng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Normal  and abnormal results :</a:t>
            </a:r>
          </a:p>
          <a:p>
            <a:pPr algn="l"/>
            <a:r>
              <a:rPr lang="en-US" sz="23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Normal :       </a:t>
            </a:r>
            <a:r>
              <a:rPr lang="en-US" sz="2300" dirty="0">
                <a:latin typeface="Calibri" panose="020F0502020204030204" pitchFamily="34" charset="0"/>
                <a:cs typeface="Calibri" panose="020F0502020204030204" pitchFamily="34" charset="0"/>
              </a:rPr>
              <a:t>Fasting: 60 -128 mg/</a:t>
            </a:r>
            <a:r>
              <a:rPr lang="en-US" sz="2300" dirty="0" err="1">
                <a:latin typeface="Calibri" panose="020F0502020204030204" pitchFamily="34" charset="0"/>
                <a:cs typeface="Calibri" panose="020F0502020204030204" pitchFamily="34" charset="0"/>
              </a:rPr>
              <a:t>dL</a:t>
            </a:r>
            <a:endParaRPr lang="en-US" sz="23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r>
              <a:rPr lang="en-US" sz="23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1 hour: less than 200 mg/</a:t>
            </a:r>
            <a:r>
              <a:rPr lang="en-US" sz="2300" dirty="0" err="1">
                <a:latin typeface="Calibri" panose="020F0502020204030204" pitchFamily="34" charset="0"/>
                <a:cs typeface="Calibri" panose="020F0502020204030204" pitchFamily="34" charset="0"/>
              </a:rPr>
              <a:t>dL</a:t>
            </a:r>
            <a:endParaRPr lang="en-US" sz="23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r>
              <a:rPr lang="en-US" sz="23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2 hours: less than 140 mg/</a:t>
            </a:r>
            <a:r>
              <a:rPr lang="en-US" sz="2300" dirty="0" err="1">
                <a:latin typeface="Calibri" panose="020F0502020204030204" pitchFamily="34" charset="0"/>
                <a:cs typeface="Calibri" panose="020F0502020204030204" pitchFamily="34" charset="0"/>
              </a:rPr>
              <a:t>dL</a:t>
            </a:r>
            <a:endParaRPr lang="en-US" sz="23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>
              <a:lnSpc>
                <a:spcPct val="150000"/>
              </a:lnSpc>
            </a:pPr>
            <a:r>
              <a:rPr lang="en-US" sz="23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Abnormal :</a:t>
            </a:r>
          </a:p>
          <a:p>
            <a:pPr algn="l">
              <a:lnSpc>
                <a:spcPct val="150000"/>
              </a:lnSpc>
            </a:pPr>
            <a:r>
              <a:rPr lang="en-US" sz="2300" dirty="0">
                <a:latin typeface="Calibri" panose="020F0502020204030204" pitchFamily="34" charset="0"/>
                <a:cs typeface="Calibri" panose="020F0502020204030204" pitchFamily="34" charset="0"/>
              </a:rPr>
              <a:t>-Higher-than-normal levels of glucose may mean you have </a:t>
            </a:r>
            <a:r>
              <a:rPr lang="en-US" sz="2300" b="1" dirty="0" err="1">
                <a:latin typeface="Calibri" panose="020F0502020204030204" pitchFamily="34" charset="0"/>
                <a:cs typeface="Calibri" panose="020F0502020204030204" pitchFamily="34" charset="0"/>
              </a:rPr>
              <a:t>prediabetes</a:t>
            </a:r>
            <a:r>
              <a:rPr lang="en-US" sz="2300" b="1" dirty="0">
                <a:latin typeface="Calibri" panose="020F0502020204030204" pitchFamily="34" charset="0"/>
                <a:cs typeface="Calibri" panose="020F0502020204030204" pitchFamily="34" charset="0"/>
              </a:rPr>
              <a:t> ,</a:t>
            </a:r>
            <a:r>
              <a:rPr lang="en-US" sz="23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300" b="1" dirty="0">
                <a:latin typeface="Calibri" panose="020F0502020204030204" pitchFamily="34" charset="0"/>
                <a:cs typeface="Calibri" panose="020F0502020204030204" pitchFamily="34" charset="0"/>
              </a:rPr>
              <a:t>diabetes (type 2)</a:t>
            </a:r>
            <a:r>
              <a:rPr lang="en-US" sz="2300" dirty="0">
                <a:latin typeface="Calibri" panose="020F0502020204030204" pitchFamily="34" charset="0"/>
                <a:cs typeface="Calibri" panose="020F0502020204030204" pitchFamily="34" charset="0"/>
              </a:rPr>
              <a:t>, or </a:t>
            </a:r>
            <a:r>
              <a:rPr lang="en-US" sz="2300" b="1" dirty="0">
                <a:latin typeface="Calibri" panose="020F0502020204030204" pitchFamily="34" charset="0"/>
                <a:cs typeface="Calibri" panose="020F0502020204030204" pitchFamily="34" charset="0"/>
              </a:rPr>
              <a:t>gestational diabetes</a:t>
            </a:r>
            <a:r>
              <a:rPr lang="en-US" sz="23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algn="l">
              <a:lnSpc>
                <a:spcPct val="150000"/>
              </a:lnSpc>
            </a:pPr>
            <a:r>
              <a:rPr lang="en-US" sz="2300" dirty="0">
                <a:latin typeface="Calibri" panose="020F0502020204030204" pitchFamily="34" charset="0"/>
                <a:cs typeface="Calibri" panose="020F0502020204030204" pitchFamily="34" charset="0"/>
              </a:rPr>
              <a:t>-Between 140 - 200 mg/</a:t>
            </a:r>
            <a:r>
              <a:rPr lang="en-US" sz="2300" dirty="0" err="1">
                <a:latin typeface="Calibri" panose="020F0502020204030204" pitchFamily="34" charset="0"/>
                <a:cs typeface="Calibri" panose="020F0502020204030204" pitchFamily="34" charset="0"/>
              </a:rPr>
              <a:t>dL</a:t>
            </a:r>
            <a:r>
              <a:rPr lang="en-US" sz="2300" dirty="0">
                <a:latin typeface="Calibri" panose="020F0502020204030204" pitchFamily="34" charset="0"/>
                <a:cs typeface="Calibri" panose="020F0502020204030204" pitchFamily="34" charset="0"/>
              </a:rPr>
              <a:t> is called </a:t>
            </a:r>
            <a:r>
              <a:rPr lang="en-US" sz="2300" b="1" i="1" dirty="0">
                <a:latin typeface="Calibri" panose="020F0502020204030204" pitchFamily="34" charset="0"/>
                <a:cs typeface="Calibri" panose="020F0502020204030204" pitchFamily="34" charset="0"/>
              </a:rPr>
              <a:t>impaired glucose tolerance</a:t>
            </a:r>
            <a:r>
              <a:rPr lang="en-US" sz="2300" dirty="0">
                <a:latin typeface="Calibri" panose="020F0502020204030204" pitchFamily="34" charset="0"/>
                <a:cs typeface="Calibri" panose="020F0502020204030204" pitchFamily="34" charset="0"/>
              </a:rPr>
              <a:t>. And this Called "prediabetes." It means you are at increased risk for developing diabetes.</a:t>
            </a:r>
          </a:p>
          <a:p>
            <a:pPr algn="l">
              <a:lnSpc>
                <a:spcPct val="150000"/>
              </a:lnSpc>
            </a:pPr>
            <a:r>
              <a:rPr lang="en-US" sz="2300" dirty="0">
                <a:latin typeface="Calibri" panose="020F0502020204030204" pitchFamily="34" charset="0"/>
                <a:cs typeface="Calibri" panose="020F0502020204030204" pitchFamily="34" charset="0"/>
              </a:rPr>
              <a:t>- A glucose level of 200 mg/</a:t>
            </a:r>
            <a:r>
              <a:rPr lang="en-US" sz="2300" dirty="0" err="1">
                <a:latin typeface="Calibri" panose="020F0502020204030204" pitchFamily="34" charset="0"/>
                <a:cs typeface="Calibri" panose="020F0502020204030204" pitchFamily="34" charset="0"/>
              </a:rPr>
              <a:t>dL</a:t>
            </a:r>
            <a:r>
              <a:rPr lang="en-US" sz="2300" dirty="0">
                <a:latin typeface="Calibri" panose="020F0502020204030204" pitchFamily="34" charset="0"/>
                <a:cs typeface="Calibri" panose="020F0502020204030204" pitchFamily="34" charset="0"/>
              </a:rPr>
              <a:t> or higher is a sign of diabetes (in adult individual) or gestational diabetes (in pregnant woman).</a:t>
            </a:r>
          </a:p>
          <a:p>
            <a:pPr algn="l">
              <a:lnSpc>
                <a:spcPct val="150000"/>
              </a:lnSpc>
            </a:pPr>
            <a:r>
              <a:rPr lang="en-US" sz="23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en-US" sz="2300" b="1" dirty="0">
                <a:latin typeface="Calibri" panose="020F0502020204030204" pitchFamily="34" charset="0"/>
                <a:cs typeface="Calibri" panose="020F0502020204030204" pitchFamily="34" charset="0"/>
              </a:rPr>
              <a:t>However, </a:t>
            </a:r>
            <a:r>
              <a:rPr lang="en-US" sz="2300" dirty="0">
                <a:latin typeface="Calibri" panose="020F0502020204030204" pitchFamily="34" charset="0"/>
                <a:cs typeface="Calibri" panose="020F0502020204030204" pitchFamily="34" charset="0"/>
              </a:rPr>
              <a:t>high glucose levels may be related to another medical problem.</a:t>
            </a:r>
          </a:p>
        </p:txBody>
      </p:sp>
    </p:spTree>
    <p:extLst>
      <p:ext uri="{BB962C8B-B14F-4D97-AF65-F5344CB8AC3E}">
        <p14:creationId xmlns:p14="http://schemas.microsoft.com/office/powerpoint/2010/main" xmlns="" val="11177891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96" y="358871"/>
            <a:ext cx="5791200" cy="1371600"/>
          </a:xfrm>
        </p:spPr>
        <p:txBody>
          <a:bodyPr>
            <a:normAutofit/>
          </a:bodyPr>
          <a:lstStyle/>
          <a:p>
            <a:r>
              <a:rPr lang="en-US" sz="2400" b="1" dirty="0">
                <a:latin typeface="Calibri" pitchFamily="34" charset="0"/>
              </a:rPr>
              <a:t>- </a:t>
            </a:r>
            <a:r>
              <a:rPr lang="en-US" sz="3200" b="1" dirty="0">
                <a:latin typeface="Calibri" pitchFamily="34" charset="0"/>
              </a:rPr>
              <a:t>Principle</a:t>
            </a:r>
            <a:r>
              <a:rPr lang="en-US" sz="2400" b="1" dirty="0">
                <a:latin typeface="Calibri" pitchFamily="34" charset="0"/>
              </a:rPr>
              <a:t>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496" y="1752600"/>
            <a:ext cx="8928992" cy="43735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b="0" dirty="0">
                <a:latin typeface="Calibri" pitchFamily="34" charset="0"/>
              </a:rPr>
              <a:t>- Glucose is produce a green color with o- toluidine in the presence of acetic acid and heat, with an absorption maximum at 630 nm .</a:t>
            </a:r>
            <a:endParaRPr lang="en-US" sz="24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991737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882</TotalTime>
  <Words>757</Words>
  <Application>Microsoft Office PowerPoint</Application>
  <PresentationFormat>On-screen Show (4:3)</PresentationFormat>
  <Paragraphs>121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Essential</vt:lpstr>
      <vt:lpstr>Oral glucose tolerance test (GTT)</vt:lpstr>
      <vt:lpstr>Slide 2</vt:lpstr>
      <vt:lpstr>- Introduction </vt:lpstr>
      <vt:lpstr>Slide 4</vt:lpstr>
      <vt:lpstr>Slide 5</vt:lpstr>
      <vt:lpstr>Slide 6</vt:lpstr>
      <vt:lpstr>Slide 7</vt:lpstr>
      <vt:lpstr>Slide 8</vt:lpstr>
      <vt:lpstr>- Principle:</vt:lpstr>
      <vt:lpstr>- Glucose estimated by o-toluidine method:</vt:lpstr>
      <vt:lpstr>Slide 11</vt:lpstr>
      <vt:lpstr>- Calculations: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Oral glucose tolerance test (GTT)</dc:title>
  <dc:creator>sony</dc:creator>
  <cp:lastModifiedBy>aalbity</cp:lastModifiedBy>
  <cp:revision>42</cp:revision>
  <dcterms:created xsi:type="dcterms:W3CDTF">2013-10-05T12:47:37Z</dcterms:created>
  <dcterms:modified xsi:type="dcterms:W3CDTF">2016-12-06T09:10:28Z</dcterms:modified>
</cp:coreProperties>
</file>