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2294B80-63B6-471E-BBC4-6A80C92646BE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FB885A-EE93-4712-A57A-630B29DE90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4B80-63B6-471E-BBC4-6A80C92646BE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885A-EE93-4712-A57A-630B29DE90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2294B80-63B6-471E-BBC4-6A80C92646BE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4FB885A-EE93-4712-A57A-630B29DE90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4B80-63B6-471E-BBC4-6A80C92646BE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FB885A-EE93-4712-A57A-630B29DE906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4B80-63B6-471E-BBC4-6A80C92646BE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4FB885A-EE93-4712-A57A-630B29DE906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294B80-63B6-471E-BBC4-6A80C92646BE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4FB885A-EE93-4712-A57A-630B29DE906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294B80-63B6-471E-BBC4-6A80C92646BE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4FB885A-EE93-4712-A57A-630B29DE906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4B80-63B6-471E-BBC4-6A80C92646BE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FB885A-EE93-4712-A57A-630B29DE90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4B80-63B6-471E-BBC4-6A80C92646BE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FB885A-EE93-4712-A57A-630B29DE90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4B80-63B6-471E-BBC4-6A80C92646BE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FB885A-EE93-4712-A57A-630B29DE906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2294B80-63B6-471E-BBC4-6A80C92646BE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4FB885A-EE93-4712-A57A-630B29DE906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294B80-63B6-471E-BBC4-6A80C92646BE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FB885A-EE93-4712-A57A-630B29DE906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ransition>
    <p:wedge/>
    <p:sndAc>
      <p:stSnd>
        <p:snd r:embed="rId13" name="camera.wav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نظرية </a:t>
            </a:r>
            <a:r>
              <a:rPr lang="ar-SA" dirty="0" err="1" smtClean="0"/>
              <a:t>بياجيه</a:t>
            </a:r>
            <a:endParaRPr lang="ar-SA" dirty="0"/>
          </a:p>
        </p:txBody>
      </p:sp>
      <p:sp>
        <p:nvSpPr>
          <p:cNvPr id="7" name="عنوان فرعي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تعريف ببعض المفاهيم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 smtClean="0"/>
              <a:t>العمليات</a:t>
            </a:r>
            <a:r>
              <a:rPr lang="ar-SA" dirty="0" smtClean="0"/>
              <a:t> : هي التغييرات التي يحدثها العقل على الأشياء التي كون لها صوراَ عقلية.مثل ترتيب الأشياء وتغيير شكلها وتجزئتها الخ..داخل العقل</a:t>
            </a:r>
          </a:p>
          <a:p>
            <a:r>
              <a:rPr lang="ar-SA" b="1" dirty="0" smtClean="0"/>
              <a:t>الاحتفاظ</a:t>
            </a:r>
            <a:r>
              <a:rPr lang="ar-SA" dirty="0" smtClean="0"/>
              <a:t>:هو إدراك أن التغيرات الفيزيائية التي تحدث للأشياء كتغيير الشكل أو الطول لا يغير من مادة الجسم.</a:t>
            </a:r>
          </a:p>
          <a:p>
            <a:r>
              <a:rPr lang="ar-SA" b="1" dirty="0" smtClean="0"/>
              <a:t>مركزية الذات</a:t>
            </a:r>
            <a:r>
              <a:rPr lang="ar-SA" dirty="0" smtClean="0"/>
              <a:t> : هي عدم مقدرة الطفل على وضع نفسه موضع الآخرين 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لتعريف بعض المفاهيم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ar-SA" sz="3200" b="1" dirty="0" smtClean="0"/>
              <a:t>التنظيم</a:t>
            </a:r>
            <a:r>
              <a:rPr lang="ar-SA" sz="3200" dirty="0" smtClean="0"/>
              <a:t> :هو ميول فطرية يتم عن طريقها دمج وربط وتصنيف الخبرة التي يتلقاها الطفل بواسطة </a:t>
            </a:r>
            <a:r>
              <a:rPr lang="ar-SA" sz="3200" dirty="0" err="1" smtClean="0"/>
              <a:t>حواسة</a:t>
            </a:r>
            <a:r>
              <a:rPr lang="ar-SA" sz="3200" dirty="0" smtClean="0"/>
              <a:t> المختلفة.</a:t>
            </a:r>
          </a:p>
          <a:p>
            <a:r>
              <a:rPr lang="ar-SA" sz="3200" b="1" dirty="0" smtClean="0"/>
              <a:t>التكيف</a:t>
            </a:r>
            <a:r>
              <a:rPr lang="ar-SA" sz="3200" dirty="0" smtClean="0"/>
              <a:t> : هو قدرة الفرد على التعامل مع المؤثرات الخارجية </a:t>
            </a:r>
          </a:p>
          <a:p>
            <a:r>
              <a:rPr lang="ar-SA" sz="3200" b="1" dirty="0" smtClean="0"/>
              <a:t>المماثلة</a:t>
            </a:r>
            <a:r>
              <a:rPr lang="ar-SA" sz="3200" dirty="0" smtClean="0"/>
              <a:t> : هي جزء من عملية التكيف ، وهي استقبال المعلومات من الخارج ومماثلتها بما لدى الفرد من تراكيب معرفية من أجل احتوائها وضمها إلى الخبرات السابقة.</a:t>
            </a:r>
          </a:p>
          <a:p>
            <a:r>
              <a:rPr lang="ar-SA" sz="3200" b="1" dirty="0" smtClean="0"/>
              <a:t>الموائمة</a:t>
            </a:r>
            <a:r>
              <a:rPr lang="ar-SA" sz="3200" dirty="0" smtClean="0"/>
              <a:t> هي عملية مكملة لعملية المماثلة ، وعن طريقها يقوم الفرد بتعديل تراكيبه المعرفية السابقة أو استبدالها لكي يستوعب ما استجد من خبرات.</a:t>
            </a:r>
            <a:endParaRPr lang="en-US" sz="3200" dirty="0" smtClean="0"/>
          </a:p>
          <a:p>
            <a:endParaRPr lang="ar-SA" dirty="0"/>
          </a:p>
        </p:txBody>
      </p:sp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العوامل المؤثرة في النمو العقلي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defTabSz="882650"/>
            <a:r>
              <a:rPr lang="ar-SA" sz="3200" b="1" dirty="0" smtClean="0"/>
              <a:t>النضج العصبي. </a:t>
            </a:r>
            <a:r>
              <a:rPr lang="ar-SA" sz="3200" dirty="0" err="1" smtClean="0"/>
              <a:t>النموالفيزيائي</a:t>
            </a:r>
            <a:r>
              <a:rPr lang="ar-SA" sz="3200" dirty="0" smtClean="0"/>
              <a:t> الطبيعي للجهاز </a:t>
            </a:r>
            <a:r>
              <a:rPr lang="ar-SA" sz="3200" dirty="0" err="1" smtClean="0"/>
              <a:t>العصبى</a:t>
            </a:r>
            <a:endParaRPr lang="ar-SA" sz="3200" dirty="0" smtClean="0"/>
          </a:p>
          <a:p>
            <a:pPr defTabSz="882650"/>
            <a:r>
              <a:rPr lang="ar-SA" sz="3200" b="1" dirty="0" smtClean="0"/>
              <a:t>الخبرة</a:t>
            </a:r>
            <a:r>
              <a:rPr lang="ar-SA" sz="3200" dirty="0" smtClean="0"/>
              <a:t> : وتنقسم إلى </a:t>
            </a:r>
            <a:r>
              <a:rPr lang="ar-SA" sz="3200" b="1" u="sng" dirty="0" smtClean="0"/>
              <a:t>خبرة فيزيائية</a:t>
            </a:r>
            <a:r>
              <a:rPr lang="ar-SA" sz="3200" dirty="0" smtClean="0"/>
              <a:t> تنتج عن التعامل مع الأشياء </a:t>
            </a:r>
            <a:r>
              <a:rPr lang="ar-SA" sz="3200" dirty="0" err="1" smtClean="0"/>
              <a:t>واتعرف</a:t>
            </a:r>
            <a:r>
              <a:rPr lang="ar-SA" sz="3200" dirty="0" smtClean="0"/>
              <a:t> على </a:t>
            </a:r>
            <a:r>
              <a:rPr lang="ar-SA" sz="3200" dirty="0" err="1" smtClean="0"/>
              <a:t>خوصها</a:t>
            </a:r>
            <a:r>
              <a:rPr lang="ar-SA" sz="3200" dirty="0" smtClean="0"/>
              <a:t> الفيزيائية مثل الملمس واللون وغيرها ، </a:t>
            </a:r>
            <a:r>
              <a:rPr lang="ar-SA" sz="3200" b="1" u="sng" dirty="0" smtClean="0"/>
              <a:t>وخبرة رياضية منطقية</a:t>
            </a:r>
            <a:r>
              <a:rPr lang="ar-SA" sz="3200" dirty="0" smtClean="0"/>
              <a:t> وتنتج من الأفعال الواقعة على الأشياء </a:t>
            </a:r>
            <a:r>
              <a:rPr lang="ar-SA" sz="3200" dirty="0" smtClean="0">
                <a:latin typeface="Arial Narrow" pitchFamily="34" charset="0"/>
              </a:rPr>
              <a:t>كترتيبها وتغيير</a:t>
            </a:r>
            <a:r>
              <a:rPr lang="ar-SA" sz="3200" dirty="0" smtClean="0"/>
              <a:t> أشكالها أو تصنيفها وغير ذلك.</a:t>
            </a:r>
          </a:p>
          <a:p>
            <a:pPr defTabSz="882650"/>
            <a:r>
              <a:rPr lang="ar-SA" sz="3200" b="1" dirty="0" smtClean="0"/>
              <a:t>التفاعل الاجتماعي .</a:t>
            </a:r>
          </a:p>
          <a:p>
            <a:pPr defTabSz="882650"/>
            <a:r>
              <a:rPr lang="ar-SA" sz="3200" b="1" dirty="0" smtClean="0"/>
              <a:t>التوازن:</a:t>
            </a:r>
            <a:r>
              <a:rPr lang="ar-SA" sz="3200" dirty="0" smtClean="0"/>
              <a:t>حالة من </a:t>
            </a:r>
            <a:r>
              <a:rPr lang="ar-SA" sz="3200" dirty="0" err="1" smtClean="0"/>
              <a:t>الرضى</a:t>
            </a:r>
            <a:r>
              <a:rPr lang="ar-SA" sz="3200" dirty="0" smtClean="0"/>
              <a:t> والارتياح ، بعد حالة من عدم التوازن ، يصل إليها الطفل نتيجة تفاعله مع مؤثرات البيئة من خلال عمليتي المماثلة والموائمة .</a:t>
            </a:r>
          </a:p>
          <a:p>
            <a:endParaRPr lang="ar-SA" dirty="0"/>
          </a:p>
        </p:txBody>
      </p:sp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النمو العقلي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ar-SA" sz="2400" b="1" dirty="0" smtClean="0"/>
              <a:t>المرحلة الحس حركية (0 – 2) :</a:t>
            </a:r>
            <a:r>
              <a:rPr lang="ar-SA" sz="2400" dirty="0" smtClean="0"/>
              <a:t> </a:t>
            </a:r>
          </a:p>
          <a:p>
            <a:pPr>
              <a:buNone/>
            </a:pPr>
            <a:r>
              <a:rPr lang="ar-SA" sz="2800" dirty="0" smtClean="0"/>
              <a:t>    </a:t>
            </a:r>
            <a:r>
              <a:rPr lang="ar-SA" sz="2000" dirty="0" smtClean="0"/>
              <a:t>* عند  الولادة يستخدم الطفل حواسه وعضلاته فقط دون عقله . وحركاته تحكمها الصدفة    </a:t>
            </a:r>
          </a:p>
          <a:p>
            <a:pPr>
              <a:buNone/>
            </a:pPr>
            <a:r>
              <a:rPr lang="ar-SA" sz="2000" dirty="0" smtClean="0"/>
              <a:t>        وردود الفعل الانعكاسية البسيطة</a:t>
            </a:r>
          </a:p>
          <a:p>
            <a:pPr>
              <a:buNone/>
            </a:pPr>
            <a:r>
              <a:rPr lang="ar-SA" sz="2000" dirty="0" smtClean="0"/>
              <a:t>      * قرب الشهر الثامن يكون الطفل قادراَ على الإتيان ببعض الأعمال عن قصد ، من أجل    المتعة مثلاَ</a:t>
            </a:r>
          </a:p>
          <a:p>
            <a:pPr>
              <a:buNone/>
            </a:pPr>
            <a:r>
              <a:rPr lang="ar-SA" sz="2000" dirty="0" smtClean="0"/>
              <a:t>      * قرب الشهر 12 يكون الطفل قادراَ على الإتيان بسلوك تعلمه من قبل ، إزاحة وسادة من أجل أخذ كرة مثلاَ. وكذلك انفتاح عقله على تجريب الأشياء ، كيف يمسكها ويسقطها وهكذا.</a:t>
            </a:r>
          </a:p>
          <a:p>
            <a:pPr>
              <a:buNone/>
            </a:pPr>
            <a:r>
              <a:rPr lang="ar-SA" sz="2000" dirty="0" smtClean="0"/>
              <a:t>      * عند حوالي الشهر 18 يتكون لديه مفهوم الديمومة .</a:t>
            </a:r>
          </a:p>
          <a:p>
            <a:pPr>
              <a:buNone/>
            </a:pPr>
            <a:r>
              <a:rPr lang="ar-SA" sz="2000" dirty="0" smtClean="0"/>
              <a:t>       </a:t>
            </a:r>
            <a:r>
              <a:rPr lang="ar-SA" sz="2000" b="1" dirty="0" smtClean="0"/>
              <a:t>ومن خصائص هذه المرحلة عدم وضوح الزمان والمكان :الزمن هو الحاضر فقط والمكان هو المكان لحظة وجوده.   </a:t>
            </a:r>
          </a:p>
          <a:p>
            <a:pPr>
              <a:buNone/>
            </a:pPr>
            <a:r>
              <a:rPr lang="ar-SA" sz="2800" dirty="0" smtClean="0"/>
              <a:t>     </a:t>
            </a:r>
            <a:endParaRPr lang="en-US" sz="2800" dirty="0" smtClean="0"/>
          </a:p>
          <a:p>
            <a:endParaRPr lang="ar-SA" dirty="0"/>
          </a:p>
        </p:txBody>
      </p:sp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النمو العقلي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ar-SA" sz="3200" b="1" dirty="0" smtClean="0"/>
              <a:t>مرحلة ما قبل العمليات ( 2 – 6 ) :</a:t>
            </a:r>
          </a:p>
          <a:p>
            <a:pPr>
              <a:lnSpc>
                <a:spcPct val="90000"/>
              </a:lnSpc>
            </a:pPr>
            <a:r>
              <a:rPr lang="ar-SA" sz="3200" dirty="0" smtClean="0"/>
              <a:t> سميت بهذا الاسم لعدم تمكن الطفل من القيام بالعمليات العقلية. مثل الجمع ، الطرح، الضرب(تكرار اجمع) ، القسمة(تكرار الطرح) التقابل( واحد لواحد) ، الترتيب(&gt;&lt;) ،الاستبدال(وضع شيء محل شيء مشابه له) ،التعاكس(جنس ينتمي إلى طائفة وبالعكس) . . . الملاحظة ، القياس ، الكميات، الزمن ، التصنيف ، الفضاء، العلاقات مع الآخرين، القيم،  </a:t>
            </a:r>
          </a:p>
          <a:p>
            <a:pPr>
              <a:lnSpc>
                <a:spcPct val="90000"/>
              </a:lnSpc>
            </a:pPr>
            <a:r>
              <a:rPr lang="ar-SA" sz="3200" dirty="0" smtClean="0"/>
              <a:t> قدرة الطفل على تصور الأشياء والأفعال ذهنياَ ، وتكوين صور عقلية لها.</a:t>
            </a:r>
          </a:p>
          <a:p>
            <a:pPr>
              <a:lnSpc>
                <a:spcPct val="90000"/>
              </a:lnSpc>
            </a:pPr>
            <a:r>
              <a:rPr lang="ar-SA" sz="3200" dirty="0" smtClean="0"/>
              <a:t> استمرار تمركز التفكير</a:t>
            </a:r>
          </a:p>
          <a:p>
            <a:pPr>
              <a:lnSpc>
                <a:spcPct val="90000"/>
              </a:lnSpc>
            </a:pPr>
            <a:r>
              <a:rPr lang="ar-SA" sz="3200" dirty="0" smtClean="0"/>
              <a:t> التركيز على المراحل النهائية للفعل دون أن يدرك التحولات التي  للأشياء </a:t>
            </a:r>
          </a:p>
          <a:p>
            <a:pPr>
              <a:lnSpc>
                <a:spcPct val="90000"/>
              </a:lnSpc>
            </a:pPr>
            <a:r>
              <a:rPr lang="ar-SA" sz="3200" dirty="0" smtClean="0"/>
              <a:t>  يتميز بمركزية الذات(لا يرى الأشياء ألا بمنظوره هو). </a:t>
            </a:r>
            <a:endParaRPr lang="en-US" sz="3200" dirty="0" smtClean="0"/>
          </a:p>
          <a:p>
            <a:endParaRPr lang="ar-SA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4143372" y="4429132"/>
            <a:ext cx="685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286380" y="4357694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النمو العقلي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ar-SA" sz="3200" b="1" dirty="0" smtClean="0"/>
              <a:t>مرحلة العمليات الحسية(6 – 12 )</a:t>
            </a:r>
          </a:p>
          <a:p>
            <a:pPr>
              <a:lnSpc>
                <a:spcPct val="90000"/>
              </a:lnSpc>
              <a:buNone/>
            </a:pPr>
            <a:r>
              <a:rPr lang="ar-SA" sz="3200" dirty="0" smtClean="0"/>
              <a:t>   * في المدرسة الابتدائية</a:t>
            </a:r>
          </a:p>
          <a:p>
            <a:pPr>
              <a:lnSpc>
                <a:spcPct val="90000"/>
              </a:lnSpc>
              <a:buNone/>
            </a:pPr>
            <a:r>
              <a:rPr lang="ar-SA" sz="3200" dirty="0" smtClean="0"/>
              <a:t>   * يستطيع الطفل القيام بجميع العمليات المذكورة ولكن على     </a:t>
            </a:r>
          </a:p>
          <a:p>
            <a:pPr>
              <a:lnSpc>
                <a:spcPct val="90000"/>
              </a:lnSpc>
              <a:buNone/>
            </a:pPr>
            <a:r>
              <a:rPr lang="ar-SA" sz="3200" dirty="0" smtClean="0"/>
              <a:t>     الأشياء المحسوسة دون المجردة. </a:t>
            </a:r>
          </a:p>
          <a:p>
            <a:pPr>
              <a:lnSpc>
                <a:spcPct val="90000"/>
              </a:lnSpc>
              <a:buNone/>
            </a:pPr>
            <a:r>
              <a:rPr lang="ar-SA" sz="3200" dirty="0" smtClean="0"/>
              <a:t>   * يتحرر من مركزية التفكير. </a:t>
            </a:r>
          </a:p>
          <a:p>
            <a:pPr>
              <a:lnSpc>
                <a:spcPct val="90000"/>
              </a:lnSpc>
              <a:buNone/>
            </a:pPr>
            <a:r>
              <a:rPr lang="ar-SA" sz="3200" dirty="0" smtClean="0"/>
              <a:t>   * القدرة على التفكير جيئة وذهابا( الانعكاسية) . أواني الماء</a:t>
            </a:r>
          </a:p>
          <a:p>
            <a:pPr>
              <a:lnSpc>
                <a:spcPct val="90000"/>
              </a:lnSpc>
              <a:buNone/>
            </a:pPr>
            <a:r>
              <a:rPr lang="ar-SA" sz="3200" dirty="0" smtClean="0"/>
              <a:t>   * إدراك ثبات المادة : كرة الصلصال ، ثبات الطول : الحبل</a:t>
            </a:r>
          </a:p>
          <a:p>
            <a:pPr>
              <a:lnSpc>
                <a:spcPct val="90000"/>
              </a:lnSpc>
              <a:buNone/>
            </a:pPr>
            <a:r>
              <a:rPr lang="ar-SA" sz="3200" dirty="0" smtClean="0"/>
              <a:t>     ثبات العدد : صفين من الكرات ، ثبات السائل : كأسي الماء، ثبات المساحة:اللوحات</a:t>
            </a:r>
            <a:endParaRPr lang="en-US" sz="3200" dirty="0" smtClean="0"/>
          </a:p>
          <a:p>
            <a:endParaRPr lang="ar-SA" dirty="0"/>
          </a:p>
        </p:txBody>
      </p:sp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النمو العقلي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مرحلة العمليات المجردة ( 12 فما فوق )</a:t>
            </a:r>
          </a:p>
          <a:p>
            <a:pPr>
              <a:buNone/>
            </a:pPr>
            <a:r>
              <a:rPr lang="ar-SA" dirty="0" smtClean="0"/>
              <a:t>   * يستطيع الطفل القيام بعمليات عقلية معقدة على أشياء افتراضية ( مجردة)، كحل المشكلات متبعاَ الخطوات العقلية لحلها ، وكذلك الاستقاء والاستنباط، وضبط المتغيرات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التطبيقات التربوية لنظرية </a:t>
            </a:r>
            <a:r>
              <a:rPr lang="ar-SA" dirty="0" err="1" smtClean="0"/>
              <a:t>بياجية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ar-SA" sz="3200" dirty="0" err="1" smtClean="0"/>
              <a:t>لاتجبر</a:t>
            </a:r>
            <a:r>
              <a:rPr lang="ar-SA" sz="3200" dirty="0" smtClean="0"/>
              <a:t> الطفل على تعلم الأشياء دون قدراته0</a:t>
            </a:r>
          </a:p>
          <a:p>
            <a:pPr>
              <a:lnSpc>
                <a:spcPct val="90000"/>
              </a:lnSpc>
            </a:pPr>
            <a:r>
              <a:rPr lang="ar-SA" sz="3200" dirty="0" smtClean="0"/>
              <a:t>إثراء بيئة الطفل التعليمية للإكثار من حالات عدم التوازن عند الطفل حتى يقوم بعمليات موائمة يعدل من خلالها تراكيبه المعرفية.</a:t>
            </a:r>
          </a:p>
          <a:p>
            <a:pPr>
              <a:lnSpc>
                <a:spcPct val="90000"/>
              </a:lnSpc>
            </a:pPr>
            <a:r>
              <a:rPr lang="ar-SA" sz="3200" dirty="0" smtClean="0"/>
              <a:t>تشجيع الطالب على المشاركة في الأنشطة الاجتماعية لمساعدته على الخروج من من مركزية الذات بيسر وسهولة0</a:t>
            </a:r>
          </a:p>
          <a:p>
            <a:pPr>
              <a:lnSpc>
                <a:spcPct val="90000"/>
              </a:lnSpc>
            </a:pPr>
            <a:r>
              <a:rPr lang="ar-SA" sz="3200" dirty="0" smtClean="0"/>
              <a:t>أن يتم التعلم عن طريق العمل0</a:t>
            </a:r>
          </a:p>
          <a:p>
            <a:pPr>
              <a:lnSpc>
                <a:spcPct val="90000"/>
              </a:lnSpc>
            </a:pPr>
            <a:r>
              <a:rPr lang="ar-SA" sz="3200" dirty="0" smtClean="0"/>
              <a:t>أن تكون أسئلة المعلم من النوع المفتوح الجواب لحث الطلاب على التفكير </a:t>
            </a:r>
            <a:r>
              <a:rPr lang="ar-SA" sz="3200" dirty="0" err="1" smtClean="0"/>
              <a:t>والابداع</a:t>
            </a:r>
            <a:r>
              <a:rPr lang="ar-SA" sz="32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ar-SA" sz="3200" dirty="0" smtClean="0"/>
              <a:t>أن يكون المعلم مستمعاَ أكثر منه متحدثاَ </a:t>
            </a:r>
          </a:p>
          <a:p>
            <a:pPr>
              <a:lnSpc>
                <a:spcPct val="90000"/>
              </a:lnSpc>
            </a:pPr>
            <a:r>
              <a:rPr lang="ar-SA" sz="3200" dirty="0" smtClean="0"/>
              <a:t>أن </a:t>
            </a:r>
            <a:r>
              <a:rPr lang="ar-SA" sz="3200" dirty="0" err="1" smtClean="0"/>
              <a:t>لاصحح</a:t>
            </a:r>
            <a:r>
              <a:rPr lang="ar-SA" sz="3200" dirty="0" smtClean="0"/>
              <a:t> المعلم خطأ الطالب مباشرة بل يطرح عليه أسئلة تساعده على تصحيح خطئه.</a:t>
            </a:r>
          </a:p>
          <a:p>
            <a:pPr>
              <a:lnSpc>
                <a:spcPct val="90000"/>
              </a:lnSpc>
            </a:pPr>
            <a:r>
              <a:rPr lang="ar-SA" sz="3200" dirty="0" smtClean="0"/>
              <a:t>الأطفال الصغار( 4-5سنوات) توفر لهم أشياء مختلفة ....كرات، مكعبات ...الخ  وبألوان مختلفة ليتعرفوا عليها وصنفوها. وكذلك اللعب وغيرها.</a:t>
            </a:r>
          </a:p>
          <a:p>
            <a:pPr>
              <a:lnSpc>
                <a:spcPct val="90000"/>
              </a:lnSpc>
            </a:pPr>
            <a:r>
              <a:rPr lang="ar-SA" sz="3200" dirty="0" smtClean="0"/>
              <a:t>الأطفال من سن 7 – 12 يدربون  على اختبارات الاحتفاظ المختلفة والتقسيم التصاعدي </a:t>
            </a:r>
            <a:r>
              <a:rPr lang="ar-SA" sz="3200" dirty="0" err="1" smtClean="0"/>
              <a:t>والتنازلى</a:t>
            </a:r>
            <a:r>
              <a:rPr lang="ar-SA" sz="3200" dirty="0" smtClean="0"/>
              <a:t> .</a:t>
            </a:r>
          </a:p>
          <a:p>
            <a:pPr>
              <a:lnSpc>
                <a:spcPct val="90000"/>
              </a:lnSpc>
            </a:pPr>
            <a:r>
              <a:rPr lang="ar-SA" sz="3200" dirty="0" smtClean="0"/>
              <a:t>بعد المرحلة الابتدائية يعطى التلاميذ بعض المشكلات للتفكير في حلها .</a:t>
            </a:r>
            <a:endParaRPr lang="en-US" sz="3200" dirty="0" smtClean="0"/>
          </a:p>
          <a:p>
            <a:endParaRPr lang="ar-SA" dirty="0"/>
          </a:p>
        </p:txBody>
      </p:sp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مخصص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F0000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C00000"/>
      </a:hlink>
      <a:folHlink>
        <a:srgbClr val="FFC42F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A9706E6B9ADA4D970453369419C47E" ma:contentTypeVersion="0" ma:contentTypeDescription="Create a new document." ma:contentTypeScope="" ma:versionID="c98bcbd3c70c8dfe1e51240ad1a2763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C5417FC-6330-4FC7-9C79-47B8441D2CF0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6DC70AD-5EC6-4FDB-8BC2-CAA8666BCF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83FE71-E43B-436B-8E1A-04C94260E4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</TotalTime>
  <Words>719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ألوان متوسطة</vt:lpstr>
      <vt:lpstr>نظرية بياجيه</vt:lpstr>
      <vt:lpstr>تعريف ببعض المفاهيم</vt:lpstr>
      <vt:lpstr>تابع لتعريف بعض المفاهيم</vt:lpstr>
      <vt:lpstr>العوامل المؤثرة في النمو العقلي </vt:lpstr>
      <vt:lpstr>مراحل النمو العقلي </vt:lpstr>
      <vt:lpstr>مراحل النمو العقلي</vt:lpstr>
      <vt:lpstr>مراحل النمو العقلي</vt:lpstr>
      <vt:lpstr>مراحل النمو العقلي</vt:lpstr>
      <vt:lpstr>التطبيقات التربوية لنظرية بياجية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نظرية بياجيه</dc:title>
  <dc:creator>Dr.Ali</dc:creator>
  <cp:lastModifiedBy>asus</cp:lastModifiedBy>
  <cp:revision>8</cp:revision>
  <dcterms:created xsi:type="dcterms:W3CDTF">2007-09-14T19:49:42Z</dcterms:created>
  <dcterms:modified xsi:type="dcterms:W3CDTF">2016-01-23T19:16:27Z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0x010100E1A9706E6B9ADA4D970453369419C47E</vt:lpwstr>
  </property>
</Properties>
</file>