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55"/>
  </p:handoutMasterIdLst>
  <p:sldIdLst>
    <p:sldId id="256" r:id="rId2"/>
    <p:sldId id="417" r:id="rId3"/>
    <p:sldId id="333" r:id="rId4"/>
    <p:sldId id="334" r:id="rId5"/>
    <p:sldId id="335" r:id="rId6"/>
    <p:sldId id="336" r:id="rId7"/>
    <p:sldId id="337" r:id="rId8"/>
    <p:sldId id="338" r:id="rId9"/>
    <p:sldId id="339" r:id="rId10"/>
    <p:sldId id="341" r:id="rId11"/>
    <p:sldId id="342" r:id="rId12"/>
    <p:sldId id="343" r:id="rId13"/>
    <p:sldId id="344" r:id="rId14"/>
    <p:sldId id="345" r:id="rId15"/>
    <p:sldId id="346" r:id="rId16"/>
    <p:sldId id="347" r:id="rId17"/>
    <p:sldId id="348" r:id="rId18"/>
    <p:sldId id="349" r:id="rId19"/>
    <p:sldId id="350" r:id="rId20"/>
    <p:sldId id="351" r:id="rId21"/>
    <p:sldId id="353" r:id="rId22"/>
    <p:sldId id="259" r:id="rId23"/>
    <p:sldId id="260" r:id="rId24"/>
    <p:sldId id="332" r:id="rId25"/>
    <p:sldId id="261" r:id="rId26"/>
    <p:sldId id="263" r:id="rId27"/>
    <p:sldId id="264" r:id="rId28"/>
    <p:sldId id="265" r:id="rId29"/>
    <p:sldId id="268" r:id="rId30"/>
    <p:sldId id="269" r:id="rId31"/>
    <p:sldId id="354" r:id="rId32"/>
    <p:sldId id="270" r:id="rId33"/>
    <p:sldId id="271" r:id="rId34"/>
    <p:sldId id="272" r:id="rId35"/>
    <p:sldId id="355" r:id="rId36"/>
    <p:sldId id="356" r:id="rId37"/>
    <p:sldId id="273" r:id="rId38"/>
    <p:sldId id="274" r:id="rId39"/>
    <p:sldId id="275" r:id="rId40"/>
    <p:sldId id="276" r:id="rId41"/>
    <p:sldId id="277" r:id="rId42"/>
    <p:sldId id="423" r:id="rId43"/>
    <p:sldId id="359" r:id="rId44"/>
    <p:sldId id="362" r:id="rId45"/>
    <p:sldId id="361" r:id="rId46"/>
    <p:sldId id="363" r:id="rId47"/>
    <p:sldId id="279" r:id="rId48"/>
    <p:sldId id="280" r:id="rId49"/>
    <p:sldId id="430" r:id="rId50"/>
    <p:sldId id="424" r:id="rId51"/>
    <p:sldId id="425" r:id="rId52"/>
    <p:sldId id="429" r:id="rId53"/>
    <p:sldId id="330"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1" autoAdjust="0"/>
    <p:restoredTop sz="94660"/>
  </p:normalViewPr>
  <p:slideViewPr>
    <p:cSldViewPr>
      <p:cViewPr varScale="1">
        <p:scale>
          <a:sx n="86" d="100"/>
          <a:sy n="86" d="100"/>
        </p:scale>
        <p:origin x="1230"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1DA81BD-CCC5-43BA-8C5D-1F7F4669B6EC}" type="datetimeFigureOut">
              <a:rPr lang="en-US" smtClean="0"/>
              <a:t>11/19/2017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4DF940A-CFB7-46CB-82FE-C96FAB29A899}" type="slidenum">
              <a:rPr lang="en-US" smtClean="0"/>
              <a:t>‹#›</a:t>
            </a:fld>
            <a:endParaRPr lang="en-US"/>
          </a:p>
        </p:txBody>
      </p:sp>
    </p:spTree>
    <p:extLst>
      <p:ext uri="{BB962C8B-B14F-4D97-AF65-F5344CB8AC3E}">
        <p14:creationId xmlns:p14="http://schemas.microsoft.com/office/powerpoint/2010/main" val="22632103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E33B7B-EC01-4FD9-88FD-B2AB9CA0DD7C}"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11743EB-5292-4C75-A0F9-8F9D3183F37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33B7B-EC01-4FD9-88FD-B2AB9CA0DD7C}"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33B7B-EC01-4FD9-88FD-B2AB9CA0DD7C}"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9D158D8-F75B-4176-BFE5-B87B99BD841D}" type="slidenum">
              <a:rPr lang="en-US" altLang="en-US"/>
              <a:pPr/>
              <a:t>‹#›</a:t>
            </a:fld>
            <a:endParaRPr lang="en-US" altLang="en-US"/>
          </a:p>
        </p:txBody>
      </p:sp>
    </p:spTree>
    <p:extLst>
      <p:ext uri="{BB962C8B-B14F-4D97-AF65-F5344CB8AC3E}">
        <p14:creationId xmlns:p14="http://schemas.microsoft.com/office/powerpoint/2010/main" val="14227292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E33B7B-EC01-4FD9-88FD-B2AB9CA0DD7C}"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E33B7B-EC01-4FD9-88FD-B2AB9CA0DD7C}" type="datetimeFigureOut">
              <a:rPr lang="en-US" smtClean="0"/>
              <a:t>11/19/2017</a:t>
            </a:fld>
            <a:endParaRPr lang="en-US"/>
          </a:p>
        </p:txBody>
      </p:sp>
      <p:sp>
        <p:nvSpPr>
          <p:cNvPr id="8" name="Slide Number Placeholder 7"/>
          <p:cNvSpPr>
            <a:spLocks noGrp="1"/>
          </p:cNvSpPr>
          <p:nvPr>
            <p:ph type="sldNum" sz="quarter" idx="11"/>
          </p:nvPr>
        </p:nvSpPr>
        <p:spPr/>
        <p:txBody>
          <a:bodyPr/>
          <a:lstStyle/>
          <a:p>
            <a:fld id="{111743EB-5292-4C75-A0F9-8F9D3183F37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E33B7B-EC01-4FD9-88FD-B2AB9CA0DD7C}"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E33B7B-EC01-4FD9-88FD-B2AB9CA0DD7C}"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33B7B-EC01-4FD9-88FD-B2AB9CA0DD7C}"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33B7B-EC01-4FD9-88FD-B2AB9CA0DD7C}"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743EB-5292-4C75-A0F9-8F9D3183F3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33B7B-EC01-4FD9-88FD-B2AB9CA0DD7C}"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743EB-5292-4C75-A0F9-8F9D3183F37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33B7B-EC01-4FD9-88FD-B2AB9CA0DD7C}"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11743EB-5292-4C75-A0F9-8F9D3183F37E}"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5E33B7B-EC01-4FD9-88FD-B2AB9CA0DD7C}" type="datetimeFigureOut">
              <a:rPr lang="en-US" smtClean="0"/>
              <a:t>11/19/2017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11743EB-5292-4C75-A0F9-8F9D3183F37E}"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library.armstrong.edu/eres/docs/eres/NURS4005-1_MAHAN/500006dunCh6.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lstStyle/>
          <a:p>
            <a:r>
              <a:rPr lang="en-US" sz="2400" dirty="0" err="1" smtClean="0">
                <a:solidFill>
                  <a:srgbClr val="002060"/>
                </a:solidFill>
              </a:rPr>
              <a:t>Nurs</a:t>
            </a:r>
            <a:r>
              <a:rPr lang="en-US" sz="2400" dirty="0" smtClean="0">
                <a:solidFill>
                  <a:srgbClr val="002060"/>
                </a:solidFill>
              </a:rPr>
              <a:t> 425: Part 3</a:t>
            </a:r>
            <a:br>
              <a:rPr lang="en-US" sz="2400" dirty="0" smtClean="0">
                <a:solidFill>
                  <a:srgbClr val="002060"/>
                </a:solidFill>
              </a:rPr>
            </a:br>
            <a:r>
              <a:rPr lang="en-US" sz="2400" dirty="0" smtClean="0">
                <a:solidFill>
                  <a:srgbClr val="002060"/>
                </a:solidFill>
              </a:rPr>
              <a:t>Social</a:t>
            </a:r>
            <a:r>
              <a:rPr lang="en-US" sz="2400" dirty="0">
                <a:solidFill>
                  <a:srgbClr val="002060"/>
                </a:solidFill>
              </a:rPr>
              <a:t>, legal , ethical and cultural context of decision making </a:t>
            </a:r>
          </a:p>
        </p:txBody>
      </p:sp>
      <p:sp>
        <p:nvSpPr>
          <p:cNvPr id="3" name="Subtitle 2"/>
          <p:cNvSpPr>
            <a:spLocks noGrp="1"/>
          </p:cNvSpPr>
          <p:nvPr>
            <p:ph type="subTitle" idx="1"/>
          </p:nvPr>
        </p:nvSpPr>
        <p:spPr>
          <a:xfrm>
            <a:off x="304800" y="3657600"/>
            <a:ext cx="8229600" cy="2590800"/>
          </a:xfrm>
        </p:spPr>
        <p:txBody>
          <a:bodyPr>
            <a:noAutofit/>
          </a:bodyPr>
          <a:lstStyle/>
          <a:p>
            <a:endParaRPr lang="en-US" dirty="0">
              <a:latin typeface="Berlin Sans FB" panose="020E0602020502020306" pitchFamily="34" charset="0"/>
            </a:endParaRPr>
          </a:p>
        </p:txBody>
      </p:sp>
    </p:spTree>
    <p:extLst>
      <p:ext uri="{BB962C8B-B14F-4D97-AF65-F5344CB8AC3E}">
        <p14:creationId xmlns:p14="http://schemas.microsoft.com/office/powerpoint/2010/main" val="428755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b="1" dirty="0">
                <a:solidFill>
                  <a:srgbClr val="002060"/>
                </a:solidFill>
              </a:rPr>
              <a:t>Organizational Perspective</a:t>
            </a:r>
          </a:p>
        </p:txBody>
      </p:sp>
      <p:sp>
        <p:nvSpPr>
          <p:cNvPr id="20483" name="Rectangle 3"/>
          <p:cNvSpPr>
            <a:spLocks noGrp="1" noChangeArrowheads="1"/>
          </p:cNvSpPr>
          <p:nvPr>
            <p:ph idx="1"/>
          </p:nvPr>
        </p:nvSpPr>
        <p:spPr/>
        <p:txBody>
          <a:bodyPr/>
          <a:lstStyle/>
          <a:p>
            <a:pPr>
              <a:lnSpc>
                <a:spcPct val="90000"/>
              </a:lnSpc>
            </a:pPr>
            <a:r>
              <a:rPr lang="en-US" altLang="en-US">
                <a:cs typeface="Times New Roman" pitchFamily="18" charset="0"/>
              </a:rPr>
              <a:t>To provide guidance for employees, an organization can define ethical and unethical behaviors.</a:t>
            </a:r>
          </a:p>
          <a:p>
            <a:pPr>
              <a:lnSpc>
                <a:spcPct val="90000"/>
              </a:lnSpc>
            </a:pPr>
            <a:endParaRPr lang="en-US" altLang="en-US">
              <a:cs typeface="Times New Roman" pitchFamily="18" charset="0"/>
            </a:endParaRPr>
          </a:p>
          <a:p>
            <a:pPr>
              <a:lnSpc>
                <a:spcPct val="90000"/>
              </a:lnSpc>
            </a:pPr>
            <a:endParaRPr lang="en-US" altLang="en-US">
              <a:cs typeface="Times New Roman" pitchFamily="18" charset="0"/>
            </a:endParaRPr>
          </a:p>
          <a:p>
            <a:pPr>
              <a:lnSpc>
                <a:spcPct val="90000"/>
              </a:lnSpc>
            </a:pPr>
            <a:r>
              <a:rPr lang="en-US" altLang="en-US">
                <a:cs typeface="Times New Roman" pitchFamily="18" charset="0"/>
              </a:rPr>
              <a:t>Organizations can also guide employee actions both formally and informally.</a:t>
            </a:r>
          </a:p>
          <a:p>
            <a:pPr>
              <a:lnSpc>
                <a:spcPct val="90000"/>
              </a:lnSpc>
              <a:buFontTx/>
              <a:buNone/>
            </a:pPr>
            <a:r>
              <a:rPr lang="en-US" altLang="en-US">
                <a:cs typeface="Times New Roman" pitchFamily="18" charset="0"/>
              </a:rPr>
              <a:t> </a:t>
            </a:r>
          </a:p>
          <a:p>
            <a:pPr>
              <a:lnSpc>
                <a:spcPct val="90000"/>
              </a:lnSpc>
            </a:pPr>
            <a:endParaRPr lang="en-US" altLang="en-US"/>
          </a:p>
        </p:txBody>
      </p:sp>
    </p:spTree>
    <p:extLst>
      <p:ext uri="{BB962C8B-B14F-4D97-AF65-F5344CB8AC3E}">
        <p14:creationId xmlns:p14="http://schemas.microsoft.com/office/powerpoint/2010/main" val="117460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b="1" dirty="0">
                <a:solidFill>
                  <a:srgbClr val="002060"/>
                </a:solidFill>
              </a:rPr>
              <a:t>Individual Perspective</a:t>
            </a:r>
          </a:p>
        </p:txBody>
      </p:sp>
      <p:sp>
        <p:nvSpPr>
          <p:cNvPr id="21507" name="Rectangle 3"/>
          <p:cNvSpPr>
            <a:spLocks noGrp="1" noChangeArrowheads="1"/>
          </p:cNvSpPr>
          <p:nvPr>
            <p:ph sz="half" idx="1"/>
          </p:nvPr>
        </p:nvSpPr>
        <p:spPr>
          <a:xfrm>
            <a:off x="685800" y="1981200"/>
            <a:ext cx="7924800" cy="4114800"/>
          </a:xfrm>
        </p:spPr>
        <p:txBody>
          <a:bodyPr>
            <a:normAutofit lnSpcReduction="10000"/>
          </a:bodyPr>
          <a:lstStyle/>
          <a:p>
            <a:r>
              <a:rPr lang="en-US" altLang="en-US" sz="2600" dirty="0">
                <a:cs typeface="Times New Roman" pitchFamily="18" charset="0"/>
              </a:rPr>
              <a:t>Despite prevalent societal, legal, and organizational interpretations of what is ethical, individuals have their own values and a sense of what is right or wrong</a:t>
            </a:r>
            <a:r>
              <a:rPr lang="en-US" altLang="en-US" sz="2600" dirty="0" smtClean="0">
                <a:cs typeface="Times New Roman" pitchFamily="18" charset="0"/>
              </a:rPr>
              <a:t>.</a:t>
            </a:r>
          </a:p>
          <a:p>
            <a:endParaRPr lang="en-US" altLang="en-US" sz="2600" dirty="0">
              <a:cs typeface="Times New Roman" pitchFamily="18" charset="0"/>
            </a:endParaRPr>
          </a:p>
          <a:p>
            <a:r>
              <a:rPr lang="en-US" altLang="en-US" sz="2600" dirty="0">
                <a:cs typeface="Times New Roman" pitchFamily="18" charset="0"/>
              </a:rPr>
              <a:t>Lawrence Kohlberg</a:t>
            </a:r>
          </a:p>
          <a:p>
            <a:pPr lvl="1"/>
            <a:r>
              <a:rPr lang="en-US" altLang="en-US" sz="2200" dirty="0" smtClean="0">
                <a:cs typeface="Times New Roman" pitchFamily="18" charset="0"/>
              </a:rPr>
              <a:t>Suggested </a:t>
            </a:r>
            <a:r>
              <a:rPr lang="en-US" altLang="en-US" sz="2200" dirty="0">
                <a:cs typeface="Times New Roman" pitchFamily="18" charset="0"/>
              </a:rPr>
              <a:t>people develop morally, much as they do physically, from early childhood to adulthood.</a:t>
            </a:r>
          </a:p>
          <a:p>
            <a:pPr lvl="1"/>
            <a:r>
              <a:rPr lang="en-US" altLang="en-US" sz="2200" dirty="0">
                <a:cs typeface="Times New Roman" pitchFamily="18" charset="0"/>
              </a:rPr>
              <a:t>As they develop, their ethical criteria and patterns of moral reasoning go through </a:t>
            </a:r>
            <a:r>
              <a:rPr lang="en-US" altLang="en-US" sz="2200" b="1" dirty="0">
                <a:cs typeface="Times New Roman" pitchFamily="18" charset="0"/>
              </a:rPr>
              <a:t>stages of moral development</a:t>
            </a:r>
            <a:r>
              <a:rPr lang="en-US" altLang="en-US" sz="2200" dirty="0"/>
              <a:t> </a:t>
            </a:r>
          </a:p>
        </p:txBody>
      </p:sp>
    </p:spTree>
    <p:extLst>
      <p:ext uri="{BB962C8B-B14F-4D97-AF65-F5344CB8AC3E}">
        <p14:creationId xmlns:p14="http://schemas.microsoft.com/office/powerpoint/2010/main" val="285367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828800" y="685800"/>
            <a:ext cx="7162800" cy="1143000"/>
          </a:xfrm>
        </p:spPr>
        <p:txBody>
          <a:bodyPr>
            <a:normAutofit fontScale="90000"/>
          </a:bodyPr>
          <a:lstStyle/>
          <a:p>
            <a:r>
              <a:rPr lang="en-US" altLang="en-US" b="1" dirty="0">
                <a:solidFill>
                  <a:srgbClr val="002060"/>
                </a:solidFill>
              </a:rPr>
              <a:t>Individual Perspective </a:t>
            </a:r>
            <a:r>
              <a:rPr lang="en-US" altLang="en-US" dirty="0"/>
              <a:t>(</a:t>
            </a:r>
            <a:r>
              <a:rPr lang="en-US" altLang="en-US" dirty="0" smtClean="0"/>
              <a:t>Contd</a:t>
            </a:r>
            <a:r>
              <a:rPr lang="en-US" altLang="en-US" dirty="0"/>
              <a:t>.)</a:t>
            </a:r>
          </a:p>
        </p:txBody>
      </p:sp>
      <p:sp>
        <p:nvSpPr>
          <p:cNvPr id="22531" name="Rectangle 3"/>
          <p:cNvSpPr>
            <a:spLocks noGrp="1" noChangeArrowheads="1"/>
          </p:cNvSpPr>
          <p:nvPr>
            <p:ph idx="1"/>
          </p:nvPr>
        </p:nvSpPr>
        <p:spPr>
          <a:xfrm>
            <a:off x="762000" y="2743200"/>
            <a:ext cx="7772400" cy="4114800"/>
          </a:xfrm>
        </p:spPr>
        <p:txBody>
          <a:bodyPr/>
          <a:lstStyle/>
          <a:p>
            <a:r>
              <a:rPr lang="en-US" altLang="en-US" u="sng"/>
              <a:t>Stages of moral development: </a:t>
            </a:r>
            <a:r>
              <a:rPr lang="en-US" altLang="en-US"/>
              <a:t>according to Kohlberg, people develop morally by going through six stages of moral development: obedience and punishment, instrumental, interpersonal, law and order, social contract, and universal principles.</a:t>
            </a:r>
            <a:endParaRPr lang="en-US" altLang="en-US" u="sng"/>
          </a:p>
          <a:p>
            <a:pPr>
              <a:buFontTx/>
              <a:buNone/>
            </a:pPr>
            <a:r>
              <a:rPr lang="en-US" altLang="en-US"/>
              <a:t>	</a:t>
            </a:r>
          </a:p>
        </p:txBody>
      </p:sp>
      <p:pic>
        <p:nvPicPr>
          <p:cNvPr id="22532" name="Picture 4" descr="BD05552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67200"/>
            <a:ext cx="18573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783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b="1" dirty="0">
                <a:solidFill>
                  <a:srgbClr val="002060"/>
                </a:solidFill>
              </a:rPr>
              <a:t>Kohlberg’s Stages of Moral Development</a:t>
            </a:r>
          </a:p>
        </p:txBody>
      </p:sp>
      <p:sp>
        <p:nvSpPr>
          <p:cNvPr id="23555" name="Text Box 3"/>
          <p:cNvSpPr txBox="1">
            <a:spLocks noChangeArrowheads="1"/>
          </p:cNvSpPr>
          <p:nvPr/>
        </p:nvSpPr>
        <p:spPr bwMode="auto">
          <a:xfrm>
            <a:off x="762000" y="5334000"/>
            <a:ext cx="7391400" cy="457200"/>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dirty="0">
                <a:solidFill>
                  <a:schemeClr val="bg2"/>
                </a:solidFill>
              </a:rPr>
              <a:t>Obedience</a:t>
            </a:r>
            <a:r>
              <a:rPr lang="en-US" altLang="en-US" sz="2400" dirty="0"/>
              <a:t> </a:t>
            </a:r>
            <a:r>
              <a:rPr lang="en-US" altLang="en-US" sz="2400" dirty="0">
                <a:solidFill>
                  <a:schemeClr val="bg2"/>
                </a:solidFill>
              </a:rPr>
              <a:t>&amp; Punishment</a:t>
            </a:r>
          </a:p>
        </p:txBody>
      </p:sp>
      <p:sp>
        <p:nvSpPr>
          <p:cNvPr id="23556" name="Text Box 4"/>
          <p:cNvSpPr txBox="1">
            <a:spLocks noChangeArrowheads="1"/>
          </p:cNvSpPr>
          <p:nvPr/>
        </p:nvSpPr>
        <p:spPr bwMode="auto">
          <a:xfrm>
            <a:off x="1524000" y="4876800"/>
            <a:ext cx="6629400" cy="45720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solidFill>
                  <a:schemeClr val="bg2"/>
                </a:solidFill>
              </a:rPr>
              <a:t>Instrumental</a:t>
            </a:r>
          </a:p>
        </p:txBody>
      </p:sp>
      <p:sp>
        <p:nvSpPr>
          <p:cNvPr id="23557" name="Text Box 5"/>
          <p:cNvSpPr txBox="1">
            <a:spLocks noChangeArrowheads="1"/>
          </p:cNvSpPr>
          <p:nvPr/>
        </p:nvSpPr>
        <p:spPr bwMode="auto">
          <a:xfrm>
            <a:off x="2133600" y="4419600"/>
            <a:ext cx="6019800" cy="457200"/>
          </a:xfrm>
          <a:prstGeom prst="rect">
            <a:avLst/>
          </a:prstGeom>
          <a:solidFill>
            <a:srgbClr val="CC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t>Interpersonal</a:t>
            </a:r>
          </a:p>
        </p:txBody>
      </p:sp>
      <p:sp>
        <p:nvSpPr>
          <p:cNvPr id="23558" name="Text Box 6"/>
          <p:cNvSpPr txBox="1">
            <a:spLocks noChangeArrowheads="1"/>
          </p:cNvSpPr>
          <p:nvPr/>
        </p:nvSpPr>
        <p:spPr bwMode="auto">
          <a:xfrm>
            <a:off x="2895600" y="3962400"/>
            <a:ext cx="52578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t>Law &amp; Order </a:t>
            </a:r>
          </a:p>
        </p:txBody>
      </p:sp>
      <p:sp>
        <p:nvSpPr>
          <p:cNvPr id="23559" name="Text Box 7"/>
          <p:cNvSpPr txBox="1">
            <a:spLocks noChangeArrowheads="1"/>
          </p:cNvSpPr>
          <p:nvPr/>
        </p:nvSpPr>
        <p:spPr bwMode="auto">
          <a:xfrm>
            <a:off x="3810000" y="3505200"/>
            <a:ext cx="4343400"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t>Social Contract</a:t>
            </a:r>
          </a:p>
        </p:txBody>
      </p:sp>
      <p:sp>
        <p:nvSpPr>
          <p:cNvPr id="23560" name="Text Box 8"/>
          <p:cNvSpPr txBox="1">
            <a:spLocks noChangeArrowheads="1"/>
          </p:cNvSpPr>
          <p:nvPr/>
        </p:nvSpPr>
        <p:spPr bwMode="auto">
          <a:xfrm>
            <a:off x="4724400" y="3048000"/>
            <a:ext cx="3429000" cy="4572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dirty="0"/>
              <a:t>Universal Principles</a:t>
            </a:r>
          </a:p>
        </p:txBody>
      </p:sp>
      <p:sp>
        <p:nvSpPr>
          <p:cNvPr id="23562" name="Text Box 10"/>
          <p:cNvSpPr txBox="1">
            <a:spLocks noChangeArrowheads="1"/>
          </p:cNvSpPr>
          <p:nvPr/>
        </p:nvSpPr>
        <p:spPr bwMode="auto">
          <a:xfrm>
            <a:off x="762000" y="58674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400"/>
              <a:t>Childhood--------------Through-----------------Adulthood</a:t>
            </a:r>
          </a:p>
        </p:txBody>
      </p:sp>
    </p:spTree>
    <p:extLst>
      <p:ext uri="{BB962C8B-B14F-4D97-AF65-F5344CB8AC3E}">
        <p14:creationId xmlns:p14="http://schemas.microsoft.com/office/powerpoint/2010/main" val="224562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b="1" dirty="0">
                <a:solidFill>
                  <a:srgbClr val="002060"/>
                </a:solidFill>
              </a:rPr>
              <a:t>Kohlberg’s Stages </a:t>
            </a:r>
            <a:r>
              <a:rPr lang="en-US" altLang="en-US" dirty="0"/>
              <a:t>(</a:t>
            </a:r>
            <a:r>
              <a:rPr lang="en-US" altLang="en-US" dirty="0" err="1"/>
              <a:t>Ctd</a:t>
            </a:r>
            <a:r>
              <a:rPr lang="en-US" altLang="en-US" dirty="0"/>
              <a:t>.)</a:t>
            </a:r>
          </a:p>
        </p:txBody>
      </p:sp>
      <p:sp>
        <p:nvSpPr>
          <p:cNvPr id="24579" name="Text Box 3"/>
          <p:cNvSpPr txBox="1">
            <a:spLocks noChangeArrowheads="1"/>
          </p:cNvSpPr>
          <p:nvPr/>
        </p:nvSpPr>
        <p:spPr bwMode="auto">
          <a:xfrm>
            <a:off x="609600" y="2209800"/>
            <a:ext cx="80772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FontTx/>
              <a:buAutoNum type="arabicPeriod"/>
            </a:pPr>
            <a:r>
              <a:rPr lang="en-US" altLang="en-US" u="sng"/>
              <a:t>Obedience and punishment: </a:t>
            </a:r>
            <a:r>
              <a:rPr lang="en-US" altLang="en-US"/>
              <a:t>person does the right thing mainly to avoid punishment or to obtain approval.</a:t>
            </a:r>
            <a:endParaRPr lang="en-US" altLang="en-US" u="sng"/>
          </a:p>
          <a:p>
            <a:pPr>
              <a:spcBef>
                <a:spcPct val="50000"/>
              </a:spcBef>
              <a:buFontTx/>
              <a:buAutoNum type="arabicPeriod"/>
            </a:pPr>
            <a:r>
              <a:rPr lang="en-US" altLang="en-US" u="sng"/>
              <a:t>Instrumental:  </a:t>
            </a:r>
            <a:r>
              <a:rPr lang="en-US" altLang="en-US"/>
              <a:t>person becomes aware that others also have needs and begins to defer to them to get what the individual wants.</a:t>
            </a:r>
            <a:endParaRPr lang="en-US" altLang="en-US" u="sng"/>
          </a:p>
          <a:p>
            <a:pPr>
              <a:spcBef>
                <a:spcPct val="50000"/>
              </a:spcBef>
              <a:buFontTx/>
              <a:buAutoNum type="arabicPeriod"/>
            </a:pPr>
            <a:r>
              <a:rPr lang="en-US" altLang="en-US" u="sng"/>
              <a:t>Interpersonal:</a:t>
            </a:r>
            <a:r>
              <a:rPr lang="en-US" altLang="en-US"/>
              <a:t>  person considers appropriate behavior as what pleases, helps, or is approved by friends or family.</a:t>
            </a:r>
            <a:endParaRPr lang="en-US" altLang="en-US" u="sng"/>
          </a:p>
        </p:txBody>
      </p:sp>
    </p:spTree>
    <p:extLst>
      <p:ext uri="{BB962C8B-B14F-4D97-AF65-F5344CB8AC3E}">
        <p14:creationId xmlns:p14="http://schemas.microsoft.com/office/powerpoint/2010/main" val="95508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33600" y="685800"/>
            <a:ext cx="7010400" cy="1143000"/>
          </a:xfrm>
        </p:spPr>
        <p:txBody>
          <a:bodyPr>
            <a:normAutofit fontScale="90000"/>
          </a:bodyPr>
          <a:lstStyle/>
          <a:p>
            <a:r>
              <a:rPr lang="en-US" altLang="en-US" b="1" dirty="0">
                <a:solidFill>
                  <a:srgbClr val="002060"/>
                </a:solidFill>
              </a:rPr>
              <a:t>Kohlberg’s Stages </a:t>
            </a:r>
            <a:r>
              <a:rPr lang="en-US" altLang="en-US" dirty="0"/>
              <a:t>(</a:t>
            </a:r>
            <a:r>
              <a:rPr lang="en-US" altLang="en-US" dirty="0" err="1"/>
              <a:t>Ctd</a:t>
            </a:r>
            <a:r>
              <a:rPr lang="en-US" altLang="en-US" dirty="0"/>
              <a:t>.)</a:t>
            </a:r>
          </a:p>
        </p:txBody>
      </p:sp>
      <p:sp>
        <p:nvSpPr>
          <p:cNvPr id="25603" name="Text Box 3"/>
          <p:cNvSpPr txBox="1">
            <a:spLocks noChangeArrowheads="1"/>
          </p:cNvSpPr>
          <p:nvPr/>
        </p:nvSpPr>
        <p:spPr bwMode="auto">
          <a:xfrm>
            <a:off x="914400" y="2362200"/>
            <a:ext cx="7543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spcBef>
                <a:spcPct val="50000"/>
              </a:spcBef>
              <a:buFontTx/>
              <a:buAutoNum type="arabicPeriod" startAt="4"/>
            </a:pPr>
            <a:r>
              <a:rPr lang="en-US" altLang="en-US" u="sng"/>
              <a:t>Law &amp; Order:</a:t>
            </a:r>
            <a:r>
              <a:rPr lang="en-US" altLang="en-US"/>
              <a:t>  person recognizes that ethical behavior is not determined only by reference to friends, family, co-workers, or others whose opinions the individual might value.</a:t>
            </a:r>
            <a:endParaRPr lang="en-US" altLang="en-US" u="sng"/>
          </a:p>
          <a:p>
            <a:pPr>
              <a:spcBef>
                <a:spcPct val="50000"/>
              </a:spcBef>
              <a:buFontTx/>
              <a:buAutoNum type="arabicPeriod" startAt="4"/>
            </a:pPr>
            <a:r>
              <a:rPr lang="en-US" altLang="en-US" u="sng"/>
              <a:t>Social Contract:</a:t>
            </a:r>
            <a:r>
              <a:rPr lang="en-US" altLang="en-US"/>
              <a:t>  person is aware that people hold a variety of conflicting personal views that go beyond the letter of the law.</a:t>
            </a:r>
            <a:endParaRPr lang="en-US" altLang="en-US" u="sng"/>
          </a:p>
          <a:p>
            <a:pPr>
              <a:spcBef>
                <a:spcPct val="50000"/>
              </a:spcBef>
              <a:buFontTx/>
              <a:buAutoNum type="arabicPeriod" startAt="4"/>
            </a:pPr>
            <a:r>
              <a:rPr lang="en-US" altLang="en-US" u="sng"/>
              <a:t>Universal Principles:</a:t>
            </a:r>
            <a:r>
              <a:rPr lang="en-US" altLang="en-US"/>
              <a:t> person views appropriate conduct as determined by a person’s conscience, based on universal ethical principles.</a:t>
            </a:r>
            <a:endParaRPr lang="en-US" altLang="en-US" u="sng"/>
          </a:p>
          <a:p>
            <a:pPr>
              <a:spcBef>
                <a:spcPct val="50000"/>
              </a:spcBef>
              <a:buFontTx/>
              <a:buAutoNum type="arabicPeriod" startAt="4"/>
            </a:pPr>
            <a:endParaRPr lang="en-US" altLang="en-US" u="sng"/>
          </a:p>
          <a:p>
            <a:pPr>
              <a:spcBef>
                <a:spcPct val="50000"/>
              </a:spcBef>
            </a:pPr>
            <a:endParaRPr lang="en-US" altLang="en-US" u="sng"/>
          </a:p>
        </p:txBody>
      </p:sp>
      <p:pic>
        <p:nvPicPr>
          <p:cNvPr id="25604" name="Picture 4" descr="BD0492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04800"/>
            <a:ext cx="1416050" cy="155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73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dirty="0">
                <a:solidFill>
                  <a:srgbClr val="002060"/>
                </a:solidFill>
              </a:rPr>
              <a:t>Ethical Models</a:t>
            </a:r>
          </a:p>
        </p:txBody>
      </p:sp>
      <p:sp>
        <p:nvSpPr>
          <p:cNvPr id="26632" name="Oval 8"/>
          <p:cNvSpPr>
            <a:spLocks noChangeArrowheads="1"/>
          </p:cNvSpPr>
          <p:nvPr/>
        </p:nvSpPr>
        <p:spPr bwMode="auto">
          <a:xfrm>
            <a:off x="4038600" y="2057400"/>
            <a:ext cx="2133600" cy="22098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solidFill>
                  <a:schemeClr val="bg2"/>
                </a:solidFill>
              </a:rPr>
              <a:t>Justice</a:t>
            </a:r>
          </a:p>
        </p:txBody>
      </p:sp>
      <p:sp>
        <p:nvSpPr>
          <p:cNvPr id="26633" name="Oval 9"/>
          <p:cNvSpPr>
            <a:spLocks noChangeArrowheads="1"/>
          </p:cNvSpPr>
          <p:nvPr/>
        </p:nvSpPr>
        <p:spPr bwMode="auto">
          <a:xfrm>
            <a:off x="2209800" y="2057400"/>
            <a:ext cx="2133600" cy="22098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t>Utilitarian</a:t>
            </a:r>
          </a:p>
        </p:txBody>
      </p:sp>
      <p:sp>
        <p:nvSpPr>
          <p:cNvPr id="26634" name="Oval 10"/>
          <p:cNvSpPr>
            <a:spLocks noChangeArrowheads="1"/>
          </p:cNvSpPr>
          <p:nvPr/>
        </p:nvSpPr>
        <p:spPr bwMode="auto">
          <a:xfrm>
            <a:off x="3124200" y="3429000"/>
            <a:ext cx="2133600" cy="2209800"/>
          </a:xfrm>
          <a:prstGeom prst="ellipse">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dirty="0">
                <a:solidFill>
                  <a:srgbClr val="002060"/>
                </a:solidFill>
              </a:rPr>
              <a:t>Moral Rights</a:t>
            </a:r>
          </a:p>
        </p:txBody>
      </p:sp>
      <p:sp>
        <p:nvSpPr>
          <p:cNvPr id="26635" name="Text Box 11"/>
          <p:cNvSpPr txBox="1">
            <a:spLocks noChangeArrowheads="1"/>
          </p:cNvSpPr>
          <p:nvPr/>
        </p:nvSpPr>
        <p:spPr bwMode="auto">
          <a:xfrm>
            <a:off x="3733800" y="3429000"/>
            <a:ext cx="9144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00"/>
                </a:solidFill>
              </a:rPr>
              <a:t>IDEAL</a:t>
            </a:r>
            <a:r>
              <a:rPr lang="en-US" altLang="en-US" sz="1200"/>
              <a:t> </a:t>
            </a:r>
            <a:r>
              <a:rPr lang="en-US" altLang="en-US" sz="1200">
                <a:solidFill>
                  <a:srgbClr val="000000"/>
                </a:solidFill>
              </a:rPr>
              <a:t>Outcome</a:t>
            </a:r>
          </a:p>
        </p:txBody>
      </p:sp>
      <p:sp>
        <p:nvSpPr>
          <p:cNvPr id="26636" name="Text Box 12"/>
          <p:cNvSpPr txBox="1">
            <a:spLocks noChangeArrowheads="1"/>
          </p:cNvSpPr>
          <p:nvPr/>
        </p:nvSpPr>
        <p:spPr bwMode="auto">
          <a:xfrm>
            <a:off x="7162800" y="62484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Adapted from Fig 6.5</a:t>
            </a:r>
          </a:p>
        </p:txBody>
      </p:sp>
    </p:spTree>
    <p:extLst>
      <p:ext uri="{BB962C8B-B14F-4D97-AF65-F5344CB8AC3E}">
        <p14:creationId xmlns:p14="http://schemas.microsoft.com/office/powerpoint/2010/main" val="1363039337"/>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b="1" dirty="0">
                <a:solidFill>
                  <a:srgbClr val="002060"/>
                </a:solidFill>
              </a:rPr>
              <a:t>Utilitarian Model</a:t>
            </a:r>
          </a:p>
        </p:txBody>
      </p:sp>
      <p:sp>
        <p:nvSpPr>
          <p:cNvPr id="27651" name="Rectangle 3"/>
          <p:cNvSpPr>
            <a:spLocks noGrp="1" noChangeArrowheads="1"/>
          </p:cNvSpPr>
          <p:nvPr>
            <p:ph idx="1"/>
          </p:nvPr>
        </p:nvSpPr>
        <p:spPr>
          <a:xfrm>
            <a:off x="685800" y="1447800"/>
            <a:ext cx="7772400" cy="3276600"/>
          </a:xfrm>
        </p:spPr>
        <p:txBody>
          <a:bodyPr/>
          <a:lstStyle/>
          <a:p>
            <a:r>
              <a:rPr lang="en-US" altLang="en-US" i="1" dirty="0"/>
              <a:t>Greatest good for the greatest number, but </a:t>
            </a:r>
            <a:r>
              <a:rPr lang="en-US" altLang="en-US" i="1" dirty="0" smtClean="0"/>
              <a:t>may </a:t>
            </a:r>
            <a:r>
              <a:rPr lang="en-US" altLang="en-US" i="1" dirty="0"/>
              <a:t>hurt a few.</a:t>
            </a:r>
          </a:p>
          <a:p>
            <a:r>
              <a:rPr lang="en-US" altLang="en-US" dirty="0"/>
              <a:t>Milton Friedman is the best-known advocate of this approach.</a:t>
            </a:r>
          </a:p>
          <a:p>
            <a:r>
              <a:rPr lang="en-US" altLang="en-US" dirty="0"/>
              <a:t>All employees should strive to increase the company’s profits.</a:t>
            </a:r>
          </a:p>
        </p:txBody>
      </p:sp>
      <p:pic>
        <p:nvPicPr>
          <p:cNvPr id="27652" name="Picture 4" descr="BD0554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191000"/>
            <a:ext cx="303371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52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b="1" dirty="0">
                <a:solidFill>
                  <a:srgbClr val="002060"/>
                </a:solidFill>
              </a:rPr>
              <a:t>Parts to Utilitarian Model</a:t>
            </a:r>
          </a:p>
        </p:txBody>
      </p:sp>
      <p:sp>
        <p:nvSpPr>
          <p:cNvPr id="28675" name="Text Box 3"/>
          <p:cNvSpPr txBox="1">
            <a:spLocks noChangeArrowheads="1"/>
          </p:cNvSpPr>
          <p:nvPr/>
        </p:nvSpPr>
        <p:spPr bwMode="auto">
          <a:xfrm>
            <a:off x="914400" y="1676400"/>
            <a:ext cx="74676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800" i="1" dirty="0"/>
              <a:t>(Organizational Goals):</a:t>
            </a:r>
            <a:r>
              <a:rPr lang="en-US" altLang="en-US" sz="2800" dirty="0"/>
              <a:t> focusing on maximizing profits.  Profits are seen as the reward for satisfying customers.</a:t>
            </a:r>
          </a:p>
          <a:p>
            <a:pPr algn="l">
              <a:spcBef>
                <a:spcPct val="50000"/>
              </a:spcBef>
              <a:buFontTx/>
              <a:buChar char="•"/>
            </a:pPr>
            <a:r>
              <a:rPr lang="en-US" altLang="en-US" sz="2800" i="1" dirty="0"/>
              <a:t>(Efficiency)</a:t>
            </a:r>
            <a:r>
              <a:rPr lang="en-US" altLang="en-US" sz="2800" dirty="0"/>
              <a:t>: achieved by both minimizing inputs (e.g. labor, land, and capital) and maximizing productive outputs.</a:t>
            </a:r>
            <a:endParaRPr lang="en-US" altLang="en-US" sz="2800" i="1" dirty="0"/>
          </a:p>
          <a:p>
            <a:pPr algn="l">
              <a:spcBef>
                <a:spcPct val="50000"/>
              </a:spcBef>
              <a:buFontTx/>
              <a:buChar char="•"/>
            </a:pPr>
            <a:r>
              <a:rPr lang="en-US" altLang="en-US" sz="2800" i="1" dirty="0"/>
              <a:t>(Conflicts of Interest): </a:t>
            </a:r>
            <a:r>
              <a:rPr lang="en-US" altLang="en-US" sz="2800" dirty="0"/>
              <a:t>by having a financial interest in a supplier a purchasing agent might be more likely to buy from his supplier even if it’s not in the companies best interest.</a:t>
            </a:r>
            <a:endParaRPr lang="en-US" altLang="en-US" sz="2800" i="1" dirty="0"/>
          </a:p>
        </p:txBody>
      </p:sp>
    </p:spTree>
    <p:extLst>
      <p:ext uri="{BB962C8B-B14F-4D97-AF65-F5344CB8AC3E}">
        <p14:creationId xmlns:p14="http://schemas.microsoft.com/office/powerpoint/2010/main" val="1227090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1" dirty="0">
                <a:solidFill>
                  <a:srgbClr val="002060"/>
                </a:solidFill>
              </a:rPr>
              <a:t>Moral Rights Model</a:t>
            </a:r>
          </a:p>
        </p:txBody>
      </p:sp>
      <p:sp>
        <p:nvSpPr>
          <p:cNvPr id="29699" name="Rectangle 3"/>
          <p:cNvSpPr>
            <a:spLocks noGrp="1" noChangeArrowheads="1"/>
          </p:cNvSpPr>
          <p:nvPr>
            <p:ph sz="half" idx="1"/>
          </p:nvPr>
        </p:nvSpPr>
        <p:spPr>
          <a:xfrm>
            <a:off x="1127760" y="1524000"/>
            <a:ext cx="3291840" cy="4525963"/>
          </a:xfrm>
        </p:spPr>
        <p:txBody>
          <a:bodyPr>
            <a:normAutofit lnSpcReduction="10000"/>
          </a:bodyPr>
          <a:lstStyle/>
          <a:p>
            <a:r>
              <a:rPr lang="en-US" altLang="en-US" i="1" dirty="0"/>
              <a:t>Judging decisions and behavior by their consistency with fundamental personal and group liberties and privileges. </a:t>
            </a:r>
          </a:p>
        </p:txBody>
      </p:sp>
      <p:sp>
        <p:nvSpPr>
          <p:cNvPr id="29700" name="Rectangle 4"/>
          <p:cNvSpPr>
            <a:spLocks noGrp="1" noChangeArrowheads="1"/>
          </p:cNvSpPr>
          <p:nvPr>
            <p:ph sz="half" idx="2"/>
          </p:nvPr>
        </p:nvSpPr>
        <p:spPr>
          <a:xfrm>
            <a:off x="4592782" y="1447800"/>
            <a:ext cx="3810000" cy="4572000"/>
          </a:xfrm>
        </p:spPr>
        <p:txBody>
          <a:bodyPr>
            <a:normAutofit lnSpcReduction="10000"/>
          </a:bodyPr>
          <a:lstStyle/>
          <a:p>
            <a:pPr>
              <a:lnSpc>
                <a:spcPct val="90000"/>
              </a:lnSpc>
            </a:pPr>
            <a:r>
              <a:rPr lang="en-US" altLang="en-US" sz="2400" i="1" dirty="0"/>
              <a:t>(Life and Safety):</a:t>
            </a:r>
            <a:r>
              <a:rPr lang="en-US" altLang="en-US" sz="2400" dirty="0"/>
              <a:t> Employees, customers, and public have the right not to have their lives and safety endangered.</a:t>
            </a:r>
            <a:endParaRPr lang="en-US" altLang="en-US" sz="2400" i="1" dirty="0"/>
          </a:p>
          <a:p>
            <a:pPr>
              <a:lnSpc>
                <a:spcPct val="90000"/>
              </a:lnSpc>
            </a:pPr>
            <a:r>
              <a:rPr lang="en-US" altLang="en-US" sz="2400" i="1" dirty="0"/>
              <a:t>(Truthfulness):</a:t>
            </a:r>
            <a:r>
              <a:rPr lang="en-US" altLang="en-US" sz="2400" dirty="0"/>
              <a:t> They have the right not to be intentionally deceived on matters about which they should be informed.</a:t>
            </a:r>
            <a:endParaRPr lang="en-US" altLang="en-US" sz="2400" i="1" dirty="0"/>
          </a:p>
          <a:p>
            <a:pPr>
              <a:lnSpc>
                <a:spcPct val="90000"/>
              </a:lnSpc>
            </a:pPr>
            <a:r>
              <a:rPr lang="en-US" altLang="en-US" sz="2400" i="1" dirty="0"/>
              <a:t>(Privacy):</a:t>
            </a:r>
            <a:r>
              <a:rPr lang="en-US" altLang="en-US" sz="2400" dirty="0"/>
              <a:t> Citizens have the right to control access to personal information.</a:t>
            </a:r>
            <a:endParaRPr lang="en-US" altLang="en-US" sz="2400" i="1" dirty="0"/>
          </a:p>
        </p:txBody>
      </p:sp>
      <p:sp>
        <p:nvSpPr>
          <p:cNvPr id="29703" name="Rectangle 7"/>
          <p:cNvSpPr>
            <a:spLocks noChangeArrowheads="1"/>
          </p:cNvSpPr>
          <p:nvPr/>
        </p:nvSpPr>
        <p:spPr bwMode="auto">
          <a:xfrm>
            <a:off x="4419600" y="1981200"/>
            <a:ext cx="152400" cy="46482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9704" name="Picture 8" descr="BD0558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876800"/>
            <a:ext cx="1598613" cy="157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23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smtClean="0"/>
              <a:t>Learning objectives:</a:t>
            </a:r>
          </a:p>
          <a:p>
            <a:r>
              <a:rPr lang="en-US" dirty="0" smtClean="0"/>
              <a:t>After completing this unit, students are expected to be able to:</a:t>
            </a:r>
          </a:p>
          <a:p>
            <a:pPr lvl="1"/>
            <a:r>
              <a:rPr lang="en-US" dirty="0" smtClean="0"/>
              <a:t>Discuss the social, legal, ethical, and cultural context of decision making</a:t>
            </a:r>
          </a:p>
          <a:p>
            <a:pPr lvl="1"/>
            <a:r>
              <a:rPr lang="en-US" dirty="0" smtClean="0"/>
              <a:t>Develop basis for making ethical decisions</a:t>
            </a:r>
          </a:p>
          <a:p>
            <a:pPr lvl="1"/>
            <a:r>
              <a:rPr lang="en-US" dirty="0" smtClean="0"/>
              <a:t>Communicate the importance of patient’s bill of rights</a:t>
            </a:r>
          </a:p>
          <a:p>
            <a:pPr lvl="1"/>
            <a:r>
              <a:rPr lang="en-US" dirty="0" smtClean="0"/>
              <a:t>Explain the concepts of autonomy, beneficence, veracity</a:t>
            </a:r>
          </a:p>
          <a:p>
            <a:pPr lvl="1"/>
            <a:r>
              <a:rPr lang="en-US" dirty="0" smtClean="0"/>
              <a:t>Apply the ethical principles embodied in the Nurses’ code of ethics by ICN (2012) and Nursing Code of Ethics – Saudi Arabia (2011).</a:t>
            </a:r>
            <a:endParaRPr lang="en-US" dirty="0"/>
          </a:p>
        </p:txBody>
      </p:sp>
    </p:spTree>
    <p:extLst>
      <p:ext uri="{BB962C8B-B14F-4D97-AF65-F5344CB8AC3E}">
        <p14:creationId xmlns:p14="http://schemas.microsoft.com/office/powerpoint/2010/main" val="2775984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b="1" dirty="0">
                <a:solidFill>
                  <a:srgbClr val="002060"/>
                </a:solidFill>
              </a:rPr>
              <a:t>Moral Rights Model </a:t>
            </a:r>
            <a:r>
              <a:rPr lang="en-US" altLang="en-US" dirty="0"/>
              <a:t>(</a:t>
            </a:r>
            <a:r>
              <a:rPr lang="en-US" altLang="en-US" dirty="0" smtClean="0"/>
              <a:t>Contd</a:t>
            </a:r>
            <a:r>
              <a:rPr lang="en-US" altLang="en-US" dirty="0"/>
              <a:t>.)</a:t>
            </a:r>
          </a:p>
        </p:txBody>
      </p:sp>
      <p:sp>
        <p:nvSpPr>
          <p:cNvPr id="30723" name="Rectangle 3"/>
          <p:cNvSpPr>
            <a:spLocks noGrp="1" noChangeArrowheads="1"/>
          </p:cNvSpPr>
          <p:nvPr>
            <p:ph idx="1"/>
          </p:nvPr>
        </p:nvSpPr>
        <p:spPr/>
        <p:txBody>
          <a:bodyPr/>
          <a:lstStyle/>
          <a:p>
            <a:r>
              <a:rPr lang="en-US" altLang="en-US" i="1"/>
              <a:t>(Free Speech): </a:t>
            </a:r>
            <a:r>
              <a:rPr lang="en-US" altLang="en-US"/>
              <a:t>Employees have the right to criticize the ethics or legality of their employers actions.</a:t>
            </a:r>
            <a:endParaRPr lang="en-US" altLang="en-US" i="1"/>
          </a:p>
          <a:p>
            <a:endParaRPr lang="en-US" altLang="en-US" i="1"/>
          </a:p>
          <a:p>
            <a:r>
              <a:rPr lang="en-US" altLang="en-US" i="1"/>
              <a:t>(Private Property):</a:t>
            </a:r>
            <a:r>
              <a:rPr lang="en-US" altLang="en-US"/>
              <a:t> This right allows people to acquire, use, and dispose of shelter and have life’s basic necessities.</a:t>
            </a:r>
            <a:endParaRPr lang="en-US" altLang="en-US" i="1"/>
          </a:p>
        </p:txBody>
      </p:sp>
      <p:pic>
        <p:nvPicPr>
          <p:cNvPr id="30724" name="Picture 4" descr="bd1471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858000"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870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b="1" dirty="0">
                <a:solidFill>
                  <a:srgbClr val="002060"/>
                </a:solidFill>
              </a:rPr>
              <a:t>Justice Model </a:t>
            </a:r>
            <a:r>
              <a:rPr lang="en-US" altLang="en-US" dirty="0"/>
              <a:t>(</a:t>
            </a:r>
            <a:r>
              <a:rPr lang="en-US" altLang="en-US" dirty="0" smtClean="0"/>
              <a:t>Contd</a:t>
            </a:r>
            <a:r>
              <a:rPr lang="en-US" altLang="en-US" dirty="0"/>
              <a:t>.)</a:t>
            </a:r>
          </a:p>
        </p:txBody>
      </p:sp>
      <p:sp>
        <p:nvSpPr>
          <p:cNvPr id="32771" name="Rectangle 3"/>
          <p:cNvSpPr>
            <a:spLocks noGrp="1" noChangeArrowheads="1"/>
          </p:cNvSpPr>
          <p:nvPr>
            <p:ph sz="half" idx="1"/>
          </p:nvPr>
        </p:nvSpPr>
        <p:spPr/>
        <p:txBody>
          <a:bodyPr/>
          <a:lstStyle/>
          <a:p>
            <a:r>
              <a:rPr lang="en-US" altLang="en-US" u="sng"/>
              <a:t>Fairness Principle:</a:t>
            </a:r>
            <a:r>
              <a:rPr lang="en-US" altLang="en-US"/>
              <a:t>  moral requirement that employees support the rules of the organization when certain conditions are met.</a:t>
            </a:r>
            <a:endParaRPr lang="en-US" altLang="en-US" u="sng"/>
          </a:p>
        </p:txBody>
      </p:sp>
      <p:sp>
        <p:nvSpPr>
          <p:cNvPr id="32772" name="Rectangle 4"/>
          <p:cNvSpPr>
            <a:spLocks noGrp="1" noChangeArrowheads="1"/>
          </p:cNvSpPr>
          <p:nvPr>
            <p:ph sz="half" idx="2"/>
          </p:nvPr>
        </p:nvSpPr>
        <p:spPr/>
        <p:txBody>
          <a:bodyPr/>
          <a:lstStyle/>
          <a:p>
            <a:r>
              <a:rPr lang="en-US" altLang="en-US" u="sng"/>
              <a:t>Natural Duty Principle:</a:t>
            </a:r>
            <a:r>
              <a:rPr lang="en-US" altLang="en-US"/>
              <a:t> moral requirement that decisions and behaviors be based on a variety of universal obligations.</a:t>
            </a:r>
          </a:p>
        </p:txBody>
      </p:sp>
      <p:pic>
        <p:nvPicPr>
          <p:cNvPr id="32773" name="Picture 5" descr="bd2130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867400"/>
            <a:ext cx="5864225" cy="9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39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8229600" cy="615553"/>
          </a:xfrm>
          <a:prstGeom prst="rect">
            <a:avLst/>
          </a:prstGeom>
        </p:spPr>
        <p:txBody>
          <a:bodyPr wrap="square">
            <a:spAutoFit/>
          </a:bodyPr>
          <a:lstStyle/>
          <a:p>
            <a:r>
              <a:rPr lang="en-US" sz="1600" b="1" dirty="0" smtClean="0">
                <a:solidFill>
                  <a:srgbClr val="002060"/>
                </a:solidFill>
              </a:rPr>
              <a:t>How to make an ethical decision </a:t>
            </a:r>
          </a:p>
          <a:p>
            <a:r>
              <a:rPr lang="en-US" sz="1600" b="1" dirty="0" err="1" smtClean="0">
                <a:solidFill>
                  <a:srgbClr val="002060"/>
                </a:solidFill>
              </a:rPr>
              <a:t>Jameton’s</a:t>
            </a:r>
            <a:r>
              <a:rPr lang="en-US" sz="1600" b="1" dirty="0" smtClean="0">
                <a:solidFill>
                  <a:srgbClr val="002060"/>
                </a:solidFill>
              </a:rPr>
              <a:t> Model for resolving nursing ethics </a:t>
            </a:r>
            <a:r>
              <a:rPr lang="en-US" b="1" dirty="0" smtClean="0">
                <a:solidFill>
                  <a:srgbClr val="002060"/>
                </a:solidFill>
              </a:rPr>
              <a:t>problems (1984)</a:t>
            </a:r>
          </a:p>
        </p:txBody>
      </p:sp>
      <p:graphicFrame>
        <p:nvGraphicFramePr>
          <p:cNvPr id="4" name="Table 3"/>
          <p:cNvGraphicFramePr>
            <a:graphicFrameLocks noGrp="1"/>
          </p:cNvGraphicFramePr>
          <p:nvPr>
            <p:extLst>
              <p:ext uri="{D42A27DB-BD31-4B8C-83A1-F6EECF244321}">
                <p14:modId xmlns:p14="http://schemas.microsoft.com/office/powerpoint/2010/main" val="2508807853"/>
              </p:ext>
            </p:extLst>
          </p:nvPr>
        </p:nvGraphicFramePr>
        <p:xfrm>
          <a:off x="491836" y="636895"/>
          <a:ext cx="8229600" cy="6035040"/>
        </p:xfrm>
        <a:graphic>
          <a:graphicData uri="http://schemas.openxmlformats.org/drawingml/2006/table">
            <a:tbl>
              <a:tblPr firstRow="1" bandRow="1">
                <a:tableStyleId>{5940675A-B579-460E-94D1-54222C63F5DA}</a:tableStyleId>
              </a:tblPr>
              <a:tblGrid>
                <a:gridCol w="2880360">
                  <a:extLst>
                    <a:ext uri="{9D8B030D-6E8A-4147-A177-3AD203B41FA5}">
                      <a16:colId xmlns:a16="http://schemas.microsoft.com/office/drawing/2014/main" val="20000"/>
                    </a:ext>
                  </a:extLst>
                </a:gridCol>
                <a:gridCol w="5349240">
                  <a:extLst>
                    <a:ext uri="{9D8B030D-6E8A-4147-A177-3AD203B41FA5}">
                      <a16:colId xmlns:a16="http://schemas.microsoft.com/office/drawing/2014/main" val="20001"/>
                    </a:ext>
                  </a:extLst>
                </a:gridCol>
              </a:tblGrid>
              <a:tr h="370840">
                <a:tc>
                  <a:txBody>
                    <a:bodyPr/>
                    <a:lstStyle/>
                    <a:p>
                      <a:r>
                        <a:rPr lang="en-US" b="1" dirty="0" smtClean="0"/>
                        <a:t>1. Identify the problem</a:t>
                      </a:r>
                      <a:endParaRPr lang="en-US" b="1" dirty="0"/>
                    </a:p>
                  </a:txBody>
                  <a:tcPr/>
                </a:tc>
                <a:tc>
                  <a:txBody>
                    <a:bodyPr/>
                    <a:lstStyle/>
                    <a:p>
                      <a:r>
                        <a:rPr lang="en-US" dirty="0" smtClean="0"/>
                        <a:t>Nurse should clarify</a:t>
                      </a:r>
                      <a:r>
                        <a:rPr lang="en-US" baseline="0" dirty="0" smtClean="0"/>
                        <a:t> what is at issue: values, conflicts, matters of conscience</a:t>
                      </a:r>
                      <a:endParaRPr lang="en-US" dirty="0"/>
                    </a:p>
                  </a:txBody>
                  <a:tcPr/>
                </a:tc>
                <a:extLst>
                  <a:ext uri="{0D108BD9-81ED-4DB2-BD59-A6C34878D82A}">
                    <a16:rowId xmlns:a16="http://schemas.microsoft.com/office/drawing/2014/main" val="10000"/>
                  </a:ext>
                </a:extLst>
              </a:tr>
              <a:tr h="370840">
                <a:tc>
                  <a:txBody>
                    <a:bodyPr/>
                    <a:lstStyle/>
                    <a:p>
                      <a:r>
                        <a:rPr lang="en-US" b="1" dirty="0" smtClean="0"/>
                        <a:t>2. Gather additional information</a:t>
                      </a:r>
                      <a:endParaRPr lang="en-US" b="1" dirty="0"/>
                    </a:p>
                  </a:txBody>
                  <a:tcPr/>
                </a:tc>
                <a:tc>
                  <a:txBody>
                    <a:bodyPr/>
                    <a:lstStyle/>
                    <a:p>
                      <a:r>
                        <a:rPr lang="en-US" dirty="0" smtClean="0"/>
                        <a:t>Nurse should decide who the main decision</a:t>
                      </a:r>
                      <a:r>
                        <a:rPr lang="en-US" baseline="0" dirty="0" smtClean="0"/>
                        <a:t> maker is and what the clients or their surrogate decision makers want</a:t>
                      </a:r>
                      <a:endParaRPr lang="en-US" dirty="0"/>
                    </a:p>
                  </a:txBody>
                  <a:tcPr/>
                </a:tc>
                <a:extLst>
                  <a:ext uri="{0D108BD9-81ED-4DB2-BD59-A6C34878D82A}">
                    <a16:rowId xmlns:a16="http://schemas.microsoft.com/office/drawing/2014/main" val="10001"/>
                  </a:ext>
                </a:extLst>
              </a:tr>
              <a:tr h="370840">
                <a:tc>
                  <a:txBody>
                    <a:bodyPr/>
                    <a:lstStyle/>
                    <a:p>
                      <a:r>
                        <a:rPr lang="en-US" b="1" dirty="0" smtClean="0"/>
                        <a:t>3. Identify</a:t>
                      </a:r>
                      <a:r>
                        <a:rPr lang="en-US" b="1" baseline="0" dirty="0" smtClean="0"/>
                        <a:t> all options open to the decision maker.</a:t>
                      </a:r>
                      <a:endParaRPr lang="en-US" b="1" dirty="0"/>
                    </a:p>
                  </a:txBody>
                  <a:tcPr/>
                </a:tc>
                <a:tc>
                  <a:txBody>
                    <a:bodyPr/>
                    <a:lstStyle/>
                    <a:p>
                      <a:r>
                        <a:rPr lang="en-US" dirty="0" smtClean="0"/>
                        <a:t>All possible courses of action and their outcomes should be considered. The likelihood of whether</a:t>
                      </a:r>
                      <a:r>
                        <a:rPr lang="en-US" baseline="0" dirty="0" smtClean="0"/>
                        <a:t> future decisions might have to be made should be evaluated.</a:t>
                      </a:r>
                      <a:endParaRPr lang="en-US" dirty="0"/>
                    </a:p>
                  </a:txBody>
                  <a:tcPr/>
                </a:tc>
                <a:extLst>
                  <a:ext uri="{0D108BD9-81ED-4DB2-BD59-A6C34878D82A}">
                    <a16:rowId xmlns:a16="http://schemas.microsoft.com/office/drawing/2014/main" val="10002"/>
                  </a:ext>
                </a:extLst>
              </a:tr>
              <a:tr h="370840">
                <a:tc>
                  <a:txBody>
                    <a:bodyPr/>
                    <a:lstStyle/>
                    <a:p>
                      <a:r>
                        <a:rPr lang="en-US" b="1" dirty="0" smtClean="0"/>
                        <a:t>4. Think the situation through.</a:t>
                      </a:r>
                      <a:endParaRPr lang="en-US" b="1" dirty="0"/>
                    </a:p>
                  </a:txBody>
                  <a:tcPr/>
                </a:tc>
                <a:tc>
                  <a:txBody>
                    <a:bodyPr/>
                    <a:lstStyle/>
                    <a:p>
                      <a:r>
                        <a:rPr lang="en-US" dirty="0" smtClean="0"/>
                        <a:t>Consider the basic values and the professional</a:t>
                      </a:r>
                      <a:r>
                        <a:rPr lang="en-US" baseline="0" dirty="0" smtClean="0"/>
                        <a:t> obligations involved. Explore the ethical principles and relevant rules.</a:t>
                      </a:r>
                      <a:endParaRPr lang="en-US" dirty="0"/>
                    </a:p>
                  </a:txBody>
                  <a:tcPr/>
                </a:tc>
                <a:extLst>
                  <a:ext uri="{0D108BD9-81ED-4DB2-BD59-A6C34878D82A}">
                    <a16:rowId xmlns:a16="http://schemas.microsoft.com/office/drawing/2014/main" val="10003"/>
                  </a:ext>
                </a:extLst>
              </a:tr>
              <a:tr h="370840">
                <a:tc>
                  <a:txBody>
                    <a:bodyPr/>
                    <a:lstStyle/>
                    <a:p>
                      <a:r>
                        <a:rPr lang="en-US" b="1" dirty="0" smtClean="0"/>
                        <a:t>5.</a:t>
                      </a:r>
                      <a:r>
                        <a:rPr lang="en-US" b="1" baseline="0" dirty="0" smtClean="0"/>
                        <a:t> Make the decision</a:t>
                      </a:r>
                      <a:endParaRPr lang="en-US" b="1" dirty="0"/>
                    </a:p>
                  </a:txBody>
                  <a:tcPr/>
                </a:tc>
                <a:tc>
                  <a:txBody>
                    <a:bodyPr/>
                    <a:lstStyle/>
                    <a:p>
                      <a:r>
                        <a:rPr lang="en-US" dirty="0" smtClean="0"/>
                        <a:t>The decision maker should choose the course of action that reflects his or her best judgment.</a:t>
                      </a:r>
                      <a:endParaRPr lang="en-US" dirty="0"/>
                    </a:p>
                  </a:txBody>
                  <a:tcPr/>
                </a:tc>
                <a:extLst>
                  <a:ext uri="{0D108BD9-81ED-4DB2-BD59-A6C34878D82A}">
                    <a16:rowId xmlns:a16="http://schemas.microsoft.com/office/drawing/2014/main" val="10004"/>
                  </a:ext>
                </a:extLst>
              </a:tr>
              <a:tr h="370840">
                <a:tc>
                  <a:txBody>
                    <a:bodyPr/>
                    <a:lstStyle/>
                    <a:p>
                      <a:r>
                        <a:rPr lang="en-US" b="1" dirty="0" smtClean="0"/>
                        <a:t>6. Act and assess the decision and its outcomes</a:t>
                      </a:r>
                      <a:endParaRPr lang="en-US" b="1" dirty="0"/>
                    </a:p>
                  </a:txBody>
                  <a:tcPr/>
                </a:tc>
                <a:tc>
                  <a:txBody>
                    <a:bodyPr/>
                    <a:lstStyle/>
                    <a:p>
                      <a:r>
                        <a:rPr lang="en-US" dirty="0" smtClean="0"/>
                        <a:t>Nurse</a:t>
                      </a:r>
                      <a:r>
                        <a:rPr lang="en-US" baseline="0" dirty="0" smtClean="0"/>
                        <a:t> should compare the actual outcomes of the situation with the projected outcomes. Can the process of decision making be improved for further situations  having similar characteristics? Can this decision be generalized to other client care situation?</a:t>
                      </a:r>
                      <a:endParaRPr lang="en-US" dirty="0"/>
                    </a:p>
                  </a:txBody>
                  <a:tcPr/>
                </a:tc>
                <a:extLst>
                  <a:ext uri="{0D108BD9-81ED-4DB2-BD59-A6C34878D82A}">
                    <a16:rowId xmlns:a16="http://schemas.microsoft.com/office/drawing/2014/main" val="10005"/>
                  </a:ext>
                </a:extLst>
              </a:tr>
            </a:tbl>
          </a:graphicData>
        </a:graphic>
      </p:graphicFrame>
      <p:sp>
        <p:nvSpPr>
          <p:cNvPr id="6" name="Rectangle 5"/>
          <p:cNvSpPr/>
          <p:nvPr/>
        </p:nvSpPr>
        <p:spPr>
          <a:xfrm>
            <a:off x="6096000" y="6303451"/>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319171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solidFill>
                  <a:srgbClr val="002060"/>
                </a:solidFill>
              </a:rPr>
              <a:t>How to manage an Ethical Conflict</a:t>
            </a:r>
          </a:p>
          <a:p>
            <a:pPr lvl="1"/>
            <a:r>
              <a:rPr lang="en-US" dirty="0" smtClean="0"/>
              <a:t>Discuss the client care situation with the following:</a:t>
            </a:r>
          </a:p>
          <a:p>
            <a:pPr lvl="2"/>
            <a:r>
              <a:rPr lang="en-US" dirty="0" smtClean="0"/>
              <a:t>Another nurse</a:t>
            </a:r>
          </a:p>
          <a:p>
            <a:pPr lvl="2"/>
            <a:r>
              <a:rPr lang="en-US" dirty="0" smtClean="0"/>
              <a:t>Nursing leadership</a:t>
            </a:r>
          </a:p>
          <a:p>
            <a:pPr lvl="2"/>
            <a:r>
              <a:rPr lang="en-US" dirty="0" smtClean="0"/>
              <a:t>A representative from the Ethics Committee</a:t>
            </a:r>
          </a:p>
          <a:p>
            <a:pPr lvl="2"/>
            <a:r>
              <a:rPr lang="en-US" dirty="0" smtClean="0"/>
              <a:t>The patient or the patient’s family</a:t>
            </a:r>
          </a:p>
          <a:p>
            <a:pPr lvl="2"/>
            <a:r>
              <a:rPr lang="en-US" dirty="0" smtClean="0"/>
              <a:t>The patient’s physician</a:t>
            </a:r>
          </a:p>
          <a:p>
            <a:pPr lvl="2"/>
            <a:r>
              <a:rPr lang="en-US" dirty="0" smtClean="0"/>
              <a:t>A religious counselor</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57156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solidFill>
                  <a:srgbClr val="002060"/>
                </a:solidFill>
              </a:rPr>
              <a:t>Earliest known declaration of the right to health</a:t>
            </a:r>
          </a:p>
          <a:p>
            <a:endParaRPr lang="en-US" b="1" dirty="0" smtClean="0">
              <a:solidFill>
                <a:srgbClr val="002060"/>
              </a:solidFill>
            </a:endParaRPr>
          </a:p>
          <a:p>
            <a:pPr lvl="1"/>
            <a:r>
              <a:rPr lang="en-US" dirty="0" smtClean="0"/>
              <a:t>National Convention of the French revolution in 1793</a:t>
            </a:r>
          </a:p>
          <a:p>
            <a:pPr lvl="1"/>
            <a:endParaRPr lang="en-US" dirty="0" smtClean="0"/>
          </a:p>
          <a:p>
            <a:pPr lvl="2"/>
            <a:r>
              <a:rPr lang="en-US" dirty="0" smtClean="0"/>
              <a:t>There should be only one patient to a bed in hospitals and that hospital beds should be placed at least 3 feet apart</a:t>
            </a:r>
          </a:p>
          <a:p>
            <a:pPr lvl="2"/>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870363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solidFill>
                  <a:srgbClr val="002060"/>
                </a:solidFill>
              </a:rPr>
              <a:t>Patient’s Rights</a:t>
            </a:r>
            <a:r>
              <a:rPr lang="en-US" dirty="0" smtClean="0"/>
              <a:t>: </a:t>
            </a:r>
          </a:p>
          <a:p>
            <a:endParaRPr lang="en-US" dirty="0" smtClean="0"/>
          </a:p>
          <a:p>
            <a:pPr lvl="1"/>
            <a:r>
              <a:rPr lang="en-US" dirty="0" smtClean="0"/>
              <a:t>Basic extensions of basic human rights</a:t>
            </a:r>
          </a:p>
          <a:p>
            <a:pPr lvl="2"/>
            <a:r>
              <a:rPr lang="en-US" dirty="0" smtClean="0"/>
              <a:t>Right to health</a:t>
            </a:r>
          </a:p>
          <a:p>
            <a:pPr lvl="2"/>
            <a:r>
              <a:rPr lang="en-US" dirty="0" smtClean="0"/>
              <a:t>Right to health care</a:t>
            </a:r>
          </a:p>
          <a:p>
            <a:pPr lvl="2"/>
            <a:endParaRPr lang="en-US" dirty="0" smtClean="0"/>
          </a:p>
          <a:p>
            <a:pPr lvl="1"/>
            <a:r>
              <a:rPr lang="en-US" dirty="0" smtClean="0"/>
              <a:t>Aided by consumer groups and health care providers</a:t>
            </a:r>
          </a:p>
          <a:p>
            <a:pPr lvl="2"/>
            <a:r>
              <a:rPr lang="en-US" dirty="0" smtClean="0"/>
              <a:t>Right to informed consent</a:t>
            </a:r>
          </a:p>
          <a:p>
            <a:pPr lvl="2"/>
            <a:r>
              <a:rPr lang="en-US" dirty="0" smtClean="0"/>
              <a:t>Right to refusal of treatment</a:t>
            </a:r>
          </a:p>
          <a:p>
            <a:pPr lvl="2"/>
            <a:r>
              <a:rPr lang="en-US" dirty="0" smtClean="0"/>
              <a:t>Right to privacy</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053647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r>
              <a:rPr lang="en-US" dirty="0" smtClean="0"/>
              <a:t>Universal Declaration of Human Rights of the United Nations Assemble (UNESCO, 1949)</a:t>
            </a:r>
          </a:p>
          <a:p>
            <a:endParaRPr lang="en-US" dirty="0" smtClean="0"/>
          </a:p>
          <a:p>
            <a:pPr lvl="1"/>
            <a:r>
              <a:rPr lang="en-US" dirty="0" smtClean="0"/>
              <a:t>Right of all persons to a standard of living adequate to provide for health and well-being and the right to “food, clothing, housing, and medical care”</a:t>
            </a:r>
          </a:p>
          <a:p>
            <a:pPr lvl="1"/>
            <a:endParaRPr lang="en-US" dirty="0" smtClean="0"/>
          </a:p>
          <a:p>
            <a:pPr lvl="1"/>
            <a:r>
              <a:rPr lang="en-US" dirty="0" smtClean="0"/>
              <a:t>Persons are entitled to certain services, programs, and goods to maintain or achieve health as a basic human right.</a:t>
            </a:r>
          </a:p>
        </p:txBody>
      </p:sp>
      <p:sp>
        <p:nvSpPr>
          <p:cNvPr id="2" name="Rectangle 1"/>
          <p:cNvSpPr/>
          <p:nvPr/>
        </p:nvSpPr>
        <p:spPr>
          <a:xfrm>
            <a:off x="533400" y="413266"/>
            <a:ext cx="2746457" cy="584775"/>
          </a:xfrm>
          <a:prstGeom prst="rect">
            <a:avLst/>
          </a:prstGeom>
        </p:spPr>
        <p:txBody>
          <a:bodyPr wrap="none">
            <a:spAutoFit/>
          </a:bodyPr>
          <a:lstStyle/>
          <a:p>
            <a:r>
              <a:rPr lang="en-US" sz="3200" b="1" dirty="0" smtClean="0">
                <a:solidFill>
                  <a:srgbClr val="002060"/>
                </a:solidFill>
              </a:rPr>
              <a:t>Right to Health</a:t>
            </a:r>
            <a:endParaRPr lang="en-US" sz="3200" b="1" dirty="0">
              <a:solidFill>
                <a:srgbClr val="002060"/>
              </a:solidFill>
            </a:endParaRPr>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211227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r>
              <a:rPr lang="en-US" dirty="0" smtClean="0"/>
              <a:t>Defined as a ‘positive right’ to goods and services to maintain and improve whatever state of health.</a:t>
            </a:r>
          </a:p>
          <a:p>
            <a:endParaRPr lang="en-US" dirty="0" smtClean="0"/>
          </a:p>
          <a:p>
            <a:r>
              <a:rPr lang="en-US" dirty="0" smtClean="0"/>
              <a:t>A rights claim against the state or its agencies to provide specific health care services.</a:t>
            </a:r>
          </a:p>
          <a:p>
            <a:endParaRPr lang="en-US" dirty="0" smtClean="0"/>
          </a:p>
          <a:p>
            <a:r>
              <a:rPr lang="en-US" dirty="0" smtClean="0"/>
              <a:t>Examples: state sponsored immunization programs, kidney dialysis services, home health services, prenatal and family planning services</a:t>
            </a:r>
          </a:p>
        </p:txBody>
      </p:sp>
      <p:sp>
        <p:nvSpPr>
          <p:cNvPr id="2" name="Rectangle 1"/>
          <p:cNvSpPr/>
          <p:nvPr/>
        </p:nvSpPr>
        <p:spPr>
          <a:xfrm>
            <a:off x="533400" y="381000"/>
            <a:ext cx="3607462" cy="584775"/>
          </a:xfrm>
          <a:prstGeom prst="rect">
            <a:avLst/>
          </a:prstGeom>
        </p:spPr>
        <p:txBody>
          <a:bodyPr wrap="none">
            <a:spAutoFit/>
          </a:bodyPr>
          <a:lstStyle/>
          <a:p>
            <a:r>
              <a:rPr lang="en-US" sz="3200" b="1" dirty="0" smtClean="0">
                <a:solidFill>
                  <a:srgbClr val="002060"/>
                </a:solidFill>
              </a:rPr>
              <a:t>Right to Health Care</a:t>
            </a:r>
            <a:endParaRPr lang="en-US" sz="3200" b="1" dirty="0">
              <a:solidFill>
                <a:srgbClr val="002060"/>
              </a:solidFill>
            </a:endParaRPr>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1533465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516563"/>
          </a:xfrm>
        </p:spPr>
        <p:txBody>
          <a:bodyPr>
            <a:normAutofit lnSpcReduction="10000"/>
          </a:bodyPr>
          <a:lstStyle/>
          <a:p>
            <a:pPr marL="0" indent="0">
              <a:buNone/>
            </a:pPr>
            <a:r>
              <a:rPr lang="en-US" b="1" dirty="0" smtClean="0">
                <a:solidFill>
                  <a:srgbClr val="0070C0"/>
                </a:solidFill>
              </a:rPr>
              <a:t>Affirms the basic human rights of all clients who seek health care services to</a:t>
            </a:r>
            <a:r>
              <a:rPr lang="en-US" dirty="0" smtClean="0"/>
              <a:t>:</a:t>
            </a:r>
          </a:p>
          <a:p>
            <a:pPr lvl="1"/>
            <a:r>
              <a:rPr lang="en-US" dirty="0"/>
              <a:t>R</a:t>
            </a:r>
            <a:r>
              <a:rPr lang="en-US" dirty="0" smtClean="0"/>
              <a:t>eceive considerate and respectful care</a:t>
            </a:r>
          </a:p>
          <a:p>
            <a:pPr lvl="1"/>
            <a:r>
              <a:rPr lang="en-US" dirty="0" smtClean="0"/>
              <a:t>Obtain complete medical information</a:t>
            </a:r>
          </a:p>
          <a:p>
            <a:pPr lvl="1"/>
            <a:r>
              <a:rPr lang="en-US" dirty="0" smtClean="0"/>
              <a:t>Receive information necessary for giving informed consent</a:t>
            </a:r>
          </a:p>
          <a:p>
            <a:pPr lvl="1"/>
            <a:r>
              <a:rPr lang="en-US" dirty="0" smtClean="0"/>
              <a:t>Refuse treatment</a:t>
            </a:r>
          </a:p>
          <a:p>
            <a:pPr lvl="1"/>
            <a:r>
              <a:rPr lang="en-US" dirty="0" smtClean="0"/>
              <a:t>Request services</a:t>
            </a:r>
          </a:p>
          <a:p>
            <a:pPr lvl="1"/>
            <a:r>
              <a:rPr lang="en-US" dirty="0" smtClean="0"/>
              <a:t>Refuse participation in research projects</a:t>
            </a:r>
          </a:p>
          <a:p>
            <a:pPr lvl="1"/>
            <a:r>
              <a:rPr lang="en-US" dirty="0" smtClean="0"/>
              <a:t>Expect reasonable continuity of care</a:t>
            </a:r>
          </a:p>
          <a:p>
            <a:pPr lvl="1"/>
            <a:r>
              <a:rPr lang="en-US" dirty="0" smtClean="0"/>
              <a:t>Be informed of institutional regulations</a:t>
            </a:r>
          </a:p>
          <a:p>
            <a:pPr lvl="1"/>
            <a:r>
              <a:rPr lang="en-US" dirty="0" smtClean="0"/>
              <a:t>Have privacy</a:t>
            </a:r>
          </a:p>
          <a:p>
            <a:pPr lvl="1"/>
            <a:r>
              <a:rPr lang="en-US" dirty="0" smtClean="0"/>
              <a:t>Have personal information and medical records treated confidentially</a:t>
            </a:r>
          </a:p>
          <a:p>
            <a:pPr lvl="1"/>
            <a:r>
              <a:rPr lang="en-US" dirty="0" smtClean="0"/>
              <a:t>Be provided with information on other institutions and individuals related to care and treatment</a:t>
            </a:r>
          </a:p>
          <a:p>
            <a:pPr lvl="1"/>
            <a:r>
              <a:rPr lang="en-US" dirty="0" smtClean="0"/>
              <a:t>Examine and obtain explanations of financial charges</a:t>
            </a:r>
            <a:endParaRPr lang="en-US" dirty="0"/>
          </a:p>
        </p:txBody>
      </p:sp>
      <p:sp>
        <p:nvSpPr>
          <p:cNvPr id="2" name="Rectangle 1"/>
          <p:cNvSpPr/>
          <p:nvPr/>
        </p:nvSpPr>
        <p:spPr>
          <a:xfrm>
            <a:off x="533400" y="152400"/>
            <a:ext cx="6014082" cy="584775"/>
          </a:xfrm>
          <a:prstGeom prst="rect">
            <a:avLst/>
          </a:prstGeom>
        </p:spPr>
        <p:txBody>
          <a:bodyPr wrap="none">
            <a:spAutoFit/>
          </a:bodyPr>
          <a:lstStyle/>
          <a:p>
            <a:r>
              <a:rPr lang="en-US" sz="3200" b="1" dirty="0" smtClean="0">
                <a:solidFill>
                  <a:srgbClr val="002060"/>
                </a:solidFill>
              </a:rPr>
              <a:t>Patient’s Bill of Rights (AHA, 1973)</a:t>
            </a:r>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1907305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Professional Code of Ethics</a:t>
            </a:r>
          </a:p>
          <a:p>
            <a:pPr lvl="1"/>
            <a:r>
              <a:rPr lang="en-US" dirty="0" smtClean="0"/>
              <a:t>Statements encompassing rules that apply to persons in professional roles.</a:t>
            </a:r>
          </a:p>
          <a:p>
            <a:pPr marL="457200" lvl="1" indent="0">
              <a:buNone/>
            </a:pPr>
            <a:endParaRPr lang="en-US" dirty="0" smtClean="0"/>
          </a:p>
          <a:p>
            <a:r>
              <a:rPr lang="en-US" b="1" dirty="0" smtClean="0">
                <a:solidFill>
                  <a:srgbClr val="002060"/>
                </a:solidFill>
              </a:rPr>
              <a:t>Professional Codes of Ethics for Nurses</a:t>
            </a:r>
          </a:p>
          <a:p>
            <a:pPr lvl="1"/>
            <a:r>
              <a:rPr lang="en-US" dirty="0" smtClean="0"/>
              <a:t>Specific applications of more universal moral principles.</a:t>
            </a:r>
          </a:p>
          <a:p>
            <a:pPr lvl="1"/>
            <a:r>
              <a:rPr lang="en-US" dirty="0" smtClean="0"/>
              <a:t>Prescribes moral behavior and actions based on moral principles in response to patients’ rights (Fry, 1994)</a:t>
            </a:r>
          </a:p>
          <a:p>
            <a:pPr lvl="1"/>
            <a:r>
              <a:rPr lang="en-US" dirty="0" smtClean="0"/>
              <a:t>Professional nurse has a moral obligation to follow the rules in a code of ethics</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07292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304800"/>
            <a:ext cx="7772400" cy="1143000"/>
          </a:xfrm>
        </p:spPr>
        <p:txBody>
          <a:bodyPr/>
          <a:lstStyle/>
          <a:p>
            <a:r>
              <a:rPr lang="en-US" altLang="en-US" sz="6000" b="1" dirty="0" smtClean="0">
                <a:solidFill>
                  <a:srgbClr val="002060"/>
                </a:solidFill>
              </a:rPr>
              <a:t>Ethics</a:t>
            </a:r>
            <a:endParaRPr lang="en-US" altLang="en-US" sz="6000" dirty="0"/>
          </a:p>
        </p:txBody>
      </p:sp>
      <p:sp>
        <p:nvSpPr>
          <p:cNvPr id="14339" name="Rectangle 3"/>
          <p:cNvSpPr>
            <a:spLocks noGrp="1" noChangeArrowheads="1"/>
          </p:cNvSpPr>
          <p:nvPr>
            <p:ph type="body" sz="half" idx="1"/>
          </p:nvPr>
        </p:nvSpPr>
        <p:spPr>
          <a:xfrm>
            <a:off x="685800" y="1295400"/>
            <a:ext cx="3810000" cy="4114800"/>
          </a:xfrm>
        </p:spPr>
        <p:txBody>
          <a:bodyPr/>
          <a:lstStyle/>
          <a:p>
            <a:r>
              <a:rPr lang="en-US" altLang="en-US" sz="2800" i="1"/>
              <a:t>A set of rules and values that define right and wrong conduct. </a:t>
            </a:r>
          </a:p>
          <a:p>
            <a:r>
              <a:rPr lang="en-US" altLang="en-US" sz="2800"/>
              <a:t>They</a:t>
            </a:r>
            <a:r>
              <a:rPr lang="en-US" altLang="en-US" sz="2800">
                <a:cs typeface="Times New Roman" pitchFamily="18" charset="0"/>
              </a:rPr>
              <a:t> indicate when behavior is acceptable and when it is unacceptable.</a:t>
            </a:r>
          </a:p>
          <a:p>
            <a:endParaRPr lang="en-US" altLang="en-US" sz="2800"/>
          </a:p>
        </p:txBody>
      </p:sp>
      <p:pic>
        <p:nvPicPr>
          <p:cNvPr id="14341" name="Picture 5" descr="BD05015_"/>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tretch>
            <a:fillRect/>
          </a:stretch>
        </p:blipFill>
        <p:spPr>
          <a:xfrm>
            <a:off x="5425289" y="2796012"/>
            <a:ext cx="2255822" cy="2485176"/>
          </a:xfrm>
        </p:spPr>
      </p:pic>
    </p:spTree>
    <p:extLst>
      <p:ext uri="{BB962C8B-B14F-4D97-AF65-F5344CB8AC3E}">
        <p14:creationId xmlns:p14="http://schemas.microsoft.com/office/powerpoint/2010/main" val="1747041526"/>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Veracity</a:t>
            </a:r>
          </a:p>
          <a:p>
            <a:pPr lvl="1"/>
            <a:r>
              <a:rPr lang="en-US" dirty="0" smtClean="0"/>
              <a:t>Duty to tell the truth and not lie or deceive others</a:t>
            </a:r>
          </a:p>
          <a:p>
            <a:pPr marL="457200" lvl="1" indent="0">
              <a:buNone/>
            </a:pPr>
            <a:endParaRPr lang="en-US" dirty="0" smtClean="0"/>
          </a:p>
          <a:p>
            <a:pPr lvl="1"/>
            <a:r>
              <a:rPr lang="en-US" dirty="0" smtClean="0"/>
              <a:t>Truthfulness is regarded as fundamental to the existence of trust among human beings</a:t>
            </a:r>
          </a:p>
          <a:p>
            <a:pPr lvl="1"/>
            <a:endParaRPr lang="en-US" dirty="0"/>
          </a:p>
          <a:p>
            <a:pPr lvl="1"/>
            <a:r>
              <a:rPr lang="en-US" dirty="0" smtClean="0"/>
              <a:t>Code of Nurses states that… “Clients have the moral right to be given accurate information, and all the information necessary for making informed judgments” (ANA, 1985).</a:t>
            </a:r>
          </a:p>
          <a:p>
            <a:pPr lvl="1"/>
            <a:endParaRPr lang="en-US" dirty="0" smtClean="0"/>
          </a:p>
          <a:p>
            <a:pPr lvl="1"/>
            <a:r>
              <a:rPr lang="en-US" dirty="0" smtClean="0"/>
              <a:t>The duty not to lie is a stronger moral duty than the duty to disclose information.</a:t>
            </a:r>
          </a:p>
          <a:p>
            <a:pPr lvl="1"/>
            <a:endParaRPr lang="en-US" dirty="0" smtClean="0"/>
          </a:p>
          <a:p>
            <a:pPr lvl="1"/>
            <a:r>
              <a:rPr lang="en-US" dirty="0" smtClean="0"/>
              <a:t>The duty of veracity correlates with the client’s right to know and includes a strong moral obligation not to lie or deceive.</a:t>
            </a:r>
          </a:p>
          <a:p>
            <a:pPr lvl="1"/>
            <a:endParaRPr lang="en-US" dirty="0" smtClean="0"/>
          </a:p>
          <a:p>
            <a:pPr lvl="1"/>
            <a:endParaRPr lang="en-US" dirty="0">
              <a:solidFill>
                <a:srgbClr val="0070C0"/>
              </a:solidFill>
            </a:endParaRPr>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733016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Veracity: Arguments for </a:t>
            </a:r>
          </a:p>
          <a:p>
            <a:pPr lvl="1"/>
            <a:r>
              <a:rPr lang="en-US" dirty="0" smtClean="0"/>
              <a:t>Veracity is part of the respect that is owed other persons</a:t>
            </a:r>
          </a:p>
          <a:p>
            <a:pPr lvl="2"/>
            <a:r>
              <a:rPr lang="en-US" b="1" dirty="0" smtClean="0"/>
              <a:t>Example</a:t>
            </a:r>
            <a:r>
              <a:rPr lang="en-US" dirty="0" smtClean="0"/>
              <a:t>: being truthful to clients regarding the nature of the care they are receiving</a:t>
            </a:r>
          </a:p>
          <a:p>
            <a:pPr lvl="2"/>
            <a:endParaRPr lang="en-US" dirty="0" smtClean="0"/>
          </a:p>
          <a:p>
            <a:pPr lvl="1"/>
            <a:r>
              <a:rPr lang="en-US" dirty="0" smtClean="0"/>
              <a:t>The duty of veracity is derived from or is a way of expressing the duty of keeping promises</a:t>
            </a:r>
          </a:p>
          <a:p>
            <a:pPr lvl="2"/>
            <a:r>
              <a:rPr lang="en-US" dirty="0" smtClean="0"/>
              <a:t>Communicating with the client creates and implicit contract to tell the truth and not lie or deceive. </a:t>
            </a:r>
          </a:p>
          <a:p>
            <a:pPr lvl="2"/>
            <a:endParaRPr lang="en-US" dirty="0" smtClean="0"/>
          </a:p>
          <a:p>
            <a:pPr lvl="1"/>
            <a:r>
              <a:rPr lang="en-US" dirty="0" smtClean="0"/>
              <a:t>Relationships of trust are necessary for cooperation between clients and health care professionals</a:t>
            </a:r>
          </a:p>
          <a:p>
            <a:pPr lvl="2"/>
            <a:r>
              <a:rPr lang="en-US" dirty="0" smtClean="0"/>
              <a:t>Nurse has responsibility to maintain truthful relationships with clients to protect and strengthen other health care relationships in general.</a:t>
            </a:r>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173136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Confidentiality</a:t>
            </a:r>
          </a:p>
          <a:p>
            <a:pPr lvl="1"/>
            <a:r>
              <a:rPr lang="en-US" dirty="0" smtClean="0"/>
              <a:t>Principle of not revealing or divulging certain information and be treated as confidential</a:t>
            </a:r>
          </a:p>
          <a:p>
            <a:pPr lvl="1"/>
            <a:endParaRPr lang="en-US" dirty="0" smtClean="0"/>
          </a:p>
          <a:p>
            <a:pPr lvl="1"/>
            <a:r>
              <a:rPr lang="en-US" dirty="0" smtClean="0"/>
              <a:t>Enables control of disclosure of personal information and limits the access of others to sensitive information (Fry, 1994)</a:t>
            </a:r>
          </a:p>
          <a:p>
            <a:pPr lvl="1"/>
            <a:endParaRPr lang="en-US" dirty="0" smtClean="0"/>
          </a:p>
          <a:p>
            <a:pPr lvl="1"/>
            <a:r>
              <a:rPr lang="en-US" dirty="0" smtClean="0"/>
              <a:t>Privacy is recognized as a basic human right.</a:t>
            </a:r>
          </a:p>
          <a:p>
            <a:pPr lvl="1"/>
            <a:endParaRPr lang="en-US" dirty="0" smtClean="0"/>
          </a:p>
          <a:p>
            <a:pPr lvl="1"/>
            <a:r>
              <a:rPr lang="en-US" dirty="0" smtClean="0"/>
              <a:t>Code for Nurses states that: “The nurse safeguards the client’s right to privacy by judiciously protecting information of a confidential nature” (ANA, 1985).</a:t>
            </a:r>
          </a:p>
          <a:p>
            <a:pPr lvl="1"/>
            <a:endParaRPr lang="en-US" dirty="0" smtClean="0"/>
          </a:p>
          <a:p>
            <a:pPr lvl="1"/>
            <a:r>
              <a:rPr lang="en-US" dirty="0" smtClean="0"/>
              <a:t>Because of respect for persons, nurses respect clients’ rights to privacy by maintaining the moral rule of confidentiality.</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527962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r>
              <a:rPr lang="en-US" b="1" dirty="0" smtClean="0">
                <a:solidFill>
                  <a:srgbClr val="002060"/>
                </a:solidFill>
              </a:rPr>
              <a:t>Reasons for overriding the duty to observe confidentiality</a:t>
            </a:r>
            <a:r>
              <a:rPr lang="en-US" dirty="0" smtClean="0"/>
              <a:t>:</a:t>
            </a:r>
          </a:p>
          <a:p>
            <a:pPr lvl="1"/>
            <a:r>
              <a:rPr lang="en-US" dirty="0" smtClean="0"/>
              <a:t>When in conflict with other duties toward the client.</a:t>
            </a:r>
          </a:p>
          <a:p>
            <a:pPr lvl="2"/>
            <a:r>
              <a:rPr lang="en-US" dirty="0" smtClean="0"/>
              <a:t>Ex: the duty to preserve life may outweigh the duty to respect confidential information concerning self-destructive wishes of the client.</a:t>
            </a:r>
          </a:p>
          <a:p>
            <a:pPr lvl="2"/>
            <a:endParaRPr lang="en-US" dirty="0" smtClean="0"/>
          </a:p>
          <a:p>
            <a:pPr lvl="1"/>
            <a:r>
              <a:rPr lang="en-US" dirty="0" smtClean="0"/>
              <a:t>When in conflict with duties toward identified others.</a:t>
            </a:r>
          </a:p>
          <a:p>
            <a:pPr lvl="2"/>
            <a:r>
              <a:rPr lang="en-US" dirty="0" smtClean="0"/>
              <a:t>Ex: </a:t>
            </a:r>
            <a:r>
              <a:rPr lang="en-US" dirty="0"/>
              <a:t>A</a:t>
            </a:r>
            <a:r>
              <a:rPr lang="en-US" dirty="0" smtClean="0"/>
              <a:t> mental health client tells the nurse of intent to harm or kill another member of the community</a:t>
            </a:r>
          </a:p>
          <a:p>
            <a:pPr lvl="2"/>
            <a:endParaRPr lang="en-US" dirty="0" smtClean="0"/>
          </a:p>
          <a:p>
            <a:pPr lvl="1"/>
            <a:r>
              <a:rPr lang="en-US" dirty="0" smtClean="0"/>
              <a:t>When in conflict with duties toward unidentified others or the rights and interests of society in general.</a:t>
            </a:r>
          </a:p>
          <a:p>
            <a:pPr lvl="2"/>
            <a:r>
              <a:rPr lang="en-US" dirty="0" smtClean="0"/>
              <a:t>Ex: the law requires communicable diseases such as PTB or VD to be reported regardless of the confidential nature of that information</a:t>
            </a:r>
          </a:p>
          <a:p>
            <a:pPr lvl="2"/>
            <a:r>
              <a:rPr lang="en-US" dirty="0" smtClean="0"/>
              <a:t>Health records used for epidemiological research without the clients’ knowledge</a:t>
            </a:r>
          </a:p>
          <a:p>
            <a:pPr lvl="2"/>
            <a:r>
              <a:rPr lang="en-US" dirty="0" smtClean="0"/>
              <a:t>Duty to increase or protect the health of the community through research outweighs the duty to respect the confidentiality of health records</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556997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Advocacy</a:t>
            </a:r>
          </a:p>
          <a:p>
            <a:pPr lvl="1"/>
            <a:r>
              <a:rPr lang="en-US" dirty="0" smtClean="0"/>
              <a:t>Nurse speaks for or in support of the best interests of the individual client or vulnerable client population not be harmed by providing health care services</a:t>
            </a:r>
          </a:p>
          <a:p>
            <a:pPr lvl="1"/>
            <a:endParaRPr lang="en-US" dirty="0" smtClean="0"/>
          </a:p>
          <a:p>
            <a:pPr lvl="1"/>
            <a:r>
              <a:rPr lang="en-US" dirty="0" smtClean="0"/>
              <a:t>Code for Nurses states: “the nurse must be alert to and take appropriate action regarding any instances of incompetent, unethical, or illegal practice by any member of the health care team or the health care system, or any action on the part of others that places the rights or best interests of the client in jeopardy (ANA, 1985).</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579226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Accountability</a:t>
            </a:r>
          </a:p>
          <a:p>
            <a:pPr lvl="1"/>
            <a:r>
              <a:rPr lang="en-US" dirty="0" smtClean="0"/>
              <a:t>Being answerable to someone for what has been done in the nursing role</a:t>
            </a:r>
          </a:p>
          <a:p>
            <a:pPr lvl="1"/>
            <a:endParaRPr lang="en-US" dirty="0" smtClean="0"/>
          </a:p>
          <a:p>
            <a:pPr lvl="1"/>
            <a:r>
              <a:rPr lang="en-US" dirty="0" smtClean="0"/>
              <a:t>Includes providing an explanation to oneself, the client, the employing agency, and the nursing profession for what one has done in the role of nurse</a:t>
            </a:r>
          </a:p>
          <a:p>
            <a:pPr lvl="1"/>
            <a:endParaRPr lang="en-US" dirty="0" smtClean="0"/>
          </a:p>
          <a:p>
            <a:pPr lvl="1"/>
            <a:r>
              <a:rPr lang="en-US" dirty="0" smtClean="0"/>
              <a:t>An obligation that has both moral and legal components and implies a contractual agreement between two parties.</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821148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Accountability (</a:t>
            </a:r>
            <a:r>
              <a:rPr lang="en-US" b="1" dirty="0" err="1" smtClean="0">
                <a:solidFill>
                  <a:srgbClr val="002060"/>
                </a:solidFill>
              </a:rPr>
              <a:t>contd</a:t>
            </a:r>
            <a:r>
              <a:rPr lang="en-US" b="1" dirty="0" smtClean="0">
                <a:solidFill>
                  <a:srgbClr val="002060"/>
                </a:solidFill>
              </a:rPr>
              <a:t>)</a:t>
            </a:r>
          </a:p>
          <a:p>
            <a:pPr lvl="1"/>
            <a:r>
              <a:rPr lang="en-US" dirty="0" smtClean="0"/>
              <a:t>When a nurse enters into a contractual agreement to perform a service for a client, the nurse will be held answerable for performing this service according to agreed-upon terms, within an established time period, and with stipulated use of resources and performance standards.</a:t>
            </a:r>
          </a:p>
          <a:p>
            <a:pPr lvl="1"/>
            <a:endParaRPr lang="en-US" dirty="0" smtClean="0"/>
          </a:p>
          <a:p>
            <a:pPr lvl="1"/>
            <a:r>
              <a:rPr lang="en-US" dirty="0" smtClean="0"/>
              <a:t>The nurse as contractor is responsible for the quality of the services rendered and is accountable to the individual client, the health service agency, the nursing profession, own conscience for what has been done (Fry, 1994).</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160107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solidFill>
                  <a:srgbClr val="002060"/>
                </a:solidFill>
              </a:rPr>
              <a:t>Accountability (</a:t>
            </a:r>
            <a:r>
              <a:rPr lang="en-US" b="1" dirty="0" err="1" smtClean="0">
                <a:solidFill>
                  <a:srgbClr val="002060"/>
                </a:solidFill>
              </a:rPr>
              <a:t>contd</a:t>
            </a:r>
            <a:r>
              <a:rPr lang="en-US" b="1" dirty="0" smtClean="0">
                <a:solidFill>
                  <a:srgbClr val="002060"/>
                </a:solidFill>
              </a:rPr>
              <a:t>)</a:t>
            </a:r>
          </a:p>
          <a:p>
            <a:pPr lvl="1"/>
            <a:r>
              <a:rPr lang="en-US" dirty="0" smtClean="0"/>
              <a:t>The moral obligation of accountability corresponds to the client’s right to an accepted level of competent nursing care and the right to self-determination in health care</a:t>
            </a:r>
          </a:p>
          <a:p>
            <a:pPr lvl="1"/>
            <a:endParaRPr lang="en-US" dirty="0" smtClean="0"/>
          </a:p>
          <a:p>
            <a:pPr lvl="1"/>
            <a:r>
              <a:rPr lang="en-US" dirty="0" smtClean="0"/>
              <a:t>Directs the professional to act in a particular way according to moral norms (Fry, 1994)</a:t>
            </a:r>
          </a:p>
          <a:p>
            <a:pPr lvl="1"/>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1809412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solidFill>
                  <a:srgbClr val="002060"/>
                </a:solidFill>
              </a:rPr>
              <a:t>Beneficence</a:t>
            </a:r>
          </a:p>
          <a:p>
            <a:pPr marL="800100" lvl="1" indent="-342900"/>
            <a:r>
              <a:rPr lang="en-US" dirty="0"/>
              <a:t>T</a:t>
            </a:r>
            <a:r>
              <a:rPr lang="en-US" b="0" dirty="0" smtClean="0"/>
              <a:t>he </a:t>
            </a:r>
            <a:r>
              <a:rPr lang="en-US" b="0" dirty="0"/>
              <a:t>obligation that healthcare professionals have to act </a:t>
            </a:r>
            <a:r>
              <a:rPr lang="en-US" b="0" dirty="0" smtClean="0"/>
              <a:t>in a </a:t>
            </a:r>
            <a:r>
              <a:rPr lang="en-US" b="0" dirty="0"/>
              <a:t>way that is of benefit to those for whom they care</a:t>
            </a:r>
            <a:r>
              <a:rPr lang="en-US" b="0" dirty="0" smtClean="0"/>
              <a:t>.</a:t>
            </a:r>
          </a:p>
          <a:p>
            <a:pPr marL="800100" lvl="1" indent="-342900"/>
            <a:endParaRPr lang="en-US" dirty="0" smtClean="0"/>
          </a:p>
          <a:p>
            <a:pPr lvl="1"/>
            <a:r>
              <a:rPr lang="en-US" dirty="0"/>
              <a:t>P</a:t>
            </a:r>
            <a:r>
              <a:rPr lang="en-US" dirty="0" smtClean="0"/>
              <a:t>rinciple invoking that ‘we ought to do good and prevent or avoid doing harm’ (</a:t>
            </a:r>
            <a:r>
              <a:rPr lang="en-US" dirty="0" err="1" smtClean="0"/>
              <a:t>Frankena</a:t>
            </a:r>
            <a:r>
              <a:rPr lang="en-US" dirty="0" smtClean="0"/>
              <a:t>, 1973).</a:t>
            </a:r>
          </a:p>
          <a:p>
            <a:pPr lvl="1"/>
            <a:endParaRPr lang="en-US" dirty="0" smtClean="0"/>
          </a:p>
          <a:p>
            <a:pPr lvl="1"/>
            <a:r>
              <a:rPr lang="en-US" dirty="0" smtClean="0"/>
              <a:t>Duty to help others gain what is of benefit to them but does not carry the obligation to risk one’s own welfare or interests in helping others.</a:t>
            </a:r>
          </a:p>
          <a:p>
            <a:pPr lvl="1"/>
            <a:endParaRPr lang="en-US" dirty="0" smtClean="0"/>
          </a:p>
          <a:p>
            <a:pPr lvl="1"/>
            <a:r>
              <a:rPr lang="en-US" dirty="0" smtClean="0"/>
              <a:t>Nurses are only morally required to prevent harm</a:t>
            </a:r>
            <a:endParaRPr lang="en-US" dirty="0"/>
          </a:p>
        </p:txBody>
      </p:sp>
      <p:sp>
        <p:nvSpPr>
          <p:cNvPr id="4" name="Rectangle 3"/>
          <p:cNvSpPr/>
          <p:nvPr/>
        </p:nvSpPr>
        <p:spPr>
          <a:xfrm>
            <a:off x="3962400" y="6084332"/>
            <a:ext cx="4553362" cy="369332"/>
          </a:xfrm>
          <a:prstGeom prst="rect">
            <a:avLst/>
          </a:prstGeom>
        </p:spPr>
        <p:txBody>
          <a:bodyPr wrap="none">
            <a:spAutoFit/>
          </a:bodyPr>
          <a:lstStyle/>
          <a:p>
            <a:r>
              <a:rPr lang="en-US" dirty="0" smtClean="0">
                <a:hlinkClick r:id="rId2"/>
              </a:rPr>
              <a:t>.</a:t>
            </a:r>
            <a:r>
              <a:rPr lang="en-US" dirty="0"/>
              <a:t> (Beauchamp, </a:t>
            </a:r>
            <a:r>
              <a:rPr lang="en-US" dirty="0" smtClean="0"/>
              <a:t>2008; </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4338107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b="1" dirty="0" smtClean="0">
                <a:solidFill>
                  <a:srgbClr val="002060"/>
                </a:solidFill>
              </a:rPr>
              <a:t>Beneficence (</a:t>
            </a:r>
            <a:r>
              <a:rPr lang="en-US" b="1" dirty="0" err="1" smtClean="0">
                <a:solidFill>
                  <a:srgbClr val="002060"/>
                </a:solidFill>
              </a:rPr>
              <a:t>contd</a:t>
            </a:r>
            <a:r>
              <a:rPr lang="en-US" b="1" dirty="0" smtClean="0">
                <a:solidFill>
                  <a:srgbClr val="002060"/>
                </a:solidFill>
              </a:rPr>
              <a:t>)</a:t>
            </a:r>
          </a:p>
          <a:p>
            <a:pPr lvl="1"/>
            <a:r>
              <a:rPr lang="en-US" dirty="0" smtClean="0"/>
              <a:t>Rule of Utility</a:t>
            </a:r>
          </a:p>
          <a:p>
            <a:pPr lvl="2"/>
            <a:r>
              <a:rPr lang="en-US" dirty="0" smtClean="0"/>
              <a:t>Moral duty to weigh and balance benefits against harms to increase benefits and reduce the occurrence of harms (Beauchamp &amp; Childress, 1994)</a:t>
            </a:r>
          </a:p>
          <a:p>
            <a:pPr lvl="2"/>
            <a:endParaRPr lang="en-US" dirty="0" smtClean="0"/>
          </a:p>
          <a:p>
            <a:pPr lvl="1"/>
            <a:r>
              <a:rPr lang="en-US" dirty="0" smtClean="0"/>
              <a:t>Cost-benefit analysis</a:t>
            </a:r>
          </a:p>
          <a:p>
            <a:pPr lvl="2"/>
            <a:r>
              <a:rPr lang="en-US" dirty="0" smtClean="0"/>
              <a:t>Measures the harms and benefits of various health programs while figuring the costs of potential trade-offs in certain courses of actions</a:t>
            </a:r>
          </a:p>
          <a:p>
            <a:pPr lvl="2"/>
            <a:r>
              <a:rPr lang="en-US" dirty="0" smtClean="0"/>
              <a:t>Ex: factors taken into consideration include lives saved, costs averted, taxes saved, illness prevented.</a:t>
            </a:r>
          </a:p>
          <a:p>
            <a:pPr lvl="2"/>
            <a:r>
              <a:rPr lang="en-US" dirty="0" smtClean="0"/>
              <a:t>These are converted into common unit usually money, to measure the benefits and costs of alternative approaches to a problem</a:t>
            </a:r>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685954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1524000"/>
            <a:ext cx="7772400" cy="1143000"/>
          </a:xfrm>
        </p:spPr>
        <p:txBody>
          <a:bodyPr/>
          <a:lstStyle/>
          <a:p>
            <a:r>
              <a:rPr lang="en-US" altLang="en-US" b="1" dirty="0">
                <a:solidFill>
                  <a:srgbClr val="002060"/>
                </a:solidFill>
              </a:rPr>
              <a:t>Moral Principles</a:t>
            </a:r>
          </a:p>
        </p:txBody>
      </p:sp>
      <p:sp>
        <p:nvSpPr>
          <p:cNvPr id="15363" name="Rectangle 3"/>
          <p:cNvSpPr>
            <a:spLocks noGrp="1" noChangeArrowheads="1"/>
          </p:cNvSpPr>
          <p:nvPr>
            <p:ph idx="1"/>
          </p:nvPr>
        </p:nvSpPr>
        <p:spPr>
          <a:xfrm>
            <a:off x="762000" y="2743200"/>
            <a:ext cx="7772400" cy="3124200"/>
          </a:xfrm>
        </p:spPr>
        <p:txBody>
          <a:bodyPr/>
          <a:lstStyle/>
          <a:p>
            <a:r>
              <a:rPr lang="en-US" altLang="en-US" dirty="0">
                <a:cs typeface="Times New Roman" pitchFamily="18" charset="0"/>
              </a:rPr>
              <a:t> Moral principles prescribe rules of acceptable behavior that are intended to be impartial.</a:t>
            </a:r>
          </a:p>
          <a:p>
            <a:endParaRPr lang="en-US" altLang="en-US" dirty="0">
              <a:cs typeface="Times New Roman" pitchFamily="18" charset="0"/>
            </a:endParaRPr>
          </a:p>
          <a:p>
            <a:endParaRPr lang="en-US" altLang="en-US" dirty="0"/>
          </a:p>
        </p:txBody>
      </p:sp>
      <p:pic>
        <p:nvPicPr>
          <p:cNvPr id="15364" name="Picture 4" descr="BS00559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304800"/>
            <a:ext cx="3287713" cy="137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03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r>
              <a:rPr lang="en-US" b="1" dirty="0" smtClean="0">
                <a:solidFill>
                  <a:srgbClr val="002060"/>
                </a:solidFill>
              </a:rPr>
              <a:t>Autonomy</a:t>
            </a:r>
          </a:p>
          <a:p>
            <a:endParaRPr lang="en-US" b="1" dirty="0" smtClean="0">
              <a:solidFill>
                <a:srgbClr val="002060"/>
              </a:solidFill>
            </a:endParaRPr>
          </a:p>
          <a:p>
            <a:pPr marL="800100" lvl="1" indent="-342900"/>
            <a:r>
              <a:rPr lang="en-US" b="0" dirty="0"/>
              <a:t>R</a:t>
            </a:r>
            <a:r>
              <a:rPr lang="en-US" b="0" dirty="0" smtClean="0"/>
              <a:t>efers </a:t>
            </a:r>
            <a:r>
              <a:rPr lang="en-US" b="0" dirty="0"/>
              <a:t>to the capacity to think, decide and act on one's </a:t>
            </a:r>
            <a:r>
              <a:rPr lang="en-US" b="0" dirty="0" smtClean="0"/>
              <a:t>own free </a:t>
            </a:r>
            <a:r>
              <a:rPr lang="en-US" b="0" dirty="0"/>
              <a:t>initiative and it is the ultimate right of all individuals.</a:t>
            </a:r>
            <a:endParaRPr lang="en-US" dirty="0" smtClean="0"/>
          </a:p>
          <a:p>
            <a:pPr lvl="1"/>
            <a:endParaRPr lang="en-US" dirty="0"/>
          </a:p>
          <a:p>
            <a:pPr marL="617220" lvl="1" indent="-342900"/>
            <a:r>
              <a:rPr lang="en-US" dirty="0" smtClean="0"/>
              <a:t>Freedom of action that an individual chooses</a:t>
            </a:r>
          </a:p>
          <a:p>
            <a:pPr marL="617220" lvl="1" indent="-342900"/>
            <a:endParaRPr lang="en-US" dirty="0" smtClean="0"/>
          </a:p>
          <a:p>
            <a:pPr marL="617220" lvl="1" indent="-342900"/>
            <a:r>
              <a:rPr lang="en-US" dirty="0" smtClean="0"/>
              <a:t>Principle states that persons who are autonomous are capable of choosing and acting on plans they themselves have selected.</a:t>
            </a:r>
          </a:p>
          <a:p>
            <a:pPr marL="617220" lvl="1" indent="-342900"/>
            <a:endParaRPr lang="en-US" dirty="0" smtClean="0"/>
          </a:p>
          <a:p>
            <a:pPr marL="617220" lvl="1" indent="-342900"/>
            <a:r>
              <a:rPr lang="en-US" dirty="0" smtClean="0"/>
              <a:t>To respect persons as autonomous individuals is to acknowledge their personal rights to make choices and act accordingly (Fry, 1994)</a:t>
            </a:r>
          </a:p>
          <a:p>
            <a:pPr marL="617220" lvl="1" indent="-342900"/>
            <a:endParaRPr lang="en-US" dirty="0" smtClean="0"/>
          </a:p>
          <a:p>
            <a:pPr marL="617220" lvl="1" indent="-342900"/>
            <a:r>
              <a:rPr lang="en-US" dirty="0" smtClean="0"/>
              <a:t>Application:</a:t>
            </a:r>
          </a:p>
          <a:p>
            <a:pPr marL="1257300" lvl="2" indent="-342900"/>
            <a:r>
              <a:rPr lang="en-US" dirty="0" smtClean="0"/>
              <a:t>Respect for persons</a:t>
            </a:r>
          </a:p>
          <a:p>
            <a:pPr marL="1257300" lvl="2" indent="-342900"/>
            <a:r>
              <a:rPr lang="en-US" dirty="0" smtClean="0"/>
              <a:t>Protection of privacy</a:t>
            </a:r>
          </a:p>
          <a:p>
            <a:pPr marL="1257300" lvl="2" indent="-342900"/>
            <a:r>
              <a:rPr lang="en-US" dirty="0" smtClean="0"/>
              <a:t>Provision of informed consent</a:t>
            </a:r>
          </a:p>
          <a:p>
            <a:pPr lvl="3"/>
            <a:r>
              <a:rPr lang="en-US" dirty="0" smtClean="0"/>
              <a:t>Information, comprehension, voluntariness</a:t>
            </a:r>
          </a:p>
          <a:p>
            <a:pPr marL="1257300" lvl="2" indent="-342900"/>
            <a:r>
              <a:rPr lang="en-US" dirty="0" smtClean="0"/>
              <a:t>Freedom of choice, including treatment refusal</a:t>
            </a:r>
          </a:p>
          <a:p>
            <a:pPr marL="1257300" lvl="2" indent="-342900"/>
            <a:r>
              <a:rPr lang="en-US" dirty="0" smtClean="0"/>
              <a:t>Protection of diminished autonomy</a:t>
            </a:r>
            <a:endParaRPr lang="en-US" dirty="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2869586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b="1" dirty="0" smtClean="0">
                <a:solidFill>
                  <a:srgbClr val="002060"/>
                </a:solidFill>
              </a:rPr>
              <a:t>Justice</a:t>
            </a:r>
            <a:r>
              <a:rPr lang="en-US" dirty="0" smtClean="0"/>
              <a:t> </a:t>
            </a:r>
          </a:p>
          <a:p>
            <a:pPr lvl="1"/>
            <a:r>
              <a:rPr lang="en-US" dirty="0" smtClean="0"/>
              <a:t>Principle stating that ‘equals should be treated equally and that those who are unequal should be treated differently according to their differences (Beauchamp &amp; Childress, 1994).</a:t>
            </a:r>
          </a:p>
          <a:p>
            <a:pPr marL="457200" lvl="1" indent="0">
              <a:buNone/>
            </a:pPr>
            <a:endParaRPr lang="en-US" dirty="0" smtClean="0"/>
          </a:p>
        </p:txBody>
      </p:sp>
      <p:sp>
        <p:nvSpPr>
          <p:cNvPr id="4" name="Rectangle 3"/>
          <p:cNvSpPr/>
          <p:nvPr/>
        </p:nvSpPr>
        <p:spPr>
          <a:xfrm>
            <a:off x="5943600" y="6084332"/>
            <a:ext cx="2411750" cy="369332"/>
          </a:xfrm>
          <a:prstGeom prst="rect">
            <a:avLst/>
          </a:prstGeom>
        </p:spPr>
        <p:txBody>
          <a:bodyPr wrap="none">
            <a:spAutoFit/>
          </a:bodyPr>
          <a:lstStyle/>
          <a:p>
            <a:r>
              <a:rPr lang="en-US" dirty="0" smtClean="0">
                <a:hlinkClick r:id="rId2"/>
              </a:rPr>
              <a:t>.</a:t>
            </a:r>
            <a:r>
              <a:rPr lang="en-US" dirty="0" smtClean="0">
                <a:solidFill>
                  <a:srgbClr val="002060"/>
                </a:solidFill>
                <a:hlinkClick r:id="rId2"/>
              </a:rPr>
              <a:t>library.armstrong.ed</a:t>
            </a:r>
            <a:r>
              <a:rPr lang="en-US" dirty="0" smtClean="0">
                <a:solidFill>
                  <a:srgbClr val="002060"/>
                </a:solidFill>
              </a:rPr>
              <a:t>u</a:t>
            </a:r>
            <a:endParaRPr lang="en-US" dirty="0">
              <a:solidFill>
                <a:srgbClr val="002060"/>
              </a:solidFill>
            </a:endParaRPr>
          </a:p>
        </p:txBody>
      </p:sp>
    </p:spTree>
    <p:extLst>
      <p:ext uri="{BB962C8B-B14F-4D97-AF65-F5344CB8AC3E}">
        <p14:creationId xmlns:p14="http://schemas.microsoft.com/office/powerpoint/2010/main" val="3886851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077200" cy="4830763"/>
          </a:xfrm>
        </p:spPr>
        <p:txBody>
          <a:bodyPr/>
          <a:lstStyle/>
          <a:p>
            <a:r>
              <a:rPr lang="en-US" dirty="0" smtClean="0"/>
              <a:t>Code of Ethics: a branch of philosophy dealing with standard of conduct and moral judgments</a:t>
            </a:r>
          </a:p>
          <a:p>
            <a:endParaRPr lang="en-US" dirty="0"/>
          </a:p>
          <a:p>
            <a:r>
              <a:rPr lang="en-US" dirty="0" smtClean="0"/>
              <a:t>Purpose:</a:t>
            </a:r>
          </a:p>
          <a:p>
            <a:r>
              <a:rPr lang="en-US" dirty="0" smtClean="0"/>
              <a:t>To provide basis for interpreting and analyzing clinical situations in decision making.</a:t>
            </a:r>
          </a:p>
          <a:p>
            <a:endParaRPr lang="en-US" dirty="0"/>
          </a:p>
          <a:p>
            <a:r>
              <a:rPr lang="en-US" u="sng" dirty="0" smtClean="0"/>
              <a:t>See pdf file.</a:t>
            </a:r>
          </a:p>
        </p:txBody>
      </p:sp>
      <p:sp>
        <p:nvSpPr>
          <p:cNvPr id="4" name="Rectangle 3"/>
          <p:cNvSpPr/>
          <p:nvPr/>
        </p:nvSpPr>
        <p:spPr>
          <a:xfrm>
            <a:off x="5181600" y="6172200"/>
            <a:ext cx="3506088" cy="369332"/>
          </a:xfrm>
          <a:prstGeom prst="rect">
            <a:avLst/>
          </a:prstGeom>
        </p:spPr>
        <p:txBody>
          <a:bodyPr wrap="none">
            <a:spAutoFit/>
          </a:bodyPr>
          <a:lstStyle/>
          <a:p>
            <a:r>
              <a:rPr lang="en-US" dirty="0"/>
              <a:t>Nursing Directorate, MOH-KSA, </a:t>
            </a:r>
          </a:p>
        </p:txBody>
      </p:sp>
      <p:sp>
        <p:nvSpPr>
          <p:cNvPr id="5" name="Rectangle 4"/>
          <p:cNvSpPr/>
          <p:nvPr/>
        </p:nvSpPr>
        <p:spPr>
          <a:xfrm>
            <a:off x="533400" y="228600"/>
            <a:ext cx="6536982" cy="830997"/>
          </a:xfrm>
          <a:prstGeom prst="rect">
            <a:avLst/>
          </a:prstGeom>
        </p:spPr>
        <p:txBody>
          <a:bodyPr wrap="none">
            <a:spAutoFit/>
          </a:bodyPr>
          <a:lstStyle/>
          <a:p>
            <a:r>
              <a:rPr lang="en-US" sz="2400" b="1" dirty="0">
                <a:solidFill>
                  <a:srgbClr val="002060"/>
                </a:solidFill>
              </a:rPr>
              <a:t>Nursing Code of Ethics: </a:t>
            </a:r>
            <a:endParaRPr lang="en-US" sz="2400" b="1" dirty="0" smtClean="0">
              <a:solidFill>
                <a:srgbClr val="002060"/>
              </a:solidFill>
            </a:endParaRPr>
          </a:p>
          <a:p>
            <a:r>
              <a:rPr lang="en-US" sz="2400" b="1" dirty="0" smtClean="0">
                <a:solidFill>
                  <a:srgbClr val="002060"/>
                </a:solidFill>
              </a:rPr>
              <a:t>General Nursing Administration, MOH-KSA </a:t>
            </a:r>
            <a:endParaRPr lang="en-US" sz="2400" b="1" dirty="0">
              <a:solidFill>
                <a:srgbClr val="002060"/>
              </a:solidFill>
            </a:endParaRPr>
          </a:p>
        </p:txBody>
      </p:sp>
    </p:spTree>
    <p:extLst>
      <p:ext uri="{BB962C8B-B14F-4D97-AF65-F5344CB8AC3E}">
        <p14:creationId xmlns:p14="http://schemas.microsoft.com/office/powerpoint/2010/main" val="645500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oel\Desktop\HAMAD POS Satisfaction Data\Intention to Leave  LITERATURE Feb 2016\ethics\ICN code of ethics jpeg1\icn code_english_Page_02.jpg"/>
          <p:cNvPicPr>
            <a:picLocks noChangeAspect="1" noChangeArrowheads="1"/>
          </p:cNvPicPr>
          <p:nvPr/>
        </p:nvPicPr>
        <p:blipFill rotWithShape="1">
          <a:blip r:embed="rId2">
            <a:extLst>
              <a:ext uri="{28A0092B-C50C-407E-A947-70E740481C1C}">
                <a14:useLocalDpi xmlns:a14="http://schemas.microsoft.com/office/drawing/2010/main" val="0"/>
              </a:ext>
            </a:extLst>
          </a:blip>
          <a:srcRect l="8965" t="6364" r="8599" b="73437"/>
          <a:stretch/>
        </p:blipFill>
        <p:spPr bwMode="auto">
          <a:xfrm>
            <a:off x="457200" y="568035"/>
            <a:ext cx="8252781" cy="54517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38747" y="6324600"/>
            <a:ext cx="4271234" cy="369332"/>
          </a:xfrm>
          <a:prstGeom prst="rect">
            <a:avLst/>
          </a:prstGeom>
        </p:spPr>
        <p:txBody>
          <a:bodyPr wrap="none">
            <a:spAutoFit/>
          </a:bodyPr>
          <a:lstStyle/>
          <a:p>
            <a:r>
              <a:rPr lang="en-US" dirty="0" smtClean="0">
                <a:solidFill>
                  <a:srgbClr val="002060"/>
                </a:solidFill>
              </a:rPr>
              <a:t>International Council of Nurses [ICN] (2012)</a:t>
            </a:r>
            <a:endParaRPr lang="en-US" dirty="0">
              <a:solidFill>
                <a:srgbClr val="002060"/>
              </a:solidFill>
            </a:endParaRPr>
          </a:p>
        </p:txBody>
      </p:sp>
    </p:spTree>
    <p:extLst>
      <p:ext uri="{BB962C8B-B14F-4D97-AF65-F5344CB8AC3E}">
        <p14:creationId xmlns:p14="http://schemas.microsoft.com/office/powerpoint/2010/main" val="2852113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el\Desktop\HAMAD POS Satisfaction Data\Intention to Leave  LITERATURE Feb 2016\ethics\ICN code of ethics jpeg1\icn code_english_Page_02.jpg"/>
          <p:cNvPicPr>
            <a:picLocks noChangeAspect="1" noChangeArrowheads="1"/>
          </p:cNvPicPr>
          <p:nvPr/>
        </p:nvPicPr>
        <p:blipFill rotWithShape="1">
          <a:blip r:embed="rId2">
            <a:extLst>
              <a:ext uri="{28A0092B-C50C-407E-A947-70E740481C1C}">
                <a14:useLocalDpi xmlns:a14="http://schemas.microsoft.com/office/drawing/2010/main" val="0"/>
              </a:ext>
            </a:extLst>
          </a:blip>
          <a:srcRect l="8505" t="29240" r="8691" b="36859"/>
          <a:stretch/>
        </p:blipFill>
        <p:spPr bwMode="auto">
          <a:xfrm>
            <a:off x="304800" y="609600"/>
            <a:ext cx="8382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8747" y="6324600"/>
            <a:ext cx="4271234" cy="369332"/>
          </a:xfrm>
          <a:prstGeom prst="rect">
            <a:avLst/>
          </a:prstGeom>
        </p:spPr>
        <p:txBody>
          <a:bodyPr wrap="none">
            <a:spAutoFit/>
          </a:bodyPr>
          <a:lstStyle/>
          <a:p>
            <a:r>
              <a:rPr lang="en-US" dirty="0" smtClean="0">
                <a:solidFill>
                  <a:srgbClr val="002060"/>
                </a:solidFill>
              </a:rPr>
              <a:t>International Council of Nurses [ICN] (2012)</a:t>
            </a:r>
            <a:endParaRPr lang="en-US" dirty="0">
              <a:solidFill>
                <a:srgbClr val="002060"/>
              </a:solidFill>
            </a:endParaRPr>
          </a:p>
        </p:txBody>
      </p:sp>
    </p:spTree>
    <p:extLst>
      <p:ext uri="{BB962C8B-B14F-4D97-AF65-F5344CB8AC3E}">
        <p14:creationId xmlns:p14="http://schemas.microsoft.com/office/powerpoint/2010/main" val="3937452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oel\Desktop\HAMAD POS Satisfaction Data\Intention to Leave  LITERATURE Feb 2016\ethics\ICN code of ethics jpeg1\icn code_english_Page_03.jpg"/>
          <p:cNvPicPr>
            <a:picLocks noChangeAspect="1" noChangeArrowheads="1"/>
          </p:cNvPicPr>
          <p:nvPr/>
        </p:nvPicPr>
        <p:blipFill rotWithShape="1">
          <a:blip r:embed="rId2">
            <a:extLst>
              <a:ext uri="{28A0092B-C50C-407E-A947-70E740481C1C}">
                <a14:useLocalDpi xmlns:a14="http://schemas.microsoft.com/office/drawing/2010/main" val="0"/>
              </a:ext>
            </a:extLst>
          </a:blip>
          <a:srcRect l="8232" t="22419" r="10064" b="19571"/>
          <a:stretch/>
        </p:blipFill>
        <p:spPr bwMode="auto">
          <a:xfrm>
            <a:off x="422564" y="798731"/>
            <a:ext cx="8153400" cy="58171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2400"/>
            <a:ext cx="4272836" cy="646331"/>
          </a:xfrm>
          <a:prstGeom prst="rect">
            <a:avLst/>
          </a:prstGeom>
        </p:spPr>
        <p:txBody>
          <a:bodyPr wrap="none">
            <a:spAutoFit/>
          </a:bodyPr>
          <a:lstStyle/>
          <a:p>
            <a:r>
              <a:rPr lang="en-US" sz="3600" b="1" dirty="0" smtClean="0">
                <a:solidFill>
                  <a:srgbClr val="002060"/>
                </a:solidFill>
              </a:rPr>
              <a:t>Elements of the Code</a:t>
            </a:r>
            <a:endParaRPr lang="en-US" sz="3600" b="1" dirty="0">
              <a:solidFill>
                <a:srgbClr val="002060"/>
              </a:solidFill>
            </a:endParaRPr>
          </a:p>
        </p:txBody>
      </p:sp>
      <p:sp>
        <p:nvSpPr>
          <p:cNvPr id="4" name="Rectangle 3"/>
          <p:cNvSpPr/>
          <p:nvPr/>
        </p:nvSpPr>
        <p:spPr>
          <a:xfrm>
            <a:off x="4438747" y="6324600"/>
            <a:ext cx="4271234" cy="369332"/>
          </a:xfrm>
          <a:prstGeom prst="rect">
            <a:avLst/>
          </a:prstGeom>
        </p:spPr>
        <p:txBody>
          <a:bodyPr wrap="none">
            <a:spAutoFit/>
          </a:bodyPr>
          <a:lstStyle/>
          <a:p>
            <a:r>
              <a:rPr lang="en-US" dirty="0" smtClean="0">
                <a:solidFill>
                  <a:srgbClr val="002060"/>
                </a:solidFill>
              </a:rPr>
              <a:t>International Council of Nurses [ICN] (2012)</a:t>
            </a:r>
            <a:endParaRPr lang="en-US" dirty="0">
              <a:solidFill>
                <a:srgbClr val="002060"/>
              </a:solidFill>
            </a:endParaRPr>
          </a:p>
        </p:txBody>
      </p:sp>
    </p:spTree>
    <p:extLst>
      <p:ext uri="{BB962C8B-B14F-4D97-AF65-F5344CB8AC3E}">
        <p14:creationId xmlns:p14="http://schemas.microsoft.com/office/powerpoint/2010/main" val="3937452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el\Desktop\HAMAD POS Satisfaction Data\Intention to Leave  LITERATURE Feb 2016\ethics\ICN code of ethics jpeg1\icn code_english_Page_04.jpg"/>
          <p:cNvPicPr>
            <a:picLocks noChangeAspect="1" noChangeArrowheads="1"/>
          </p:cNvPicPr>
          <p:nvPr/>
        </p:nvPicPr>
        <p:blipFill rotWithShape="1">
          <a:blip r:embed="rId2">
            <a:extLst>
              <a:ext uri="{28A0092B-C50C-407E-A947-70E740481C1C}">
                <a14:useLocalDpi xmlns:a14="http://schemas.microsoft.com/office/drawing/2010/main" val="0"/>
              </a:ext>
            </a:extLst>
          </a:blip>
          <a:srcRect l="7133" t="5588" r="7500" b="48696"/>
          <a:stretch/>
        </p:blipFill>
        <p:spPr bwMode="auto">
          <a:xfrm>
            <a:off x="304800" y="914400"/>
            <a:ext cx="8458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2400"/>
            <a:ext cx="5753498" cy="646331"/>
          </a:xfrm>
          <a:prstGeom prst="rect">
            <a:avLst/>
          </a:prstGeom>
        </p:spPr>
        <p:txBody>
          <a:bodyPr wrap="none">
            <a:spAutoFit/>
          </a:bodyPr>
          <a:lstStyle/>
          <a:p>
            <a:r>
              <a:rPr lang="en-US" sz="3600" b="1" dirty="0" smtClean="0">
                <a:solidFill>
                  <a:srgbClr val="002060"/>
                </a:solidFill>
              </a:rPr>
              <a:t>Elements of the Code (</a:t>
            </a:r>
            <a:r>
              <a:rPr lang="en-US" sz="3600" b="1" dirty="0" err="1" smtClean="0">
                <a:solidFill>
                  <a:srgbClr val="002060"/>
                </a:solidFill>
              </a:rPr>
              <a:t>contd</a:t>
            </a:r>
            <a:r>
              <a:rPr lang="en-US" sz="3600" b="1" dirty="0" smtClean="0">
                <a:solidFill>
                  <a:srgbClr val="002060"/>
                </a:solidFill>
              </a:rPr>
              <a:t>)</a:t>
            </a:r>
            <a:endParaRPr lang="en-US" sz="3600" b="1" dirty="0">
              <a:solidFill>
                <a:srgbClr val="002060"/>
              </a:solidFill>
            </a:endParaRPr>
          </a:p>
        </p:txBody>
      </p:sp>
      <p:sp>
        <p:nvSpPr>
          <p:cNvPr id="4" name="Rectangle 3"/>
          <p:cNvSpPr/>
          <p:nvPr/>
        </p:nvSpPr>
        <p:spPr>
          <a:xfrm>
            <a:off x="4438747" y="6324600"/>
            <a:ext cx="4271234" cy="369332"/>
          </a:xfrm>
          <a:prstGeom prst="rect">
            <a:avLst/>
          </a:prstGeom>
        </p:spPr>
        <p:txBody>
          <a:bodyPr wrap="none">
            <a:spAutoFit/>
          </a:bodyPr>
          <a:lstStyle/>
          <a:p>
            <a:r>
              <a:rPr lang="en-US" dirty="0" smtClean="0">
                <a:solidFill>
                  <a:srgbClr val="002060"/>
                </a:solidFill>
              </a:rPr>
              <a:t>International Council of Nurses [ICN] (2012)</a:t>
            </a:r>
            <a:endParaRPr lang="en-US" dirty="0">
              <a:solidFill>
                <a:srgbClr val="002060"/>
              </a:solidFill>
            </a:endParaRPr>
          </a:p>
        </p:txBody>
      </p:sp>
    </p:spTree>
    <p:extLst>
      <p:ext uri="{BB962C8B-B14F-4D97-AF65-F5344CB8AC3E}">
        <p14:creationId xmlns:p14="http://schemas.microsoft.com/office/powerpoint/2010/main" val="3613039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oel\Desktop\HAMAD POS Satisfaction Data\Intention to Leave  LITERATURE Feb 2016\ethics\ICN code of ethics jpeg1\icn code_english_Page_04.jpg"/>
          <p:cNvPicPr>
            <a:picLocks noChangeAspect="1" noChangeArrowheads="1"/>
          </p:cNvPicPr>
          <p:nvPr/>
        </p:nvPicPr>
        <p:blipFill rotWithShape="1">
          <a:blip r:embed="rId2">
            <a:extLst>
              <a:ext uri="{28A0092B-C50C-407E-A947-70E740481C1C}">
                <a14:useLocalDpi xmlns:a14="http://schemas.microsoft.com/office/drawing/2010/main" val="0"/>
              </a:ext>
            </a:extLst>
          </a:blip>
          <a:srcRect l="7133" t="51493" r="7500" b="15168"/>
          <a:stretch/>
        </p:blipFill>
        <p:spPr bwMode="auto">
          <a:xfrm>
            <a:off x="304800" y="1066800"/>
            <a:ext cx="8458200"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38747" y="6324600"/>
            <a:ext cx="4271234" cy="369332"/>
          </a:xfrm>
          <a:prstGeom prst="rect">
            <a:avLst/>
          </a:prstGeom>
        </p:spPr>
        <p:txBody>
          <a:bodyPr wrap="none">
            <a:spAutoFit/>
          </a:bodyPr>
          <a:lstStyle/>
          <a:p>
            <a:r>
              <a:rPr lang="en-US" dirty="0" smtClean="0">
                <a:solidFill>
                  <a:srgbClr val="002060"/>
                </a:solidFill>
              </a:rPr>
              <a:t>International Council of Nurses [ICN] (2012)</a:t>
            </a:r>
            <a:endParaRPr lang="en-US" dirty="0">
              <a:solidFill>
                <a:srgbClr val="002060"/>
              </a:solidFill>
            </a:endParaRPr>
          </a:p>
        </p:txBody>
      </p:sp>
      <p:sp>
        <p:nvSpPr>
          <p:cNvPr id="5" name="Rectangle 4"/>
          <p:cNvSpPr/>
          <p:nvPr/>
        </p:nvSpPr>
        <p:spPr>
          <a:xfrm>
            <a:off x="457200" y="152400"/>
            <a:ext cx="5753498" cy="646331"/>
          </a:xfrm>
          <a:prstGeom prst="rect">
            <a:avLst/>
          </a:prstGeom>
        </p:spPr>
        <p:txBody>
          <a:bodyPr wrap="none">
            <a:spAutoFit/>
          </a:bodyPr>
          <a:lstStyle/>
          <a:p>
            <a:r>
              <a:rPr lang="en-US" sz="3600" b="1" dirty="0" smtClean="0">
                <a:solidFill>
                  <a:srgbClr val="002060"/>
                </a:solidFill>
              </a:rPr>
              <a:t>Elements of the Code (</a:t>
            </a:r>
            <a:r>
              <a:rPr lang="en-US" sz="3600" b="1" dirty="0" err="1" smtClean="0">
                <a:solidFill>
                  <a:srgbClr val="002060"/>
                </a:solidFill>
              </a:rPr>
              <a:t>contd</a:t>
            </a:r>
            <a:r>
              <a:rPr lang="en-US" sz="3600" b="1" dirty="0" smtClean="0">
                <a:solidFill>
                  <a:srgbClr val="002060"/>
                </a:solidFill>
              </a:rPr>
              <a:t>)</a:t>
            </a:r>
            <a:endParaRPr lang="en-US" sz="3600" b="1" dirty="0">
              <a:solidFill>
                <a:srgbClr val="002060"/>
              </a:solidFill>
            </a:endParaRPr>
          </a:p>
        </p:txBody>
      </p:sp>
      <p:pic>
        <p:nvPicPr>
          <p:cNvPr id="6" name="Picture 2" descr="C:\Users\Joel\Desktop\HAMAD POS Satisfaction Data\Intention to Leave  LITERATURE Feb 2016\ethics\ICN code of ethics jpeg1\icn code_english_Page_05.jpg"/>
          <p:cNvPicPr>
            <a:picLocks noChangeAspect="1" noChangeArrowheads="1"/>
          </p:cNvPicPr>
          <p:nvPr/>
        </p:nvPicPr>
        <p:blipFill rotWithShape="1">
          <a:blip r:embed="rId3">
            <a:extLst>
              <a:ext uri="{28A0092B-C50C-407E-A947-70E740481C1C}">
                <a14:useLocalDpi xmlns:a14="http://schemas.microsoft.com/office/drawing/2010/main" val="0"/>
              </a:ext>
            </a:extLst>
          </a:blip>
          <a:srcRect l="7500" t="6105" r="8232" b="82241"/>
          <a:stretch/>
        </p:blipFill>
        <p:spPr bwMode="auto">
          <a:xfrm>
            <a:off x="391391" y="4620491"/>
            <a:ext cx="7086599" cy="139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162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5753498" cy="646331"/>
          </a:xfrm>
          <a:prstGeom prst="rect">
            <a:avLst/>
          </a:prstGeom>
        </p:spPr>
        <p:txBody>
          <a:bodyPr wrap="none">
            <a:spAutoFit/>
          </a:bodyPr>
          <a:lstStyle/>
          <a:p>
            <a:r>
              <a:rPr lang="en-US" sz="3600" b="1" dirty="0" smtClean="0">
                <a:solidFill>
                  <a:srgbClr val="002060"/>
                </a:solidFill>
              </a:rPr>
              <a:t>Elements of the Code (</a:t>
            </a:r>
            <a:r>
              <a:rPr lang="en-US" sz="3600" b="1" dirty="0" err="1" smtClean="0">
                <a:solidFill>
                  <a:srgbClr val="002060"/>
                </a:solidFill>
              </a:rPr>
              <a:t>contd</a:t>
            </a:r>
            <a:r>
              <a:rPr lang="en-US" sz="3600" b="1" dirty="0" smtClean="0">
                <a:solidFill>
                  <a:srgbClr val="002060"/>
                </a:solidFill>
              </a:rPr>
              <a:t>)</a:t>
            </a:r>
            <a:endParaRPr lang="en-US" sz="3600" b="1" dirty="0">
              <a:solidFill>
                <a:srgbClr val="002060"/>
              </a:solidFill>
            </a:endParaRPr>
          </a:p>
        </p:txBody>
      </p:sp>
      <p:sp>
        <p:nvSpPr>
          <p:cNvPr id="5" name="Rectangle 4"/>
          <p:cNvSpPr/>
          <p:nvPr/>
        </p:nvSpPr>
        <p:spPr>
          <a:xfrm>
            <a:off x="4438747" y="6324600"/>
            <a:ext cx="4271234" cy="369332"/>
          </a:xfrm>
          <a:prstGeom prst="rect">
            <a:avLst/>
          </a:prstGeom>
        </p:spPr>
        <p:txBody>
          <a:bodyPr wrap="none">
            <a:spAutoFit/>
          </a:bodyPr>
          <a:lstStyle/>
          <a:p>
            <a:r>
              <a:rPr lang="en-US" dirty="0" smtClean="0">
                <a:solidFill>
                  <a:srgbClr val="002060"/>
                </a:solidFill>
              </a:rPr>
              <a:t>International Council of Nurses [ICN] (2012)</a:t>
            </a:r>
            <a:endParaRPr lang="en-US" dirty="0">
              <a:solidFill>
                <a:srgbClr val="002060"/>
              </a:solidFill>
            </a:endParaRPr>
          </a:p>
        </p:txBody>
      </p:sp>
      <p:pic>
        <p:nvPicPr>
          <p:cNvPr id="6146" name="Picture 2" descr="C:\Users\Joel\Desktop\HAMAD POS Satisfaction Data\Intention to Leave  LITERATURE Feb 2016\ethics\ICN code of ethics jpeg1\icn code_english_Page_05.jpg"/>
          <p:cNvPicPr>
            <a:picLocks noChangeAspect="1" noChangeArrowheads="1"/>
          </p:cNvPicPr>
          <p:nvPr/>
        </p:nvPicPr>
        <p:blipFill rotWithShape="1">
          <a:blip r:embed="rId2">
            <a:extLst>
              <a:ext uri="{28A0092B-C50C-407E-A947-70E740481C1C}">
                <a14:useLocalDpi xmlns:a14="http://schemas.microsoft.com/office/drawing/2010/main" val="0"/>
              </a:ext>
            </a:extLst>
          </a:blip>
          <a:srcRect l="7866" t="18535" r="6664" b="59362"/>
          <a:stretch/>
        </p:blipFill>
        <p:spPr bwMode="auto">
          <a:xfrm>
            <a:off x="235527" y="1066800"/>
            <a:ext cx="8571334" cy="351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07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el\Desktop\AY 2015-2016 2nd Sem\Nurs 425\Nurs 425 Lectures\Saudi Nurse Code of Ethics\Nursing Code of Ethics KSA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3" t="1790" r="15955" b="75620"/>
          <a:stretch/>
        </p:blipFill>
        <p:spPr bwMode="auto">
          <a:xfrm>
            <a:off x="0" y="27709"/>
            <a:ext cx="9067800" cy="14962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Joel\Desktop\AY 2015-2016 2nd Sem\Nurs 425\Nurs 425 Lectures\Saudi Nurse Code of Ethics\Nursing Code of Ethics KSA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3476" t="32163" r="15240" b="22934"/>
          <a:stretch/>
        </p:blipFill>
        <p:spPr bwMode="auto">
          <a:xfrm>
            <a:off x="0" y="1551708"/>
            <a:ext cx="9067800" cy="530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69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en-US" altLang="en-US" b="1" dirty="0">
                <a:solidFill>
                  <a:srgbClr val="002060"/>
                </a:solidFill>
              </a:rPr>
              <a:t>Ethical vs. Unethical Decisions</a:t>
            </a:r>
          </a:p>
        </p:txBody>
      </p:sp>
      <p:sp>
        <p:nvSpPr>
          <p:cNvPr id="58371" name="Rectangle 3"/>
          <p:cNvSpPr>
            <a:spLocks noGrp="1" noChangeArrowheads="1"/>
          </p:cNvSpPr>
          <p:nvPr>
            <p:ph idx="1"/>
          </p:nvPr>
        </p:nvSpPr>
        <p:spPr/>
        <p:txBody>
          <a:bodyPr/>
          <a:lstStyle/>
          <a:p>
            <a:pPr>
              <a:lnSpc>
                <a:spcPct val="90000"/>
              </a:lnSpc>
            </a:pPr>
            <a:r>
              <a:rPr lang="en-US" altLang="en-US" u="sng" dirty="0"/>
              <a:t>Ethical decision</a:t>
            </a:r>
            <a:r>
              <a:rPr lang="en-US" altLang="en-US" dirty="0"/>
              <a:t> – reasonable and acceptable because it aids stakeholders, organization, and society.</a:t>
            </a:r>
          </a:p>
          <a:p>
            <a:pPr>
              <a:lnSpc>
                <a:spcPct val="90000"/>
              </a:lnSpc>
            </a:pPr>
            <a:r>
              <a:rPr lang="en-US" altLang="en-US" u="sng" dirty="0"/>
              <a:t>Unethical decision-</a:t>
            </a:r>
            <a:r>
              <a:rPr lang="en-US" altLang="en-US" dirty="0"/>
              <a:t> decision that a manager would prefer to disguise or hide from other people because of individual gain is placed above others needs</a:t>
            </a:r>
            <a:r>
              <a:rPr lang="en-US" altLang="en-US" dirty="0" smtClean="0"/>
              <a:t>.</a:t>
            </a:r>
            <a:endParaRPr lang="en-US" altLang="en-US" dirty="0"/>
          </a:p>
        </p:txBody>
      </p:sp>
    </p:spTree>
    <p:extLst>
      <p:ext uri="{BB962C8B-B14F-4D97-AF65-F5344CB8AC3E}">
        <p14:creationId xmlns:p14="http://schemas.microsoft.com/office/powerpoint/2010/main" val="368433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oel\Desktop\AY 2015-2016 2nd Sem\Nurs 425\Nurs 425 Lectures\Saudi Nurse Code of Ethics\Nursing Code of Ethics KSA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3" t="1790" r="15955" b="75620"/>
          <a:stretch/>
        </p:blipFill>
        <p:spPr bwMode="auto">
          <a:xfrm>
            <a:off x="0" y="27709"/>
            <a:ext cx="9067800" cy="1496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oel\Desktop\AY 2015-2016 2nd Sem\Nurs 425\Nurs 425 Lectures\Saudi Nurse Code of Ethics\Nursing Code of Ethics KSA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3476" t="78168" r="15240" b="9711"/>
          <a:stretch/>
        </p:blipFill>
        <p:spPr bwMode="auto">
          <a:xfrm>
            <a:off x="0" y="1524000"/>
            <a:ext cx="9081648"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oel\Desktop\AY 2015-2016 2nd Sem\Nurs 425\Nurs 425 Lectures\Saudi Nurse Code of Ethics\Nursing Code of Ethics KSA_Page_2.jpg"/>
          <p:cNvPicPr>
            <a:picLocks noChangeAspect="1" noChangeArrowheads="1"/>
          </p:cNvPicPr>
          <p:nvPr/>
        </p:nvPicPr>
        <p:blipFill rotWithShape="1">
          <a:blip r:embed="rId3">
            <a:extLst>
              <a:ext uri="{28A0092B-C50C-407E-A947-70E740481C1C}">
                <a14:useLocalDpi xmlns:a14="http://schemas.microsoft.com/office/drawing/2010/main" val="0"/>
              </a:ext>
            </a:extLst>
          </a:blip>
          <a:srcRect l="5258" t="32438" r="14706" b="47245"/>
          <a:stretch/>
        </p:blipFill>
        <p:spPr bwMode="auto">
          <a:xfrm>
            <a:off x="228600" y="3429000"/>
            <a:ext cx="89361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12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oel\Desktop\AY 2015-2016 2nd Sem\Nurs 425\Nurs 425 Lectures\Saudi Nurse Code of Ethics\Nursing Code of Ethics KSA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3" t="1790" r="15955" b="75620"/>
          <a:stretch/>
        </p:blipFill>
        <p:spPr bwMode="auto">
          <a:xfrm>
            <a:off x="0" y="27709"/>
            <a:ext cx="9067800" cy="1496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Joel\Desktop\AY 2015-2016 2nd Sem\Nurs 425\Nurs 425 Lectures\Saudi Nurse Code of Ethics\Nursing Code of Ethics KSA_Page_2.jpg"/>
          <p:cNvPicPr>
            <a:picLocks noChangeAspect="1" noChangeArrowheads="1"/>
          </p:cNvPicPr>
          <p:nvPr/>
        </p:nvPicPr>
        <p:blipFill rotWithShape="1">
          <a:blip r:embed="rId3">
            <a:extLst>
              <a:ext uri="{28A0092B-C50C-407E-A947-70E740481C1C}">
                <a14:useLocalDpi xmlns:a14="http://schemas.microsoft.com/office/drawing/2010/main" val="0"/>
              </a:ext>
            </a:extLst>
          </a:blip>
          <a:srcRect l="6327" t="52548" r="15241" b="11811"/>
          <a:stretch/>
        </p:blipFill>
        <p:spPr bwMode="auto">
          <a:xfrm>
            <a:off x="27708" y="1555171"/>
            <a:ext cx="9040091" cy="530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6893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el\Desktop\AY 2015-2016 2nd Sem\Nurs 425\Nurs 425 Lectures\Saudi Nurse Code of Ethics\Nursing Code of Ethics KSA_Pag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3" t="1790" r="15955" b="75620"/>
          <a:stretch/>
        </p:blipFill>
        <p:spPr bwMode="auto">
          <a:xfrm>
            <a:off x="0" y="27709"/>
            <a:ext cx="9067800" cy="14962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Joel\Desktop\AY 2015-2016 2nd Sem\Nurs 425\Nurs 425 Lectures\Saudi Nurse Code of Ethics\Nursing Code of Ethics KSA_Page_3.jpg"/>
          <p:cNvPicPr>
            <a:picLocks noChangeAspect="1" noChangeArrowheads="1"/>
          </p:cNvPicPr>
          <p:nvPr/>
        </p:nvPicPr>
        <p:blipFill rotWithShape="1">
          <a:blip r:embed="rId3">
            <a:extLst>
              <a:ext uri="{28A0092B-C50C-407E-A947-70E740481C1C}">
                <a14:useLocalDpi xmlns:a14="http://schemas.microsoft.com/office/drawing/2010/main" val="0"/>
              </a:ext>
            </a:extLst>
          </a:blip>
          <a:srcRect l="3476" t="31060" r="14705" b="29133"/>
          <a:stretch/>
        </p:blipFill>
        <p:spPr bwMode="auto">
          <a:xfrm>
            <a:off x="27708" y="1524000"/>
            <a:ext cx="904009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733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dirty="0" smtClean="0"/>
              <a:t>References</a:t>
            </a:r>
          </a:p>
          <a:p>
            <a:pPr marL="0" indent="0">
              <a:buNone/>
            </a:pPr>
            <a:endParaRPr lang="en-US" dirty="0" smtClean="0"/>
          </a:p>
          <a:p>
            <a:r>
              <a:rPr lang="en-US" dirty="0" smtClean="0"/>
              <a:t>Ethics in Community-Oriented Nursing Practice. Chap 6. </a:t>
            </a:r>
            <a:r>
              <a:rPr lang="en-US" dirty="0" smtClean="0">
                <a:hlinkClick r:id="rId2"/>
              </a:rPr>
              <a:t>http://www.library.armstrong.edu/eres/docs/eres/NURS4005-1_MAHAN/500006dunCh6.pdf</a:t>
            </a:r>
            <a:endParaRPr lang="en-US" dirty="0" smtClean="0"/>
          </a:p>
          <a:p>
            <a:endParaRPr lang="en-US" dirty="0" smtClean="0"/>
          </a:p>
          <a:p>
            <a:r>
              <a:rPr lang="en-US" dirty="0" smtClean="0"/>
              <a:t>International Council of Nurses [ICN] (2012). The ICN Code of Ethics for Nurses. Geneva, Switzerland.</a:t>
            </a:r>
          </a:p>
          <a:p>
            <a:endParaRPr lang="en-US" dirty="0" smtClean="0"/>
          </a:p>
          <a:p>
            <a:r>
              <a:rPr lang="en-US" dirty="0" smtClean="0"/>
              <a:t>MOH-KSA, General Directorate of Nursing. (2011). Manual of Nursing Policies and Procedures (2</a:t>
            </a:r>
            <a:r>
              <a:rPr lang="en-US" baseline="30000" dirty="0" smtClean="0"/>
              <a:t>nd</a:t>
            </a:r>
            <a:r>
              <a:rPr lang="en-US" dirty="0" smtClean="0"/>
              <a:t> ed.). </a:t>
            </a:r>
          </a:p>
          <a:p>
            <a:endParaRPr lang="en-US" dirty="0"/>
          </a:p>
        </p:txBody>
      </p:sp>
    </p:spTree>
    <p:extLst>
      <p:ext uri="{BB962C8B-B14F-4D97-AF65-F5344CB8AC3E}">
        <p14:creationId xmlns:p14="http://schemas.microsoft.com/office/powerpoint/2010/main" val="109296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718"/>
            <a:ext cx="8077200" cy="1904682"/>
          </a:xfrm>
        </p:spPr>
        <p:txBody>
          <a:bodyPr>
            <a:normAutofit/>
          </a:bodyPr>
          <a:lstStyle/>
          <a:p>
            <a:r>
              <a:rPr lang="en-US" altLang="en-US" b="1" dirty="0">
                <a:solidFill>
                  <a:srgbClr val="002060"/>
                </a:solidFill>
              </a:rPr>
              <a:t>Ethical Perspectives for Evaluating Behavior</a:t>
            </a:r>
          </a:p>
        </p:txBody>
      </p:sp>
      <p:sp>
        <p:nvSpPr>
          <p:cNvPr id="59395" name="Oval 3"/>
          <p:cNvSpPr>
            <a:spLocks noChangeArrowheads="1"/>
          </p:cNvSpPr>
          <p:nvPr/>
        </p:nvSpPr>
        <p:spPr bwMode="auto">
          <a:xfrm>
            <a:off x="3657600" y="2362200"/>
            <a:ext cx="1752600" cy="1676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t>Societal</a:t>
            </a:r>
          </a:p>
        </p:txBody>
      </p:sp>
      <p:sp>
        <p:nvSpPr>
          <p:cNvPr id="59396" name="Oval 4"/>
          <p:cNvSpPr>
            <a:spLocks noChangeArrowheads="1"/>
          </p:cNvSpPr>
          <p:nvPr/>
        </p:nvSpPr>
        <p:spPr bwMode="auto">
          <a:xfrm>
            <a:off x="4876800" y="3200400"/>
            <a:ext cx="1752600" cy="16764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t>Organizational</a:t>
            </a:r>
          </a:p>
        </p:txBody>
      </p:sp>
      <p:sp>
        <p:nvSpPr>
          <p:cNvPr id="59397" name="Oval 5"/>
          <p:cNvSpPr>
            <a:spLocks noChangeArrowheads="1"/>
          </p:cNvSpPr>
          <p:nvPr/>
        </p:nvSpPr>
        <p:spPr bwMode="auto">
          <a:xfrm>
            <a:off x="3810000" y="4419600"/>
            <a:ext cx="1752600" cy="16764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t>Individual</a:t>
            </a:r>
          </a:p>
        </p:txBody>
      </p:sp>
      <p:sp>
        <p:nvSpPr>
          <p:cNvPr id="59398" name="Oval 6"/>
          <p:cNvSpPr>
            <a:spLocks noChangeArrowheads="1"/>
          </p:cNvSpPr>
          <p:nvPr/>
        </p:nvSpPr>
        <p:spPr bwMode="auto">
          <a:xfrm>
            <a:off x="2590800" y="3429000"/>
            <a:ext cx="1752600" cy="1676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400"/>
              <a:t>Legal</a:t>
            </a:r>
          </a:p>
        </p:txBody>
      </p:sp>
    </p:spTree>
    <p:extLst>
      <p:ext uri="{BB962C8B-B14F-4D97-AF65-F5344CB8AC3E}">
        <p14:creationId xmlns:p14="http://schemas.microsoft.com/office/powerpoint/2010/main" val="9551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0"/>
            <a:ext cx="7772400" cy="1143000"/>
          </a:xfrm>
        </p:spPr>
        <p:txBody>
          <a:bodyPr/>
          <a:lstStyle/>
          <a:p>
            <a:r>
              <a:rPr lang="en-US" altLang="en-US" b="1" dirty="0">
                <a:solidFill>
                  <a:srgbClr val="002060"/>
                </a:solidFill>
              </a:rPr>
              <a:t>Societal Perspective</a:t>
            </a:r>
          </a:p>
        </p:txBody>
      </p:sp>
      <p:sp>
        <p:nvSpPr>
          <p:cNvPr id="17411" name="Rectangle 3"/>
          <p:cNvSpPr>
            <a:spLocks noGrp="1" noChangeArrowheads="1"/>
          </p:cNvSpPr>
          <p:nvPr>
            <p:ph idx="1"/>
          </p:nvPr>
        </p:nvSpPr>
        <p:spPr>
          <a:xfrm>
            <a:off x="636587" y="1295400"/>
            <a:ext cx="7772400" cy="3657600"/>
          </a:xfrm>
        </p:spPr>
        <p:txBody>
          <a:bodyPr>
            <a:normAutofit fontScale="85000" lnSpcReduction="20000"/>
          </a:bodyPr>
          <a:lstStyle/>
          <a:p>
            <a:pPr>
              <a:lnSpc>
                <a:spcPct val="90000"/>
              </a:lnSpc>
            </a:pPr>
            <a:r>
              <a:rPr lang="en-US" altLang="en-US" sz="2800" dirty="0">
                <a:cs typeface="Times New Roman" pitchFamily="18" charset="0"/>
              </a:rPr>
              <a:t>Societal Ethics – standards that govern how members of a society are to deal with each other on issues of fairness, justice, poverty, and individual rights</a:t>
            </a:r>
            <a:r>
              <a:rPr lang="en-US" altLang="en-US" sz="2800" dirty="0" smtClean="0">
                <a:cs typeface="Times New Roman" pitchFamily="18" charset="0"/>
              </a:rPr>
              <a:t>.</a:t>
            </a:r>
          </a:p>
          <a:p>
            <a:pPr>
              <a:lnSpc>
                <a:spcPct val="90000"/>
              </a:lnSpc>
            </a:pPr>
            <a:endParaRPr lang="en-US" altLang="en-US" sz="2800" dirty="0">
              <a:cs typeface="Times New Roman" pitchFamily="18" charset="0"/>
            </a:endParaRPr>
          </a:p>
          <a:p>
            <a:pPr>
              <a:lnSpc>
                <a:spcPct val="90000"/>
              </a:lnSpc>
            </a:pPr>
            <a:r>
              <a:rPr lang="en-US" altLang="en-US" sz="2800" dirty="0" smtClean="0">
                <a:cs typeface="Times New Roman" pitchFamily="18" charset="0"/>
              </a:rPr>
              <a:t>The </a:t>
            </a:r>
            <a:r>
              <a:rPr lang="en-US" altLang="en-US" sz="2800" dirty="0">
                <a:cs typeface="Times New Roman" pitchFamily="18" charset="0"/>
              </a:rPr>
              <a:t>idea of what is ethical behavior is largely influenced by the society in which the behavior occurs</a:t>
            </a:r>
            <a:r>
              <a:rPr lang="en-US" altLang="en-US" sz="2800" dirty="0" smtClean="0">
                <a:cs typeface="Times New Roman" pitchFamily="18" charset="0"/>
              </a:rPr>
              <a:t>.</a:t>
            </a:r>
          </a:p>
          <a:p>
            <a:pPr>
              <a:lnSpc>
                <a:spcPct val="90000"/>
              </a:lnSpc>
            </a:pPr>
            <a:endParaRPr lang="en-US" altLang="en-US" sz="2800" dirty="0">
              <a:cs typeface="Times New Roman" pitchFamily="18" charset="0"/>
            </a:endParaRPr>
          </a:p>
          <a:p>
            <a:pPr>
              <a:lnSpc>
                <a:spcPct val="90000"/>
              </a:lnSpc>
            </a:pPr>
            <a:r>
              <a:rPr lang="en-US" altLang="en-US" sz="2800" dirty="0">
                <a:cs typeface="Times New Roman" pitchFamily="18" charset="0"/>
              </a:rPr>
              <a:t>Various public opinion surveys suggest a growing disenchantment with the lack of ethical behavior</a:t>
            </a:r>
            <a:r>
              <a:rPr lang="en-US" altLang="en-US" sz="2800" dirty="0"/>
              <a:t> </a:t>
            </a:r>
          </a:p>
        </p:txBody>
      </p:sp>
      <p:pic>
        <p:nvPicPr>
          <p:cNvPr id="17412" name="Picture 4" descr="MP0064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779818"/>
            <a:ext cx="217077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52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b="1" dirty="0">
                <a:solidFill>
                  <a:srgbClr val="002060"/>
                </a:solidFill>
              </a:rPr>
              <a:t>Legal Perspective</a:t>
            </a:r>
          </a:p>
        </p:txBody>
      </p:sp>
      <p:sp>
        <p:nvSpPr>
          <p:cNvPr id="18435" name="Rectangle 3"/>
          <p:cNvSpPr>
            <a:spLocks noGrp="1" noChangeArrowheads="1"/>
          </p:cNvSpPr>
          <p:nvPr>
            <p:ph idx="1"/>
          </p:nvPr>
        </p:nvSpPr>
        <p:spPr>
          <a:xfrm>
            <a:off x="685800" y="2133600"/>
            <a:ext cx="7772400" cy="4114800"/>
          </a:xfrm>
        </p:spPr>
        <p:txBody>
          <a:bodyPr/>
          <a:lstStyle/>
          <a:p>
            <a:pPr>
              <a:lnSpc>
                <a:spcPct val="90000"/>
              </a:lnSpc>
            </a:pPr>
            <a:r>
              <a:rPr lang="en-US" altLang="en-US" i="1"/>
              <a:t>Laws:</a:t>
            </a:r>
            <a:r>
              <a:rPr lang="en-US" altLang="en-US"/>
              <a:t> society’s values and standards that are enforceable in the courts.</a:t>
            </a:r>
          </a:p>
          <a:p>
            <a:pPr>
              <a:lnSpc>
                <a:spcPct val="90000"/>
              </a:lnSpc>
            </a:pPr>
            <a:endParaRPr lang="en-US" altLang="en-US"/>
          </a:p>
          <a:p>
            <a:pPr>
              <a:lnSpc>
                <a:spcPct val="90000"/>
              </a:lnSpc>
            </a:pPr>
            <a:r>
              <a:rPr lang="en-US" altLang="en-US" i="1"/>
              <a:t>Employment-at-will:</a:t>
            </a:r>
            <a:r>
              <a:rPr lang="en-US" altLang="en-US"/>
              <a:t>  a traditional common-law concept holding that employers are free to discharge employees for any reason at any time and that employees are free to quit their jobs for any reason at any time.</a:t>
            </a:r>
            <a:endParaRPr lang="en-US" altLang="en-US" i="1"/>
          </a:p>
        </p:txBody>
      </p:sp>
      <p:pic>
        <p:nvPicPr>
          <p:cNvPr id="18436" name="Picture 4"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04800"/>
            <a:ext cx="1835150" cy="165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94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b="1" dirty="0">
                <a:solidFill>
                  <a:srgbClr val="002060"/>
                </a:solidFill>
              </a:rPr>
              <a:t>Legal Perspective </a:t>
            </a:r>
            <a:r>
              <a:rPr lang="en-US" altLang="en-US" dirty="0"/>
              <a:t>(</a:t>
            </a:r>
            <a:r>
              <a:rPr lang="en-US" altLang="en-US" dirty="0" smtClean="0"/>
              <a:t>Contd</a:t>
            </a:r>
            <a:r>
              <a:rPr lang="en-US" altLang="en-US" dirty="0"/>
              <a:t>.)</a:t>
            </a:r>
          </a:p>
        </p:txBody>
      </p:sp>
      <p:sp>
        <p:nvSpPr>
          <p:cNvPr id="19459" name="Rectangle 3"/>
          <p:cNvSpPr>
            <a:spLocks noGrp="1" noChangeArrowheads="1"/>
          </p:cNvSpPr>
          <p:nvPr>
            <p:ph idx="1"/>
          </p:nvPr>
        </p:nvSpPr>
        <p:spPr/>
        <p:txBody>
          <a:bodyPr>
            <a:normAutofit fontScale="92500" lnSpcReduction="20000"/>
          </a:bodyPr>
          <a:lstStyle/>
          <a:p>
            <a:pPr>
              <a:lnSpc>
                <a:spcPct val="90000"/>
              </a:lnSpc>
            </a:pPr>
            <a:r>
              <a:rPr lang="en-US" altLang="en-US" sz="2800" dirty="0">
                <a:cs typeface="Times New Roman" pitchFamily="18" charset="0"/>
              </a:rPr>
              <a:t>Ethics are not laws by any means, simply beliefs about what is right or wrong</a:t>
            </a:r>
            <a:r>
              <a:rPr lang="en-US" altLang="en-US" sz="2800" dirty="0" smtClean="0">
                <a:cs typeface="Times New Roman" pitchFamily="18" charset="0"/>
              </a:rPr>
              <a:t>.</a:t>
            </a:r>
          </a:p>
          <a:p>
            <a:pPr>
              <a:lnSpc>
                <a:spcPct val="90000"/>
              </a:lnSpc>
            </a:pPr>
            <a:endParaRPr lang="en-US" altLang="en-US" sz="2800" dirty="0">
              <a:cs typeface="Times New Roman" pitchFamily="18" charset="0"/>
            </a:endParaRPr>
          </a:p>
          <a:p>
            <a:pPr>
              <a:lnSpc>
                <a:spcPct val="90000"/>
              </a:lnSpc>
            </a:pPr>
            <a:r>
              <a:rPr lang="en-US" altLang="en-US" sz="2800" dirty="0">
                <a:cs typeface="Times New Roman" pitchFamily="18" charset="0"/>
              </a:rPr>
              <a:t>Legality of actions and decisions doesn’t make them </a:t>
            </a:r>
            <a:r>
              <a:rPr lang="en-US" altLang="en-US" sz="2800" dirty="0" smtClean="0">
                <a:cs typeface="Times New Roman" pitchFamily="18" charset="0"/>
              </a:rPr>
              <a:t>ethical</a:t>
            </a:r>
          </a:p>
          <a:p>
            <a:pPr>
              <a:lnSpc>
                <a:spcPct val="90000"/>
              </a:lnSpc>
            </a:pPr>
            <a:endParaRPr lang="en-US" altLang="en-US" sz="2800" dirty="0">
              <a:cs typeface="Times New Roman" pitchFamily="18" charset="0"/>
            </a:endParaRPr>
          </a:p>
          <a:p>
            <a:pPr>
              <a:lnSpc>
                <a:spcPct val="90000"/>
              </a:lnSpc>
            </a:pPr>
            <a:r>
              <a:rPr lang="en-US" altLang="en-US" sz="2800" dirty="0">
                <a:cs typeface="Times New Roman" pitchFamily="18" charset="0"/>
              </a:rPr>
              <a:t>Laws move with the current culture and moral principles</a:t>
            </a:r>
          </a:p>
          <a:p>
            <a:pPr lvl="1">
              <a:lnSpc>
                <a:spcPct val="90000"/>
              </a:lnSpc>
            </a:pPr>
            <a:r>
              <a:rPr lang="en-US" altLang="en-US" sz="2400" dirty="0" smtClean="0">
                <a:cs typeface="Times New Roman" pitchFamily="18" charset="0"/>
              </a:rPr>
              <a:t>Lag </a:t>
            </a:r>
            <a:r>
              <a:rPr lang="en-US" altLang="en-US" sz="2400" dirty="0">
                <a:cs typeface="Times New Roman" pitchFamily="18" charset="0"/>
              </a:rPr>
              <a:t>behind because they are written and set</a:t>
            </a:r>
          </a:p>
          <a:p>
            <a:pPr lvl="1">
              <a:lnSpc>
                <a:spcPct val="90000"/>
              </a:lnSpc>
            </a:pPr>
            <a:r>
              <a:rPr lang="en-US" altLang="en-US" sz="2400" dirty="0" smtClean="0">
                <a:cs typeface="Times New Roman" pitchFamily="18" charset="0"/>
              </a:rPr>
              <a:t>Do not </a:t>
            </a:r>
            <a:r>
              <a:rPr lang="en-US" altLang="en-US" sz="2400" dirty="0">
                <a:cs typeface="Times New Roman" pitchFamily="18" charset="0"/>
              </a:rPr>
              <a:t>ensure or even promote ethical </a:t>
            </a:r>
            <a:r>
              <a:rPr lang="en-US" altLang="en-US" sz="2400" dirty="0" smtClean="0">
                <a:cs typeface="Times New Roman" pitchFamily="18" charset="0"/>
              </a:rPr>
              <a:t>behavior</a:t>
            </a:r>
          </a:p>
          <a:p>
            <a:pPr lvl="1">
              <a:lnSpc>
                <a:spcPct val="90000"/>
              </a:lnSpc>
            </a:pPr>
            <a:endParaRPr lang="en-US" altLang="en-US" sz="2400" dirty="0">
              <a:cs typeface="Times New Roman" pitchFamily="18" charset="0"/>
            </a:endParaRPr>
          </a:p>
          <a:p>
            <a:pPr>
              <a:lnSpc>
                <a:spcPct val="90000"/>
              </a:lnSpc>
            </a:pPr>
            <a:r>
              <a:rPr lang="en-US" altLang="en-US" sz="2800" dirty="0">
                <a:cs typeface="Times New Roman" pitchFamily="18" charset="0"/>
              </a:rPr>
              <a:t>Often laws and ethics are in conflict</a:t>
            </a:r>
            <a:r>
              <a:rPr lang="en-US" altLang="en-US" sz="2800" dirty="0"/>
              <a:t> </a:t>
            </a:r>
          </a:p>
        </p:txBody>
      </p:sp>
    </p:spTree>
    <p:extLst>
      <p:ext uri="{BB962C8B-B14F-4D97-AF65-F5344CB8AC3E}">
        <p14:creationId xmlns:p14="http://schemas.microsoft.com/office/powerpoint/2010/main" val="105003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782</TotalTime>
  <Words>2834</Words>
  <Application>Microsoft Office PowerPoint</Application>
  <PresentationFormat>On-screen Show (4:3)</PresentationFormat>
  <Paragraphs>307</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Black</vt:lpstr>
      <vt:lpstr>Berlin Sans FB</vt:lpstr>
      <vt:lpstr>Calibri</vt:lpstr>
      <vt:lpstr>Times New Roman</vt:lpstr>
      <vt:lpstr>Essential</vt:lpstr>
      <vt:lpstr>Nurs 425: Part 3 Social, legal , ethical and cultural context of decision making </vt:lpstr>
      <vt:lpstr>PowerPoint Presentation</vt:lpstr>
      <vt:lpstr>Ethics</vt:lpstr>
      <vt:lpstr>Moral Principles</vt:lpstr>
      <vt:lpstr>Ethical vs. Unethical Decisions</vt:lpstr>
      <vt:lpstr>Ethical Perspectives for Evaluating Behavior</vt:lpstr>
      <vt:lpstr>Societal Perspective</vt:lpstr>
      <vt:lpstr>Legal Perspective</vt:lpstr>
      <vt:lpstr>Legal Perspective (Contd.)</vt:lpstr>
      <vt:lpstr>Organizational Perspective</vt:lpstr>
      <vt:lpstr>Individual Perspective</vt:lpstr>
      <vt:lpstr>Individual Perspective (Contd.)</vt:lpstr>
      <vt:lpstr>Kohlberg’s Stages of Moral Development</vt:lpstr>
      <vt:lpstr>Kohlberg’s Stages (Ctd.)</vt:lpstr>
      <vt:lpstr>Kohlberg’s Stages (Ctd.)</vt:lpstr>
      <vt:lpstr>Ethical Models</vt:lpstr>
      <vt:lpstr>Utilitarian Model</vt:lpstr>
      <vt:lpstr>Parts to Utilitarian Model</vt:lpstr>
      <vt:lpstr>Moral Rights Model</vt:lpstr>
      <vt:lpstr>Moral Rights Model (Contd.)</vt:lpstr>
      <vt:lpstr>Justice Model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Patalagsa</dc:creator>
  <cp:lastModifiedBy>Alshehri</cp:lastModifiedBy>
  <cp:revision>54</cp:revision>
  <cp:lastPrinted>2016-11-29T04:58:23Z</cp:lastPrinted>
  <dcterms:created xsi:type="dcterms:W3CDTF">2016-02-20T05:24:31Z</dcterms:created>
  <dcterms:modified xsi:type="dcterms:W3CDTF">2017-11-19T07:15:22Z</dcterms:modified>
</cp:coreProperties>
</file>