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6" r:id="rId3"/>
  </p:sldMasterIdLst>
  <p:notesMasterIdLst>
    <p:notesMasterId r:id="rId34"/>
  </p:notesMasterIdLst>
  <p:handoutMasterIdLst>
    <p:handoutMasterId r:id="rId35"/>
  </p:handoutMasterIdLst>
  <p:sldIdLst>
    <p:sldId id="287" r:id="rId4"/>
    <p:sldId id="256" r:id="rId5"/>
    <p:sldId id="257" r:id="rId6"/>
    <p:sldId id="258" r:id="rId7"/>
    <p:sldId id="259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5" r:id="rId22"/>
    <p:sldId id="282" r:id="rId23"/>
    <p:sldId id="283" r:id="rId24"/>
    <p:sldId id="280" r:id="rId25"/>
    <p:sldId id="281" r:id="rId26"/>
    <p:sldId id="278" r:id="rId27"/>
    <p:sldId id="279" r:id="rId28"/>
    <p:sldId id="274" r:id="rId29"/>
    <p:sldId id="276" r:id="rId30"/>
    <p:sldId id="277" r:id="rId31"/>
    <p:sldId id="286" r:id="rId32"/>
    <p:sldId id="284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4F9F"/>
    <a:srgbClr val="1CA881"/>
    <a:srgbClr val="4CB29A"/>
    <a:srgbClr val="80C9B7"/>
    <a:srgbClr val="CCEAE2"/>
    <a:srgbClr val="592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>
      <p:cViewPr varScale="1">
        <p:scale>
          <a:sx n="69" d="100"/>
          <a:sy n="69" d="100"/>
        </p:scale>
        <p:origin x="-5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95715-328A-4E91-A19B-F11BE54D4D76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432F86-5BA8-425F-A670-F5188BEA7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54695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F92B5A92-671C-476F-A9C9-618907F51599}" type="datetimeFigureOut">
              <a:rPr lang="en-US" altLang="en-US"/>
              <a:pPr/>
              <a:t>10/21/2017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2C6A8B52-9B5C-4D7D-9492-917B7F0ED4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699221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A8B52-9B5C-4D7D-9492-917B7F0ED417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3618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A8B52-9B5C-4D7D-9492-917B7F0ED417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2352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3/20/2016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64C9-C8B5-400B-BF11-CA3E42AF75E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3/20/2016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F46A-5CF6-4F56-AD33-6B08275DF09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3/20/2016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3"/>
          <p:cNvSpPr txBox="1">
            <a:spLocks noChangeArrowheads="1"/>
          </p:cNvSpPr>
          <p:nvPr userDrawn="1"/>
        </p:nvSpPr>
        <p:spPr bwMode="auto">
          <a:xfrm>
            <a:off x="6248400" y="6611938"/>
            <a:ext cx="2895600" cy="2460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1000" smtClean="0">
                <a:solidFill>
                  <a:srgbClr val="BFBFBF"/>
                </a:solidFill>
                <a:latin typeface="Calibri" panose="020F0502020204030204" pitchFamily="34" charset="0"/>
              </a:rPr>
              <a:t>Copyright © 2014 by The University of Kansas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838200"/>
            <a:ext cx="8458200" cy="2460625"/>
          </a:xfrm>
        </p:spPr>
        <p:txBody>
          <a:bodyPr/>
          <a:lstStyle/>
          <a:p>
            <a:r>
              <a:rPr lang="en-US" altLang="en-US" sz="3600" dirty="0" err="1" smtClean="0"/>
              <a:t>Nurs</a:t>
            </a:r>
            <a:r>
              <a:rPr lang="en-US" altLang="en-US" sz="3600" dirty="0" smtClean="0"/>
              <a:t> 430: Part V</a:t>
            </a:r>
            <a:br>
              <a:rPr lang="en-US" altLang="en-US" sz="3600" dirty="0" smtClean="0"/>
            </a:br>
            <a:r>
              <a:rPr lang="en-US" altLang="en-US" sz="3600" dirty="0" smtClean="0"/>
              <a:t>Recognizing </a:t>
            </a:r>
            <a:r>
              <a:rPr lang="en-US" altLang="en-US" sz="3600" dirty="0"/>
              <a:t>the Challenges of </a:t>
            </a:r>
            <a:r>
              <a:rPr lang="en-US" altLang="en-US" sz="3600" dirty="0" smtClean="0"/>
              <a:t>Leadership AND WORKPLACE ISSUES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College </a:t>
            </a:r>
            <a:r>
              <a:rPr lang="en-US" dirty="0" smtClean="0"/>
              <a:t>of Nursing</a:t>
            </a:r>
          </a:p>
          <a:p>
            <a:r>
              <a:rPr lang="en-US" dirty="0" smtClean="0"/>
              <a:t>King Saud University</a:t>
            </a:r>
          </a:p>
          <a:p>
            <a:r>
              <a:rPr lang="en-US" dirty="0" smtClean="0"/>
              <a:t>Riyadh, Kingdom of Saudi Arabia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16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838200" y="2057400"/>
            <a:ext cx="8077200" cy="1600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400" smtClean="0"/>
              <a:t>Encouraging Leadership Development Across the Life Span</a:t>
            </a:r>
          </a:p>
        </p:txBody>
      </p:sp>
    </p:spTree>
    <p:extLst>
      <p:ext uri="{BB962C8B-B14F-4D97-AF65-F5344CB8AC3E}">
        <p14:creationId xmlns:p14="http://schemas.microsoft.com/office/powerpoint/2010/main" val="382343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38175" y="1493838"/>
            <a:ext cx="7886700" cy="1325562"/>
          </a:xfrm>
        </p:spPr>
        <p:txBody>
          <a:bodyPr/>
          <a:lstStyle/>
          <a:p>
            <a:pPr eaLnBrk="1" hangingPunct="1"/>
            <a:r>
              <a:rPr lang="en-US" altLang="en-US" smtClean="0"/>
              <a:t>Who are potential leaders?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5138" y="2819400"/>
            <a:ext cx="8077200" cy="1265238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en-US" b="1" smtClean="0">
                <a:solidFill>
                  <a:srgbClr val="4CB29A"/>
                </a:solidFill>
              </a:rPr>
              <a:t>Everyone is capable of being a leader at some time and place in her life. </a:t>
            </a:r>
          </a:p>
          <a:p>
            <a:pPr marL="0" indent="0" eaLnBrk="1" hangingPunct="1">
              <a:buFont typeface="Arial" charset="0"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7481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838200" y="1219200"/>
            <a:ext cx="78867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mtClean="0"/>
              <a:t>Why look for and encourage potential leaders?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295400" y="2667000"/>
            <a:ext cx="6477000" cy="2687638"/>
          </a:xfrm>
        </p:spPr>
        <p:txBody>
          <a:bodyPr>
            <a:normAutofit/>
          </a:bodyPr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en-US" b="1" smtClean="0">
                <a:solidFill>
                  <a:srgbClr val="4CB29A"/>
                </a:solidFill>
              </a:rPr>
              <a:t>Communities, advocacy efforts, and grass roots and community-based organizations need leaders. They make positive growth and change possible, and improve the quality of life for everyone.</a:t>
            </a:r>
            <a:endParaRPr lang="en-US" altLang="en-US" smtClean="0">
              <a:solidFill>
                <a:srgbClr val="4CB29A"/>
              </a:solidFill>
            </a:endParaRPr>
          </a:p>
          <a:p>
            <a:pPr marL="0" indent="0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590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33400" y="1293813"/>
            <a:ext cx="8191500" cy="13271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mtClean="0"/>
              <a:t>Childhood opportunities for leadership development: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295400" y="2590800"/>
            <a:ext cx="7581900" cy="1830388"/>
          </a:xfrm>
        </p:spPr>
        <p:txBody>
          <a:bodyPr>
            <a:normAutofit/>
          </a:bodyPr>
          <a:lstStyle/>
          <a:p>
            <a:r>
              <a:rPr lang="en-US" altLang="en-US" smtClean="0"/>
              <a:t>Sports and games.</a:t>
            </a:r>
          </a:p>
          <a:p>
            <a:r>
              <a:rPr lang="en-US" altLang="en-US" smtClean="0"/>
              <a:t>School, camp, and other institutional situations.</a:t>
            </a:r>
          </a:p>
          <a:p>
            <a:r>
              <a:rPr lang="en-US" altLang="en-US" smtClean="0"/>
              <a:t>agenda for a meeting. 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7375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6858000" cy="1447800"/>
          </a:xfrm>
        </p:spPr>
        <p:txBody>
          <a:bodyPr/>
          <a:lstStyle/>
          <a:p>
            <a:pPr eaLnBrk="1" hangingPunct="1"/>
            <a:r>
              <a:rPr lang="en-US" altLang="en-US" smtClean="0"/>
              <a:t>Adolescents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447800" y="2133600"/>
            <a:ext cx="7581900" cy="3049588"/>
          </a:xfrm>
        </p:spPr>
        <p:txBody>
          <a:bodyPr>
            <a:normAutofit/>
          </a:bodyPr>
          <a:lstStyle/>
          <a:p>
            <a:r>
              <a:rPr lang="en-US" altLang="en-US" smtClean="0"/>
              <a:t>They're idealistic. </a:t>
            </a:r>
          </a:p>
          <a:p>
            <a:r>
              <a:rPr lang="en-US" altLang="en-US" smtClean="0"/>
              <a:t>They're tireless.</a:t>
            </a:r>
          </a:p>
          <a:p>
            <a:r>
              <a:rPr lang="en-US" altLang="en-US" smtClean="0"/>
              <a:t>They're enthusiastic.</a:t>
            </a:r>
          </a:p>
          <a:p>
            <a:r>
              <a:rPr lang="en-US" altLang="en-US" smtClean="0"/>
              <a:t>They don't have enough experience to assume they can't do something.</a:t>
            </a:r>
          </a:p>
          <a:p>
            <a:r>
              <a:rPr lang="en-US" altLang="en-US" smtClean="0"/>
              <a:t>They work cheap.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002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78867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mtClean="0"/>
              <a:t>College students and other young adults: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066800" y="2286000"/>
            <a:ext cx="7581900" cy="3125788"/>
          </a:xfrm>
        </p:spPr>
        <p:txBody>
          <a:bodyPr>
            <a:normAutofit/>
          </a:bodyPr>
          <a:lstStyle/>
          <a:p>
            <a:r>
              <a:rPr lang="en-US" altLang="en-US" smtClean="0"/>
              <a:t>Entrepreneurship.</a:t>
            </a:r>
          </a:p>
          <a:p>
            <a:r>
              <a:rPr lang="en-US" altLang="en-US" smtClean="0"/>
              <a:t>Politics.</a:t>
            </a:r>
          </a:p>
          <a:p>
            <a:r>
              <a:rPr lang="en-US" altLang="en-US" smtClean="0"/>
              <a:t>Service learning.</a:t>
            </a:r>
          </a:p>
          <a:p>
            <a:r>
              <a:rPr lang="en-US" altLang="en-US" smtClean="0"/>
              <a:t>Employment.</a:t>
            </a:r>
          </a:p>
          <a:p>
            <a:r>
              <a:rPr lang="en-US" altLang="en-US" smtClean="0"/>
              <a:t>Government-sponsored service programs.</a:t>
            </a:r>
          </a:p>
          <a:p>
            <a:r>
              <a:rPr lang="en-US" altLang="en-US" smtClean="0"/>
              <a:t>Non-profit and non-governmental organizations.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4068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66750" y="1112838"/>
            <a:ext cx="7886700" cy="1325562"/>
          </a:xfrm>
        </p:spPr>
        <p:txBody>
          <a:bodyPr/>
          <a:lstStyle/>
          <a:p>
            <a:pPr eaLnBrk="1" hangingPunct="1"/>
            <a:r>
              <a:rPr lang="en-US" altLang="en-US" smtClean="0"/>
              <a:t>Elder statespersons: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447800" y="2438400"/>
            <a:ext cx="6324600" cy="2135188"/>
          </a:xfrm>
        </p:spPr>
        <p:txBody>
          <a:bodyPr>
            <a:normAutofit/>
          </a:bodyPr>
          <a:lstStyle/>
          <a:p>
            <a:r>
              <a:rPr lang="en-US" altLang="en-US" smtClean="0"/>
              <a:t>Employment.</a:t>
            </a:r>
          </a:p>
          <a:p>
            <a:r>
              <a:rPr lang="en-US" altLang="en-US" smtClean="0"/>
              <a:t>Organizations and associations.</a:t>
            </a:r>
          </a:p>
          <a:p>
            <a:r>
              <a:rPr lang="en-US" altLang="en-US" smtClean="0"/>
              <a:t>Volunteering and community service.</a:t>
            </a:r>
          </a:p>
          <a:p>
            <a:r>
              <a:rPr lang="en-US" altLang="en-US" smtClean="0"/>
              <a:t>Local politics.</a:t>
            </a:r>
          </a:p>
        </p:txBody>
      </p:sp>
    </p:spTree>
    <p:extLst>
      <p:ext uri="{BB962C8B-B14F-4D97-AF65-F5344CB8AC3E}">
        <p14:creationId xmlns:p14="http://schemas.microsoft.com/office/powerpoint/2010/main" val="61979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85800" y="1389063"/>
            <a:ext cx="7886700" cy="1325562"/>
          </a:xfrm>
        </p:spPr>
        <p:txBody>
          <a:bodyPr/>
          <a:lstStyle/>
          <a:p>
            <a:pPr eaLnBrk="1" hangingPunct="1"/>
            <a:r>
              <a:rPr lang="en-US" altLang="en-US" smtClean="0"/>
              <a:t>Retired persons and seniors: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981200" y="2743200"/>
            <a:ext cx="4495800" cy="2362200"/>
          </a:xfrm>
        </p:spPr>
        <p:txBody>
          <a:bodyPr/>
          <a:lstStyle/>
          <a:p>
            <a:r>
              <a:rPr lang="en-US" altLang="en-US" smtClean="0"/>
              <a:t>Community service</a:t>
            </a:r>
          </a:p>
          <a:p>
            <a:r>
              <a:rPr lang="en-US" altLang="en-US" smtClean="0"/>
              <a:t>Advocacy</a:t>
            </a:r>
          </a:p>
          <a:p>
            <a:r>
              <a:rPr lang="en-US" altLang="en-US" smtClean="0"/>
              <a:t>Local politics</a:t>
            </a:r>
          </a:p>
          <a:p>
            <a:r>
              <a:rPr lang="en-US" altLang="en-US" smtClean="0"/>
              <a:t>Volunteering </a:t>
            </a:r>
          </a:p>
        </p:txBody>
      </p:sp>
    </p:spTree>
    <p:extLst>
      <p:ext uri="{BB962C8B-B14F-4D97-AF65-F5344CB8AC3E}">
        <p14:creationId xmlns:p14="http://schemas.microsoft.com/office/powerpoint/2010/main" val="317893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886700" cy="1325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Guidelines for encouraging leadership development across the life span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219200" y="1828800"/>
            <a:ext cx="7181850" cy="4267200"/>
          </a:xfrm>
        </p:spPr>
        <p:txBody>
          <a:bodyPr>
            <a:normAutofit lnSpcReduction="10000"/>
          </a:bodyPr>
          <a:lstStyle/>
          <a:p>
            <a:r>
              <a:rPr lang="en-US" altLang="en-US" sz="2400" smtClean="0"/>
              <a:t>Ask them</a:t>
            </a:r>
          </a:p>
          <a:p>
            <a:r>
              <a:rPr lang="en-US" altLang="en-US" sz="2400" smtClean="0"/>
              <a:t>Start where people are</a:t>
            </a:r>
          </a:p>
          <a:p>
            <a:r>
              <a:rPr lang="en-US" altLang="en-US" sz="2400" smtClean="0"/>
              <a:t>Provide real-world opportunities</a:t>
            </a:r>
          </a:p>
          <a:p>
            <a:r>
              <a:rPr lang="en-US" altLang="en-US" sz="2400" smtClean="0"/>
              <a:t>Challenge people with reachable goals</a:t>
            </a:r>
          </a:p>
          <a:p>
            <a:r>
              <a:rPr lang="en-US" altLang="en-US" sz="2400" smtClean="0"/>
              <a:t>Provide training</a:t>
            </a:r>
          </a:p>
          <a:p>
            <a:r>
              <a:rPr lang="en-US" altLang="en-US" sz="2400" smtClean="0"/>
              <a:t>Build on success</a:t>
            </a:r>
          </a:p>
          <a:p>
            <a:r>
              <a:rPr lang="en-US" altLang="en-US" sz="2400" smtClean="0"/>
              <a:t>Provide peer support</a:t>
            </a:r>
          </a:p>
          <a:p>
            <a:r>
              <a:rPr lang="en-US" altLang="en-US" sz="2400" smtClean="0"/>
              <a:t>Provide an institutional structure for leadership development opportunities </a:t>
            </a:r>
          </a:p>
          <a:p>
            <a:r>
              <a:rPr lang="en-US" altLang="en-US" sz="2400" smtClean="0"/>
              <a:t>Provide models of effective leadership</a:t>
            </a:r>
          </a:p>
          <a:p>
            <a:endParaRPr lang="en-US" altLang="en-US" sz="2400" smtClean="0"/>
          </a:p>
          <a:p>
            <a:pPr>
              <a:spcBef>
                <a:spcPct val="20000"/>
              </a:spcBef>
              <a:buClr>
                <a:srgbClr val="592989"/>
              </a:buClr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1109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r>
              <a:rPr lang="en-US" altLang="en-US" dirty="0"/>
              <a:t>Reality </a:t>
            </a:r>
            <a:r>
              <a:rPr lang="en-US" altLang="en-US" dirty="0" smtClean="0"/>
              <a:t>Shock</a:t>
            </a:r>
          </a:p>
          <a:p>
            <a:endParaRPr lang="en-US" altLang="en-US" dirty="0" smtClean="0"/>
          </a:p>
          <a:p>
            <a:pPr lvl="1"/>
            <a:r>
              <a:rPr lang="en-US" altLang="en-US" sz="2400" dirty="0"/>
              <a:t>Occurs when idealistic new graduate enters the real world of </a:t>
            </a:r>
            <a:r>
              <a:rPr lang="en-US" altLang="en-US" sz="2400" dirty="0" smtClean="0"/>
              <a:t>practice</a:t>
            </a:r>
          </a:p>
          <a:p>
            <a:pPr lvl="1"/>
            <a:endParaRPr lang="en-US" altLang="en-US" sz="2400" dirty="0"/>
          </a:p>
          <a:p>
            <a:pPr lvl="1"/>
            <a:r>
              <a:rPr lang="en-US" altLang="en-US" sz="2400" dirty="0"/>
              <a:t>Includes difficulty with the expectations and demands of </a:t>
            </a:r>
            <a:r>
              <a:rPr lang="en-US" altLang="en-US" sz="2400" dirty="0" smtClean="0"/>
              <a:t>workplace</a:t>
            </a:r>
          </a:p>
          <a:p>
            <a:pPr lvl="1"/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533400" y="381000"/>
            <a:ext cx="2949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794F9F"/>
                </a:solidFill>
              </a:rPr>
              <a:t>Workplace ISSUES</a:t>
            </a:r>
          </a:p>
        </p:txBody>
      </p:sp>
    </p:spTree>
    <p:extLst>
      <p:ext uri="{BB962C8B-B14F-4D97-AF65-F5344CB8AC3E}">
        <p14:creationId xmlns:p14="http://schemas.microsoft.com/office/powerpoint/2010/main" val="270522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838200" y="2057400"/>
            <a:ext cx="8077200" cy="1600200"/>
          </a:xfrm>
        </p:spPr>
        <p:txBody>
          <a:bodyPr/>
          <a:lstStyle/>
          <a:p>
            <a:pPr eaLnBrk="1" hangingPunct="1"/>
            <a:r>
              <a:rPr lang="en-US" altLang="en-US" sz="4400" dirty="0" smtClean="0"/>
              <a:t>Recognizing the Challenges of Leadership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Autofit/>
          </a:bodyPr>
          <a:lstStyle/>
          <a:p>
            <a:r>
              <a:rPr lang="en-US" altLang="en-US" dirty="0" smtClean="0"/>
              <a:t>Solutions </a:t>
            </a:r>
            <a:r>
              <a:rPr lang="en-US" altLang="en-US" dirty="0"/>
              <a:t>for Reality </a:t>
            </a:r>
            <a:r>
              <a:rPr lang="en-US" altLang="en-US" dirty="0" smtClean="0"/>
              <a:t>Shock</a:t>
            </a:r>
          </a:p>
          <a:p>
            <a:endParaRPr lang="en-US" altLang="en-US" dirty="0" smtClean="0"/>
          </a:p>
          <a:p>
            <a:pPr lvl="1"/>
            <a:r>
              <a:rPr lang="en-US" altLang="en-US" sz="2400" dirty="0" smtClean="0"/>
              <a:t>Self-appraisal</a:t>
            </a:r>
          </a:p>
          <a:p>
            <a:pPr lvl="1"/>
            <a:endParaRPr lang="en-US" altLang="en-US" sz="2400" dirty="0"/>
          </a:p>
          <a:p>
            <a:pPr lvl="1"/>
            <a:r>
              <a:rPr lang="en-US" altLang="en-US" sz="2400" dirty="0"/>
              <a:t>Careful evaluation of </a:t>
            </a:r>
            <a:r>
              <a:rPr lang="en-US" altLang="en-US" sz="2400" dirty="0" smtClean="0"/>
              <a:t>employers</a:t>
            </a:r>
          </a:p>
          <a:p>
            <a:pPr lvl="1"/>
            <a:endParaRPr lang="en-US" altLang="en-US" sz="2400" dirty="0"/>
          </a:p>
          <a:p>
            <a:pPr lvl="1"/>
            <a:r>
              <a:rPr lang="en-US" altLang="en-US" sz="2400" dirty="0"/>
              <a:t>Comparison of skills to </a:t>
            </a:r>
            <a:r>
              <a:rPr lang="en-US" altLang="en-US" sz="2400" dirty="0" smtClean="0"/>
              <a:t>expectations</a:t>
            </a:r>
          </a:p>
          <a:p>
            <a:pPr lvl="1"/>
            <a:endParaRPr lang="en-US" altLang="en-US" sz="2400" dirty="0"/>
          </a:p>
          <a:p>
            <a:pPr lvl="1"/>
            <a:r>
              <a:rPr lang="en-US" altLang="en-US" sz="2400" dirty="0"/>
              <a:t>Mentors, preceptors, and </a:t>
            </a:r>
            <a:r>
              <a:rPr lang="en-US" altLang="en-US" sz="2400" dirty="0" smtClean="0"/>
              <a:t>coaches</a:t>
            </a:r>
          </a:p>
          <a:p>
            <a:pPr lvl="1"/>
            <a:endParaRPr lang="en-US" altLang="en-US" sz="2400" dirty="0"/>
          </a:p>
          <a:p>
            <a:pPr lvl="1"/>
            <a:r>
              <a:rPr lang="en-US" altLang="en-US" sz="2400" dirty="0"/>
              <a:t>Peer support </a:t>
            </a:r>
            <a:r>
              <a:rPr lang="en-US" altLang="en-US" sz="2400" dirty="0" smtClean="0"/>
              <a:t>group</a:t>
            </a:r>
          </a:p>
          <a:p>
            <a:pPr lvl="1"/>
            <a:endParaRPr lang="en-US" altLang="en-US" sz="2400" dirty="0"/>
          </a:p>
          <a:p>
            <a:pPr lvl="1"/>
            <a:r>
              <a:rPr lang="en-US" altLang="en-US" sz="2400" dirty="0"/>
              <a:t>Personal stress management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381000"/>
            <a:ext cx="2949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794F9F"/>
                </a:solidFill>
              </a:rPr>
              <a:t>Workplace ISSUES</a:t>
            </a:r>
          </a:p>
        </p:txBody>
      </p:sp>
    </p:spTree>
    <p:extLst>
      <p:ext uri="{BB962C8B-B14F-4D97-AF65-F5344CB8AC3E}">
        <p14:creationId xmlns:p14="http://schemas.microsoft.com/office/powerpoint/2010/main" val="323407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r>
              <a:rPr lang="en-US" altLang="en-US" dirty="0" smtClean="0"/>
              <a:t>Burnout</a:t>
            </a:r>
          </a:p>
          <a:p>
            <a:endParaRPr lang="en-US" altLang="en-US" dirty="0" smtClean="0"/>
          </a:p>
          <a:p>
            <a:pPr lvl="1"/>
            <a:r>
              <a:rPr lang="en-US" altLang="en-US" sz="2400" dirty="0"/>
              <a:t>Stress response experienced in occupations that make many emotional </a:t>
            </a:r>
            <a:r>
              <a:rPr lang="en-US" altLang="en-US" sz="2400" dirty="0" smtClean="0"/>
              <a:t>demands</a:t>
            </a:r>
          </a:p>
          <a:p>
            <a:pPr lvl="1"/>
            <a:endParaRPr lang="en-US" altLang="en-US" sz="2400" dirty="0"/>
          </a:p>
          <a:p>
            <a:pPr lvl="1"/>
            <a:r>
              <a:rPr lang="en-US" altLang="en-US" sz="2400" dirty="0"/>
              <a:t>Alleviated by planned </a:t>
            </a:r>
            <a:r>
              <a:rPr lang="en-US" altLang="en-US" sz="2400" dirty="0" smtClean="0"/>
              <a:t>actions</a:t>
            </a:r>
          </a:p>
          <a:p>
            <a:pPr lvl="1"/>
            <a:endParaRPr lang="en-US" altLang="en-US" sz="2400" dirty="0"/>
          </a:p>
          <a:p>
            <a:pPr lvl="1"/>
            <a:r>
              <a:rPr lang="en-US" altLang="en-US" sz="2400" dirty="0"/>
              <a:t>In some instances, may be necessary to change job settings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381000"/>
            <a:ext cx="2949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794F9F"/>
                </a:solidFill>
              </a:rPr>
              <a:t>Workplace ISSUES</a:t>
            </a:r>
          </a:p>
        </p:txBody>
      </p:sp>
    </p:spTree>
    <p:extLst>
      <p:ext uri="{BB962C8B-B14F-4D97-AF65-F5344CB8AC3E}">
        <p14:creationId xmlns:p14="http://schemas.microsoft.com/office/powerpoint/2010/main" val="320751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Autofit/>
          </a:bodyPr>
          <a:lstStyle/>
          <a:p>
            <a:r>
              <a:rPr lang="en-US" altLang="en-US" dirty="0"/>
              <a:t>Personal Stress </a:t>
            </a:r>
            <a:r>
              <a:rPr lang="en-US" altLang="en-US" dirty="0" smtClean="0"/>
              <a:t>Management</a:t>
            </a:r>
          </a:p>
          <a:p>
            <a:endParaRPr lang="en-US" altLang="en-US" dirty="0" smtClean="0"/>
          </a:p>
          <a:p>
            <a:pPr lvl="1"/>
            <a:r>
              <a:rPr lang="en-US" altLang="en-US" sz="2400" dirty="0"/>
              <a:t>Personal health </a:t>
            </a:r>
            <a:r>
              <a:rPr lang="en-US" altLang="en-US" sz="2400" dirty="0" smtClean="0"/>
              <a:t>needs</a:t>
            </a:r>
          </a:p>
          <a:p>
            <a:pPr lvl="1"/>
            <a:endParaRPr lang="en-US" altLang="en-US" sz="2400" dirty="0"/>
          </a:p>
          <a:p>
            <a:pPr lvl="1"/>
            <a:r>
              <a:rPr lang="en-US" altLang="en-US" sz="2400" dirty="0" smtClean="0"/>
              <a:t>Diet</a:t>
            </a:r>
          </a:p>
          <a:p>
            <a:pPr lvl="1"/>
            <a:endParaRPr lang="en-US" altLang="en-US" sz="2400" dirty="0"/>
          </a:p>
          <a:p>
            <a:pPr lvl="1"/>
            <a:r>
              <a:rPr lang="en-US" altLang="en-US" sz="2400" dirty="0" smtClean="0"/>
              <a:t>Rest</a:t>
            </a:r>
          </a:p>
          <a:p>
            <a:pPr lvl="1"/>
            <a:endParaRPr lang="en-US" altLang="en-US" sz="2400" dirty="0"/>
          </a:p>
          <a:p>
            <a:pPr lvl="1"/>
            <a:r>
              <a:rPr lang="en-US" altLang="en-US" sz="2400" dirty="0"/>
              <a:t>Activity </a:t>
            </a:r>
            <a:r>
              <a:rPr lang="en-US" altLang="en-US" sz="2400" dirty="0" smtClean="0"/>
              <a:t>plan</a:t>
            </a:r>
          </a:p>
          <a:p>
            <a:pPr lvl="1"/>
            <a:endParaRPr lang="en-US" altLang="en-US" sz="2400" dirty="0"/>
          </a:p>
          <a:p>
            <a:pPr lvl="1"/>
            <a:r>
              <a:rPr lang="en-US" altLang="en-US" sz="2400" dirty="0"/>
              <a:t>Time with family and </a:t>
            </a:r>
            <a:r>
              <a:rPr lang="en-US" altLang="en-US" sz="2400" dirty="0" smtClean="0"/>
              <a:t>friends</a:t>
            </a:r>
          </a:p>
          <a:p>
            <a:pPr lvl="1"/>
            <a:endParaRPr lang="en-US" altLang="en-US" sz="2400" dirty="0"/>
          </a:p>
          <a:p>
            <a:pPr lvl="1"/>
            <a:r>
              <a:rPr lang="en-US" altLang="en-US" sz="2400" dirty="0"/>
              <a:t>Life should never be all work</a:t>
            </a:r>
          </a:p>
          <a:p>
            <a:pPr lvl="1"/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533400" y="381000"/>
            <a:ext cx="2949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794F9F"/>
                </a:solidFill>
              </a:rPr>
              <a:t>Workplace ISSUES</a:t>
            </a:r>
          </a:p>
        </p:txBody>
      </p:sp>
    </p:spTree>
    <p:extLst>
      <p:ext uri="{BB962C8B-B14F-4D97-AF65-F5344CB8AC3E}">
        <p14:creationId xmlns:p14="http://schemas.microsoft.com/office/powerpoint/2010/main" val="323407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r>
              <a:rPr lang="en-US" altLang="en-US" dirty="0"/>
              <a:t>Workplace Safety and Health for </a:t>
            </a:r>
            <a:r>
              <a:rPr lang="en-US" altLang="en-US" dirty="0" smtClean="0"/>
              <a:t>Nurses</a:t>
            </a:r>
          </a:p>
          <a:p>
            <a:endParaRPr lang="en-US" altLang="en-US" dirty="0" smtClean="0"/>
          </a:p>
          <a:p>
            <a:pPr lvl="1"/>
            <a:r>
              <a:rPr lang="en-US" altLang="en-US" sz="2400" dirty="0"/>
              <a:t>Infection as an occupational </a:t>
            </a:r>
            <a:r>
              <a:rPr lang="en-US" altLang="en-US" sz="2400" dirty="0" smtClean="0"/>
              <a:t>hazard</a:t>
            </a:r>
          </a:p>
          <a:p>
            <a:pPr lvl="1"/>
            <a:endParaRPr lang="en-US" altLang="en-US" sz="2400" dirty="0"/>
          </a:p>
          <a:p>
            <a:pPr lvl="1"/>
            <a:r>
              <a:rPr lang="en-US" altLang="en-US" sz="2400" dirty="0"/>
              <a:t>Hazardous chemical </a:t>
            </a:r>
            <a:r>
              <a:rPr lang="en-US" altLang="en-US" sz="2400" dirty="0" smtClean="0"/>
              <a:t>agents</a:t>
            </a:r>
          </a:p>
          <a:p>
            <a:pPr lvl="1"/>
            <a:endParaRPr lang="en-US" altLang="en-US" sz="2400" dirty="0"/>
          </a:p>
          <a:p>
            <a:pPr lvl="1"/>
            <a:r>
              <a:rPr lang="en-US" altLang="en-US" sz="2400" dirty="0"/>
              <a:t>Ergonomic hazards in the workplace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381000"/>
            <a:ext cx="2949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794F9F"/>
                </a:solidFill>
              </a:rPr>
              <a:t>Workplace ISSUES</a:t>
            </a:r>
          </a:p>
        </p:txBody>
      </p:sp>
    </p:spTree>
    <p:extLst>
      <p:ext uri="{BB962C8B-B14F-4D97-AF65-F5344CB8AC3E}">
        <p14:creationId xmlns:p14="http://schemas.microsoft.com/office/powerpoint/2010/main" val="320751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r>
              <a:rPr lang="en-US" altLang="en-US" dirty="0"/>
              <a:t>Worker’s Compensation for </a:t>
            </a:r>
            <a:r>
              <a:rPr lang="en-US" altLang="en-US" dirty="0" smtClean="0"/>
              <a:t>Work-Related Injury</a:t>
            </a:r>
          </a:p>
          <a:p>
            <a:endParaRPr lang="en-US" altLang="en-US" dirty="0" smtClean="0"/>
          </a:p>
          <a:p>
            <a:pPr lvl="1"/>
            <a:r>
              <a:rPr lang="en-US" altLang="en-US" sz="2400" dirty="0"/>
              <a:t>Carefully follow all relevant rules and regulations for reporting the </a:t>
            </a:r>
            <a:r>
              <a:rPr lang="en-US" altLang="en-US" sz="2400" dirty="0" smtClean="0"/>
              <a:t>injury</a:t>
            </a:r>
          </a:p>
          <a:p>
            <a:pPr lvl="1"/>
            <a:endParaRPr lang="en-US" altLang="en-US" sz="2400" dirty="0"/>
          </a:p>
          <a:p>
            <a:pPr lvl="1"/>
            <a:r>
              <a:rPr lang="en-US" altLang="en-US" sz="2400" dirty="0"/>
              <a:t>Complete appropriate </a:t>
            </a:r>
            <a:r>
              <a:rPr lang="en-US" altLang="en-US" sz="2400" dirty="0" smtClean="0"/>
              <a:t>forms</a:t>
            </a:r>
          </a:p>
          <a:p>
            <a:pPr lvl="1"/>
            <a:endParaRPr lang="en-US" altLang="en-US" sz="2400" dirty="0"/>
          </a:p>
          <a:p>
            <a:pPr lvl="1"/>
            <a:r>
              <a:rPr lang="en-US" altLang="en-US" sz="2400" dirty="0"/>
              <a:t>Seek care to ensure that the workplace receives assistance for any medical care and lost wages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381000"/>
            <a:ext cx="2949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794F9F"/>
                </a:solidFill>
              </a:rPr>
              <a:t>Workplace ISSUES</a:t>
            </a:r>
          </a:p>
        </p:txBody>
      </p:sp>
    </p:spTree>
    <p:extLst>
      <p:ext uri="{BB962C8B-B14F-4D97-AF65-F5344CB8AC3E}">
        <p14:creationId xmlns:p14="http://schemas.microsoft.com/office/powerpoint/2010/main" val="323407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r>
              <a:rPr lang="en-US" altLang="en-US" dirty="0"/>
              <a:t>Discrimination in </a:t>
            </a:r>
            <a:r>
              <a:rPr lang="en-US" altLang="en-US" dirty="0" smtClean="0"/>
              <a:t>Nursing</a:t>
            </a:r>
          </a:p>
          <a:p>
            <a:endParaRPr lang="en-US" altLang="en-US" dirty="0" smtClean="0"/>
          </a:p>
          <a:p>
            <a:pPr lvl="1"/>
            <a:r>
              <a:rPr lang="en-US" altLang="en-US" sz="2400" dirty="0"/>
              <a:t>Racial and </a:t>
            </a:r>
            <a:r>
              <a:rPr lang="en-US" altLang="en-US" sz="2400" dirty="0" smtClean="0"/>
              <a:t>ethnic</a:t>
            </a:r>
          </a:p>
          <a:p>
            <a:pPr lvl="1"/>
            <a:endParaRPr lang="en-US" altLang="en-US" sz="2400" dirty="0"/>
          </a:p>
          <a:p>
            <a:pPr lvl="1"/>
            <a:r>
              <a:rPr lang="en-US" altLang="en-US" sz="2400" dirty="0"/>
              <a:t>Wage discrimination against </a:t>
            </a:r>
            <a:r>
              <a:rPr lang="en-US" altLang="en-US" sz="2400" dirty="0" smtClean="0"/>
              <a:t>women</a:t>
            </a:r>
          </a:p>
          <a:p>
            <a:pPr lvl="1"/>
            <a:endParaRPr lang="en-US" altLang="en-US" sz="2400" dirty="0" smtClean="0"/>
          </a:p>
          <a:p>
            <a:pPr lvl="1"/>
            <a:r>
              <a:rPr lang="en-US" altLang="en-US" sz="2400" dirty="0" smtClean="0"/>
              <a:t>Job </a:t>
            </a:r>
            <a:r>
              <a:rPr lang="en-US" altLang="en-US" sz="2400" dirty="0"/>
              <a:t>opportunity discrimination against men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381000"/>
            <a:ext cx="2949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794F9F"/>
                </a:solidFill>
              </a:rPr>
              <a:t>Workplace ISSUES</a:t>
            </a:r>
          </a:p>
        </p:txBody>
      </p:sp>
    </p:spTree>
    <p:extLst>
      <p:ext uri="{BB962C8B-B14F-4D97-AF65-F5344CB8AC3E}">
        <p14:creationId xmlns:p14="http://schemas.microsoft.com/office/powerpoint/2010/main" val="320751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Sexual Harassment</a:t>
            </a:r>
          </a:p>
          <a:p>
            <a:endParaRPr lang="en-US" altLang="en-US" dirty="0" smtClean="0"/>
          </a:p>
          <a:p>
            <a:pPr lvl="1"/>
            <a:r>
              <a:rPr lang="en-US" altLang="en-US" sz="2400" dirty="0" smtClean="0"/>
              <a:t>Illegal</a:t>
            </a:r>
          </a:p>
          <a:p>
            <a:pPr lvl="1"/>
            <a:endParaRPr lang="en-US" altLang="en-US" sz="2400" dirty="0"/>
          </a:p>
          <a:p>
            <a:pPr lvl="1"/>
            <a:r>
              <a:rPr lang="en-US" altLang="en-US" sz="2400" dirty="0"/>
              <a:t>Creation of a hostile work environment through behavior of a sexual </a:t>
            </a:r>
            <a:r>
              <a:rPr lang="en-US" altLang="en-US" sz="2400" dirty="0" smtClean="0"/>
              <a:t>nature</a:t>
            </a:r>
          </a:p>
          <a:p>
            <a:pPr lvl="1"/>
            <a:endParaRPr lang="en-US" altLang="en-US" sz="2400" dirty="0"/>
          </a:p>
          <a:p>
            <a:pPr lvl="2"/>
            <a:r>
              <a:rPr lang="en-US" altLang="en-US" sz="2400" dirty="0"/>
              <a:t>Comments about an individual’s </a:t>
            </a:r>
            <a:r>
              <a:rPr lang="en-US" altLang="en-US" sz="2400" dirty="0" smtClean="0"/>
              <a:t>body</a:t>
            </a:r>
          </a:p>
          <a:p>
            <a:pPr lvl="2"/>
            <a:endParaRPr lang="en-US" altLang="en-US" sz="2400" dirty="0"/>
          </a:p>
          <a:p>
            <a:pPr lvl="2"/>
            <a:r>
              <a:rPr lang="en-US" altLang="en-US" sz="2400" dirty="0"/>
              <a:t>Persistent unwanted attempts to initiate a personal </a:t>
            </a:r>
            <a:r>
              <a:rPr lang="en-US" altLang="en-US" sz="2400" dirty="0" smtClean="0"/>
              <a:t>relationship</a:t>
            </a:r>
          </a:p>
          <a:p>
            <a:pPr lvl="2"/>
            <a:endParaRPr lang="en-US" altLang="en-US" sz="2400" dirty="0"/>
          </a:p>
          <a:p>
            <a:pPr lvl="2"/>
            <a:r>
              <a:rPr lang="en-US" altLang="en-US" sz="2400" dirty="0"/>
              <a:t>Ongoing use of suggestive or obscene </a:t>
            </a:r>
            <a:r>
              <a:rPr lang="en-US" altLang="en-US" sz="2400" dirty="0" smtClean="0"/>
              <a:t>language</a:t>
            </a:r>
          </a:p>
          <a:p>
            <a:pPr lvl="2"/>
            <a:endParaRPr lang="en-US" altLang="en-US" sz="2400" dirty="0"/>
          </a:p>
          <a:p>
            <a:pPr lvl="2"/>
            <a:r>
              <a:rPr lang="en-US" altLang="en-US" sz="2400" dirty="0"/>
              <a:t>Unwanted </a:t>
            </a:r>
            <a:r>
              <a:rPr lang="en-US" altLang="en-US" sz="2400" dirty="0" smtClean="0"/>
              <a:t>touching</a:t>
            </a:r>
          </a:p>
          <a:p>
            <a:pPr lvl="2"/>
            <a:endParaRPr lang="en-US" altLang="en-US" sz="2400" dirty="0"/>
          </a:p>
          <a:p>
            <a:pPr lvl="2"/>
            <a:r>
              <a:rPr lang="en-US" altLang="en-US" sz="2400" dirty="0"/>
              <a:t>Direct sexual advances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381000"/>
            <a:ext cx="2949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794F9F"/>
                </a:solidFill>
              </a:rPr>
              <a:t>Workplace ISSUES</a:t>
            </a:r>
          </a:p>
        </p:txBody>
      </p:sp>
    </p:spTree>
    <p:extLst>
      <p:ext uri="{BB962C8B-B14F-4D97-AF65-F5344CB8AC3E}">
        <p14:creationId xmlns:p14="http://schemas.microsoft.com/office/powerpoint/2010/main" val="97512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r>
              <a:rPr lang="en-US" altLang="en-US" dirty="0"/>
              <a:t>Sexual </a:t>
            </a:r>
            <a:r>
              <a:rPr lang="en-US" altLang="en-US" dirty="0" smtClean="0"/>
              <a:t>Harassment</a:t>
            </a:r>
          </a:p>
          <a:p>
            <a:endParaRPr lang="en-US" altLang="en-US" dirty="0" smtClean="0"/>
          </a:p>
          <a:p>
            <a:pPr lvl="1"/>
            <a:r>
              <a:rPr lang="en-US" altLang="en-US" sz="2400" dirty="0"/>
              <a:t>Involves explicit granting of job-related benefits in return for sexual </a:t>
            </a:r>
            <a:r>
              <a:rPr lang="en-US" altLang="en-US" sz="2400" dirty="0" smtClean="0"/>
              <a:t>favors</a:t>
            </a:r>
          </a:p>
          <a:p>
            <a:pPr lvl="1"/>
            <a:endParaRPr lang="en-US" altLang="en-US" sz="2400" dirty="0"/>
          </a:p>
          <a:p>
            <a:pPr lvl="2"/>
            <a:r>
              <a:rPr lang="en-US" altLang="en-US" sz="2400" dirty="0"/>
              <a:t>Working </a:t>
            </a:r>
            <a:r>
              <a:rPr lang="en-US" altLang="en-US" sz="2400" dirty="0" smtClean="0"/>
              <a:t>conditions</a:t>
            </a:r>
          </a:p>
          <a:p>
            <a:pPr lvl="2"/>
            <a:endParaRPr lang="en-US" altLang="en-US" sz="2400" dirty="0"/>
          </a:p>
          <a:p>
            <a:pPr lvl="2"/>
            <a:r>
              <a:rPr lang="en-US" altLang="en-US" sz="2400" dirty="0" smtClean="0"/>
              <a:t>Salary</a:t>
            </a:r>
          </a:p>
          <a:p>
            <a:pPr lvl="2"/>
            <a:endParaRPr lang="en-US" altLang="en-US" sz="2400" dirty="0"/>
          </a:p>
          <a:p>
            <a:pPr lvl="2"/>
            <a:r>
              <a:rPr lang="en-US" altLang="en-US" sz="2400" dirty="0" smtClean="0"/>
              <a:t>Privileges</a:t>
            </a:r>
          </a:p>
          <a:p>
            <a:pPr lvl="2"/>
            <a:endParaRPr lang="en-US" altLang="en-US" sz="2400" dirty="0"/>
          </a:p>
          <a:p>
            <a:pPr lvl="2"/>
            <a:r>
              <a:rPr lang="en-US" altLang="en-US" sz="2400" dirty="0"/>
              <a:t>Remaining employed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381000"/>
            <a:ext cx="2949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794F9F"/>
                </a:solidFill>
              </a:rPr>
              <a:t>Workplace ISSUES</a:t>
            </a:r>
          </a:p>
        </p:txBody>
      </p:sp>
    </p:spTree>
    <p:extLst>
      <p:ext uri="{BB962C8B-B14F-4D97-AF65-F5344CB8AC3E}">
        <p14:creationId xmlns:p14="http://schemas.microsoft.com/office/powerpoint/2010/main" val="323407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r>
              <a:rPr lang="en-US" altLang="en-US" dirty="0"/>
              <a:t>Verbal </a:t>
            </a:r>
            <a:r>
              <a:rPr lang="en-US" altLang="en-US" dirty="0" smtClean="0"/>
              <a:t>Abuse</a:t>
            </a:r>
          </a:p>
          <a:p>
            <a:endParaRPr lang="en-US" altLang="en-US" dirty="0" smtClean="0"/>
          </a:p>
          <a:p>
            <a:pPr lvl="1"/>
            <a:r>
              <a:rPr lang="en-US" altLang="en-US" sz="2400" dirty="0"/>
              <a:t>Contributes to patient safety </a:t>
            </a:r>
            <a:r>
              <a:rPr lang="en-US" altLang="en-US" sz="2400" dirty="0" smtClean="0"/>
              <a:t>concerns</a:t>
            </a:r>
          </a:p>
          <a:p>
            <a:pPr lvl="1"/>
            <a:endParaRPr lang="en-US" altLang="en-US" sz="2400" dirty="0"/>
          </a:p>
          <a:p>
            <a:pPr lvl="1"/>
            <a:r>
              <a:rPr lang="en-US" altLang="en-US" sz="2400" dirty="0"/>
              <a:t>Creates aversive workplace in which individuals </a:t>
            </a:r>
            <a:r>
              <a:rPr lang="en-US" altLang="en-US" sz="2400" dirty="0" smtClean="0"/>
              <a:t>leave</a:t>
            </a:r>
          </a:p>
          <a:p>
            <a:pPr lvl="1"/>
            <a:endParaRPr lang="en-US" altLang="en-US" sz="2400" dirty="0"/>
          </a:p>
          <a:p>
            <a:pPr lvl="1"/>
            <a:r>
              <a:rPr lang="en-US" altLang="en-US" sz="2400" dirty="0"/>
              <a:t>Should prompt administrative authorities to act to stop </a:t>
            </a:r>
            <a:r>
              <a:rPr lang="en-US" altLang="en-US" sz="2400" dirty="0" smtClean="0"/>
              <a:t>abuse</a:t>
            </a:r>
          </a:p>
          <a:p>
            <a:pPr lvl="1"/>
            <a:endParaRPr lang="en-US" altLang="en-US" sz="2400" dirty="0"/>
          </a:p>
          <a:p>
            <a:pPr lvl="1"/>
            <a:r>
              <a:rPr lang="en-US" altLang="en-US" sz="2400" dirty="0"/>
              <a:t>Nurses working collectively can decrease impact</a:t>
            </a:r>
          </a:p>
          <a:p>
            <a:pPr lvl="1"/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533400" y="381000"/>
            <a:ext cx="2949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794F9F"/>
                </a:solidFill>
              </a:rPr>
              <a:t>Workplace ISSUES</a:t>
            </a:r>
          </a:p>
        </p:txBody>
      </p:sp>
    </p:spTree>
    <p:extLst>
      <p:ext uri="{BB962C8B-B14F-4D97-AF65-F5344CB8AC3E}">
        <p14:creationId xmlns:p14="http://schemas.microsoft.com/office/powerpoint/2010/main" val="320751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/>
          </a:bodyPr>
          <a:lstStyle/>
          <a:p>
            <a:r>
              <a:rPr lang="en-US" altLang="en-US" dirty="0"/>
              <a:t>Management of Violence in </a:t>
            </a:r>
            <a:r>
              <a:rPr lang="en-US" altLang="en-US" dirty="0" smtClean="0"/>
              <a:t>Workplace</a:t>
            </a:r>
          </a:p>
          <a:p>
            <a:endParaRPr lang="en-US" altLang="en-US" dirty="0" smtClean="0"/>
          </a:p>
          <a:p>
            <a:pPr lvl="1"/>
            <a:r>
              <a:rPr lang="en-US" altLang="en-US" sz="2400" dirty="0"/>
              <a:t>Train employees in the management of hostile and violent </a:t>
            </a:r>
            <a:r>
              <a:rPr lang="en-US" altLang="en-US" sz="2400" dirty="0" smtClean="0"/>
              <a:t>behavior</a:t>
            </a:r>
          </a:p>
          <a:p>
            <a:pPr lvl="1"/>
            <a:endParaRPr lang="en-US" altLang="en-US" sz="2400" dirty="0"/>
          </a:p>
          <a:p>
            <a:pPr lvl="1"/>
            <a:r>
              <a:rPr lang="en-US" altLang="en-US" sz="2400" dirty="0"/>
              <a:t>Environmental safeguards</a:t>
            </a:r>
          </a:p>
          <a:p>
            <a:pPr lvl="2"/>
            <a:r>
              <a:rPr lang="en-US" altLang="en-US" sz="2400" dirty="0"/>
              <a:t>Metal detectors</a:t>
            </a:r>
          </a:p>
          <a:p>
            <a:pPr lvl="2"/>
            <a:r>
              <a:rPr lang="en-US" altLang="en-US" sz="2400" dirty="0"/>
              <a:t>Panic buttons</a:t>
            </a:r>
          </a:p>
          <a:p>
            <a:pPr lvl="2"/>
            <a:r>
              <a:rPr lang="en-US" altLang="en-US" sz="2400" dirty="0"/>
              <a:t>Bulletproof </a:t>
            </a:r>
            <a:r>
              <a:rPr lang="en-US" altLang="en-US" sz="2400" dirty="0" smtClean="0"/>
              <a:t>glass</a:t>
            </a:r>
          </a:p>
          <a:p>
            <a:pPr lvl="2"/>
            <a:endParaRPr lang="en-US" altLang="en-US" sz="2400" dirty="0"/>
          </a:p>
          <a:p>
            <a:pPr lvl="1"/>
            <a:r>
              <a:rPr lang="en-US" altLang="en-US" sz="2400" dirty="0"/>
              <a:t>Clear guidelines for reporting both verbal and physical abuse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381000"/>
            <a:ext cx="2949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794F9F"/>
                </a:solidFill>
              </a:rPr>
              <a:t>Workplace ISSUES</a:t>
            </a:r>
          </a:p>
        </p:txBody>
      </p:sp>
    </p:spTree>
    <p:extLst>
      <p:ext uri="{BB962C8B-B14F-4D97-AF65-F5344CB8AC3E}">
        <p14:creationId xmlns:p14="http://schemas.microsoft.com/office/powerpoint/2010/main" val="427520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8867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mtClean="0"/>
              <a:t>What do we mean by the challenges of leadership?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371600" y="2971800"/>
            <a:ext cx="7467600" cy="1722438"/>
          </a:xfrm>
        </p:spPr>
        <p:txBody>
          <a:bodyPr>
            <a:normAutofit/>
          </a:bodyPr>
          <a:lstStyle/>
          <a:p>
            <a:r>
              <a:rPr lang="en-US" altLang="en-US" smtClean="0"/>
              <a:t>External challenges.</a:t>
            </a:r>
          </a:p>
          <a:p>
            <a:r>
              <a:rPr lang="en-US" altLang="en-US" smtClean="0"/>
              <a:t>Internal challenges. </a:t>
            </a:r>
          </a:p>
          <a:p>
            <a:r>
              <a:rPr lang="en-US" altLang="en-US" smtClean="0"/>
              <a:t>Challenges arising from leadership itself.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973" y="1981200"/>
            <a:ext cx="5324474" cy="266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3416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819150" y="1295400"/>
            <a:ext cx="78867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mtClean="0"/>
              <a:t>When are the challenges of leadership most obvious?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676400" y="2743200"/>
            <a:ext cx="6172200" cy="2382838"/>
          </a:xfrm>
        </p:spPr>
        <p:txBody>
          <a:bodyPr>
            <a:normAutofit/>
          </a:bodyPr>
          <a:lstStyle/>
          <a:p>
            <a:r>
              <a:rPr lang="en-US" altLang="en-US" smtClean="0"/>
              <a:t>When something new is about to start.</a:t>
            </a:r>
          </a:p>
          <a:p>
            <a:r>
              <a:rPr lang="en-US" altLang="en-US" smtClean="0"/>
              <a:t>When something is about to end</a:t>
            </a:r>
          </a:p>
          <a:p>
            <a:r>
              <a:rPr lang="en-US" altLang="en-US" smtClean="0"/>
              <a:t>When times are tough.</a:t>
            </a:r>
          </a:p>
          <a:p>
            <a:r>
              <a:rPr lang="en-US" altLang="en-US" smtClean="0"/>
              <a:t>During transitions.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1153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mtClean="0"/>
              <a:t>What are some of the specific challenges that many leaders face?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066800" y="2286000"/>
            <a:ext cx="7696200" cy="342900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altLang="en-US" i="1" smtClean="0"/>
              <a:t>External challenges</a:t>
            </a:r>
            <a:r>
              <a:rPr lang="en-US" altLang="en-US" smtClean="0"/>
              <a:t>:</a:t>
            </a:r>
          </a:p>
          <a:p>
            <a:r>
              <a:rPr lang="en-US" altLang="en-US" smtClean="0"/>
              <a:t>Public criticism.</a:t>
            </a:r>
          </a:p>
          <a:p>
            <a:r>
              <a:rPr lang="en-US" altLang="en-US" smtClean="0"/>
              <a:t>Flare-ups of others' interpersonal issues.</a:t>
            </a:r>
          </a:p>
          <a:p>
            <a:r>
              <a:rPr lang="en-US" altLang="en-US" smtClean="0"/>
              <a:t>Crises.</a:t>
            </a:r>
          </a:p>
          <a:p>
            <a:r>
              <a:rPr lang="en-US" altLang="en-US" smtClean="0"/>
              <a:t>Opposition and/or hostility from powerful forces. </a:t>
            </a:r>
          </a:p>
          <a:p>
            <a:r>
              <a:rPr lang="en-US" altLang="en-US" smtClean="0"/>
              <a:t>A financial or political windfall.</a:t>
            </a:r>
          </a:p>
          <a:p>
            <a:r>
              <a:rPr lang="en-US" altLang="en-US" smtClean="0"/>
              <a:t>Collaboration. </a:t>
            </a:r>
          </a:p>
          <a:p>
            <a:endParaRPr lang="en-US" altLang="en-US" sz="2000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534400" cy="12493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What are some of the specific challenges that many leaders face? (cont.)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066800" y="2286000"/>
            <a:ext cx="7162800" cy="3779838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altLang="en-US" i="1" smtClean="0"/>
              <a:t>Internal challenges:</a:t>
            </a:r>
          </a:p>
          <a:p>
            <a:r>
              <a:rPr lang="en-US" altLang="en-US" smtClean="0"/>
              <a:t>Insecurity.</a:t>
            </a:r>
          </a:p>
          <a:p>
            <a:r>
              <a:rPr lang="en-US" altLang="en-US" smtClean="0"/>
              <a:t>Defensiveness.</a:t>
            </a:r>
          </a:p>
          <a:p>
            <a:r>
              <a:rPr lang="en-US" altLang="en-US" smtClean="0"/>
              <a:t>Lack of decisiveness.</a:t>
            </a:r>
          </a:p>
          <a:p>
            <a:r>
              <a:rPr lang="en-US" altLang="en-US" smtClean="0"/>
              <a:t>Inability to be direct when there's a problem.</a:t>
            </a:r>
          </a:p>
          <a:p>
            <a:r>
              <a:rPr lang="en-US" altLang="en-US" smtClean="0"/>
              <a:t>Inability to be objective.</a:t>
            </a:r>
          </a:p>
          <a:p>
            <a:r>
              <a:rPr lang="en-US" altLang="en-US" smtClean="0"/>
              <a:t>Impatience - with others and with situations.</a:t>
            </a:r>
          </a:p>
          <a:p>
            <a:pPr>
              <a:spcBef>
                <a:spcPct val="20000"/>
              </a:spcBef>
              <a:buClr>
                <a:srgbClr val="592989"/>
              </a:buClr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09600" y="473075"/>
            <a:ext cx="7772400" cy="1676400"/>
          </a:xfrm>
        </p:spPr>
        <p:txBody>
          <a:bodyPr>
            <a:normAutofit/>
          </a:bodyPr>
          <a:lstStyle/>
          <a:p>
            <a:r>
              <a:rPr lang="en-US" altLang="en-US" smtClean="0"/>
              <a:t>Challenges stemming from the nature of the leadership role: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924800" cy="342900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Keeping an eye on, and communicating, the vision.</a:t>
            </a:r>
          </a:p>
          <a:p>
            <a:r>
              <a:rPr lang="en-US" altLang="en-US" dirty="0" smtClean="0"/>
              <a:t>Keeping the everyday under control while you continue to pursue the vision. </a:t>
            </a:r>
          </a:p>
          <a:p>
            <a:r>
              <a:rPr lang="en-US" altLang="en-US" dirty="0" smtClean="0"/>
              <a:t>Setting an example.</a:t>
            </a:r>
          </a:p>
          <a:p>
            <a:r>
              <a:rPr lang="en-US" altLang="en-US" dirty="0" smtClean="0"/>
              <a:t>Maintaining effectiveness over time.</a:t>
            </a:r>
          </a:p>
          <a:p>
            <a:r>
              <a:rPr lang="en-US" altLang="en-US" dirty="0" smtClean="0"/>
              <a:t>Finding support.</a:t>
            </a:r>
          </a:p>
          <a:p>
            <a:pPr eaLnBrk="1" hangingPunct="1">
              <a:buFont typeface="Arial" charset="0"/>
              <a:buNone/>
            </a:pPr>
            <a:endParaRPr lang="en-US" altLang="en-US" dirty="0" smtClean="0"/>
          </a:p>
          <a:p>
            <a:pPr eaLnBrk="1" hangingPunct="1">
              <a:buFontTx/>
              <a:buChar char="•"/>
            </a:pPr>
            <a:endParaRPr lang="en-US" altLang="en-US" dirty="0" smtClean="0"/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781050" y="609600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en-US" smtClean="0"/>
              <a:t>How can you cope with challenges?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829550" cy="4041775"/>
          </a:xfrm>
        </p:spPr>
        <p:txBody>
          <a:bodyPr>
            <a:normAutofit/>
          </a:bodyPr>
          <a:lstStyle/>
          <a:p>
            <a:r>
              <a:rPr lang="en-US" altLang="en-US" smtClean="0"/>
              <a:t>Be proactive</a:t>
            </a:r>
          </a:p>
          <a:p>
            <a:r>
              <a:rPr lang="en-US" altLang="en-US" smtClean="0"/>
              <a:t>Be creative</a:t>
            </a:r>
          </a:p>
          <a:p>
            <a:r>
              <a:rPr lang="en-US" altLang="en-US" smtClean="0"/>
              <a:t>Face conflict squarely</a:t>
            </a:r>
          </a:p>
          <a:p>
            <a:r>
              <a:rPr lang="en-US" altLang="en-US" smtClean="0"/>
              <a:t>Always look for common ground</a:t>
            </a:r>
          </a:p>
          <a:p>
            <a:r>
              <a:rPr lang="en-US" altLang="en-US" smtClean="0"/>
              <a:t>Retain your objectivity</a:t>
            </a:r>
          </a:p>
          <a:p>
            <a:r>
              <a:rPr lang="en-US" altLang="en-US" smtClean="0"/>
              <a:t>Look for opportunities to collaborate</a:t>
            </a:r>
          </a:p>
          <a:p>
            <a:r>
              <a:rPr lang="en-US" altLang="en-US" smtClean="0"/>
              <a:t>Listen</a:t>
            </a:r>
          </a:p>
          <a:p>
            <a:r>
              <a:rPr lang="en-US" altLang="en-US" smtClean="0"/>
              <a:t>Ask for 360-degree feedback...and use it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en-US" smtClean="0"/>
              <a:t>How can you cope with challenges? (cont.)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886700" cy="3736975"/>
          </a:xfrm>
        </p:spPr>
        <p:txBody>
          <a:bodyPr>
            <a:normAutofit/>
          </a:bodyPr>
          <a:lstStyle/>
          <a:p>
            <a:r>
              <a:rPr lang="en-US" altLang="en-US" smtClean="0"/>
              <a:t>Look at what's going on around you.</a:t>
            </a:r>
          </a:p>
          <a:p>
            <a:r>
              <a:rPr lang="en-US" altLang="en-US" smtClean="0"/>
              <a:t>Reach out for help in facing internal challenges.</a:t>
            </a:r>
          </a:p>
          <a:p>
            <a:r>
              <a:rPr lang="en-US" altLang="en-US" smtClean="0"/>
              <a:t>Create mechanisms to revisit your vision.</a:t>
            </a:r>
          </a:p>
          <a:p>
            <a:r>
              <a:rPr lang="en-US" altLang="en-US" smtClean="0"/>
              <a:t>Share the burden.</a:t>
            </a:r>
          </a:p>
          <a:p>
            <a:r>
              <a:rPr lang="en-US" altLang="en-US" smtClean="0"/>
              <a:t>Find an individual or group with whom you can discuss the realities of leadership. </a:t>
            </a:r>
          </a:p>
          <a:p>
            <a:r>
              <a:rPr lang="en-US" altLang="en-US" smtClean="0"/>
              <a:t>Make sure you have personal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F4790C52B84A4A9FF400A6086EB392" ma:contentTypeVersion="0" ma:contentTypeDescription="Create a new document." ma:contentTypeScope="" ma:versionID="b1ce2dcde264b604ce6a10c4ed2f212c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6CC8CD6A-F010-4865-9861-60B0BCA6DE51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A196617-6ADA-473D-AADC-890F4B7221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525</TotalTime>
  <Words>829</Words>
  <Application>Microsoft Office PowerPoint</Application>
  <PresentationFormat>On-screen Show (4:3)</PresentationFormat>
  <Paragraphs>212</Paragraphs>
  <Slides>30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Clarity</vt:lpstr>
      <vt:lpstr>Nurs 430: Part V Recognizing the Challenges of Leadership AND WORKPLACE ISSUES</vt:lpstr>
      <vt:lpstr>Recognizing the Challenges of Leadership</vt:lpstr>
      <vt:lpstr>What do we mean by the challenges of leadership?</vt:lpstr>
      <vt:lpstr>When are the challenges of leadership most obvious?</vt:lpstr>
      <vt:lpstr>What are some of the specific challenges that many leaders face?</vt:lpstr>
      <vt:lpstr>What are some of the specific challenges that many leaders face? (cont.)</vt:lpstr>
      <vt:lpstr>Challenges stemming from the nature of the leadership role:</vt:lpstr>
      <vt:lpstr>How can you cope with challenges?</vt:lpstr>
      <vt:lpstr>How can you cope with challenges? (cont.)</vt:lpstr>
      <vt:lpstr>Encouraging Leadership Development Across the Life Span</vt:lpstr>
      <vt:lpstr>Who are potential leaders?</vt:lpstr>
      <vt:lpstr>Why look for and encourage potential leaders?</vt:lpstr>
      <vt:lpstr>Childhood opportunities for leadership development:</vt:lpstr>
      <vt:lpstr>Adolescents</vt:lpstr>
      <vt:lpstr>College students and other young adults:</vt:lpstr>
      <vt:lpstr>Elder statespersons:</vt:lpstr>
      <vt:lpstr>Retired persons and seniors:</vt:lpstr>
      <vt:lpstr>Guidelines for encouraging leadership development across the life span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ITWSRELAY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Aguilar Ordonez, Vanessa Maria</dc:creator>
  <cp:lastModifiedBy>abdalshehri</cp:lastModifiedBy>
  <cp:revision>23</cp:revision>
  <dcterms:created xsi:type="dcterms:W3CDTF">2014-05-22T19:48:19Z</dcterms:created>
  <dcterms:modified xsi:type="dcterms:W3CDTF">2017-10-21T19:06:47Z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0x01010055F4790C52B84A4A9FF400A6086EB392</vt:lpwstr>
  </property>
</Properties>
</file>