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1"/>
  </p:sldMasterIdLst>
  <p:sldIdLst>
    <p:sldId id="256" r:id="rId2"/>
    <p:sldId id="318" r:id="rId3"/>
    <p:sldId id="260" r:id="rId4"/>
    <p:sldId id="261" r:id="rId5"/>
    <p:sldId id="298" r:id="rId6"/>
    <p:sldId id="262" r:id="rId7"/>
    <p:sldId id="257" r:id="rId8"/>
    <p:sldId id="258" r:id="rId9"/>
    <p:sldId id="293" r:id="rId10"/>
    <p:sldId id="263" r:id="rId11"/>
    <p:sldId id="299" r:id="rId12"/>
    <p:sldId id="282" r:id="rId13"/>
    <p:sldId id="302" r:id="rId14"/>
    <p:sldId id="283" r:id="rId15"/>
    <p:sldId id="284" r:id="rId16"/>
    <p:sldId id="285" r:id="rId17"/>
    <p:sldId id="303" r:id="rId18"/>
    <p:sldId id="286" r:id="rId19"/>
    <p:sldId id="304" r:id="rId20"/>
    <p:sldId id="287" r:id="rId21"/>
    <p:sldId id="292" r:id="rId22"/>
    <p:sldId id="316" r:id="rId23"/>
    <p:sldId id="269" r:id="rId24"/>
    <p:sldId id="317" r:id="rId25"/>
    <p:sldId id="319" r:id="rId26"/>
  </p:sldIdLst>
  <p:sldSz cx="9144000" cy="6858000" type="screen4x3"/>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44" y="-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541351C-D4D3-45EB-913C-E8A9E29BC098}" type="datetimeFigureOut">
              <a:rPr lang="en-US" smtClean="0"/>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6B8DA-DC79-4A5E-9B9C-3B6DD6A83D2C}" type="slidenum">
              <a:rPr lang="en-US" smtClean="0"/>
              <a:t>‹#›</a:t>
            </a:fld>
            <a:endParaRPr lang="en-US"/>
          </a:p>
        </p:txBody>
      </p:sp>
    </p:spTree>
    <p:extLst>
      <p:ext uri="{BB962C8B-B14F-4D97-AF65-F5344CB8AC3E}">
        <p14:creationId xmlns:p14="http://schemas.microsoft.com/office/powerpoint/2010/main" val="957810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41351C-D4D3-45EB-913C-E8A9E29BC098}" type="datetimeFigureOut">
              <a:rPr lang="en-US" smtClean="0"/>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6B8DA-DC79-4A5E-9B9C-3B6DD6A83D2C}" type="slidenum">
              <a:rPr lang="en-US" smtClean="0"/>
              <a:t>‹#›</a:t>
            </a:fld>
            <a:endParaRPr lang="en-US"/>
          </a:p>
        </p:txBody>
      </p:sp>
    </p:spTree>
    <p:extLst>
      <p:ext uri="{BB962C8B-B14F-4D97-AF65-F5344CB8AC3E}">
        <p14:creationId xmlns:p14="http://schemas.microsoft.com/office/powerpoint/2010/main" val="3561373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41351C-D4D3-45EB-913C-E8A9E29BC098}" type="datetimeFigureOut">
              <a:rPr lang="en-US" smtClean="0"/>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6B8DA-DC79-4A5E-9B9C-3B6DD6A83D2C}"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82360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41351C-D4D3-45EB-913C-E8A9E29BC098}" type="datetimeFigureOut">
              <a:rPr lang="en-US" smtClean="0"/>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6B8DA-DC79-4A5E-9B9C-3B6DD6A83D2C}" type="slidenum">
              <a:rPr lang="en-US" smtClean="0"/>
              <a:t>‹#›</a:t>
            </a:fld>
            <a:endParaRPr lang="en-US"/>
          </a:p>
        </p:txBody>
      </p:sp>
    </p:spTree>
    <p:extLst>
      <p:ext uri="{BB962C8B-B14F-4D97-AF65-F5344CB8AC3E}">
        <p14:creationId xmlns:p14="http://schemas.microsoft.com/office/powerpoint/2010/main" val="3514502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41351C-D4D3-45EB-913C-E8A9E29BC098}" type="datetimeFigureOut">
              <a:rPr lang="en-US" smtClean="0"/>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6B8DA-DC79-4A5E-9B9C-3B6DD6A83D2C}"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44490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41351C-D4D3-45EB-913C-E8A9E29BC098}" type="datetimeFigureOut">
              <a:rPr lang="en-US" smtClean="0"/>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6B8DA-DC79-4A5E-9B9C-3B6DD6A83D2C}" type="slidenum">
              <a:rPr lang="en-US" smtClean="0"/>
              <a:t>‹#›</a:t>
            </a:fld>
            <a:endParaRPr lang="en-US"/>
          </a:p>
        </p:txBody>
      </p:sp>
    </p:spTree>
    <p:extLst>
      <p:ext uri="{BB962C8B-B14F-4D97-AF65-F5344CB8AC3E}">
        <p14:creationId xmlns:p14="http://schemas.microsoft.com/office/powerpoint/2010/main" val="382383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41351C-D4D3-45EB-913C-E8A9E29BC098}" type="datetimeFigureOut">
              <a:rPr lang="en-US" smtClean="0"/>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6B8DA-DC79-4A5E-9B9C-3B6DD6A83D2C}" type="slidenum">
              <a:rPr lang="en-US" smtClean="0"/>
              <a:t>‹#›</a:t>
            </a:fld>
            <a:endParaRPr lang="en-US"/>
          </a:p>
        </p:txBody>
      </p:sp>
    </p:spTree>
    <p:extLst>
      <p:ext uri="{BB962C8B-B14F-4D97-AF65-F5344CB8AC3E}">
        <p14:creationId xmlns:p14="http://schemas.microsoft.com/office/powerpoint/2010/main" val="2218449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41351C-D4D3-45EB-913C-E8A9E29BC098}" type="datetimeFigureOut">
              <a:rPr lang="en-US" smtClean="0"/>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6B8DA-DC79-4A5E-9B9C-3B6DD6A83D2C}" type="slidenum">
              <a:rPr lang="en-US" smtClean="0"/>
              <a:t>‹#›</a:t>
            </a:fld>
            <a:endParaRPr lang="en-US"/>
          </a:p>
        </p:txBody>
      </p:sp>
    </p:spTree>
    <p:extLst>
      <p:ext uri="{BB962C8B-B14F-4D97-AF65-F5344CB8AC3E}">
        <p14:creationId xmlns:p14="http://schemas.microsoft.com/office/powerpoint/2010/main" val="867253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41351C-D4D3-45EB-913C-E8A9E29BC098}" type="datetimeFigureOut">
              <a:rPr lang="en-US" smtClean="0"/>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6B8DA-DC79-4A5E-9B9C-3B6DD6A83D2C}" type="slidenum">
              <a:rPr lang="en-US" smtClean="0"/>
              <a:t>‹#›</a:t>
            </a:fld>
            <a:endParaRPr lang="en-US"/>
          </a:p>
        </p:txBody>
      </p:sp>
    </p:spTree>
    <p:extLst>
      <p:ext uri="{BB962C8B-B14F-4D97-AF65-F5344CB8AC3E}">
        <p14:creationId xmlns:p14="http://schemas.microsoft.com/office/powerpoint/2010/main" val="1755619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41351C-D4D3-45EB-913C-E8A9E29BC098}" type="datetimeFigureOut">
              <a:rPr lang="en-US" smtClean="0"/>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6B8DA-DC79-4A5E-9B9C-3B6DD6A83D2C}" type="slidenum">
              <a:rPr lang="en-US" smtClean="0"/>
              <a:t>‹#›</a:t>
            </a:fld>
            <a:endParaRPr lang="en-US"/>
          </a:p>
        </p:txBody>
      </p:sp>
    </p:spTree>
    <p:extLst>
      <p:ext uri="{BB962C8B-B14F-4D97-AF65-F5344CB8AC3E}">
        <p14:creationId xmlns:p14="http://schemas.microsoft.com/office/powerpoint/2010/main" val="142458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1351C-D4D3-45EB-913C-E8A9E29BC098}" type="datetimeFigureOut">
              <a:rPr lang="en-US" smtClean="0"/>
              <a:t>10/14/2017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36B8DA-DC79-4A5E-9B9C-3B6DD6A83D2C}" type="slidenum">
              <a:rPr lang="en-US" smtClean="0"/>
              <a:t>‹#›</a:t>
            </a:fld>
            <a:endParaRPr lang="en-US"/>
          </a:p>
        </p:txBody>
      </p:sp>
    </p:spTree>
    <p:extLst>
      <p:ext uri="{BB962C8B-B14F-4D97-AF65-F5344CB8AC3E}">
        <p14:creationId xmlns:p14="http://schemas.microsoft.com/office/powerpoint/2010/main" val="411847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41351C-D4D3-45EB-913C-E8A9E29BC098}" type="datetimeFigureOut">
              <a:rPr lang="en-US" smtClean="0"/>
              <a:t>10/14/2017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36B8DA-DC79-4A5E-9B9C-3B6DD6A83D2C}" type="slidenum">
              <a:rPr lang="en-US" smtClean="0"/>
              <a:t>‹#›</a:t>
            </a:fld>
            <a:endParaRPr lang="en-US"/>
          </a:p>
        </p:txBody>
      </p:sp>
    </p:spTree>
    <p:extLst>
      <p:ext uri="{BB962C8B-B14F-4D97-AF65-F5344CB8AC3E}">
        <p14:creationId xmlns:p14="http://schemas.microsoft.com/office/powerpoint/2010/main" val="3852058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541351C-D4D3-45EB-913C-E8A9E29BC098}" type="datetimeFigureOut">
              <a:rPr lang="en-US" smtClean="0"/>
              <a:t>10/14/2017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36B8DA-DC79-4A5E-9B9C-3B6DD6A83D2C}" type="slidenum">
              <a:rPr lang="en-US" smtClean="0"/>
              <a:t>‹#›</a:t>
            </a:fld>
            <a:endParaRPr lang="en-US"/>
          </a:p>
        </p:txBody>
      </p:sp>
    </p:spTree>
    <p:extLst>
      <p:ext uri="{BB962C8B-B14F-4D97-AF65-F5344CB8AC3E}">
        <p14:creationId xmlns:p14="http://schemas.microsoft.com/office/powerpoint/2010/main" val="4119904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41351C-D4D3-45EB-913C-E8A9E29BC098}" type="datetimeFigureOut">
              <a:rPr lang="en-US" smtClean="0"/>
              <a:t>10/14/2017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36B8DA-DC79-4A5E-9B9C-3B6DD6A83D2C}" type="slidenum">
              <a:rPr lang="en-US" smtClean="0"/>
              <a:t>‹#›</a:t>
            </a:fld>
            <a:endParaRPr lang="en-US"/>
          </a:p>
        </p:txBody>
      </p:sp>
    </p:spTree>
    <p:extLst>
      <p:ext uri="{BB962C8B-B14F-4D97-AF65-F5344CB8AC3E}">
        <p14:creationId xmlns:p14="http://schemas.microsoft.com/office/powerpoint/2010/main" val="1157453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41351C-D4D3-45EB-913C-E8A9E29BC098}" type="datetimeFigureOut">
              <a:rPr lang="en-US" smtClean="0"/>
              <a:t>10/14/2017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36B8DA-DC79-4A5E-9B9C-3B6DD6A83D2C}" type="slidenum">
              <a:rPr lang="en-US" smtClean="0"/>
              <a:t>‹#›</a:t>
            </a:fld>
            <a:endParaRPr lang="en-US"/>
          </a:p>
        </p:txBody>
      </p:sp>
    </p:spTree>
    <p:extLst>
      <p:ext uri="{BB962C8B-B14F-4D97-AF65-F5344CB8AC3E}">
        <p14:creationId xmlns:p14="http://schemas.microsoft.com/office/powerpoint/2010/main" val="3011021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41351C-D4D3-45EB-913C-E8A9E29BC098}" type="datetimeFigureOut">
              <a:rPr lang="en-US" smtClean="0"/>
              <a:t>10/14/2017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36B8DA-DC79-4A5E-9B9C-3B6DD6A83D2C}" type="slidenum">
              <a:rPr lang="en-US" smtClean="0"/>
              <a:t>‹#›</a:t>
            </a:fld>
            <a:endParaRPr lang="en-US"/>
          </a:p>
        </p:txBody>
      </p:sp>
    </p:spTree>
    <p:extLst>
      <p:ext uri="{BB962C8B-B14F-4D97-AF65-F5344CB8AC3E}">
        <p14:creationId xmlns:p14="http://schemas.microsoft.com/office/powerpoint/2010/main" val="3460951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541351C-D4D3-45EB-913C-E8A9E29BC098}" type="datetimeFigureOut">
              <a:rPr lang="en-US" smtClean="0"/>
              <a:t>10/14/2017</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436B8DA-DC79-4A5E-9B9C-3B6DD6A83D2C}" type="slidenum">
              <a:rPr lang="en-US" smtClean="0"/>
              <a:t>‹#›</a:t>
            </a:fld>
            <a:endParaRPr lang="en-US"/>
          </a:p>
        </p:txBody>
      </p:sp>
    </p:spTree>
    <p:extLst>
      <p:ext uri="{BB962C8B-B14F-4D97-AF65-F5344CB8AC3E}">
        <p14:creationId xmlns:p14="http://schemas.microsoft.com/office/powerpoint/2010/main" val="3944748688"/>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United_Kingdom_Accreditation_Forum" TargetMode="External"/><Relationship Id="rId2" Type="http://schemas.openxmlformats.org/officeDocument/2006/relationships/hyperlink" Target="https://en.wikipedia.org/wiki/Joint_Commission_Internationa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en.wikipedia.org/wiki/National_Accreditation_Board_for_Hospitals_&amp;_Healthcare_Provider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hadassah-med.com/media/2021761/thevalueandimpactofaccreditationinhealthcarearevie.pdf" TargetMode="External"/><Relationship Id="rId2" Type="http://schemas.openxmlformats.org/officeDocument/2006/relationships/hyperlink" Target="http://www.achs.org.au/about-us/what-we-do/what-is-accreditation/" TargetMode="External"/><Relationship Id="rId1" Type="http://schemas.openxmlformats.org/officeDocument/2006/relationships/slideLayout" Target="../slideLayouts/slideLayout2.xml"/><Relationship Id="rId5" Type="http://schemas.openxmlformats.org/officeDocument/2006/relationships/hyperlink" Target="http://cam.cancer.gov/attachments/workbook/talking_about_cam_workbook.pdf" TargetMode="External"/><Relationship Id="rId4" Type="http://schemas.openxmlformats.org/officeDocument/2006/relationships/hyperlink" Target="https://www.crnbc.ca/Standards/Lists/StandardResources/437CompandAlternativeHealthCare.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normAutofit fontScale="90000"/>
          </a:bodyPr>
          <a:lstStyle/>
          <a:p>
            <a:pPr algn="l" rtl="0"/>
            <a:r>
              <a:rPr lang="en-US" dirty="0" err="1" smtClean="0"/>
              <a:t>Nurs</a:t>
            </a:r>
            <a:r>
              <a:rPr lang="en-US" dirty="0" smtClean="0"/>
              <a:t> 430: Unit III</a:t>
            </a:r>
            <a:br>
              <a:rPr lang="en-US" dirty="0" smtClean="0"/>
            </a:br>
            <a:r>
              <a:rPr lang="en-US" dirty="0" smtClean="0"/>
              <a:t>Issues in Delivering Care</a:t>
            </a:r>
            <a:endParaRPr lang="en-US" dirty="0"/>
          </a:p>
        </p:txBody>
      </p:sp>
      <p:sp>
        <p:nvSpPr>
          <p:cNvPr id="3" name="Subtitle 2"/>
          <p:cNvSpPr>
            <a:spLocks noGrp="1"/>
          </p:cNvSpPr>
          <p:nvPr>
            <p:ph type="subTitle" idx="1"/>
          </p:nvPr>
        </p:nvSpPr>
        <p:spPr>
          <a:xfrm>
            <a:off x="1066800" y="4267200"/>
            <a:ext cx="7391400" cy="2133600"/>
          </a:xfrm>
        </p:spPr>
        <p:txBody>
          <a:bodyPr>
            <a:normAutofit/>
          </a:bodyPr>
          <a:lstStyle/>
          <a:p>
            <a:pPr algn="l" rtl="0"/>
            <a:r>
              <a:rPr lang="en-US" smtClean="0"/>
              <a:t>College </a:t>
            </a:r>
            <a:r>
              <a:rPr lang="en-US" dirty="0" smtClean="0"/>
              <a:t>of Nursing, King Saud University</a:t>
            </a:r>
          </a:p>
          <a:p>
            <a:pPr algn="l" rtl="0"/>
            <a:r>
              <a:rPr lang="en-US" dirty="0" smtClean="0"/>
              <a:t>Riyadh, Saudi Arabia</a:t>
            </a:r>
            <a:endParaRPr lang="en-US" dirty="0"/>
          </a:p>
        </p:txBody>
      </p:sp>
    </p:spTree>
    <p:extLst>
      <p:ext uri="{BB962C8B-B14F-4D97-AF65-F5344CB8AC3E}">
        <p14:creationId xmlns:p14="http://schemas.microsoft.com/office/powerpoint/2010/main" val="19279147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marL="0" indent="0" algn="l" rtl="0">
              <a:buNone/>
            </a:pPr>
            <a:r>
              <a:rPr lang="en-US" sz="2400" b="1" dirty="0">
                <a:latin typeface="Times New Roman" panose="02020603050405020304" pitchFamily="18" charset="0"/>
                <a:cs typeface="Times New Roman" panose="02020603050405020304" pitchFamily="18" charset="0"/>
              </a:rPr>
              <a:t>National Hospital Standards – Chapters </a:t>
            </a:r>
            <a:r>
              <a:rPr lang="en-US" sz="2400" b="1" dirty="0" smtClean="0">
                <a:latin typeface="Times New Roman" panose="02020603050405020304" pitchFamily="18" charset="0"/>
                <a:cs typeface="Times New Roman" panose="02020603050405020304" pitchFamily="18" charset="0"/>
              </a:rPr>
              <a:t>(CBAHI, 2006)</a:t>
            </a:r>
          </a:p>
          <a:p>
            <a:pPr algn="l" rtl="0"/>
            <a:r>
              <a:rPr lang="en-US" sz="2400" dirty="0">
                <a:latin typeface="Times New Roman" panose="02020603050405020304" pitchFamily="18" charset="0"/>
                <a:cs typeface="Times New Roman" panose="02020603050405020304" pitchFamily="18" charset="0"/>
              </a:rPr>
              <a:t>The National Hospital Standards have been developed for the key services and functions and organized in the following chapters </a:t>
            </a:r>
            <a:endParaRPr lang="en-US" sz="2400" dirty="0" smtClean="0">
              <a:latin typeface="Times New Roman" panose="02020603050405020304" pitchFamily="18" charset="0"/>
              <a:cs typeface="Times New Roman" panose="02020603050405020304" pitchFamily="18" charset="0"/>
            </a:endParaRPr>
          </a:p>
          <a:p>
            <a:pPr lvl="1" algn="l" rtl="0"/>
            <a:r>
              <a:rPr lang="en-US" sz="2400" b="1" i="1" dirty="0">
                <a:latin typeface="Times New Roman" panose="02020603050405020304" pitchFamily="18" charset="0"/>
                <a:cs typeface="Times New Roman" panose="02020603050405020304" pitchFamily="18" charset="0"/>
              </a:rPr>
              <a:t>Leadership (LD) </a:t>
            </a:r>
            <a:r>
              <a:rPr lang="en-US" sz="2400" dirty="0">
                <a:latin typeface="Times New Roman" panose="02020603050405020304" pitchFamily="18" charset="0"/>
                <a:cs typeface="Times New Roman" panose="02020603050405020304" pitchFamily="18" charset="0"/>
              </a:rPr>
              <a:t>	</a:t>
            </a:r>
          </a:p>
          <a:p>
            <a:pPr lvl="1" algn="l" rtl="0"/>
            <a:r>
              <a:rPr lang="en-US" sz="2400" b="1" i="1" dirty="0">
                <a:latin typeface="Times New Roman" panose="02020603050405020304" pitchFamily="18" charset="0"/>
                <a:cs typeface="Times New Roman" panose="02020603050405020304" pitchFamily="18" charset="0"/>
              </a:rPr>
              <a:t>Medical Staff and Provision of Care (MS) </a:t>
            </a:r>
            <a:r>
              <a:rPr lang="en-US" sz="2400" dirty="0">
                <a:latin typeface="Times New Roman" panose="02020603050405020304" pitchFamily="18" charset="0"/>
                <a:cs typeface="Times New Roman" panose="02020603050405020304" pitchFamily="18" charset="0"/>
              </a:rPr>
              <a:t>	</a:t>
            </a:r>
          </a:p>
          <a:p>
            <a:pPr lvl="1" algn="l" rtl="0"/>
            <a:r>
              <a:rPr lang="en-US" sz="2400" b="1" i="1" dirty="0">
                <a:latin typeface="Times New Roman" panose="02020603050405020304" pitchFamily="18" charset="0"/>
                <a:cs typeface="Times New Roman" panose="02020603050405020304" pitchFamily="18" charset="0"/>
              </a:rPr>
              <a:t>Nursing (NR) </a:t>
            </a:r>
            <a:r>
              <a:rPr lang="en-US" sz="2400" dirty="0">
                <a:latin typeface="Times New Roman" panose="02020603050405020304" pitchFamily="18" charset="0"/>
                <a:cs typeface="Times New Roman" panose="02020603050405020304" pitchFamily="18" charset="0"/>
              </a:rPr>
              <a:t>	</a:t>
            </a:r>
          </a:p>
          <a:p>
            <a:pPr lvl="1" algn="l" rtl="0"/>
            <a:r>
              <a:rPr lang="en-US" sz="2400" b="1" i="1" dirty="0">
                <a:latin typeface="Times New Roman" panose="02020603050405020304" pitchFamily="18" charset="0"/>
                <a:cs typeface="Times New Roman" panose="02020603050405020304" pitchFamily="18" charset="0"/>
              </a:rPr>
              <a:t>Quality Management and Patient Safety (QM) </a:t>
            </a:r>
            <a:endParaRPr lang="en-US" sz="2400" dirty="0">
              <a:latin typeface="Times New Roman" panose="02020603050405020304" pitchFamily="18" charset="0"/>
              <a:cs typeface="Times New Roman" panose="02020603050405020304" pitchFamily="18" charset="0"/>
            </a:endParaRPr>
          </a:p>
          <a:p>
            <a:pPr lvl="1" algn="l" rtl="0"/>
            <a:r>
              <a:rPr lang="en-US" sz="2400" b="1" i="1" dirty="0">
                <a:latin typeface="Times New Roman" panose="02020603050405020304" pitchFamily="18" charset="0"/>
                <a:cs typeface="Times New Roman" panose="02020603050405020304" pitchFamily="18" charset="0"/>
              </a:rPr>
              <a:t>Patient &amp; Family Education &amp; Rights (PFE/PFR) </a:t>
            </a:r>
            <a:endParaRPr lang="en-US" sz="2400" dirty="0" smtClean="0">
              <a:latin typeface="Times New Roman" panose="02020603050405020304" pitchFamily="18" charset="0"/>
              <a:cs typeface="Times New Roman" panose="02020603050405020304" pitchFamily="18" charset="0"/>
            </a:endParaRPr>
          </a:p>
          <a:p>
            <a:pPr lvl="1" algn="l" rtl="0"/>
            <a:r>
              <a:rPr lang="en-US" sz="2400" b="1" i="1" dirty="0" smtClean="0">
                <a:latin typeface="Times New Roman" panose="02020603050405020304" pitchFamily="18" charset="0"/>
                <a:cs typeface="Times New Roman" panose="02020603050405020304" pitchFamily="18" charset="0"/>
              </a:rPr>
              <a:t>Different service units</a:t>
            </a:r>
            <a:endParaRPr lang="en-US"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348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7344"/>
            <a:ext cx="8229600" cy="5588820"/>
          </a:xfrm>
        </p:spPr>
        <p:txBody>
          <a:bodyPr>
            <a:noAutofit/>
          </a:bodyPr>
          <a:lstStyle/>
          <a:p>
            <a:pPr algn="l" rtl="0"/>
            <a:r>
              <a:rPr lang="en-US" sz="2000" dirty="0" err="1" smtClean="0">
                <a:latin typeface="Times New Roman" panose="02020603050405020304" pitchFamily="18" charset="0"/>
                <a:cs typeface="Times New Roman" panose="02020603050405020304" pitchFamily="18" charset="0"/>
              </a:rPr>
              <a:t>ISQua</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 the umbrella organization responsible for accrediting the </a:t>
            </a:r>
            <a:r>
              <a:rPr lang="en-US" sz="2000" dirty="0">
                <a:latin typeface="Times New Roman" panose="02020603050405020304" pitchFamily="18" charset="0"/>
                <a:cs typeface="Times New Roman" panose="02020603050405020304" pitchFamily="18" charset="0"/>
                <a:hlinkClick r:id="rId2" tooltip="Joint Commission International"/>
              </a:rPr>
              <a:t>Joint Commission International</a:t>
            </a:r>
            <a:r>
              <a:rPr lang="en-US" sz="2000" dirty="0">
                <a:latin typeface="Times New Roman" panose="02020603050405020304" pitchFamily="18" charset="0"/>
                <a:cs typeface="Times New Roman" panose="02020603050405020304" pitchFamily="18" charset="0"/>
              </a:rPr>
              <a:t> accreditation scheme in the USA and Accreditation Canada International, as well as accreditation organizations in the United Kingdom and Australia</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l" rtl="0"/>
            <a:r>
              <a:rPr lang="en-US" sz="2000" dirty="0" smtClean="0">
                <a:latin typeface="Times New Roman" panose="02020603050405020304" pitchFamily="18" charset="0"/>
                <a:cs typeface="Times New Roman" panose="02020603050405020304" pitchFamily="18" charset="0"/>
              </a:rPr>
              <a:t>Saudi </a:t>
            </a:r>
            <a:r>
              <a:rPr lang="en-US" sz="2000" dirty="0">
                <a:latin typeface="Times New Roman" panose="02020603050405020304" pitchFamily="18" charset="0"/>
                <a:cs typeface="Times New Roman" panose="02020603050405020304" pitchFamily="18" charset="0"/>
              </a:rPr>
              <a:t>Arabia:</a:t>
            </a:r>
          </a:p>
          <a:p>
            <a:pPr lvl="1" algn="l" rtl="0"/>
            <a:r>
              <a:rPr lang="en-US" sz="2000" dirty="0">
                <a:latin typeface="Times New Roman" panose="02020603050405020304" pitchFamily="18" charset="0"/>
                <a:cs typeface="Times New Roman" panose="02020603050405020304" pitchFamily="18" charset="0"/>
              </a:rPr>
              <a:t>Saudi Central Board for Accreditation of Healthcare Institutions (CBAHI), Jeddah</a:t>
            </a:r>
            <a:r>
              <a:rPr lang="en-US" sz="2000" dirty="0" smtClean="0">
                <a:latin typeface="Times New Roman" panose="02020603050405020304" pitchFamily="18" charset="0"/>
                <a:cs typeface="Times New Roman" panose="02020603050405020304" pitchFamily="18" charset="0"/>
              </a:rPr>
              <a:t>. [Standards are </a:t>
            </a:r>
            <a:r>
              <a:rPr lang="en-US" sz="2000" dirty="0" err="1" smtClean="0">
                <a:latin typeface="Times New Roman" panose="02020603050405020304" pitchFamily="18" charset="0"/>
                <a:cs typeface="Times New Roman" panose="02020603050405020304" pitchFamily="18" charset="0"/>
              </a:rPr>
              <a:t>ISQua</a:t>
            </a:r>
            <a:r>
              <a:rPr lang="en-US" sz="2000" dirty="0" smtClean="0">
                <a:latin typeface="Times New Roman" panose="02020603050405020304" pitchFamily="18" charset="0"/>
                <a:cs typeface="Times New Roman" panose="02020603050405020304" pitchFamily="18" charset="0"/>
              </a:rPr>
              <a:t> Accredited)</a:t>
            </a:r>
            <a:endParaRPr lang="en-US" sz="2000" dirty="0">
              <a:latin typeface="Times New Roman" panose="02020603050405020304" pitchFamily="18" charset="0"/>
              <a:cs typeface="Times New Roman" panose="02020603050405020304" pitchFamily="18" charset="0"/>
            </a:endParaRPr>
          </a:p>
          <a:p>
            <a:pPr algn="l" rtl="0"/>
            <a:r>
              <a:rPr lang="en-US" sz="2000" dirty="0">
                <a:latin typeface="Times New Roman" panose="02020603050405020304" pitchFamily="18" charset="0"/>
                <a:cs typeface="Times New Roman" panose="02020603050405020304" pitchFamily="18" charset="0"/>
              </a:rPr>
              <a:t>United Kingdom:</a:t>
            </a:r>
          </a:p>
          <a:p>
            <a:pPr lvl="1" algn="l" rtl="0"/>
            <a:r>
              <a:rPr lang="en-US" sz="2000" dirty="0">
                <a:latin typeface="Times New Roman" panose="02020603050405020304" pitchFamily="18" charset="0"/>
                <a:cs typeface="Times New Roman" panose="02020603050405020304" pitchFamily="18" charset="0"/>
              </a:rPr>
              <a:t>QHA Trent Accreditation</a:t>
            </a:r>
          </a:p>
          <a:p>
            <a:pPr lvl="1" algn="l" rtl="0"/>
            <a:r>
              <a:rPr lang="en-US" sz="2000" dirty="0">
                <a:latin typeface="Times New Roman" panose="02020603050405020304" pitchFamily="18" charset="0"/>
                <a:cs typeface="Times New Roman" panose="02020603050405020304" pitchFamily="18" charset="0"/>
              </a:rPr>
              <a:t>UKAF (the </a:t>
            </a:r>
            <a:r>
              <a:rPr lang="en-US" sz="2000" dirty="0">
                <a:latin typeface="Times New Roman" panose="02020603050405020304" pitchFamily="18" charset="0"/>
                <a:cs typeface="Times New Roman" panose="02020603050405020304" pitchFamily="18" charset="0"/>
                <a:hlinkClick r:id="rId3" tooltip="United Kingdom Accreditation Forum"/>
              </a:rPr>
              <a:t>United Kingdom Accreditation Forum</a:t>
            </a:r>
            <a:r>
              <a:rPr lang="en-US" sz="2000" dirty="0">
                <a:latin typeface="Times New Roman" panose="02020603050405020304" pitchFamily="18" charset="0"/>
                <a:cs typeface="Times New Roman" panose="02020603050405020304" pitchFamily="18" charset="0"/>
              </a:rPr>
              <a:t>) is responsible for accrediting accreditation schemes in the United Kingdom.</a:t>
            </a:r>
          </a:p>
          <a:p>
            <a:pPr algn="l" rtl="0"/>
            <a:r>
              <a:rPr lang="en-US" sz="2000" dirty="0">
                <a:latin typeface="Times New Roman" panose="02020603050405020304" pitchFamily="18" charset="0"/>
                <a:cs typeface="Times New Roman" panose="02020603050405020304" pitchFamily="18" charset="0"/>
              </a:rPr>
              <a:t>United States:</a:t>
            </a:r>
          </a:p>
          <a:p>
            <a:pPr lvl="1" algn="l" rtl="0"/>
            <a:r>
              <a:rPr lang="en-US" sz="2400" dirty="0">
                <a:latin typeface="Times New Roman" panose="02020603050405020304" pitchFamily="18" charset="0"/>
                <a:cs typeface="Times New Roman" panose="02020603050405020304" pitchFamily="18" charset="0"/>
                <a:hlinkClick r:id="rId2" tooltip="Joint Commission International"/>
              </a:rPr>
              <a:t>Joint Commission International</a:t>
            </a:r>
            <a:r>
              <a:rPr lang="en-US" sz="2400" dirty="0">
                <a:latin typeface="Times New Roman" panose="02020603050405020304" pitchFamily="18" charset="0"/>
                <a:cs typeface="Times New Roman" panose="02020603050405020304" pitchFamily="18" charset="0"/>
              </a:rPr>
              <a:t> (JCI</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 name="Rectangle 1"/>
          <p:cNvSpPr/>
          <p:nvPr/>
        </p:nvSpPr>
        <p:spPr>
          <a:xfrm>
            <a:off x="533400" y="14123"/>
            <a:ext cx="6017929" cy="523220"/>
          </a:xfrm>
          <a:prstGeom prst="rect">
            <a:avLst/>
          </a:prstGeom>
        </p:spPr>
        <p:txBody>
          <a:bodyPr wrap="none">
            <a:spAutoFit/>
          </a:bodyPr>
          <a:lstStyle/>
          <a:p>
            <a:r>
              <a:rPr lang="en-US" sz="2800" b="1" dirty="0" smtClean="0">
                <a:solidFill>
                  <a:srgbClr val="0070C0"/>
                </a:solidFill>
              </a:rPr>
              <a:t>Healthcare accreditation organizations</a:t>
            </a:r>
            <a:r>
              <a:rPr lang="en-US" sz="2800" dirty="0" smtClean="0">
                <a:solidFill>
                  <a:srgbClr val="0070C0"/>
                </a:solidFill>
              </a:rPr>
              <a:t>:</a:t>
            </a:r>
            <a:endParaRPr lang="en-US" sz="2800" dirty="0">
              <a:solidFill>
                <a:srgbClr val="0070C0"/>
              </a:solidFill>
            </a:endParaRPr>
          </a:p>
        </p:txBody>
      </p:sp>
    </p:spTree>
    <p:extLst>
      <p:ext uri="{BB962C8B-B14F-4D97-AF65-F5344CB8AC3E}">
        <p14:creationId xmlns:p14="http://schemas.microsoft.com/office/powerpoint/2010/main" val="2141870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fontScale="25000" lnSpcReduction="20000"/>
          </a:bodyPr>
          <a:lstStyle/>
          <a:p>
            <a:pPr algn="l" rtl="0"/>
            <a:r>
              <a:rPr lang="en-US" sz="9600" dirty="0" smtClean="0"/>
              <a:t>Australia</a:t>
            </a:r>
            <a:r>
              <a:rPr lang="en-US" sz="9600" dirty="0"/>
              <a:t>:</a:t>
            </a:r>
          </a:p>
          <a:p>
            <a:pPr lvl="1" algn="l" rtl="0"/>
            <a:r>
              <a:rPr lang="en-US" sz="9600" dirty="0"/>
              <a:t>Australian Council on Healthcare Standards International (ACHSI</a:t>
            </a:r>
            <a:r>
              <a:rPr lang="en-US" sz="9600" dirty="0" smtClean="0"/>
              <a:t>)</a:t>
            </a:r>
            <a:endParaRPr lang="en-US" sz="9600" dirty="0"/>
          </a:p>
          <a:p>
            <a:pPr algn="l" rtl="0"/>
            <a:r>
              <a:rPr lang="en-US" sz="9600" dirty="0"/>
              <a:t>Canada:</a:t>
            </a:r>
          </a:p>
          <a:p>
            <a:pPr lvl="1" algn="l" rtl="0"/>
            <a:r>
              <a:rPr lang="en-US" sz="9600" dirty="0"/>
              <a:t>Accreditation Canada International (ACI</a:t>
            </a:r>
            <a:r>
              <a:rPr lang="en-US" sz="9600" dirty="0" smtClean="0"/>
              <a:t>)</a:t>
            </a:r>
            <a:endParaRPr lang="en-US" sz="9600" dirty="0"/>
          </a:p>
          <a:p>
            <a:pPr algn="l" rtl="0"/>
            <a:r>
              <a:rPr lang="en-US" sz="9600" dirty="0"/>
              <a:t>France:</a:t>
            </a:r>
          </a:p>
          <a:p>
            <a:pPr lvl="1" algn="l" rtl="0"/>
            <a:r>
              <a:rPr lang="en-US" sz="9600" dirty="0"/>
              <a:t>HAS (Haute </a:t>
            </a:r>
            <a:r>
              <a:rPr lang="en-US" sz="9600" dirty="0" err="1"/>
              <a:t>Autorité</a:t>
            </a:r>
            <a:r>
              <a:rPr lang="en-US" sz="9600" dirty="0"/>
              <a:t> de Santé</a:t>
            </a:r>
            <a:r>
              <a:rPr lang="en-US" sz="9600" dirty="0" smtClean="0"/>
              <a:t>)</a:t>
            </a:r>
            <a:endParaRPr lang="en-US" sz="9600" dirty="0"/>
          </a:p>
          <a:p>
            <a:pPr algn="l" rtl="0"/>
            <a:r>
              <a:rPr lang="en-US" sz="9600" dirty="0"/>
              <a:t>India:</a:t>
            </a:r>
          </a:p>
          <a:p>
            <a:pPr lvl="1" algn="l" rtl="0"/>
            <a:r>
              <a:rPr lang="en-US" sz="9600" dirty="0">
                <a:hlinkClick r:id="rId2" tooltip="National Accreditation Board for Hospitals &amp; Healthcare Providers"/>
              </a:rPr>
              <a:t>National Accreditation Board for Hospitals &amp; Healthcare Providers</a:t>
            </a:r>
            <a:r>
              <a:rPr lang="en-US" sz="9600" dirty="0"/>
              <a:t> (NABH</a:t>
            </a:r>
            <a:r>
              <a:rPr lang="en-US" sz="9600" dirty="0" smtClean="0"/>
              <a:t>)</a:t>
            </a:r>
            <a:endParaRPr lang="en-US" sz="9600" baseline="30000" dirty="0" smtClean="0"/>
          </a:p>
          <a:p>
            <a:pPr algn="l" rtl="0"/>
            <a:r>
              <a:rPr lang="en-US" sz="9600" dirty="0" smtClean="0"/>
              <a:t>New Zealand:</a:t>
            </a:r>
          </a:p>
          <a:p>
            <a:pPr lvl="1" algn="l" rtl="0"/>
            <a:r>
              <a:rPr lang="en-US" sz="9600" dirty="0" smtClean="0"/>
              <a:t>Quality Health New Zealand (QHNZ); QHNZ quality standards are based on those used in Australia and Canada. QHNZ is accredited by the international umbrella organization, the International Society for Quality in Healthcare (</a:t>
            </a:r>
            <a:r>
              <a:rPr lang="en-US" sz="9600" dirty="0" err="1" smtClean="0"/>
              <a:t>ISQua</a:t>
            </a:r>
            <a:r>
              <a:rPr lang="en-US" sz="9600" dirty="0" smtClean="0"/>
              <a:t>).</a:t>
            </a:r>
          </a:p>
          <a:p>
            <a:pPr algn="l" rtl="0"/>
            <a:endParaRPr lang="en-US" sz="7800" dirty="0"/>
          </a:p>
        </p:txBody>
      </p:sp>
      <p:sp>
        <p:nvSpPr>
          <p:cNvPr id="2" name="Rectangle 1"/>
          <p:cNvSpPr/>
          <p:nvPr/>
        </p:nvSpPr>
        <p:spPr>
          <a:xfrm>
            <a:off x="533400" y="275733"/>
            <a:ext cx="7789376" cy="523220"/>
          </a:xfrm>
          <a:prstGeom prst="rect">
            <a:avLst/>
          </a:prstGeom>
        </p:spPr>
        <p:txBody>
          <a:bodyPr wrap="none">
            <a:spAutoFit/>
          </a:bodyPr>
          <a:lstStyle/>
          <a:p>
            <a:r>
              <a:rPr lang="en-US" sz="2800" b="1" dirty="0" smtClean="0">
                <a:solidFill>
                  <a:srgbClr val="0070C0"/>
                </a:solidFill>
              </a:rPr>
              <a:t>Healthcare accreditation organizations</a:t>
            </a:r>
            <a:r>
              <a:rPr lang="en-US" sz="2800" dirty="0" smtClean="0">
                <a:solidFill>
                  <a:srgbClr val="0070C0"/>
                </a:solidFill>
              </a:rPr>
              <a:t>: (continued)</a:t>
            </a:r>
            <a:endParaRPr lang="en-US" sz="2800" dirty="0">
              <a:solidFill>
                <a:srgbClr val="0070C0"/>
              </a:solidFill>
            </a:endParaRPr>
          </a:p>
        </p:txBody>
      </p:sp>
    </p:spTree>
    <p:extLst>
      <p:ext uri="{BB962C8B-B14F-4D97-AF65-F5344CB8AC3E}">
        <p14:creationId xmlns:p14="http://schemas.microsoft.com/office/powerpoint/2010/main" val="3174239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0"/>
            <a:ext cx="8229600" cy="3992562"/>
          </a:xfrm>
        </p:spPr>
        <p:txBody>
          <a:bodyPr>
            <a:normAutofit/>
          </a:bodyPr>
          <a:lstStyle/>
          <a:p>
            <a:r>
              <a:rPr lang="en-AU" dirty="0"/>
              <a:t>Cost Control and Evaluation of Health Care</a:t>
            </a:r>
            <a:r>
              <a:rPr lang="en-US" dirty="0"/>
              <a:t/>
            </a:r>
            <a:br>
              <a:rPr lang="en-US" dirty="0"/>
            </a:br>
            <a:endParaRPr lang="en-US" dirty="0"/>
          </a:p>
        </p:txBody>
      </p:sp>
    </p:spTree>
    <p:extLst>
      <p:ext uri="{BB962C8B-B14F-4D97-AF65-F5344CB8AC3E}">
        <p14:creationId xmlns:p14="http://schemas.microsoft.com/office/powerpoint/2010/main" val="2521142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Autofit/>
          </a:bodyPr>
          <a:lstStyle/>
          <a:p>
            <a:pPr marL="0" indent="0" algn="l" rtl="0">
              <a:buNone/>
            </a:pPr>
            <a:r>
              <a:rPr lang="en-US" sz="2400" dirty="0" smtClean="0">
                <a:latin typeface="Times New Roman" panose="02020603050405020304" pitchFamily="18" charset="0"/>
                <a:cs typeface="Times New Roman" panose="02020603050405020304" pitchFamily="18" charset="0"/>
              </a:rPr>
              <a:t>Major Drivers of Health Care Costs (ACP, 2009)</a:t>
            </a:r>
          </a:p>
          <a:p>
            <a:pPr lvl="1" algn="l" rtl="0"/>
            <a:r>
              <a:rPr lang="en-US" sz="2400" dirty="0" smtClean="0">
                <a:latin typeface="Times New Roman" panose="02020603050405020304" pitchFamily="18" charset="0"/>
                <a:cs typeface="Times New Roman" panose="02020603050405020304" pitchFamily="18" charset="0"/>
              </a:rPr>
              <a:t>Inappropriate utilization especially of advanced medical technology</a:t>
            </a:r>
          </a:p>
          <a:p>
            <a:pPr lvl="1" algn="l" rtl="0"/>
            <a:r>
              <a:rPr lang="en-US" sz="2400" dirty="0" smtClean="0">
                <a:latin typeface="Times New Roman" panose="02020603050405020304" pitchFamily="18" charset="0"/>
                <a:cs typeface="Times New Roman" panose="02020603050405020304" pitchFamily="18" charset="0"/>
              </a:rPr>
              <a:t>Lack of patient involvement in decision-making</a:t>
            </a:r>
          </a:p>
          <a:p>
            <a:pPr lvl="1" algn="l" rtl="0"/>
            <a:r>
              <a:rPr lang="en-US" sz="2400" dirty="0" smtClean="0">
                <a:latin typeface="Times New Roman" panose="02020603050405020304" pitchFamily="18" charset="0"/>
                <a:cs typeface="Times New Roman" panose="02020603050405020304" pitchFamily="18" charset="0"/>
              </a:rPr>
              <a:t>Payment system distortions that encourage over-use</a:t>
            </a:r>
          </a:p>
          <a:p>
            <a:pPr lvl="1" algn="l" rtl="0"/>
            <a:r>
              <a:rPr lang="en-US" sz="2400" dirty="0" smtClean="0">
                <a:latin typeface="Times New Roman" panose="02020603050405020304" pitchFamily="18" charset="0"/>
                <a:cs typeface="Times New Roman" panose="02020603050405020304" pitchFamily="18" charset="0"/>
              </a:rPr>
              <a:t>High prices for health care services</a:t>
            </a:r>
          </a:p>
          <a:p>
            <a:pPr lvl="1" algn="l" rtl="0"/>
            <a:r>
              <a:rPr lang="en-US" sz="2400" dirty="0" smtClean="0">
                <a:latin typeface="Times New Roman" panose="02020603050405020304" pitchFamily="18" charset="0"/>
                <a:cs typeface="Times New Roman" panose="02020603050405020304" pitchFamily="18" charset="0"/>
              </a:rPr>
              <a:t>A health care workforce that is not aligned with national needs</a:t>
            </a:r>
          </a:p>
          <a:p>
            <a:pPr lvl="1" algn="l" rtl="0"/>
            <a:r>
              <a:rPr lang="en-US" sz="2400" dirty="0" smtClean="0">
                <a:latin typeface="Times New Roman" panose="02020603050405020304" pitchFamily="18" charset="0"/>
                <a:cs typeface="Times New Roman" panose="02020603050405020304" pitchFamily="18" charset="0"/>
              </a:rPr>
              <a:t>Excessive administrative costs</a:t>
            </a:r>
          </a:p>
          <a:p>
            <a:pPr lvl="1" algn="l" rtl="0"/>
            <a:r>
              <a:rPr lang="en-US" sz="2400" dirty="0" smtClean="0">
                <a:latin typeface="Times New Roman" panose="02020603050405020304" pitchFamily="18" charset="0"/>
                <a:cs typeface="Times New Roman" panose="02020603050405020304" pitchFamily="18" charset="0"/>
              </a:rPr>
              <a:t>Medical liability and defensive medicine</a:t>
            </a:r>
          </a:p>
          <a:p>
            <a:pPr lvl="1" algn="l" rtl="0"/>
            <a:r>
              <a:rPr lang="en-US" sz="2400" dirty="0" smtClean="0">
                <a:latin typeface="Times New Roman" panose="02020603050405020304" pitchFamily="18" charset="0"/>
                <a:cs typeface="Times New Roman" panose="02020603050405020304" pitchFamily="18" charset="0"/>
              </a:rPr>
              <a:t>Declining health status and chronic disease</a:t>
            </a:r>
          </a:p>
          <a:p>
            <a:pPr lvl="1" algn="l" rtl="0"/>
            <a:r>
              <a:rPr lang="en-US" sz="2400" dirty="0" smtClean="0">
                <a:latin typeface="Times New Roman" panose="02020603050405020304" pitchFamily="18" charset="0"/>
                <a:cs typeface="Times New Roman" panose="02020603050405020304" pitchFamily="18" charset="0"/>
              </a:rPr>
              <a:t>Demographic changes including an increase in elderly persons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8611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marL="0" indent="0" algn="l" rtl="0">
              <a:buNone/>
            </a:pPr>
            <a:r>
              <a:rPr lang="en-US" sz="2800" b="1" dirty="0" smtClean="0">
                <a:latin typeface="Times New Roman" panose="02020603050405020304" pitchFamily="18" charset="0"/>
                <a:cs typeface="Times New Roman" panose="02020603050405020304" pitchFamily="18" charset="0"/>
              </a:rPr>
              <a:t>Why Do We Need to Control Health Care Costs</a:t>
            </a:r>
            <a:r>
              <a:rPr lang="en-US" sz="2800" dirty="0" smtClean="0">
                <a:latin typeface="Times New Roman" panose="02020603050405020304" pitchFamily="18" charset="0"/>
                <a:cs typeface="Times New Roman" panose="02020603050405020304" pitchFamily="18" charset="0"/>
              </a:rPr>
              <a:t>?</a:t>
            </a:r>
          </a:p>
          <a:p>
            <a:pPr marL="0" indent="0" algn="l" rtl="0">
              <a:buNone/>
            </a:pPr>
            <a:endParaRPr lang="en-US" sz="2800" dirty="0" smtClean="0">
              <a:latin typeface="Times New Roman" panose="02020603050405020304" pitchFamily="18" charset="0"/>
              <a:cs typeface="Times New Roman" panose="02020603050405020304" pitchFamily="18" charset="0"/>
            </a:endParaRPr>
          </a:p>
          <a:p>
            <a:pPr lvl="1" algn="l" rtl="0"/>
            <a:r>
              <a:rPr lang="en-US" sz="2800" dirty="0" smtClean="0">
                <a:latin typeface="Times New Roman" panose="02020603050405020304" pitchFamily="18" charset="0"/>
                <a:cs typeface="Times New Roman" panose="02020603050405020304" pitchFamily="18" charset="0"/>
              </a:rPr>
              <a:t>Spending on health care continues to exceed economic growth at an unsustainable pace</a:t>
            </a:r>
          </a:p>
          <a:p>
            <a:pPr marL="457200" lvl="1" indent="0" algn="l" rtl="0">
              <a:buNone/>
            </a:pPr>
            <a:endParaRPr lang="en-US" sz="2800" dirty="0" smtClean="0">
              <a:latin typeface="Times New Roman" panose="02020603050405020304" pitchFamily="18" charset="0"/>
              <a:cs typeface="Times New Roman" panose="02020603050405020304" pitchFamily="18" charset="0"/>
            </a:endParaRPr>
          </a:p>
          <a:p>
            <a:pPr lvl="1" algn="l" rtl="0"/>
            <a:r>
              <a:rPr lang="en-US" sz="2800" dirty="0" smtClean="0">
                <a:latin typeface="Times New Roman" panose="02020603050405020304" pitchFamily="18" charset="0"/>
                <a:cs typeface="Times New Roman" panose="02020603050405020304" pitchFamily="18" charset="0"/>
              </a:rPr>
              <a:t>Rate of growth in health care spending is the single most important factor undermining the nation’s long-term fiscal condition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3193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marL="0" indent="0" algn="l" rtl="0">
              <a:buNone/>
            </a:pPr>
            <a:r>
              <a:rPr lang="en-US" sz="2400" b="1" dirty="0" smtClean="0">
                <a:latin typeface="Times New Roman" panose="02020603050405020304" pitchFamily="18" charset="0"/>
                <a:cs typeface="Times New Roman" panose="02020603050405020304" pitchFamily="18" charset="0"/>
              </a:rPr>
              <a:t>Why Should Controlling Health Care Costs be Linked to Promoting Good Health Outcomes</a:t>
            </a:r>
            <a:r>
              <a:rPr lang="en-US" sz="2400" dirty="0" smtClean="0">
                <a:latin typeface="Times New Roman" panose="02020603050405020304" pitchFamily="18" charset="0"/>
                <a:cs typeface="Times New Roman" panose="02020603050405020304" pitchFamily="18" charset="0"/>
              </a:rPr>
              <a:t>? (ACP, 2009)</a:t>
            </a:r>
          </a:p>
          <a:p>
            <a:pPr lvl="1" algn="l" rtl="0"/>
            <a:r>
              <a:rPr lang="en-US" sz="2400" dirty="0" smtClean="0">
                <a:latin typeface="Times New Roman" panose="02020603050405020304" pitchFamily="18" charset="0"/>
                <a:cs typeface="Times New Roman" panose="02020603050405020304" pitchFamily="18" charset="0"/>
              </a:rPr>
              <a:t>Increasing pressure to control health care costs necessitates that limited healthcare resources be used equitably and judiciously. </a:t>
            </a:r>
          </a:p>
          <a:p>
            <a:pPr lvl="1" algn="l" rtl="0"/>
            <a:r>
              <a:rPr lang="en-US" sz="2400" dirty="0" smtClean="0">
                <a:latin typeface="Times New Roman" panose="02020603050405020304" pitchFamily="18" charset="0"/>
                <a:cs typeface="Times New Roman" panose="02020603050405020304" pitchFamily="18" charset="0"/>
              </a:rPr>
              <a:t>Healthcare expenditures must be correlated with high quality and efficiency in the delivery of services to improve health outcomes. </a:t>
            </a:r>
          </a:p>
          <a:p>
            <a:pPr lvl="1" algn="l" rtl="0"/>
            <a:r>
              <a:rPr lang="en-US" sz="2400" dirty="0" smtClean="0">
                <a:latin typeface="Times New Roman" panose="02020603050405020304" pitchFamily="18" charset="0"/>
                <a:cs typeface="Times New Roman" panose="02020603050405020304" pitchFamily="18" charset="0"/>
              </a:rPr>
              <a:t>This requires understanding the benefits and effectiveness of clinical procedures, recognizing the major drivers of health care costs, and identifying potential means for achieving savings.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87342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3429000"/>
          </a:xfrm>
        </p:spPr>
        <p:txBody>
          <a:bodyPr>
            <a:normAutofit/>
          </a:bodyPr>
          <a:lstStyle/>
          <a:p>
            <a:pPr algn="l"/>
            <a:r>
              <a:rPr lang="en-AU" dirty="0"/>
              <a:t>Complementary and Alternative Health Care</a:t>
            </a:r>
            <a:r>
              <a:rPr lang="en-US" dirty="0"/>
              <a:t/>
            </a:r>
            <a:br>
              <a:rPr lang="en-US" dirty="0"/>
            </a:br>
            <a:endParaRPr lang="en-US" dirty="0"/>
          </a:p>
        </p:txBody>
      </p:sp>
    </p:spTree>
    <p:extLst>
      <p:ext uri="{BB962C8B-B14F-4D97-AF65-F5344CB8AC3E}">
        <p14:creationId xmlns:p14="http://schemas.microsoft.com/office/powerpoint/2010/main" val="23335630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marL="0" indent="0" algn="l" rtl="0">
              <a:buNone/>
            </a:pPr>
            <a:r>
              <a:rPr lang="en-US" sz="2400" dirty="0" smtClean="0">
                <a:latin typeface="Times New Roman" panose="02020603050405020304" pitchFamily="18" charset="0"/>
                <a:cs typeface="Times New Roman" panose="02020603050405020304" pitchFamily="18" charset="0"/>
              </a:rPr>
              <a:t>COMPLEMENTARY AND ALTERNATIVE HEALTH CARE</a:t>
            </a:r>
          </a:p>
          <a:p>
            <a:pPr lvl="1" algn="l" rtl="0"/>
            <a:r>
              <a:rPr lang="en-US" sz="2400" dirty="0" smtClean="0">
                <a:latin typeface="Times New Roman" panose="02020603050405020304" pitchFamily="18" charset="0"/>
                <a:cs typeface="Times New Roman" panose="02020603050405020304" pitchFamily="18" charset="0"/>
              </a:rPr>
              <a:t>includes modalities or interventions used to address clients’ health needs across the continuum of health care, but are not generally considered part of “mainstream” health care practice </a:t>
            </a:r>
          </a:p>
          <a:p>
            <a:pPr lvl="1" algn="l" rtl="0"/>
            <a:r>
              <a:rPr lang="en-US" sz="2400" dirty="0" smtClean="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Complementary</a:t>
            </a:r>
            <a:r>
              <a:rPr lang="en-US" sz="2400" dirty="0" smtClean="0">
                <a:latin typeface="Times New Roman" panose="02020603050405020304" pitchFamily="18" charset="0"/>
                <a:cs typeface="Times New Roman" panose="02020603050405020304" pitchFamily="18" charset="0"/>
              </a:rPr>
              <a:t>” practices are used alongside mainstream health care while </a:t>
            </a:r>
          </a:p>
          <a:p>
            <a:pPr lvl="1" algn="l" rtl="0"/>
            <a:r>
              <a:rPr lang="en-US" sz="2400" dirty="0" smtClean="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A</a:t>
            </a:r>
            <a:r>
              <a:rPr lang="en-US" sz="2400" b="1" dirty="0" smtClean="0">
                <a:latin typeface="Times New Roman" panose="02020603050405020304" pitchFamily="18" charset="0"/>
                <a:cs typeface="Times New Roman" panose="02020603050405020304" pitchFamily="18" charset="0"/>
              </a:rPr>
              <a:t>lternative</a:t>
            </a:r>
            <a:r>
              <a:rPr lang="en-US" sz="2400" dirty="0" smtClean="0">
                <a:latin typeface="Times New Roman" panose="02020603050405020304" pitchFamily="18" charset="0"/>
                <a:cs typeface="Times New Roman" panose="02020603050405020304" pitchFamily="18" charset="0"/>
              </a:rPr>
              <a:t>” practices are used in place of mainstream health care practices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89720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ocuments\My Scans\scan0001.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44" y="13854"/>
            <a:ext cx="9107056" cy="6844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193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
            <a:ext cx="8686800" cy="6400800"/>
          </a:xfrm>
        </p:spPr>
        <p:txBody>
          <a:bodyPr>
            <a:noAutofit/>
          </a:bodyPr>
          <a:lstStyle/>
          <a:p>
            <a:pPr marL="0" indent="0" algn="l" rtl="0">
              <a:buNone/>
            </a:pPr>
            <a:r>
              <a:rPr lang="en-US" sz="2000" dirty="0" smtClean="0"/>
              <a:t>Learning Objectives:</a:t>
            </a:r>
          </a:p>
          <a:p>
            <a:pPr algn="l" rtl="0"/>
            <a:r>
              <a:rPr lang="en-US" sz="2000" dirty="0" smtClean="0"/>
              <a:t>After completing this lecture, students will be able to:</a:t>
            </a:r>
          </a:p>
          <a:p>
            <a:pPr lvl="1" algn="l" rtl="0"/>
            <a:r>
              <a:rPr lang="en-US" sz="2000" dirty="0"/>
              <a:t>Define accreditation</a:t>
            </a:r>
          </a:p>
          <a:p>
            <a:pPr lvl="1" algn="l" rtl="0"/>
            <a:r>
              <a:rPr lang="en-US" sz="2000" dirty="0"/>
              <a:t>Understand the elements of accreditation system</a:t>
            </a:r>
          </a:p>
          <a:p>
            <a:pPr lvl="1" algn="l" rtl="0"/>
            <a:r>
              <a:rPr lang="en-US" sz="2000" dirty="0"/>
              <a:t>Explain benefits of accreditation</a:t>
            </a:r>
          </a:p>
          <a:p>
            <a:pPr lvl="1" algn="l" rtl="0"/>
            <a:r>
              <a:rPr lang="en-US" sz="2000" dirty="0"/>
              <a:t>Discuss the objectives of accreditation</a:t>
            </a:r>
          </a:p>
          <a:p>
            <a:pPr lvl="1" algn="l" rtl="0"/>
            <a:r>
              <a:rPr lang="en-US" sz="2000" dirty="0" smtClean="0"/>
              <a:t>Describe </a:t>
            </a:r>
            <a:r>
              <a:rPr lang="en-US" sz="2000" dirty="0"/>
              <a:t>the various chapters of Saudi hospital standards mandated by CBAHI</a:t>
            </a:r>
          </a:p>
          <a:p>
            <a:pPr lvl="1" algn="l" rtl="0"/>
            <a:r>
              <a:rPr lang="en-US" sz="2000" dirty="0"/>
              <a:t>Know the different healthcare accreditation organizations</a:t>
            </a:r>
          </a:p>
          <a:p>
            <a:pPr lvl="1" algn="l" rtl="0"/>
            <a:r>
              <a:rPr lang="en-US" sz="2000" dirty="0"/>
              <a:t>Understand the major drivers of health care costs</a:t>
            </a:r>
          </a:p>
          <a:p>
            <a:pPr lvl="1" algn="l" rtl="0"/>
            <a:r>
              <a:rPr lang="en-US" sz="2000" dirty="0"/>
              <a:t>Comprehend the need to control health care costs</a:t>
            </a:r>
          </a:p>
          <a:p>
            <a:pPr lvl="1" algn="l" rtl="0"/>
            <a:r>
              <a:rPr lang="en-US" sz="2000" dirty="0"/>
              <a:t>Differentiate complementary from alternative health care practices</a:t>
            </a:r>
          </a:p>
          <a:p>
            <a:pPr lvl="1" algn="l" rtl="0"/>
            <a:r>
              <a:rPr lang="en-US" sz="2000" dirty="0"/>
              <a:t>Explain the different categories of complementary and alternative therapies </a:t>
            </a:r>
          </a:p>
          <a:p>
            <a:pPr lvl="1" algn="l" rtl="0"/>
            <a:r>
              <a:rPr lang="en-US" sz="2000" dirty="0"/>
              <a:t>Understand the role of nurses when providing or recommending complementary and alternative practices to clients</a:t>
            </a:r>
          </a:p>
          <a:p>
            <a:pPr marL="457200" lvl="1" indent="0" algn="l" rtl="0">
              <a:buNone/>
            </a:pPr>
            <a:endParaRPr lang="en-US" sz="2000" dirty="0"/>
          </a:p>
        </p:txBody>
      </p:sp>
    </p:spTree>
    <p:extLst>
      <p:ext uri="{BB962C8B-B14F-4D97-AF65-F5344CB8AC3E}">
        <p14:creationId xmlns:p14="http://schemas.microsoft.com/office/powerpoint/2010/main" val="1769614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7620000" cy="5592763"/>
          </a:xfrm>
        </p:spPr>
        <p:txBody>
          <a:bodyPr>
            <a:normAutofit/>
          </a:bodyPr>
          <a:lstStyle/>
          <a:p>
            <a:pPr marL="0" indent="0" algn="l" rtl="0">
              <a:buNone/>
            </a:pPr>
            <a:r>
              <a:rPr lang="en-US" sz="2400" dirty="0" smtClean="0">
                <a:latin typeface="Times New Roman" panose="02020603050405020304" pitchFamily="18" charset="0"/>
                <a:cs typeface="Times New Roman" panose="02020603050405020304" pitchFamily="18" charset="0"/>
              </a:rPr>
              <a:t>CONSIDERATIONS WHEN PROVIDING INFORMATION ABOUT, RECOMMENDING, INITIATING OR PARTICIPATING IN COMPLEMENTARY AND ALTERNATIVE PRACTICES WITH CLIENTS</a:t>
            </a:r>
          </a:p>
          <a:p>
            <a:pPr lvl="1" algn="l" rtl="0"/>
            <a:r>
              <a:rPr lang="en-US" sz="2400" dirty="0" smtClean="0">
                <a:latin typeface="Times New Roman" panose="02020603050405020304" pitchFamily="18" charset="0"/>
                <a:cs typeface="Times New Roman" panose="02020603050405020304" pitchFamily="18" charset="0"/>
              </a:rPr>
              <a:t>Nurses assist clients to understand </a:t>
            </a:r>
          </a:p>
          <a:p>
            <a:pPr lvl="1" algn="l" rtl="0"/>
            <a:r>
              <a:rPr lang="en-US" sz="2400" dirty="0" smtClean="0">
                <a:latin typeface="Times New Roman" panose="02020603050405020304" pitchFamily="18" charset="0"/>
                <a:cs typeface="Times New Roman" panose="02020603050405020304" pitchFamily="18" charset="0"/>
              </a:rPr>
              <a:t>Clients have a right to choose</a:t>
            </a:r>
          </a:p>
          <a:p>
            <a:pPr lvl="1" algn="l" rtl="0"/>
            <a:r>
              <a:rPr lang="en-US" sz="2400" dirty="0" smtClean="0">
                <a:latin typeface="Times New Roman" panose="02020603050405020304" pitchFamily="18" charset="0"/>
                <a:cs typeface="Times New Roman" panose="02020603050405020304" pitchFamily="18" charset="0"/>
              </a:rPr>
              <a:t>Not all CAHC practices are within the scope of nursing practice</a:t>
            </a:r>
          </a:p>
          <a:p>
            <a:pPr lvl="1" algn="l" rtl="0"/>
            <a:r>
              <a:rPr lang="en-US" sz="2400" dirty="0" smtClean="0">
                <a:latin typeface="Times New Roman" panose="02020603050405020304" pitchFamily="18" charset="0"/>
                <a:cs typeface="Times New Roman" panose="02020603050405020304" pitchFamily="18" charset="0"/>
              </a:rPr>
              <a:t>Collaboration, communication and documentation are important</a:t>
            </a:r>
          </a:p>
          <a:p>
            <a:pPr marL="457200" lvl="1" indent="0" algn="l" rtl="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27899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el\Desktop\AY 2015-2016 2nd Sem\Nurs 430\Top 10 Patient Safety Concern 2014\Top 10 Patient Safety Concerns for Healthcare Organizations 2014 ERCI_Page_01.jpg"/>
          <p:cNvPicPr>
            <a:picLocks noChangeAspect="1" noChangeArrowheads="1"/>
          </p:cNvPicPr>
          <p:nvPr/>
        </p:nvPicPr>
        <p:blipFill rotWithShape="1">
          <a:blip r:embed="rId2">
            <a:extLst>
              <a:ext uri="{28A0092B-C50C-407E-A947-70E740481C1C}">
                <a14:useLocalDpi xmlns:a14="http://schemas.microsoft.com/office/drawing/2010/main" val="0"/>
              </a:ext>
            </a:extLst>
          </a:blip>
          <a:srcRect t="6385" b="16992"/>
          <a:stretch/>
        </p:blipFill>
        <p:spPr bwMode="auto">
          <a:xfrm>
            <a:off x="21771" y="0"/>
            <a:ext cx="432163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Joel\Desktop\AY 2015-2016 2nd Sem\Nurs 430\Top 10 Patient Safety Concern 2015\Top 10 Patient Safety Concerns for Healthcare Organizations 2015 ERCI_Page_01.jpg"/>
          <p:cNvPicPr>
            <a:picLocks noChangeAspect="1" noChangeArrowheads="1"/>
          </p:cNvPicPr>
          <p:nvPr/>
        </p:nvPicPr>
        <p:blipFill rotWithShape="1">
          <a:blip r:embed="rId3">
            <a:extLst>
              <a:ext uri="{28A0092B-C50C-407E-A947-70E740481C1C}">
                <a14:useLocalDpi xmlns:a14="http://schemas.microsoft.com/office/drawing/2010/main" val="0"/>
              </a:ext>
            </a:extLst>
          </a:blip>
          <a:srcRect l="37116" t="11881" r="7422" b="45420"/>
          <a:stretch/>
        </p:blipFill>
        <p:spPr bwMode="auto">
          <a:xfrm>
            <a:off x="4343401" y="0"/>
            <a:ext cx="48006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3377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el\Desktop\AY 2015-2016 2nd Sem\Nurs 430\Top 10 Patient Safety Concern 2015\Top 10 Patient Safety Concerns for Healthcare Organizations 2015 ERCI_Page_05.jpg"/>
          <p:cNvPicPr>
            <a:picLocks noChangeAspect="1" noChangeArrowheads="1"/>
          </p:cNvPicPr>
          <p:nvPr/>
        </p:nvPicPr>
        <p:blipFill rotWithShape="1">
          <a:blip r:embed="rId2">
            <a:extLst>
              <a:ext uri="{28A0092B-C50C-407E-A947-70E740481C1C}">
                <a14:useLocalDpi xmlns:a14="http://schemas.microsoft.com/office/drawing/2010/main" val="0"/>
              </a:ext>
            </a:extLst>
          </a:blip>
          <a:srcRect l="53923" t="38853" r="6302" b="33153"/>
          <a:stretch/>
        </p:blipFill>
        <p:spPr bwMode="auto">
          <a:xfrm>
            <a:off x="0" y="29029"/>
            <a:ext cx="9144000" cy="6828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2907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Joel\Desktop\AY 2015-2016 2nd Sem\Nurs 430\Top 10 Patient Safety Concern 2015\Top 10 Patient Safety Concerns for Healthcare Organizations 2015 ERCI_Page_04.jpg"/>
          <p:cNvPicPr>
            <a:picLocks noChangeAspect="1" noChangeArrowheads="1"/>
          </p:cNvPicPr>
          <p:nvPr/>
        </p:nvPicPr>
        <p:blipFill rotWithShape="1">
          <a:blip r:embed="rId2">
            <a:extLst>
              <a:ext uri="{28A0092B-C50C-407E-A947-70E740481C1C}">
                <a14:useLocalDpi xmlns:a14="http://schemas.microsoft.com/office/drawing/2010/main" val="0"/>
              </a:ext>
            </a:extLst>
          </a:blip>
          <a:srcRect l="48506" t="46645" r="8356" b="13961"/>
          <a:stretch/>
        </p:blipFill>
        <p:spPr bwMode="auto">
          <a:xfrm>
            <a:off x="4572000" y="0"/>
            <a:ext cx="4571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b="14226"/>
          <a:stretch/>
        </p:blipFill>
        <p:spPr bwMode="auto">
          <a:xfrm>
            <a:off x="0" y="0"/>
            <a:ext cx="457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30954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8229600" cy="6019800"/>
          </a:xfrm>
        </p:spPr>
        <p:txBody>
          <a:bodyPr>
            <a:noAutofit/>
          </a:bodyPr>
          <a:lstStyle/>
          <a:p>
            <a:pPr algn="l" rtl="0">
              <a:lnSpc>
                <a:spcPct val="170000"/>
              </a:lnSpc>
            </a:pPr>
            <a:r>
              <a:rPr lang="en-US" sz="1400" dirty="0" smtClean="0">
                <a:latin typeface="Times New Roman" panose="02020603050405020304" pitchFamily="18" charset="0"/>
                <a:cs typeface="Times New Roman" panose="02020603050405020304" pitchFamily="18" charset="0"/>
              </a:rPr>
              <a:t>CBAHI- Hospital Accreditation guide</a:t>
            </a:r>
          </a:p>
          <a:p>
            <a:pPr algn="l" rtl="0">
              <a:lnSpc>
                <a:spcPct val="170000"/>
              </a:lnSpc>
            </a:pPr>
            <a:r>
              <a:rPr lang="en-US" sz="1400" dirty="0" smtClean="0">
                <a:latin typeface="Times New Roman" panose="02020603050405020304" pitchFamily="18" charset="0"/>
                <a:cs typeface="Times New Roman" panose="02020603050405020304" pitchFamily="18" charset="0"/>
              </a:rPr>
              <a:t>ACHS (2015). What is accreditation? </a:t>
            </a:r>
            <a:r>
              <a:rPr lang="en-US" sz="1400" dirty="0" smtClean="0">
                <a:latin typeface="Times New Roman" panose="02020603050405020304" pitchFamily="18" charset="0"/>
                <a:cs typeface="Times New Roman" panose="02020603050405020304" pitchFamily="18" charset="0"/>
                <a:hlinkClick r:id="rId2"/>
              </a:rPr>
              <a:t>http://www.achs.org.au/about-us/what-we-do/what-is-accreditation/</a:t>
            </a:r>
            <a:endParaRPr lang="en-US" sz="1400" dirty="0" smtClean="0">
              <a:latin typeface="Times New Roman" panose="02020603050405020304" pitchFamily="18" charset="0"/>
              <a:cs typeface="Times New Roman" panose="02020603050405020304" pitchFamily="18" charset="0"/>
            </a:endParaRPr>
          </a:p>
          <a:p>
            <a:pPr algn="l" rtl="0">
              <a:lnSpc>
                <a:spcPct val="170000"/>
              </a:lnSpc>
            </a:pPr>
            <a:r>
              <a:rPr lang="en-US" sz="1400" dirty="0" err="1" smtClean="0">
                <a:latin typeface="Times New Roman" panose="02020603050405020304" pitchFamily="18" charset="0"/>
                <a:cs typeface="Times New Roman" panose="02020603050405020304" pitchFamily="18" charset="0"/>
              </a:rPr>
              <a:t>Nicklin</a:t>
            </a:r>
            <a:r>
              <a:rPr lang="en-US" sz="1400" dirty="0" smtClean="0">
                <a:latin typeface="Times New Roman" panose="02020603050405020304" pitchFamily="18" charset="0"/>
                <a:cs typeface="Times New Roman" panose="02020603050405020304" pitchFamily="18" charset="0"/>
              </a:rPr>
              <a:t>, W., Dickson, S., Accreditation Canada (2008). The value and impact of accreditation in healthcare: A review of the literature. </a:t>
            </a:r>
            <a:r>
              <a:rPr lang="en-US" sz="1400" dirty="0" smtClean="0">
                <a:latin typeface="Times New Roman" panose="02020603050405020304" pitchFamily="18" charset="0"/>
                <a:cs typeface="Times New Roman" panose="02020603050405020304" pitchFamily="18" charset="0"/>
                <a:hlinkClick r:id="rId3"/>
              </a:rPr>
              <a:t>http://www.hadassah-med.com/media/2021761/thevalueandimpactofaccreditationinhealthcarearevie.pdf</a:t>
            </a:r>
            <a:r>
              <a:rPr lang="en-US" sz="1400" dirty="0" smtClean="0">
                <a:latin typeface="Times New Roman" panose="02020603050405020304" pitchFamily="18" charset="0"/>
                <a:cs typeface="Times New Roman" panose="02020603050405020304" pitchFamily="18" charset="0"/>
              </a:rPr>
              <a:t>. Updated June 2009</a:t>
            </a:r>
          </a:p>
          <a:p>
            <a:pPr algn="l" rtl="0">
              <a:lnSpc>
                <a:spcPct val="170000"/>
              </a:lnSpc>
            </a:pPr>
            <a:r>
              <a:rPr lang="en-US" sz="1400" dirty="0" smtClean="0">
                <a:latin typeface="Times New Roman" panose="02020603050405020304" pitchFamily="18" charset="0"/>
                <a:cs typeface="Times New Roman" panose="02020603050405020304" pitchFamily="18" charset="0"/>
              </a:rPr>
              <a:t>College of Registered Nurses of British Columbia. Complementary and Alternative Health Care. </a:t>
            </a:r>
            <a:r>
              <a:rPr lang="en-US" sz="1400" dirty="0" smtClean="0">
                <a:latin typeface="Times New Roman" panose="02020603050405020304" pitchFamily="18" charset="0"/>
                <a:cs typeface="Times New Roman" panose="02020603050405020304" pitchFamily="18" charset="0"/>
                <a:hlinkClick r:id="rId4"/>
              </a:rPr>
              <a:t>https://www.crnbc.ca/Standards/Lists/StandardResources/437CompandAlternativeHealthCare.pdf</a:t>
            </a:r>
            <a:endParaRPr lang="en-US" sz="1400" dirty="0" smtClean="0">
              <a:latin typeface="Times New Roman" panose="02020603050405020304" pitchFamily="18" charset="0"/>
              <a:cs typeface="Times New Roman" panose="02020603050405020304" pitchFamily="18" charset="0"/>
            </a:endParaRPr>
          </a:p>
          <a:p>
            <a:pPr algn="l" rtl="0">
              <a:lnSpc>
                <a:spcPct val="170000"/>
              </a:lnSpc>
            </a:pPr>
            <a:r>
              <a:rPr lang="en-US" sz="1400" dirty="0" smtClean="0">
                <a:latin typeface="Times New Roman" panose="02020603050405020304" pitchFamily="18" charset="0"/>
                <a:cs typeface="Times New Roman" panose="02020603050405020304" pitchFamily="18" charset="0"/>
              </a:rPr>
              <a:t>US Department of Health and Human Services. Talking about Complementary and Alternative Medicine with Health Care Providers: A Workbook </a:t>
            </a:r>
            <a:r>
              <a:rPr lang="en-US" sz="1400" dirty="0" smtClean="0">
                <a:latin typeface="Times New Roman" panose="02020603050405020304" pitchFamily="18" charset="0"/>
                <a:cs typeface="Times New Roman" panose="02020603050405020304" pitchFamily="18" charset="0"/>
                <a:hlinkClick r:id="rId5"/>
              </a:rPr>
              <a:t>http://cam.cancer.gov/attachments/workbook/talking_about_cam_workbook.pdf</a:t>
            </a:r>
            <a:endParaRPr lang="en-US" sz="1400" dirty="0" smtClean="0">
              <a:latin typeface="Times New Roman" panose="02020603050405020304" pitchFamily="18" charset="0"/>
              <a:cs typeface="Times New Roman" panose="02020603050405020304" pitchFamily="18" charset="0"/>
            </a:endParaRPr>
          </a:p>
          <a:p>
            <a:pPr algn="l" rtl="0">
              <a:lnSpc>
                <a:spcPct val="170000"/>
              </a:lnSpc>
            </a:pPr>
            <a:r>
              <a:rPr lang="en-US" sz="1400" dirty="0" smtClean="0">
                <a:latin typeface="Times New Roman" panose="02020603050405020304" pitchFamily="18" charset="0"/>
                <a:cs typeface="Times New Roman" panose="02020603050405020304" pitchFamily="18" charset="0"/>
              </a:rPr>
              <a:t>ECRI Institute (2014). Top 10 Patient safety concerns for healthcare organizations 2014.</a:t>
            </a:r>
          </a:p>
          <a:p>
            <a:pPr algn="l" rtl="0">
              <a:lnSpc>
                <a:spcPct val="170000"/>
              </a:lnSpc>
            </a:pPr>
            <a:r>
              <a:rPr lang="en-US" sz="1400" dirty="0" smtClean="0">
                <a:latin typeface="Times New Roman" panose="02020603050405020304" pitchFamily="18" charset="0"/>
                <a:cs typeface="Times New Roman" panose="02020603050405020304" pitchFamily="18" charset="0"/>
              </a:rPr>
              <a:t>ECRI Institute (2015). Top 10 Patient safety concerns for healthcare organizations 2015.</a:t>
            </a:r>
          </a:p>
        </p:txBody>
      </p:sp>
    </p:spTree>
    <p:extLst>
      <p:ext uri="{BB962C8B-B14F-4D97-AF65-F5344CB8AC3E}">
        <p14:creationId xmlns:p14="http://schemas.microsoft.com/office/powerpoint/2010/main" val="14015746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229600" cy="3276600"/>
          </a:xfrm>
        </p:spPr>
        <p:txBody>
          <a:bodyPr>
            <a:noAutofit/>
          </a:bodyPr>
          <a:lstStyle/>
          <a:p>
            <a:pPr marL="0" indent="0" algn="l" rtl="0">
              <a:lnSpc>
                <a:spcPct val="170000"/>
              </a:lnSpc>
              <a:buNone/>
            </a:pPr>
            <a:r>
              <a:rPr lang="en-US" sz="8800" dirty="0" smtClean="0">
                <a:latin typeface="Times New Roman" panose="02020603050405020304" pitchFamily="18" charset="0"/>
                <a:cs typeface="Times New Roman" panose="02020603050405020304" pitchFamily="18" charset="0"/>
              </a:rPr>
              <a:t>Question?</a:t>
            </a:r>
          </a:p>
        </p:txBody>
      </p:sp>
    </p:spTree>
    <p:extLst>
      <p:ext uri="{BB962C8B-B14F-4D97-AF65-F5344CB8AC3E}">
        <p14:creationId xmlns:p14="http://schemas.microsoft.com/office/powerpoint/2010/main" val="604988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marL="0" indent="0" algn="l" rtl="0">
              <a:buNone/>
            </a:pPr>
            <a:r>
              <a:rPr lang="en-US" b="1" dirty="0" smtClean="0"/>
              <a:t>What is Accreditation</a:t>
            </a:r>
            <a:r>
              <a:rPr lang="en-US" dirty="0" smtClean="0"/>
              <a:t>? </a:t>
            </a:r>
          </a:p>
          <a:p>
            <a:pPr lvl="1" algn="l" rtl="0"/>
            <a:r>
              <a:rPr lang="en-US" sz="2400" dirty="0" smtClean="0">
                <a:latin typeface="Times New Roman" panose="02020603050405020304" pitchFamily="18" charset="0"/>
                <a:cs typeface="Times New Roman" panose="02020603050405020304" pitchFamily="18" charset="0"/>
              </a:rPr>
              <a:t>“self-assessment and external peer review process used by healthcare organizations to accurately assess their level of performance in relation to established standards and to implement ways to continuously improve the healthcare system” (CBAHI, 2006)</a:t>
            </a:r>
          </a:p>
          <a:p>
            <a:pPr marL="457200" lvl="1" indent="0" algn="l" rtl="0">
              <a:buNone/>
            </a:pPr>
            <a:endParaRPr lang="en-US" sz="2400" dirty="0" smtClean="0">
              <a:latin typeface="Times New Roman" panose="02020603050405020304" pitchFamily="18" charset="0"/>
              <a:cs typeface="Times New Roman" panose="02020603050405020304" pitchFamily="18" charset="0"/>
            </a:endParaRPr>
          </a:p>
          <a:p>
            <a:pPr lvl="1" algn="l" rtl="0"/>
            <a:r>
              <a:rPr lang="en-US" sz="2400" dirty="0" smtClean="0">
                <a:latin typeface="Times New Roman" panose="02020603050405020304" pitchFamily="18" charset="0"/>
                <a:cs typeface="Times New Roman" panose="02020603050405020304" pitchFamily="18" charset="0"/>
              </a:rPr>
              <a:t>“public </a:t>
            </a:r>
            <a:r>
              <a:rPr lang="en-US" sz="2400" dirty="0">
                <a:latin typeface="Times New Roman" panose="02020603050405020304" pitchFamily="18" charset="0"/>
                <a:cs typeface="Times New Roman" panose="02020603050405020304" pitchFamily="18" charset="0"/>
              </a:rPr>
              <a:t>recognition by a health care accreditation body of the achievement of accreditation standards by a health care </a:t>
            </a:r>
            <a:r>
              <a:rPr lang="en-US" sz="2400" dirty="0" err="1">
                <a:latin typeface="Times New Roman" panose="02020603050405020304" pitchFamily="18" charset="0"/>
                <a:cs typeface="Times New Roman" panose="02020603050405020304" pitchFamily="18" charset="0"/>
              </a:rPr>
              <a:t>organisation</a:t>
            </a:r>
            <a:r>
              <a:rPr lang="en-US" sz="2400" dirty="0">
                <a:latin typeface="Times New Roman" panose="02020603050405020304" pitchFamily="18" charset="0"/>
                <a:cs typeface="Times New Roman" panose="02020603050405020304" pitchFamily="18" charset="0"/>
              </a:rPr>
              <a:t>, demonstrated through an independent external peer assessment of that </a:t>
            </a:r>
            <a:r>
              <a:rPr lang="en-US" sz="2400" dirty="0" err="1">
                <a:latin typeface="Times New Roman" panose="02020603050405020304" pitchFamily="18" charset="0"/>
                <a:cs typeface="Times New Roman" panose="02020603050405020304" pitchFamily="18" charset="0"/>
              </a:rPr>
              <a:t>organisation's</a:t>
            </a:r>
            <a:r>
              <a:rPr lang="en-US" sz="2400" dirty="0">
                <a:latin typeface="Times New Roman" panose="02020603050405020304" pitchFamily="18" charset="0"/>
                <a:cs typeface="Times New Roman" panose="02020603050405020304" pitchFamily="18" charset="0"/>
              </a:rPr>
              <a:t> level of performance in relation to the standards</a:t>
            </a:r>
            <a:r>
              <a:rPr lang="en-US" sz="2400" dirty="0" smtClean="0">
                <a:latin typeface="Times New Roman" panose="02020603050405020304" pitchFamily="18" charset="0"/>
                <a:cs typeface="Times New Roman" panose="02020603050405020304" pitchFamily="18" charset="0"/>
              </a:rPr>
              <a:t>.” (Australian Council on Healthcare Standards [ACHS], 2015).</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3116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71" y="609600"/>
            <a:ext cx="8229600" cy="5592763"/>
          </a:xfrm>
        </p:spPr>
        <p:txBody>
          <a:bodyPr>
            <a:normAutofit/>
          </a:bodyPr>
          <a:lstStyle/>
          <a:p>
            <a:pPr marL="0" indent="0" algn="l" rtl="0">
              <a:buNone/>
            </a:pPr>
            <a:r>
              <a:rPr lang="en-US" sz="2400" b="1" dirty="0">
                <a:latin typeface="Times New Roman" panose="02020603050405020304" pitchFamily="18" charset="0"/>
                <a:cs typeface="Times New Roman" panose="02020603050405020304" pitchFamily="18" charset="0"/>
              </a:rPr>
              <a:t>Accreditation systems are considered to comprise five key elements</a:t>
            </a:r>
            <a:r>
              <a:rPr lang="en-US" sz="2400" b="1" dirty="0" smtClean="0">
                <a:latin typeface="Times New Roman" panose="02020603050405020304" pitchFamily="18" charset="0"/>
                <a:cs typeface="Times New Roman" panose="02020603050405020304" pitchFamily="18" charset="0"/>
              </a:rPr>
              <a:t>: (ACHS, 2015)</a:t>
            </a:r>
            <a:endParaRPr lang="en-US" sz="2400" dirty="0">
              <a:latin typeface="Times New Roman" panose="02020603050405020304" pitchFamily="18" charset="0"/>
              <a:cs typeface="Times New Roman" panose="02020603050405020304" pitchFamily="18" charset="0"/>
            </a:endParaRPr>
          </a:p>
          <a:p>
            <a:pPr lvl="1" algn="l" rtl="0"/>
            <a:r>
              <a:rPr lang="en-US" sz="2400" dirty="0">
                <a:latin typeface="Times New Roman" panose="02020603050405020304" pitchFamily="18" charset="0"/>
                <a:cs typeface="Times New Roman" panose="02020603050405020304" pitchFamily="18" charset="0"/>
              </a:rPr>
              <a:t>1. Governance or stewardship </a:t>
            </a:r>
            <a:r>
              <a:rPr lang="en-US" sz="2400" dirty="0" smtClean="0">
                <a:latin typeface="Times New Roman" panose="02020603050405020304" pitchFamily="18" charset="0"/>
                <a:cs typeface="Times New Roman" panose="02020603050405020304" pitchFamily="18" charset="0"/>
              </a:rPr>
              <a:t>function</a:t>
            </a:r>
          </a:p>
          <a:p>
            <a:pPr lvl="1" algn="l" rtl="0"/>
            <a:r>
              <a:rPr lang="en-US" sz="2400" dirty="0" smtClean="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 standards-setting </a:t>
            </a:r>
            <a:r>
              <a:rPr lang="en-US" sz="2400" dirty="0" smtClean="0">
                <a:latin typeface="Times New Roman" panose="02020603050405020304" pitchFamily="18" charset="0"/>
                <a:cs typeface="Times New Roman" panose="02020603050405020304" pitchFamily="18" charset="0"/>
              </a:rPr>
              <a:t>process</a:t>
            </a:r>
          </a:p>
          <a:p>
            <a:pPr lvl="1" algn="l" rtl="0"/>
            <a:r>
              <a:rPr lang="en-US" sz="2400" dirty="0" smtClean="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 process of external evaluation of compliance against those </a:t>
            </a:r>
            <a:r>
              <a:rPr lang="en-US" sz="2400" dirty="0" smtClean="0">
                <a:latin typeface="Times New Roman" panose="02020603050405020304" pitchFamily="18" charset="0"/>
                <a:cs typeface="Times New Roman" panose="02020603050405020304" pitchFamily="18" charset="0"/>
              </a:rPr>
              <a:t>standards</a:t>
            </a:r>
          </a:p>
          <a:p>
            <a:pPr lvl="1" algn="l" rtl="0"/>
            <a:r>
              <a:rPr lang="en-US" sz="2400" dirty="0" smtClean="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A remediation or improvement process following the </a:t>
            </a:r>
            <a:r>
              <a:rPr lang="en-US" sz="2400" dirty="0" smtClean="0">
                <a:latin typeface="Times New Roman" panose="02020603050405020304" pitchFamily="18" charset="0"/>
                <a:cs typeface="Times New Roman" panose="02020603050405020304" pitchFamily="18" charset="0"/>
              </a:rPr>
              <a:t>review</a:t>
            </a:r>
          </a:p>
          <a:p>
            <a:pPr lvl="1" algn="l" rtl="0"/>
            <a:r>
              <a:rPr lang="en-US" sz="2400" dirty="0" smtClean="0">
                <a:latin typeface="Times New Roman" panose="02020603050405020304" pitchFamily="18" charset="0"/>
                <a:cs typeface="Times New Roman" panose="02020603050405020304" pitchFamily="18" charset="0"/>
              </a:rPr>
              <a:t>5</a:t>
            </a:r>
            <a:r>
              <a:rPr lang="en-US" sz="2400" dirty="0">
                <a:latin typeface="Times New Roman" panose="02020603050405020304" pitchFamily="18" charset="0"/>
                <a:cs typeface="Times New Roman" panose="02020603050405020304" pitchFamily="18" charset="0"/>
              </a:rPr>
              <a:t>. Promotion of continuous quality improvement.</a:t>
            </a:r>
          </a:p>
          <a:p>
            <a:pPr algn="l" rtl="0"/>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7863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229600" cy="5516563"/>
          </a:xfrm>
        </p:spPr>
        <p:txBody>
          <a:bodyPr>
            <a:noAutofit/>
          </a:bodyPr>
          <a:lstStyle/>
          <a:p>
            <a:pPr marL="0" indent="0" algn="l" rtl="0">
              <a:buNone/>
            </a:pPr>
            <a:r>
              <a:rPr lang="en-US" sz="2000" b="1" dirty="0">
                <a:latin typeface="Times New Roman" panose="02020603050405020304" pitchFamily="18" charset="0"/>
                <a:cs typeface="Times New Roman" panose="02020603050405020304" pitchFamily="18" charset="0"/>
              </a:rPr>
              <a:t>B</a:t>
            </a:r>
            <a:r>
              <a:rPr lang="en-US" sz="2000" b="1" dirty="0" smtClean="0">
                <a:latin typeface="Times New Roman" panose="02020603050405020304" pitchFamily="18" charset="0"/>
                <a:cs typeface="Times New Roman" panose="02020603050405020304" pitchFamily="18" charset="0"/>
              </a:rPr>
              <a:t>enefits of accreditation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Nicklin</a:t>
            </a:r>
            <a:r>
              <a:rPr lang="en-US" sz="2000" dirty="0" smtClean="0">
                <a:latin typeface="Times New Roman" panose="02020603050405020304" pitchFamily="18" charset="0"/>
                <a:cs typeface="Times New Roman" panose="02020603050405020304" pitchFamily="18" charset="0"/>
              </a:rPr>
              <a:t>, Dickson, Accreditation Canada, 2008)</a:t>
            </a:r>
          </a:p>
          <a:p>
            <a:pPr lvl="1" algn="l" rtl="0"/>
            <a:r>
              <a:rPr lang="en-US" sz="2000" dirty="0" smtClean="0">
                <a:latin typeface="Times New Roman" panose="02020603050405020304" pitchFamily="18" charset="0"/>
                <a:cs typeface="Times New Roman" panose="02020603050405020304" pitchFamily="18" charset="0"/>
              </a:rPr>
              <a:t>Enhancing patient safety by effectively managing and mitigating clinical and safety-related risks </a:t>
            </a:r>
          </a:p>
          <a:p>
            <a:pPr lvl="1" algn="l" rtl="0"/>
            <a:r>
              <a:rPr lang="en-US" sz="2000" dirty="0" smtClean="0">
                <a:latin typeface="Times New Roman" panose="02020603050405020304" pitchFamily="18" charset="0"/>
                <a:cs typeface="Times New Roman" panose="02020603050405020304" pitchFamily="18" charset="0"/>
              </a:rPr>
              <a:t>Ensuring an acceptable level of quality among health care providers </a:t>
            </a:r>
          </a:p>
          <a:p>
            <a:pPr lvl="1" algn="l" rtl="0"/>
            <a:r>
              <a:rPr lang="en-US" sz="2000" dirty="0" smtClean="0">
                <a:latin typeface="Times New Roman" panose="02020603050405020304" pitchFamily="18" charset="0"/>
                <a:cs typeface="Times New Roman" panose="02020603050405020304" pitchFamily="18" charset="0"/>
              </a:rPr>
              <a:t>Stimulating sustainable quality improvement (QI) and continuously raising the bar with regards to QI initiatives </a:t>
            </a:r>
          </a:p>
          <a:p>
            <a:pPr lvl="1" algn="l" rtl="0"/>
            <a:r>
              <a:rPr lang="en-US" sz="2000" dirty="0" smtClean="0">
                <a:latin typeface="Times New Roman" panose="02020603050405020304" pitchFamily="18" charset="0"/>
                <a:cs typeface="Times New Roman" panose="02020603050405020304" pitchFamily="18" charset="0"/>
              </a:rPr>
              <a:t>Enhancing organizations’ understanding of the continuum of care by focusing on performance improvement and outcomes of care </a:t>
            </a:r>
          </a:p>
          <a:p>
            <a:pPr lvl="1" algn="l" rtl="0"/>
            <a:r>
              <a:rPr lang="en-US" sz="2000" dirty="0" smtClean="0">
                <a:latin typeface="Times New Roman" panose="02020603050405020304" pitchFamily="18" charset="0"/>
                <a:cs typeface="Times New Roman" panose="02020603050405020304" pitchFamily="18" charset="0"/>
              </a:rPr>
              <a:t>Increasing reputation among end-users and enhancing their awareness and perception of quality care </a:t>
            </a:r>
          </a:p>
          <a:p>
            <a:pPr lvl="1" algn="l" rtl="0"/>
            <a:r>
              <a:rPr lang="en-US" sz="2000" dirty="0" smtClean="0">
                <a:latin typeface="Times New Roman" panose="02020603050405020304" pitchFamily="18" charset="0"/>
                <a:cs typeface="Times New Roman" panose="02020603050405020304" pitchFamily="18" charset="0"/>
              </a:rPr>
              <a:t>Promoting capacity-building and organizational learning </a:t>
            </a:r>
          </a:p>
          <a:p>
            <a:pPr lvl="1" algn="l" rtl="0"/>
            <a:r>
              <a:rPr lang="en-US" sz="2000" dirty="0" smtClean="0">
                <a:latin typeface="Times New Roman" panose="02020603050405020304" pitchFamily="18" charset="0"/>
                <a:cs typeface="Times New Roman" panose="02020603050405020304" pitchFamily="18" charset="0"/>
              </a:rPr>
              <a:t>Providing a framework that assists in the creation and implementation of systems and processes which improve operational effectiveness and enhance positive health outcomes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2676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229600" cy="5592763"/>
          </a:xfrm>
        </p:spPr>
        <p:txBody>
          <a:bodyPr>
            <a:normAutofit/>
          </a:bodyPr>
          <a:lstStyle/>
          <a:p>
            <a:pPr marL="0" indent="0" algn="l" rtl="0">
              <a:buNone/>
            </a:pPr>
            <a:r>
              <a:rPr lang="en-US" sz="2400" b="1" dirty="0" smtClean="0">
                <a:latin typeface="Times New Roman" panose="02020603050405020304" pitchFamily="18" charset="0"/>
                <a:cs typeface="Times New Roman" panose="02020603050405020304" pitchFamily="18" charset="0"/>
              </a:rPr>
              <a:t>What are the objectives of Accreditation</a:t>
            </a:r>
            <a:r>
              <a:rPr lang="en-US" sz="2400" dirty="0" smtClean="0">
                <a:latin typeface="Times New Roman" panose="02020603050405020304" pitchFamily="18" charset="0"/>
                <a:cs typeface="Times New Roman" panose="02020603050405020304" pitchFamily="18" charset="0"/>
              </a:rPr>
              <a:t>? (CBAHI, 2006)</a:t>
            </a:r>
          </a:p>
          <a:p>
            <a:pPr lvl="1" algn="l" rtl="0"/>
            <a:r>
              <a:rPr lang="en-US" sz="2400" dirty="0">
                <a:latin typeface="Times New Roman" panose="02020603050405020304" pitchFamily="18" charset="0"/>
                <a:cs typeface="Times New Roman" panose="02020603050405020304" pitchFamily="18" charset="0"/>
              </a:rPr>
              <a:t>“To ensure the quality of health care through the application of quality concepts” </a:t>
            </a:r>
            <a:endParaRPr lang="en-US" sz="2400" dirty="0" smtClean="0">
              <a:latin typeface="Times New Roman" panose="02020603050405020304" pitchFamily="18" charset="0"/>
              <a:cs typeface="Times New Roman" panose="02020603050405020304" pitchFamily="18" charset="0"/>
            </a:endParaRPr>
          </a:p>
          <a:p>
            <a:pPr lvl="1" algn="l" rtl="0"/>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To foster a culture of patient safety and minimize the risk of medical errors” </a:t>
            </a:r>
            <a:endParaRPr lang="en-US" sz="2400" dirty="0" smtClean="0">
              <a:latin typeface="Times New Roman" panose="02020603050405020304" pitchFamily="18" charset="0"/>
              <a:cs typeface="Times New Roman" panose="02020603050405020304" pitchFamily="18" charset="0"/>
            </a:endParaRPr>
          </a:p>
          <a:p>
            <a:pPr lvl="1" algn="l" rtl="0"/>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To achieve optimum organizational results with available resources” </a:t>
            </a:r>
            <a:endParaRPr lang="en-US" sz="2400" dirty="0" smtClean="0">
              <a:latin typeface="Times New Roman" panose="02020603050405020304" pitchFamily="18" charset="0"/>
              <a:cs typeface="Times New Roman" panose="02020603050405020304" pitchFamily="18" charset="0"/>
            </a:endParaRPr>
          </a:p>
          <a:p>
            <a:pPr lvl="1" algn="l" rtl="0"/>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To increase accountability to patients and identified stakeholders” </a:t>
            </a:r>
          </a:p>
        </p:txBody>
      </p:sp>
    </p:spTree>
    <p:extLst>
      <p:ext uri="{BB962C8B-B14F-4D97-AF65-F5344CB8AC3E}">
        <p14:creationId xmlns:p14="http://schemas.microsoft.com/office/powerpoint/2010/main" val="15981483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685800"/>
            <a:ext cx="8229600" cy="5592763"/>
          </a:xfrm>
        </p:spPr>
        <p:txBody>
          <a:bodyPr>
            <a:normAutofit/>
          </a:bodyPr>
          <a:lstStyle/>
          <a:p>
            <a:pPr marL="0" indent="0" algn="l" rtl="0">
              <a:buNone/>
            </a:pPr>
            <a:r>
              <a:rPr lang="en-US" sz="2400" b="1" dirty="0">
                <a:latin typeface="Times New Roman" panose="02020603050405020304" pitchFamily="18" charset="0"/>
                <a:cs typeface="Times New Roman" panose="02020603050405020304" pitchFamily="18" charset="0"/>
              </a:rPr>
              <a:t>The CBAHI Accreditation Standards </a:t>
            </a:r>
            <a:endParaRPr lang="en-US" sz="2400" b="1" dirty="0" smtClean="0">
              <a:latin typeface="Times New Roman" panose="02020603050405020304" pitchFamily="18" charset="0"/>
              <a:cs typeface="Times New Roman" panose="02020603050405020304" pitchFamily="18" charset="0"/>
            </a:endParaRPr>
          </a:p>
          <a:p>
            <a:pPr lvl="1" algn="l" rtl="0"/>
            <a:r>
              <a:rPr lang="en-US" sz="2400" dirty="0">
                <a:latin typeface="Times New Roman" panose="02020603050405020304" pitchFamily="18" charset="0"/>
                <a:cs typeface="Times New Roman" panose="02020603050405020304" pitchFamily="18" charset="0"/>
              </a:rPr>
              <a:t>The CBAHI Accreditation Standards were developed by a consensus process of health care experts representing (</a:t>
            </a:r>
            <a:r>
              <a:rPr lang="en-US" sz="2400" b="1" dirty="0">
                <a:latin typeface="Times New Roman" panose="02020603050405020304" pitchFamily="18" charset="0"/>
                <a:cs typeface="Times New Roman" panose="02020603050405020304" pitchFamily="18" charset="0"/>
              </a:rPr>
              <a:t>MOH, national guards hospitals, KFSH&amp;RC , University hospitals, Private hospitals, Security Forces hospital, Saudi Council for Health Specialties, MRQP team</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457200" lvl="1" indent="0" algn="l" rtl="0">
              <a:buNone/>
            </a:pPr>
            <a:endParaRPr lang="en-US" sz="2400" dirty="0" smtClean="0">
              <a:latin typeface="Times New Roman" panose="02020603050405020304" pitchFamily="18" charset="0"/>
              <a:cs typeface="Times New Roman" panose="02020603050405020304" pitchFamily="18" charset="0"/>
            </a:endParaRPr>
          </a:p>
          <a:p>
            <a:pPr lvl="1" algn="l" rtl="0"/>
            <a:r>
              <a:rPr lang="en-US" sz="2400" dirty="0">
                <a:latin typeface="Times New Roman" panose="02020603050405020304" pitchFamily="18" charset="0"/>
                <a:cs typeface="Times New Roman" panose="02020603050405020304" pitchFamily="18" charset="0"/>
              </a:rPr>
              <a:t>T</a:t>
            </a:r>
            <a:r>
              <a:rPr lang="en-US" sz="2400" dirty="0" smtClean="0">
                <a:latin typeface="Times New Roman" panose="02020603050405020304" pitchFamily="18" charset="0"/>
                <a:cs typeface="Times New Roman" panose="02020603050405020304" pitchFamily="18" charset="0"/>
              </a:rPr>
              <a:t>he standards </a:t>
            </a:r>
            <a:r>
              <a:rPr lang="en-US" sz="2400" dirty="0">
                <a:latin typeface="Times New Roman" panose="02020603050405020304" pitchFamily="18" charset="0"/>
                <a:cs typeface="Times New Roman" panose="02020603050405020304" pitchFamily="18" charset="0"/>
              </a:rPr>
              <a:t>have been approved by DR. HAMMED ALMANE (Minster of health) – National Standards Preparation committee on 21-24 May 2006. </a:t>
            </a:r>
          </a:p>
        </p:txBody>
      </p:sp>
    </p:spTree>
    <p:extLst>
      <p:ext uri="{BB962C8B-B14F-4D97-AF65-F5344CB8AC3E}">
        <p14:creationId xmlns:p14="http://schemas.microsoft.com/office/powerpoint/2010/main" val="799796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33400"/>
            <a:ext cx="8229600" cy="5592763"/>
          </a:xfrm>
        </p:spPr>
        <p:txBody>
          <a:bodyPr>
            <a:normAutofit/>
          </a:bodyPr>
          <a:lstStyle/>
          <a:p>
            <a:pPr marL="0" indent="0" algn="l" rtl="0">
              <a:buNone/>
            </a:pPr>
            <a:r>
              <a:rPr lang="en-US" sz="2400" b="1" dirty="0">
                <a:latin typeface="Times New Roman" panose="02020603050405020304" pitchFamily="18" charset="0"/>
                <a:cs typeface="Times New Roman" panose="02020603050405020304" pitchFamily="18" charset="0"/>
              </a:rPr>
              <a:t>Central Board of Accreditation for Healthcare Institutions - CBAHI </a:t>
            </a:r>
            <a:endParaRPr lang="en-US" sz="2400" b="1" dirty="0" smtClean="0">
              <a:latin typeface="Times New Roman" panose="02020603050405020304" pitchFamily="18" charset="0"/>
              <a:cs typeface="Times New Roman" panose="02020603050405020304" pitchFamily="18" charset="0"/>
            </a:endParaRPr>
          </a:p>
          <a:p>
            <a:pPr lvl="1" algn="l" rtl="0"/>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CBAHI was formed based on the recommendation and approval of Council of Health Services on 1/3/1426 &amp; 5/5/1426, meeting chaired by the Minister of Health, as Chairman of Council Of Health Services , according to the Authority delegated to him and reference to the Article NO.17 issued with a Royal Deed </a:t>
            </a:r>
            <a:r>
              <a:rPr lang="en-US" sz="2400" dirty="0" err="1">
                <a:latin typeface="Times New Roman" panose="02020603050405020304" pitchFamily="18" charset="0"/>
                <a:cs typeface="Times New Roman" panose="02020603050405020304" pitchFamily="18" charset="0"/>
              </a:rPr>
              <a:t>No.M</a:t>
            </a:r>
            <a:r>
              <a:rPr lang="en-US" sz="2400" dirty="0">
                <a:latin typeface="Times New Roman" panose="02020603050405020304" pitchFamily="18" charset="0"/>
                <a:cs typeface="Times New Roman" panose="02020603050405020304" pitchFamily="18" charset="0"/>
              </a:rPr>
              <a:t>/11 on 23/3/1423, and Article No.17L CBAHI was established based on the success of the Makkah Region Quality Program (MRQP) under the leadership of the late governor HRH Prince </a:t>
            </a:r>
            <a:r>
              <a:rPr lang="en-US" sz="2400" dirty="0" err="1">
                <a:latin typeface="Times New Roman" panose="02020603050405020304" pitchFamily="18" charset="0"/>
                <a:cs typeface="Times New Roman" panose="02020603050405020304" pitchFamily="18" charset="0"/>
              </a:rPr>
              <a:t>Abdulmajeed</a:t>
            </a:r>
            <a:r>
              <a:rPr lang="en-US" sz="2400" dirty="0">
                <a:latin typeface="Times New Roman" panose="02020603050405020304" pitchFamily="18" charset="0"/>
                <a:cs typeface="Times New Roman" panose="02020603050405020304" pitchFamily="18" charset="0"/>
              </a:rPr>
              <a:t> Bin Abdul Aziz Al-Saud. </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8814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8229600" cy="5592763"/>
          </a:xfrm>
        </p:spPr>
        <p:txBody>
          <a:bodyPr>
            <a:normAutofit/>
          </a:bodyPr>
          <a:lstStyle/>
          <a:p>
            <a:pPr marL="0" indent="0" algn="l" rtl="0">
              <a:buNone/>
            </a:pPr>
            <a:r>
              <a:rPr lang="en-US" sz="2400" b="1" dirty="0" smtClean="0">
                <a:latin typeface="Times New Roman" panose="02020603050405020304" pitchFamily="18" charset="0"/>
                <a:cs typeface="Times New Roman" panose="02020603050405020304" pitchFamily="18" charset="0"/>
              </a:rPr>
              <a:t> Central </a:t>
            </a:r>
            <a:r>
              <a:rPr lang="en-US" sz="2400" b="1" dirty="0">
                <a:latin typeface="Times New Roman" panose="02020603050405020304" pitchFamily="18" charset="0"/>
                <a:cs typeface="Times New Roman" panose="02020603050405020304" pitchFamily="18" charset="0"/>
              </a:rPr>
              <a:t>Board of Accreditation for Healthcare Institutions - CBAHI </a:t>
            </a:r>
            <a:endParaRPr lang="en-US" sz="2400" b="1" dirty="0" smtClean="0">
              <a:latin typeface="Times New Roman" panose="02020603050405020304" pitchFamily="18" charset="0"/>
              <a:cs typeface="Times New Roman" panose="02020603050405020304" pitchFamily="18" charset="0"/>
            </a:endParaRPr>
          </a:p>
          <a:p>
            <a:pPr lvl="1" algn="l" rtl="0"/>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current CBAHI standards were developed by teams of experts from the various healthcare sectors in the kingdom: ministry of health, National Guard healthcare services, armed forces healthcare services, Saudi ARAMCO, the private sector, King Faisal Specialist Hospital and Research Center, Saudi Commission for Health Specialties, Security Forces healthcare services and Civil Defense. CBAHI standard manual was approved by his Excellency the Minister of Health in 2006. </a:t>
            </a:r>
          </a:p>
        </p:txBody>
      </p:sp>
    </p:spTree>
    <p:extLst>
      <p:ext uri="{BB962C8B-B14F-4D97-AF65-F5344CB8AC3E}">
        <p14:creationId xmlns:p14="http://schemas.microsoft.com/office/powerpoint/2010/main" val="20477451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443</TotalTime>
  <Words>1186</Words>
  <Application>Microsoft Office PowerPoint</Application>
  <PresentationFormat>On-screen Show (4:3)</PresentationFormat>
  <Paragraphs>113</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Facet</vt:lpstr>
      <vt:lpstr>Nurs 430: Unit III Issues in Delivering 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Cost Control and Evaluation of Health Care </vt:lpstr>
      <vt:lpstr>PowerPoint Presentation</vt:lpstr>
      <vt:lpstr>PowerPoint Presentation</vt:lpstr>
      <vt:lpstr>PowerPoint Presentation</vt:lpstr>
      <vt:lpstr>Complementary and Alternative Health Care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Patalagsa</dc:creator>
  <cp:lastModifiedBy>abdalshehri</cp:lastModifiedBy>
  <cp:revision>36</cp:revision>
  <dcterms:created xsi:type="dcterms:W3CDTF">2016-01-31T10:52:56Z</dcterms:created>
  <dcterms:modified xsi:type="dcterms:W3CDTF">2017-10-14T18:49:22Z</dcterms:modified>
</cp:coreProperties>
</file>