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8"/>
  </p:handoutMasterIdLst>
  <p:sldIdLst>
    <p:sldId id="256" r:id="rId2"/>
    <p:sldId id="385" r:id="rId3"/>
    <p:sldId id="295" r:id="rId4"/>
    <p:sldId id="293" r:id="rId5"/>
    <p:sldId id="296" r:id="rId6"/>
    <p:sldId id="351" r:id="rId7"/>
    <p:sldId id="350" r:id="rId8"/>
    <p:sldId id="349" r:id="rId9"/>
    <p:sldId id="354" r:id="rId10"/>
    <p:sldId id="355" r:id="rId11"/>
    <p:sldId id="353" r:id="rId12"/>
    <p:sldId id="357" r:id="rId13"/>
    <p:sldId id="348" r:id="rId14"/>
    <p:sldId id="361" r:id="rId15"/>
    <p:sldId id="360" r:id="rId16"/>
    <p:sldId id="359" r:id="rId17"/>
    <p:sldId id="365" r:id="rId18"/>
    <p:sldId id="364" r:id="rId19"/>
    <p:sldId id="363" r:id="rId20"/>
    <p:sldId id="366" r:id="rId21"/>
    <p:sldId id="367" r:id="rId22"/>
    <p:sldId id="368" r:id="rId23"/>
    <p:sldId id="369" r:id="rId24"/>
    <p:sldId id="371" r:id="rId25"/>
    <p:sldId id="370" r:id="rId26"/>
    <p:sldId id="374" r:id="rId27"/>
    <p:sldId id="375" r:id="rId28"/>
    <p:sldId id="373" r:id="rId29"/>
    <p:sldId id="362" r:id="rId30"/>
    <p:sldId id="358" r:id="rId31"/>
    <p:sldId id="356" r:id="rId32"/>
    <p:sldId id="377" r:id="rId33"/>
    <p:sldId id="378" r:id="rId34"/>
    <p:sldId id="380" r:id="rId35"/>
    <p:sldId id="379" r:id="rId36"/>
    <p:sldId id="376" r:id="rId37"/>
    <p:sldId id="381" r:id="rId38"/>
    <p:sldId id="347" r:id="rId39"/>
    <p:sldId id="384" r:id="rId40"/>
    <p:sldId id="383" r:id="rId41"/>
    <p:sldId id="382" r:id="rId42"/>
    <p:sldId id="393" r:id="rId43"/>
    <p:sldId id="391" r:id="rId44"/>
    <p:sldId id="390" r:id="rId45"/>
    <p:sldId id="389" r:id="rId46"/>
    <p:sldId id="289" r:id="rId47"/>
  </p:sldIdLst>
  <p:sldSz cx="9144000" cy="6858000" type="screen4x3"/>
  <p:notesSz cx="6797675" cy="9928225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68C0D03-E687-4615-ADAD-ECDF1F7BC909}" type="datetimeFigureOut">
              <a:rPr lang="ar-SA" smtClean="0"/>
              <a:t>1/24/1439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10171E3-5D75-4F50-B8E7-10D51E2BDD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7287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5FE127F-3D9D-4D27-B957-C04F069B819D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FF11A9B-6E54-43F6-B57E-5AC1155D82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127F-3D9D-4D27-B957-C04F069B819D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1A9B-6E54-43F6-B57E-5AC1155D8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127F-3D9D-4D27-B957-C04F069B819D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1A9B-6E54-43F6-B57E-5AC1155D8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FE127F-3D9D-4D27-B957-C04F069B819D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F11A9B-6E54-43F6-B57E-5AC1155D82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5FE127F-3D9D-4D27-B957-C04F069B819D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FF11A9B-6E54-43F6-B57E-5AC1155D82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127F-3D9D-4D27-B957-C04F069B819D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1A9B-6E54-43F6-B57E-5AC1155D82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127F-3D9D-4D27-B957-C04F069B819D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1A9B-6E54-43F6-B57E-5AC1155D82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FE127F-3D9D-4D27-B957-C04F069B819D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F11A9B-6E54-43F6-B57E-5AC1155D82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127F-3D9D-4D27-B957-C04F069B819D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1A9B-6E54-43F6-B57E-5AC1155D8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FE127F-3D9D-4D27-B957-C04F069B819D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F11A9B-6E54-43F6-B57E-5AC1155D824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FE127F-3D9D-4D27-B957-C04F069B819D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F11A9B-6E54-43F6-B57E-5AC1155D824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FE127F-3D9D-4D27-B957-C04F069B819D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F11A9B-6E54-43F6-B57E-5AC1155D82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fhs.org.sa/en/registration/Pages/default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47800"/>
            <a:ext cx="6172200" cy="1894362"/>
          </a:xfrm>
        </p:spPr>
        <p:txBody>
          <a:bodyPr anchor="ctr"/>
          <a:lstStyle/>
          <a:p>
            <a:r>
              <a:rPr lang="en-US" dirty="0" err="1" smtClean="0"/>
              <a:t>Nurs</a:t>
            </a:r>
            <a:r>
              <a:rPr lang="en-US" dirty="0" smtClean="0"/>
              <a:t> 430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191000"/>
            <a:ext cx="6172200" cy="2183922"/>
          </a:xfrm>
        </p:spPr>
        <p:txBody>
          <a:bodyPr/>
          <a:lstStyle/>
          <a:p>
            <a:r>
              <a:rPr lang="en-US" smtClean="0"/>
              <a:t>College </a:t>
            </a:r>
            <a:r>
              <a:rPr lang="en-US" dirty="0" smtClean="0"/>
              <a:t>of Nursing, King Saud University</a:t>
            </a:r>
          </a:p>
          <a:p>
            <a:r>
              <a:rPr lang="en-US" dirty="0" smtClean="0"/>
              <a:t>Riyadh, Saudi Arabia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Joel\Desktop\AY 2015-2016 2nd Sem\Nurs 430\Nurs 430 Lectures\Saudi Commission JPEG\Saudi Commission Guidelines for Professional Classification manual for Health Practitioners (1)_Page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t="55117" r="9961" b="29270"/>
          <a:stretch/>
        </p:blipFill>
        <p:spPr bwMode="auto">
          <a:xfrm>
            <a:off x="554182" y="1447800"/>
            <a:ext cx="8077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304801"/>
            <a:ext cx="3366656" cy="6095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Qualifications</a:t>
            </a:r>
          </a:p>
          <a:p>
            <a:pPr algn="ctr"/>
            <a:r>
              <a:rPr lang="en-US" b="1" dirty="0" smtClean="0"/>
              <a:t>(continued)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93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Joel\Desktop\AY 2015-2016 2nd Sem\Nurs 430\Nurs 430 Lectures\Saudi Commission JPEG\Saudi Commission Guidelines for Professional Classification manual for Health Practitioners (1)_Page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t="72830" r="9961" b="7671"/>
          <a:stretch/>
        </p:blipFill>
        <p:spPr bwMode="auto">
          <a:xfrm>
            <a:off x="304800" y="1295400"/>
            <a:ext cx="8077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Joel\Desktop\AY 2015-2016 2nd Sem\Nurs 430\Nurs 430 Lectures\Saudi Commission JPEG\Saudi Commission Guidelines for Professional Classification manual for Health Practitioners (1)_Page_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7698" r="10247" b="89257"/>
          <a:stretch/>
        </p:blipFill>
        <p:spPr bwMode="auto">
          <a:xfrm>
            <a:off x="1295400" y="4991100"/>
            <a:ext cx="693420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Joel\Desktop\AY 2015-2016 2nd Sem\Nurs 430\Nurs 430 Lectures\Saudi Commission JPEG\Saudi Commission Guidelines for Professional Classification manual for Health Practitioners (1)_Page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10289" r="10797" b="78698"/>
          <a:stretch/>
        </p:blipFill>
        <p:spPr bwMode="auto">
          <a:xfrm>
            <a:off x="685799" y="1371600"/>
            <a:ext cx="775268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304801"/>
            <a:ext cx="3366656" cy="6095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Training</a:t>
            </a:r>
          </a:p>
          <a:p>
            <a:pPr algn="ctr"/>
            <a:r>
              <a:rPr lang="en-US" b="1" dirty="0" smtClean="0"/>
              <a:t>(continued)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20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Joel\Desktop\AY 2015-2016 2nd Sem\Nurs 430\Nurs 430 Lectures\Saudi Commission JPEG\Saudi Commission Guidelines for Professional Classification manual for Health Practitioners (1)_Page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21831" r="10603" b="63917"/>
          <a:stretch/>
        </p:blipFill>
        <p:spPr bwMode="auto">
          <a:xfrm>
            <a:off x="381000" y="1371600"/>
            <a:ext cx="83058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Joel\Desktop\AY 2015-2016 2nd Sem\Nurs 430\Nurs 430 Lectures\Saudi Commission JPEG\Saudi Commission Guidelines for Professional Classification manual for Health Practitioners (1)_Page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36602" r="10603" b="32822"/>
          <a:stretch/>
        </p:blipFill>
        <p:spPr bwMode="auto">
          <a:xfrm>
            <a:off x="335952" y="1371600"/>
            <a:ext cx="8305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Joel\Desktop\AY 2015-2016 2nd Sem\Nurs 430\Nurs 430 Lectures\Saudi Commission JPEG\Saudi Commission Guidelines for Professional Classification manual for Health Practitioners (1)_Page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68344" r="10603" b="7817"/>
          <a:stretch/>
        </p:blipFill>
        <p:spPr bwMode="auto">
          <a:xfrm>
            <a:off x="304800" y="1371600"/>
            <a:ext cx="8305800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Joel\Desktop\AY 2015-2016 2nd Sem\Nurs 430\Nurs 430 Lectures\Saudi Commission JPEG\Saudi Commission Guidelines for Professional Classification manual for Health Practitioners (1)_Page_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6" t="7698" r="10979" b="87638"/>
          <a:stretch/>
        </p:blipFill>
        <p:spPr bwMode="auto">
          <a:xfrm>
            <a:off x="401761" y="4953310"/>
            <a:ext cx="7696200" cy="73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Joel\Desktop\AY 2015-2016 2nd Sem\Nurs 430\Nurs 430 Lectures\Saudi Commission JPEG\Saudi Commission Guidelines for Professional Classification manual for Health Practitioners (1)_Page_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13010" r="10980" b="64317"/>
          <a:stretch/>
        </p:blipFill>
        <p:spPr bwMode="auto">
          <a:xfrm>
            <a:off x="304800" y="1371600"/>
            <a:ext cx="8229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Joel\Desktop\AY 2015-2016 2nd Sem\Nurs 430\Nurs 430 Lectures\Saudi Commission JPEG\Saudi Commission Guidelines for Professional Classification manual for Health Practitioners (1)_Page_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35554" r="10980" b="34712"/>
          <a:stretch/>
        </p:blipFill>
        <p:spPr bwMode="auto">
          <a:xfrm>
            <a:off x="304800" y="1239982"/>
            <a:ext cx="8229600" cy="50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304801"/>
            <a:ext cx="3366656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Practitioner’s Assessment</a:t>
            </a:r>
          </a:p>
          <a:p>
            <a:pPr algn="ctr"/>
            <a:r>
              <a:rPr lang="en-US" b="1" dirty="0" smtClean="0"/>
              <a:t>(continued)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21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Joel\Desktop\AY 2015-2016 2nd Sem\Nurs 430\Nurs 430 Lectures\Saudi Commission JPEG\Saudi Commission Guidelines for Professional Classification manual for Health Practitioners (1)_Page_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65354" r="10980" b="14111"/>
          <a:stretch/>
        </p:blipFill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304801"/>
            <a:ext cx="3366656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Practitioner’s Assessment</a:t>
            </a:r>
          </a:p>
          <a:p>
            <a:pPr algn="ctr"/>
            <a:r>
              <a:rPr lang="en-US" b="1" dirty="0" smtClean="0"/>
              <a:t>(continued)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21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Joel\Desktop\AY 2015-2016 2nd Sem\Nurs 430\Nurs 430 Lectures\Saudi Commission JPEG\Saudi Commission Guidelines for Professional Classification manual for Health Practitioners (1)_Page_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87573" r="10980" b="7374"/>
          <a:stretch/>
        </p:blipFill>
        <p:spPr bwMode="auto">
          <a:xfrm>
            <a:off x="304800" y="1295400"/>
            <a:ext cx="822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Joel\Desktop\AY 2015-2016 2nd Sem\Nurs 430\Nurs 430 Lectures\Saudi Commission JPEG\Saudi Commission Guidelines for Professional Classification manual for Health Practitioners (1)_Page_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t="7839" r="10625" b="70654"/>
          <a:stretch/>
        </p:blipFill>
        <p:spPr bwMode="auto">
          <a:xfrm>
            <a:off x="290945" y="2313708"/>
            <a:ext cx="8229600" cy="3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completion of lecture-discussion of this Unit, students are expected to: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400" dirty="0"/>
              <a:t>Understand the need for regulation of nursing practice</a:t>
            </a:r>
          </a:p>
          <a:p>
            <a:pPr lvl="1"/>
            <a:r>
              <a:rPr lang="en-US" sz="2400" dirty="0"/>
              <a:t>Discuss the process of acquiring registration and certification to practice nursing in Saudi Arabia</a:t>
            </a:r>
          </a:p>
          <a:p>
            <a:pPr lvl="1"/>
            <a:r>
              <a:rPr lang="en-US" sz="2400" dirty="0"/>
              <a:t>Explain the classification of nurses in Saudi Arabia</a:t>
            </a:r>
          </a:p>
          <a:p>
            <a:pPr lvl="1"/>
            <a:r>
              <a:rPr lang="en-US" sz="2400" dirty="0"/>
              <a:t>Discuss the different specializations and sub-specializations for nursing in Saudi Arabia</a:t>
            </a:r>
          </a:p>
          <a:p>
            <a:pPr lvl="1"/>
            <a:r>
              <a:rPr lang="en-US" sz="2400" dirty="0"/>
              <a:t>Define competence and competency</a:t>
            </a:r>
          </a:p>
          <a:p>
            <a:pPr lvl="1"/>
            <a:r>
              <a:rPr lang="en-US" sz="2400" dirty="0"/>
              <a:t>Understand the need for competence and competency assessment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3445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Joel\Desktop\AY 2015-2016 2nd Sem\Nurs 430\Nurs 430 Lectures\Saudi Commission JPEG\Saudi Commission Guidelines for Professional Classification manual for Health Practitioners (1)_Page_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87573" r="10980" b="10753"/>
          <a:stretch/>
        </p:blipFill>
        <p:spPr bwMode="auto">
          <a:xfrm>
            <a:off x="304800" y="1295400"/>
            <a:ext cx="8229600" cy="35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Joel\Desktop\AY 2015-2016 2nd Sem\Nurs 430\Nurs 430 Lectures\Saudi Commission JPEG\Saudi Commission Guidelines for Professional Classification manual for Health Practitioners (1)_Page_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t="29087" r="10625" b="43122"/>
          <a:stretch/>
        </p:blipFill>
        <p:spPr bwMode="auto">
          <a:xfrm>
            <a:off x="304800" y="1669474"/>
            <a:ext cx="8229600" cy="45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304801"/>
            <a:ext cx="3366656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Number of Exam Re-takes</a:t>
            </a:r>
          </a:p>
          <a:p>
            <a:pPr algn="ctr"/>
            <a:r>
              <a:rPr lang="en-US" b="1" dirty="0" smtClean="0"/>
              <a:t>(continued)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61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Joel\Desktop\AY 2015-2016 2nd Sem\Nurs 430\Nurs 430 Lectures\Saudi Commission JPEG\Saudi Commission Guidelines for Professional Classification manual for Health Practitioners (1)_Page_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87212" r="10980" b="10819"/>
          <a:stretch/>
        </p:blipFill>
        <p:spPr bwMode="auto">
          <a:xfrm>
            <a:off x="304800" y="1219200"/>
            <a:ext cx="8229600" cy="4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Joel\Desktop\AY 2015-2016 2nd Sem\Nurs 430\Nurs 430 Lectures\Saudi Commission JPEG\Saudi Commission Guidelines for Professional Classification manual for Health Practitioners (1)_Page_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t="57030" r="10625" b="32735"/>
          <a:stretch/>
        </p:blipFill>
        <p:spPr bwMode="auto">
          <a:xfrm>
            <a:off x="304800" y="1634836"/>
            <a:ext cx="8229600" cy="27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304801"/>
            <a:ext cx="3366656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Number of Exam Re-takes</a:t>
            </a:r>
          </a:p>
          <a:p>
            <a:pPr algn="ctr"/>
            <a:r>
              <a:rPr lang="en-US" b="1" dirty="0" smtClean="0"/>
              <a:t>(continued)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61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Joel\Desktop\AY 2015-2016 2nd Sem\Nurs 430\Nurs 430 Lectures\Saudi Commission JPEG\Saudi Commission Guidelines for Professional Classification manual for Health Practitioners (1)_Page_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t="68473" r="10625" b="14425"/>
          <a:stretch/>
        </p:blipFill>
        <p:spPr bwMode="auto">
          <a:xfrm>
            <a:off x="381000" y="1253836"/>
            <a:ext cx="8229600" cy="50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Joel\Desktop\AY 2015-2016 2nd Sem\Nurs 430\Nurs 430 Lectures\Saudi Commission JPEG\Saudi Commission Guidelines for Professional Classification manual for Health Practitioners (1)_Page_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t="86159" r="10625" b="6921"/>
          <a:stretch/>
        </p:blipFill>
        <p:spPr bwMode="auto">
          <a:xfrm>
            <a:off x="457200" y="1226127"/>
            <a:ext cx="8229600" cy="128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Joel\Desktop\AY 2015-2016 2nd Sem\Nurs 430\Nurs 430 Lectures\Saudi Commission JPEG\Saudi Commission Guidelines for Professional Classification manual for Health Practitioners (1)_Page_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7698" r="10889" b="84723"/>
          <a:stretch/>
        </p:blipFill>
        <p:spPr bwMode="auto">
          <a:xfrm>
            <a:off x="505691" y="2362200"/>
            <a:ext cx="8215745" cy="128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C:\Users\Joel\Desktop\AY 2015-2016 2nd Sem\Nurs 430\Nurs 430 Lectures\Saudi Commission JPEG\Saudi Commission Guidelines for Professional Classification manual for Health Practitioners (1)_Page_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t="17933" r="10797" b="53369"/>
          <a:stretch/>
        </p:blipFill>
        <p:spPr bwMode="auto">
          <a:xfrm>
            <a:off x="457200" y="1253836"/>
            <a:ext cx="8153400" cy="52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Joel\Desktop\AY 2015-2016 2nd Sem\Nurs 430\Nurs 430 Lectures\Saudi Commission JPEG\Saudi Commission Guidelines for Professional Classification manual for Health Practitioners (1)_Page_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0" t="49028" r="11529" b="49288"/>
          <a:stretch/>
        </p:blipFill>
        <p:spPr bwMode="auto">
          <a:xfrm>
            <a:off x="380999" y="1246910"/>
            <a:ext cx="8305801" cy="3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Joel\Desktop\AY 2015-2016 2nd Sem\Nurs 430\Nurs 430 Lectures\Saudi Commission JPEG\Saudi Commission Guidelines for Professional Classification manual for Health Practitioners (1)_Page_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9" t="46566" r="10877" b="17156"/>
          <a:stretch/>
        </p:blipFill>
        <p:spPr bwMode="auto">
          <a:xfrm>
            <a:off x="374072" y="1607127"/>
            <a:ext cx="8312728" cy="49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Joel\Desktop\AY 2015-2016 2nd Sem\Nurs 430\Nurs 430 Lectures\Saudi Commission JPEG\Saudi Commission Guidelines for Professional Classification manual for Health Practitioners (1)_Page_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t="86147" r="10877" b="6927"/>
          <a:stretch/>
        </p:blipFill>
        <p:spPr bwMode="auto">
          <a:xfrm>
            <a:off x="381000" y="1295402"/>
            <a:ext cx="7696200" cy="15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Joel\Desktop\AY 2015-2016 2nd Sem\Nurs 430\Nurs 430 Lectures\Saudi Commission JPEG\Saudi Commission Guidelines for Professional Classification manual for Health Practitioners (1)_Page_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t="7709" r="10934" b="75055"/>
          <a:stretch/>
        </p:blipFill>
        <p:spPr bwMode="auto">
          <a:xfrm>
            <a:off x="353291" y="2660074"/>
            <a:ext cx="825730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9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Joel\Desktop\AY 2015-2016 2nd Sem\Nurs 430\Nurs 430 Lectures\Saudi Commission JPEG\Saudi Commission Guidelines for Professional Classification manual for Health Practitioners (1)_Page_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t="86147" r="10877" b="12396"/>
          <a:stretch/>
        </p:blipFill>
        <p:spPr bwMode="auto">
          <a:xfrm>
            <a:off x="381000" y="1437410"/>
            <a:ext cx="6629400" cy="2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Joel\Desktop\AY 2015-2016 2nd Sem\Nurs 430\Nurs 430 Lectures\Saudi Commission JPEG\Saudi Commission Guidelines for Professional Classification manual for Health Practitioners (1)_Page_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t="24782" r="10934" b="64954"/>
          <a:stretch/>
        </p:blipFill>
        <p:spPr bwMode="auto">
          <a:xfrm>
            <a:off x="121206" y="1828800"/>
            <a:ext cx="8257309" cy="17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4400" y="304801"/>
            <a:ext cx="3366656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Number of Exam Re-takes</a:t>
            </a:r>
          </a:p>
          <a:p>
            <a:pPr algn="ctr"/>
            <a:r>
              <a:rPr lang="en-US" b="1" dirty="0" smtClean="0"/>
              <a:t>(continued)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24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C:\Users\Joel\Desktop\AY 2015-2016 2nd Sem\Nurs 430\Nurs 430 Lectures\Saudi Commission JPEG\Saudi Commission Guidelines for Professional Classification manual for Health Practitioners (1)_Page_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t="36331" r="10797" b="31835"/>
          <a:stretch/>
        </p:blipFill>
        <p:spPr bwMode="auto">
          <a:xfrm>
            <a:off x="457200" y="1239982"/>
            <a:ext cx="8153400" cy="52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:\Users\Joel\Desktop\AY 2015-2016 2nd Sem\Nurs 430\Nurs 430 Lectures\Saudi Commission JPEG\Saudi Commission Guidelines for Professional Classification manual for Health Practitioners (1)_Page_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42680" r="11163" b="42421"/>
          <a:stretch/>
        </p:blipFill>
        <p:spPr bwMode="auto">
          <a:xfrm>
            <a:off x="533400" y="2057400"/>
            <a:ext cx="7713254" cy="44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219200"/>
            <a:ext cx="7713254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CNE (Continuing Nursing Education) Hours for Professional Re-registration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021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244726"/>
            <a:ext cx="7561263" cy="38814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Guideline of</a:t>
            </a:r>
          </a:p>
          <a:p>
            <a:pPr marL="0" indent="0" algn="ctr">
              <a:buNone/>
            </a:pPr>
            <a:r>
              <a:rPr lang="en-US" dirty="0"/>
              <a:t>Professional Classification and Registration</a:t>
            </a:r>
          </a:p>
          <a:p>
            <a:pPr marL="0" indent="0" algn="ctr">
              <a:buNone/>
            </a:pPr>
            <a:r>
              <a:rPr lang="en-US" dirty="0"/>
              <a:t>For Health </a:t>
            </a:r>
            <a:r>
              <a:rPr lang="en-US" dirty="0" smtClean="0"/>
              <a:t>Practitioners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Sixth Edition</a:t>
            </a:r>
          </a:p>
          <a:p>
            <a:pPr marL="0" indent="0" algn="ctr">
              <a:buNone/>
            </a:pPr>
            <a:r>
              <a:rPr lang="en-US" dirty="0"/>
              <a:t>1435AH-2014AD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5612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1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C:\Users\Joel\Desktop\AY 2015-2016 2nd Sem\Nurs 430\Nurs 430 Lectures\Saudi Commission JPEG\Saudi Commission Guidelines for Professional Classification manual for Health Practitioners (1)_Page_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0" t="36202" r="11347" b="47344"/>
          <a:stretch/>
        </p:blipFill>
        <p:spPr bwMode="auto">
          <a:xfrm>
            <a:off x="533399" y="1524000"/>
            <a:ext cx="785399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C:\Users\Joel\Desktop\AY 2015-2016 2nd Sem\Nurs 430\Nurs 430 Lectures\Saudi Commission JPEG\Saudi Commission Guidelines for Professional Classification manual for Health Practitioners (1)_Page_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39052" r="10797" b="23310"/>
          <a:stretch/>
        </p:blipFill>
        <p:spPr bwMode="auto">
          <a:xfrm>
            <a:off x="381000" y="1295400"/>
            <a:ext cx="8229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C:\Users\Joel\Desktop\AY 2015-2016 2nd Sem\Nurs 430\Nurs 430 Lectures\Saudi Commission JPEG\Saudi Commission Guidelines for Professional Classification manual for Health Practitioners (1)_Page_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8" t="39052" r="10797" b="58553"/>
          <a:stretch/>
        </p:blipFill>
        <p:spPr bwMode="auto">
          <a:xfrm>
            <a:off x="685800" y="1295400"/>
            <a:ext cx="5548745" cy="3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oel\Desktop\AY 2015-2016 2nd Sem\Nurs 430\Nurs 430 Lectures\Saudi Commission JPEG\Saudi Commission Guidelines for Professional Classification manual for Health Practitioners (1)_Page_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6" t="79022" r="10797" b="11520"/>
          <a:stretch/>
        </p:blipFill>
        <p:spPr bwMode="auto">
          <a:xfrm>
            <a:off x="685800" y="1752600"/>
            <a:ext cx="726670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4400" y="304801"/>
            <a:ext cx="3366656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Classification…</a:t>
            </a:r>
          </a:p>
          <a:p>
            <a:pPr algn="ctr"/>
            <a:r>
              <a:rPr lang="en-US" b="1" dirty="0" smtClean="0"/>
              <a:t>(continued)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35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C:\Users\Joel\Desktop\AY 2015-2016 2nd Sem\Nurs 430\Nurs 430 Lectures\Saudi Commission JPEG\Saudi Commission Guidelines for Professional Classification manual for Health Practitioners (1)_Page_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8" t="39052" r="10797" b="58553"/>
          <a:stretch/>
        </p:blipFill>
        <p:spPr bwMode="auto">
          <a:xfrm>
            <a:off x="685800" y="1295400"/>
            <a:ext cx="5548745" cy="3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4400" y="304801"/>
            <a:ext cx="3366656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Classification…</a:t>
            </a:r>
          </a:p>
          <a:p>
            <a:pPr algn="ctr"/>
            <a:r>
              <a:rPr lang="en-US" b="1" dirty="0" smtClean="0"/>
              <a:t>(continued)</a:t>
            </a:r>
            <a:endParaRPr lang="en-US" b="1" dirty="0"/>
          </a:p>
        </p:txBody>
      </p:sp>
      <p:pic>
        <p:nvPicPr>
          <p:cNvPr id="25602" name="Picture 2" descr="C:\Users\Joel\Desktop\AY 2015-2016 2nd Sem\Nurs 430\Nurs 430 Lectures\Saudi Commission JPEG\Saudi Commission Guidelines for Professional Classification manual for Health Practitioners (1)_Page_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515" r="10877" b="73116"/>
          <a:stretch/>
        </p:blipFill>
        <p:spPr bwMode="auto">
          <a:xfrm>
            <a:off x="491836" y="1634836"/>
            <a:ext cx="8118764" cy="46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C:\Users\Joel\Desktop\AY 2015-2016 2nd Sem\Nurs 430\Nurs 430 Lectures\Saudi Commission JPEG\Saudi Commission Guidelines for Professional Classification manual for Health Practitioners (1)_Page_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8" t="39052" r="10797" b="58553"/>
          <a:stretch/>
        </p:blipFill>
        <p:spPr bwMode="auto">
          <a:xfrm>
            <a:off x="685800" y="1295400"/>
            <a:ext cx="5548745" cy="3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4400" y="304801"/>
            <a:ext cx="3366656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Classification…</a:t>
            </a:r>
          </a:p>
          <a:p>
            <a:pPr algn="ctr"/>
            <a:r>
              <a:rPr lang="en-US" b="1" dirty="0" smtClean="0"/>
              <a:t>(continued)</a:t>
            </a:r>
            <a:endParaRPr lang="en-US" b="1" dirty="0"/>
          </a:p>
        </p:txBody>
      </p:sp>
      <p:pic>
        <p:nvPicPr>
          <p:cNvPr id="25602" name="Picture 2" descr="C:\Users\Joel\Desktop\AY 2015-2016 2nd Sem\Nurs 430\Nurs 430 Lectures\Saudi Commission JPEG\Saudi Commission Guidelines for Professional Classification manual for Health Practitioners (1)_Page_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t="33298" r="10877" b="55027"/>
          <a:stretch/>
        </p:blipFill>
        <p:spPr bwMode="auto">
          <a:xfrm>
            <a:off x="623433" y="1634836"/>
            <a:ext cx="7758567" cy="429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C:\Users\Joel\Desktop\AY 2015-2016 2nd Sem\Nurs 430\Nurs 430 Lectures\Saudi Commission JPEG\Saudi Commission Guidelines for Professional Classification manual for Health Practitioners (1)_Page_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8" t="39052" r="10797" b="58553"/>
          <a:stretch/>
        </p:blipFill>
        <p:spPr bwMode="auto">
          <a:xfrm>
            <a:off x="685800" y="1295400"/>
            <a:ext cx="5548745" cy="3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4400" y="304801"/>
            <a:ext cx="3366656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Classification…</a:t>
            </a:r>
          </a:p>
          <a:p>
            <a:pPr algn="ctr"/>
            <a:r>
              <a:rPr lang="en-US" b="1" dirty="0" smtClean="0"/>
              <a:t>(continued)</a:t>
            </a:r>
            <a:endParaRPr lang="en-US" b="1" dirty="0"/>
          </a:p>
        </p:txBody>
      </p:sp>
      <p:pic>
        <p:nvPicPr>
          <p:cNvPr id="25602" name="Picture 2" descr="C:\Users\Joel\Desktop\AY 2015-2016 2nd Sem\Nurs 430\Nurs 430 Lectures\Saudi Commission JPEG\Saudi Commission Guidelines for Professional Classification manual for Health Practitioners (1)_Page_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47808" r="10877" b="38588"/>
          <a:stretch/>
        </p:blipFill>
        <p:spPr bwMode="auto">
          <a:xfrm>
            <a:off x="381000" y="1634836"/>
            <a:ext cx="8118764" cy="36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5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C:\Users\Joel\Desktop\AY 2015-2016 2nd Sem\Nurs 430\Nurs 430 Lectures\Saudi Commission JPEG\Saudi Commission Guidelines for Professional Classification manual for Health Practitioners (1)_Page_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82984" r="15274" b="8508"/>
          <a:stretch/>
        </p:blipFill>
        <p:spPr bwMode="auto">
          <a:xfrm>
            <a:off x="685800" y="1258454"/>
            <a:ext cx="7924800" cy="16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Joel\Desktop\AY 2015-2016 2nd Sem\Nurs 430\Nurs 430 Lectures\Saudi Commission JPEG\Saudi Commission Guidelines for Professional Classification manual for Health Practitioners (1)_Page_3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7720" r="11243" b="63647"/>
          <a:stretch/>
        </p:blipFill>
        <p:spPr bwMode="auto">
          <a:xfrm>
            <a:off x="685800" y="2895600"/>
            <a:ext cx="7924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C:\Users\Joel\Desktop\AY 2015-2016 2nd Sem\Nurs 430\Nurs 430 Lectures\Saudi Commission JPEG\Saudi Commission Guidelines for Professional Classification manual for Health Practitioners (1)_Page_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82984" r="15274" b="12762"/>
          <a:stretch/>
        </p:blipFill>
        <p:spPr bwMode="auto">
          <a:xfrm>
            <a:off x="685800" y="1258455"/>
            <a:ext cx="7924800" cy="8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Joel\Desktop\AY 2015-2016 2nd Sem\Nurs 430\Nurs 430 Lectures\Saudi Commission JPEG\Saudi Commission Guidelines for Professional Classification manual for Health Practitioners (1)_Page_3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4" t="66292" r="12525" b="14727"/>
          <a:stretch/>
        </p:blipFill>
        <p:spPr bwMode="auto">
          <a:xfrm>
            <a:off x="640752" y="2090882"/>
            <a:ext cx="7969848" cy="248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C:\Users\Joel\Desktop\AY 2015-2016 2nd Sem\Nurs 430\Nurs 430 Lectures\Saudi Commission JPEG\Saudi Commission Guidelines for Professional Classification manual for Health Practitioners (1)_Page_4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7698" r="11163" b="77921"/>
          <a:stretch/>
        </p:blipFill>
        <p:spPr bwMode="auto">
          <a:xfrm>
            <a:off x="606116" y="4572000"/>
            <a:ext cx="800448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Joel\Desktop\AY 2015-2016 2nd Sem\Nurs 430\Nurs 430 Lectures\Saudi Commission JPEG\Saudi Commission Guidelines for Professional Classification manual for Health Practitioners (1)_Page_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 t="7579" r="50905" b="75578"/>
          <a:stretch/>
        </p:blipFill>
        <p:spPr bwMode="auto">
          <a:xfrm>
            <a:off x="685800" y="1371600"/>
            <a:ext cx="7239000" cy="459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Joel\Desktop\AY 2015-2016 2nd Sem\Nurs 430\Nurs 430 Lectures\Saudi Commission JPEG\Saudi Commission Guidelines for Professional Classification manual for Health Practitioners (1)_Page_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 t="27661" r="50905" b="51091"/>
          <a:stretch/>
        </p:blipFill>
        <p:spPr bwMode="auto">
          <a:xfrm>
            <a:off x="685800" y="1246910"/>
            <a:ext cx="5943600" cy="47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35610"/>
            <a:ext cx="8229600" cy="4790554"/>
          </a:xfrm>
        </p:spPr>
        <p:txBody>
          <a:bodyPr>
            <a:normAutofit/>
          </a:bodyPr>
          <a:lstStyle/>
          <a:p>
            <a:r>
              <a:rPr lang="en-US" b="1" dirty="0" smtClean="0"/>
              <a:t>Vision</a:t>
            </a:r>
          </a:p>
          <a:p>
            <a:pPr lvl="1"/>
            <a:r>
              <a:rPr lang="en-US" dirty="0" smtClean="0"/>
              <a:t>“Promoting professional health performance in the Kingdom to an International level”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Mission</a:t>
            </a:r>
          </a:p>
          <a:p>
            <a:pPr lvl="1"/>
            <a:r>
              <a:rPr lang="en-US" dirty="0"/>
              <a:t>Upgrading  healthcare  criteria  through  designing  and  organizing  health  </a:t>
            </a:r>
            <a:r>
              <a:rPr lang="en-US" dirty="0" smtClean="0"/>
              <a:t>training programs</a:t>
            </a:r>
            <a:r>
              <a:rPr lang="en-US" dirty="0"/>
              <a:t>, and through effective health practitioner registration and accreditation. </a:t>
            </a:r>
            <a:endParaRPr lang="en-US" dirty="0" smtClean="0"/>
          </a:p>
          <a:p>
            <a:pPr lvl="1"/>
            <a:r>
              <a:rPr lang="en-US" dirty="0" smtClean="0"/>
              <a:t>Encouraging </a:t>
            </a:r>
            <a:r>
              <a:rPr lang="en-US" dirty="0"/>
              <a:t>ongoing medical research, medical education, and professional development in the kingdom through coordination and participation with domestic and international institutions.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8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Joel\Desktop\AY 2015-2016 2nd Sem\Nurs 430\Nurs 430 Lectures\Saudi Commission JPEG\Saudi Commission Guidelines for Professional Classification manual for Health Practitioners (1)_Page_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 t="51889" r="50905" b="26539"/>
          <a:stretch/>
        </p:blipFill>
        <p:spPr bwMode="auto">
          <a:xfrm>
            <a:off x="685800" y="1295400"/>
            <a:ext cx="6096000" cy="49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1728"/>
            <a:ext cx="3733800" cy="95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C:\Users\Joel\Desktop\AY 2015-2016 2nd Sem\Nurs 430\Nurs 430 Lectures\Saudi Commission JPEG\Saudi Commission Guidelines for Professional Classification manual for Health Practitioners (1)_Page_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13787" r="58610" b="78653"/>
          <a:stretch/>
        </p:blipFill>
        <p:spPr bwMode="auto">
          <a:xfrm>
            <a:off x="228600" y="284020"/>
            <a:ext cx="4068774" cy="14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oel\Desktop\AY 2015-2016 2nd Sem\Nurs 430\Nurs 430 Lectures\Saudi Commission JPEG\Saudi Commission Guidelines for Professional Classification manual for Health Practitioners (1)_Page_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56608" r="58610" b="26185"/>
          <a:stretch/>
        </p:blipFill>
        <p:spPr bwMode="auto">
          <a:xfrm>
            <a:off x="4589821" y="1697183"/>
            <a:ext cx="3792179" cy="299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oel\Desktop\AY 2015-2016 2nd Sem\Nurs 430\Nurs 430 Lectures\Saudi Commission JPEG\Saudi Commission Guidelines for Professional Classification manual for Health Practitioners (1)_Page_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t="24594" r="62281" b="46113"/>
          <a:stretch/>
        </p:blipFill>
        <p:spPr bwMode="auto">
          <a:xfrm>
            <a:off x="322621" y="1704110"/>
            <a:ext cx="4267200" cy="488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Continuing Education Policy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Purpose:</a:t>
            </a:r>
          </a:p>
          <a:p>
            <a:pPr lvl="1"/>
            <a:endParaRPr lang="en-US" sz="2000" dirty="0" smtClean="0"/>
          </a:p>
          <a:p>
            <a:pPr lvl="2"/>
            <a:r>
              <a:rPr lang="en-US" sz="2000" dirty="0" smtClean="0"/>
              <a:t>To sustain the nursing mission and values and maintain quality services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To provide nurses with up-to-date knowledge and skills in order to promote a learning culture and improve work efficiency and effectiveness through in-service program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To facilitate the provision of holistic care by cultivating insights and clarifying with nurses their responsibilities and commitments and skills in their expanding roles through education and supervision.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9673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en-US" dirty="0" smtClean="0"/>
              <a:t>Competence (definition)</a:t>
            </a:r>
          </a:p>
          <a:p>
            <a:pPr lvl="1"/>
            <a:r>
              <a:rPr lang="en-US" dirty="0" smtClean="0"/>
              <a:t>Level of performance demonstrating the effective application of knowledge, skills, and judgement (ICN, 1997)</a:t>
            </a:r>
          </a:p>
          <a:p>
            <a:pPr lvl="1"/>
            <a:endParaRPr lang="en-US" dirty="0"/>
          </a:p>
          <a:p>
            <a:r>
              <a:rPr lang="en-US" dirty="0" smtClean="0"/>
              <a:t>Competency</a:t>
            </a:r>
          </a:p>
          <a:p>
            <a:pPr lvl="1"/>
            <a:r>
              <a:rPr lang="en-US" dirty="0" smtClean="0"/>
              <a:t>The potential ability to integrate the knowledge, skills, and attitudes required for performance in a designed role or setting (Nursing Directorate, 2011)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73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Competencies of Beginning Nurse Practitioner</a:t>
            </a:r>
          </a:p>
          <a:p>
            <a:pPr lvl="1"/>
            <a:r>
              <a:rPr lang="en-US" sz="2400" dirty="0" smtClean="0"/>
              <a:t>Nursing Orientation Based Competency</a:t>
            </a:r>
          </a:p>
          <a:p>
            <a:pPr lvl="1"/>
            <a:r>
              <a:rPr lang="en-US" sz="2400" dirty="0" smtClean="0"/>
              <a:t>Unit Specific Skill Competency</a:t>
            </a:r>
          </a:p>
          <a:p>
            <a:pPr lvl="1"/>
            <a:r>
              <a:rPr lang="en-US" sz="2400" dirty="0" smtClean="0"/>
              <a:t>Annual Competency Assessment</a:t>
            </a:r>
          </a:p>
          <a:p>
            <a:pPr lvl="1"/>
            <a:r>
              <a:rPr lang="en-US" sz="2400" dirty="0" smtClean="0"/>
              <a:t>Competency Based Assessment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r>
              <a:rPr lang="en-US" dirty="0" smtClean="0"/>
              <a:t>Class Activity: 5 Marks</a:t>
            </a:r>
          </a:p>
          <a:p>
            <a:pPr lvl="1"/>
            <a:r>
              <a:rPr lang="en-US" dirty="0" smtClean="0"/>
              <a:t>Divide class into 6 groups</a:t>
            </a:r>
          </a:p>
          <a:p>
            <a:pPr lvl="1"/>
            <a:r>
              <a:rPr lang="en-US" dirty="0" smtClean="0"/>
              <a:t>Each group will report in class and submit hard copy on Next Class Week (Week 3) – After Quiz 1.</a:t>
            </a:r>
          </a:p>
          <a:p>
            <a:pPr lvl="1"/>
            <a:endParaRPr lang="en-US" dirty="0"/>
          </a:p>
          <a:p>
            <a:r>
              <a:rPr lang="en-US" dirty="0" smtClean="0"/>
              <a:t>Assigned Hospitals (5 groups)</a:t>
            </a:r>
          </a:p>
          <a:p>
            <a:pPr lvl="1"/>
            <a:r>
              <a:rPr lang="en-US" dirty="0" smtClean="0"/>
              <a:t>King Saud University Medical City</a:t>
            </a:r>
          </a:p>
          <a:p>
            <a:pPr lvl="1"/>
            <a:r>
              <a:rPr lang="en-US" dirty="0" smtClean="0"/>
              <a:t>King Faisal Specialist Hospital and Research Center</a:t>
            </a:r>
          </a:p>
          <a:p>
            <a:pPr lvl="1"/>
            <a:r>
              <a:rPr lang="en-US" dirty="0" smtClean="0"/>
              <a:t>King Fahad Medical City</a:t>
            </a:r>
          </a:p>
          <a:p>
            <a:pPr lvl="1"/>
            <a:r>
              <a:rPr lang="en-US" dirty="0" smtClean="0"/>
              <a:t>National Guard Hospital</a:t>
            </a:r>
          </a:p>
          <a:p>
            <a:pPr lvl="1"/>
            <a:r>
              <a:rPr lang="en-US" dirty="0" smtClean="0"/>
              <a:t>Prince Sultan Military Medical Center</a:t>
            </a:r>
          </a:p>
          <a:p>
            <a:pPr lvl="1"/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Sulaiman</a:t>
            </a:r>
            <a:r>
              <a:rPr lang="en-US" dirty="0"/>
              <a:t> Al Habib Medical Center (Medical Complex </a:t>
            </a:r>
            <a:r>
              <a:rPr lang="en-US" dirty="0" err="1"/>
              <a:t>Olaya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King </a:t>
            </a:r>
            <a:r>
              <a:rPr lang="en-US" dirty="0" err="1" smtClean="0"/>
              <a:t>Abdulaziz</a:t>
            </a:r>
            <a:r>
              <a:rPr lang="en-US" dirty="0" smtClean="0"/>
              <a:t> University Hospital</a:t>
            </a:r>
          </a:p>
          <a:p>
            <a:r>
              <a:rPr lang="en-US" dirty="0" smtClean="0"/>
              <a:t>Nursing Organizations in Saudi Arabia and GCC (1 group)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9673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>
            <a:normAutofit/>
          </a:bodyPr>
          <a:lstStyle/>
          <a:p>
            <a:r>
              <a:rPr lang="en-US" b="1" dirty="0" smtClean="0"/>
              <a:t>Orientation program</a:t>
            </a:r>
          </a:p>
          <a:p>
            <a:pPr lvl="1"/>
            <a:r>
              <a:rPr lang="en-US" sz="2400" dirty="0" smtClean="0"/>
              <a:t>Nursing mission</a:t>
            </a:r>
          </a:p>
          <a:p>
            <a:pPr lvl="1"/>
            <a:r>
              <a:rPr lang="en-US" sz="2400" dirty="0" smtClean="0"/>
              <a:t>Nursing vision</a:t>
            </a:r>
          </a:p>
          <a:p>
            <a:pPr lvl="1"/>
            <a:r>
              <a:rPr lang="en-US" sz="2400" dirty="0" smtClean="0"/>
              <a:t>Values</a:t>
            </a:r>
          </a:p>
          <a:p>
            <a:pPr lvl="1"/>
            <a:r>
              <a:rPr lang="en-US" sz="2400" dirty="0" smtClean="0"/>
              <a:t>Goals</a:t>
            </a:r>
          </a:p>
          <a:p>
            <a:pPr lvl="1"/>
            <a:r>
              <a:rPr lang="en-US" sz="2400" dirty="0" smtClean="0"/>
              <a:t>Organizational chart</a:t>
            </a:r>
            <a:r>
              <a:rPr lang="en-US" sz="2400" dirty="0"/>
              <a:t> </a:t>
            </a:r>
            <a:r>
              <a:rPr lang="en-US" sz="2400" dirty="0" smtClean="0"/>
              <a:t>of Nursing Service Department</a:t>
            </a:r>
          </a:p>
          <a:p>
            <a:pPr lvl="2"/>
            <a:r>
              <a:rPr lang="en-US" sz="2400" dirty="0" smtClean="0"/>
              <a:t>Nursing professional role and responsibility</a:t>
            </a:r>
          </a:p>
          <a:p>
            <a:pPr lvl="2"/>
            <a:r>
              <a:rPr lang="en-US" sz="2400" dirty="0" smtClean="0"/>
              <a:t>Overview of nursing system, policy and procedures</a:t>
            </a:r>
          </a:p>
          <a:p>
            <a:pPr lvl="2"/>
            <a:r>
              <a:rPr lang="en-US" sz="2400" dirty="0" smtClean="0"/>
              <a:t>Individual explanation of job description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09673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Saudi Commission for Health Specialties. (2014). </a:t>
            </a:r>
            <a:r>
              <a:rPr lang="en-US" i="1" dirty="0" smtClean="0"/>
              <a:t>Guidelines of Professional Classification and Registration for Health Practitioners</a:t>
            </a:r>
            <a:r>
              <a:rPr lang="en-US" dirty="0" smtClean="0"/>
              <a:t>. </a:t>
            </a:r>
            <a:r>
              <a:rPr lang="en-US" dirty="0" smtClean="0">
                <a:hlinkClick r:id="rId2"/>
              </a:rPr>
              <a:t>http://www.scfhs.org.sa/en/registration/Pages/default.aspx</a:t>
            </a:r>
            <a:endParaRPr lang="en-US" dirty="0" smtClean="0"/>
          </a:p>
          <a:p>
            <a:r>
              <a:rPr lang="en-US" dirty="0" smtClean="0"/>
              <a:t>Al </a:t>
            </a:r>
            <a:r>
              <a:rPr lang="en-US" dirty="0" err="1" smtClean="0"/>
              <a:t>Oseimy</a:t>
            </a:r>
            <a:r>
              <a:rPr lang="en-US" dirty="0" smtClean="0"/>
              <a:t>, M., Ministry of Health, General Directorate of Nursing (2011). Manual of Nursing Policies and 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Joel\Desktop\AY 2015-2016 2nd Sem\Nurs 430\Nurs 430 Lectures\Saudi Commission JPEG\Saudi Commission Guidelines for Professional Classification manual for Health Practitioners (1)_Page_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2" t="7257" r="10419" b="65406"/>
          <a:stretch/>
        </p:blipFill>
        <p:spPr bwMode="auto">
          <a:xfrm>
            <a:off x="304800" y="1371600"/>
            <a:ext cx="8229600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Joel\Desktop\AY 2015-2016 2nd Sem\Nurs 430\Nurs 430 Lectures\Saudi Commission JPEG\Saudi Commission Guidelines for Professional Classification manual for Health Practitioners (1)_Page_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2" t="34723" r="10419" b="39883"/>
          <a:stretch/>
        </p:blipFill>
        <p:spPr bwMode="auto">
          <a:xfrm>
            <a:off x="277090" y="1371600"/>
            <a:ext cx="840970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4400" y="304801"/>
            <a:ext cx="3366656" cy="6095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Definition of Terms (continued)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81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Joel\Desktop\AY 2015-2016 2nd Sem\Nurs 430\Nurs 430 Lectures\Saudi Commission JPEG\Saudi Commission Guidelines for Professional Classification manual for Health Practitioners (1)_Page_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2" t="60117" r="10419" b="19024"/>
          <a:stretch/>
        </p:blipFill>
        <p:spPr bwMode="auto">
          <a:xfrm>
            <a:off x="304800" y="1371600"/>
            <a:ext cx="8229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304801"/>
            <a:ext cx="3366656" cy="6095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Definition of Terms (continued)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81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Joel\Desktop\AY 2015-2016 2nd Sem\Nurs 430\Nurs 430 Lectures\Saudi Commission JPEG\Saudi Commission Guidelines for Professional Classification manual for Health Practitioners (1)_Page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1" t="7439" r="8742" b="64576"/>
          <a:stretch/>
        </p:blipFill>
        <p:spPr bwMode="auto">
          <a:xfrm>
            <a:off x="381000" y="1219200"/>
            <a:ext cx="8077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3564061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Joel\Desktop\AY 2015-2016 2nd Sem\Nurs 430\Nurs 430 Lectures\Saudi Commission JPEG\Saudi Commission Guidelines for Professional Classification manual for Health Practitioners (1)_Page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t="35294" r="9961" b="44753"/>
          <a:stretch/>
        </p:blipFill>
        <p:spPr bwMode="auto">
          <a:xfrm>
            <a:off x="381000" y="1371600"/>
            <a:ext cx="8077200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304801"/>
            <a:ext cx="3366656" cy="6095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Qualifications</a:t>
            </a:r>
          </a:p>
          <a:p>
            <a:pPr algn="ctr"/>
            <a:r>
              <a:rPr lang="en-US" b="1" dirty="0" smtClean="0"/>
              <a:t>(continued)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24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1138</TotalTime>
  <Words>542</Words>
  <Application>Microsoft Office PowerPoint</Application>
  <PresentationFormat>On-screen Show (4:3)</PresentationFormat>
  <Paragraphs>95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Oriel</vt:lpstr>
      <vt:lpstr>Nurs 430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Patalagsa</dc:creator>
  <cp:lastModifiedBy>abdalshehri</cp:lastModifiedBy>
  <cp:revision>37</cp:revision>
  <cp:lastPrinted>2016-10-05T08:46:24Z</cp:lastPrinted>
  <dcterms:created xsi:type="dcterms:W3CDTF">2016-01-27T05:01:20Z</dcterms:created>
  <dcterms:modified xsi:type="dcterms:W3CDTF">2017-10-14T18:49:06Z</dcterms:modified>
</cp:coreProperties>
</file>