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34"/>
  </p:notesMasterIdLst>
  <p:handoutMasterIdLst>
    <p:handoutMasterId r:id="rId35"/>
  </p:handoutMasterIdLst>
  <p:sldIdLst>
    <p:sldId id="256" r:id="rId2"/>
    <p:sldId id="319" r:id="rId3"/>
    <p:sldId id="257" r:id="rId4"/>
    <p:sldId id="258" r:id="rId5"/>
    <p:sldId id="283" r:id="rId6"/>
    <p:sldId id="259" r:id="rId7"/>
    <p:sldId id="262" r:id="rId8"/>
    <p:sldId id="263" r:id="rId9"/>
    <p:sldId id="264" r:id="rId10"/>
    <p:sldId id="282" r:id="rId11"/>
    <p:sldId id="267" r:id="rId12"/>
    <p:sldId id="278" r:id="rId13"/>
    <p:sldId id="279" r:id="rId14"/>
    <p:sldId id="285" r:id="rId15"/>
    <p:sldId id="286" r:id="rId16"/>
    <p:sldId id="288" r:id="rId17"/>
    <p:sldId id="289" r:id="rId18"/>
    <p:sldId id="291" r:id="rId19"/>
    <p:sldId id="271" r:id="rId20"/>
    <p:sldId id="272" r:id="rId21"/>
    <p:sldId id="273" r:id="rId22"/>
    <p:sldId id="274" r:id="rId23"/>
    <p:sldId id="297" r:id="rId24"/>
    <p:sldId id="307" r:id="rId25"/>
    <p:sldId id="304" r:id="rId26"/>
    <p:sldId id="302" r:id="rId27"/>
    <p:sldId id="318" r:id="rId28"/>
    <p:sldId id="315" r:id="rId29"/>
    <p:sldId id="316" r:id="rId30"/>
    <p:sldId id="313" r:id="rId31"/>
    <p:sldId id="311" r:id="rId32"/>
    <p:sldId id="295" r:id="rId33"/>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a:srgbClr val="800080"/>
    <a:srgbClr val="FFFFFF"/>
    <a:srgbClr val="FF3300"/>
    <a:srgbClr val="CC3399"/>
    <a:srgbClr val="006600"/>
    <a:srgbClr val="800000"/>
    <a:srgbClr val="BED6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83" d="100"/>
          <a:sy n="83" d="100"/>
        </p:scale>
        <p:origin x="60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0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ECA7F4C-9642-4460-8C6E-7783437C78D2}" type="datetimeFigureOut">
              <a:rPr lang="en-US" smtClean="0"/>
              <a:t>12/20/2016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30333C8-F63F-43F1-899C-FB0D642B784F}" type="slidenum">
              <a:rPr lang="en-US" smtClean="0"/>
              <a:t>‹#›</a:t>
            </a:fld>
            <a:endParaRPr lang="en-US"/>
          </a:p>
        </p:txBody>
      </p:sp>
    </p:spTree>
    <p:extLst>
      <p:ext uri="{BB962C8B-B14F-4D97-AF65-F5344CB8AC3E}">
        <p14:creationId xmlns:p14="http://schemas.microsoft.com/office/powerpoint/2010/main" val="41153269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smtClean="0"/>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smtClean="0"/>
            </a:lvl1pPr>
          </a:lstStyle>
          <a:p>
            <a:pPr>
              <a:defRPr/>
            </a:pPr>
            <a:fld id="{684001EC-2945-423B-8C20-47937180E24F}" type="datetimeFigureOut">
              <a:rPr lang="en-US"/>
              <a:pPr>
                <a:defRPr/>
              </a:pPr>
              <a:t>12/20/2016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smtClean="0"/>
            </a:lvl1pPr>
          </a:lstStyle>
          <a:p>
            <a:pPr>
              <a:defRPr/>
            </a:pPr>
            <a:fld id="{57C24842-1288-4515-90E7-7C9F084E8432}" type="slidenum">
              <a:rPr lang="en-US"/>
              <a:pPr>
                <a:defRPr/>
              </a:pPr>
              <a:t>‹#›</a:t>
            </a:fld>
            <a:endParaRPr lang="en-US"/>
          </a:p>
        </p:txBody>
      </p:sp>
    </p:spTree>
    <p:extLst>
      <p:ext uri="{BB962C8B-B14F-4D97-AF65-F5344CB8AC3E}">
        <p14:creationId xmlns:p14="http://schemas.microsoft.com/office/powerpoint/2010/main" val="15499065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http://aacu.org/sites/default/files/files/hips/Beyondthetipoftheiceberg.pdf </a:t>
            </a:r>
          </a:p>
          <a:p>
            <a:pPr>
              <a:spcBef>
                <a:spcPct val="0"/>
              </a:spcBef>
            </a:pPr>
            <a:r>
              <a:rPr lang="en-US" altLang="en-US" smtClean="0"/>
              <a:t>http://www.languageandculture.com/cultural-iceberg </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fld id="{BD48F458-84CE-45C9-AC4D-63E6E3CC74C8}" type="slidenum">
              <a:rPr lang="en-US" altLang="en-US" sz="1200"/>
              <a:pPr eaLnBrk="1" hangingPunct="1"/>
              <a:t>10</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445BD6-1C6F-46B5-B2A6-D3657B61B390}" type="slidenum">
              <a:rPr lang="en-US" altLang="en-US"/>
              <a:pPr/>
              <a:t>15</a:t>
            </a:fld>
            <a:endParaRPr lang="en-US" alt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r>
              <a:rPr lang="en-US" altLang="en-US" sz="800"/>
              <a:t>Narayanasamy,</a:t>
            </a:r>
            <a:r>
              <a:rPr lang="en-US" altLang="en-US"/>
              <a:t> A. (</a:t>
            </a:r>
            <a:r>
              <a:rPr lang="en-US" altLang="en-US" sz="800"/>
              <a:t>2003). Transcultural nursing : How do nurses respond to cultural needs? British Journal of Nursing 12(3): 185-94.</a:t>
            </a:r>
          </a:p>
          <a:p>
            <a:r>
              <a:rPr lang="en-US" altLang="en-US" sz="800"/>
              <a:t>Equal access – racial discrimination, racial harassment and oppression -&gt; stress and psychological trauma</a:t>
            </a:r>
          </a:p>
          <a:p>
            <a:r>
              <a:rPr lang="en-US" altLang="en-US" sz="800"/>
              <a:t>Respect for cultural beliefs &amp; practice – work from the client’s perspectives, enables client empowerment. </a:t>
            </a:r>
          </a:p>
          <a:p>
            <a:r>
              <a:rPr lang="en-US" altLang="en-US" sz="800"/>
              <a:t>Religious beliefs – holidays, diet regulations, complementary health care practice, use of amulet, number of 4 (death); 13 (unlucky)</a:t>
            </a:r>
          </a:p>
          <a:p>
            <a:r>
              <a:rPr lang="en-US" altLang="en-US" sz="800"/>
              <a:t>Communication needs</a:t>
            </a:r>
          </a:p>
          <a:p>
            <a:r>
              <a:rPr lang="en-US" altLang="en-US" sz="800"/>
              <a:t>Leininger, 1995 – Components of a cultural assessment : communication, time orientation, space, pain, religious beliefs, taboos, customs, dietary practices, health practices, family, view of death</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D592A6-A4D0-4A60-B7E4-0EDC4FA7C578}" type="slidenum">
              <a:rPr lang="en-US" altLang="en-US"/>
              <a:pPr/>
              <a:t>17</a:t>
            </a:fld>
            <a:endParaRPr lang="en-US" alt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r>
              <a:rPr lang="en-US" altLang="en-US"/>
              <a:t>Taking time to locate a translator</a:t>
            </a:r>
          </a:p>
          <a:p>
            <a:r>
              <a:rPr lang="en-US" altLang="en-US"/>
              <a:t>Interpreter may interpret rather than translate a pt’s problem </a:t>
            </a:r>
          </a:p>
          <a:p>
            <a:r>
              <a:rPr lang="en-US" altLang="en-US"/>
              <a:t>Family interpreter –fabricate a new problem to save embarrassment in the presence of a family member </a:t>
            </a:r>
          </a:p>
          <a:p>
            <a:r>
              <a:rPr lang="en-US" altLang="en-US"/>
              <a:t>Body stances, proximities, gestures, listening styles, eye contact</a:t>
            </a:r>
          </a:p>
          <a:p>
            <a:r>
              <a:rPr lang="en-US" altLang="en-US"/>
              <a:t>Under crisis – pts with ESL might experience difficulty in understanding English, yell out their primary language …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E4D1D4-9343-405F-A12E-AF5D6BA2C1F0}" type="slidenum">
              <a:rPr lang="en-US" altLang="en-US"/>
              <a:pPr/>
              <a:t>18</a:t>
            </a:fld>
            <a:endParaRPr lang="en-US" alt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ltLang="en-US"/>
              <a:t>Cultural–specific and generic-cultural competence: development of knowledge and skills related to a particular ethnic group as well as insights into the beliefs and values that operate within clients’ culture</a:t>
            </a:r>
          </a:p>
          <a:p>
            <a:r>
              <a:rPr lang="en-US" altLang="en-US"/>
              <a:t>Culture-generic competence is the ability to acquire knowledg and skills that are transferable across ethic groups. And culture-specific competence is about possession of knowledge and skills unique to a particular ethnic group.</a:t>
            </a:r>
          </a:p>
          <a:p>
            <a:r>
              <a:rPr lang="en-US" altLang="en-US"/>
              <a:t>Education aspect – re-examination of one’s own attitudes</a:t>
            </a:r>
          </a:p>
          <a:p>
            <a:r>
              <a:rPr lang="en-US" altLang="en-US"/>
              <a:t>Recruitment – 30 % minority with 13% of minority health care providers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8D5993E-B628-4AC5-9DA9-B0DC5E14CB3E}" type="slidenum">
              <a:rPr lang="en-US" smtClean="0"/>
              <a:pPr>
                <a:defRPr/>
              </a:pPr>
              <a:t>‹#›</a:t>
            </a:fld>
            <a:endParaRPr lang="en-US"/>
          </a:p>
        </p:txBody>
      </p:sp>
    </p:spTree>
    <p:extLst>
      <p:ext uri="{BB962C8B-B14F-4D97-AF65-F5344CB8AC3E}">
        <p14:creationId xmlns:p14="http://schemas.microsoft.com/office/powerpoint/2010/main" val="337838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C2E43D-4ACB-4F50-8EED-35813B4EF0A2}" type="slidenum">
              <a:rPr lang="en-US" smtClean="0"/>
              <a:pPr>
                <a:defRPr/>
              </a:pPr>
              <a:t>‹#›</a:t>
            </a:fld>
            <a:endParaRPr lang="en-US"/>
          </a:p>
        </p:txBody>
      </p:sp>
    </p:spTree>
    <p:extLst>
      <p:ext uri="{BB962C8B-B14F-4D97-AF65-F5344CB8AC3E}">
        <p14:creationId xmlns:p14="http://schemas.microsoft.com/office/powerpoint/2010/main" val="399353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C2E43D-4ACB-4F50-8EED-35813B4EF0A2}"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36686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C2E43D-4ACB-4F50-8EED-35813B4EF0A2}" type="slidenum">
              <a:rPr lang="en-US" smtClean="0"/>
              <a:pPr>
                <a:defRPr/>
              </a:pPr>
              <a:t>‹#›</a:t>
            </a:fld>
            <a:endParaRPr lang="en-US"/>
          </a:p>
        </p:txBody>
      </p:sp>
    </p:spTree>
    <p:extLst>
      <p:ext uri="{BB962C8B-B14F-4D97-AF65-F5344CB8AC3E}">
        <p14:creationId xmlns:p14="http://schemas.microsoft.com/office/powerpoint/2010/main" val="20618233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C2E43D-4ACB-4F50-8EED-35813B4EF0A2}"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980200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C2E43D-4ACB-4F50-8EED-35813B4EF0A2}" type="slidenum">
              <a:rPr lang="en-US" smtClean="0"/>
              <a:pPr>
                <a:defRPr/>
              </a:pPr>
              <a:t>‹#›</a:t>
            </a:fld>
            <a:endParaRPr lang="en-US"/>
          </a:p>
        </p:txBody>
      </p:sp>
    </p:spTree>
    <p:extLst>
      <p:ext uri="{BB962C8B-B14F-4D97-AF65-F5344CB8AC3E}">
        <p14:creationId xmlns:p14="http://schemas.microsoft.com/office/powerpoint/2010/main" val="2733659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70633C8-AAEA-453E-A9B7-477AE67505BA}" type="slidenum">
              <a:rPr lang="en-US" smtClean="0"/>
              <a:pPr>
                <a:defRPr/>
              </a:pPr>
              <a:t>‹#›</a:t>
            </a:fld>
            <a:endParaRPr lang="en-US"/>
          </a:p>
        </p:txBody>
      </p:sp>
    </p:spTree>
    <p:extLst>
      <p:ext uri="{BB962C8B-B14F-4D97-AF65-F5344CB8AC3E}">
        <p14:creationId xmlns:p14="http://schemas.microsoft.com/office/powerpoint/2010/main" val="41740822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37002FB-F370-4639-8402-486589500651}" type="slidenum">
              <a:rPr lang="en-US" smtClean="0"/>
              <a:pPr>
                <a:defRPr/>
              </a:pPr>
              <a:t>‹#›</a:t>
            </a:fld>
            <a:endParaRPr lang="en-US"/>
          </a:p>
        </p:txBody>
      </p:sp>
    </p:spTree>
    <p:extLst>
      <p:ext uri="{BB962C8B-B14F-4D97-AF65-F5344CB8AC3E}">
        <p14:creationId xmlns:p14="http://schemas.microsoft.com/office/powerpoint/2010/main" val="9365943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371600" y="533400"/>
            <a:ext cx="75438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371600" y="1981200"/>
            <a:ext cx="3733800" cy="4114800"/>
          </a:xfrm>
        </p:spPr>
        <p:txBody>
          <a:bodyPr/>
          <a:lstStyle/>
          <a:p>
            <a:pPr lvl="0"/>
            <a:endParaRPr lang="en-US" noProof="0" smtClean="0"/>
          </a:p>
        </p:txBody>
      </p:sp>
      <p:sp>
        <p:nvSpPr>
          <p:cNvPr id="4" name="Text Placeholder 3"/>
          <p:cNvSpPr>
            <a:spLocks noGrp="1"/>
          </p:cNvSpPr>
          <p:nvPr>
            <p:ph type="body" sz="half" idx="2"/>
          </p:nvPr>
        </p:nvSpPr>
        <p:spPr>
          <a:xfrm>
            <a:off x="5257800" y="1981200"/>
            <a:ext cx="3733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49C10F89-7BA7-49F2-8AEC-B3718357ACB4}" type="slidenum">
              <a:rPr lang="en-US"/>
              <a:pPr>
                <a:defRPr/>
              </a:pPr>
              <a:t>‹#›</a:t>
            </a:fld>
            <a:endParaRPr lang="en-US"/>
          </a:p>
        </p:txBody>
      </p:sp>
    </p:spTree>
    <p:extLst>
      <p:ext uri="{BB962C8B-B14F-4D97-AF65-F5344CB8AC3E}">
        <p14:creationId xmlns:p14="http://schemas.microsoft.com/office/powerpoint/2010/main" val="384126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4D68329-04A5-475A-A380-D632FE9FF9C9}" type="slidenum">
              <a:rPr lang="en-US" smtClean="0"/>
              <a:pPr>
                <a:defRPr/>
              </a:pPr>
              <a:t>‹#›</a:t>
            </a:fld>
            <a:endParaRPr lang="en-US"/>
          </a:p>
        </p:txBody>
      </p:sp>
    </p:spTree>
    <p:extLst>
      <p:ext uri="{BB962C8B-B14F-4D97-AF65-F5344CB8AC3E}">
        <p14:creationId xmlns:p14="http://schemas.microsoft.com/office/powerpoint/2010/main" val="55762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44434BB-CC2D-4ACB-A9CB-373C75A2964A}" type="slidenum">
              <a:rPr lang="en-US" smtClean="0"/>
              <a:pPr>
                <a:defRPr/>
              </a:pPr>
              <a:t>‹#›</a:t>
            </a:fld>
            <a:endParaRPr lang="en-US"/>
          </a:p>
        </p:txBody>
      </p:sp>
    </p:spTree>
    <p:extLst>
      <p:ext uri="{BB962C8B-B14F-4D97-AF65-F5344CB8AC3E}">
        <p14:creationId xmlns:p14="http://schemas.microsoft.com/office/powerpoint/2010/main" val="1673158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0516926-8B76-4725-8E71-DBB71520BB7B}" type="slidenum">
              <a:rPr lang="en-US" smtClean="0"/>
              <a:pPr>
                <a:defRPr/>
              </a:pPr>
              <a:t>‹#›</a:t>
            </a:fld>
            <a:endParaRPr lang="en-US"/>
          </a:p>
        </p:txBody>
      </p:sp>
    </p:spTree>
    <p:extLst>
      <p:ext uri="{BB962C8B-B14F-4D97-AF65-F5344CB8AC3E}">
        <p14:creationId xmlns:p14="http://schemas.microsoft.com/office/powerpoint/2010/main" val="2818163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F046D94B-72B4-4B09-BE13-2CAF0A430EA3}" type="slidenum">
              <a:rPr lang="en-US" smtClean="0"/>
              <a:pPr>
                <a:defRPr/>
              </a:pPr>
              <a:t>‹#›</a:t>
            </a:fld>
            <a:endParaRPr lang="en-US"/>
          </a:p>
        </p:txBody>
      </p:sp>
    </p:spTree>
    <p:extLst>
      <p:ext uri="{BB962C8B-B14F-4D97-AF65-F5344CB8AC3E}">
        <p14:creationId xmlns:p14="http://schemas.microsoft.com/office/powerpoint/2010/main" val="1420558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74F2D53-3694-4DE7-B9F5-94AFCE9FF297}" type="slidenum">
              <a:rPr lang="en-US" smtClean="0"/>
              <a:pPr>
                <a:defRPr/>
              </a:pPr>
              <a:t>‹#›</a:t>
            </a:fld>
            <a:endParaRPr lang="en-US"/>
          </a:p>
        </p:txBody>
      </p:sp>
    </p:spTree>
    <p:extLst>
      <p:ext uri="{BB962C8B-B14F-4D97-AF65-F5344CB8AC3E}">
        <p14:creationId xmlns:p14="http://schemas.microsoft.com/office/powerpoint/2010/main" val="1821498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D5A69E9F-55BA-4038-9961-9519DA7B35A0}" type="slidenum">
              <a:rPr lang="en-US" smtClean="0"/>
              <a:pPr>
                <a:defRPr/>
              </a:pPr>
              <a:t>‹#›</a:t>
            </a:fld>
            <a:endParaRPr lang="en-US"/>
          </a:p>
        </p:txBody>
      </p:sp>
    </p:spTree>
    <p:extLst>
      <p:ext uri="{BB962C8B-B14F-4D97-AF65-F5344CB8AC3E}">
        <p14:creationId xmlns:p14="http://schemas.microsoft.com/office/powerpoint/2010/main" val="4003794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9398905-C0B1-41ED-9B6E-0BE205FE29C6}" type="slidenum">
              <a:rPr lang="en-US" smtClean="0"/>
              <a:pPr>
                <a:defRPr/>
              </a:pPr>
              <a:t>‹#›</a:t>
            </a:fld>
            <a:endParaRPr lang="en-US"/>
          </a:p>
        </p:txBody>
      </p:sp>
    </p:spTree>
    <p:extLst>
      <p:ext uri="{BB962C8B-B14F-4D97-AF65-F5344CB8AC3E}">
        <p14:creationId xmlns:p14="http://schemas.microsoft.com/office/powerpoint/2010/main" val="3271297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73CC0CF-128A-4CB5-BF8E-B8B13549B57F}" type="slidenum">
              <a:rPr lang="en-US" smtClean="0"/>
              <a:pPr>
                <a:defRPr/>
              </a:pPr>
              <a:t>‹#›</a:t>
            </a:fld>
            <a:endParaRPr lang="en-US"/>
          </a:p>
        </p:txBody>
      </p:sp>
    </p:spTree>
    <p:extLst>
      <p:ext uri="{BB962C8B-B14F-4D97-AF65-F5344CB8AC3E}">
        <p14:creationId xmlns:p14="http://schemas.microsoft.com/office/powerpoint/2010/main" val="236631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8DC2E43D-4ACB-4F50-8EED-35813B4EF0A2}" type="slidenum">
              <a:rPr lang="en-US" smtClean="0"/>
              <a:pPr>
                <a:defRPr/>
              </a:pPr>
              <a:t>‹#›</a:t>
            </a:fld>
            <a:endParaRPr lang="en-US"/>
          </a:p>
        </p:txBody>
      </p:sp>
    </p:spTree>
    <p:extLst>
      <p:ext uri="{BB962C8B-B14F-4D97-AF65-F5344CB8AC3E}">
        <p14:creationId xmlns:p14="http://schemas.microsoft.com/office/powerpoint/2010/main" val="2366500052"/>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 id="2147483735"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tcns.org/"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p:txBody>
          <a:bodyPr/>
          <a:lstStyle/>
          <a:p>
            <a:pPr algn="ctr" eaLnBrk="1" hangingPunct="1">
              <a:defRPr/>
            </a:pPr>
            <a:r>
              <a:rPr lang="en-US" dirty="0" smtClean="0"/>
              <a:t>NUR430</a:t>
            </a:r>
            <a:br>
              <a:rPr lang="en-US" dirty="0" smtClean="0"/>
            </a:br>
            <a:r>
              <a:rPr lang="en-US" dirty="0" smtClean="0"/>
              <a:t>Part </a:t>
            </a:r>
            <a:r>
              <a:rPr lang="en-US" dirty="0" smtClean="0"/>
              <a:t>10</a:t>
            </a:r>
            <a:br>
              <a:rPr lang="en-US" dirty="0" smtClean="0"/>
            </a:br>
            <a:r>
              <a:rPr lang="en-US" dirty="0" smtClean="0"/>
              <a:t>Cultural Diversity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ClipArt Placeholder 4"/>
          <p:cNvPicPr>
            <a:picLocks noGrp="1" noChangeAspect="1"/>
          </p:cNvPicPr>
          <p:nvPr>
            <p:ph type="clipArt" sz="half" idx="1"/>
          </p:nvPr>
        </p:nvPicPr>
        <p:blipFill>
          <a:blip r:embed="rId3">
            <a:extLst>
              <a:ext uri="{28A0092B-C50C-407E-A947-70E740481C1C}">
                <a14:useLocalDpi xmlns:a14="http://schemas.microsoft.com/office/drawing/2010/main" val="0"/>
              </a:ext>
            </a:extLst>
          </a:blip>
          <a:srcRect/>
          <a:stretch>
            <a:fillRect/>
          </a:stretch>
        </p:blipFill>
        <p:spPr>
          <a:xfrm>
            <a:off x="1219199" y="0"/>
            <a:ext cx="7924801" cy="68580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295400" y="228600"/>
            <a:ext cx="7543800" cy="1143000"/>
          </a:xfrm>
        </p:spPr>
        <p:txBody>
          <a:bodyPr>
            <a:normAutofit fontScale="90000"/>
          </a:bodyPr>
          <a:lstStyle/>
          <a:p>
            <a:pPr eaLnBrk="1" hangingPunct="1"/>
            <a:r>
              <a:rPr lang="en-US" altLang="en-US" sz="3600" smtClean="0"/>
              <a:t>Nursing Theorists in </a:t>
            </a:r>
            <a:br>
              <a:rPr lang="en-US" altLang="en-US" sz="3600" smtClean="0"/>
            </a:br>
            <a:r>
              <a:rPr lang="en-US" altLang="en-US" sz="3600" smtClean="0"/>
              <a:t>Transcultural Nursing</a:t>
            </a:r>
          </a:p>
        </p:txBody>
      </p:sp>
      <p:sp>
        <p:nvSpPr>
          <p:cNvPr id="14339" name="Rectangle 3"/>
          <p:cNvSpPr>
            <a:spLocks noGrp="1" noChangeArrowheads="1"/>
          </p:cNvSpPr>
          <p:nvPr>
            <p:ph idx="1"/>
          </p:nvPr>
        </p:nvSpPr>
        <p:spPr>
          <a:xfrm>
            <a:off x="457200" y="1447800"/>
            <a:ext cx="7086600" cy="5105400"/>
          </a:xfrm>
        </p:spPr>
        <p:txBody>
          <a:bodyPr>
            <a:normAutofit fontScale="92500"/>
          </a:bodyPr>
          <a:lstStyle/>
          <a:p>
            <a:pPr eaLnBrk="1" hangingPunct="1">
              <a:lnSpc>
                <a:spcPct val="150000"/>
              </a:lnSpc>
            </a:pPr>
            <a:r>
              <a:rPr lang="en-US" altLang="en-US" sz="2400" dirty="0" smtClean="0">
                <a:solidFill>
                  <a:srgbClr val="006600"/>
                </a:solidFill>
                <a:latin typeface="Times New Roman" panose="02020603050405020304" pitchFamily="18" charset="0"/>
                <a:cs typeface="Times New Roman" panose="02020603050405020304" pitchFamily="18" charset="0"/>
              </a:rPr>
              <a:t>Madeleine </a:t>
            </a:r>
            <a:r>
              <a:rPr lang="en-US" altLang="en-US" sz="2400" dirty="0" err="1" smtClean="0">
                <a:solidFill>
                  <a:srgbClr val="006600"/>
                </a:solidFill>
                <a:latin typeface="Times New Roman" panose="02020603050405020304" pitchFamily="18" charset="0"/>
                <a:cs typeface="Times New Roman" panose="02020603050405020304" pitchFamily="18" charset="0"/>
              </a:rPr>
              <a:t>Leininger</a:t>
            </a:r>
            <a:r>
              <a:rPr lang="en-US" altLang="en-US" sz="2400" dirty="0" smtClean="0">
                <a:latin typeface="Times New Roman" panose="02020603050405020304" pitchFamily="18" charset="0"/>
                <a:cs typeface="Times New Roman" panose="02020603050405020304" pitchFamily="18" charset="0"/>
              </a:rPr>
              <a:t>—the founder of Transcultural Nursing. Dr. </a:t>
            </a:r>
            <a:r>
              <a:rPr lang="en-US" altLang="en-US" sz="2400" dirty="0" err="1" smtClean="0">
                <a:latin typeface="Times New Roman" panose="02020603050405020304" pitchFamily="18" charset="0"/>
                <a:cs typeface="Times New Roman" panose="02020603050405020304" pitchFamily="18" charset="0"/>
              </a:rPr>
              <a:t>Leininger</a:t>
            </a:r>
            <a:r>
              <a:rPr lang="en-US" altLang="en-US" sz="2400" dirty="0" smtClean="0">
                <a:latin typeface="Times New Roman" panose="02020603050405020304" pitchFamily="18" charset="0"/>
                <a:cs typeface="Times New Roman" panose="02020603050405020304" pitchFamily="18" charset="0"/>
              </a:rPr>
              <a:t> studied anthropology in the 1950’s and early 60’s. She earned her PhD in Cultural Anthropology. She then decided that nursing was constantly dealing with the lifeways and patterns of peoples of many backgrounds and that in caring for these persons, nurses needed to be sensitive to the unique needs of all peoples.  She felt strongly that we should NOT impose our views on others whenever possible.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026"/>
          <p:cNvSpPr txBox="1">
            <a:spLocks noChangeArrowheads="1"/>
          </p:cNvSpPr>
          <p:nvPr/>
        </p:nvSpPr>
        <p:spPr bwMode="auto">
          <a:xfrm>
            <a:off x="1673225" y="0"/>
            <a:ext cx="6950075"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defRPr/>
            </a:pPr>
            <a:r>
              <a:rPr lang="en-US" sz="2800" b="1" i="1" dirty="0" smtClean="0">
                <a:solidFill>
                  <a:srgbClr val="CC3399"/>
                </a:solidFill>
              </a:rPr>
              <a:t>Contributions of Madeleine </a:t>
            </a:r>
            <a:r>
              <a:rPr lang="en-US" sz="2800" b="1" i="1" dirty="0" err="1" smtClean="0">
                <a:solidFill>
                  <a:srgbClr val="CC3399"/>
                </a:solidFill>
              </a:rPr>
              <a:t>Leininger</a:t>
            </a:r>
            <a:r>
              <a:rPr lang="en-US" sz="2800" b="1" i="1" dirty="0" smtClean="0">
                <a:solidFill>
                  <a:srgbClr val="CC3399"/>
                </a:solidFill>
              </a:rPr>
              <a:t> </a:t>
            </a:r>
            <a:br>
              <a:rPr lang="en-US" sz="2800" b="1" i="1" dirty="0" smtClean="0">
                <a:solidFill>
                  <a:srgbClr val="CC3399"/>
                </a:solidFill>
              </a:rPr>
            </a:br>
            <a:r>
              <a:rPr lang="en-US" sz="1800" dirty="0" smtClean="0"/>
              <a:t>(</a:t>
            </a:r>
            <a:r>
              <a:rPr lang="en-US" sz="1800" dirty="0" smtClean="0">
                <a:effectLst>
                  <a:outerShdw blurRad="38100" dist="38100" dir="2700000" algn="tl">
                    <a:srgbClr val="000000">
                      <a:alpha val="43137"/>
                    </a:srgbClr>
                  </a:outerShdw>
                </a:effectLst>
              </a:rPr>
              <a:t>July 13, 1925-August 10, 2012)</a:t>
            </a:r>
            <a:endParaRPr lang="en-US" sz="1800" dirty="0" smtClean="0">
              <a:solidFill>
                <a:srgbClr val="CC3399"/>
              </a:solidFill>
              <a:effectLst>
                <a:outerShdw blurRad="38100" dist="38100" dir="2700000" algn="tl">
                  <a:srgbClr val="000000">
                    <a:alpha val="43137"/>
                  </a:srgbClr>
                </a:outerShdw>
              </a:effectLst>
            </a:endParaRPr>
          </a:p>
          <a:p>
            <a:pPr algn="ctr" eaLnBrk="1" hangingPunct="1">
              <a:defRPr/>
            </a:pPr>
            <a:r>
              <a:rPr lang="en-US" sz="2800" b="1" i="1" dirty="0" smtClean="0">
                <a:solidFill>
                  <a:srgbClr val="CC3399"/>
                </a:solidFill>
              </a:rPr>
              <a:t> to the Development of Transcultural Nursing</a:t>
            </a:r>
            <a:r>
              <a:rPr lang="en-US" sz="1600" b="1" i="1" dirty="0" smtClean="0">
                <a:solidFill>
                  <a:srgbClr val="CC3399"/>
                </a:solidFill>
              </a:rPr>
              <a:t> </a:t>
            </a:r>
          </a:p>
          <a:p>
            <a:pPr algn="ctr" eaLnBrk="1" hangingPunct="1">
              <a:defRPr/>
            </a:pPr>
            <a:r>
              <a:rPr lang="en-US" sz="1600" b="1" i="1" dirty="0" smtClean="0">
                <a:solidFill>
                  <a:srgbClr val="CC3399"/>
                </a:solidFill>
              </a:rPr>
              <a:t>from the TCNS website: </a:t>
            </a:r>
            <a:r>
              <a:rPr lang="en-US" sz="1600" b="1" i="1" dirty="0" smtClean="0">
                <a:solidFill>
                  <a:srgbClr val="CC3399"/>
                </a:solidFill>
                <a:hlinkClick r:id="rId2"/>
              </a:rPr>
              <a:t>www.tcns.org</a:t>
            </a:r>
            <a:r>
              <a:rPr lang="en-US" sz="1600" b="1" i="1" dirty="0" smtClean="0">
                <a:solidFill>
                  <a:srgbClr val="CC3399"/>
                </a:solidFill>
              </a:rPr>
              <a:t> </a:t>
            </a:r>
            <a:endParaRPr lang="en-US" sz="2800" b="1" i="1" dirty="0" smtClean="0">
              <a:solidFill>
                <a:srgbClr val="CC3399"/>
              </a:solidFill>
            </a:endParaRPr>
          </a:p>
        </p:txBody>
      </p:sp>
      <p:graphicFrame>
        <p:nvGraphicFramePr>
          <p:cNvPr id="51275" name="Group 1099"/>
          <p:cNvGraphicFramePr>
            <a:graphicFrameLocks noGrp="1"/>
          </p:cNvGraphicFramePr>
          <p:nvPr>
            <p:extLst>
              <p:ext uri="{D42A27DB-BD31-4B8C-83A1-F6EECF244321}">
                <p14:modId xmlns:p14="http://schemas.microsoft.com/office/powerpoint/2010/main" val="3749250070"/>
              </p:ext>
            </p:extLst>
          </p:nvPr>
        </p:nvGraphicFramePr>
        <p:xfrm>
          <a:off x="609600" y="1477963"/>
          <a:ext cx="7086600" cy="5348287"/>
        </p:xfrm>
        <a:graphic>
          <a:graphicData uri="http://schemas.openxmlformats.org/drawingml/2006/table">
            <a:tbl>
              <a:tblPr/>
              <a:tblGrid>
                <a:gridCol w="1066800">
                  <a:extLst>
                    <a:ext uri="{9D8B030D-6E8A-4147-A177-3AD203B41FA5}">
                      <a16:colId xmlns:a16="http://schemas.microsoft.com/office/drawing/2014/main" val="20000"/>
                    </a:ext>
                  </a:extLst>
                </a:gridCol>
                <a:gridCol w="6019800">
                  <a:extLst>
                    <a:ext uri="{9D8B030D-6E8A-4147-A177-3AD203B41FA5}">
                      <a16:colId xmlns:a16="http://schemas.microsoft.com/office/drawing/2014/main" val="20001"/>
                    </a:ext>
                  </a:extLst>
                </a:gridCol>
              </a:tblGrid>
              <a:tr h="519174">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charset="0"/>
                        </a:rPr>
                        <a:t>Date</a:t>
                      </a:r>
                    </a:p>
                  </a:txBody>
                  <a:tcPr marT="45725" marB="4572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Contribution</a:t>
                      </a:r>
                    </a:p>
                  </a:txBody>
                  <a:tcPr marT="45725" marB="4572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703346">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charset="0"/>
                        </a:rPr>
                        <a:t>1954</a:t>
                      </a:r>
                    </a:p>
                  </a:txBody>
                  <a:tcPr marT="45725" marB="4572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0" lang="en-US" sz="2000" b="0" i="0" u="none" strike="noStrike" cap="none" normalizeH="0" baseline="0" smtClean="0">
                          <a:ln>
                            <a:noFill/>
                          </a:ln>
                          <a:solidFill>
                            <a:schemeClr val="tx1"/>
                          </a:solidFill>
                          <a:effectLst/>
                          <a:latin typeface="Times New Roman" charset="0"/>
                        </a:rPr>
                        <a:t>Leininger noticed and studied the cultural differences in the perception of care</a:t>
                      </a:r>
                    </a:p>
                  </a:txBody>
                  <a:tcPr marT="45725" marB="4572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703346">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charset="0"/>
                        </a:rPr>
                        <a:t>1965</a:t>
                      </a:r>
                    </a:p>
                  </a:txBody>
                  <a:tcPr marT="45725" marB="4572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0" lang="en-US" sz="2000" b="0" i="0" u="none" strike="noStrike" cap="none" normalizeH="0" baseline="0" smtClean="0">
                          <a:ln>
                            <a:noFill/>
                          </a:ln>
                          <a:solidFill>
                            <a:schemeClr val="tx1"/>
                          </a:solidFill>
                          <a:effectLst/>
                          <a:latin typeface="Times New Roman" charset="0"/>
                        </a:rPr>
                        <a:t>Leininger earned a doctorate in cultural anthropology [Univ. of Washington]</a:t>
                      </a:r>
                    </a:p>
                  </a:txBody>
                  <a:tcPr marT="45725" marB="4572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1316194">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charset="0"/>
                        </a:rPr>
                        <a:t>1965-1969</a:t>
                      </a:r>
                    </a:p>
                  </a:txBody>
                  <a:tcPr marT="45725" marB="4572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0" lang="en-US" sz="2000" b="0" i="0" u="none" strike="noStrike" cap="none" normalizeH="0" baseline="0" smtClean="0">
                          <a:ln>
                            <a:noFill/>
                          </a:ln>
                          <a:solidFill>
                            <a:schemeClr val="tx1"/>
                          </a:solidFill>
                          <a:effectLst/>
                          <a:latin typeface="Times New Roman" charset="0"/>
                        </a:rPr>
                        <a:t>Leininger offered first courses and telelectures offered in Transcultural Nursing [Univ. of Colorado School of Nsg]</a:t>
                      </a:r>
                      <a:br>
                        <a:rPr kumimoji="0" lang="en-US" sz="2000" b="0" i="0" u="none" strike="noStrike" cap="none" normalizeH="0" baseline="0" smtClean="0">
                          <a:ln>
                            <a:noFill/>
                          </a:ln>
                          <a:solidFill>
                            <a:schemeClr val="tx1"/>
                          </a:solidFill>
                          <a:effectLst/>
                          <a:latin typeface="Times New Roman" charset="0"/>
                        </a:rPr>
                      </a:br>
                      <a:r>
                        <a:rPr kumimoji="0" lang="en-US" sz="2000" b="0" i="0" u="none" strike="noStrike" cap="none" normalizeH="0" baseline="0" smtClean="0">
                          <a:ln>
                            <a:noFill/>
                          </a:ln>
                          <a:solidFill>
                            <a:schemeClr val="tx1"/>
                          </a:solidFill>
                          <a:effectLst/>
                          <a:latin typeface="Times New Roman" charset="0"/>
                        </a:rPr>
                        <a:t>Est. 1</a:t>
                      </a:r>
                      <a:r>
                        <a:rPr kumimoji="0" lang="en-US" sz="2000" b="0" i="0" u="none" strike="noStrike" cap="none" normalizeH="0" baseline="30000" smtClean="0">
                          <a:ln>
                            <a:noFill/>
                          </a:ln>
                          <a:solidFill>
                            <a:schemeClr val="tx1"/>
                          </a:solidFill>
                          <a:effectLst/>
                          <a:latin typeface="Times New Roman" charset="0"/>
                        </a:rPr>
                        <a:t>st</a:t>
                      </a:r>
                      <a:r>
                        <a:rPr kumimoji="0" lang="en-US" sz="2000" b="0" i="0" u="none" strike="noStrike" cap="none" normalizeH="0" baseline="0" smtClean="0">
                          <a:ln>
                            <a:noFill/>
                          </a:ln>
                          <a:solidFill>
                            <a:schemeClr val="tx1"/>
                          </a:solidFill>
                          <a:effectLst/>
                          <a:latin typeface="Times New Roman" charset="0"/>
                        </a:rPr>
                        <a:t> PhD nurse-scientist program combining anthro-pology and nursing[Univ. of Colorado School of Nsg]</a:t>
                      </a:r>
                    </a:p>
                  </a:txBody>
                  <a:tcPr marT="45725" marB="4572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701758">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charset="0"/>
                        </a:rPr>
                        <a:t>1973</a:t>
                      </a:r>
                    </a:p>
                  </a:txBody>
                  <a:tcPr marT="45725" marB="4572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0" lang="en-US" sz="2000" b="0" i="0" u="none" strike="noStrike" cap="none" normalizeH="0" baseline="0" smtClean="0">
                          <a:ln>
                            <a:noFill/>
                          </a:ln>
                          <a:solidFill>
                            <a:schemeClr val="tx1"/>
                          </a:solidFill>
                          <a:effectLst/>
                          <a:latin typeface="Times New Roman" charset="0"/>
                        </a:rPr>
                        <a:t>!st Academic Dept. in Transcultural Nursing est’d [Univ. of Washington, School of Nsg]</a:t>
                      </a:r>
                    </a:p>
                  </a:txBody>
                  <a:tcPr marT="45725" marB="4572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703346">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charset="0"/>
                        </a:rPr>
                        <a:t>1974</a:t>
                      </a:r>
                    </a:p>
                  </a:txBody>
                  <a:tcPr marT="45725" marB="4572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0" lang="en-US" sz="2000" b="0" i="1" u="none" strike="noStrike" cap="none" normalizeH="0" baseline="0" smtClean="0">
                          <a:ln>
                            <a:noFill/>
                          </a:ln>
                          <a:solidFill>
                            <a:schemeClr val="tx1"/>
                          </a:solidFill>
                          <a:effectLst/>
                          <a:latin typeface="Times New Roman" charset="0"/>
                        </a:rPr>
                        <a:t>Transcultural Nursing Society(TNS) est’d as the official organization of transcultural nursing.</a:t>
                      </a:r>
                    </a:p>
                  </a:txBody>
                  <a:tcPr marT="45725" marB="4572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701123">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charset="0"/>
                        </a:rPr>
                        <a:t>1978</a:t>
                      </a:r>
                    </a:p>
                  </a:txBody>
                  <a:tcPr marT="45725" marB="4572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0" lang="en-US" sz="2000" b="0" i="0" u="none" strike="noStrike" cap="none" normalizeH="0" baseline="0" dirty="0" smtClean="0">
                          <a:ln>
                            <a:noFill/>
                          </a:ln>
                          <a:solidFill>
                            <a:schemeClr val="tx1"/>
                          </a:solidFill>
                          <a:effectLst/>
                          <a:latin typeface="Times New Roman" charset="0"/>
                        </a:rPr>
                        <a:t>First advanced degree programs [Master’s &amp; Doctoral] </a:t>
                      </a:r>
                      <a:r>
                        <a:rPr kumimoji="0" lang="en-US" sz="2000" b="0" i="0" u="none" strike="noStrike" cap="none" normalizeH="0" baseline="0" dirty="0" err="1" smtClean="0">
                          <a:ln>
                            <a:noFill/>
                          </a:ln>
                          <a:solidFill>
                            <a:schemeClr val="tx1"/>
                          </a:solidFill>
                          <a:effectLst/>
                          <a:latin typeface="Times New Roman" charset="0"/>
                        </a:rPr>
                        <a:t>est’d</a:t>
                      </a:r>
                      <a:r>
                        <a:rPr kumimoji="0" lang="en-US" sz="2000" b="0" i="0" u="none" strike="noStrike" cap="none" normalizeH="0" baseline="0" dirty="0" smtClean="0">
                          <a:ln>
                            <a:noFill/>
                          </a:ln>
                          <a:solidFill>
                            <a:schemeClr val="tx1"/>
                          </a:solidFill>
                          <a:effectLst/>
                          <a:latin typeface="Times New Roman" charset="0"/>
                        </a:rPr>
                        <a:t> [Univ. of Utah School of Nursing]</a:t>
                      </a:r>
                      <a:r>
                        <a:rPr kumimoji="0" lang="en-US" sz="2000" b="0" i="1" u="none" strike="noStrike" cap="none" normalizeH="0" baseline="0" dirty="0" smtClean="0">
                          <a:ln>
                            <a:noFill/>
                          </a:ln>
                          <a:solidFill>
                            <a:schemeClr val="tx1"/>
                          </a:solidFill>
                          <a:effectLst/>
                          <a:latin typeface="Times New Roman" charset="0"/>
                        </a:rPr>
                        <a:t> </a:t>
                      </a:r>
                    </a:p>
                  </a:txBody>
                  <a:tcPr marT="45725" marB="4572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2271" name="Group 1071"/>
          <p:cNvGraphicFramePr>
            <a:graphicFrameLocks noGrp="1"/>
          </p:cNvGraphicFramePr>
          <p:nvPr>
            <p:extLst>
              <p:ext uri="{D42A27DB-BD31-4B8C-83A1-F6EECF244321}">
                <p14:modId xmlns:p14="http://schemas.microsoft.com/office/powerpoint/2010/main" val="645104265"/>
              </p:ext>
            </p:extLst>
          </p:nvPr>
        </p:nvGraphicFramePr>
        <p:xfrm>
          <a:off x="228600" y="228600"/>
          <a:ext cx="7543800" cy="6510338"/>
        </p:xfrm>
        <a:graphic>
          <a:graphicData uri="http://schemas.openxmlformats.org/drawingml/2006/table">
            <a:tbl>
              <a:tblPr/>
              <a:tblGrid>
                <a:gridCol w="1700213">
                  <a:extLst>
                    <a:ext uri="{9D8B030D-6E8A-4147-A177-3AD203B41FA5}">
                      <a16:colId xmlns:a16="http://schemas.microsoft.com/office/drawing/2014/main" val="20000"/>
                    </a:ext>
                  </a:extLst>
                </a:gridCol>
                <a:gridCol w="5843587">
                  <a:extLst>
                    <a:ext uri="{9D8B030D-6E8A-4147-A177-3AD203B41FA5}">
                      <a16:colId xmlns:a16="http://schemas.microsoft.com/office/drawing/2014/main" val="20001"/>
                    </a:ext>
                  </a:extLst>
                </a:gridCol>
              </a:tblGrid>
              <a:tr h="1005938">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0" lang="en-US" sz="2400" b="0" i="0" u="none" strike="noStrike" cap="none" normalizeH="0" baseline="0" dirty="0" smtClean="0">
                          <a:ln>
                            <a:noFill/>
                          </a:ln>
                          <a:solidFill>
                            <a:schemeClr val="tx1"/>
                          </a:solidFill>
                          <a:effectLst/>
                          <a:latin typeface="Times New Roman" charset="0"/>
                        </a:rPr>
                        <a:t>1988</a:t>
                      </a:r>
                    </a:p>
                  </a:txBody>
                  <a:tcPr marT="45724" marB="4572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0" lang="en-US" sz="2000" b="0" i="1" u="none" strike="noStrike" cap="none" normalizeH="0" baseline="0" smtClean="0">
                          <a:ln>
                            <a:noFill/>
                          </a:ln>
                          <a:solidFill>
                            <a:schemeClr val="tx1"/>
                          </a:solidFill>
                          <a:effectLst/>
                          <a:latin typeface="Times New Roman" charset="0"/>
                        </a:rPr>
                        <a:t>Transcultural Nursing Society(TNS)</a:t>
                      </a:r>
                      <a:r>
                        <a:rPr kumimoji="0" lang="en-US" sz="2000" b="0" i="0" u="none" strike="noStrike" cap="none" normalizeH="0" baseline="0" smtClean="0">
                          <a:ln>
                            <a:noFill/>
                          </a:ln>
                          <a:solidFill>
                            <a:schemeClr val="tx1"/>
                          </a:solidFill>
                          <a:effectLst/>
                          <a:latin typeface="Times New Roman" charset="0"/>
                        </a:rPr>
                        <a:t>—initiated certification examinations: Certified Transcultural Nurse</a:t>
                      </a:r>
                      <a:endParaRPr kumimoji="0" lang="en-US" sz="2800" b="0" i="0" u="none" strike="noStrike" cap="none" normalizeH="0" baseline="0" smtClean="0">
                        <a:ln>
                          <a:noFill/>
                        </a:ln>
                        <a:solidFill>
                          <a:schemeClr val="tx1"/>
                        </a:solidFill>
                        <a:effectLst/>
                        <a:latin typeface="Times New Roman" charset="0"/>
                      </a:endParaRPr>
                    </a:p>
                  </a:txBody>
                  <a:tcPr marT="45724" marB="4572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1695615">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0" lang="en-US" sz="2400" b="0" i="0" u="none" strike="noStrike" cap="none" normalizeH="0" baseline="0" dirty="0" smtClean="0">
                          <a:ln>
                            <a:noFill/>
                          </a:ln>
                          <a:solidFill>
                            <a:schemeClr val="tx1"/>
                          </a:solidFill>
                          <a:effectLst/>
                          <a:latin typeface="Times New Roman" charset="0"/>
                        </a:rPr>
                        <a:t>1989</a:t>
                      </a:r>
                    </a:p>
                  </a:txBody>
                  <a:tcPr marT="45724" marB="4572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0" lang="en-US" sz="2000" b="0" i="1" u="none" strike="noStrike" cap="none" normalizeH="0" baseline="0" smtClean="0">
                          <a:ln>
                            <a:noFill/>
                          </a:ln>
                          <a:solidFill>
                            <a:schemeClr val="tx1"/>
                          </a:solidFill>
                          <a:effectLst/>
                          <a:latin typeface="Times New Roman" charset="0"/>
                        </a:rPr>
                        <a:t>Journal of Transcultural Nursing (JTN)</a:t>
                      </a:r>
                      <a:r>
                        <a:rPr kumimoji="0" lang="en-US" sz="2000" b="0" i="0" u="none" strike="noStrike" cap="none" normalizeH="0" baseline="0" smtClean="0">
                          <a:ln>
                            <a:noFill/>
                          </a:ln>
                          <a:solidFill>
                            <a:schemeClr val="tx1"/>
                          </a:solidFill>
                          <a:effectLst/>
                          <a:latin typeface="Times New Roman" charset="0"/>
                        </a:rPr>
                        <a:t>—1</a:t>
                      </a:r>
                      <a:r>
                        <a:rPr kumimoji="0" lang="en-US" sz="2000" b="0" i="0" u="none" strike="noStrike" cap="none" normalizeH="0" baseline="30000" smtClean="0">
                          <a:ln>
                            <a:noFill/>
                          </a:ln>
                          <a:solidFill>
                            <a:schemeClr val="tx1"/>
                          </a:solidFill>
                          <a:effectLst/>
                          <a:latin typeface="Times New Roman" charset="0"/>
                        </a:rPr>
                        <a:t>st</a:t>
                      </a:r>
                      <a:r>
                        <a:rPr kumimoji="0" lang="en-US" sz="2000" b="0" i="0" u="none" strike="noStrike" cap="none" normalizeH="0" baseline="0" smtClean="0">
                          <a:ln>
                            <a:noFill/>
                          </a:ln>
                          <a:solidFill>
                            <a:schemeClr val="tx1"/>
                          </a:solidFill>
                          <a:effectLst/>
                          <a:latin typeface="Times New Roman" charset="0"/>
                        </a:rPr>
                        <a:t> published as official publication of the TNS; Leininger is founding editor. The goal of the </a:t>
                      </a:r>
                      <a:r>
                        <a:rPr kumimoji="0" lang="en-US" sz="2000" b="0" i="1" u="none" strike="noStrike" cap="none" normalizeH="0" baseline="0" smtClean="0">
                          <a:ln>
                            <a:noFill/>
                          </a:ln>
                          <a:solidFill>
                            <a:schemeClr val="tx1"/>
                          </a:solidFill>
                          <a:effectLst/>
                          <a:latin typeface="Times New Roman" charset="0"/>
                        </a:rPr>
                        <a:t>JTN</a:t>
                      </a:r>
                      <a:r>
                        <a:rPr kumimoji="0" lang="en-US" sz="2000" b="0" i="0" u="none" strike="noStrike" cap="none" normalizeH="0" baseline="0" smtClean="0">
                          <a:ln>
                            <a:noFill/>
                          </a:ln>
                          <a:solidFill>
                            <a:schemeClr val="tx1"/>
                          </a:solidFill>
                          <a:effectLst/>
                          <a:latin typeface="Times New Roman" charset="0"/>
                        </a:rPr>
                        <a:t> is to disseminate transcultural ideas, theories, research findings, and/or practice experiences.</a:t>
                      </a:r>
                      <a:endParaRPr kumimoji="0" lang="en-US" sz="2800" b="0" i="0" u="none" strike="noStrike" cap="none" normalizeH="0" baseline="0" smtClean="0">
                        <a:ln>
                          <a:noFill/>
                        </a:ln>
                        <a:solidFill>
                          <a:schemeClr val="tx1"/>
                        </a:solidFill>
                        <a:effectLst/>
                        <a:latin typeface="Times New Roman" charset="0"/>
                      </a:endParaRPr>
                    </a:p>
                  </a:txBody>
                  <a:tcPr marT="45724" marB="4572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1697203">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charset="0"/>
                        </a:rPr>
                        <a:t>1991</a:t>
                      </a:r>
                    </a:p>
                  </a:txBody>
                  <a:tcPr marT="45724" marB="4572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0" lang="en-US" sz="2000" b="0" i="0" u="none" strike="noStrike" cap="none" normalizeH="0" baseline="0" smtClean="0">
                          <a:ln>
                            <a:noFill/>
                          </a:ln>
                          <a:solidFill>
                            <a:schemeClr val="tx1"/>
                          </a:solidFill>
                          <a:effectLst/>
                          <a:latin typeface="Times New Roman" charset="0"/>
                        </a:rPr>
                        <a:t>Dr. Leininger published </a:t>
                      </a:r>
                      <a:r>
                        <a:rPr kumimoji="0" lang="en-US" sz="2000" b="1" i="0" u="sng" strike="noStrike" cap="none" normalizeH="0" baseline="0" smtClean="0">
                          <a:ln>
                            <a:noFill/>
                          </a:ln>
                          <a:solidFill>
                            <a:schemeClr val="tx1"/>
                          </a:solidFill>
                          <a:effectLst/>
                          <a:latin typeface="Times New Roman" charset="0"/>
                        </a:rPr>
                        <a:t>Culture Care Diversity and Universality: A theory of Nursing</a:t>
                      </a:r>
                      <a:r>
                        <a:rPr kumimoji="0" lang="en-US" sz="2000" b="0" i="0" u="none" strike="noStrike" cap="none" normalizeH="0" baseline="0" smtClean="0">
                          <a:ln>
                            <a:noFill/>
                          </a:ln>
                          <a:solidFill>
                            <a:schemeClr val="tx1"/>
                          </a:solidFill>
                          <a:effectLst/>
                          <a:latin typeface="Times New Roman" charset="0"/>
                        </a:rPr>
                        <a:t> in which she outlines her theory [Culture Care Diversity and Universality and the Sunrise Model] and its research implications.</a:t>
                      </a:r>
                    </a:p>
                  </a:txBody>
                  <a:tcPr marT="45724" marB="4572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1055791">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charset="0"/>
                        </a:rPr>
                        <a:t>1995</a:t>
                      </a:r>
                    </a:p>
                  </a:txBody>
                  <a:tcPr marT="45724" marB="4572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0" lang="en-US" sz="2000" b="0" i="0" u="none" strike="noStrike" cap="none" normalizeH="0" baseline="0" smtClean="0">
                          <a:ln>
                            <a:noFill/>
                          </a:ln>
                          <a:solidFill>
                            <a:schemeClr val="tx1"/>
                          </a:solidFill>
                          <a:effectLst/>
                          <a:latin typeface="Times New Roman" charset="0"/>
                        </a:rPr>
                        <a:t>Dr. Leininger published </a:t>
                      </a:r>
                      <a:r>
                        <a:rPr kumimoji="0" lang="en-US" sz="2000" b="1" i="0" u="sng" strike="noStrike" cap="none" normalizeH="0" baseline="0" smtClean="0">
                          <a:ln>
                            <a:noFill/>
                          </a:ln>
                          <a:solidFill>
                            <a:schemeClr val="tx1"/>
                          </a:solidFill>
                          <a:effectLst/>
                          <a:latin typeface="Times New Roman" charset="0"/>
                        </a:rPr>
                        <a:t>Transcultural Nursing—Concepts, Theories, Research &amp; Practices</a:t>
                      </a:r>
                      <a:r>
                        <a:rPr kumimoji="0" lang="en-US" sz="2000" b="0" i="0" u="none" strike="noStrike" cap="none" normalizeH="0" baseline="0" smtClean="0">
                          <a:ln>
                            <a:noFill/>
                          </a:ln>
                          <a:solidFill>
                            <a:schemeClr val="tx1"/>
                          </a:solidFill>
                          <a:effectLst/>
                          <a:latin typeface="Times New Roman" charset="0"/>
                        </a:rPr>
                        <a:t> as a text for undergraduate and graduate nursing students.</a:t>
                      </a:r>
                    </a:p>
                  </a:txBody>
                  <a:tcPr marT="45724" marB="4572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1055791">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charset="0"/>
                        </a:rPr>
                        <a:t>2001+</a:t>
                      </a:r>
                    </a:p>
                  </a:txBody>
                  <a:tcPr marT="45724" marB="4572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0" lang="en-US" sz="2000" b="0" i="0" u="none" strike="noStrike" cap="none" normalizeH="0" baseline="0" dirty="0" smtClean="0">
                          <a:ln>
                            <a:noFill/>
                          </a:ln>
                          <a:solidFill>
                            <a:schemeClr val="tx1"/>
                          </a:solidFill>
                          <a:effectLst/>
                          <a:latin typeface="Times New Roman" charset="0"/>
                        </a:rPr>
                        <a:t>Dr. </a:t>
                      </a:r>
                      <a:r>
                        <a:rPr kumimoji="0" lang="en-US" sz="2000" b="0" i="0" u="none" strike="noStrike" cap="none" normalizeH="0" baseline="0" dirty="0" err="1" smtClean="0">
                          <a:ln>
                            <a:noFill/>
                          </a:ln>
                          <a:solidFill>
                            <a:schemeClr val="tx1"/>
                          </a:solidFill>
                          <a:effectLst/>
                          <a:latin typeface="Times New Roman" charset="0"/>
                        </a:rPr>
                        <a:t>Leininger</a:t>
                      </a:r>
                      <a:r>
                        <a:rPr kumimoji="0" lang="en-US" sz="2000" b="0" i="0" u="none" strike="noStrike" cap="none" normalizeH="0" baseline="0" dirty="0" smtClean="0">
                          <a:ln>
                            <a:noFill/>
                          </a:ln>
                          <a:solidFill>
                            <a:schemeClr val="tx1"/>
                          </a:solidFill>
                          <a:effectLst/>
                          <a:latin typeface="Times New Roman" charset="0"/>
                        </a:rPr>
                        <a:t> continued to teach a graduate level Transcultural Course at the Univ. of Northern Colorado. She guest lectured internationally at age 77!!</a:t>
                      </a:r>
                    </a:p>
                  </a:txBody>
                  <a:tcPr marT="45724" marB="4572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599" y="609600"/>
            <a:ext cx="6629401" cy="1320800"/>
          </a:xfrm>
        </p:spPr>
        <p:txBody>
          <a:bodyPr/>
          <a:lstStyle/>
          <a:p>
            <a:r>
              <a:rPr lang="en-US" altLang="en-US" dirty="0"/>
              <a:t>Transcultural Nursing- </a:t>
            </a:r>
            <a:r>
              <a:rPr lang="en-US" altLang="en-US" sz="2800" dirty="0" err="1"/>
              <a:t>Leininger</a:t>
            </a:r>
            <a:r>
              <a:rPr lang="en-US" altLang="en-US" sz="2800" dirty="0"/>
              <a:t>, 1997</a:t>
            </a:r>
          </a:p>
        </p:txBody>
      </p:sp>
      <p:sp>
        <p:nvSpPr>
          <p:cNvPr id="11267" name="Rectangle 3"/>
          <p:cNvSpPr>
            <a:spLocks noGrp="1" noChangeArrowheads="1"/>
          </p:cNvSpPr>
          <p:nvPr>
            <p:ph idx="1"/>
          </p:nvPr>
        </p:nvSpPr>
        <p:spPr>
          <a:xfrm>
            <a:off x="457201" y="1878366"/>
            <a:ext cx="6500113" cy="4245898"/>
          </a:xfrm>
        </p:spPr>
        <p:txBody>
          <a:bodyPr>
            <a:normAutofit/>
          </a:bodyPr>
          <a:lstStyle/>
          <a:p>
            <a:pPr>
              <a:lnSpc>
                <a:spcPct val="150000"/>
              </a:lnSpc>
            </a:pPr>
            <a:r>
              <a:rPr lang="en-US" altLang="en-US" sz="2400" b="1" dirty="0">
                <a:latin typeface="Times New Roman" panose="02020603050405020304" pitchFamily="18" charset="0"/>
                <a:cs typeface="Times New Roman" panose="02020603050405020304" pitchFamily="18" charset="0"/>
              </a:rPr>
              <a:t>Definition</a:t>
            </a:r>
            <a:r>
              <a:rPr lang="en-US" altLang="en-US" sz="2400" dirty="0">
                <a:latin typeface="Times New Roman" panose="02020603050405020304" pitchFamily="18" charset="0"/>
                <a:cs typeface="Times New Roman" panose="02020603050405020304" pitchFamily="18" charset="0"/>
              </a:rPr>
              <a:t>- A formal area of study and practice focused on comparative </a:t>
            </a:r>
            <a:r>
              <a:rPr lang="en-US" altLang="en-US" sz="2400" i="1" dirty="0">
                <a:latin typeface="Times New Roman" panose="02020603050405020304" pitchFamily="18" charset="0"/>
                <a:cs typeface="Times New Roman" panose="02020603050405020304" pitchFamily="18" charset="0"/>
              </a:rPr>
              <a:t>holistic</a:t>
            </a:r>
            <a:r>
              <a:rPr lang="en-US" altLang="en-US" sz="2400" dirty="0">
                <a:latin typeface="Times New Roman" panose="02020603050405020304" pitchFamily="18" charset="0"/>
                <a:cs typeface="Times New Roman" panose="02020603050405020304" pitchFamily="18" charset="0"/>
              </a:rPr>
              <a:t> culture care, health and illness patters of people with </a:t>
            </a:r>
            <a:r>
              <a:rPr lang="en-US" altLang="en-US" sz="2400" i="1" dirty="0">
                <a:latin typeface="Times New Roman" panose="02020603050405020304" pitchFamily="18" charset="0"/>
                <a:cs typeface="Times New Roman" panose="02020603050405020304" pitchFamily="18" charset="0"/>
              </a:rPr>
              <a:t>respect to differences and similarities</a:t>
            </a:r>
            <a:r>
              <a:rPr lang="en-US" altLang="en-US" sz="2400" dirty="0">
                <a:latin typeface="Times New Roman" panose="02020603050405020304" pitchFamily="18" charset="0"/>
                <a:cs typeface="Times New Roman" panose="02020603050405020304" pitchFamily="18" charset="0"/>
              </a:rPr>
              <a:t> in their cultural values, beliefs, and lifeways with the goal to provide culturally congruent, competent and compassionate care</a:t>
            </a:r>
          </a:p>
        </p:txBody>
      </p:sp>
      <p:sp>
        <p:nvSpPr>
          <p:cNvPr id="5" name="Slide Number Placeholder 5"/>
          <p:cNvSpPr>
            <a:spLocks noGrp="1"/>
          </p:cNvSpPr>
          <p:nvPr>
            <p:ph type="sldNum" sz="quarter" idx="12"/>
          </p:nvPr>
        </p:nvSpPr>
        <p:spPr/>
        <p:txBody>
          <a:bodyPr/>
          <a:lstStyle/>
          <a:p>
            <a:fld id="{4CA4251C-1818-4992-9930-1E3F11536DA8}" type="slidenum">
              <a:rPr lang="en-US" altLang="en-US"/>
              <a:pPr/>
              <a:t>14</a:t>
            </a:fld>
            <a:endParaRPr lang="en-US" altLang="en-US"/>
          </a:p>
        </p:txBody>
      </p:sp>
    </p:spTree>
    <p:extLst>
      <p:ext uri="{BB962C8B-B14F-4D97-AF65-F5344CB8AC3E}">
        <p14:creationId xmlns:p14="http://schemas.microsoft.com/office/powerpoint/2010/main" val="19091340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381000"/>
            <a:ext cx="6347713" cy="1320800"/>
          </a:xfrm>
        </p:spPr>
        <p:txBody>
          <a:bodyPr/>
          <a:lstStyle/>
          <a:p>
            <a:r>
              <a:rPr lang="en-US" altLang="en-US"/>
              <a:t>Cultural needs </a:t>
            </a:r>
            <a:endParaRPr lang="en-US" altLang="en-US" sz="3200"/>
          </a:p>
        </p:txBody>
      </p:sp>
      <p:sp>
        <p:nvSpPr>
          <p:cNvPr id="12291" name="Rectangle 3"/>
          <p:cNvSpPr>
            <a:spLocks noGrp="1" noChangeArrowheads="1"/>
          </p:cNvSpPr>
          <p:nvPr>
            <p:ph idx="1"/>
          </p:nvPr>
        </p:nvSpPr>
        <p:spPr>
          <a:xfrm>
            <a:off x="353281" y="1371600"/>
            <a:ext cx="6347714" cy="4669763"/>
          </a:xfrm>
        </p:spPr>
        <p:txBody>
          <a:bodyPr>
            <a:normAutofit fontScale="92500" lnSpcReduction="20000"/>
          </a:bodyPr>
          <a:lstStyle/>
          <a:p>
            <a:pPr>
              <a:lnSpc>
                <a:spcPct val="150000"/>
              </a:lnSpc>
            </a:pPr>
            <a:r>
              <a:rPr lang="en-US" altLang="en-US" sz="2400" dirty="0">
                <a:latin typeface="Times New Roman" panose="02020603050405020304" pitchFamily="18" charset="0"/>
                <a:cs typeface="Times New Roman" panose="02020603050405020304" pitchFamily="18" charset="0"/>
              </a:rPr>
              <a:t>Equal access to treatment and care</a:t>
            </a:r>
          </a:p>
          <a:p>
            <a:pPr>
              <a:lnSpc>
                <a:spcPct val="150000"/>
              </a:lnSpc>
            </a:pPr>
            <a:r>
              <a:rPr lang="en-US" altLang="en-US" sz="2400" dirty="0">
                <a:latin typeface="Times New Roman" panose="02020603050405020304" pitchFamily="18" charset="0"/>
                <a:cs typeface="Times New Roman" panose="02020603050405020304" pitchFamily="18" charset="0"/>
              </a:rPr>
              <a:t>Respect for cultural beliefs and practices</a:t>
            </a:r>
          </a:p>
          <a:p>
            <a:pPr>
              <a:lnSpc>
                <a:spcPct val="150000"/>
              </a:lnSpc>
            </a:pPr>
            <a:r>
              <a:rPr lang="en-US" altLang="en-US" sz="2400" dirty="0" err="1">
                <a:latin typeface="Times New Roman" panose="02020603050405020304" pitchFamily="18" charset="0"/>
                <a:cs typeface="Times New Roman" panose="02020603050405020304" pitchFamily="18" charset="0"/>
              </a:rPr>
              <a:t>Leininger</a:t>
            </a:r>
            <a:r>
              <a:rPr lang="en-US" altLang="en-US" sz="2400" dirty="0">
                <a:latin typeface="Times New Roman" panose="02020603050405020304" pitchFamily="18" charset="0"/>
                <a:cs typeface="Times New Roman" panose="02020603050405020304" pitchFamily="18" charset="0"/>
              </a:rPr>
              <a:t>, (1995) &amp; </a:t>
            </a:r>
            <a:r>
              <a:rPr lang="en-US" altLang="en-US" sz="2400" dirty="0" err="1">
                <a:latin typeface="Times New Roman" panose="02020603050405020304" pitchFamily="18" charset="0"/>
                <a:cs typeface="Times New Roman" panose="02020603050405020304" pitchFamily="18" charset="0"/>
              </a:rPr>
              <a:t>Narayanasamy</a:t>
            </a:r>
            <a:r>
              <a:rPr lang="en-US" altLang="en-US" sz="2400" dirty="0">
                <a:latin typeface="Times New Roman" panose="02020603050405020304" pitchFamily="18" charset="0"/>
                <a:cs typeface="Times New Roman" panose="02020603050405020304" pitchFamily="18" charset="0"/>
              </a:rPr>
              <a:t>, (2003)</a:t>
            </a:r>
          </a:p>
          <a:p>
            <a:pPr lvl="1">
              <a:lnSpc>
                <a:spcPct val="150000"/>
              </a:lnSpc>
            </a:pPr>
            <a:r>
              <a:rPr lang="en-US" altLang="en-US" sz="2400" dirty="0">
                <a:latin typeface="Times New Roman" panose="02020603050405020304" pitchFamily="18" charset="0"/>
                <a:cs typeface="Times New Roman" panose="02020603050405020304" pitchFamily="18" charset="0"/>
              </a:rPr>
              <a:t>Religious beliefs, taboos, customs</a:t>
            </a:r>
          </a:p>
          <a:p>
            <a:pPr lvl="1">
              <a:lnSpc>
                <a:spcPct val="150000"/>
              </a:lnSpc>
            </a:pPr>
            <a:r>
              <a:rPr lang="en-US" altLang="en-US" sz="2400" dirty="0">
                <a:latin typeface="Times New Roman" panose="02020603050405020304" pitchFamily="18" charset="0"/>
                <a:cs typeface="Times New Roman" panose="02020603050405020304" pitchFamily="18" charset="0"/>
              </a:rPr>
              <a:t>Dietary, personal care needs, daily routines </a:t>
            </a:r>
          </a:p>
          <a:p>
            <a:pPr lvl="1">
              <a:lnSpc>
                <a:spcPct val="150000"/>
              </a:lnSpc>
            </a:pPr>
            <a:r>
              <a:rPr lang="en-US" altLang="en-US" sz="2400" dirty="0">
                <a:latin typeface="Times New Roman" panose="02020603050405020304" pitchFamily="18" charset="0"/>
                <a:cs typeface="Times New Roman" panose="02020603050405020304" pitchFamily="18" charset="0"/>
              </a:rPr>
              <a:t>Dying needs</a:t>
            </a:r>
          </a:p>
          <a:p>
            <a:pPr lvl="1">
              <a:lnSpc>
                <a:spcPct val="150000"/>
              </a:lnSpc>
            </a:pPr>
            <a:r>
              <a:rPr lang="en-US" altLang="en-US" sz="2400" dirty="0">
                <a:latin typeface="Times New Roman" panose="02020603050405020304" pitchFamily="18" charset="0"/>
                <a:cs typeface="Times New Roman" panose="02020603050405020304" pitchFamily="18" charset="0"/>
              </a:rPr>
              <a:t>Communication needs </a:t>
            </a:r>
          </a:p>
          <a:p>
            <a:pPr lvl="1">
              <a:lnSpc>
                <a:spcPct val="150000"/>
              </a:lnSpc>
            </a:pPr>
            <a:r>
              <a:rPr lang="en-US" altLang="en-US" sz="2400" dirty="0">
                <a:latin typeface="Times New Roman" panose="02020603050405020304" pitchFamily="18" charset="0"/>
                <a:cs typeface="Times New Roman" panose="02020603050405020304" pitchFamily="18" charset="0"/>
              </a:rPr>
              <a:t>Cultural safety needs, </a:t>
            </a:r>
          </a:p>
        </p:txBody>
      </p:sp>
      <p:sp>
        <p:nvSpPr>
          <p:cNvPr id="5" name="Slide Number Placeholder 5"/>
          <p:cNvSpPr>
            <a:spLocks noGrp="1"/>
          </p:cNvSpPr>
          <p:nvPr>
            <p:ph type="sldNum" sz="quarter" idx="12"/>
          </p:nvPr>
        </p:nvSpPr>
        <p:spPr/>
        <p:txBody>
          <a:bodyPr/>
          <a:lstStyle/>
          <a:p>
            <a:fld id="{32BC480D-0EDB-4CCD-913D-794E01EB72F7}" type="slidenum">
              <a:rPr lang="en-US" altLang="en-US"/>
              <a:pPr/>
              <a:t>15</a:t>
            </a:fld>
            <a:endParaRPr lang="en-US" altLang="en-US"/>
          </a:p>
        </p:txBody>
      </p:sp>
    </p:spTree>
    <p:extLst>
      <p:ext uri="{BB962C8B-B14F-4D97-AF65-F5344CB8AC3E}">
        <p14:creationId xmlns:p14="http://schemas.microsoft.com/office/powerpoint/2010/main" val="5173294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z="4000" dirty="0"/>
              <a:t>Equal access to treatment and care</a:t>
            </a:r>
          </a:p>
        </p:txBody>
      </p:sp>
      <p:sp>
        <p:nvSpPr>
          <p:cNvPr id="18435" name="Rectangle 3"/>
          <p:cNvSpPr>
            <a:spLocks noGrp="1" noChangeArrowheads="1"/>
          </p:cNvSpPr>
          <p:nvPr>
            <p:ph idx="1"/>
          </p:nvPr>
        </p:nvSpPr>
        <p:spPr/>
        <p:txBody>
          <a:bodyPr>
            <a:normAutofit/>
          </a:bodyPr>
          <a:lstStyle/>
          <a:p>
            <a:r>
              <a:rPr lang="en-US" altLang="en-US" sz="2400" dirty="0">
                <a:latin typeface="Times New Roman" panose="02020603050405020304" pitchFamily="18" charset="0"/>
                <a:cs typeface="Times New Roman" panose="02020603050405020304" pitchFamily="18" charset="0"/>
              </a:rPr>
              <a:t>Ethnicity</a:t>
            </a:r>
          </a:p>
          <a:p>
            <a:pPr lvl="1"/>
            <a:r>
              <a:rPr lang="en-US" altLang="en-US" sz="2400" dirty="0">
                <a:latin typeface="Times New Roman" panose="02020603050405020304" pitchFamily="18" charset="0"/>
                <a:cs typeface="Times New Roman" panose="02020603050405020304" pitchFamily="18" charset="0"/>
              </a:rPr>
              <a:t>racial discrimination, </a:t>
            </a:r>
          </a:p>
          <a:p>
            <a:pPr lvl="1"/>
            <a:r>
              <a:rPr lang="en-US" altLang="en-US" sz="2400" dirty="0">
                <a:latin typeface="Times New Roman" panose="02020603050405020304" pitchFamily="18" charset="0"/>
                <a:cs typeface="Times New Roman" panose="02020603050405020304" pitchFamily="18" charset="0"/>
              </a:rPr>
              <a:t>racial harassment and </a:t>
            </a:r>
          </a:p>
          <a:p>
            <a:pPr lvl="1"/>
            <a:r>
              <a:rPr lang="en-US" altLang="en-US" sz="2400" dirty="0">
                <a:latin typeface="Times New Roman" panose="02020603050405020304" pitchFamily="18" charset="0"/>
                <a:cs typeface="Times New Roman" panose="02020603050405020304" pitchFamily="18" charset="0"/>
              </a:rPr>
              <a:t>oppression</a:t>
            </a:r>
          </a:p>
          <a:p>
            <a:r>
              <a:rPr lang="en-US" altLang="en-US" sz="2400" dirty="0">
                <a:latin typeface="Times New Roman" panose="02020603050405020304" pitchFamily="18" charset="0"/>
                <a:cs typeface="Times New Roman" panose="02020603050405020304" pitchFamily="18" charset="0"/>
              </a:rPr>
              <a:t>Secondary problems</a:t>
            </a:r>
          </a:p>
          <a:p>
            <a:pPr lvl="1"/>
            <a:r>
              <a:rPr lang="en-US" altLang="en-US" sz="2400" dirty="0">
                <a:latin typeface="Times New Roman" panose="02020603050405020304" pitchFamily="18" charset="0"/>
                <a:cs typeface="Times New Roman" panose="02020603050405020304" pitchFamily="18" charset="0"/>
              </a:rPr>
              <a:t>stress </a:t>
            </a:r>
          </a:p>
          <a:p>
            <a:pPr lvl="1"/>
            <a:r>
              <a:rPr lang="en-US" altLang="en-US" sz="2400" dirty="0">
                <a:latin typeface="Times New Roman" panose="02020603050405020304" pitchFamily="18" charset="0"/>
                <a:cs typeface="Times New Roman" panose="02020603050405020304" pitchFamily="18" charset="0"/>
              </a:rPr>
              <a:t>psychological trauma</a:t>
            </a:r>
          </a:p>
        </p:txBody>
      </p:sp>
      <p:sp>
        <p:nvSpPr>
          <p:cNvPr id="5" name="Slide Number Placeholder 5"/>
          <p:cNvSpPr>
            <a:spLocks noGrp="1"/>
          </p:cNvSpPr>
          <p:nvPr>
            <p:ph type="sldNum" sz="quarter" idx="12"/>
          </p:nvPr>
        </p:nvSpPr>
        <p:spPr/>
        <p:txBody>
          <a:bodyPr/>
          <a:lstStyle/>
          <a:p>
            <a:fld id="{550CB318-C31F-45FC-832C-072A3C5177A6}" type="slidenum">
              <a:rPr lang="en-US" altLang="en-US"/>
              <a:pPr/>
              <a:t>16</a:t>
            </a:fld>
            <a:endParaRPr lang="en-US" altLang="en-US"/>
          </a:p>
        </p:txBody>
      </p:sp>
    </p:spTree>
    <p:extLst>
      <p:ext uri="{BB962C8B-B14F-4D97-AF65-F5344CB8AC3E}">
        <p14:creationId xmlns:p14="http://schemas.microsoft.com/office/powerpoint/2010/main" val="13405115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a:t>Communication needs </a:t>
            </a:r>
          </a:p>
        </p:txBody>
      </p:sp>
      <p:sp>
        <p:nvSpPr>
          <p:cNvPr id="16387" name="Rectangle 3"/>
          <p:cNvSpPr>
            <a:spLocks noGrp="1" noChangeArrowheads="1"/>
          </p:cNvSpPr>
          <p:nvPr>
            <p:ph idx="1"/>
          </p:nvPr>
        </p:nvSpPr>
        <p:spPr>
          <a:xfrm>
            <a:off x="609599" y="1600200"/>
            <a:ext cx="6347714" cy="4441163"/>
          </a:xfrm>
        </p:spPr>
        <p:txBody>
          <a:bodyPr>
            <a:noAutofit/>
          </a:bodyPr>
          <a:lstStyle/>
          <a:p>
            <a:pPr>
              <a:lnSpc>
                <a:spcPct val="90000"/>
              </a:lnSpc>
            </a:pPr>
            <a:r>
              <a:rPr lang="en-US" altLang="en-US" sz="2400" dirty="0">
                <a:latin typeface="Times New Roman" panose="02020603050405020304" pitchFamily="18" charset="0"/>
                <a:cs typeface="Times New Roman" panose="02020603050405020304" pitchFamily="18" charset="0"/>
              </a:rPr>
              <a:t>Barrier </a:t>
            </a:r>
          </a:p>
          <a:p>
            <a:pPr lvl="1">
              <a:lnSpc>
                <a:spcPct val="90000"/>
              </a:lnSpc>
            </a:pPr>
            <a:r>
              <a:rPr lang="en-US" altLang="en-US" sz="2400" dirty="0">
                <a:latin typeface="Times New Roman" panose="02020603050405020304" pitchFamily="18" charset="0"/>
                <a:cs typeface="Times New Roman" panose="02020603050405020304" pitchFamily="18" charset="0"/>
              </a:rPr>
              <a:t>Impede early detection</a:t>
            </a:r>
          </a:p>
          <a:p>
            <a:pPr lvl="1">
              <a:lnSpc>
                <a:spcPct val="90000"/>
              </a:lnSpc>
            </a:pPr>
            <a:r>
              <a:rPr lang="en-US" altLang="en-US" sz="2400" dirty="0">
                <a:latin typeface="Times New Roman" panose="02020603050405020304" pitchFamily="18" charset="0"/>
                <a:cs typeface="Times New Roman" panose="02020603050405020304" pitchFamily="18" charset="0"/>
              </a:rPr>
              <a:t>delay prompt treatment and care</a:t>
            </a:r>
          </a:p>
          <a:p>
            <a:pPr>
              <a:lnSpc>
                <a:spcPct val="90000"/>
              </a:lnSpc>
            </a:pPr>
            <a:r>
              <a:rPr lang="en-US" altLang="en-US" sz="2400" dirty="0">
                <a:latin typeface="Times New Roman" panose="02020603050405020304" pitchFamily="18" charset="0"/>
                <a:cs typeface="Times New Roman" panose="02020603050405020304" pitchFamily="18" charset="0"/>
              </a:rPr>
              <a:t>Forms </a:t>
            </a:r>
          </a:p>
          <a:p>
            <a:pPr lvl="1">
              <a:lnSpc>
                <a:spcPct val="90000"/>
              </a:lnSpc>
            </a:pPr>
            <a:r>
              <a:rPr lang="en-US" altLang="en-US" sz="2400" dirty="0">
                <a:latin typeface="Times New Roman" panose="02020603050405020304" pitchFamily="18" charset="0"/>
                <a:cs typeface="Times New Roman" panose="02020603050405020304" pitchFamily="18" charset="0"/>
              </a:rPr>
              <a:t>Language</a:t>
            </a:r>
          </a:p>
          <a:p>
            <a:pPr lvl="1">
              <a:lnSpc>
                <a:spcPct val="90000"/>
              </a:lnSpc>
            </a:pPr>
            <a:r>
              <a:rPr lang="en-US" altLang="en-US" sz="2400" dirty="0">
                <a:latin typeface="Times New Roman" panose="02020603050405020304" pitchFamily="18" charset="0"/>
                <a:cs typeface="Times New Roman" panose="02020603050405020304" pitchFamily="18" charset="0"/>
              </a:rPr>
              <a:t>Non-verbal communication</a:t>
            </a:r>
          </a:p>
          <a:p>
            <a:pPr>
              <a:lnSpc>
                <a:spcPct val="90000"/>
              </a:lnSpc>
            </a:pPr>
            <a:r>
              <a:rPr lang="en-US" altLang="en-US" sz="2400" dirty="0">
                <a:latin typeface="Times New Roman" panose="02020603050405020304" pitchFamily="18" charset="0"/>
                <a:cs typeface="Times New Roman" panose="02020603050405020304" pitchFamily="18" charset="0"/>
              </a:rPr>
              <a:t>Translation services</a:t>
            </a:r>
          </a:p>
          <a:p>
            <a:pPr lvl="1">
              <a:lnSpc>
                <a:spcPct val="90000"/>
              </a:lnSpc>
            </a:pPr>
            <a:r>
              <a:rPr lang="en-US" altLang="en-US" sz="2400" dirty="0">
                <a:latin typeface="Times New Roman" panose="02020603050405020304" pitchFamily="18" charset="0"/>
                <a:cs typeface="Times New Roman" panose="02020603050405020304" pitchFamily="18" charset="0"/>
              </a:rPr>
              <a:t>Interpreters</a:t>
            </a:r>
          </a:p>
          <a:p>
            <a:pPr lvl="1">
              <a:lnSpc>
                <a:spcPct val="90000"/>
              </a:lnSpc>
            </a:pPr>
            <a:r>
              <a:rPr lang="en-US" altLang="en-US" sz="2400" dirty="0">
                <a:latin typeface="Times New Roman" panose="02020603050405020304" pitchFamily="18" charset="0"/>
                <a:cs typeface="Times New Roman" panose="02020603050405020304" pitchFamily="18" charset="0"/>
              </a:rPr>
              <a:t>Family interpreters</a:t>
            </a:r>
          </a:p>
          <a:p>
            <a:pPr>
              <a:lnSpc>
                <a:spcPct val="90000"/>
              </a:lnSpc>
            </a:pPr>
            <a:r>
              <a:rPr lang="en-US" altLang="en-US" sz="2400" dirty="0">
                <a:latin typeface="Times New Roman" panose="02020603050405020304" pitchFamily="18" charset="0"/>
                <a:cs typeface="Times New Roman" panose="02020603050405020304" pitchFamily="18" charset="0"/>
              </a:rPr>
              <a:t>Health condition – acute illness &amp; crisis</a:t>
            </a:r>
          </a:p>
          <a:p>
            <a:pPr>
              <a:lnSpc>
                <a:spcPct val="90000"/>
              </a:lnSpc>
            </a:pPr>
            <a:endParaRPr lang="en-US" altLang="en-US" sz="2400" dirty="0">
              <a:latin typeface="Times New Roman" panose="02020603050405020304" pitchFamily="18" charset="0"/>
              <a:cs typeface="Times New Roman" panose="02020603050405020304" pitchFamily="18" charset="0"/>
            </a:endParaRPr>
          </a:p>
        </p:txBody>
      </p:sp>
      <p:sp>
        <p:nvSpPr>
          <p:cNvPr id="5" name="Slide Number Placeholder 5"/>
          <p:cNvSpPr>
            <a:spLocks noGrp="1"/>
          </p:cNvSpPr>
          <p:nvPr>
            <p:ph type="sldNum" sz="quarter" idx="12"/>
          </p:nvPr>
        </p:nvSpPr>
        <p:spPr/>
        <p:txBody>
          <a:bodyPr/>
          <a:lstStyle/>
          <a:p>
            <a:fld id="{9571B405-710F-4120-BB35-657CE45B5C4B}" type="slidenum">
              <a:rPr lang="en-US" altLang="en-US"/>
              <a:pPr/>
              <a:t>17</a:t>
            </a:fld>
            <a:endParaRPr lang="en-US" altLang="en-US"/>
          </a:p>
        </p:txBody>
      </p:sp>
    </p:spTree>
    <p:extLst>
      <p:ext uri="{BB962C8B-B14F-4D97-AF65-F5344CB8AC3E}">
        <p14:creationId xmlns:p14="http://schemas.microsoft.com/office/powerpoint/2010/main" val="37852163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a:t>Transcultural Care Practice</a:t>
            </a:r>
          </a:p>
        </p:txBody>
      </p:sp>
      <p:sp>
        <p:nvSpPr>
          <p:cNvPr id="22531" name="Rectangle 3"/>
          <p:cNvSpPr>
            <a:spLocks noGrp="1" noChangeArrowheads="1"/>
          </p:cNvSpPr>
          <p:nvPr>
            <p:ph idx="1"/>
          </p:nvPr>
        </p:nvSpPr>
        <p:spPr>
          <a:xfrm>
            <a:off x="609598" y="1676400"/>
            <a:ext cx="7239001" cy="4364963"/>
          </a:xfrm>
        </p:spPr>
        <p:txBody>
          <a:bodyPr>
            <a:noAutofit/>
          </a:bodyPr>
          <a:lstStyle/>
          <a:p>
            <a:r>
              <a:rPr lang="en-US" altLang="en-US" sz="2400" dirty="0">
                <a:latin typeface="Times New Roman" panose="02020603050405020304" pitchFamily="18" charset="0"/>
                <a:cs typeface="Times New Roman" panose="02020603050405020304" pitchFamily="18" charset="0"/>
              </a:rPr>
              <a:t>Initiative</a:t>
            </a:r>
          </a:p>
          <a:p>
            <a:r>
              <a:rPr lang="en-US" altLang="en-US" sz="2400" dirty="0">
                <a:latin typeface="Times New Roman" panose="02020603050405020304" pitchFamily="18" charset="0"/>
                <a:cs typeface="Times New Roman" panose="02020603050405020304" pitchFamily="18" charset="0"/>
              </a:rPr>
              <a:t>Enthusiasm</a:t>
            </a:r>
          </a:p>
          <a:p>
            <a:r>
              <a:rPr lang="en-US" altLang="en-US" sz="2400" dirty="0">
                <a:latin typeface="Times New Roman" panose="02020603050405020304" pitchFamily="18" charset="0"/>
                <a:cs typeface="Times New Roman" panose="02020603050405020304" pitchFamily="18" charset="0"/>
              </a:rPr>
              <a:t>Commitment of individuals and groups</a:t>
            </a:r>
          </a:p>
          <a:p>
            <a:r>
              <a:rPr lang="en-US" altLang="en-US" sz="2400" dirty="0">
                <a:latin typeface="Times New Roman" panose="02020603050405020304" pitchFamily="18" charset="0"/>
                <a:cs typeface="Times New Roman" panose="02020603050405020304" pitchFamily="18" charset="0"/>
              </a:rPr>
              <a:t>Strategic planning</a:t>
            </a:r>
          </a:p>
          <a:p>
            <a:r>
              <a:rPr lang="en-US" altLang="en-US" sz="2400" dirty="0">
                <a:latin typeface="Times New Roman" panose="02020603050405020304" pitchFamily="18" charset="0"/>
                <a:cs typeface="Times New Roman" panose="02020603050405020304" pitchFamily="18" charset="0"/>
              </a:rPr>
              <a:t>Organization &amp; coordination of services</a:t>
            </a:r>
          </a:p>
          <a:p>
            <a:r>
              <a:rPr lang="en-US" altLang="en-US" sz="2400" dirty="0">
                <a:latin typeface="Times New Roman" panose="02020603050405020304" pitchFamily="18" charset="0"/>
                <a:cs typeface="Times New Roman" panose="02020603050405020304" pitchFamily="18" charset="0"/>
              </a:rPr>
              <a:t>Funding</a:t>
            </a:r>
          </a:p>
          <a:p>
            <a:r>
              <a:rPr lang="en-US" altLang="en-US" sz="2400" dirty="0">
                <a:latin typeface="Times New Roman" panose="02020603050405020304" pitchFamily="18" charset="0"/>
                <a:cs typeface="Times New Roman" panose="02020603050405020304" pitchFamily="18" charset="0"/>
              </a:rPr>
              <a:t>Education</a:t>
            </a:r>
          </a:p>
          <a:p>
            <a:r>
              <a:rPr lang="en-US" altLang="en-US" sz="2400" dirty="0">
                <a:latin typeface="Times New Roman" panose="02020603050405020304" pitchFamily="18" charset="0"/>
                <a:cs typeface="Times New Roman" panose="02020603050405020304" pitchFamily="18" charset="0"/>
              </a:rPr>
              <a:t>Recruitment &amp; research</a:t>
            </a:r>
          </a:p>
        </p:txBody>
      </p:sp>
      <p:sp>
        <p:nvSpPr>
          <p:cNvPr id="5" name="Slide Number Placeholder 5"/>
          <p:cNvSpPr>
            <a:spLocks noGrp="1"/>
          </p:cNvSpPr>
          <p:nvPr>
            <p:ph type="sldNum" sz="quarter" idx="12"/>
          </p:nvPr>
        </p:nvSpPr>
        <p:spPr/>
        <p:txBody>
          <a:bodyPr/>
          <a:lstStyle/>
          <a:p>
            <a:fld id="{5D3FA398-DAD1-484B-B61F-33EBA49901C2}" type="slidenum">
              <a:rPr lang="en-US" altLang="en-US"/>
              <a:pPr/>
              <a:t>18</a:t>
            </a:fld>
            <a:endParaRPr lang="en-US" altLang="en-US"/>
          </a:p>
        </p:txBody>
      </p:sp>
    </p:spTree>
    <p:extLst>
      <p:ext uri="{BB962C8B-B14F-4D97-AF65-F5344CB8AC3E}">
        <p14:creationId xmlns:p14="http://schemas.microsoft.com/office/powerpoint/2010/main" val="19519121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371600" y="0"/>
            <a:ext cx="7543800" cy="914400"/>
          </a:xfrm>
        </p:spPr>
        <p:txBody>
          <a:bodyPr/>
          <a:lstStyle/>
          <a:p>
            <a:pPr eaLnBrk="1" hangingPunct="1"/>
            <a:r>
              <a:rPr lang="en-US" altLang="en-US" sz="3600" smtClean="0"/>
              <a:t>Leininger’s Theory (cont’d)</a:t>
            </a:r>
          </a:p>
        </p:txBody>
      </p:sp>
      <p:sp>
        <p:nvSpPr>
          <p:cNvPr id="44035" name="Rectangle 3"/>
          <p:cNvSpPr>
            <a:spLocks noGrp="1" noChangeArrowheads="1"/>
          </p:cNvSpPr>
          <p:nvPr>
            <p:ph idx="1"/>
          </p:nvPr>
        </p:nvSpPr>
        <p:spPr>
          <a:xfrm>
            <a:off x="228600" y="1066800"/>
            <a:ext cx="7391400" cy="5486400"/>
          </a:xfrm>
        </p:spPr>
        <p:txBody>
          <a:bodyPr>
            <a:normAutofit lnSpcReduction="10000"/>
          </a:bodyPr>
          <a:lstStyle/>
          <a:p>
            <a:pPr eaLnBrk="1" hangingPunct="1">
              <a:lnSpc>
                <a:spcPct val="150000"/>
              </a:lnSpc>
              <a:buFont typeface="Wingdings" pitchFamily="2" charset="2"/>
              <a:buChar char="Ñ"/>
            </a:pPr>
            <a:r>
              <a:rPr lang="en-US" altLang="en-US" sz="2400" i="1" dirty="0" smtClean="0">
                <a:solidFill>
                  <a:srgbClr val="FF3300"/>
                </a:solidFill>
                <a:latin typeface="Times New Roman" panose="02020603050405020304" pitchFamily="18" charset="0"/>
                <a:cs typeface="Times New Roman" panose="02020603050405020304" pitchFamily="18" charset="0"/>
              </a:rPr>
              <a:t>Professional Systems</a:t>
            </a:r>
            <a:r>
              <a:rPr lang="en-US" altLang="en-US" sz="2400" dirty="0" smtClean="0">
                <a:latin typeface="Times New Roman" panose="02020603050405020304" pitchFamily="18" charset="0"/>
                <a:cs typeface="Times New Roman" panose="02020603050405020304" pitchFamily="18" charset="0"/>
              </a:rPr>
              <a:t> are different depending upon the Health Care Delivery System of that culture. Whether there is socialized medicine, private insurance, communal healthcare, poor economic support vs. great wealth, all contribute to the influence of the utilization of Professionals to prevent illness, heal illness, and promote health and wellness.</a:t>
            </a:r>
          </a:p>
          <a:p>
            <a:pPr eaLnBrk="1" hangingPunct="1">
              <a:lnSpc>
                <a:spcPct val="150000"/>
              </a:lnSpc>
              <a:buFont typeface="Wingdings" pitchFamily="2" charset="2"/>
              <a:buChar char="Ñ"/>
            </a:pPr>
            <a:r>
              <a:rPr lang="en-US" altLang="en-US" sz="2400" i="1" dirty="0" smtClean="0">
                <a:solidFill>
                  <a:srgbClr val="FF3300"/>
                </a:solidFill>
                <a:latin typeface="Times New Roman" panose="02020603050405020304" pitchFamily="18" charset="0"/>
                <a:cs typeface="Times New Roman" panose="02020603050405020304" pitchFamily="18" charset="0"/>
              </a:rPr>
              <a:t>Nursing</a:t>
            </a:r>
            <a:r>
              <a:rPr lang="en-US" altLang="en-US" sz="2400" dirty="0" smtClean="0">
                <a:latin typeface="Times New Roman" panose="02020603050405020304" pitchFamily="18" charset="0"/>
                <a:cs typeface="Times New Roman" panose="02020603050405020304" pitchFamily="18" charset="0"/>
              </a:rPr>
              <a:t> must collaborate within the healthcare delivery system to plan and implement safe, effective, culturally competent care.</a:t>
            </a:r>
          </a:p>
          <a:p>
            <a:pPr eaLnBrk="1" hangingPunct="1">
              <a:lnSpc>
                <a:spcPct val="150000"/>
              </a:lnSpc>
              <a:buFont typeface="Wingdings" pitchFamily="2" charset="2"/>
              <a:buChar char="Ñ"/>
            </a:pPr>
            <a:endParaRPr lang="en-US" altLang="en-US" sz="24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a:xfrm>
            <a:off x="457200" y="1447800"/>
            <a:ext cx="7620000" cy="4648200"/>
          </a:xfrm>
        </p:spPr>
        <p:txBody>
          <a:bodyPr>
            <a:normAutofit lnSpcReduction="10000"/>
          </a:bodyPr>
          <a:lstStyle/>
          <a:p>
            <a:pPr marL="0" indent="0">
              <a:lnSpc>
                <a:spcPct val="200000"/>
              </a:lnSpc>
              <a:buNone/>
            </a:pPr>
            <a:r>
              <a:rPr lang="en-US" sz="2400" dirty="0" smtClean="0">
                <a:latin typeface="Times New Roman" panose="02020603050405020304" pitchFamily="18" charset="0"/>
                <a:cs typeface="Times New Roman" panose="02020603050405020304" pitchFamily="18" charset="0"/>
              </a:rPr>
              <a:t>After lecture-discussion, students are expected to:</a:t>
            </a:r>
          </a:p>
          <a:p>
            <a:pPr>
              <a:lnSpc>
                <a:spcPct val="200000"/>
              </a:lnSpc>
            </a:pPr>
            <a:r>
              <a:rPr lang="en-US" sz="2400" dirty="0" smtClean="0">
                <a:latin typeface="Times New Roman" panose="02020603050405020304" pitchFamily="18" charset="0"/>
                <a:cs typeface="Times New Roman" panose="02020603050405020304" pitchFamily="18" charset="0"/>
              </a:rPr>
              <a:t>Explain the various concepts in transcultural nursing</a:t>
            </a:r>
          </a:p>
          <a:p>
            <a:pPr>
              <a:lnSpc>
                <a:spcPct val="200000"/>
              </a:lnSpc>
            </a:pPr>
            <a:r>
              <a:rPr lang="en-US" sz="2400" dirty="0" smtClean="0">
                <a:latin typeface="Times New Roman" panose="02020603050405020304" pitchFamily="18" charset="0"/>
                <a:cs typeface="Times New Roman" panose="02020603050405020304" pitchFamily="18" charset="0"/>
              </a:rPr>
              <a:t>Discuss the important elements </a:t>
            </a:r>
            <a:r>
              <a:rPr lang="en-US" sz="2400" dirty="0">
                <a:latin typeface="Times New Roman" panose="02020603050405020304" pitchFamily="18" charset="0"/>
                <a:cs typeface="Times New Roman" panose="02020603050405020304" pitchFamily="18" charset="0"/>
              </a:rPr>
              <a:t>of </a:t>
            </a:r>
            <a:r>
              <a:rPr lang="en-US" sz="2400" dirty="0" err="1">
                <a:latin typeface="Times New Roman" panose="02020603050405020304" pitchFamily="18" charset="0"/>
                <a:cs typeface="Times New Roman" panose="02020603050405020304" pitchFamily="18" charset="0"/>
              </a:rPr>
              <a:t>Leininger’sTranscultural</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Nursing Theory, </a:t>
            </a:r>
            <a:r>
              <a:rPr lang="en-US" sz="2400" dirty="0" err="1" smtClean="0">
                <a:latin typeface="Times New Roman" panose="02020603050405020304" pitchFamily="18" charset="0"/>
                <a:cs typeface="Times New Roman" panose="02020603050405020304" pitchFamily="18" charset="0"/>
              </a:rPr>
              <a:t>Campinha-Bacote’s</a:t>
            </a:r>
            <a:r>
              <a:rPr lang="en-US" sz="2400" dirty="0">
                <a:latin typeface="Times New Roman" panose="02020603050405020304" pitchFamily="18" charset="0"/>
                <a:cs typeface="Times New Roman" panose="02020603050405020304" pitchFamily="18" charset="0"/>
              </a:rPr>
              <a:t> Culturally Competent Model of Care, </a:t>
            </a:r>
            <a:r>
              <a:rPr lang="en-US" altLang="en-US" sz="2400" dirty="0">
                <a:latin typeface="Times New Roman" panose="02020603050405020304" pitchFamily="18" charset="0"/>
                <a:cs typeface="Times New Roman" panose="02020603050405020304" pitchFamily="18" charset="0"/>
              </a:rPr>
              <a:t>Geiger and </a:t>
            </a:r>
            <a:r>
              <a:rPr lang="en-US" altLang="en-US" sz="2400" dirty="0" err="1" smtClean="0">
                <a:latin typeface="Times New Roman" panose="02020603050405020304" pitchFamily="18" charset="0"/>
                <a:cs typeface="Times New Roman" panose="02020603050405020304" pitchFamily="18" charset="0"/>
              </a:rPr>
              <a:t>Davidhizer’s</a:t>
            </a:r>
            <a:r>
              <a:rPr lang="en-US" altLang="en-US" sz="2400" dirty="0" smtClean="0">
                <a:latin typeface="Times New Roman" panose="02020603050405020304" pitchFamily="18" charset="0"/>
                <a:cs typeface="Times New Roman" panose="02020603050405020304" pitchFamily="18" charset="0"/>
              </a:rPr>
              <a:t> Model </a:t>
            </a:r>
            <a:r>
              <a:rPr lang="en-US" altLang="en-US" sz="2400" dirty="0">
                <a:latin typeface="Times New Roman" panose="02020603050405020304" pitchFamily="18" charset="0"/>
                <a:cs typeface="Times New Roman" panose="02020603050405020304" pitchFamily="18" charset="0"/>
              </a:rPr>
              <a:t>and Purnell’s Model</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96664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219200" y="316375"/>
            <a:ext cx="7543800" cy="1143000"/>
          </a:xfrm>
        </p:spPr>
        <p:txBody>
          <a:bodyPr>
            <a:normAutofit fontScale="90000"/>
          </a:bodyPr>
          <a:lstStyle/>
          <a:p>
            <a:pPr eaLnBrk="1" hangingPunct="1"/>
            <a:r>
              <a:rPr lang="en-US" altLang="en-US" sz="3600" dirty="0" smtClean="0"/>
              <a:t>How to Provide </a:t>
            </a:r>
            <a:br>
              <a:rPr lang="en-US" altLang="en-US" sz="3600" dirty="0" smtClean="0"/>
            </a:br>
            <a:r>
              <a:rPr lang="en-US" altLang="en-US" sz="3600" dirty="0" smtClean="0"/>
              <a:t>Culturally Congruent Care:</a:t>
            </a:r>
          </a:p>
        </p:txBody>
      </p:sp>
      <p:sp>
        <p:nvSpPr>
          <p:cNvPr id="45059" name="Rectangle 3"/>
          <p:cNvSpPr>
            <a:spLocks noGrp="1" noChangeArrowheads="1"/>
          </p:cNvSpPr>
          <p:nvPr>
            <p:ph idx="1"/>
          </p:nvPr>
        </p:nvSpPr>
        <p:spPr>
          <a:xfrm>
            <a:off x="1066800" y="2133600"/>
            <a:ext cx="7696200" cy="5029200"/>
          </a:xfrm>
        </p:spPr>
        <p:txBody>
          <a:bodyPr>
            <a:normAutofit/>
          </a:bodyPr>
          <a:lstStyle/>
          <a:p>
            <a:pPr eaLnBrk="1" hangingPunct="1">
              <a:lnSpc>
                <a:spcPct val="150000"/>
              </a:lnSpc>
            </a:pPr>
            <a:r>
              <a:rPr lang="en-US" altLang="en-US" sz="2400" dirty="0" err="1" smtClean="0">
                <a:latin typeface="Times New Roman" panose="02020603050405020304" pitchFamily="18" charset="0"/>
                <a:cs typeface="Times New Roman" panose="02020603050405020304" pitchFamily="18" charset="0"/>
              </a:rPr>
              <a:t>Leininger</a:t>
            </a:r>
            <a:r>
              <a:rPr lang="en-US" altLang="en-US" sz="2400" dirty="0" smtClean="0">
                <a:latin typeface="Times New Roman" panose="02020603050405020304" pitchFamily="18" charset="0"/>
                <a:cs typeface="Times New Roman" panose="02020603050405020304" pitchFamily="18" charset="0"/>
              </a:rPr>
              <a:t> suggests 3 approaches to plan and implement Culturally Congruent Care.</a:t>
            </a:r>
          </a:p>
          <a:p>
            <a:pPr eaLnBrk="1" hangingPunct="1">
              <a:lnSpc>
                <a:spcPct val="150000"/>
              </a:lnSpc>
            </a:pPr>
            <a:r>
              <a:rPr lang="en-US" altLang="en-US" sz="2400" dirty="0" smtClean="0">
                <a:latin typeface="Times New Roman" panose="02020603050405020304" pitchFamily="18" charset="0"/>
                <a:cs typeface="Times New Roman" panose="02020603050405020304" pitchFamily="18" charset="0"/>
              </a:rPr>
              <a:t>The first is </a:t>
            </a:r>
            <a:r>
              <a:rPr lang="en-US" altLang="en-US" sz="2400" b="1" i="1" dirty="0" smtClean="0">
                <a:solidFill>
                  <a:srgbClr val="006600"/>
                </a:solidFill>
                <a:latin typeface="Times New Roman" panose="02020603050405020304" pitchFamily="18" charset="0"/>
                <a:cs typeface="Times New Roman" panose="02020603050405020304" pitchFamily="18" charset="0"/>
              </a:rPr>
              <a:t>Cultural Care Preservation/Maintenance</a:t>
            </a:r>
            <a:r>
              <a:rPr lang="en-US" altLang="en-US" sz="2400" dirty="0" smtClean="0">
                <a:latin typeface="Times New Roman" panose="02020603050405020304" pitchFamily="18" charset="0"/>
                <a:cs typeface="Times New Roman" panose="02020603050405020304" pitchFamily="18" charset="0"/>
              </a:rPr>
              <a:t> where we look at what we as nurses can do to preserve and maintain the cultural practices of an individual or family while receiving safe, holistic care somewhere in the Healthcare Delivery System.</a:t>
            </a:r>
          </a:p>
          <a:p>
            <a:pPr eaLnBrk="1" hangingPunct="1">
              <a:lnSpc>
                <a:spcPct val="150000"/>
              </a:lnSpc>
            </a:pPr>
            <a:endParaRPr lang="en-US" altLang="en-US" sz="24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fontScale="90000"/>
          </a:bodyPr>
          <a:lstStyle/>
          <a:p>
            <a:pPr eaLnBrk="1" hangingPunct="1"/>
            <a:r>
              <a:rPr lang="en-US" altLang="en-US" sz="3600" smtClean="0"/>
              <a:t>How to Provide </a:t>
            </a:r>
            <a:br>
              <a:rPr lang="en-US" altLang="en-US" sz="3600" smtClean="0"/>
            </a:br>
            <a:r>
              <a:rPr lang="en-US" altLang="en-US" sz="3600" smtClean="0"/>
              <a:t>Culturally Congruent Care: (cont’d)</a:t>
            </a:r>
          </a:p>
        </p:txBody>
      </p:sp>
      <p:sp>
        <p:nvSpPr>
          <p:cNvPr id="46083" name="Rectangle 3"/>
          <p:cNvSpPr>
            <a:spLocks noGrp="1" noChangeArrowheads="1"/>
          </p:cNvSpPr>
          <p:nvPr>
            <p:ph idx="1"/>
          </p:nvPr>
        </p:nvSpPr>
        <p:spPr>
          <a:xfrm>
            <a:off x="533400" y="2819400"/>
            <a:ext cx="7772400" cy="4495800"/>
          </a:xfrm>
        </p:spPr>
        <p:txBody>
          <a:bodyPr>
            <a:normAutofit/>
          </a:bodyPr>
          <a:lstStyle/>
          <a:p>
            <a:pPr eaLnBrk="1" hangingPunct="1">
              <a:lnSpc>
                <a:spcPct val="150000"/>
              </a:lnSpc>
            </a:pPr>
            <a:r>
              <a:rPr lang="en-US" altLang="en-US" sz="2400" dirty="0" smtClean="0">
                <a:latin typeface="Times New Roman" panose="02020603050405020304" pitchFamily="18" charset="0"/>
                <a:cs typeface="Times New Roman" panose="02020603050405020304" pitchFamily="18" charset="0"/>
              </a:rPr>
              <a:t>The second approach is </a:t>
            </a:r>
            <a:r>
              <a:rPr lang="en-US" altLang="en-US" sz="2400" b="1" i="1" dirty="0" smtClean="0">
                <a:solidFill>
                  <a:srgbClr val="CC3399"/>
                </a:solidFill>
                <a:latin typeface="Times New Roman" panose="02020603050405020304" pitchFamily="18" charset="0"/>
                <a:cs typeface="Times New Roman" panose="02020603050405020304" pitchFamily="18" charset="0"/>
              </a:rPr>
              <a:t>Cultural Care Accommodation/Negotiation</a:t>
            </a:r>
            <a:r>
              <a:rPr lang="en-US" altLang="en-US" sz="2400" dirty="0" smtClean="0">
                <a:latin typeface="Times New Roman" panose="02020603050405020304" pitchFamily="18" charset="0"/>
                <a:cs typeface="Times New Roman" panose="02020603050405020304" pitchFamily="18" charset="0"/>
              </a:rPr>
              <a:t> where we look at what we as nurses can do to accommodate the patient and negotiate with the patient within the healthcare environment in order to provide culturally congruent care while he/she is in the Healthcare Delivery System.</a:t>
            </a:r>
          </a:p>
          <a:p>
            <a:pPr eaLnBrk="1" hangingPunct="1">
              <a:lnSpc>
                <a:spcPct val="150000"/>
              </a:lnSpc>
            </a:pPr>
            <a:endParaRPr lang="en-US" altLang="en-US" sz="24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371600" y="304800"/>
            <a:ext cx="7543800" cy="1143000"/>
          </a:xfrm>
        </p:spPr>
        <p:txBody>
          <a:bodyPr>
            <a:normAutofit fontScale="90000"/>
          </a:bodyPr>
          <a:lstStyle/>
          <a:p>
            <a:pPr eaLnBrk="1" hangingPunct="1"/>
            <a:r>
              <a:rPr lang="en-US" altLang="en-US" sz="3600" smtClean="0"/>
              <a:t>How to Provide </a:t>
            </a:r>
            <a:br>
              <a:rPr lang="en-US" altLang="en-US" sz="3600" smtClean="0"/>
            </a:br>
            <a:r>
              <a:rPr lang="en-US" altLang="en-US" sz="3600" smtClean="0"/>
              <a:t>Culturally Congruent Care: (Cont’d)</a:t>
            </a:r>
          </a:p>
        </p:txBody>
      </p:sp>
      <p:sp>
        <p:nvSpPr>
          <p:cNvPr id="47107" name="Rectangle 3"/>
          <p:cNvSpPr>
            <a:spLocks noGrp="1" noChangeArrowheads="1"/>
          </p:cNvSpPr>
          <p:nvPr>
            <p:ph idx="1"/>
          </p:nvPr>
        </p:nvSpPr>
        <p:spPr>
          <a:xfrm>
            <a:off x="1371600" y="1981200"/>
            <a:ext cx="7543800" cy="4495800"/>
          </a:xfrm>
        </p:spPr>
        <p:txBody>
          <a:bodyPr>
            <a:normAutofit/>
          </a:bodyPr>
          <a:lstStyle/>
          <a:p>
            <a:pPr eaLnBrk="1" hangingPunct="1">
              <a:lnSpc>
                <a:spcPct val="150000"/>
              </a:lnSpc>
            </a:pPr>
            <a:r>
              <a:rPr lang="en-US" altLang="en-US" sz="2400" dirty="0" smtClean="0">
                <a:latin typeface="Times New Roman" panose="02020603050405020304" pitchFamily="18" charset="0"/>
                <a:cs typeface="Times New Roman" panose="02020603050405020304" pitchFamily="18" charset="0"/>
              </a:rPr>
              <a:t>The third approach is </a:t>
            </a:r>
            <a:r>
              <a:rPr lang="en-US" altLang="en-US" sz="2400" b="1" i="1" dirty="0" smtClean="0">
                <a:solidFill>
                  <a:srgbClr val="000099"/>
                </a:solidFill>
                <a:latin typeface="Times New Roman" panose="02020603050405020304" pitchFamily="18" charset="0"/>
                <a:cs typeface="Times New Roman" panose="02020603050405020304" pitchFamily="18" charset="0"/>
              </a:rPr>
              <a:t>Cultural Care </a:t>
            </a:r>
            <a:r>
              <a:rPr lang="en-US" altLang="en-US" sz="2400" b="1" i="1" dirty="0" err="1" smtClean="0">
                <a:solidFill>
                  <a:srgbClr val="000099"/>
                </a:solidFill>
                <a:latin typeface="Times New Roman" panose="02020603050405020304" pitchFamily="18" charset="0"/>
                <a:cs typeface="Times New Roman" panose="02020603050405020304" pitchFamily="18" charset="0"/>
              </a:rPr>
              <a:t>Repatterning</a:t>
            </a:r>
            <a:r>
              <a:rPr lang="en-US" altLang="en-US" sz="2400" b="1" i="1" dirty="0" smtClean="0">
                <a:solidFill>
                  <a:srgbClr val="000099"/>
                </a:solidFill>
                <a:latin typeface="Times New Roman" panose="02020603050405020304" pitchFamily="18" charset="0"/>
                <a:cs typeface="Times New Roman" panose="02020603050405020304" pitchFamily="18" charset="0"/>
              </a:rPr>
              <a:t>/Restructuring</a:t>
            </a:r>
            <a:r>
              <a:rPr lang="en-US" altLang="en-US" sz="2400" b="1" i="1" dirty="0" smtClean="0">
                <a:latin typeface="Times New Roman" panose="02020603050405020304" pitchFamily="18" charset="0"/>
                <a:cs typeface="Times New Roman" panose="02020603050405020304" pitchFamily="18" charset="0"/>
              </a:rPr>
              <a:t> </a:t>
            </a:r>
            <a:r>
              <a:rPr lang="en-US" altLang="en-US" sz="2400" dirty="0" smtClean="0">
                <a:latin typeface="Times New Roman" panose="02020603050405020304" pitchFamily="18" charset="0"/>
                <a:cs typeface="Times New Roman" panose="02020603050405020304" pitchFamily="18" charset="0"/>
              </a:rPr>
              <a:t>where we look at what we as nurses need to do with the patient and family to </a:t>
            </a:r>
            <a:r>
              <a:rPr lang="en-US" altLang="en-US" sz="2400" dirty="0" err="1" smtClean="0">
                <a:latin typeface="Times New Roman" panose="02020603050405020304" pitchFamily="18" charset="0"/>
                <a:cs typeface="Times New Roman" panose="02020603050405020304" pitchFamily="18" charset="0"/>
              </a:rPr>
              <a:t>repattern</a:t>
            </a:r>
            <a:r>
              <a:rPr lang="en-US" altLang="en-US" sz="2400" dirty="0" smtClean="0">
                <a:latin typeface="Times New Roman" panose="02020603050405020304" pitchFamily="18" charset="0"/>
                <a:cs typeface="Times New Roman" panose="02020603050405020304" pitchFamily="18" charset="0"/>
              </a:rPr>
              <a:t> or restructure their lifeways in order to promote healing and wellness, always being cognizant of the cultural influences that affect why they do what they do in their life experience.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64825"/>
            <a:ext cx="7620000" cy="5181600"/>
          </a:xfrm>
        </p:spPr>
        <p:txBody>
          <a:bodyPr>
            <a:normAutofit/>
          </a:bodyPr>
          <a:lstStyle/>
          <a:p>
            <a:r>
              <a:rPr lang="en-US" sz="2400" dirty="0">
                <a:latin typeface="Times New Roman" panose="02020603050405020304" pitchFamily="18" charset="0"/>
                <a:cs typeface="Times New Roman" panose="02020603050405020304" pitchFamily="18" charset="0"/>
              </a:rPr>
              <a:t>Use of Protective </a:t>
            </a:r>
            <a:r>
              <a:rPr lang="en-US" sz="2400" dirty="0" smtClean="0">
                <a:latin typeface="Times New Roman" panose="02020603050405020304" pitchFamily="18" charset="0"/>
                <a:cs typeface="Times New Roman" panose="02020603050405020304" pitchFamily="18" charset="0"/>
              </a:rPr>
              <a:t>Objects</a:t>
            </a:r>
          </a:p>
          <a:p>
            <a:pPr lvl="1"/>
            <a:r>
              <a:rPr lang="en-US" sz="2400" dirty="0" smtClean="0">
                <a:latin typeface="Times New Roman" panose="02020603050405020304" pitchFamily="18" charset="0"/>
                <a:cs typeface="Times New Roman" panose="02020603050405020304" pitchFamily="18" charset="0"/>
              </a:rPr>
              <a:t>Protective </a:t>
            </a:r>
            <a:r>
              <a:rPr lang="en-US" sz="2400" dirty="0">
                <a:latin typeface="Times New Roman" panose="02020603050405020304" pitchFamily="18" charset="0"/>
                <a:cs typeface="Times New Roman" panose="02020603050405020304" pitchFamily="18" charset="0"/>
              </a:rPr>
              <a:t>objects can be worn or carried or hung in the home- charms worn on a string or chain around the neck, wrist, or waist to protect the wearer from the evil eye or evil spirits</a:t>
            </a:r>
            <a:r>
              <a:rPr lang="en-US" sz="2400" dirty="0" smtClean="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Use of Substances </a:t>
            </a:r>
          </a:p>
          <a:p>
            <a:pPr lvl="1"/>
            <a:r>
              <a:rPr lang="en-US" sz="2400" dirty="0">
                <a:latin typeface="Times New Roman" panose="02020603050405020304" pitchFamily="18" charset="0"/>
                <a:cs typeface="Times New Roman" panose="02020603050405020304" pitchFamily="18" charset="0"/>
              </a:rPr>
              <a:t>It is believed that certain food substances can be ingested to prevent illness.</a:t>
            </a:r>
          </a:p>
          <a:p>
            <a:pPr lvl="1"/>
            <a:endParaRPr lang="en-US" sz="2400" dirty="0">
              <a:latin typeface="Times New Roman" panose="02020603050405020304" pitchFamily="18" charset="0"/>
              <a:cs typeface="Times New Roman" panose="02020603050405020304" pitchFamily="18" charset="0"/>
            </a:endParaRPr>
          </a:p>
          <a:p>
            <a:pPr marL="457200" lvl="1" indent="0">
              <a:buNone/>
            </a:pPr>
            <a:endParaRPr lang="en-US" sz="2400" dirty="0"/>
          </a:p>
        </p:txBody>
      </p:sp>
      <p:sp>
        <p:nvSpPr>
          <p:cNvPr id="4" name="Rectangle 3"/>
          <p:cNvSpPr/>
          <p:nvPr/>
        </p:nvSpPr>
        <p:spPr>
          <a:xfrm>
            <a:off x="381000" y="685800"/>
            <a:ext cx="7543800" cy="461665"/>
          </a:xfrm>
          <a:prstGeom prst="rect">
            <a:avLst/>
          </a:prstGeom>
        </p:spPr>
        <p:txBody>
          <a:bodyPr wrap="square">
            <a:spAutoFit/>
          </a:bodyPr>
          <a:lstStyle/>
          <a:p>
            <a:pPr algn="ctr"/>
            <a:r>
              <a:rPr lang="en-US" b="1" dirty="0">
                <a:solidFill>
                  <a:srgbClr val="002060"/>
                </a:solidFill>
              </a:rPr>
              <a:t>HEALTH PRACTICES IN DIFFERENT CULTURES</a:t>
            </a:r>
          </a:p>
        </p:txBody>
      </p:sp>
    </p:spTree>
    <p:extLst>
      <p:ext uri="{BB962C8B-B14F-4D97-AF65-F5344CB8AC3E}">
        <p14:creationId xmlns:p14="http://schemas.microsoft.com/office/powerpoint/2010/main" val="22516010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686800" cy="5486400"/>
          </a:xfrm>
        </p:spPr>
        <p:txBody>
          <a:bodyPr>
            <a:normAutofit/>
          </a:bodyPr>
          <a:lstStyle/>
          <a:p>
            <a:r>
              <a:rPr lang="en-US" sz="2400" dirty="0">
                <a:latin typeface="Times New Roman" panose="02020603050405020304" pitchFamily="18" charset="0"/>
                <a:cs typeface="Times New Roman" panose="02020603050405020304" pitchFamily="18" charset="0"/>
              </a:rPr>
              <a:t>Religious Practices</a:t>
            </a:r>
          </a:p>
          <a:p>
            <a:pPr>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Burning </a:t>
            </a:r>
            <a:r>
              <a:rPr lang="en-US" sz="2400" dirty="0">
                <a:latin typeface="Times New Roman" panose="02020603050405020304" pitchFamily="18" charset="0"/>
                <a:cs typeface="Times New Roman" panose="02020603050405020304" pitchFamily="18" charset="0"/>
              </a:rPr>
              <a:t>of candles, rituals of redemption etc</a:t>
            </a:r>
            <a:r>
              <a:rPr lang="en-US" sz="2400" dirty="0" smtClean="0">
                <a:latin typeface="Times New Roman" panose="02020603050405020304" pitchFamily="18" charset="0"/>
                <a:cs typeface="Times New Roman" panose="02020603050405020304" pitchFamily="18" charset="0"/>
              </a:rPr>
              <a:t>.</a:t>
            </a:r>
          </a:p>
          <a:p>
            <a:pPr marL="0" indent="0">
              <a:buNone/>
            </a:pP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Traditional </a:t>
            </a:r>
            <a:r>
              <a:rPr lang="en-US" sz="2400" dirty="0">
                <a:latin typeface="Times New Roman" panose="02020603050405020304" pitchFamily="18" charset="0"/>
                <a:cs typeface="Times New Roman" panose="02020603050405020304" pitchFamily="18" charset="0"/>
              </a:rPr>
              <a:t>Remedies</a:t>
            </a:r>
          </a:p>
          <a:p>
            <a:pPr>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use of folk or traditional medicine is seen among people from all walks of life and cultural ethnic back ground</a:t>
            </a:r>
            <a:r>
              <a:rPr lang="en-US" sz="2400" dirty="0" smtClean="0">
                <a:latin typeface="Times New Roman" panose="02020603050405020304" pitchFamily="18" charset="0"/>
                <a:cs typeface="Times New Roman" panose="02020603050405020304" pitchFamily="18" charset="0"/>
              </a:rPr>
              <a:t>.</a:t>
            </a:r>
          </a:p>
          <a:p>
            <a:pPr marL="0" indent="0">
              <a:buNone/>
            </a:pPr>
            <a:endParaRPr lang="en-US" sz="2400" dirty="0" smtClean="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Healers</a:t>
            </a:r>
          </a:p>
          <a:p>
            <a:pPr>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Within </a:t>
            </a:r>
            <a:r>
              <a:rPr lang="en-US" sz="2400" dirty="0">
                <a:latin typeface="Times New Roman" panose="02020603050405020304" pitchFamily="18" charset="0"/>
                <a:cs typeface="Times New Roman" panose="02020603050405020304" pitchFamily="18" charset="0"/>
              </a:rPr>
              <a:t>a given community, specific people are known to have the power to heal</a:t>
            </a:r>
          </a:p>
          <a:p>
            <a:pPr marL="0" indent="0">
              <a:buNone/>
            </a:pPr>
            <a:endParaRPr lang="en-US" sz="2400" dirty="0">
              <a:latin typeface="Times New Roman" panose="02020603050405020304" pitchFamily="18" charset="0"/>
              <a:cs typeface="Times New Roman" panose="02020603050405020304" pitchFamily="18" charset="0"/>
            </a:endParaRPr>
          </a:p>
        </p:txBody>
      </p:sp>
      <p:sp>
        <p:nvSpPr>
          <p:cNvPr id="4" name="Rectangle 3"/>
          <p:cNvSpPr/>
          <p:nvPr/>
        </p:nvSpPr>
        <p:spPr>
          <a:xfrm>
            <a:off x="1219200" y="228600"/>
            <a:ext cx="7543800" cy="461665"/>
          </a:xfrm>
          <a:prstGeom prst="rect">
            <a:avLst/>
          </a:prstGeom>
        </p:spPr>
        <p:txBody>
          <a:bodyPr wrap="square">
            <a:spAutoFit/>
          </a:bodyPr>
          <a:lstStyle/>
          <a:p>
            <a:pPr algn="ctr"/>
            <a:r>
              <a:rPr lang="en-US" b="1" dirty="0">
                <a:solidFill>
                  <a:srgbClr val="002060"/>
                </a:solidFill>
              </a:rPr>
              <a:t>HEALTH PRACTICES IN DIFFERENT CULTURES</a:t>
            </a:r>
          </a:p>
        </p:txBody>
      </p:sp>
    </p:spTree>
    <p:extLst>
      <p:ext uri="{BB962C8B-B14F-4D97-AF65-F5344CB8AC3E}">
        <p14:creationId xmlns:p14="http://schemas.microsoft.com/office/powerpoint/2010/main" val="10721115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8458200" cy="5181600"/>
          </a:xfrm>
        </p:spPr>
        <p:txBody>
          <a:bodyPr>
            <a:noAutofit/>
          </a:bodyPr>
          <a:lstStyle/>
          <a:p>
            <a:r>
              <a:rPr lang="en-US" sz="2400" dirty="0">
                <a:latin typeface="Times New Roman" panose="02020603050405020304" pitchFamily="18" charset="0"/>
                <a:cs typeface="Times New Roman" panose="02020603050405020304" pitchFamily="18" charset="0"/>
              </a:rPr>
              <a:t>Immigration</a:t>
            </a:r>
          </a:p>
          <a:p>
            <a:pPr lvl="1">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Immigrant </a:t>
            </a:r>
            <a:r>
              <a:rPr lang="en-US" sz="2400" dirty="0">
                <a:latin typeface="Times New Roman" panose="02020603050405020304" pitchFamily="18" charset="0"/>
                <a:cs typeface="Times New Roman" panose="02020603050405020304" pitchFamily="18" charset="0"/>
              </a:rPr>
              <a:t>groups have their own cultural attitudes ranging beliefs and practices regarding these areas</a:t>
            </a:r>
            <a:r>
              <a:rPr lang="en-US" sz="2400" dirty="0" smtClean="0">
                <a:latin typeface="Times New Roman" panose="02020603050405020304" pitchFamily="18" charset="0"/>
                <a:cs typeface="Times New Roman" panose="02020603050405020304" pitchFamily="18" charset="0"/>
              </a:rPr>
              <a:t>.</a:t>
            </a:r>
          </a:p>
          <a:p>
            <a:pPr marL="457200" lvl="1" indent="0">
              <a:buNone/>
            </a:pP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Gender </a:t>
            </a:r>
            <a:r>
              <a:rPr lang="en-US" sz="2400" dirty="0">
                <a:latin typeface="Times New Roman" panose="02020603050405020304" pitchFamily="18" charset="0"/>
                <a:cs typeface="Times New Roman" panose="02020603050405020304" pitchFamily="18" charset="0"/>
              </a:rPr>
              <a:t>Roles</a:t>
            </a:r>
          </a:p>
          <a:p>
            <a:pPr lvl="1">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many cultures, the male is dominant figure and often they take decisions related to health practices and treatment. In some other cultures females are </a:t>
            </a:r>
            <a:r>
              <a:rPr lang="en-US" sz="2400" dirty="0" smtClean="0">
                <a:latin typeface="Times New Roman" panose="02020603050405020304" pitchFamily="18" charset="0"/>
                <a:cs typeface="Times New Roman" panose="02020603050405020304" pitchFamily="18" charset="0"/>
              </a:rPr>
              <a:t>dominant.</a:t>
            </a:r>
          </a:p>
          <a:p>
            <a:pPr lvl="1">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some cultures, women are discriminated in providing proper treatment for illness.</a:t>
            </a:r>
          </a:p>
          <a:p>
            <a:pPr marL="457200" lvl="1" indent="0">
              <a:buNone/>
            </a:pP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4" name="Rectangle 3"/>
          <p:cNvSpPr/>
          <p:nvPr/>
        </p:nvSpPr>
        <p:spPr>
          <a:xfrm>
            <a:off x="1219200" y="228600"/>
            <a:ext cx="7543800" cy="461665"/>
          </a:xfrm>
          <a:prstGeom prst="rect">
            <a:avLst/>
          </a:prstGeom>
        </p:spPr>
        <p:txBody>
          <a:bodyPr wrap="square">
            <a:spAutoFit/>
          </a:bodyPr>
          <a:lstStyle/>
          <a:p>
            <a:pPr algn="ctr"/>
            <a:r>
              <a:rPr lang="en-US" b="1" dirty="0">
                <a:solidFill>
                  <a:srgbClr val="002060"/>
                </a:solidFill>
              </a:rPr>
              <a:t>HEALTH PRACTICES IN DIFFERENT CULTURES</a:t>
            </a:r>
          </a:p>
        </p:txBody>
      </p:sp>
    </p:spTree>
    <p:extLst>
      <p:ext uri="{BB962C8B-B14F-4D97-AF65-F5344CB8AC3E}">
        <p14:creationId xmlns:p14="http://schemas.microsoft.com/office/powerpoint/2010/main" val="10721115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610600" cy="5181600"/>
          </a:xfrm>
        </p:spPr>
        <p:txBody>
          <a:bodyPr>
            <a:normAutofit/>
          </a:bodyPr>
          <a:lstStyle/>
          <a:p>
            <a:r>
              <a:rPr lang="en-US" sz="2400" dirty="0">
                <a:latin typeface="Times New Roman" panose="02020603050405020304" pitchFamily="18" charset="0"/>
                <a:cs typeface="Times New Roman" panose="02020603050405020304" pitchFamily="18" charset="0"/>
              </a:rPr>
              <a:t>Beliefs about mental health</a:t>
            </a:r>
          </a:p>
          <a:p>
            <a:pPr lvl="1">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Mental </a:t>
            </a:r>
            <a:r>
              <a:rPr lang="en-US" sz="2200" dirty="0">
                <a:latin typeface="Times New Roman" panose="02020603050405020304" pitchFamily="18" charset="0"/>
                <a:cs typeface="Times New Roman" panose="02020603050405020304" pitchFamily="18" charset="0"/>
              </a:rPr>
              <a:t>illnesses are caused by a lack of harmony of emotions or by evil </a:t>
            </a:r>
            <a:r>
              <a:rPr lang="en-US" sz="2200" dirty="0" smtClean="0">
                <a:latin typeface="Times New Roman" panose="02020603050405020304" pitchFamily="18" charset="0"/>
                <a:cs typeface="Times New Roman" panose="02020603050405020304" pitchFamily="18" charset="0"/>
              </a:rPr>
              <a:t>spirits.</a:t>
            </a:r>
          </a:p>
          <a:p>
            <a:pPr lvl="1">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Problems </a:t>
            </a:r>
            <a:r>
              <a:rPr lang="en-US" sz="2400" dirty="0">
                <a:latin typeface="Times New Roman" panose="02020603050405020304" pitchFamily="18" charset="0"/>
                <a:cs typeface="Times New Roman" panose="02020603050405020304" pitchFamily="18" charset="0"/>
              </a:rPr>
              <a:t>in this life are most likely related to transgressions committed in a past life</a:t>
            </a:r>
            <a:r>
              <a:rPr lang="en-US" sz="2400" dirty="0" smtClean="0">
                <a:latin typeface="Times New Roman" panose="02020603050405020304" pitchFamily="18" charset="0"/>
                <a:cs typeface="Times New Roman" panose="02020603050405020304" pitchFamily="18" charset="0"/>
              </a:rPr>
              <a:t>.</a:t>
            </a:r>
          </a:p>
          <a:p>
            <a:pPr marL="457200" lvl="1" indent="0">
              <a:buNone/>
            </a:pP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Economic Factors</a:t>
            </a:r>
          </a:p>
          <a:p>
            <a:pPr lvl="1">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Factors </a:t>
            </a:r>
            <a:r>
              <a:rPr lang="en-US" sz="2200" dirty="0">
                <a:latin typeface="Times New Roman" panose="02020603050405020304" pitchFamily="18" charset="0"/>
                <a:cs typeface="Times New Roman" panose="02020603050405020304" pitchFamily="18" charset="0"/>
              </a:rPr>
              <a:t>such as unemployment, underemployment, homelessness, lack of health insurance poverty prevent people from entering the health care system.</a:t>
            </a:r>
          </a:p>
          <a:p>
            <a:endParaRPr lang="en-US" sz="2400" dirty="0">
              <a:latin typeface="Times New Roman" panose="02020603050405020304" pitchFamily="18" charset="0"/>
              <a:cs typeface="Times New Roman" panose="02020603050405020304" pitchFamily="18" charset="0"/>
            </a:endParaRPr>
          </a:p>
        </p:txBody>
      </p:sp>
      <p:sp>
        <p:nvSpPr>
          <p:cNvPr id="4" name="Rectangle 3"/>
          <p:cNvSpPr/>
          <p:nvPr/>
        </p:nvSpPr>
        <p:spPr>
          <a:xfrm>
            <a:off x="1219200" y="228600"/>
            <a:ext cx="7543800" cy="461665"/>
          </a:xfrm>
          <a:prstGeom prst="rect">
            <a:avLst/>
          </a:prstGeom>
        </p:spPr>
        <p:txBody>
          <a:bodyPr wrap="square">
            <a:spAutoFit/>
          </a:bodyPr>
          <a:lstStyle/>
          <a:p>
            <a:pPr algn="ctr"/>
            <a:r>
              <a:rPr lang="en-US" b="1" dirty="0">
                <a:solidFill>
                  <a:srgbClr val="002060"/>
                </a:solidFill>
              </a:rPr>
              <a:t>HEALTH PRACTICES IN DIFFERENT CULTURES</a:t>
            </a:r>
          </a:p>
        </p:txBody>
      </p:sp>
    </p:spTree>
    <p:extLst>
      <p:ext uri="{BB962C8B-B14F-4D97-AF65-F5344CB8AC3E}">
        <p14:creationId xmlns:p14="http://schemas.microsoft.com/office/powerpoint/2010/main" val="10721115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905000"/>
            <a:ext cx="8610600" cy="5181600"/>
          </a:xfrm>
        </p:spPr>
        <p:txBody>
          <a:bodyPr>
            <a:normAutofit/>
          </a:bodyPr>
          <a:lstStyle/>
          <a:p>
            <a:r>
              <a:rPr lang="en-US" sz="2400" dirty="0">
                <a:latin typeface="Times New Roman" panose="02020603050405020304" pitchFamily="18" charset="0"/>
                <a:cs typeface="Times New Roman" panose="02020603050405020304" pitchFamily="18" charset="0"/>
              </a:rPr>
              <a:t>Personal Space</a:t>
            </a:r>
          </a:p>
          <a:p>
            <a:pPr lvl="1">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Respect </a:t>
            </a:r>
            <a:r>
              <a:rPr lang="en-US" sz="2400" dirty="0">
                <a:latin typeface="Times New Roman" panose="02020603050405020304" pitchFamily="18" charset="0"/>
                <a:cs typeface="Times New Roman" panose="02020603050405020304" pitchFamily="18" charset="0"/>
              </a:rPr>
              <a:t>the client's personal space when performing nursing </a:t>
            </a:r>
            <a:r>
              <a:rPr lang="en-US" sz="2400" dirty="0" smtClean="0">
                <a:latin typeface="Times New Roman" panose="02020603050405020304" pitchFamily="18" charset="0"/>
                <a:cs typeface="Times New Roman" panose="02020603050405020304" pitchFamily="18" charset="0"/>
              </a:rPr>
              <a:t>procedures.</a:t>
            </a:r>
          </a:p>
          <a:p>
            <a:pPr lvl="1">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nurse should also welcome visiting members of the family and extended family.</a:t>
            </a:r>
          </a:p>
          <a:p>
            <a:endParaRPr lang="en-US" sz="2400" dirty="0">
              <a:latin typeface="Times New Roman" panose="02020603050405020304" pitchFamily="18" charset="0"/>
              <a:cs typeface="Times New Roman" panose="02020603050405020304" pitchFamily="18" charset="0"/>
            </a:endParaRPr>
          </a:p>
        </p:txBody>
      </p:sp>
      <p:sp>
        <p:nvSpPr>
          <p:cNvPr id="4" name="Rectangle 3"/>
          <p:cNvSpPr/>
          <p:nvPr/>
        </p:nvSpPr>
        <p:spPr>
          <a:xfrm>
            <a:off x="1219200" y="228600"/>
            <a:ext cx="7543800" cy="461665"/>
          </a:xfrm>
          <a:prstGeom prst="rect">
            <a:avLst/>
          </a:prstGeom>
        </p:spPr>
        <p:txBody>
          <a:bodyPr wrap="square">
            <a:spAutoFit/>
          </a:bodyPr>
          <a:lstStyle/>
          <a:p>
            <a:pPr algn="ctr"/>
            <a:r>
              <a:rPr lang="en-US" b="1" dirty="0">
                <a:solidFill>
                  <a:srgbClr val="002060"/>
                </a:solidFill>
              </a:rPr>
              <a:t>HEALTH PRACTICES IN DIFFERENT CULTURES</a:t>
            </a:r>
          </a:p>
        </p:txBody>
      </p:sp>
    </p:spTree>
    <p:extLst>
      <p:ext uri="{BB962C8B-B14F-4D97-AF65-F5344CB8AC3E}">
        <p14:creationId xmlns:p14="http://schemas.microsoft.com/office/powerpoint/2010/main" val="24141528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914400"/>
            <a:ext cx="7620000" cy="5181600"/>
          </a:xfrm>
        </p:spPr>
        <p:txBody>
          <a:bodyPr>
            <a:normAutofit/>
          </a:bodyPr>
          <a:lstStyle/>
          <a:p>
            <a:r>
              <a:rPr lang="en-US" sz="2400" dirty="0">
                <a:latin typeface="Times New Roman" panose="02020603050405020304" pitchFamily="18" charset="0"/>
                <a:cs typeface="Times New Roman" panose="02020603050405020304" pitchFamily="18" charset="0"/>
              </a:rPr>
              <a:t>Determine the client's cultural heritage and language skills.</a:t>
            </a:r>
          </a:p>
          <a:p>
            <a:pPr marL="0" indent="0">
              <a:buNone/>
            </a:pPr>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Determine if any of his health beliefs relate to the cause of the illness or to the problem.</a:t>
            </a:r>
          </a:p>
          <a:p>
            <a:pPr marL="0" indent="0">
              <a:buNone/>
            </a:pPr>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Collect information that any home remedies the person is taking to treat the symptoms</a:t>
            </a:r>
          </a:p>
        </p:txBody>
      </p:sp>
      <p:sp>
        <p:nvSpPr>
          <p:cNvPr id="2" name="Rectangle 1"/>
          <p:cNvSpPr/>
          <p:nvPr/>
        </p:nvSpPr>
        <p:spPr>
          <a:xfrm>
            <a:off x="1371600" y="228600"/>
            <a:ext cx="3498843" cy="584775"/>
          </a:xfrm>
          <a:prstGeom prst="rect">
            <a:avLst/>
          </a:prstGeom>
        </p:spPr>
        <p:txBody>
          <a:bodyPr wrap="none">
            <a:spAutoFit/>
          </a:bodyPr>
          <a:lstStyle/>
          <a:p>
            <a:r>
              <a:rPr lang="en-US" sz="3200" b="1" dirty="0">
                <a:solidFill>
                  <a:srgbClr val="002060"/>
                </a:solidFill>
              </a:rPr>
              <a:t>ROLE OF NURSE</a:t>
            </a:r>
          </a:p>
        </p:txBody>
      </p:sp>
    </p:spTree>
    <p:extLst>
      <p:ext uri="{BB962C8B-B14F-4D97-AF65-F5344CB8AC3E}">
        <p14:creationId xmlns:p14="http://schemas.microsoft.com/office/powerpoint/2010/main" val="18680533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914400"/>
            <a:ext cx="7620000" cy="5486400"/>
          </a:xfrm>
        </p:spPr>
        <p:txBody>
          <a:bodyPr>
            <a:noAutofit/>
          </a:bodyPr>
          <a:lstStyle/>
          <a:p>
            <a:r>
              <a:rPr lang="en-US" sz="2400" dirty="0">
                <a:latin typeface="Times New Roman" panose="02020603050405020304" pitchFamily="18" charset="0"/>
                <a:cs typeface="Times New Roman" panose="02020603050405020304" pitchFamily="18" charset="0"/>
              </a:rPr>
              <a:t>Nurses should evaluate their attitudes toward ethnic nursing care.</a:t>
            </a:r>
          </a:p>
          <a:p>
            <a:pPr marL="0" indent="0">
              <a:buNone/>
            </a:pP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Self-evaluation helps the nurse to become more comfortable when providing care to clients from diverse backgrounds</a:t>
            </a:r>
          </a:p>
          <a:p>
            <a:pPr marL="457200" lvl="1" indent="0">
              <a:buNone/>
            </a:pPr>
            <a:endParaRPr lang="en-US" sz="24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Understand the influence of culture, race &amp;ethnicity on the development of social emotional relationship, child rearing practices &amp; attitude toward health</a:t>
            </a:r>
            <a:r>
              <a:rPr lang="en-US" sz="2400" dirty="0" smtClean="0">
                <a:latin typeface="Times New Roman" panose="02020603050405020304" pitchFamily="18" charset="0"/>
                <a:cs typeface="Times New Roman" panose="02020603050405020304" pitchFamily="18" charset="0"/>
              </a:rPr>
              <a:t>.</a:t>
            </a:r>
          </a:p>
          <a:p>
            <a:pPr marL="457200" lvl="1" indent="0">
              <a:buNone/>
            </a:pP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5" name="Rectangle 4"/>
          <p:cNvSpPr/>
          <p:nvPr/>
        </p:nvSpPr>
        <p:spPr>
          <a:xfrm>
            <a:off x="1371600" y="228600"/>
            <a:ext cx="3498843" cy="584775"/>
          </a:xfrm>
          <a:prstGeom prst="rect">
            <a:avLst/>
          </a:prstGeom>
        </p:spPr>
        <p:txBody>
          <a:bodyPr wrap="none">
            <a:spAutoFit/>
          </a:bodyPr>
          <a:lstStyle/>
          <a:p>
            <a:r>
              <a:rPr lang="en-US" sz="3200" b="1" dirty="0">
                <a:solidFill>
                  <a:srgbClr val="002060"/>
                </a:solidFill>
              </a:rPr>
              <a:t>ROLE OF NURSE</a:t>
            </a:r>
          </a:p>
        </p:txBody>
      </p:sp>
    </p:spTree>
    <p:extLst>
      <p:ext uri="{BB962C8B-B14F-4D97-AF65-F5344CB8AC3E}">
        <p14:creationId xmlns:p14="http://schemas.microsoft.com/office/powerpoint/2010/main" val="2414152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dirty="0" smtClean="0"/>
              <a:t>Basic Concepts </a:t>
            </a:r>
            <a:br>
              <a:rPr lang="en-US" altLang="en-US" dirty="0" smtClean="0"/>
            </a:br>
            <a:endParaRPr lang="en-US" altLang="en-US" dirty="0" smtClean="0"/>
          </a:p>
        </p:txBody>
      </p:sp>
      <p:sp>
        <p:nvSpPr>
          <p:cNvPr id="29699" name="Rectangle 3"/>
          <p:cNvSpPr>
            <a:spLocks noGrp="1" noChangeArrowheads="1"/>
          </p:cNvSpPr>
          <p:nvPr>
            <p:ph idx="1"/>
          </p:nvPr>
        </p:nvSpPr>
        <p:spPr>
          <a:xfrm>
            <a:off x="152400" y="1752600"/>
            <a:ext cx="7848600" cy="4876800"/>
          </a:xfrm>
        </p:spPr>
        <p:txBody>
          <a:bodyPr>
            <a:normAutofit/>
          </a:bodyPr>
          <a:lstStyle/>
          <a:p>
            <a:pPr eaLnBrk="1" hangingPunct="1">
              <a:lnSpc>
                <a:spcPct val="150000"/>
              </a:lnSpc>
            </a:pPr>
            <a:r>
              <a:rPr lang="en-US" altLang="en-US" sz="2400" dirty="0" smtClean="0">
                <a:solidFill>
                  <a:srgbClr val="000099"/>
                </a:solidFill>
                <a:latin typeface="Times New Roman" panose="02020603050405020304" pitchFamily="18" charset="0"/>
                <a:cs typeface="Times New Roman" panose="02020603050405020304" pitchFamily="18" charset="0"/>
              </a:rPr>
              <a:t>Transcultural Nursing</a:t>
            </a:r>
            <a:r>
              <a:rPr lang="en-US" altLang="en-US" sz="2400" dirty="0" smtClean="0">
                <a:latin typeface="Times New Roman" panose="02020603050405020304" pitchFamily="18" charset="0"/>
                <a:cs typeface="Times New Roman" panose="02020603050405020304" pitchFamily="18" charset="0"/>
              </a:rPr>
              <a:t>—the study of the lifeways and patterns of persons of various cultures including their healthcare practices and nursing’s role in that culture.</a:t>
            </a:r>
          </a:p>
          <a:p>
            <a:pPr eaLnBrk="1" hangingPunct="1">
              <a:lnSpc>
                <a:spcPct val="150000"/>
              </a:lnSpc>
            </a:pPr>
            <a:r>
              <a:rPr lang="en-US" altLang="en-US" sz="2400" dirty="0" smtClean="0">
                <a:solidFill>
                  <a:srgbClr val="000099"/>
                </a:solidFill>
                <a:latin typeface="Times New Roman" panose="02020603050405020304" pitchFamily="18" charset="0"/>
                <a:cs typeface="Times New Roman" panose="02020603050405020304" pitchFamily="18" charset="0"/>
              </a:rPr>
              <a:t>Cross Cultural Nursing</a:t>
            </a:r>
            <a:r>
              <a:rPr lang="en-US" altLang="en-US" sz="2400" dirty="0" smtClean="0">
                <a:latin typeface="Times New Roman" panose="02020603050405020304" pitchFamily="18" charset="0"/>
                <a:cs typeface="Times New Roman" panose="02020603050405020304" pitchFamily="18" charset="0"/>
              </a:rPr>
              <a:t>—the study of the lifeways and patterns of persons of various cultures from an </a:t>
            </a:r>
            <a:r>
              <a:rPr lang="en-US" altLang="en-US" sz="2400" i="1" dirty="0" smtClean="0">
                <a:latin typeface="Times New Roman" panose="02020603050405020304" pitchFamily="18" charset="0"/>
                <a:cs typeface="Times New Roman" panose="02020603050405020304" pitchFamily="18" charset="0"/>
              </a:rPr>
              <a:t>anthropological</a:t>
            </a:r>
            <a:r>
              <a:rPr lang="en-US" altLang="en-US" sz="2400" dirty="0" smtClean="0">
                <a:latin typeface="Times New Roman" panose="02020603050405020304" pitchFamily="18" charset="0"/>
                <a:cs typeface="Times New Roman" panose="02020603050405020304" pitchFamily="18" charset="0"/>
              </a:rPr>
              <a:t> perspective that is being applied to nursing.</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8458200" cy="5562600"/>
          </a:xfrm>
        </p:spPr>
        <p:txBody>
          <a:bodyPr>
            <a:normAutofit/>
          </a:bodyPr>
          <a:lstStyle/>
          <a:p>
            <a:r>
              <a:rPr lang="en-US" sz="2400" dirty="0">
                <a:latin typeface="Times New Roman" panose="02020603050405020304" pitchFamily="18" charset="0"/>
                <a:cs typeface="Times New Roman" panose="02020603050405020304" pitchFamily="18" charset="0"/>
              </a:rPr>
              <a:t>Collect information about the socioeconomic status of the family and its influence on their health promotion and wellness</a:t>
            </a:r>
          </a:p>
          <a:p>
            <a:pPr marL="0" indent="0">
              <a:buNone/>
            </a:pPr>
            <a:r>
              <a:rPr lang="en-US" sz="2400" dirty="0">
                <a:latin typeface="Times New Roman" panose="02020603050405020304" pitchFamily="18" charset="0"/>
                <a:cs typeface="Times New Roman" panose="02020603050405020304" pitchFamily="18" charset="0"/>
              </a:rPr>
              <a:t> </a:t>
            </a:r>
          </a:p>
          <a:p>
            <a:r>
              <a:rPr lang="en-US" sz="2400" dirty="0" smtClean="0">
                <a:latin typeface="Times New Roman" panose="02020603050405020304" pitchFamily="18" charset="0"/>
                <a:cs typeface="Times New Roman" panose="02020603050405020304" pitchFamily="18" charset="0"/>
              </a:rPr>
              <a:t>Identify </a:t>
            </a:r>
            <a:r>
              <a:rPr lang="en-US" sz="2400" dirty="0">
                <a:latin typeface="Times New Roman" panose="02020603050405020304" pitchFamily="18" charset="0"/>
                <a:cs typeface="Times New Roman" panose="02020603050405020304" pitchFamily="18" charset="0"/>
              </a:rPr>
              <a:t>the religious practices of the family and their influence on health promotion belief in families.</a:t>
            </a:r>
          </a:p>
          <a:p>
            <a:pPr marL="0" indent="0">
              <a:buNone/>
            </a:pPr>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Understanding of the general characteristics of the major ethnic groups, but always individualize care</a:t>
            </a:r>
            <a:r>
              <a:rPr lang="en-US" sz="2400" dirty="0" smtClean="0">
                <a:latin typeface="Times New Roman" panose="02020603050405020304" pitchFamily="18" charset="0"/>
                <a:cs typeface="Times New Roman" panose="02020603050405020304" pitchFamily="18" charset="0"/>
              </a:rPr>
              <a:t>.</a:t>
            </a:r>
          </a:p>
          <a:p>
            <a:pPr marL="0" indent="0">
              <a:buNone/>
            </a:pPr>
            <a:endParaRPr lang="en-US" sz="2400" dirty="0" smtClean="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nursing diagnosis for clients should include potential problems in their interaction with the health care system and problems involving the effects of culture</a:t>
            </a:r>
          </a:p>
          <a:p>
            <a:endParaRPr lang="en-US" sz="2400" dirty="0">
              <a:latin typeface="Times New Roman" panose="02020603050405020304" pitchFamily="18" charset="0"/>
              <a:cs typeface="Times New Roman" panose="02020603050405020304" pitchFamily="18" charset="0"/>
            </a:endParaRPr>
          </a:p>
        </p:txBody>
      </p:sp>
      <p:sp>
        <p:nvSpPr>
          <p:cNvPr id="5" name="Rectangle 4"/>
          <p:cNvSpPr/>
          <p:nvPr/>
        </p:nvSpPr>
        <p:spPr>
          <a:xfrm>
            <a:off x="1371600" y="228600"/>
            <a:ext cx="3498843" cy="584775"/>
          </a:xfrm>
          <a:prstGeom prst="rect">
            <a:avLst/>
          </a:prstGeom>
        </p:spPr>
        <p:txBody>
          <a:bodyPr wrap="none">
            <a:spAutoFit/>
          </a:bodyPr>
          <a:lstStyle/>
          <a:p>
            <a:r>
              <a:rPr lang="en-US" sz="3200" b="1" dirty="0">
                <a:solidFill>
                  <a:srgbClr val="002060"/>
                </a:solidFill>
              </a:rPr>
              <a:t>ROLE OF NURSE</a:t>
            </a:r>
          </a:p>
        </p:txBody>
      </p:sp>
    </p:spTree>
    <p:extLst>
      <p:ext uri="{BB962C8B-B14F-4D97-AF65-F5344CB8AC3E}">
        <p14:creationId xmlns:p14="http://schemas.microsoft.com/office/powerpoint/2010/main" val="18680533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7620000" cy="5181600"/>
          </a:xfrm>
        </p:spPr>
        <p:txBody>
          <a:bodyPr>
            <a:normAutofit/>
          </a:bodyPr>
          <a:lstStyle/>
          <a:p>
            <a:r>
              <a:rPr lang="en-US" sz="2400" dirty="0">
                <a:latin typeface="Times New Roman" panose="02020603050405020304" pitchFamily="18" charset="0"/>
                <a:cs typeface="Times New Roman" panose="02020603050405020304" pitchFamily="18" charset="0"/>
              </a:rPr>
              <a:t>The planning and implementation of nursing interventions should be adapted as much as possible to the client's cultural background</a:t>
            </a:r>
            <a:r>
              <a:rPr lang="en-US" sz="2400" dirty="0" smtClean="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Evaluation should include the nurse's self-evaluation of attitudes and emotions toward providing nursing care to clients from diverse sociocultural backgrounds.</a:t>
            </a:r>
          </a:p>
          <a:p>
            <a:pPr marL="0" indent="0">
              <a:buNone/>
            </a:pPr>
            <a:endParaRPr lang="en-US" sz="2400" dirty="0">
              <a:latin typeface="Times New Roman" panose="02020603050405020304" pitchFamily="18" charset="0"/>
              <a:cs typeface="Times New Roman" panose="02020603050405020304" pitchFamily="18" charset="0"/>
            </a:endParaRPr>
          </a:p>
          <a:p>
            <a:pPr lvl="1"/>
            <a:r>
              <a:rPr lang="en-US" sz="2400" dirty="0">
                <a:latin typeface="Times New Roman" panose="02020603050405020304" pitchFamily="18" charset="0"/>
                <a:cs typeface="Times New Roman" panose="02020603050405020304" pitchFamily="18" charset="0"/>
              </a:rPr>
              <a:t>Self-evaluation by the nurse is crucial as he or she increases skills for interaction. </a:t>
            </a:r>
          </a:p>
          <a:p>
            <a:pPr marL="0" indent="0">
              <a:buNone/>
            </a:pP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5" name="Rectangle 4"/>
          <p:cNvSpPr/>
          <p:nvPr/>
        </p:nvSpPr>
        <p:spPr>
          <a:xfrm>
            <a:off x="1371600" y="228600"/>
            <a:ext cx="3498843" cy="584775"/>
          </a:xfrm>
          <a:prstGeom prst="rect">
            <a:avLst/>
          </a:prstGeom>
        </p:spPr>
        <p:txBody>
          <a:bodyPr wrap="none">
            <a:spAutoFit/>
          </a:bodyPr>
          <a:lstStyle/>
          <a:p>
            <a:r>
              <a:rPr lang="en-US" sz="3200" b="1" dirty="0">
                <a:solidFill>
                  <a:srgbClr val="002060"/>
                </a:solidFill>
              </a:rPr>
              <a:t>ROLE OF NURSE</a:t>
            </a:r>
          </a:p>
        </p:txBody>
      </p:sp>
    </p:spTree>
    <p:extLst>
      <p:ext uri="{BB962C8B-B14F-4D97-AF65-F5344CB8AC3E}">
        <p14:creationId xmlns:p14="http://schemas.microsoft.com/office/powerpoint/2010/main" val="18680533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Image result for photo of asking questions"/>
          <p:cNvPicPr>
            <a:picLocks noChangeAspect="1" noChangeArrowheads="1"/>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905000" y="1295400"/>
            <a:ext cx="6412455"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5067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295400" y="304800"/>
            <a:ext cx="7543800" cy="1143000"/>
          </a:xfrm>
        </p:spPr>
        <p:txBody>
          <a:bodyPr/>
          <a:lstStyle/>
          <a:p>
            <a:pPr algn="l" eaLnBrk="1" hangingPunct="1"/>
            <a:r>
              <a:rPr lang="en-US" altLang="en-US" smtClean="0"/>
              <a:t>Concepts (Cont’d)</a:t>
            </a:r>
          </a:p>
        </p:txBody>
      </p:sp>
      <p:sp>
        <p:nvSpPr>
          <p:cNvPr id="30723" name="Rectangle 3"/>
          <p:cNvSpPr>
            <a:spLocks noGrp="1" noChangeArrowheads="1"/>
          </p:cNvSpPr>
          <p:nvPr>
            <p:ph idx="1"/>
          </p:nvPr>
        </p:nvSpPr>
        <p:spPr>
          <a:xfrm>
            <a:off x="1066800" y="1524000"/>
            <a:ext cx="7772400" cy="4876800"/>
          </a:xfrm>
        </p:spPr>
        <p:txBody>
          <a:bodyPr>
            <a:normAutofit/>
          </a:bodyPr>
          <a:lstStyle/>
          <a:p>
            <a:pPr eaLnBrk="1" hangingPunct="1">
              <a:lnSpc>
                <a:spcPct val="150000"/>
              </a:lnSpc>
            </a:pPr>
            <a:r>
              <a:rPr lang="en-US" altLang="en-US" sz="2400" dirty="0" smtClean="0">
                <a:solidFill>
                  <a:srgbClr val="000099"/>
                </a:solidFill>
                <a:latin typeface="Times New Roman" panose="02020603050405020304" pitchFamily="18" charset="0"/>
                <a:cs typeface="Times New Roman" panose="02020603050405020304" pitchFamily="18" charset="0"/>
              </a:rPr>
              <a:t>International Nursing</a:t>
            </a:r>
            <a:r>
              <a:rPr lang="en-US" altLang="en-US" sz="2400" dirty="0" smtClean="0">
                <a:latin typeface="Times New Roman" panose="02020603050405020304" pitchFamily="18" charset="0"/>
                <a:cs typeface="Times New Roman" panose="02020603050405020304" pitchFamily="18" charset="0"/>
              </a:rPr>
              <a:t>—</a:t>
            </a:r>
            <a:br>
              <a:rPr lang="en-US" altLang="en-US" sz="2400" dirty="0" smtClean="0">
                <a:latin typeface="Times New Roman" panose="02020603050405020304" pitchFamily="18" charset="0"/>
                <a:cs typeface="Times New Roman" panose="02020603050405020304" pitchFamily="18" charset="0"/>
              </a:rPr>
            </a:br>
            <a:r>
              <a:rPr lang="en-US" altLang="en-US" sz="2400" dirty="0" smtClean="0">
                <a:latin typeface="Times New Roman" panose="02020603050405020304" pitchFamily="18" charset="0"/>
                <a:cs typeface="Times New Roman" panose="02020603050405020304" pitchFamily="18" charset="0"/>
              </a:rPr>
              <a:t>the exchange of nurses between 2 or </a:t>
            </a:r>
            <a:br>
              <a:rPr lang="en-US" altLang="en-US" sz="2400" dirty="0" smtClean="0">
                <a:latin typeface="Times New Roman" panose="02020603050405020304" pitchFamily="18" charset="0"/>
                <a:cs typeface="Times New Roman" panose="02020603050405020304" pitchFamily="18" charset="0"/>
              </a:rPr>
            </a:br>
            <a:r>
              <a:rPr lang="en-US" altLang="en-US" sz="2400" dirty="0" smtClean="0">
                <a:latin typeface="Times New Roman" panose="02020603050405020304" pitchFamily="18" charset="0"/>
                <a:cs typeface="Times New Roman" panose="02020603050405020304" pitchFamily="18" charset="0"/>
              </a:rPr>
              <a:t>more nations/cultures.</a:t>
            </a:r>
          </a:p>
          <a:p>
            <a:pPr eaLnBrk="1" hangingPunct="1">
              <a:lnSpc>
                <a:spcPct val="150000"/>
              </a:lnSpc>
            </a:pPr>
            <a:r>
              <a:rPr lang="en-US" altLang="en-US" sz="2400" dirty="0" smtClean="0">
                <a:solidFill>
                  <a:srgbClr val="000099"/>
                </a:solidFill>
                <a:latin typeface="Times New Roman" panose="02020603050405020304" pitchFamily="18" charset="0"/>
                <a:cs typeface="Times New Roman" panose="02020603050405020304" pitchFamily="18" charset="0"/>
              </a:rPr>
              <a:t>Culture</a:t>
            </a:r>
            <a:r>
              <a:rPr lang="en-US" altLang="en-US" sz="2400" dirty="0" smtClean="0">
                <a:latin typeface="Times New Roman" panose="02020603050405020304" pitchFamily="18" charset="0"/>
                <a:cs typeface="Times New Roman" panose="02020603050405020304" pitchFamily="18" charset="0"/>
              </a:rPr>
              <a:t>—the patterns and lifeways that guide a group of people’s worldview and decision-making. </a:t>
            </a:r>
          </a:p>
          <a:p>
            <a:pPr eaLnBrk="1" hangingPunct="1">
              <a:lnSpc>
                <a:spcPct val="150000"/>
              </a:lnSpc>
            </a:pPr>
            <a:r>
              <a:rPr lang="en-US" altLang="en-US" sz="2400" dirty="0" smtClean="0">
                <a:solidFill>
                  <a:srgbClr val="000099"/>
                </a:solidFill>
                <a:latin typeface="Times New Roman" panose="02020603050405020304" pitchFamily="18" charset="0"/>
                <a:cs typeface="Times New Roman" panose="02020603050405020304" pitchFamily="18" charset="0"/>
              </a:rPr>
              <a:t>Cultural Imposition</a:t>
            </a:r>
            <a:r>
              <a:rPr lang="en-US" altLang="en-US" sz="2400" dirty="0" smtClean="0">
                <a:latin typeface="Times New Roman" panose="02020603050405020304" pitchFamily="18" charset="0"/>
                <a:cs typeface="Times New Roman" panose="02020603050405020304" pitchFamily="18" charset="0"/>
              </a:rPr>
              <a:t>—a situation where one culture forces their values and beliefs on another culture or subculture.</a:t>
            </a:r>
          </a:p>
          <a:p>
            <a:pPr eaLnBrk="1" hangingPunct="1">
              <a:lnSpc>
                <a:spcPct val="150000"/>
              </a:lnSpc>
            </a:pPr>
            <a:endParaRPr lang="en-US" altLang="en-US" sz="2400" dirty="0" smtClean="0">
              <a:latin typeface="Times New Roman" panose="02020603050405020304" pitchFamily="18" charset="0"/>
              <a:cs typeface="Times New Roman" panose="02020603050405020304" pitchFamily="18" charset="0"/>
            </a:endParaRPr>
          </a:p>
        </p:txBody>
      </p:sp>
      <p:pic>
        <p:nvPicPr>
          <p:cNvPr id="30724" name="Picture 4" descr="bd04912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1800" y="533400"/>
            <a:ext cx="2058988" cy="257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en-US" dirty="0" smtClean="0"/>
              <a:t>Basic Concepts</a:t>
            </a:r>
            <a:endParaRPr lang="en-US" altLang="en-US" dirty="0"/>
          </a:p>
        </p:txBody>
      </p:sp>
      <p:sp>
        <p:nvSpPr>
          <p:cNvPr id="56323" name="Rectangle 3"/>
          <p:cNvSpPr>
            <a:spLocks noGrp="1" noChangeArrowheads="1"/>
          </p:cNvSpPr>
          <p:nvPr>
            <p:ph idx="1"/>
          </p:nvPr>
        </p:nvSpPr>
        <p:spPr>
          <a:xfrm>
            <a:off x="152400" y="1371600"/>
            <a:ext cx="7772401" cy="4669763"/>
          </a:xfrm>
        </p:spPr>
        <p:txBody>
          <a:bodyPr>
            <a:noAutofit/>
          </a:bodyPr>
          <a:lstStyle/>
          <a:p>
            <a:r>
              <a:rPr lang="en-US" altLang="en-US" sz="2800" dirty="0" smtClean="0">
                <a:latin typeface="Times New Roman" panose="02020603050405020304" pitchFamily="18" charset="0"/>
                <a:cs typeface="Times New Roman" panose="02020603050405020304" pitchFamily="18" charset="0"/>
              </a:rPr>
              <a:t>Diversity</a:t>
            </a:r>
          </a:p>
          <a:p>
            <a:pPr lvl="1"/>
            <a:r>
              <a:rPr lang="en-US" altLang="en-US" sz="2800" dirty="0" err="1" smtClean="0">
                <a:latin typeface="Times New Roman" panose="02020603050405020304" pitchFamily="18" charset="0"/>
                <a:cs typeface="Times New Roman" panose="02020603050405020304" pitchFamily="18" charset="0"/>
              </a:rPr>
              <a:t>Divertere</a:t>
            </a:r>
            <a:r>
              <a:rPr lang="en-US" altLang="en-US" sz="2800" dirty="0" smtClean="0">
                <a:latin typeface="Times New Roman" panose="02020603050405020304" pitchFamily="18" charset="0"/>
                <a:cs typeface="Times New Roman" panose="02020603050405020304" pitchFamily="18" charset="0"/>
              </a:rPr>
              <a:t> </a:t>
            </a:r>
            <a:r>
              <a:rPr lang="en-US" altLang="en-US" sz="2800" dirty="0">
                <a:latin typeface="Times New Roman" panose="02020603050405020304" pitchFamily="18" charset="0"/>
                <a:cs typeface="Times New Roman" panose="02020603050405020304" pitchFamily="18" charset="0"/>
              </a:rPr>
              <a:t>in Latin</a:t>
            </a:r>
          </a:p>
          <a:p>
            <a:pPr lvl="2">
              <a:buFont typeface="Wingdings" panose="05000000000000000000" pitchFamily="2" charset="2"/>
              <a:buChar char="q"/>
            </a:pPr>
            <a:r>
              <a:rPr lang="en-US" altLang="en-US" sz="2800" dirty="0">
                <a:latin typeface="Times New Roman" panose="02020603050405020304" pitchFamily="18" charset="0"/>
                <a:cs typeface="Times New Roman" panose="02020603050405020304" pitchFamily="18" charset="0"/>
              </a:rPr>
              <a:t>Being different or having differences</a:t>
            </a:r>
          </a:p>
          <a:p>
            <a:pPr lvl="1"/>
            <a:r>
              <a:rPr lang="en-US" altLang="en-US" sz="2800" dirty="0">
                <a:latin typeface="Times New Roman" panose="02020603050405020304" pitchFamily="18" charset="0"/>
                <a:cs typeface="Times New Roman" panose="02020603050405020304" pitchFamily="18" charset="0"/>
              </a:rPr>
              <a:t>Diversity in nursing practice</a:t>
            </a:r>
          </a:p>
          <a:p>
            <a:pPr lvl="2">
              <a:buFont typeface="Wingdings" panose="05000000000000000000" pitchFamily="2" charset="2"/>
              <a:buChar char="q"/>
            </a:pPr>
            <a:r>
              <a:rPr lang="en-US" altLang="en-US" sz="2800" dirty="0" smtClean="0">
                <a:latin typeface="Times New Roman" panose="02020603050405020304" pitchFamily="18" charset="0"/>
                <a:cs typeface="Times New Roman" panose="02020603050405020304" pitchFamily="18" charset="0"/>
              </a:rPr>
              <a:t> Providing </a:t>
            </a:r>
            <a:r>
              <a:rPr lang="en-US" altLang="en-US" sz="2800" dirty="0">
                <a:latin typeface="Times New Roman" panose="02020603050405020304" pitchFamily="18" charset="0"/>
                <a:cs typeface="Times New Roman" panose="02020603050405020304" pitchFamily="18" charset="0"/>
              </a:rPr>
              <a:t>competent care to clients from different cultures, conducting research in multi-cultural settings, and implementing educational programs to diverse population</a:t>
            </a:r>
          </a:p>
        </p:txBody>
      </p:sp>
      <p:sp>
        <p:nvSpPr>
          <p:cNvPr id="5" name="Slide Number Placeholder 5"/>
          <p:cNvSpPr>
            <a:spLocks noGrp="1"/>
          </p:cNvSpPr>
          <p:nvPr>
            <p:ph type="sldNum" sz="quarter" idx="12"/>
          </p:nvPr>
        </p:nvSpPr>
        <p:spPr/>
        <p:txBody>
          <a:bodyPr/>
          <a:lstStyle/>
          <a:p>
            <a:fld id="{86694345-521E-4928-B903-7796729E0972}" type="slidenum">
              <a:rPr lang="en-US" altLang="en-US"/>
              <a:pPr/>
              <a:t>5</a:t>
            </a:fld>
            <a:endParaRPr lang="en-US" altLang="en-US"/>
          </a:p>
        </p:txBody>
      </p:sp>
    </p:spTree>
    <p:extLst>
      <p:ext uri="{BB962C8B-B14F-4D97-AF65-F5344CB8AC3E}">
        <p14:creationId xmlns:p14="http://schemas.microsoft.com/office/powerpoint/2010/main" val="421182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mtClean="0"/>
              <a:t>Concepts (Cont’d)</a:t>
            </a:r>
          </a:p>
        </p:txBody>
      </p:sp>
      <p:sp>
        <p:nvSpPr>
          <p:cNvPr id="31747" name="Rectangle 3"/>
          <p:cNvSpPr>
            <a:spLocks noGrp="1" noChangeArrowheads="1"/>
          </p:cNvSpPr>
          <p:nvPr>
            <p:ph idx="1"/>
          </p:nvPr>
        </p:nvSpPr>
        <p:spPr>
          <a:xfrm>
            <a:off x="685800" y="1600200"/>
            <a:ext cx="6477000" cy="5029200"/>
          </a:xfrm>
        </p:spPr>
        <p:txBody>
          <a:bodyPr>
            <a:normAutofit/>
          </a:bodyPr>
          <a:lstStyle/>
          <a:p>
            <a:pPr eaLnBrk="1" hangingPunct="1">
              <a:lnSpc>
                <a:spcPct val="80000"/>
              </a:lnSpc>
            </a:pPr>
            <a:r>
              <a:rPr lang="en-US" altLang="en-US" sz="2400" dirty="0" smtClean="0">
                <a:solidFill>
                  <a:srgbClr val="000099"/>
                </a:solidFill>
                <a:latin typeface="Times New Roman" panose="02020603050405020304" pitchFamily="18" charset="0"/>
                <a:cs typeface="Times New Roman" panose="02020603050405020304" pitchFamily="18" charset="0"/>
              </a:rPr>
              <a:t>Acculturation</a:t>
            </a:r>
            <a:r>
              <a:rPr lang="en-US" altLang="en-US" sz="2400" dirty="0" smtClean="0">
                <a:latin typeface="Times New Roman" panose="02020603050405020304" pitchFamily="18" charset="0"/>
                <a:cs typeface="Times New Roman" panose="02020603050405020304" pitchFamily="18" charset="0"/>
              </a:rPr>
              <a:t>—the process of adapting or modifying the patterns and lifeways of an adopted culture as a result of contact with another group or individual.</a:t>
            </a:r>
            <a:br>
              <a:rPr lang="en-US" altLang="en-US" sz="2400" dirty="0" smtClean="0">
                <a:latin typeface="Times New Roman" panose="02020603050405020304" pitchFamily="18" charset="0"/>
                <a:cs typeface="Times New Roman" panose="02020603050405020304" pitchFamily="18" charset="0"/>
              </a:rPr>
            </a:br>
            <a:endParaRPr lang="en-US" altLang="en-US" sz="2400" dirty="0" smtClean="0">
              <a:latin typeface="Times New Roman" panose="02020603050405020304" pitchFamily="18" charset="0"/>
              <a:cs typeface="Times New Roman" panose="02020603050405020304" pitchFamily="18" charset="0"/>
            </a:endParaRPr>
          </a:p>
          <a:p>
            <a:pPr eaLnBrk="1" hangingPunct="1">
              <a:lnSpc>
                <a:spcPct val="80000"/>
              </a:lnSpc>
            </a:pPr>
            <a:r>
              <a:rPr lang="en-US" altLang="en-US" sz="2400" dirty="0" smtClean="0">
                <a:solidFill>
                  <a:srgbClr val="000099"/>
                </a:solidFill>
                <a:latin typeface="Times New Roman" panose="02020603050405020304" pitchFamily="18" charset="0"/>
                <a:cs typeface="Times New Roman" panose="02020603050405020304" pitchFamily="18" charset="0"/>
              </a:rPr>
              <a:t>Assimilation</a:t>
            </a:r>
            <a:r>
              <a:rPr lang="en-US" altLang="en-US" sz="2400" dirty="0" smtClean="0">
                <a:latin typeface="Times New Roman" panose="02020603050405020304" pitchFamily="18" charset="0"/>
                <a:cs typeface="Times New Roman" panose="02020603050405020304" pitchFamily="18" charset="0"/>
              </a:rPr>
              <a:t>—the process of accepting some of the cultural practices or traits of the prevailing culture into one’s own daily activities.</a:t>
            </a:r>
            <a:br>
              <a:rPr lang="en-US" altLang="en-US" sz="2400" dirty="0" smtClean="0">
                <a:latin typeface="Times New Roman" panose="02020603050405020304" pitchFamily="18" charset="0"/>
                <a:cs typeface="Times New Roman" panose="02020603050405020304" pitchFamily="18" charset="0"/>
              </a:rPr>
            </a:br>
            <a:endParaRPr lang="en-US" altLang="en-US" sz="2400" dirty="0" smtClean="0">
              <a:latin typeface="Times New Roman" panose="02020603050405020304" pitchFamily="18" charset="0"/>
              <a:cs typeface="Times New Roman" panose="02020603050405020304" pitchFamily="18" charset="0"/>
            </a:endParaRPr>
          </a:p>
          <a:p>
            <a:pPr eaLnBrk="1" hangingPunct="1">
              <a:lnSpc>
                <a:spcPct val="80000"/>
              </a:lnSpc>
            </a:pPr>
            <a:r>
              <a:rPr lang="en-US" altLang="en-US" sz="2400" dirty="0" smtClean="0">
                <a:latin typeface="Times New Roman" panose="02020603050405020304" pitchFamily="18" charset="0"/>
                <a:cs typeface="Times New Roman" panose="02020603050405020304" pitchFamily="18" charset="0"/>
              </a:rPr>
              <a:t> </a:t>
            </a:r>
            <a:r>
              <a:rPr lang="en-US" altLang="en-US" sz="2400" dirty="0" smtClean="0">
                <a:solidFill>
                  <a:srgbClr val="000099"/>
                </a:solidFill>
                <a:latin typeface="Times New Roman" panose="02020603050405020304" pitchFamily="18" charset="0"/>
                <a:cs typeface="Times New Roman" panose="02020603050405020304" pitchFamily="18" charset="0"/>
              </a:rPr>
              <a:t>Refugee</a:t>
            </a:r>
            <a:r>
              <a:rPr lang="en-US" altLang="en-US" sz="2400" dirty="0" smtClean="0">
                <a:latin typeface="Times New Roman" panose="02020603050405020304" pitchFamily="18" charset="0"/>
                <a:cs typeface="Times New Roman" panose="02020603050405020304" pitchFamily="18" charset="0"/>
              </a:rPr>
              <a:t>—a person who flees from persecution, invasion, or  political danger.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1026"/>
          <p:cNvSpPr>
            <a:spLocks noGrp="1" noChangeArrowheads="1"/>
          </p:cNvSpPr>
          <p:nvPr>
            <p:ph type="title"/>
          </p:nvPr>
        </p:nvSpPr>
        <p:spPr/>
        <p:txBody>
          <a:bodyPr/>
          <a:lstStyle/>
          <a:p>
            <a:pPr eaLnBrk="1" hangingPunct="1"/>
            <a:r>
              <a:rPr lang="en-US" altLang="en-US" smtClean="0"/>
              <a:t>Concepts (Cont’d)	</a:t>
            </a:r>
          </a:p>
        </p:txBody>
      </p:sp>
      <p:sp>
        <p:nvSpPr>
          <p:cNvPr id="34819" name="Rectangle 1027"/>
          <p:cNvSpPr>
            <a:spLocks noGrp="1" noChangeArrowheads="1"/>
          </p:cNvSpPr>
          <p:nvPr>
            <p:ph idx="1"/>
          </p:nvPr>
        </p:nvSpPr>
        <p:spPr>
          <a:xfrm>
            <a:off x="457200" y="1524000"/>
            <a:ext cx="7315200" cy="4517363"/>
          </a:xfrm>
        </p:spPr>
        <p:txBody>
          <a:bodyPr>
            <a:normAutofit/>
          </a:bodyPr>
          <a:lstStyle/>
          <a:p>
            <a:pPr eaLnBrk="1" hangingPunct="1">
              <a:lnSpc>
                <a:spcPct val="200000"/>
              </a:lnSpc>
            </a:pPr>
            <a:r>
              <a:rPr lang="en-US" altLang="en-US" sz="2400" dirty="0" smtClean="0">
                <a:solidFill>
                  <a:srgbClr val="000099"/>
                </a:solidFill>
                <a:latin typeface="Times New Roman" panose="02020603050405020304" pitchFamily="18" charset="0"/>
                <a:cs typeface="Times New Roman" panose="02020603050405020304" pitchFamily="18" charset="0"/>
              </a:rPr>
              <a:t>Generalization</a:t>
            </a:r>
            <a:r>
              <a:rPr lang="en-US" altLang="en-US" sz="2400" dirty="0" smtClean="0">
                <a:latin typeface="Times New Roman" panose="02020603050405020304" pitchFamily="18" charset="0"/>
                <a:cs typeface="Times New Roman" panose="02020603050405020304" pitchFamily="18" charset="0"/>
              </a:rPr>
              <a:t>—usually an oversimplification made about behaviors of an individual or large group.</a:t>
            </a:r>
          </a:p>
          <a:p>
            <a:pPr eaLnBrk="1" hangingPunct="1">
              <a:lnSpc>
                <a:spcPct val="200000"/>
              </a:lnSpc>
            </a:pPr>
            <a:r>
              <a:rPr lang="en-US" altLang="en-US" sz="2400" dirty="0" smtClean="0">
                <a:solidFill>
                  <a:srgbClr val="000099"/>
                </a:solidFill>
                <a:latin typeface="Times New Roman" panose="02020603050405020304" pitchFamily="18" charset="0"/>
                <a:cs typeface="Times New Roman" panose="02020603050405020304" pitchFamily="18" charset="0"/>
              </a:rPr>
              <a:t>Stereotyping</a:t>
            </a:r>
            <a:r>
              <a:rPr lang="en-US" altLang="en-US" sz="2400" dirty="0" smtClean="0">
                <a:latin typeface="Times New Roman" panose="02020603050405020304" pitchFamily="18" charset="0"/>
                <a:cs typeface="Times New Roman" panose="02020603050405020304" pitchFamily="18" charset="0"/>
              </a:rPr>
              <a:t>—to make a person possess or believe to possess characteristics or qualities that typify a particular group.</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52400" y="609600"/>
            <a:ext cx="6781801" cy="1320800"/>
          </a:xfrm>
        </p:spPr>
        <p:txBody>
          <a:bodyPr/>
          <a:lstStyle/>
          <a:p>
            <a:pPr eaLnBrk="1" hangingPunct="1"/>
            <a:r>
              <a:rPr lang="en-US" altLang="en-US" dirty="0" smtClean="0"/>
              <a:t>Cultural Competence in Nursing</a:t>
            </a:r>
          </a:p>
        </p:txBody>
      </p:sp>
      <p:sp>
        <p:nvSpPr>
          <p:cNvPr id="35843" name="Rectangle 3"/>
          <p:cNvSpPr>
            <a:spLocks noGrp="1" noChangeArrowheads="1"/>
          </p:cNvSpPr>
          <p:nvPr>
            <p:ph idx="1"/>
          </p:nvPr>
        </p:nvSpPr>
        <p:spPr>
          <a:xfrm>
            <a:off x="381000" y="1676400"/>
            <a:ext cx="7315199" cy="4724400"/>
          </a:xfrm>
        </p:spPr>
        <p:txBody>
          <a:bodyPr>
            <a:normAutofit lnSpcReduction="10000"/>
          </a:bodyPr>
          <a:lstStyle/>
          <a:p>
            <a:pPr eaLnBrk="1" hangingPunct="1">
              <a:lnSpc>
                <a:spcPct val="150000"/>
              </a:lnSpc>
            </a:pPr>
            <a:r>
              <a:rPr lang="en-US" altLang="en-US" sz="2400" dirty="0" smtClean="0">
                <a:latin typeface="Times New Roman" panose="02020603050405020304" pitchFamily="18" charset="0"/>
                <a:cs typeface="Times New Roman" panose="02020603050405020304" pitchFamily="18" charset="0"/>
              </a:rPr>
              <a:t>Developing an awareness of one’s own existence, sensations, thoughts, and environment without letting it have an undue influence on those from other backgrounds.</a:t>
            </a:r>
          </a:p>
          <a:p>
            <a:pPr eaLnBrk="1" hangingPunct="1">
              <a:lnSpc>
                <a:spcPct val="150000"/>
              </a:lnSpc>
            </a:pPr>
            <a:r>
              <a:rPr lang="en-US" altLang="en-US" sz="2400" dirty="0" smtClean="0">
                <a:latin typeface="Times New Roman" panose="02020603050405020304" pitchFamily="18" charset="0"/>
                <a:cs typeface="Times New Roman" panose="02020603050405020304" pitchFamily="18" charset="0"/>
              </a:rPr>
              <a:t>Demonstrating knowledge and understanding of the client’s culture.</a:t>
            </a:r>
          </a:p>
          <a:p>
            <a:pPr eaLnBrk="1" hangingPunct="1">
              <a:lnSpc>
                <a:spcPct val="150000"/>
              </a:lnSpc>
            </a:pPr>
            <a:r>
              <a:rPr lang="en-US" altLang="en-US" sz="2400" dirty="0" smtClean="0">
                <a:latin typeface="Times New Roman" panose="02020603050405020304" pitchFamily="18" charset="0"/>
                <a:cs typeface="Times New Roman" panose="02020603050405020304" pitchFamily="18" charset="0"/>
              </a:rPr>
              <a:t>Accepting and respecting cultural differences.</a:t>
            </a:r>
          </a:p>
          <a:p>
            <a:pPr eaLnBrk="1" hangingPunct="1">
              <a:lnSpc>
                <a:spcPct val="150000"/>
              </a:lnSpc>
            </a:pPr>
            <a:r>
              <a:rPr lang="en-US" altLang="en-US" sz="2400" dirty="0" smtClean="0">
                <a:latin typeface="Times New Roman" panose="02020603050405020304" pitchFamily="18" charset="0"/>
                <a:cs typeface="Times New Roman" panose="02020603050405020304" pitchFamily="18" charset="0"/>
              </a:rPr>
              <a:t>Adapting care to be congruent with the client’s culture.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600200" y="0"/>
            <a:ext cx="7543800" cy="1143000"/>
          </a:xfrm>
        </p:spPr>
        <p:txBody>
          <a:bodyPr>
            <a:normAutofit fontScale="90000"/>
          </a:bodyPr>
          <a:lstStyle/>
          <a:p>
            <a:pPr eaLnBrk="1" hangingPunct="1"/>
            <a:r>
              <a:rPr lang="en-US" altLang="en-US" sz="4000" smtClean="0"/>
              <a:t>4 Levels of Cultural Competence</a:t>
            </a:r>
          </a:p>
        </p:txBody>
      </p:sp>
      <p:sp>
        <p:nvSpPr>
          <p:cNvPr id="36867" name="Rectangle 3"/>
          <p:cNvSpPr>
            <a:spLocks noGrp="1" noChangeArrowheads="1"/>
          </p:cNvSpPr>
          <p:nvPr>
            <p:ph idx="1"/>
          </p:nvPr>
        </p:nvSpPr>
        <p:spPr>
          <a:xfrm>
            <a:off x="228600" y="1143000"/>
            <a:ext cx="7086600" cy="5410200"/>
          </a:xfrm>
        </p:spPr>
        <p:txBody>
          <a:bodyPr>
            <a:normAutofit fontScale="92500"/>
          </a:bodyPr>
          <a:lstStyle/>
          <a:p>
            <a:pPr eaLnBrk="1" hangingPunct="1">
              <a:lnSpc>
                <a:spcPct val="150000"/>
              </a:lnSpc>
            </a:pPr>
            <a:r>
              <a:rPr lang="en-US" altLang="en-US" sz="2400" u="sng" dirty="0" smtClean="0">
                <a:solidFill>
                  <a:srgbClr val="000099"/>
                </a:solidFill>
                <a:latin typeface="Times New Roman" panose="02020603050405020304" pitchFamily="18" charset="0"/>
                <a:cs typeface="Times New Roman" panose="02020603050405020304" pitchFamily="18" charset="0"/>
              </a:rPr>
              <a:t>Unconscious incompetence</a:t>
            </a:r>
            <a:r>
              <a:rPr lang="en-US" altLang="en-US" sz="2400" dirty="0" smtClean="0">
                <a:latin typeface="Times New Roman" panose="02020603050405020304" pitchFamily="18" charset="0"/>
                <a:cs typeface="Times New Roman" panose="02020603050405020304" pitchFamily="18" charset="0"/>
              </a:rPr>
              <a:t>—not being aware that one is lacking knowledge about another culture.</a:t>
            </a:r>
          </a:p>
          <a:p>
            <a:pPr eaLnBrk="1" hangingPunct="1">
              <a:lnSpc>
                <a:spcPct val="150000"/>
              </a:lnSpc>
            </a:pPr>
            <a:r>
              <a:rPr lang="en-US" altLang="en-US" sz="2400" u="sng" dirty="0" smtClean="0">
                <a:solidFill>
                  <a:srgbClr val="000099"/>
                </a:solidFill>
                <a:latin typeface="Times New Roman" panose="02020603050405020304" pitchFamily="18" charset="0"/>
                <a:cs typeface="Times New Roman" panose="02020603050405020304" pitchFamily="18" charset="0"/>
              </a:rPr>
              <a:t>Conscious incompetence</a:t>
            </a:r>
            <a:r>
              <a:rPr lang="en-US" altLang="en-US" sz="2400" dirty="0" smtClean="0">
                <a:latin typeface="Times New Roman" panose="02020603050405020304" pitchFamily="18" charset="0"/>
                <a:cs typeface="Times New Roman" panose="02020603050405020304" pitchFamily="18" charset="0"/>
              </a:rPr>
              <a:t>—being aware that one is lacking knowledge about another culture.</a:t>
            </a:r>
          </a:p>
          <a:p>
            <a:pPr eaLnBrk="1" hangingPunct="1">
              <a:lnSpc>
                <a:spcPct val="150000"/>
              </a:lnSpc>
            </a:pPr>
            <a:r>
              <a:rPr lang="en-US" altLang="en-US" sz="2400" b="1" u="sng" dirty="0" smtClean="0">
                <a:solidFill>
                  <a:srgbClr val="800000"/>
                </a:solidFill>
                <a:latin typeface="Times New Roman" panose="02020603050405020304" pitchFamily="18" charset="0"/>
                <a:cs typeface="Times New Roman" panose="02020603050405020304" pitchFamily="18" charset="0"/>
              </a:rPr>
              <a:t>Conscious competence</a:t>
            </a:r>
            <a:r>
              <a:rPr lang="en-US" altLang="en-US" sz="2400" dirty="0" smtClean="0">
                <a:latin typeface="Times New Roman" panose="02020603050405020304" pitchFamily="18" charset="0"/>
                <a:cs typeface="Times New Roman" panose="02020603050405020304" pitchFamily="18" charset="0"/>
              </a:rPr>
              <a:t>—learning about the client’s culture, verifying generalizations about the client’s culture, and providing culturally specific interventions.</a:t>
            </a:r>
          </a:p>
          <a:p>
            <a:pPr eaLnBrk="1" hangingPunct="1">
              <a:lnSpc>
                <a:spcPct val="150000"/>
              </a:lnSpc>
            </a:pPr>
            <a:r>
              <a:rPr lang="en-US" altLang="en-US" sz="2400" u="sng" dirty="0" smtClean="0">
                <a:solidFill>
                  <a:srgbClr val="000099"/>
                </a:solidFill>
                <a:latin typeface="Times New Roman" panose="02020603050405020304" pitchFamily="18" charset="0"/>
                <a:cs typeface="Times New Roman" panose="02020603050405020304" pitchFamily="18" charset="0"/>
              </a:rPr>
              <a:t>Unconscious competence</a:t>
            </a:r>
            <a:r>
              <a:rPr lang="en-US" altLang="en-US" sz="2400" dirty="0" smtClean="0">
                <a:latin typeface="Times New Roman" panose="02020603050405020304" pitchFamily="18" charset="0"/>
                <a:cs typeface="Times New Roman" panose="02020603050405020304" pitchFamily="18" charset="0"/>
              </a:rPr>
              <a:t>—automatically providing culturally congruent care to clients of a diverse culture.</a:t>
            </a:r>
          </a:p>
          <a:p>
            <a:pPr eaLnBrk="1" hangingPunct="1">
              <a:lnSpc>
                <a:spcPct val="150000"/>
              </a:lnSpc>
            </a:pPr>
            <a:endParaRPr lang="en-US" altLang="en-US" sz="24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2416</TotalTime>
  <Words>1558</Words>
  <Application>Microsoft Office PowerPoint</Application>
  <PresentationFormat>On-screen Show (4:3)</PresentationFormat>
  <Paragraphs>197</Paragraphs>
  <Slides>32</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Times New Roman</vt:lpstr>
      <vt:lpstr>Trebuchet MS</vt:lpstr>
      <vt:lpstr>Wingdings</vt:lpstr>
      <vt:lpstr>Wingdings 3</vt:lpstr>
      <vt:lpstr>Facet</vt:lpstr>
      <vt:lpstr>NUR430 Part 10 Cultural Diversity</vt:lpstr>
      <vt:lpstr>Learning Objectives</vt:lpstr>
      <vt:lpstr>Basic Concepts  </vt:lpstr>
      <vt:lpstr>Concepts (Cont’d)</vt:lpstr>
      <vt:lpstr>Basic Concepts</vt:lpstr>
      <vt:lpstr>Concepts (Cont’d)</vt:lpstr>
      <vt:lpstr>Concepts (Cont’d) </vt:lpstr>
      <vt:lpstr>Cultural Competence in Nursing</vt:lpstr>
      <vt:lpstr>4 Levels of Cultural Competence</vt:lpstr>
      <vt:lpstr>PowerPoint Presentation</vt:lpstr>
      <vt:lpstr>Nursing Theorists in  Transcultural Nursing</vt:lpstr>
      <vt:lpstr>PowerPoint Presentation</vt:lpstr>
      <vt:lpstr>PowerPoint Presentation</vt:lpstr>
      <vt:lpstr>Transcultural Nursing- Leininger, 1997</vt:lpstr>
      <vt:lpstr>Cultural needs </vt:lpstr>
      <vt:lpstr>Equal access to treatment and care</vt:lpstr>
      <vt:lpstr>Communication needs </vt:lpstr>
      <vt:lpstr>Transcultural Care Practice</vt:lpstr>
      <vt:lpstr>Leininger’s Theory (cont’d)</vt:lpstr>
      <vt:lpstr>How to Provide  Culturally Congruent Care:</vt:lpstr>
      <vt:lpstr>How to Provide  Culturally Congruent Care: (cont’d)</vt:lpstr>
      <vt:lpstr>How to Provide  Culturally Congruent Care: (Cont’d)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Transcultural Nursing</dc:title>
  <dc:creator>Lynn Kennell</dc:creator>
  <cp:lastModifiedBy>Homood</cp:lastModifiedBy>
  <cp:revision>60</cp:revision>
  <cp:lastPrinted>2016-12-20T06:08:18Z</cp:lastPrinted>
  <dcterms:created xsi:type="dcterms:W3CDTF">2001-06-27T22:53:42Z</dcterms:created>
  <dcterms:modified xsi:type="dcterms:W3CDTF">2016-12-20T06:09:57Z</dcterms:modified>
</cp:coreProperties>
</file>