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98" r:id="rId10"/>
    <p:sldId id="29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3" r:id="rId37"/>
    <p:sldId id="294" r:id="rId38"/>
    <p:sldId id="295"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85" d="100"/>
          <a:sy n="85" d="100"/>
        </p:scale>
        <p:origin x="-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CD7B9D-EC9F-49EB-A622-C80F6CEC9E4F}" type="datetimeFigureOut">
              <a:rPr lang="en-US" smtClean="0"/>
              <a:t>9/27/2016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53807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87852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15750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668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40360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CD7B9D-EC9F-49EB-A622-C80F6CEC9E4F}"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44776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CD7B9D-EC9F-49EB-A622-C80F6CEC9E4F}"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15034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3989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07153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30029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D7B9D-EC9F-49EB-A622-C80F6CEC9E4F}"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26253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7099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D7B9D-EC9F-49EB-A622-C80F6CEC9E4F}"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41509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D7B9D-EC9F-49EB-A622-C80F6CEC9E4F}"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59811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D7B9D-EC9F-49EB-A622-C80F6CEC9E4F}"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3178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5572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82304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D7B9D-EC9F-49EB-A622-C80F6CEC9E4F}" type="datetimeFigureOut">
              <a:rPr lang="en-US" smtClean="0"/>
              <a:t>9/27/2016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228130-84C8-424F-8EF5-5975939CCD8D}" type="slidenum">
              <a:rPr lang="en-US" smtClean="0"/>
              <a:t>‹#›</a:t>
            </a:fld>
            <a:endParaRPr lang="en-US"/>
          </a:p>
        </p:txBody>
      </p:sp>
    </p:spTree>
    <p:extLst>
      <p:ext uri="{BB962C8B-B14F-4D97-AF65-F5344CB8AC3E}">
        <p14:creationId xmlns:p14="http://schemas.microsoft.com/office/powerpoint/2010/main" val="23606595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a:xfrm>
            <a:off x="2235200" y="2336800"/>
            <a:ext cx="8369300" cy="3338513"/>
          </a:xfrm>
        </p:spPr>
        <p:txBody>
          <a:bodyPr>
            <a:normAutofit fontScale="90000"/>
          </a:bodyPr>
          <a:lstStyle/>
          <a:p>
            <a:pPr>
              <a:defRPr/>
            </a:pPr>
            <a:r>
              <a:rPr lang="en-US" altLang="en-US" dirty="0" smtClean="0">
                <a:solidFill>
                  <a:schemeClr val="tx1">
                    <a:lumMod val="95000"/>
                    <a:lumOff val="5000"/>
                  </a:schemeClr>
                </a:solidFill>
              </a:rPr>
              <a:t>The Chromosomes and karyotype</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Phases of Mitosis and Meiosis</a:t>
            </a:r>
          </a:p>
        </p:txBody>
      </p:sp>
      <p:sp>
        <p:nvSpPr>
          <p:cNvPr id="72707" name="Subtitle 4"/>
          <p:cNvSpPr>
            <a:spLocks noGrp="1"/>
          </p:cNvSpPr>
          <p:nvPr>
            <p:ph type="subTitle" idx="1"/>
          </p:nvPr>
        </p:nvSpPr>
        <p:spPr>
          <a:xfrm>
            <a:off x="2000250" y="2336800"/>
            <a:ext cx="2400300" cy="646113"/>
          </a:xfrm>
        </p:spPr>
        <p:txBody>
          <a:bodyPr>
            <a:noAutofit/>
          </a:bodyPr>
          <a:lstStyle/>
          <a:p>
            <a:pPr eaLnBrk="1" hangingPunct="1"/>
            <a:r>
              <a:rPr lang="en-US" altLang="en-US" sz="3200" dirty="0" smtClean="0"/>
              <a:t>Unit 2</a:t>
            </a:r>
          </a:p>
        </p:txBody>
      </p:sp>
    </p:spTree>
    <p:extLst>
      <p:ext uri="{BB962C8B-B14F-4D97-AF65-F5344CB8AC3E}">
        <p14:creationId xmlns:p14="http://schemas.microsoft.com/office/powerpoint/2010/main" val="64672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 of karyotypes</a:t>
            </a:r>
            <a:endParaRPr lang="en-US" b="1" dirty="0"/>
          </a:p>
        </p:txBody>
      </p:sp>
      <p:pic>
        <p:nvPicPr>
          <p:cNvPr id="4" name="Content Placeholder 3"/>
          <p:cNvPicPr>
            <a:picLocks noGrp="1" noChangeAspect="1"/>
          </p:cNvPicPr>
          <p:nvPr>
            <p:ph idx="1"/>
          </p:nvPr>
        </p:nvPicPr>
        <p:blipFill>
          <a:blip r:embed="rId2"/>
          <a:stretch>
            <a:fillRect/>
          </a:stretch>
        </p:blipFill>
        <p:spPr>
          <a:xfrm>
            <a:off x="650043" y="2427118"/>
            <a:ext cx="3090940" cy="3450635"/>
          </a:xfrm>
          <a:prstGeom prst="rect">
            <a:avLst/>
          </a:prstGeom>
        </p:spPr>
      </p:pic>
      <p:pic>
        <p:nvPicPr>
          <p:cNvPr id="5" name="Picture 4"/>
          <p:cNvPicPr>
            <a:picLocks noChangeAspect="1"/>
          </p:cNvPicPr>
          <p:nvPr/>
        </p:nvPicPr>
        <p:blipFill>
          <a:blip r:embed="rId3"/>
          <a:stretch>
            <a:fillRect/>
          </a:stretch>
        </p:blipFill>
        <p:spPr>
          <a:xfrm>
            <a:off x="4066428" y="2427117"/>
            <a:ext cx="3324971" cy="3450635"/>
          </a:xfrm>
          <a:prstGeom prst="rect">
            <a:avLst/>
          </a:prstGeom>
        </p:spPr>
      </p:pic>
      <p:pic>
        <p:nvPicPr>
          <p:cNvPr id="6" name="Picture 5"/>
          <p:cNvPicPr>
            <a:picLocks noChangeAspect="1"/>
          </p:cNvPicPr>
          <p:nvPr/>
        </p:nvPicPr>
        <p:blipFill>
          <a:blip r:embed="rId4"/>
          <a:stretch>
            <a:fillRect/>
          </a:stretch>
        </p:blipFill>
        <p:spPr>
          <a:xfrm>
            <a:off x="7716844" y="2323634"/>
            <a:ext cx="3657600" cy="3657600"/>
          </a:xfrm>
          <a:prstGeom prst="rect">
            <a:avLst/>
          </a:prstGeom>
        </p:spPr>
      </p:pic>
    </p:spTree>
    <p:extLst>
      <p:ext uri="{BB962C8B-B14F-4D97-AF65-F5344CB8AC3E}">
        <p14:creationId xmlns:p14="http://schemas.microsoft.com/office/powerpoint/2010/main" val="410815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defRPr/>
            </a:pPr>
            <a:r>
              <a:rPr lang="en-US" altLang="en-US" b="1" smtClean="0">
                <a:solidFill>
                  <a:srgbClr val="000000"/>
                </a:solidFill>
              </a:rPr>
              <a:t>What is Mitosis?</a:t>
            </a:r>
            <a:endParaRPr lang="en-US" altLang="en-US" smtClean="0">
              <a:solidFill>
                <a:schemeClr val="tx1">
                  <a:lumMod val="95000"/>
                  <a:lumOff val="5000"/>
                </a:schemeClr>
              </a:solidFill>
            </a:endParaRPr>
          </a:p>
        </p:txBody>
      </p:sp>
      <p:sp>
        <p:nvSpPr>
          <p:cNvPr id="80899" name="Content Placeholder 4"/>
          <p:cNvSpPr>
            <a:spLocks noGrp="1"/>
          </p:cNvSpPr>
          <p:nvPr>
            <p:ph idx="1"/>
          </p:nvPr>
        </p:nvSpPr>
        <p:spPr>
          <a:xfrm>
            <a:off x="1333500" y="1803400"/>
            <a:ext cx="8991600" cy="4279900"/>
          </a:xfrm>
        </p:spPr>
        <p:txBody>
          <a:bodyPr>
            <a:normAutofit fontScale="92500" lnSpcReduction="10000"/>
          </a:bodyPr>
          <a:lstStyle/>
          <a:p>
            <a:pPr algn="just" eaLnBrk="1" hangingPunct="1">
              <a:buFont typeface="Wingdings" panose="05000000000000000000" pitchFamily="2" charset="2"/>
              <a:buChar char="v"/>
            </a:pPr>
            <a:r>
              <a:rPr lang="en-US" altLang="en-US" sz="2800" dirty="0">
                <a:latin typeface="Bookman Old Style" panose="02050604050505020204" pitchFamily="18" charset="0"/>
              </a:rPr>
              <a:t>is the process, in the cell cycle, by which a cell duplicates into two genetically alike daughter cells. </a:t>
            </a:r>
          </a:p>
          <a:p>
            <a:pPr algn="just" eaLnBrk="1" hangingPunct="1">
              <a:buFont typeface="Wingdings" panose="05000000000000000000" pitchFamily="2" charset="2"/>
              <a:buChar char="v"/>
            </a:pPr>
            <a:endParaRPr lang="en-US" altLang="en-US" sz="2800" dirty="0">
              <a:latin typeface="Bookman Old Style" panose="02050604050505020204" pitchFamily="18" charset="0"/>
            </a:endParaRPr>
          </a:p>
          <a:p>
            <a:pPr algn="just" eaLnBrk="1" hangingPunct="1">
              <a:buFont typeface="Wingdings" panose="05000000000000000000" pitchFamily="2" charset="2"/>
              <a:buChar char="v"/>
            </a:pPr>
            <a:r>
              <a:rPr lang="en-US" altLang="en-US" sz="2800" dirty="0">
                <a:latin typeface="Bookman Old Style" panose="02050604050505020204" pitchFamily="18" charset="0"/>
              </a:rPr>
              <a:t>In mitosis, chromosomes in the cell nucleus are separated into two identical sets of chromosomes, each in its own nucleus. </a:t>
            </a:r>
          </a:p>
          <a:p>
            <a:pPr algn="just" eaLnBrk="1" hangingPunct="1">
              <a:buFont typeface="Wingdings" panose="05000000000000000000" pitchFamily="2" charset="2"/>
              <a:buChar char="v"/>
            </a:pPr>
            <a:endParaRPr lang="en-US" altLang="en-US" sz="2800" dirty="0">
              <a:latin typeface="Bookman Old Style" panose="02050604050505020204" pitchFamily="18" charset="0"/>
            </a:endParaRPr>
          </a:p>
          <a:p>
            <a:pPr algn="just" eaLnBrk="1" hangingPunct="1">
              <a:buFont typeface="Wingdings" panose="05000000000000000000" pitchFamily="2" charset="2"/>
              <a:buChar char="v"/>
            </a:pPr>
            <a:r>
              <a:rPr lang="en-US" altLang="en-US" sz="2800" dirty="0">
                <a:latin typeface="Bookman Old Style" panose="02050604050505020204" pitchFamily="18" charset="0"/>
              </a:rPr>
              <a:t>Vital for tissue formation and maintenance</a:t>
            </a:r>
          </a:p>
        </p:txBody>
      </p:sp>
    </p:spTree>
    <p:extLst>
      <p:ext uri="{BB962C8B-B14F-4D97-AF65-F5344CB8AC3E}">
        <p14:creationId xmlns:p14="http://schemas.microsoft.com/office/powerpoint/2010/main" val="201525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Phases of mitosis</a:t>
            </a:r>
          </a:p>
        </p:txBody>
      </p:sp>
      <p:sp>
        <p:nvSpPr>
          <p:cNvPr id="81923" name="Subtitle 4"/>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156215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defRPr/>
            </a:pPr>
            <a:r>
              <a:rPr lang="en-US" altLang="en-US" smtClean="0">
                <a:solidFill>
                  <a:schemeClr val="tx1">
                    <a:lumMod val="95000"/>
                    <a:lumOff val="5000"/>
                  </a:schemeClr>
                </a:solidFill>
              </a:rPr>
              <a:t>Phases/steps of mitosis</a:t>
            </a:r>
          </a:p>
        </p:txBody>
      </p:sp>
      <p:sp>
        <p:nvSpPr>
          <p:cNvPr id="82947" name="Content Placeholder 2"/>
          <p:cNvSpPr>
            <a:spLocks noGrp="1"/>
          </p:cNvSpPr>
          <p:nvPr>
            <p:ph idx="1"/>
          </p:nvPr>
        </p:nvSpPr>
        <p:spPr>
          <a:xfrm>
            <a:off x="2038351" y="2405064"/>
            <a:ext cx="7796213" cy="2484437"/>
          </a:xfrm>
        </p:spPr>
        <p:txBody>
          <a:bodyPr/>
          <a:lstStyle/>
          <a:p>
            <a:pPr marL="385763" indent="-385763">
              <a:buFont typeface="Calibri" panose="020F0502020204030204" pitchFamily="34" charset="0"/>
              <a:buAutoNum type="arabicPeriod"/>
            </a:pPr>
            <a:r>
              <a:rPr lang="en-US" altLang="en-US" smtClean="0"/>
              <a:t>Prophase</a:t>
            </a:r>
          </a:p>
          <a:p>
            <a:pPr marL="385763" indent="-385763">
              <a:buFont typeface="Calibri" panose="020F0502020204030204" pitchFamily="34" charset="0"/>
              <a:buAutoNum type="arabicPeriod"/>
            </a:pPr>
            <a:r>
              <a:rPr lang="en-US" altLang="en-US" smtClean="0"/>
              <a:t>Metaphase</a:t>
            </a:r>
          </a:p>
          <a:p>
            <a:pPr marL="385763" indent="-385763">
              <a:buFont typeface="Calibri" panose="020F0502020204030204" pitchFamily="34" charset="0"/>
              <a:buAutoNum type="arabicPeriod"/>
            </a:pPr>
            <a:r>
              <a:rPr lang="en-US" altLang="en-US" smtClean="0"/>
              <a:t>Anaphase</a:t>
            </a:r>
          </a:p>
          <a:p>
            <a:pPr marL="385763" indent="-385763">
              <a:buFont typeface="Calibri" panose="020F0502020204030204" pitchFamily="34" charset="0"/>
              <a:buAutoNum type="arabicPeriod"/>
            </a:pPr>
            <a:r>
              <a:rPr lang="en-US" altLang="en-US" smtClean="0"/>
              <a:t>Telophase</a:t>
            </a:r>
          </a:p>
        </p:txBody>
      </p:sp>
    </p:spTree>
    <p:extLst>
      <p:ext uri="{BB962C8B-B14F-4D97-AF65-F5344CB8AC3E}">
        <p14:creationId xmlns:p14="http://schemas.microsoft.com/office/powerpoint/2010/main" val="1234106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https://encrypted-tbn3.gstatic.com/images?q=tbn:ANd9GcRztmKREw7zRNUqN1W1ouoFP2gALoQ-eInnZglQy5XDNsOcJlz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6" y="1710532"/>
            <a:ext cx="33877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itle 1"/>
          <p:cNvSpPr>
            <a:spLocks noGrp="1"/>
          </p:cNvSpPr>
          <p:nvPr>
            <p:ph type="title"/>
          </p:nvPr>
        </p:nvSpPr>
        <p:spPr>
          <a:xfrm>
            <a:off x="1141413" y="618518"/>
            <a:ext cx="9905998" cy="854682"/>
          </a:xfrm>
        </p:spPr>
        <p:txBody>
          <a:bodyPr/>
          <a:lstStyle/>
          <a:p>
            <a:pPr>
              <a:defRPr/>
            </a:pPr>
            <a:r>
              <a:rPr lang="en-US" altLang="en-US" b="1" dirty="0" smtClean="0">
                <a:solidFill>
                  <a:schemeClr val="tx1">
                    <a:lumMod val="95000"/>
                    <a:lumOff val="5000"/>
                  </a:schemeClr>
                </a:solidFill>
              </a:rPr>
              <a:t>Prophase</a:t>
            </a:r>
          </a:p>
        </p:txBody>
      </p:sp>
      <p:sp>
        <p:nvSpPr>
          <p:cNvPr id="83972" name="Content Placeholder 2"/>
          <p:cNvSpPr>
            <a:spLocks noGrp="1"/>
          </p:cNvSpPr>
          <p:nvPr>
            <p:ph idx="1"/>
          </p:nvPr>
        </p:nvSpPr>
        <p:spPr>
          <a:xfrm>
            <a:off x="1339851" y="1710532"/>
            <a:ext cx="5848349" cy="4588668"/>
          </a:xfrm>
        </p:spPr>
        <p:txBody>
          <a:bodyPr>
            <a:normAutofit fontScale="70000" lnSpcReduction="20000"/>
          </a:bodyPr>
          <a:lstStyle/>
          <a:p>
            <a:pPr eaLnBrk="1" hangingPunct="1"/>
            <a:r>
              <a:rPr lang="en-US" altLang="en-US" sz="3500" dirty="0"/>
              <a:t>The first stage of mitosis</a:t>
            </a:r>
          </a:p>
          <a:p>
            <a:pPr eaLnBrk="1" hangingPunct="1"/>
            <a:r>
              <a:rPr lang="en-US" altLang="en-US" sz="3500" dirty="0"/>
              <a:t>Chromatin condenses to form duplicated chromosomes</a:t>
            </a:r>
          </a:p>
          <a:p>
            <a:pPr eaLnBrk="1" hangingPunct="1"/>
            <a:r>
              <a:rPr lang="en-US" altLang="en-US" sz="3500" dirty="0"/>
              <a:t>The nuclear envelope breaks down (degenerate)</a:t>
            </a:r>
          </a:p>
          <a:p>
            <a:pPr eaLnBrk="1" hangingPunct="1"/>
            <a:r>
              <a:rPr lang="en-US" altLang="en-US" sz="3500" dirty="0"/>
              <a:t>The spindle apparatus (made by microtubules) forms</a:t>
            </a:r>
          </a:p>
          <a:p>
            <a:pPr eaLnBrk="1" hangingPunct="1"/>
            <a:r>
              <a:rPr lang="en-US" altLang="en-US" sz="3500" dirty="0"/>
              <a:t>The spindle attaches to the centromeres of the chromosomes and moves the chromosomes around during cell division</a:t>
            </a:r>
          </a:p>
          <a:p>
            <a:pPr eaLnBrk="1" hangingPunct="1"/>
            <a:endParaRPr lang="en-US" altLang="en-US" sz="1800" dirty="0"/>
          </a:p>
        </p:txBody>
      </p:sp>
    </p:spTree>
    <p:extLst>
      <p:ext uri="{BB962C8B-B14F-4D97-AF65-F5344CB8AC3E}">
        <p14:creationId xmlns:p14="http://schemas.microsoft.com/office/powerpoint/2010/main" val="391174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US" altLang="en-US" smtClean="0">
                <a:solidFill>
                  <a:schemeClr val="tx1">
                    <a:lumMod val="95000"/>
                    <a:lumOff val="5000"/>
                  </a:schemeClr>
                </a:solidFill>
              </a:rPr>
              <a:t>Metaphase</a:t>
            </a:r>
          </a:p>
        </p:txBody>
      </p:sp>
      <p:sp>
        <p:nvSpPr>
          <p:cNvPr id="84995" name="Content Placeholder 2"/>
          <p:cNvSpPr>
            <a:spLocks noGrp="1"/>
          </p:cNvSpPr>
          <p:nvPr>
            <p:ph idx="1"/>
          </p:nvPr>
        </p:nvSpPr>
        <p:spPr>
          <a:xfrm>
            <a:off x="2038351" y="1689100"/>
            <a:ext cx="5226049" cy="4152900"/>
          </a:xfrm>
        </p:spPr>
        <p:txBody>
          <a:bodyPr>
            <a:normAutofit/>
          </a:bodyPr>
          <a:lstStyle/>
          <a:p>
            <a:pPr eaLnBrk="1" hangingPunct="1"/>
            <a:r>
              <a:rPr lang="en-US" altLang="en-US" sz="2800" dirty="0"/>
              <a:t>The second stage</a:t>
            </a:r>
          </a:p>
          <a:p>
            <a:pPr eaLnBrk="1" hangingPunct="1"/>
            <a:r>
              <a:rPr lang="en-US" altLang="en-US" sz="2800" dirty="0"/>
              <a:t>The mitotic spindle moves the duplicated chromosomes so that they are lined up at the cell equator (middle of the cell) equidistant from the two poles (opposite ends) of the cell.</a:t>
            </a:r>
          </a:p>
        </p:txBody>
      </p:sp>
      <p:pic>
        <p:nvPicPr>
          <p:cNvPr id="84996" name="Picture 2" descr="https://encrypted-tbn3.gstatic.com/images?q=tbn:ANd9GcTtplIv8qwsGLdUl18rVngTNfPFxBP-51EwX4MVSsDdtEMa3k6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2470150"/>
            <a:ext cx="36004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00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s://encrypted-tbn3.gstatic.com/images?q=tbn:ANd9GcTaj2l51PMfsmX2PgyeTkfGcN7W_hBHlMNk144ppOP8QHhBS_Li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2405064"/>
            <a:ext cx="33210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pPr>
              <a:defRPr/>
            </a:pPr>
            <a:r>
              <a:rPr lang="en-US" altLang="en-US" smtClean="0">
                <a:solidFill>
                  <a:schemeClr val="tx1">
                    <a:lumMod val="95000"/>
                    <a:lumOff val="5000"/>
                  </a:schemeClr>
                </a:solidFill>
              </a:rPr>
              <a:t>Anaphase</a:t>
            </a:r>
          </a:p>
        </p:txBody>
      </p:sp>
      <p:sp>
        <p:nvSpPr>
          <p:cNvPr id="86020" name="Content Placeholder 2"/>
          <p:cNvSpPr>
            <a:spLocks noGrp="1"/>
          </p:cNvSpPr>
          <p:nvPr>
            <p:ph idx="1"/>
          </p:nvPr>
        </p:nvSpPr>
        <p:spPr>
          <a:xfrm>
            <a:off x="2038351" y="1871664"/>
            <a:ext cx="4832349" cy="2484437"/>
          </a:xfrm>
        </p:spPr>
        <p:txBody>
          <a:bodyPr>
            <a:noAutofit/>
          </a:bodyPr>
          <a:lstStyle/>
          <a:p>
            <a:pPr eaLnBrk="1" hangingPunct="1"/>
            <a:r>
              <a:rPr lang="en-US" altLang="en-US" sz="2800" dirty="0"/>
              <a:t>The third stage</a:t>
            </a:r>
          </a:p>
          <a:p>
            <a:pPr eaLnBrk="1" hangingPunct="1"/>
            <a:r>
              <a:rPr lang="en-US" altLang="en-US" sz="2800" dirty="0"/>
              <a:t>Centromeres of duplicated chromosomes divide and split</a:t>
            </a:r>
          </a:p>
          <a:p>
            <a:pPr eaLnBrk="1" hangingPunct="1"/>
            <a:r>
              <a:rPr lang="en-US" altLang="en-US" sz="2800" dirty="0"/>
              <a:t>The </a:t>
            </a:r>
            <a:r>
              <a:rPr lang="en-US" altLang="en-US" sz="2800" dirty="0" smtClean="0"/>
              <a:t>mitotic </a:t>
            </a:r>
            <a:r>
              <a:rPr lang="en-US" altLang="en-US" sz="2800" dirty="0"/>
              <a:t>spindle pulls the sister chromatids separate from each other  as they move to the opposite poles of the cell</a:t>
            </a:r>
          </a:p>
        </p:txBody>
      </p:sp>
    </p:spTree>
    <p:extLst>
      <p:ext uri="{BB962C8B-B14F-4D97-AF65-F5344CB8AC3E}">
        <p14:creationId xmlns:p14="http://schemas.microsoft.com/office/powerpoint/2010/main" val="399363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https://encrypted-tbn3.gstatic.com/images?q=tbn:ANd9GcT9_nKpjYwyu8SmyWswgaKGyBOCEJBp737bO8vRl_2jZxVPz2Iz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499" y="2520157"/>
            <a:ext cx="336391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itle 1"/>
          <p:cNvSpPr>
            <a:spLocks noGrp="1"/>
          </p:cNvSpPr>
          <p:nvPr>
            <p:ph type="title"/>
          </p:nvPr>
        </p:nvSpPr>
        <p:spPr>
          <a:xfrm>
            <a:off x="1141413" y="618518"/>
            <a:ext cx="9905998" cy="816582"/>
          </a:xfrm>
        </p:spPr>
        <p:txBody>
          <a:bodyPr/>
          <a:lstStyle/>
          <a:p>
            <a:pPr>
              <a:defRPr/>
            </a:pPr>
            <a:r>
              <a:rPr lang="en-US" altLang="en-US" dirty="0" smtClean="0">
                <a:solidFill>
                  <a:schemeClr val="tx1">
                    <a:lumMod val="95000"/>
                    <a:lumOff val="5000"/>
                  </a:schemeClr>
                </a:solidFill>
              </a:rPr>
              <a:t>Telophase</a:t>
            </a:r>
          </a:p>
        </p:txBody>
      </p:sp>
      <p:sp>
        <p:nvSpPr>
          <p:cNvPr id="101380" name="Content Placeholder 2"/>
          <p:cNvSpPr>
            <a:spLocks noGrp="1"/>
          </p:cNvSpPr>
          <p:nvPr>
            <p:ph idx="1"/>
          </p:nvPr>
        </p:nvSpPr>
        <p:spPr>
          <a:xfrm>
            <a:off x="1346200" y="1435100"/>
            <a:ext cx="5841999" cy="4022727"/>
          </a:xfrm>
        </p:spPr>
        <p:txBody>
          <a:bodyPr rtlCol="0">
            <a:noAutofit/>
          </a:bodyPr>
          <a:lstStyle/>
          <a:p>
            <a:pPr marL="68580" indent="-68580">
              <a:defRPr/>
            </a:pPr>
            <a:r>
              <a:rPr lang="en-US" altLang="en-US" dirty="0"/>
              <a:t>The fourth stage</a:t>
            </a:r>
          </a:p>
          <a:p>
            <a:pPr marL="68580" indent="-68580">
              <a:defRPr/>
            </a:pPr>
            <a:r>
              <a:rPr lang="en-US" altLang="en-US" dirty="0"/>
              <a:t>Duplicated chromosomes  </a:t>
            </a:r>
            <a:r>
              <a:rPr lang="en-US" altLang="en-US" dirty="0" err="1"/>
              <a:t>decondense</a:t>
            </a:r>
            <a:r>
              <a:rPr lang="en-US" altLang="en-US" dirty="0"/>
              <a:t> back into chromatin</a:t>
            </a:r>
          </a:p>
          <a:p>
            <a:pPr marL="68580" indent="-68580">
              <a:defRPr/>
            </a:pPr>
            <a:r>
              <a:rPr lang="en-US" altLang="en-US" dirty="0"/>
              <a:t>The nuclear envelope begins to form around the chromosomes so that the two separate daughter nuclei are created</a:t>
            </a:r>
          </a:p>
          <a:p>
            <a:pPr marL="68580" indent="-68580">
              <a:defRPr/>
            </a:pPr>
            <a:r>
              <a:rPr lang="en-US" altLang="en-US" dirty="0"/>
              <a:t>The mitotic spindle breaks down</a:t>
            </a:r>
          </a:p>
          <a:p>
            <a:pPr marL="68580" indent="-68580">
              <a:defRPr/>
            </a:pPr>
            <a:r>
              <a:rPr lang="en-US" altLang="en-US" dirty="0"/>
              <a:t>Two daughter cells are produced</a:t>
            </a:r>
          </a:p>
          <a:p>
            <a:pPr marL="198882" lvl="1" indent="-102870">
              <a:defRPr/>
            </a:pPr>
            <a:r>
              <a:rPr lang="en-US" altLang="en-US" sz="2400" dirty="0"/>
              <a:t>Diploid cells (2N)- 46 chromosomes same as the mother cells</a:t>
            </a:r>
          </a:p>
        </p:txBody>
      </p:sp>
    </p:spTree>
    <p:extLst>
      <p:ext uri="{BB962C8B-B14F-4D97-AF65-F5344CB8AC3E}">
        <p14:creationId xmlns:p14="http://schemas.microsoft.com/office/powerpoint/2010/main" val="2454152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defRPr/>
            </a:pPr>
            <a:r>
              <a:rPr lang="en-US" altLang="en-US" dirty="0" smtClean="0">
                <a:solidFill>
                  <a:schemeClr val="tx1">
                    <a:lumMod val="95000"/>
                    <a:lumOff val="5000"/>
                  </a:schemeClr>
                </a:solidFill>
              </a:rPr>
              <a:t>illustration</a:t>
            </a:r>
          </a:p>
        </p:txBody>
      </p:sp>
      <p:pic>
        <p:nvPicPr>
          <p:cNvPr id="880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9" y="2103438"/>
            <a:ext cx="7045325" cy="3243262"/>
          </a:xfrm>
        </p:spPr>
      </p:pic>
    </p:spTree>
    <p:extLst>
      <p:ext uri="{BB962C8B-B14F-4D97-AF65-F5344CB8AC3E}">
        <p14:creationId xmlns:p14="http://schemas.microsoft.com/office/powerpoint/2010/main" val="3898413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19426" y="1343025"/>
            <a:ext cx="7210425" cy="971550"/>
          </a:xfrm>
        </p:spPr>
        <p:txBody>
          <a:bodyPr/>
          <a:lstStyle/>
          <a:p>
            <a:pPr>
              <a:defRPr/>
            </a:pPr>
            <a:r>
              <a:rPr lang="en-US" altLang="en-US" dirty="0" smtClean="0">
                <a:solidFill>
                  <a:schemeClr val="tx1">
                    <a:lumMod val="95000"/>
                    <a:lumOff val="5000"/>
                  </a:schemeClr>
                </a:solidFill>
              </a:rPr>
              <a:t>2 daughter cells are formed</a:t>
            </a:r>
          </a:p>
        </p:txBody>
      </p:sp>
      <p:pic>
        <p:nvPicPr>
          <p:cNvPr id="890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2457450"/>
            <a:ext cx="7797800" cy="3543300"/>
          </a:xfrm>
        </p:spPr>
      </p:pic>
    </p:spTree>
    <p:extLst>
      <p:ext uri="{BB962C8B-B14F-4D97-AF65-F5344CB8AC3E}">
        <p14:creationId xmlns:p14="http://schemas.microsoft.com/office/powerpoint/2010/main" val="3181583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274638"/>
            <a:ext cx="8229600" cy="633412"/>
          </a:xfrm>
        </p:spPr>
        <p:txBody>
          <a:bodyPr>
            <a:normAutofit/>
          </a:bodyPr>
          <a:lstStyle/>
          <a:p>
            <a:pPr>
              <a:defRPr/>
            </a:pPr>
            <a:r>
              <a:rPr lang="en-US" altLang="en-US" i="1" dirty="0" smtClean="0">
                <a:solidFill>
                  <a:schemeClr val="tx1">
                    <a:lumMod val="95000"/>
                    <a:lumOff val="5000"/>
                  </a:schemeClr>
                </a:solidFill>
              </a:rPr>
              <a:t>glossary</a:t>
            </a:r>
          </a:p>
        </p:txBody>
      </p:sp>
      <p:sp>
        <p:nvSpPr>
          <p:cNvPr id="73731" name="Content Placeholder 2"/>
          <p:cNvSpPr>
            <a:spLocks noGrp="1"/>
          </p:cNvSpPr>
          <p:nvPr>
            <p:ph idx="1"/>
          </p:nvPr>
        </p:nvSpPr>
        <p:spPr>
          <a:xfrm>
            <a:off x="1985962" y="1052513"/>
            <a:ext cx="7589837" cy="4679950"/>
          </a:xfrm>
        </p:spPr>
        <p:txBody>
          <a:bodyPr>
            <a:noAutofit/>
          </a:bodyPr>
          <a:lstStyle/>
          <a:p>
            <a:pPr eaLnBrk="1" hangingPunct="1"/>
            <a:r>
              <a:rPr lang="en-US" altLang="en-US" dirty="0"/>
              <a:t>Chromatin -  diffuse, long fibers of DNA with proteins attached </a:t>
            </a:r>
          </a:p>
          <a:p>
            <a:pPr eaLnBrk="1" hangingPunct="1"/>
            <a:r>
              <a:rPr lang="en-US" altLang="en-US" dirty="0"/>
              <a:t>Single chromosomes - a chromosome which has not been duplicated (like ½ of an x)</a:t>
            </a:r>
          </a:p>
          <a:p>
            <a:pPr eaLnBrk="1" hangingPunct="1"/>
            <a:r>
              <a:rPr lang="en-US" altLang="en-US" dirty="0"/>
              <a:t>Duplicated chromosomes -  a chromosome which has been duplicated (a complete X)</a:t>
            </a:r>
          </a:p>
          <a:p>
            <a:pPr eaLnBrk="1" hangingPunct="1"/>
            <a:r>
              <a:rPr lang="en-US" altLang="en-US" dirty="0"/>
              <a:t>Chromatid - one half of a duplicated chromosome, looks like a single chromosome</a:t>
            </a:r>
          </a:p>
          <a:p>
            <a:pPr eaLnBrk="1" hangingPunct="1"/>
            <a:r>
              <a:rPr lang="en-US" altLang="en-US" dirty="0"/>
              <a:t>Centromere - a structure made of protein which holds the two halves of a duplicated chromosome together.</a:t>
            </a:r>
          </a:p>
        </p:txBody>
      </p:sp>
    </p:spTree>
    <p:extLst>
      <p:ext uri="{BB962C8B-B14F-4D97-AF65-F5344CB8AC3E}">
        <p14:creationId xmlns:p14="http://schemas.microsoft.com/office/powerpoint/2010/main" val="2453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609850" y="393700"/>
            <a:ext cx="7600950" cy="1882775"/>
          </a:xfrm>
        </p:spPr>
        <p:txBody>
          <a:bodyPr>
            <a:normAutofit/>
          </a:bodyPr>
          <a:lstStyle/>
          <a:p>
            <a:pPr>
              <a:defRPr/>
            </a:pPr>
            <a:r>
              <a:rPr lang="en-US" altLang="en-US" sz="4000" b="1" dirty="0" smtClean="0">
                <a:solidFill>
                  <a:schemeClr val="tx1">
                    <a:lumMod val="95000"/>
                    <a:lumOff val="5000"/>
                  </a:schemeClr>
                </a:solidFill>
              </a:rPr>
              <a:t>Mitosis and Cancer</a:t>
            </a:r>
          </a:p>
        </p:txBody>
      </p:sp>
      <p:sp>
        <p:nvSpPr>
          <p:cNvPr id="90115" name="Content Placeholder 2"/>
          <p:cNvSpPr>
            <a:spLocks noGrp="1"/>
          </p:cNvSpPr>
          <p:nvPr>
            <p:ph idx="1"/>
          </p:nvPr>
        </p:nvSpPr>
        <p:spPr>
          <a:xfrm>
            <a:off x="1079500" y="1714500"/>
            <a:ext cx="10185400" cy="4546599"/>
          </a:xfrm>
        </p:spPr>
        <p:txBody>
          <a:bodyPr>
            <a:normAutofit/>
          </a:bodyPr>
          <a:lstStyle/>
          <a:p>
            <a:pPr algn="just" eaLnBrk="1" hangingPunct="1">
              <a:buFont typeface="Wingdings" panose="05000000000000000000" pitchFamily="2" charset="2"/>
              <a:buChar char="§"/>
            </a:pPr>
            <a:r>
              <a:rPr lang="en-US" altLang="en-US" sz="2100" dirty="0"/>
              <a:t>DNA, sometimes called a genetic blueprint, contains the hereditary material in nearly all organisms. </a:t>
            </a:r>
          </a:p>
          <a:p>
            <a:pPr algn="just" eaLnBrk="1" hangingPunct="1">
              <a:buFont typeface="Wingdings" panose="05000000000000000000" pitchFamily="2" charset="2"/>
              <a:buChar char="§"/>
            </a:pPr>
            <a:r>
              <a:rPr lang="en-US" altLang="en-US" sz="2100" dirty="0"/>
              <a:t>Two types of errors, or mutations, can occur when DNA is improperly copied: </a:t>
            </a:r>
            <a:r>
              <a:rPr lang="en-US" altLang="en-US" sz="2100" dirty="0">
                <a:solidFill>
                  <a:srgbClr val="FF0000"/>
                </a:solidFill>
              </a:rPr>
              <a:t>silent mutations</a:t>
            </a:r>
            <a:r>
              <a:rPr lang="en-US" altLang="en-US" sz="2100" dirty="0"/>
              <a:t>, which have no impact on the DNA sequence, and "</a:t>
            </a:r>
            <a:r>
              <a:rPr lang="en-US" altLang="en-US" sz="2100" dirty="0">
                <a:solidFill>
                  <a:srgbClr val="FF0000"/>
                </a:solidFill>
              </a:rPr>
              <a:t>missense" mutations</a:t>
            </a:r>
            <a:r>
              <a:rPr lang="en-US" altLang="en-US" sz="2100" dirty="0"/>
              <a:t>, which change a DNA sequence and often impact the associated function. </a:t>
            </a:r>
          </a:p>
          <a:p>
            <a:pPr algn="just" eaLnBrk="1" hangingPunct="1">
              <a:buFont typeface="Wingdings" panose="05000000000000000000" pitchFamily="2" charset="2"/>
              <a:buChar char="§"/>
            </a:pPr>
            <a:r>
              <a:rPr lang="en-US" altLang="en-US" sz="2100" dirty="0">
                <a:solidFill>
                  <a:srgbClr val="FF0000"/>
                </a:solidFill>
              </a:rPr>
              <a:t>Missense mutations </a:t>
            </a:r>
            <a:r>
              <a:rPr lang="en-US" altLang="en-US" sz="2100" dirty="0"/>
              <a:t>can </a:t>
            </a:r>
            <a:r>
              <a:rPr lang="en-US" altLang="en-US" sz="2100" dirty="0">
                <a:solidFill>
                  <a:srgbClr val="FF0000"/>
                </a:solidFill>
              </a:rPr>
              <a:t>multiply over time, leading to cell cycle disruption and formation of tumors</a:t>
            </a:r>
            <a:r>
              <a:rPr lang="en-US" altLang="en-US" sz="2100" dirty="0"/>
              <a:t> -- cells that don't stop dividing. </a:t>
            </a:r>
          </a:p>
          <a:p>
            <a:pPr algn="just" eaLnBrk="1" hangingPunct="1">
              <a:buFont typeface="Wingdings" panose="05000000000000000000" pitchFamily="2" charset="2"/>
              <a:buChar char="§"/>
            </a:pPr>
            <a:r>
              <a:rPr lang="en-US" altLang="en-US" sz="2100" dirty="0"/>
              <a:t>Cancer occurs when the normal "checkpoints" regulating mitosis are </a:t>
            </a:r>
            <a:r>
              <a:rPr lang="en-US" altLang="en-US" sz="2100" dirty="0">
                <a:solidFill>
                  <a:srgbClr val="FF0000"/>
                </a:solidFill>
              </a:rPr>
              <a:t>ignored or </a:t>
            </a:r>
            <a:r>
              <a:rPr lang="en-US" altLang="en-US" sz="2100" dirty="0" err="1">
                <a:solidFill>
                  <a:srgbClr val="FF0000"/>
                </a:solidFill>
              </a:rPr>
              <a:t>overriden</a:t>
            </a:r>
            <a:r>
              <a:rPr lang="en-US" altLang="en-US" sz="2100" dirty="0">
                <a:solidFill>
                  <a:srgbClr val="FF0000"/>
                </a:solidFill>
              </a:rPr>
              <a:t> </a:t>
            </a:r>
            <a:r>
              <a:rPr lang="en-US" altLang="en-US" sz="2100" dirty="0"/>
              <a:t>by a cancer cell, resulting in uncontrolled cell division.</a:t>
            </a:r>
          </a:p>
          <a:p>
            <a:pPr eaLnBrk="1" hangingPunct="1">
              <a:buFont typeface="Wingdings" panose="05000000000000000000" pitchFamily="2" charset="2"/>
              <a:buChar char="§"/>
            </a:pPr>
            <a:endParaRPr lang="en-US" altLang="en-US" dirty="0" smtClean="0"/>
          </a:p>
        </p:txBody>
      </p:sp>
    </p:spTree>
    <p:extLst>
      <p:ext uri="{BB962C8B-B14F-4D97-AF65-F5344CB8AC3E}">
        <p14:creationId xmlns:p14="http://schemas.microsoft.com/office/powerpoint/2010/main" val="143985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141413" y="618518"/>
            <a:ext cx="9905998" cy="968982"/>
          </a:xfrm>
        </p:spPr>
        <p:txBody>
          <a:bodyPr/>
          <a:lstStyle/>
          <a:p>
            <a:pPr>
              <a:defRPr/>
            </a:pPr>
            <a:r>
              <a:rPr lang="en-US" altLang="en-US" b="1" u="sng" dirty="0" smtClean="0">
                <a:solidFill>
                  <a:schemeClr val="tx1">
                    <a:lumMod val="95000"/>
                    <a:lumOff val="5000"/>
                  </a:schemeClr>
                </a:solidFill>
              </a:rPr>
              <a:t>What is Meiosis?</a:t>
            </a:r>
            <a:endParaRPr lang="en-US" altLang="en-US" dirty="0" smtClean="0">
              <a:solidFill>
                <a:schemeClr val="tx1">
                  <a:lumMod val="95000"/>
                  <a:lumOff val="5000"/>
                </a:schemeClr>
              </a:solidFill>
            </a:endParaRPr>
          </a:p>
        </p:txBody>
      </p:sp>
      <p:sp>
        <p:nvSpPr>
          <p:cNvPr id="3" name="Content Placeholder 2"/>
          <p:cNvSpPr>
            <a:spLocks noGrp="1"/>
          </p:cNvSpPr>
          <p:nvPr>
            <p:ph idx="1"/>
          </p:nvPr>
        </p:nvSpPr>
        <p:spPr>
          <a:xfrm>
            <a:off x="2038351" y="1739900"/>
            <a:ext cx="8731249" cy="4800600"/>
          </a:xfrm>
        </p:spPr>
        <p:txBody>
          <a:bodyPr rtlCol="0">
            <a:normAutofit/>
          </a:bodyPr>
          <a:lstStyle/>
          <a:p>
            <a:pPr marL="68580" indent="-68580">
              <a:defRPr/>
            </a:pPr>
            <a:r>
              <a:rPr lang="en-US" sz="3000" dirty="0" smtClean="0">
                <a:latin typeface="Bookman Old Style" panose="02050604050505020204" pitchFamily="18" charset="0"/>
              </a:rPr>
              <a:t>Types of cell division that creates egg and sperm cells</a:t>
            </a:r>
          </a:p>
          <a:p>
            <a:pPr marL="68580" indent="-68580">
              <a:defRPr/>
            </a:pPr>
            <a:r>
              <a:rPr lang="en-US" sz="3000" dirty="0" smtClean="0">
                <a:latin typeface="Bookman Old Style" panose="02050604050505020204" pitchFamily="18" charset="0"/>
              </a:rPr>
              <a:t>Ensures that humans have the same number of chromosomes in each generation.</a:t>
            </a:r>
          </a:p>
          <a:p>
            <a:pPr marL="68580" indent="-68580">
              <a:defRPr/>
            </a:pPr>
            <a:r>
              <a:rPr lang="en-US" sz="3000" dirty="0" smtClean="0">
                <a:latin typeface="Bookman Old Style" panose="02050604050505020204" pitchFamily="18" charset="0"/>
              </a:rPr>
              <a:t>A two step process that reduces the chromosomes number by half</a:t>
            </a:r>
          </a:p>
          <a:p>
            <a:pPr marL="198882" lvl="1" indent="-102870">
              <a:defRPr/>
            </a:pPr>
            <a:r>
              <a:rPr lang="en-US" sz="3000" dirty="0" smtClean="0">
                <a:latin typeface="Bookman Old Style" panose="02050604050505020204" pitchFamily="18" charset="0"/>
              </a:rPr>
              <a:t>46- 23 (to form sperm and egg cells)</a:t>
            </a:r>
          </a:p>
          <a:p>
            <a:pPr marL="0" indent="0">
              <a:buNone/>
              <a:defRPr/>
            </a:pPr>
            <a:endParaRPr lang="en-US" dirty="0" smtClean="0">
              <a:latin typeface="Bookman Old Style" panose="02050604050505020204" pitchFamily="18" charset="0"/>
            </a:endParaRPr>
          </a:p>
          <a:p>
            <a:pPr marL="68580" indent="-68580">
              <a:defRPr/>
            </a:pPr>
            <a:endParaRPr lang="en-US" dirty="0">
              <a:latin typeface="Bookman Old Style" panose="02050604050505020204" pitchFamily="18" charset="0"/>
            </a:endParaRPr>
          </a:p>
        </p:txBody>
      </p:sp>
    </p:spTree>
    <p:extLst>
      <p:ext uri="{BB962C8B-B14F-4D97-AF65-F5344CB8AC3E}">
        <p14:creationId xmlns:p14="http://schemas.microsoft.com/office/powerpoint/2010/main" val="409875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141413" y="618518"/>
            <a:ext cx="9905998" cy="791182"/>
          </a:xfrm>
        </p:spPr>
        <p:txBody>
          <a:bodyPr/>
          <a:lstStyle/>
          <a:p>
            <a:pPr>
              <a:defRPr/>
            </a:pPr>
            <a:endParaRPr lang="en-US" altLang="en-US" dirty="0" smtClean="0">
              <a:solidFill>
                <a:schemeClr val="tx1">
                  <a:lumMod val="95000"/>
                  <a:lumOff val="5000"/>
                </a:schemeClr>
              </a:solidFill>
            </a:endParaRPr>
          </a:p>
        </p:txBody>
      </p:sp>
      <p:sp>
        <p:nvSpPr>
          <p:cNvPr id="111619" name="Content Placeholder 2"/>
          <p:cNvSpPr>
            <a:spLocks noGrp="1"/>
          </p:cNvSpPr>
          <p:nvPr>
            <p:ph idx="1"/>
          </p:nvPr>
        </p:nvSpPr>
        <p:spPr>
          <a:xfrm>
            <a:off x="2038351" y="1739900"/>
            <a:ext cx="9201149" cy="4330700"/>
          </a:xfrm>
        </p:spPr>
        <p:txBody>
          <a:bodyPr>
            <a:noAutofit/>
          </a:bodyPr>
          <a:lstStyle/>
          <a:p>
            <a:pPr eaLnBrk="1" hangingPunct="1">
              <a:defRPr/>
            </a:pPr>
            <a:r>
              <a:rPr lang="en-US" altLang="en-US" sz="2800" dirty="0">
                <a:latin typeface="Bookman Old Style" panose="02050604050505020204" pitchFamily="18" charset="0"/>
              </a:rPr>
              <a:t>Meiosis 1: </a:t>
            </a:r>
          </a:p>
          <a:p>
            <a:pPr lvl="1" eaLnBrk="1" hangingPunct="1">
              <a:defRPr/>
            </a:pPr>
            <a:r>
              <a:rPr lang="en-US" altLang="en-US" sz="2800" dirty="0">
                <a:latin typeface="Bookman Old Style" panose="02050604050505020204" pitchFamily="18" charset="0"/>
              </a:rPr>
              <a:t>prophase 1, metaphase 1, anaphase 1, and telophase 1</a:t>
            </a:r>
          </a:p>
          <a:p>
            <a:pPr eaLnBrk="1" hangingPunct="1">
              <a:defRPr/>
            </a:pPr>
            <a:r>
              <a:rPr lang="en-US" altLang="en-US" sz="2800" dirty="0">
                <a:latin typeface="Bookman Old Style" panose="02050604050505020204" pitchFamily="18" charset="0"/>
              </a:rPr>
              <a:t>Meiosis 2: </a:t>
            </a:r>
          </a:p>
          <a:p>
            <a:pPr lvl="1" eaLnBrk="1" hangingPunct="1">
              <a:defRPr/>
            </a:pPr>
            <a:r>
              <a:rPr lang="en-US" altLang="en-US" sz="2800" dirty="0">
                <a:latin typeface="Bookman Old Style" panose="02050604050505020204" pitchFamily="18" charset="0"/>
              </a:rPr>
              <a:t>prophase 2, metaphase 2, anaphase 2, and telophase 2</a:t>
            </a:r>
          </a:p>
          <a:p>
            <a:pPr eaLnBrk="1" hangingPunct="1">
              <a:defRPr/>
            </a:pPr>
            <a:endParaRPr lang="en-US" altLang="en-US" sz="2800" dirty="0" smtClean="0"/>
          </a:p>
        </p:txBody>
      </p:sp>
    </p:spTree>
    <p:extLst>
      <p:ext uri="{BB962C8B-B14F-4D97-AF65-F5344CB8AC3E}">
        <p14:creationId xmlns:p14="http://schemas.microsoft.com/office/powerpoint/2010/main" val="279672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defRPr/>
            </a:pPr>
            <a:endParaRPr lang="en-US" altLang="en-US" smtClean="0">
              <a:solidFill>
                <a:schemeClr val="tx1">
                  <a:lumMod val="95000"/>
                  <a:lumOff val="5000"/>
                </a:schemeClr>
              </a:solidFill>
            </a:endParaRPr>
          </a:p>
        </p:txBody>
      </p:sp>
      <p:sp>
        <p:nvSpPr>
          <p:cNvPr id="93187" name="Content Placeholder 2"/>
          <p:cNvSpPr>
            <a:spLocks noGrp="1"/>
          </p:cNvSpPr>
          <p:nvPr>
            <p:ph idx="1"/>
          </p:nvPr>
        </p:nvSpPr>
        <p:spPr>
          <a:xfrm>
            <a:off x="1141413" y="2405064"/>
            <a:ext cx="10047287" cy="3652836"/>
          </a:xfrm>
        </p:spPr>
        <p:txBody>
          <a:bodyPr>
            <a:normAutofit/>
          </a:bodyPr>
          <a:lstStyle/>
          <a:p>
            <a:pPr algn="just" eaLnBrk="1" hangingPunct="1"/>
            <a:r>
              <a:rPr lang="en-US" altLang="en-US" sz="2800" dirty="0">
                <a:latin typeface="Bookman Old Style" panose="02050604050505020204" pitchFamily="18" charset="0"/>
              </a:rPr>
              <a:t>In the first meiotic division, the number of cells is doubled but the number of chromosomes is not. This results in 1/2 as many chromosomes per cell.</a:t>
            </a:r>
          </a:p>
          <a:p>
            <a:pPr algn="just" eaLnBrk="1" hangingPunct="1"/>
            <a:r>
              <a:rPr lang="en-US" altLang="en-US" sz="2800" dirty="0">
                <a:latin typeface="Bookman Old Style" panose="02050604050505020204" pitchFamily="18" charset="0"/>
              </a:rPr>
              <a:t>The second meiotic division is like mitosis; the number of chromosomes does not get reduced.</a:t>
            </a:r>
          </a:p>
          <a:p>
            <a:pPr eaLnBrk="1" hangingPunct="1"/>
            <a:endParaRPr lang="en-US" altLang="en-US" dirty="0" smtClean="0"/>
          </a:p>
        </p:txBody>
      </p:sp>
    </p:spTree>
    <p:extLst>
      <p:ext uri="{BB962C8B-B14F-4D97-AF65-F5344CB8AC3E}">
        <p14:creationId xmlns:p14="http://schemas.microsoft.com/office/powerpoint/2010/main" val="759233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Meiosis I</a:t>
            </a:r>
          </a:p>
        </p:txBody>
      </p:sp>
      <p:sp>
        <p:nvSpPr>
          <p:cNvPr id="94211" name="Subtitle 4"/>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304065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485900" y="584200"/>
            <a:ext cx="9067800" cy="1393033"/>
          </a:xfrm>
        </p:spPr>
        <p:txBody>
          <a:bodyPr>
            <a:normAutofit fontScale="90000"/>
          </a:bodyPr>
          <a:lstStyle/>
          <a:p>
            <a:pPr>
              <a:defRPr/>
            </a:pPr>
            <a:r>
              <a:rPr lang="en-US" altLang="en-US" dirty="0" smtClean="0">
                <a:solidFill>
                  <a:schemeClr val="tx1">
                    <a:lumMod val="95000"/>
                    <a:lumOff val="5000"/>
                  </a:schemeClr>
                </a:solidFill>
              </a:rPr>
              <a:t>Prophase I of Meiosis </a:t>
            </a:r>
            <a:r>
              <a:rPr lang="en-US" altLang="en-US" dirty="0" err="1">
                <a:solidFill>
                  <a:schemeClr val="tx1">
                    <a:lumMod val="95000"/>
                    <a:lumOff val="5000"/>
                  </a:schemeClr>
                </a:solidFill>
              </a:rPr>
              <a:t>i</a:t>
            </a:r>
            <a:r>
              <a:rPr lang="en-US" altLang="en-US" dirty="0">
                <a:solidFill>
                  <a:schemeClr val="tx1">
                    <a:lumMod val="95000"/>
                    <a:lumOff val="5000"/>
                  </a:schemeClr>
                </a:solidFill>
              </a:rPr>
              <a:t> </a:t>
            </a: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crossing over</a:t>
            </a:r>
          </a:p>
        </p:txBody>
      </p:sp>
      <p:pic>
        <p:nvPicPr>
          <p:cNvPr id="9523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92350" y="2479676"/>
            <a:ext cx="1852612" cy="1720850"/>
          </a:xfrm>
        </p:spPr>
      </p:pic>
      <p:sp>
        <p:nvSpPr>
          <p:cNvPr id="95236" name="Content Placeholder 4"/>
          <p:cNvSpPr>
            <a:spLocks noGrp="1"/>
          </p:cNvSpPr>
          <p:nvPr>
            <p:ph sz="half" idx="2"/>
          </p:nvPr>
        </p:nvSpPr>
        <p:spPr>
          <a:xfrm>
            <a:off x="5937250" y="2197895"/>
            <a:ext cx="5549899" cy="4005262"/>
          </a:xfrm>
        </p:spPr>
        <p:txBody>
          <a:bodyPr>
            <a:noAutofit/>
          </a:bodyPr>
          <a:lstStyle/>
          <a:p>
            <a:pPr eaLnBrk="1" hangingPunct="1"/>
            <a:r>
              <a:rPr lang="en-US" altLang="en-US" sz="2800" dirty="0" smtClean="0"/>
              <a:t>the DNA coils tightly and individual chromosomes becomes visible via microscope</a:t>
            </a:r>
          </a:p>
          <a:p>
            <a:pPr eaLnBrk="1" hangingPunct="1"/>
            <a:r>
              <a:rPr lang="en-US" altLang="en-US" sz="2800" dirty="0" smtClean="0"/>
              <a:t>Homologous chromosomes become closely associated in synapsis and they exchange segments by crossing over</a:t>
            </a:r>
          </a:p>
        </p:txBody>
      </p:sp>
      <p:pic>
        <p:nvPicPr>
          <p:cNvPr id="952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106" y="4421188"/>
            <a:ext cx="3965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8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292350" y="495300"/>
            <a:ext cx="7289800" cy="1397000"/>
          </a:xfrm>
        </p:spPr>
        <p:txBody>
          <a:bodyPr/>
          <a:lstStyle/>
          <a:p>
            <a:pPr>
              <a:defRPr/>
            </a:pPr>
            <a:r>
              <a:rPr lang="en-US" altLang="en-US" dirty="0" smtClean="0">
                <a:solidFill>
                  <a:schemeClr val="tx1">
                    <a:lumMod val="95000"/>
                    <a:lumOff val="5000"/>
                  </a:schemeClr>
                </a:solidFill>
              </a:rPr>
              <a:t>Metaphase 1 of meiosis 1</a:t>
            </a:r>
          </a:p>
        </p:txBody>
      </p:sp>
      <p:pic>
        <p:nvPicPr>
          <p:cNvPr id="9625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49539" y="2266951"/>
            <a:ext cx="1635125" cy="1419225"/>
          </a:xfrm>
        </p:spPr>
      </p:pic>
      <p:sp>
        <p:nvSpPr>
          <p:cNvPr id="96260" name="Content Placeholder 4"/>
          <p:cNvSpPr>
            <a:spLocks noGrp="1"/>
          </p:cNvSpPr>
          <p:nvPr>
            <p:ph sz="half" idx="2"/>
          </p:nvPr>
        </p:nvSpPr>
        <p:spPr>
          <a:xfrm>
            <a:off x="6019801" y="2752726"/>
            <a:ext cx="3814763" cy="2562225"/>
          </a:xfrm>
        </p:spPr>
        <p:txBody>
          <a:bodyPr/>
          <a:lstStyle/>
          <a:p>
            <a:pPr algn="just" eaLnBrk="1" hangingPunct="1"/>
            <a:r>
              <a:rPr lang="en-US" altLang="en-US" sz="2100"/>
              <a:t>The nuclear membrane has disappeared and the chromosomes move to equatorial plane.</a:t>
            </a:r>
          </a:p>
          <a:p>
            <a:pPr algn="just" eaLnBrk="1" hangingPunct="1">
              <a:buFontTx/>
              <a:buNone/>
            </a:pPr>
            <a:endParaRPr lang="en-US" altLang="en-US" smtClean="0"/>
          </a:p>
          <a:p>
            <a:pPr eaLnBrk="1" hangingPunct="1"/>
            <a:endParaRPr lang="en-US" altLang="en-US" smtClean="0"/>
          </a:p>
        </p:txBody>
      </p:sp>
      <p:pic>
        <p:nvPicPr>
          <p:cNvPr id="962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6114" y="3906839"/>
            <a:ext cx="37290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35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2332038" y="590550"/>
            <a:ext cx="7289800" cy="1123950"/>
          </a:xfrm>
        </p:spPr>
        <p:txBody>
          <a:bodyPr/>
          <a:lstStyle/>
          <a:p>
            <a:pPr>
              <a:defRPr/>
            </a:pPr>
            <a:r>
              <a:rPr lang="en-US" altLang="en-US" dirty="0" smtClean="0">
                <a:solidFill>
                  <a:schemeClr val="tx1">
                    <a:lumMod val="95000"/>
                    <a:lumOff val="5000"/>
                  </a:schemeClr>
                </a:solidFill>
              </a:rPr>
              <a:t>Anaphase 1 of meiosis 1</a:t>
            </a:r>
          </a:p>
        </p:txBody>
      </p:sp>
      <p:pic>
        <p:nvPicPr>
          <p:cNvPr id="97283"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32695" y="2327276"/>
            <a:ext cx="2462212" cy="2314575"/>
          </a:xfrm>
        </p:spPr>
      </p:pic>
      <p:sp>
        <p:nvSpPr>
          <p:cNvPr id="97284" name="Content Placeholder 4"/>
          <p:cNvSpPr>
            <a:spLocks noGrp="1"/>
          </p:cNvSpPr>
          <p:nvPr>
            <p:ph sz="half" idx="2"/>
          </p:nvPr>
        </p:nvSpPr>
        <p:spPr>
          <a:xfrm>
            <a:off x="4279900" y="1714500"/>
            <a:ext cx="6781800" cy="4610100"/>
          </a:xfrm>
        </p:spPr>
        <p:txBody>
          <a:bodyPr>
            <a:noAutofit/>
          </a:bodyPr>
          <a:lstStyle/>
          <a:p>
            <a:pPr algn="just" eaLnBrk="1" hangingPunct="1">
              <a:lnSpc>
                <a:spcPct val="100000"/>
              </a:lnSpc>
              <a:spcBef>
                <a:spcPts val="0"/>
              </a:spcBef>
            </a:pPr>
            <a:r>
              <a:rPr lang="en-US" altLang="en-US" dirty="0"/>
              <a:t>Two members off each bivalent disjoin, one going to each pole</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These bivalent are assorted independently to each pole</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The cytoplasm divides</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Each cell now has 23 chromosomes</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Each of which has a pair of chromatids differing from one another as a result from crossing over</a:t>
            </a:r>
          </a:p>
        </p:txBody>
      </p:sp>
    </p:spTree>
    <p:extLst>
      <p:ext uri="{BB962C8B-B14F-4D97-AF65-F5344CB8AC3E}">
        <p14:creationId xmlns:p14="http://schemas.microsoft.com/office/powerpoint/2010/main" val="1882550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927225" y="636588"/>
            <a:ext cx="7289800" cy="1123950"/>
          </a:xfrm>
        </p:spPr>
        <p:txBody>
          <a:bodyPr/>
          <a:lstStyle/>
          <a:p>
            <a:pPr>
              <a:defRPr/>
            </a:pPr>
            <a:r>
              <a:rPr lang="en-US" altLang="en-US" dirty="0" smtClean="0">
                <a:solidFill>
                  <a:schemeClr val="tx1">
                    <a:lumMod val="95000"/>
                    <a:lumOff val="5000"/>
                  </a:schemeClr>
                </a:solidFill>
              </a:rPr>
              <a:t>Telophase I of meiosis </a:t>
            </a:r>
            <a:r>
              <a:rPr lang="en-US" altLang="en-US" dirty="0" err="1" smtClean="0">
                <a:solidFill>
                  <a:schemeClr val="tx1">
                    <a:lumMod val="95000"/>
                    <a:lumOff val="5000"/>
                  </a:schemeClr>
                </a:solidFill>
              </a:rPr>
              <a:t>i</a:t>
            </a:r>
            <a:endParaRPr lang="en-US" altLang="en-US" dirty="0" smtClean="0">
              <a:solidFill>
                <a:schemeClr val="tx1">
                  <a:lumMod val="95000"/>
                  <a:lumOff val="5000"/>
                </a:schemeClr>
              </a:solidFill>
            </a:endParaRPr>
          </a:p>
        </p:txBody>
      </p:sp>
      <p:pic>
        <p:nvPicPr>
          <p:cNvPr id="9830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5851" y="2474913"/>
            <a:ext cx="2422525" cy="2203450"/>
          </a:xfrm>
        </p:spPr>
      </p:pic>
      <p:sp>
        <p:nvSpPr>
          <p:cNvPr id="98308" name="Content Placeholder 4"/>
          <p:cNvSpPr>
            <a:spLocks noGrp="1"/>
          </p:cNvSpPr>
          <p:nvPr>
            <p:ph sz="half" idx="2"/>
          </p:nvPr>
        </p:nvSpPr>
        <p:spPr>
          <a:xfrm>
            <a:off x="5003800" y="1920874"/>
            <a:ext cx="5575299" cy="4225925"/>
          </a:xfrm>
        </p:spPr>
        <p:txBody>
          <a:bodyPr>
            <a:normAutofit/>
          </a:bodyPr>
          <a:lstStyle/>
          <a:p>
            <a:pPr eaLnBrk="1" hangingPunct="1"/>
            <a:r>
              <a:rPr lang="en-US" altLang="en-US" dirty="0"/>
              <a:t>The nuclear membrane reforms around the daughter nuclei</a:t>
            </a:r>
          </a:p>
          <a:p>
            <a:pPr eaLnBrk="1" hangingPunct="1"/>
            <a:r>
              <a:rPr lang="en-US" altLang="en-US" dirty="0"/>
              <a:t>Each daughter nucleus contain two sister chromatids for each chromosomes, attached to a common centromere</a:t>
            </a:r>
          </a:p>
          <a:p>
            <a:pPr eaLnBrk="1" hangingPunct="1"/>
            <a:r>
              <a:rPr lang="en-US" altLang="en-US" dirty="0"/>
              <a:t>Because of crossing over, the two sister chromatid are not identical.</a:t>
            </a:r>
          </a:p>
        </p:txBody>
      </p:sp>
    </p:spTree>
    <p:extLst>
      <p:ext uri="{BB962C8B-B14F-4D97-AF65-F5344CB8AC3E}">
        <p14:creationId xmlns:p14="http://schemas.microsoft.com/office/powerpoint/2010/main" val="3674311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Meiosis II</a:t>
            </a:r>
          </a:p>
        </p:txBody>
      </p:sp>
      <p:sp>
        <p:nvSpPr>
          <p:cNvPr id="99331" name="Subtitle 5"/>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143852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defRPr/>
            </a:pPr>
            <a:r>
              <a:rPr lang="en-US" altLang="en-US" smtClean="0">
                <a:solidFill>
                  <a:schemeClr val="tx1">
                    <a:lumMod val="95000"/>
                    <a:lumOff val="5000"/>
                  </a:schemeClr>
                </a:solidFill>
              </a:rPr>
              <a:t>The Chromosomes</a:t>
            </a:r>
          </a:p>
        </p:txBody>
      </p:sp>
      <p:pic>
        <p:nvPicPr>
          <p:cNvPr id="747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0400" y="1905000"/>
            <a:ext cx="6845300" cy="3898899"/>
          </a:xfrm>
        </p:spPr>
      </p:pic>
      <p:pic>
        <p:nvPicPr>
          <p:cNvPr id="74756" name="Picture 2" descr="https://encrypted-tbn2.gstatic.com/images?q=tbn:ANd9GcR7a9eAVmEvFXTWSHbXFTAjuwxuo6G8Smmu9E9WghUzk7C2pW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993" y="1676400"/>
            <a:ext cx="3731418" cy="39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209007" y="787400"/>
            <a:ext cx="7289800" cy="1123950"/>
          </a:xfrm>
        </p:spPr>
        <p:txBody>
          <a:bodyPr/>
          <a:lstStyle/>
          <a:p>
            <a:pPr>
              <a:defRPr/>
            </a:pPr>
            <a:r>
              <a:rPr lang="en-US" altLang="en-US" dirty="0" smtClean="0">
                <a:solidFill>
                  <a:schemeClr val="tx1">
                    <a:lumMod val="95000"/>
                    <a:lumOff val="5000"/>
                  </a:schemeClr>
                </a:solidFill>
              </a:rPr>
              <a:t>Prophase 2 of meiosis 2</a:t>
            </a:r>
          </a:p>
        </p:txBody>
      </p:sp>
      <p:sp>
        <p:nvSpPr>
          <p:cNvPr id="100355" name="Content Placeholder 4"/>
          <p:cNvSpPr>
            <a:spLocks noGrp="1"/>
          </p:cNvSpPr>
          <p:nvPr>
            <p:ph sz="half" idx="1"/>
          </p:nvPr>
        </p:nvSpPr>
        <p:spPr>
          <a:xfrm>
            <a:off x="6019801" y="1911350"/>
            <a:ext cx="5257799" cy="3841750"/>
          </a:xfrm>
        </p:spPr>
        <p:txBody>
          <a:bodyPr>
            <a:normAutofit/>
          </a:bodyPr>
          <a:lstStyle/>
          <a:p>
            <a:pPr marL="0" indent="0" eaLnBrk="1" hangingPunct="1">
              <a:buNone/>
            </a:pPr>
            <a:endParaRPr lang="en-US" altLang="en-US" dirty="0" smtClean="0"/>
          </a:p>
          <a:p>
            <a:pPr eaLnBrk="1" hangingPunct="1"/>
            <a:r>
              <a:rPr lang="en-US" altLang="en-US" sz="3500" dirty="0" smtClean="0"/>
              <a:t>The nuclear envelope breaks down and a new spindle fiber forms</a:t>
            </a:r>
          </a:p>
        </p:txBody>
      </p:sp>
      <p:pic>
        <p:nvPicPr>
          <p:cNvPr id="100356" name="Picture 2" descr="https://encrypted-tbn0.gstatic.com/images?q=tbn:ANd9GcQrfsQaDvjcYyIvySZkXYC6yUvd6zAo7ckstgpdQ_q5iCCYCb-5p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98675" y="2339975"/>
            <a:ext cx="3589338" cy="2363788"/>
          </a:xfrm>
        </p:spPr>
      </p:pic>
    </p:spTree>
    <p:extLst>
      <p:ext uri="{BB962C8B-B14F-4D97-AF65-F5344CB8AC3E}">
        <p14:creationId xmlns:p14="http://schemas.microsoft.com/office/powerpoint/2010/main" val="4283696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Metaphase 2 of meiosis 2</a:t>
            </a:r>
          </a:p>
        </p:txBody>
      </p:sp>
      <p:pic>
        <p:nvPicPr>
          <p:cNvPr id="10137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8" y="2560638"/>
            <a:ext cx="3111500" cy="2032000"/>
          </a:xfrm>
        </p:spPr>
      </p:pic>
      <p:sp>
        <p:nvSpPr>
          <p:cNvPr id="101380" name="Content Placeholder 4"/>
          <p:cNvSpPr>
            <a:spLocks noGrp="1"/>
          </p:cNvSpPr>
          <p:nvPr>
            <p:ph sz="half" idx="2"/>
          </p:nvPr>
        </p:nvSpPr>
        <p:spPr>
          <a:xfrm>
            <a:off x="6019801" y="2405064"/>
            <a:ext cx="4546599" cy="3449636"/>
          </a:xfrm>
        </p:spPr>
        <p:txBody>
          <a:bodyPr/>
          <a:lstStyle/>
          <a:p>
            <a:pPr marL="0" indent="0" eaLnBrk="1" hangingPunct="1">
              <a:buNone/>
            </a:pPr>
            <a:endParaRPr lang="en-US" altLang="en-US" dirty="0" smtClean="0"/>
          </a:p>
          <a:p>
            <a:pPr eaLnBrk="1" hangingPunct="1"/>
            <a:r>
              <a:rPr lang="en-US" altLang="en-US" sz="3600" dirty="0" smtClean="0"/>
              <a:t>Spindle fibers bind to both sides of centromere</a:t>
            </a:r>
          </a:p>
        </p:txBody>
      </p:sp>
    </p:spTree>
    <p:extLst>
      <p:ext uri="{BB962C8B-B14F-4D97-AF65-F5344CB8AC3E}">
        <p14:creationId xmlns:p14="http://schemas.microsoft.com/office/powerpoint/2010/main" val="466525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Anaphase 2 of meiosis 2</a:t>
            </a:r>
          </a:p>
        </p:txBody>
      </p:sp>
      <p:pic>
        <p:nvPicPr>
          <p:cNvPr id="102403"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2951" y="2535238"/>
            <a:ext cx="3197225" cy="1922462"/>
          </a:xfrm>
        </p:spPr>
      </p:pic>
      <p:sp>
        <p:nvSpPr>
          <p:cNvPr id="102404" name="Content Placeholder 4"/>
          <p:cNvSpPr>
            <a:spLocks noGrp="1"/>
          </p:cNvSpPr>
          <p:nvPr>
            <p:ph sz="half" idx="2"/>
          </p:nvPr>
        </p:nvSpPr>
        <p:spPr>
          <a:xfrm>
            <a:off x="6019801" y="2405064"/>
            <a:ext cx="4902199" cy="3284536"/>
          </a:xfrm>
        </p:spPr>
        <p:txBody>
          <a:bodyPr>
            <a:normAutofit/>
          </a:bodyPr>
          <a:lstStyle/>
          <a:p>
            <a:pPr marL="0" indent="0" eaLnBrk="1" hangingPunct="1">
              <a:buNone/>
            </a:pPr>
            <a:endParaRPr lang="en-US" altLang="en-US" dirty="0" smtClean="0"/>
          </a:p>
          <a:p>
            <a:pPr eaLnBrk="1" hangingPunct="1"/>
            <a:r>
              <a:rPr lang="en-US" altLang="en-US" sz="3200" dirty="0" smtClean="0"/>
              <a:t>The spindle fibers contract and the sister chromatid move toward opposite poles.</a:t>
            </a:r>
          </a:p>
        </p:txBody>
      </p:sp>
    </p:spTree>
    <p:extLst>
      <p:ext uri="{BB962C8B-B14F-4D97-AF65-F5344CB8AC3E}">
        <p14:creationId xmlns:p14="http://schemas.microsoft.com/office/powerpoint/2010/main" val="1937297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telophase 2 of meiosis 2</a:t>
            </a:r>
          </a:p>
        </p:txBody>
      </p:sp>
      <p:pic>
        <p:nvPicPr>
          <p:cNvPr id="10342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2951" y="2792414"/>
            <a:ext cx="3465513" cy="1862137"/>
          </a:xfrm>
        </p:spPr>
      </p:pic>
      <p:sp>
        <p:nvSpPr>
          <p:cNvPr id="103428" name="Content Placeholder 4"/>
          <p:cNvSpPr>
            <a:spLocks noGrp="1"/>
          </p:cNvSpPr>
          <p:nvPr>
            <p:ph sz="half" idx="2"/>
          </p:nvPr>
        </p:nvSpPr>
        <p:spPr>
          <a:xfrm>
            <a:off x="6019801" y="2405064"/>
            <a:ext cx="5181599" cy="2484437"/>
          </a:xfrm>
        </p:spPr>
        <p:txBody>
          <a:bodyPr>
            <a:normAutofit/>
          </a:bodyPr>
          <a:lstStyle/>
          <a:p>
            <a:pPr eaLnBrk="1" hangingPunct="1"/>
            <a:endParaRPr lang="en-US" altLang="en-US" dirty="0" smtClean="0"/>
          </a:p>
          <a:p>
            <a:pPr eaLnBrk="1" hangingPunct="1"/>
            <a:r>
              <a:rPr lang="en-US" altLang="en-US" sz="3200" dirty="0" smtClean="0"/>
              <a:t>Nuclear envelopes reform around the sets of daughter chromosomes</a:t>
            </a:r>
          </a:p>
        </p:txBody>
      </p:sp>
    </p:spTree>
    <p:extLst>
      <p:ext uri="{BB962C8B-B14F-4D97-AF65-F5344CB8AC3E}">
        <p14:creationId xmlns:p14="http://schemas.microsoft.com/office/powerpoint/2010/main" val="677385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defRPr/>
            </a:pPr>
            <a:r>
              <a:rPr lang="en-US" altLang="en-US" smtClean="0">
                <a:solidFill>
                  <a:schemeClr val="tx1">
                    <a:lumMod val="95000"/>
                    <a:lumOff val="5000"/>
                  </a:schemeClr>
                </a:solidFill>
              </a:rPr>
              <a:t>Daughter cells (4 haploid cells)</a:t>
            </a:r>
          </a:p>
        </p:txBody>
      </p:sp>
      <p:pic>
        <p:nvPicPr>
          <p:cNvPr id="1044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1500" y="2755900"/>
            <a:ext cx="5608638" cy="1803400"/>
          </a:xfrm>
        </p:spPr>
      </p:pic>
    </p:spTree>
    <p:extLst>
      <p:ext uri="{BB962C8B-B14F-4D97-AF65-F5344CB8AC3E}">
        <p14:creationId xmlns:p14="http://schemas.microsoft.com/office/powerpoint/2010/main" val="3773841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defRPr/>
            </a:pPr>
            <a:r>
              <a:rPr lang="en-US" altLang="en-US" dirty="0" smtClean="0">
                <a:solidFill>
                  <a:schemeClr val="tx1">
                    <a:lumMod val="95000"/>
                    <a:lumOff val="5000"/>
                  </a:schemeClr>
                </a:solidFill>
              </a:rPr>
              <a:t>Meiosis thus has 3 important consequences</a:t>
            </a:r>
          </a:p>
        </p:txBody>
      </p:sp>
      <p:sp>
        <p:nvSpPr>
          <p:cNvPr id="105475" name="Content Placeholder 2"/>
          <p:cNvSpPr>
            <a:spLocks noGrp="1"/>
          </p:cNvSpPr>
          <p:nvPr>
            <p:ph idx="1"/>
          </p:nvPr>
        </p:nvSpPr>
        <p:spPr/>
        <p:txBody>
          <a:bodyPr/>
          <a:lstStyle/>
          <a:p>
            <a:pPr eaLnBrk="1" hangingPunct="1">
              <a:buFont typeface="Tw Cen MT Condensed" panose="020B0606020104020203" pitchFamily="34" charset="0"/>
              <a:buAutoNum type="arabicPeriod"/>
            </a:pPr>
            <a:r>
              <a:rPr lang="en-US" altLang="en-US" smtClean="0"/>
              <a:t>Gametes contain only one representative of each homologous pair of chromosomes.</a:t>
            </a:r>
          </a:p>
          <a:p>
            <a:pPr eaLnBrk="1" hangingPunct="1">
              <a:buFont typeface="Tw Cen MT Condensed" panose="020B0606020104020203" pitchFamily="34" charset="0"/>
              <a:buAutoNum type="arabicPeriod"/>
            </a:pPr>
            <a:r>
              <a:rPr lang="en-US" altLang="en-US" smtClean="0"/>
              <a:t>There is a random assortment of paternal and maternal homologous.</a:t>
            </a:r>
          </a:p>
          <a:p>
            <a:pPr eaLnBrk="1" hangingPunct="1">
              <a:buFont typeface="Tw Cen MT Condensed" panose="020B0606020104020203" pitchFamily="34" charset="0"/>
              <a:buAutoNum type="arabicPeriod"/>
            </a:pPr>
            <a:r>
              <a:rPr lang="en-US" altLang="en-US" smtClean="0"/>
              <a:t>Crossing- over ensures uniqueness by further increasing genetic variation.</a:t>
            </a:r>
          </a:p>
        </p:txBody>
      </p:sp>
    </p:spTree>
    <p:extLst>
      <p:ext uri="{BB962C8B-B14F-4D97-AF65-F5344CB8AC3E}">
        <p14:creationId xmlns:p14="http://schemas.microsoft.com/office/powerpoint/2010/main" val="725928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defRPr/>
            </a:pPr>
            <a:r>
              <a:rPr lang="en-US" altLang="en-US" smtClean="0">
                <a:solidFill>
                  <a:schemeClr val="tx1">
                    <a:lumMod val="95000"/>
                    <a:lumOff val="5000"/>
                  </a:schemeClr>
                </a:solidFill>
              </a:rPr>
              <a:t>4 daughter cells</a:t>
            </a:r>
          </a:p>
        </p:txBody>
      </p:sp>
      <p:pic>
        <p:nvPicPr>
          <p:cNvPr id="1095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8350" y="2000251"/>
            <a:ext cx="7797800" cy="3724275"/>
          </a:xfrm>
        </p:spPr>
      </p:pic>
    </p:spTree>
    <p:extLst>
      <p:ext uri="{BB962C8B-B14F-4D97-AF65-F5344CB8AC3E}">
        <p14:creationId xmlns:p14="http://schemas.microsoft.com/office/powerpoint/2010/main" val="246187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82700" y="212118"/>
            <a:ext cx="9905998" cy="943582"/>
          </a:xfrm>
        </p:spPr>
        <p:txBody>
          <a:bodyPr/>
          <a:lstStyle/>
          <a:p>
            <a:pPr algn="ctr">
              <a:defRPr/>
            </a:pPr>
            <a:r>
              <a:rPr lang="en-US" altLang="en-US" b="1" dirty="0" smtClean="0">
                <a:solidFill>
                  <a:schemeClr val="tx1">
                    <a:lumMod val="95000"/>
                    <a:lumOff val="5000"/>
                  </a:schemeClr>
                </a:solidFill>
              </a:rPr>
              <a:t>Disorders due to Meiosis</a:t>
            </a:r>
          </a:p>
        </p:txBody>
      </p:sp>
      <p:sp>
        <p:nvSpPr>
          <p:cNvPr id="3" name="Content Placeholder 2"/>
          <p:cNvSpPr>
            <a:spLocks noGrp="1"/>
          </p:cNvSpPr>
          <p:nvPr>
            <p:ph idx="1"/>
          </p:nvPr>
        </p:nvSpPr>
        <p:spPr>
          <a:xfrm>
            <a:off x="1282700" y="939800"/>
            <a:ext cx="10210800" cy="4822827"/>
          </a:xfrm>
        </p:spPr>
        <p:txBody>
          <a:bodyPr rtlCol="0">
            <a:noAutofit/>
          </a:bodyPr>
          <a:lstStyle/>
          <a:p>
            <a:pPr marL="0" indent="0">
              <a:buNone/>
              <a:defRPr/>
            </a:pPr>
            <a:r>
              <a:rPr lang="en-US" sz="2800" dirty="0"/>
              <a:t>Errors due during segregation (chromosomes segregates too many or few chromosomes in egg or sperm)</a:t>
            </a:r>
          </a:p>
          <a:p>
            <a:pPr marL="198882" lvl="1" indent="-102870">
              <a:defRPr/>
            </a:pPr>
            <a:r>
              <a:rPr lang="en-US" sz="2800" dirty="0"/>
              <a:t>trisomy = an extra chromosome of a particular pair in each cell</a:t>
            </a:r>
          </a:p>
          <a:p>
            <a:pPr marL="198882" lvl="1" indent="-102870">
              <a:defRPr/>
            </a:pPr>
            <a:r>
              <a:rPr lang="en-US" sz="2800" dirty="0"/>
              <a:t>monosomy = one chromosome fewer in each cell </a:t>
            </a:r>
          </a:p>
          <a:p>
            <a:pPr marL="68580" indent="-68580">
              <a:defRPr/>
            </a:pPr>
            <a:r>
              <a:rPr lang="en-US" sz="2800" dirty="0"/>
              <a:t>For example </a:t>
            </a:r>
          </a:p>
          <a:p>
            <a:pPr marL="198882" lvl="1" indent="-102870">
              <a:defRPr/>
            </a:pPr>
            <a:r>
              <a:rPr lang="en-US" sz="2800" dirty="0"/>
              <a:t>Trisomy 21 Down syndrome</a:t>
            </a:r>
          </a:p>
          <a:p>
            <a:pPr marL="336042" lvl="2" indent="-102870">
              <a:defRPr/>
            </a:pPr>
            <a:r>
              <a:rPr lang="en-US" sz="2800" dirty="0"/>
              <a:t>cells have an extra copy of chromosome 21 (trisomy 21). </a:t>
            </a:r>
          </a:p>
          <a:p>
            <a:pPr marL="198882" lvl="1" indent="-102870">
              <a:defRPr/>
            </a:pPr>
            <a:r>
              <a:rPr lang="en-US" sz="2800" dirty="0"/>
              <a:t>Turner syndrome </a:t>
            </a:r>
          </a:p>
          <a:p>
            <a:pPr marL="336042" lvl="2" indent="-102870">
              <a:defRPr/>
            </a:pPr>
            <a:r>
              <a:rPr lang="en-US" sz="2800" dirty="0"/>
              <a:t>cells have only one X chromosome (monosomy X) and no Y chromosome </a:t>
            </a:r>
          </a:p>
        </p:txBody>
      </p:sp>
    </p:spTree>
    <p:extLst>
      <p:ext uri="{BB962C8B-B14F-4D97-AF65-F5344CB8AC3E}">
        <p14:creationId xmlns:p14="http://schemas.microsoft.com/office/powerpoint/2010/main" val="3789778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038350" y="1008063"/>
            <a:ext cx="7797800" cy="666750"/>
          </a:xfrm>
        </p:spPr>
        <p:txBody>
          <a:bodyPr>
            <a:normAutofit/>
          </a:bodyPr>
          <a:lstStyle/>
          <a:p>
            <a:pPr>
              <a:defRPr/>
            </a:pPr>
            <a:r>
              <a:rPr lang="en-US" altLang="en-US" smtClean="0">
                <a:solidFill>
                  <a:schemeClr val="tx1">
                    <a:lumMod val="95000"/>
                    <a:lumOff val="5000"/>
                  </a:schemeClr>
                </a:solidFill>
              </a:rPr>
              <a:t>Summary</a:t>
            </a:r>
          </a:p>
        </p:txBody>
      </p:sp>
      <p:pic>
        <p:nvPicPr>
          <p:cNvPr id="1116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8350" y="1552576"/>
            <a:ext cx="7797800" cy="3719513"/>
          </a:xfrm>
        </p:spPr>
      </p:pic>
    </p:spTree>
    <p:extLst>
      <p:ext uri="{BB962C8B-B14F-4D97-AF65-F5344CB8AC3E}">
        <p14:creationId xmlns:p14="http://schemas.microsoft.com/office/powerpoint/2010/main" val="93616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360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38476" y="1296988"/>
            <a:ext cx="6543675" cy="531812"/>
          </a:xfrm>
        </p:spPr>
        <p:txBody>
          <a:bodyPr>
            <a:normAutofit fontScale="90000"/>
          </a:bodyPr>
          <a:lstStyle/>
          <a:p>
            <a:pPr eaLnBrk="1" hangingPunct="1"/>
            <a:r>
              <a:rPr lang="en-US" altLang="en-US" smtClean="0">
                <a:solidFill>
                  <a:srgbClr val="FF0000"/>
                </a:solidFill>
              </a:rPr>
              <a:t>Male= XY               Female= XX</a:t>
            </a:r>
          </a:p>
        </p:txBody>
      </p:sp>
      <p:pic>
        <p:nvPicPr>
          <p:cNvPr id="757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0" y="1828800"/>
            <a:ext cx="6921499" cy="4521200"/>
          </a:xfrm>
        </p:spPr>
      </p:pic>
    </p:spTree>
    <p:extLst>
      <p:ext uri="{BB962C8B-B14F-4D97-AF65-F5344CB8AC3E}">
        <p14:creationId xmlns:p14="http://schemas.microsoft.com/office/powerpoint/2010/main" val="7149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141413" y="618518"/>
            <a:ext cx="9905998" cy="905482"/>
          </a:xfrm>
        </p:spPr>
        <p:txBody>
          <a:bodyPr/>
          <a:lstStyle/>
          <a:p>
            <a:pPr>
              <a:defRPr/>
            </a:pPr>
            <a:r>
              <a:rPr lang="en-US" altLang="en-US" b="1" dirty="0" smtClean="0">
                <a:solidFill>
                  <a:schemeClr val="tx1">
                    <a:lumMod val="95000"/>
                    <a:lumOff val="5000"/>
                  </a:schemeClr>
                </a:solidFill>
              </a:rPr>
              <a:t>Characteristics of Chromosomes</a:t>
            </a:r>
          </a:p>
        </p:txBody>
      </p:sp>
      <p:sp>
        <p:nvSpPr>
          <p:cNvPr id="76803" name="Content Placeholder 2"/>
          <p:cNvSpPr>
            <a:spLocks noGrp="1"/>
          </p:cNvSpPr>
          <p:nvPr>
            <p:ph idx="1"/>
          </p:nvPr>
        </p:nvSpPr>
        <p:spPr>
          <a:xfrm>
            <a:off x="1141412" y="1765300"/>
            <a:ext cx="9905999" cy="4648200"/>
          </a:xfrm>
        </p:spPr>
        <p:txBody>
          <a:bodyPr>
            <a:noAutofit/>
          </a:bodyPr>
          <a:lstStyle/>
          <a:p>
            <a:pPr marL="0" indent="0" eaLnBrk="1" hangingPunct="1">
              <a:buNone/>
            </a:pPr>
            <a:r>
              <a:rPr lang="en-US" altLang="en-US" sz="3200" dirty="0" smtClean="0"/>
              <a:t>1. Location </a:t>
            </a:r>
            <a:r>
              <a:rPr lang="en-US" altLang="en-US" sz="3200" dirty="0"/>
              <a:t>and Function</a:t>
            </a:r>
          </a:p>
          <a:p>
            <a:pPr lvl="1" eaLnBrk="1" hangingPunct="1"/>
            <a:r>
              <a:rPr lang="en-US" altLang="en-US" sz="3200" dirty="0"/>
              <a:t>Located in the center of cells called the nucleus</a:t>
            </a:r>
          </a:p>
          <a:p>
            <a:pPr lvl="1" eaLnBrk="1" hangingPunct="1"/>
            <a:r>
              <a:rPr lang="en-US" altLang="en-US" sz="3200" dirty="0"/>
              <a:t>Each chromosomes features protein and a single DNA molecule.</a:t>
            </a:r>
          </a:p>
          <a:p>
            <a:pPr lvl="1" eaLnBrk="1" hangingPunct="1"/>
            <a:r>
              <a:rPr lang="en-US" altLang="en-US" sz="3200" dirty="0"/>
              <a:t>The DNA wrapped around histones (spool-like proteins)</a:t>
            </a:r>
          </a:p>
          <a:p>
            <a:pPr lvl="1" eaLnBrk="1" hangingPunct="1"/>
            <a:r>
              <a:rPr lang="en-US" altLang="en-US" sz="3200" dirty="0"/>
              <a:t>A key part of the process of accurately copying DNA and distributing in many cell divisions</a:t>
            </a:r>
          </a:p>
        </p:txBody>
      </p:sp>
    </p:spTree>
    <p:extLst>
      <p:ext uri="{BB962C8B-B14F-4D97-AF65-F5344CB8AC3E}">
        <p14:creationId xmlns:p14="http://schemas.microsoft.com/office/powerpoint/2010/main" val="194039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141413" y="279400"/>
            <a:ext cx="9905998" cy="1817688"/>
          </a:xfrm>
        </p:spPr>
        <p:txBody>
          <a:bodyPr>
            <a:normAutofit/>
          </a:bodyPr>
          <a:lstStyle/>
          <a:p>
            <a:pPr>
              <a:defRPr/>
            </a:pPr>
            <a:r>
              <a:rPr lang="en-US" altLang="en-US" b="1" dirty="0" smtClean="0">
                <a:solidFill>
                  <a:schemeClr val="tx1">
                    <a:lumMod val="95000"/>
                    <a:lumOff val="5000"/>
                  </a:schemeClr>
                </a:solidFill>
              </a:rPr>
              <a:t>Characteristics of Chromosomes</a:t>
            </a:r>
            <a:r>
              <a:rPr lang="en-US" altLang="en-US" b="1" dirty="0">
                <a:solidFill>
                  <a:schemeClr val="tx1">
                    <a:lumMod val="95000"/>
                    <a:lumOff val="5000"/>
                  </a:schemeClr>
                </a:solidFill>
              </a:rPr>
              <a:t/>
            </a:r>
            <a:br>
              <a:rPr lang="en-US" altLang="en-US" b="1" dirty="0">
                <a:solidFill>
                  <a:schemeClr val="tx1">
                    <a:lumMod val="95000"/>
                    <a:lumOff val="5000"/>
                  </a:schemeClr>
                </a:solidFill>
              </a:rPr>
            </a:br>
            <a:r>
              <a:rPr lang="en-US" altLang="en-US" b="1" dirty="0" smtClean="0">
                <a:solidFill>
                  <a:schemeClr val="tx1">
                    <a:lumMod val="95000"/>
                    <a:lumOff val="5000"/>
                  </a:schemeClr>
                </a:solidFill>
              </a:rPr>
              <a:t>2. </a:t>
            </a:r>
            <a:r>
              <a:rPr lang="en-US" altLang="en-US" i="1" dirty="0" smtClean="0"/>
              <a:t>Pairs </a:t>
            </a:r>
            <a:r>
              <a:rPr lang="en-US" altLang="en-US" i="1" dirty="0"/>
              <a:t>(23)</a:t>
            </a:r>
            <a:br>
              <a:rPr lang="en-US" altLang="en-US" i="1" dirty="0"/>
            </a:br>
            <a:endParaRPr lang="en-US" altLang="en-US" b="1" i="1" dirty="0" smtClean="0">
              <a:solidFill>
                <a:schemeClr val="tx1">
                  <a:lumMod val="95000"/>
                  <a:lumOff val="5000"/>
                </a:schemeClr>
              </a:solidFill>
            </a:endParaRPr>
          </a:p>
        </p:txBody>
      </p:sp>
      <p:sp>
        <p:nvSpPr>
          <p:cNvPr id="91139" name="Content Placeholder 2"/>
          <p:cNvSpPr>
            <a:spLocks noGrp="1"/>
          </p:cNvSpPr>
          <p:nvPr>
            <p:ph sz="half" idx="1"/>
          </p:nvPr>
        </p:nvSpPr>
        <p:spPr>
          <a:xfrm>
            <a:off x="6615110" y="1955800"/>
            <a:ext cx="4878389" cy="4051300"/>
          </a:xfrm>
        </p:spPr>
        <p:txBody>
          <a:bodyPr rtlCol="0">
            <a:normAutofit fontScale="92500" lnSpcReduction="20000"/>
          </a:bodyPr>
          <a:lstStyle/>
          <a:p>
            <a:pPr marL="198882" lvl="1" indent="-102870">
              <a:defRPr/>
            </a:pPr>
            <a:r>
              <a:rPr lang="en-US" altLang="en-US" sz="3000" dirty="0" smtClean="0"/>
              <a:t>Female</a:t>
            </a:r>
            <a:endParaRPr lang="en-US" altLang="en-US" sz="3000" dirty="0"/>
          </a:p>
          <a:p>
            <a:pPr marL="336042" lvl="2" indent="-102870">
              <a:defRPr/>
            </a:pPr>
            <a:r>
              <a:rPr lang="en-US" altLang="en-US" sz="3000" dirty="0"/>
              <a:t>46 chromosomes</a:t>
            </a:r>
          </a:p>
          <a:p>
            <a:pPr marL="336042" lvl="2" indent="-102870">
              <a:defRPr/>
            </a:pPr>
            <a:r>
              <a:rPr lang="en-US" altLang="en-US" sz="3000" dirty="0"/>
              <a:t>Two X chromosomes</a:t>
            </a:r>
          </a:p>
          <a:p>
            <a:pPr marL="336042" lvl="2" indent="-102870">
              <a:defRPr/>
            </a:pPr>
            <a:r>
              <a:rPr lang="en-US" altLang="en-US" sz="3000" dirty="0"/>
              <a:t>One of each pair of the autosomes and one X is of maternal origin</a:t>
            </a:r>
          </a:p>
          <a:p>
            <a:pPr marL="336042" lvl="2" indent="-102870">
              <a:defRPr/>
            </a:pPr>
            <a:r>
              <a:rPr lang="en-US" altLang="en-US" sz="3000" dirty="0"/>
              <a:t>The other 23 are of paternal origin</a:t>
            </a:r>
          </a:p>
          <a:p>
            <a:pPr marL="336042" lvl="2" indent="-102870">
              <a:defRPr/>
            </a:pPr>
            <a:endParaRPr lang="en-US" altLang="en-US" dirty="0" smtClean="0"/>
          </a:p>
          <a:p>
            <a:pPr marL="336042" lvl="2" indent="-102870">
              <a:defRPr/>
            </a:pPr>
            <a:endParaRPr lang="en-US" altLang="en-US" dirty="0" smtClean="0"/>
          </a:p>
        </p:txBody>
      </p:sp>
      <p:sp>
        <p:nvSpPr>
          <p:cNvPr id="2" name="Content Placeholder 1"/>
          <p:cNvSpPr>
            <a:spLocks noGrp="1"/>
          </p:cNvSpPr>
          <p:nvPr>
            <p:ph sz="half" idx="2"/>
          </p:nvPr>
        </p:nvSpPr>
        <p:spPr>
          <a:xfrm>
            <a:off x="1016000" y="1663700"/>
            <a:ext cx="5599110" cy="4343400"/>
          </a:xfrm>
        </p:spPr>
        <p:txBody>
          <a:bodyPr>
            <a:noAutofit/>
          </a:bodyPr>
          <a:lstStyle/>
          <a:p>
            <a:pPr marL="198882" lvl="1" indent="-102870">
              <a:defRPr/>
            </a:pPr>
            <a:r>
              <a:rPr lang="en-US" altLang="en-US" sz="2800" dirty="0"/>
              <a:t>Male</a:t>
            </a:r>
          </a:p>
          <a:p>
            <a:pPr marL="336042" lvl="2" indent="-102870">
              <a:defRPr/>
            </a:pPr>
            <a:r>
              <a:rPr lang="en-US" altLang="en-US" sz="2800" dirty="0"/>
              <a:t>46 chromosomes</a:t>
            </a:r>
          </a:p>
          <a:p>
            <a:pPr marL="336042" lvl="2" indent="-102870">
              <a:defRPr/>
            </a:pPr>
            <a:r>
              <a:rPr lang="en-US" altLang="en-US" sz="2800" dirty="0"/>
              <a:t>22 pairs of chromosomes</a:t>
            </a:r>
          </a:p>
          <a:p>
            <a:pPr marL="336042" lvl="2" indent="-102870">
              <a:defRPr/>
            </a:pPr>
            <a:r>
              <a:rPr lang="en-US" altLang="en-US" sz="2800" dirty="0"/>
              <a:t>Different pattern of sex chromosomes (XY)</a:t>
            </a:r>
          </a:p>
          <a:p>
            <a:pPr marL="336042" lvl="2" indent="-102870">
              <a:defRPr/>
            </a:pPr>
            <a:r>
              <a:rPr lang="en-US" altLang="en-US" sz="2800" dirty="0"/>
              <a:t>One of each pair autosomes and an X is maternal origin</a:t>
            </a:r>
          </a:p>
          <a:p>
            <a:pPr marL="336042" lvl="2" indent="-102870">
              <a:defRPr/>
            </a:pPr>
            <a:r>
              <a:rPr lang="en-US" altLang="en-US" sz="2800" dirty="0"/>
              <a:t>The father contributes the Y and the remaining autosomes</a:t>
            </a:r>
          </a:p>
          <a:p>
            <a:endParaRPr lang="en-US" sz="2800" dirty="0"/>
          </a:p>
        </p:txBody>
      </p:sp>
    </p:spTree>
    <p:extLst>
      <p:ext uri="{BB962C8B-B14F-4D97-AF65-F5344CB8AC3E}">
        <p14:creationId xmlns:p14="http://schemas.microsoft.com/office/powerpoint/2010/main" val="238467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defRPr/>
            </a:pPr>
            <a:r>
              <a:rPr lang="en-US" altLang="en-US" smtClean="0">
                <a:solidFill>
                  <a:schemeClr val="tx1">
                    <a:lumMod val="95000"/>
                    <a:lumOff val="5000"/>
                  </a:schemeClr>
                </a:solidFill>
              </a:rPr>
              <a:t>Characteristics of Chromosomes</a:t>
            </a:r>
          </a:p>
        </p:txBody>
      </p:sp>
      <p:sp>
        <p:nvSpPr>
          <p:cNvPr id="3" name="Content Placeholder 2"/>
          <p:cNvSpPr>
            <a:spLocks noGrp="1"/>
          </p:cNvSpPr>
          <p:nvPr>
            <p:ph idx="1"/>
          </p:nvPr>
        </p:nvSpPr>
        <p:spPr>
          <a:xfrm>
            <a:off x="1141412" y="1917700"/>
            <a:ext cx="9905999" cy="3873501"/>
          </a:xfrm>
        </p:spPr>
        <p:txBody>
          <a:bodyPr rtlCol="0">
            <a:normAutofit fontScale="92500" lnSpcReduction="10000"/>
          </a:bodyPr>
          <a:lstStyle/>
          <a:p>
            <a:pPr marL="0" indent="0">
              <a:buNone/>
              <a:defRPr/>
            </a:pPr>
            <a:r>
              <a:rPr lang="en-US" sz="3200" b="1" dirty="0" smtClean="0"/>
              <a:t>3. Child </a:t>
            </a:r>
            <a:r>
              <a:rPr lang="en-US" sz="3200" b="1" dirty="0"/>
              <a:t>Gender</a:t>
            </a:r>
          </a:p>
          <a:p>
            <a:pPr marL="198882" lvl="1" indent="-102870">
              <a:defRPr/>
            </a:pPr>
            <a:r>
              <a:rPr lang="en-US" sz="3200" dirty="0"/>
              <a:t>The mother always contributes an X chromosomes to her child</a:t>
            </a:r>
          </a:p>
          <a:p>
            <a:pPr marL="198882" lvl="1" indent="-102870">
              <a:defRPr/>
            </a:pPr>
            <a:r>
              <a:rPr lang="en-US" sz="3200" dirty="0"/>
              <a:t>The father of the contributes either an X chromosomes or a Y chromosomes</a:t>
            </a:r>
          </a:p>
          <a:p>
            <a:pPr marL="198882" lvl="1" indent="-102870">
              <a:defRPr/>
            </a:pPr>
            <a:r>
              <a:rPr lang="en-US" sz="3200" dirty="0"/>
              <a:t>As a result, the father is the parent who determines the sex of a child. Still, a child inherits some traits from his mother and other traits from his father.</a:t>
            </a:r>
          </a:p>
          <a:p>
            <a:pPr marL="342900" lvl="1" indent="0">
              <a:buNone/>
              <a:defRPr/>
            </a:pPr>
            <a:endParaRPr lang="en-US" dirty="0" smtClean="0"/>
          </a:p>
        </p:txBody>
      </p:sp>
    </p:spTree>
    <p:extLst>
      <p:ext uri="{BB962C8B-B14F-4D97-AF65-F5344CB8AC3E}">
        <p14:creationId xmlns:p14="http://schemas.microsoft.com/office/powerpoint/2010/main" val="28761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141413" y="618518"/>
            <a:ext cx="9905998" cy="816582"/>
          </a:xfrm>
        </p:spPr>
        <p:txBody>
          <a:bodyPr/>
          <a:lstStyle/>
          <a:p>
            <a:pPr>
              <a:defRPr/>
            </a:pPr>
            <a:r>
              <a:rPr lang="en-US" altLang="en-US" b="1" dirty="0" smtClean="0">
                <a:solidFill>
                  <a:schemeClr val="tx1">
                    <a:lumMod val="95000"/>
                    <a:lumOff val="5000"/>
                  </a:schemeClr>
                </a:solidFill>
              </a:rPr>
              <a:t>Characteristics of Chromosomes</a:t>
            </a:r>
          </a:p>
        </p:txBody>
      </p:sp>
      <p:sp>
        <p:nvSpPr>
          <p:cNvPr id="79875" name="Content Placeholder 2"/>
          <p:cNvSpPr>
            <a:spLocks noGrp="1"/>
          </p:cNvSpPr>
          <p:nvPr>
            <p:ph idx="1"/>
          </p:nvPr>
        </p:nvSpPr>
        <p:spPr>
          <a:xfrm>
            <a:off x="1141413" y="1435100"/>
            <a:ext cx="9905999" cy="4013201"/>
          </a:xfrm>
        </p:spPr>
        <p:txBody>
          <a:bodyPr>
            <a:noAutofit/>
          </a:bodyPr>
          <a:lstStyle/>
          <a:p>
            <a:pPr marL="0" indent="0" eaLnBrk="1" hangingPunct="1">
              <a:buNone/>
            </a:pPr>
            <a:r>
              <a:rPr lang="en-US" altLang="en-US" sz="3200" b="1" dirty="0" smtClean="0"/>
              <a:t>4. Autosomal </a:t>
            </a:r>
            <a:r>
              <a:rPr lang="en-US" altLang="en-US" sz="3200" b="1" dirty="0"/>
              <a:t>Types</a:t>
            </a:r>
          </a:p>
          <a:p>
            <a:pPr lvl="1" eaLnBrk="1" hangingPunct="1"/>
            <a:r>
              <a:rPr lang="en-US" altLang="en-US" sz="3200" dirty="0"/>
              <a:t>1 to 22 = autosomal chromosomes</a:t>
            </a:r>
          </a:p>
          <a:p>
            <a:pPr lvl="1" eaLnBrk="1" hangingPunct="1"/>
            <a:r>
              <a:rPr lang="en-US" altLang="en-US" sz="3200" dirty="0"/>
              <a:t>Reproductive cells such as eggs and sperm must have the right number of chromosomes in order to have offspring that develops correctly.</a:t>
            </a:r>
          </a:p>
          <a:p>
            <a:pPr lvl="1" eaLnBrk="1" hangingPunct="1"/>
            <a:r>
              <a:rPr lang="en-US" altLang="en-US" sz="3200" dirty="0"/>
              <a:t>Example: Down Syndrome</a:t>
            </a:r>
          </a:p>
          <a:p>
            <a:pPr lvl="2" eaLnBrk="1" hangingPunct="1"/>
            <a:r>
              <a:rPr lang="en-US" altLang="en-US" sz="3200" dirty="0"/>
              <a:t>3 copies of chromosome 21 instead of two copies</a:t>
            </a:r>
          </a:p>
          <a:p>
            <a:pPr lvl="2" eaLnBrk="1" hangingPunct="1"/>
            <a:r>
              <a:rPr lang="en-US" altLang="en-US" sz="3200" dirty="0"/>
              <a:t>Autosomal abnormality</a:t>
            </a:r>
          </a:p>
        </p:txBody>
      </p:sp>
    </p:spTree>
    <p:extLst>
      <p:ext uri="{BB962C8B-B14F-4D97-AF65-F5344CB8AC3E}">
        <p14:creationId xmlns:p14="http://schemas.microsoft.com/office/powerpoint/2010/main" val="85100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latin typeface="Arial Rounded MT Bold" panose="020F0704030504030204" pitchFamily="34" charset="0"/>
              </a:rPr>
              <a:t>karyotypes</a:t>
            </a:r>
            <a:endParaRPr lang="en-US" sz="4800" b="1" dirty="0">
              <a:latin typeface="Arial Rounded MT Bold" panose="020F0704030504030204" pitchFamily="34" charset="0"/>
            </a:endParaRPr>
          </a:p>
        </p:txBody>
      </p:sp>
      <p:sp>
        <p:nvSpPr>
          <p:cNvPr id="5" name="Text Placeholder 4"/>
          <p:cNvSpPr>
            <a:spLocks noGrp="1"/>
          </p:cNvSpPr>
          <p:nvPr>
            <p:ph type="body" idx="1"/>
          </p:nvPr>
        </p:nvSpPr>
        <p:spPr/>
        <p:txBody>
          <a:bodyPr/>
          <a:lstStyle/>
          <a:p>
            <a:r>
              <a:rPr lang="en-US" sz="3600" b="1" i="1" dirty="0" smtClean="0">
                <a:solidFill>
                  <a:schemeClr val="tx2">
                    <a:lumMod val="75000"/>
                  </a:schemeClr>
                </a:solidFill>
              </a:rPr>
              <a:t>definition</a:t>
            </a:r>
            <a:endParaRPr lang="en-US" sz="3600" b="1" i="1" dirty="0">
              <a:solidFill>
                <a:schemeClr val="tx2">
                  <a:lumMod val="75000"/>
                </a:schemeClr>
              </a:solidFill>
            </a:endParaRPr>
          </a:p>
        </p:txBody>
      </p:sp>
      <p:sp>
        <p:nvSpPr>
          <p:cNvPr id="8" name="Text Placeholder 7"/>
          <p:cNvSpPr>
            <a:spLocks noGrp="1"/>
          </p:cNvSpPr>
          <p:nvPr>
            <p:ph type="body" sz="half" idx="15"/>
          </p:nvPr>
        </p:nvSpPr>
        <p:spPr/>
        <p:txBody>
          <a:bodyPr>
            <a:normAutofit/>
          </a:bodyPr>
          <a:lstStyle/>
          <a:p>
            <a:r>
              <a:rPr lang="en-US" sz="3200" dirty="0" smtClean="0"/>
              <a:t>Refers to a picture of individual’s chromosomes.</a:t>
            </a:r>
            <a:endParaRPr lang="en-US" sz="3200" dirty="0"/>
          </a:p>
        </p:txBody>
      </p:sp>
      <p:sp>
        <p:nvSpPr>
          <p:cNvPr id="6" name="Text Placeholder 5"/>
          <p:cNvSpPr>
            <a:spLocks noGrp="1"/>
          </p:cNvSpPr>
          <p:nvPr>
            <p:ph type="body" sz="quarter" idx="3"/>
          </p:nvPr>
        </p:nvSpPr>
        <p:spPr/>
        <p:txBody>
          <a:bodyPr/>
          <a:lstStyle/>
          <a:p>
            <a:r>
              <a:rPr lang="en-US" sz="3200" b="1" i="1" dirty="0" smtClean="0">
                <a:solidFill>
                  <a:schemeClr val="tx2">
                    <a:lumMod val="75000"/>
                  </a:schemeClr>
                </a:solidFill>
              </a:rPr>
              <a:t>Karyotyping</a:t>
            </a:r>
            <a:endParaRPr lang="en-US" sz="3200" b="1" i="1" dirty="0">
              <a:solidFill>
                <a:schemeClr val="tx2">
                  <a:lumMod val="75000"/>
                </a:schemeClr>
              </a:solidFill>
            </a:endParaRPr>
          </a:p>
        </p:txBody>
      </p:sp>
      <p:sp>
        <p:nvSpPr>
          <p:cNvPr id="9" name="Text Placeholder 8"/>
          <p:cNvSpPr>
            <a:spLocks noGrp="1"/>
          </p:cNvSpPr>
          <p:nvPr>
            <p:ph type="body" sz="half" idx="16"/>
          </p:nvPr>
        </p:nvSpPr>
        <p:spPr/>
        <p:txBody>
          <a:bodyPr>
            <a:normAutofit/>
          </a:bodyPr>
          <a:lstStyle/>
          <a:p>
            <a:r>
              <a:rPr lang="en-US" sz="2400" dirty="0" smtClean="0"/>
              <a:t>A technique that uses a picture of an individual’s chromosomes to analyze and detect chromosomal abnormalities</a:t>
            </a:r>
            <a:endParaRPr lang="en-US" sz="2400" dirty="0"/>
          </a:p>
        </p:txBody>
      </p:sp>
      <p:sp>
        <p:nvSpPr>
          <p:cNvPr id="7" name="Text Placeholder 6"/>
          <p:cNvSpPr>
            <a:spLocks noGrp="1"/>
          </p:cNvSpPr>
          <p:nvPr>
            <p:ph type="body" sz="quarter" idx="13"/>
          </p:nvPr>
        </p:nvSpPr>
        <p:spPr/>
        <p:txBody>
          <a:bodyPr/>
          <a:lstStyle/>
          <a:p>
            <a:r>
              <a:rPr lang="en-US" sz="3600" b="1" i="1" dirty="0" smtClean="0">
                <a:solidFill>
                  <a:schemeClr val="tx2">
                    <a:lumMod val="75000"/>
                  </a:schemeClr>
                </a:solidFill>
              </a:rPr>
              <a:t>Uses</a:t>
            </a:r>
            <a:endParaRPr lang="en-US" sz="3600" b="1" i="1" dirty="0">
              <a:solidFill>
                <a:schemeClr val="tx2">
                  <a:lumMod val="75000"/>
                </a:schemeClr>
              </a:solidFill>
            </a:endParaRPr>
          </a:p>
        </p:txBody>
      </p:sp>
      <p:sp>
        <p:nvSpPr>
          <p:cNvPr id="10" name="Text Placeholder 9"/>
          <p:cNvSpPr>
            <a:spLocks noGrp="1"/>
          </p:cNvSpPr>
          <p:nvPr>
            <p:ph type="body" sz="half" idx="17"/>
          </p:nvPr>
        </p:nvSpPr>
        <p:spPr/>
        <p:txBody>
          <a:bodyPr/>
          <a:lstStyle/>
          <a:p>
            <a:pPr marL="342900" indent="-342900">
              <a:buAutoNum type="arabicPeriod"/>
            </a:pPr>
            <a:r>
              <a:rPr lang="en-US" sz="2400" dirty="0" smtClean="0"/>
              <a:t>Use to detect fetal abnormalities</a:t>
            </a:r>
          </a:p>
          <a:p>
            <a:pPr marL="342900" indent="-342900">
              <a:buAutoNum type="arabicPeriod"/>
            </a:pPr>
            <a:r>
              <a:rPr lang="en-US" sz="2400" dirty="0" smtClean="0"/>
              <a:t>Form of genetic screening conducted on potential parents.</a:t>
            </a:r>
            <a:endParaRPr lang="en-US" sz="2400" dirty="0"/>
          </a:p>
        </p:txBody>
      </p:sp>
    </p:spTree>
    <p:extLst>
      <p:ext uri="{BB962C8B-B14F-4D97-AF65-F5344CB8AC3E}">
        <p14:creationId xmlns:p14="http://schemas.microsoft.com/office/powerpoint/2010/main" val="1351669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190</TotalTime>
  <Words>1177</Words>
  <Application>Microsoft Office PowerPoint</Application>
  <PresentationFormat>Custom</PresentationFormat>
  <Paragraphs>149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Circuit</vt:lpstr>
      <vt:lpstr>The Chromosomes and karyotype  Phases of Mitosis and Meiosis</vt:lpstr>
      <vt:lpstr>glossary</vt:lpstr>
      <vt:lpstr>The Chromosomes</vt:lpstr>
      <vt:lpstr>Male= XY               Female= XX</vt:lpstr>
      <vt:lpstr>Characteristics of Chromosomes</vt:lpstr>
      <vt:lpstr>Characteristics of Chromosomes 2. Pairs (23) </vt:lpstr>
      <vt:lpstr>Characteristics of Chromosomes</vt:lpstr>
      <vt:lpstr>Characteristics of Chromosomes</vt:lpstr>
      <vt:lpstr>karyotypes</vt:lpstr>
      <vt:lpstr>Examples of karyotypes</vt:lpstr>
      <vt:lpstr>What is Mitosis?</vt:lpstr>
      <vt:lpstr>Phases of mitosis</vt:lpstr>
      <vt:lpstr>Phases/steps of mitosis</vt:lpstr>
      <vt:lpstr>Prophase</vt:lpstr>
      <vt:lpstr>Metaphase</vt:lpstr>
      <vt:lpstr>Anaphase</vt:lpstr>
      <vt:lpstr>Telophase</vt:lpstr>
      <vt:lpstr>illustration</vt:lpstr>
      <vt:lpstr>2 daughter cells are formed</vt:lpstr>
      <vt:lpstr>Mitosis and Cancer</vt:lpstr>
      <vt:lpstr>What is Meiosis?</vt:lpstr>
      <vt:lpstr>PowerPoint Presentation</vt:lpstr>
      <vt:lpstr>PowerPoint Presentation</vt:lpstr>
      <vt:lpstr>Meiosis I</vt:lpstr>
      <vt:lpstr>Prophase I of Meiosis i   – crossing over</vt:lpstr>
      <vt:lpstr>Metaphase 1 of meiosis 1</vt:lpstr>
      <vt:lpstr>Anaphase 1 of meiosis 1</vt:lpstr>
      <vt:lpstr>Telophase I of meiosis i</vt:lpstr>
      <vt:lpstr>Meiosis II</vt:lpstr>
      <vt:lpstr>Prophase 2 of meiosis 2</vt:lpstr>
      <vt:lpstr>Metaphase 2 of meiosis 2</vt:lpstr>
      <vt:lpstr>Anaphase 2 of meiosis 2</vt:lpstr>
      <vt:lpstr>telophase 2 of meiosis 2</vt:lpstr>
      <vt:lpstr>Daughter cells (4 haploid cells)</vt:lpstr>
      <vt:lpstr>Meiosis thus has 3 important consequences</vt:lpstr>
      <vt:lpstr>4 daughter cells</vt:lpstr>
      <vt:lpstr>Disorders due to Meiosis</vt:lpstr>
      <vt:lpstr>Summary</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Phases of Mitosis and Meiosis</dc:title>
  <dc:creator>maria</dc:creator>
  <cp:lastModifiedBy>Alshehri</cp:lastModifiedBy>
  <cp:revision>13</cp:revision>
  <dcterms:created xsi:type="dcterms:W3CDTF">2016-09-21T06:13:48Z</dcterms:created>
  <dcterms:modified xsi:type="dcterms:W3CDTF">2016-09-27T10:41:59Z</dcterms:modified>
</cp:coreProperties>
</file>