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32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85" d="100"/>
          <a:sy n="85" d="100"/>
        </p:scale>
        <p:origin x="-8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310FA8-0454-467F-BC60-34245700F92A}"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FA6DE-BC59-43D1-A87A-29D41957413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86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310FA8-0454-467F-BC60-34245700F92A}"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FA6DE-BC59-43D1-A87A-29D419574138}" type="slidenum">
              <a:rPr lang="en-US" smtClean="0"/>
              <a:t>‹#›</a:t>
            </a:fld>
            <a:endParaRPr lang="en-US"/>
          </a:p>
        </p:txBody>
      </p:sp>
    </p:spTree>
    <p:extLst>
      <p:ext uri="{BB962C8B-B14F-4D97-AF65-F5344CB8AC3E}">
        <p14:creationId xmlns:p14="http://schemas.microsoft.com/office/powerpoint/2010/main" val="77518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310FA8-0454-467F-BC60-34245700F92A}"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FA6DE-BC59-43D1-A87A-29D419574138}" type="slidenum">
              <a:rPr lang="en-US" smtClean="0"/>
              <a:t>‹#›</a:t>
            </a:fld>
            <a:endParaRPr lang="en-US"/>
          </a:p>
        </p:txBody>
      </p:sp>
    </p:spTree>
    <p:extLst>
      <p:ext uri="{BB962C8B-B14F-4D97-AF65-F5344CB8AC3E}">
        <p14:creationId xmlns:p14="http://schemas.microsoft.com/office/powerpoint/2010/main" val="291794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310FA8-0454-467F-BC60-34245700F92A}"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FA6DE-BC59-43D1-A87A-29D419574138}" type="slidenum">
              <a:rPr lang="en-US" smtClean="0"/>
              <a:t>‹#›</a:t>
            </a:fld>
            <a:endParaRPr lang="en-US"/>
          </a:p>
        </p:txBody>
      </p:sp>
    </p:spTree>
    <p:extLst>
      <p:ext uri="{BB962C8B-B14F-4D97-AF65-F5344CB8AC3E}">
        <p14:creationId xmlns:p14="http://schemas.microsoft.com/office/powerpoint/2010/main" val="142280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10FA8-0454-467F-BC60-34245700F92A}"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FA6DE-BC59-43D1-A87A-29D41957413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80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310FA8-0454-467F-BC60-34245700F92A}"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FA6DE-BC59-43D1-A87A-29D419574138}" type="slidenum">
              <a:rPr lang="en-US" smtClean="0"/>
              <a:t>‹#›</a:t>
            </a:fld>
            <a:endParaRPr lang="en-US"/>
          </a:p>
        </p:txBody>
      </p:sp>
    </p:spTree>
    <p:extLst>
      <p:ext uri="{BB962C8B-B14F-4D97-AF65-F5344CB8AC3E}">
        <p14:creationId xmlns:p14="http://schemas.microsoft.com/office/powerpoint/2010/main" val="207025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310FA8-0454-467F-BC60-34245700F92A}"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FA6DE-BC59-43D1-A87A-29D419574138}" type="slidenum">
              <a:rPr lang="en-US" smtClean="0"/>
              <a:t>‹#›</a:t>
            </a:fld>
            <a:endParaRPr lang="en-US"/>
          </a:p>
        </p:txBody>
      </p:sp>
    </p:spTree>
    <p:extLst>
      <p:ext uri="{BB962C8B-B14F-4D97-AF65-F5344CB8AC3E}">
        <p14:creationId xmlns:p14="http://schemas.microsoft.com/office/powerpoint/2010/main" val="110659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310FA8-0454-467F-BC60-34245700F92A}"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3FA6DE-BC59-43D1-A87A-29D419574138}" type="slidenum">
              <a:rPr lang="en-US" smtClean="0"/>
              <a:t>‹#›</a:t>
            </a:fld>
            <a:endParaRPr lang="en-US"/>
          </a:p>
        </p:txBody>
      </p:sp>
    </p:spTree>
    <p:extLst>
      <p:ext uri="{BB962C8B-B14F-4D97-AF65-F5344CB8AC3E}">
        <p14:creationId xmlns:p14="http://schemas.microsoft.com/office/powerpoint/2010/main" val="23457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310FA8-0454-467F-BC60-34245700F92A}" type="datetimeFigureOut">
              <a:rPr lang="en-US" smtClean="0"/>
              <a:t>9/27/2016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83FA6DE-BC59-43D1-A87A-29D419574138}" type="slidenum">
              <a:rPr lang="en-US" smtClean="0"/>
              <a:t>‹#›</a:t>
            </a:fld>
            <a:endParaRPr lang="en-US"/>
          </a:p>
        </p:txBody>
      </p:sp>
    </p:spTree>
    <p:extLst>
      <p:ext uri="{BB962C8B-B14F-4D97-AF65-F5344CB8AC3E}">
        <p14:creationId xmlns:p14="http://schemas.microsoft.com/office/powerpoint/2010/main" val="165939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310FA8-0454-467F-BC60-34245700F92A}" type="datetimeFigureOut">
              <a:rPr lang="en-US" smtClean="0"/>
              <a:t>9/27/2016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83FA6DE-BC59-43D1-A87A-29D419574138}" type="slidenum">
              <a:rPr lang="en-US" smtClean="0"/>
              <a:t>‹#›</a:t>
            </a:fld>
            <a:endParaRPr lang="en-US"/>
          </a:p>
        </p:txBody>
      </p:sp>
    </p:spTree>
    <p:extLst>
      <p:ext uri="{BB962C8B-B14F-4D97-AF65-F5344CB8AC3E}">
        <p14:creationId xmlns:p14="http://schemas.microsoft.com/office/powerpoint/2010/main" val="146056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10FA8-0454-467F-BC60-34245700F92A}"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FA6DE-BC59-43D1-A87A-29D419574138}" type="slidenum">
              <a:rPr lang="en-US" smtClean="0"/>
              <a:t>‹#›</a:t>
            </a:fld>
            <a:endParaRPr lang="en-US"/>
          </a:p>
        </p:txBody>
      </p:sp>
    </p:spTree>
    <p:extLst>
      <p:ext uri="{BB962C8B-B14F-4D97-AF65-F5344CB8AC3E}">
        <p14:creationId xmlns:p14="http://schemas.microsoft.com/office/powerpoint/2010/main" val="313225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310FA8-0454-467F-BC60-34245700F92A}" type="datetimeFigureOut">
              <a:rPr lang="en-US" smtClean="0"/>
              <a:t>9/27/2016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83FA6DE-BC59-43D1-A87A-29D41957413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181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8900" y="4576763"/>
            <a:ext cx="5829300" cy="1098550"/>
          </a:xfrm>
        </p:spPr>
        <p:txBody>
          <a:bodyPr>
            <a:normAutofit fontScale="90000"/>
          </a:bodyPr>
          <a:lstStyle/>
          <a:p>
            <a:pPr>
              <a:defRPr/>
            </a:pPr>
            <a:r>
              <a:rPr lang="en-US" dirty="0" smtClean="0">
                <a:solidFill>
                  <a:schemeClr val="tx1">
                    <a:lumMod val="95000"/>
                    <a:lumOff val="5000"/>
                  </a:schemeClr>
                </a:solidFill>
              </a:rPr>
              <a:t>Unit 2</a:t>
            </a:r>
            <a:endParaRPr lang="en-US" dirty="0">
              <a:solidFill>
                <a:schemeClr val="tx1">
                  <a:lumMod val="95000"/>
                  <a:lumOff val="5000"/>
                </a:schemeClr>
              </a:solidFill>
            </a:endParaRPr>
          </a:p>
        </p:txBody>
      </p:sp>
      <p:sp>
        <p:nvSpPr>
          <p:cNvPr id="44035" name="Text Placeholder 4"/>
          <p:cNvSpPr>
            <a:spLocks noGrp="1"/>
          </p:cNvSpPr>
          <p:nvPr>
            <p:ph type="body" idx="1"/>
          </p:nvPr>
        </p:nvSpPr>
        <p:spPr>
          <a:xfrm>
            <a:off x="7981950" y="4576763"/>
            <a:ext cx="2400300" cy="1098550"/>
          </a:xfrm>
        </p:spPr>
        <p:txBody>
          <a:bodyPr/>
          <a:lstStyle/>
          <a:p>
            <a:pPr eaLnBrk="1" hangingPunct="1"/>
            <a:endParaRPr lang="en-US" altLang="en-US" smtClean="0"/>
          </a:p>
        </p:txBody>
      </p:sp>
      <p:pic>
        <p:nvPicPr>
          <p:cNvPr id="440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95750" y="679450"/>
            <a:ext cx="77724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812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a:solidFill>
                  <a:schemeClr val="tx1">
                    <a:lumMod val="95000"/>
                    <a:lumOff val="5000"/>
                  </a:schemeClr>
                </a:solidFill>
              </a:rPr>
              <a:t>Sub-categories of mutations in</a:t>
            </a:r>
            <a:br>
              <a:rPr lang="en-US" altLang="en-US" dirty="0">
                <a:solidFill>
                  <a:schemeClr val="tx1">
                    <a:lumMod val="95000"/>
                    <a:lumOff val="5000"/>
                  </a:schemeClr>
                </a:solidFill>
              </a:rPr>
            </a:br>
            <a:r>
              <a:rPr lang="en-US" altLang="en-US" dirty="0">
                <a:solidFill>
                  <a:schemeClr val="tx1">
                    <a:lumMod val="95000"/>
                    <a:lumOff val="5000"/>
                  </a:schemeClr>
                </a:solidFill>
              </a:rPr>
              <a:t> base substitution</a:t>
            </a:r>
            <a:endParaRPr lang="en-US" altLang="en-US" dirty="0" smtClean="0"/>
          </a:p>
        </p:txBody>
      </p:sp>
      <p:sp>
        <p:nvSpPr>
          <p:cNvPr id="72707" name="Content Placeholder 2"/>
          <p:cNvSpPr>
            <a:spLocks noGrp="1"/>
          </p:cNvSpPr>
          <p:nvPr>
            <p:ph idx="1"/>
          </p:nvPr>
        </p:nvSpPr>
        <p:spPr/>
        <p:txBody>
          <a:bodyPr/>
          <a:lstStyle/>
          <a:p>
            <a:pPr marL="0" indent="0">
              <a:buNone/>
              <a:defRPr/>
            </a:pPr>
            <a:r>
              <a:rPr lang="en-US" altLang="en-US" sz="2400" b="1" dirty="0" smtClean="0"/>
              <a:t>3.   Silent Mutations</a:t>
            </a:r>
          </a:p>
          <a:p>
            <a:pPr marL="0" indent="0">
              <a:buNone/>
              <a:defRPr/>
            </a:pPr>
            <a:r>
              <a:rPr lang="en-US" altLang="en-US" sz="2400" dirty="0" smtClean="0"/>
              <a:t>- altered codon codes for the same amino acids as the unaltered codon.</a:t>
            </a:r>
          </a:p>
          <a:p>
            <a:pPr eaLnBrk="1" hangingPunct="1">
              <a:defRPr/>
            </a:pPr>
            <a:endParaRPr lang="en-US" altLang="en-US" dirty="0" smtClean="0"/>
          </a:p>
        </p:txBody>
      </p:sp>
      <p:pic>
        <p:nvPicPr>
          <p:cNvPr id="532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9600" y="2882900"/>
            <a:ext cx="5384800" cy="309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69960" y="4060852"/>
            <a:ext cx="1306961" cy="369332"/>
          </a:xfrm>
          <a:prstGeom prst="rect">
            <a:avLst/>
          </a:prstGeom>
          <a:noFill/>
        </p:spPr>
        <p:txBody>
          <a:bodyPr wrap="none" rtlCol="0">
            <a:spAutoFit/>
          </a:bodyPr>
          <a:lstStyle/>
          <a:p>
            <a:r>
              <a:rPr lang="en-US" dirty="0" smtClean="0"/>
              <a:t>Illustration: </a:t>
            </a:r>
            <a:endParaRPr lang="en-US" dirty="0"/>
          </a:p>
        </p:txBody>
      </p:sp>
    </p:spTree>
    <p:extLst>
      <p:ext uri="{BB962C8B-B14F-4D97-AF65-F5344CB8AC3E}">
        <p14:creationId xmlns:p14="http://schemas.microsoft.com/office/powerpoint/2010/main" val="1132792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defRPr/>
            </a:pPr>
            <a:r>
              <a:rPr lang="en-US" altLang="en-US" dirty="0" smtClean="0">
                <a:solidFill>
                  <a:schemeClr val="tx1">
                    <a:lumMod val="95000"/>
                    <a:lumOff val="5000"/>
                  </a:schemeClr>
                </a:solidFill>
              </a:rPr>
              <a:t>2. Insertion and Deletion</a:t>
            </a:r>
          </a:p>
        </p:txBody>
      </p:sp>
      <p:sp>
        <p:nvSpPr>
          <p:cNvPr id="3" name="Content Placeholder 2"/>
          <p:cNvSpPr>
            <a:spLocks noGrp="1"/>
          </p:cNvSpPr>
          <p:nvPr>
            <p:ph idx="1"/>
          </p:nvPr>
        </p:nvSpPr>
        <p:spPr>
          <a:xfrm>
            <a:off x="2292350" y="1916114"/>
            <a:ext cx="7708900" cy="3673475"/>
          </a:xfrm>
        </p:spPr>
        <p:txBody>
          <a:bodyPr rtlCol="0">
            <a:normAutofit/>
          </a:bodyPr>
          <a:lstStyle/>
          <a:p>
            <a:pPr marL="68580" indent="-68580">
              <a:defRPr/>
            </a:pPr>
            <a:r>
              <a:rPr lang="en-US" sz="2100" dirty="0"/>
              <a:t> Are two other types of mutations that can affect cells at the gene level.</a:t>
            </a:r>
          </a:p>
          <a:p>
            <a:pPr marL="0" indent="0">
              <a:buNone/>
              <a:defRPr/>
            </a:pPr>
            <a:endParaRPr lang="en-US" sz="2100" dirty="0"/>
          </a:p>
          <a:p>
            <a:pPr marL="0" indent="0">
              <a:buNone/>
              <a:defRPr/>
            </a:pPr>
            <a:r>
              <a:rPr lang="en-US" sz="2100" b="1" dirty="0"/>
              <a:t>2.1. Insertion Mutation</a:t>
            </a:r>
          </a:p>
          <a:p>
            <a:pPr marL="198882" lvl="1" indent="-102870">
              <a:defRPr/>
            </a:pPr>
            <a:r>
              <a:rPr lang="en-US" sz="2100" dirty="0"/>
              <a:t>Occurs when an extra nucleotide is added to the DNA strand during replication.</a:t>
            </a:r>
          </a:p>
          <a:p>
            <a:pPr marL="198882" lvl="1" indent="-102870">
              <a:defRPr/>
            </a:pPr>
            <a:endParaRPr lang="en-US" sz="2100" dirty="0"/>
          </a:p>
          <a:p>
            <a:pPr marL="198882" lvl="1" indent="-102870">
              <a:defRPr/>
            </a:pPr>
            <a:r>
              <a:rPr lang="en-US" sz="2100" dirty="0"/>
              <a:t>This can happened when the replicating strand “slips” or wrinkles, which allows the extra nucleotide to be incorporated</a:t>
            </a:r>
          </a:p>
        </p:txBody>
      </p:sp>
    </p:spTree>
    <p:extLst>
      <p:ext uri="{BB962C8B-B14F-4D97-AF65-F5344CB8AC3E}">
        <p14:creationId xmlns:p14="http://schemas.microsoft.com/office/powerpoint/2010/main" val="3547731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155700" y="304800"/>
            <a:ext cx="10071100" cy="1409700"/>
          </a:xfrm>
        </p:spPr>
        <p:txBody>
          <a:bodyPr>
            <a:noAutofit/>
          </a:bodyPr>
          <a:lstStyle/>
          <a:p>
            <a:pPr>
              <a:defRPr/>
            </a:pPr>
            <a:r>
              <a:rPr lang="en-US" altLang="en-US" sz="3600" dirty="0" smtClean="0">
                <a:solidFill>
                  <a:schemeClr val="tx1">
                    <a:lumMod val="95000"/>
                    <a:lumOff val="5000"/>
                  </a:schemeClr>
                </a:solidFill>
              </a:rPr>
              <a:t>During an insertion mutation, the replicating strand [“slips”] or forms a wrinkle, which causes the </a:t>
            </a:r>
            <a:r>
              <a:rPr lang="en-US" altLang="en-US" sz="3600" dirty="0" smtClean="0">
                <a:solidFill>
                  <a:srgbClr val="FF0000"/>
                </a:solidFill>
              </a:rPr>
              <a:t>extra </a:t>
            </a:r>
            <a:r>
              <a:rPr lang="en-US" altLang="en-US" sz="3600" dirty="0" smtClean="0">
                <a:solidFill>
                  <a:schemeClr val="tx1">
                    <a:lumMod val="95000"/>
                    <a:lumOff val="5000"/>
                  </a:schemeClr>
                </a:solidFill>
              </a:rPr>
              <a:t>nucleotide to be incorporated.</a:t>
            </a:r>
          </a:p>
        </p:txBody>
      </p:sp>
      <p:pic>
        <p:nvPicPr>
          <p:cNvPr id="552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54300" y="2806700"/>
            <a:ext cx="6484938" cy="2478088"/>
          </a:xfrm>
        </p:spPr>
      </p:pic>
      <p:sp>
        <p:nvSpPr>
          <p:cNvPr id="2" name="Right Arrow 1"/>
          <p:cNvSpPr/>
          <p:nvPr/>
        </p:nvSpPr>
        <p:spPr>
          <a:xfrm rot="16200000">
            <a:off x="6053932" y="5271294"/>
            <a:ext cx="735012" cy="3619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877233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defRPr/>
            </a:pPr>
            <a:endParaRPr lang="en-US" altLang="en-US" smtClean="0">
              <a:solidFill>
                <a:schemeClr val="tx1">
                  <a:lumMod val="95000"/>
                  <a:lumOff val="5000"/>
                </a:schemeClr>
              </a:solidFill>
            </a:endParaRPr>
          </a:p>
        </p:txBody>
      </p:sp>
      <p:sp>
        <p:nvSpPr>
          <p:cNvPr id="56323" name="Content Placeholder 2"/>
          <p:cNvSpPr>
            <a:spLocks noGrp="1"/>
          </p:cNvSpPr>
          <p:nvPr>
            <p:ph idx="1"/>
          </p:nvPr>
        </p:nvSpPr>
        <p:spPr/>
        <p:txBody>
          <a:bodyPr>
            <a:normAutofit/>
          </a:bodyPr>
          <a:lstStyle/>
          <a:p>
            <a:pPr marL="0" indent="0" algn="just">
              <a:buNone/>
            </a:pPr>
            <a:r>
              <a:rPr lang="en-US" altLang="en-US" sz="2800" b="1" dirty="0"/>
              <a:t>2.2. Deletion </a:t>
            </a:r>
            <a:r>
              <a:rPr lang="en-US" altLang="en-US" sz="2800" b="1" dirty="0" smtClean="0"/>
              <a:t>Mutation</a:t>
            </a:r>
            <a:endParaRPr lang="en-US" altLang="en-US" sz="2800" dirty="0"/>
          </a:p>
          <a:p>
            <a:pPr marL="0" indent="0" algn="just">
              <a:buNone/>
            </a:pPr>
            <a:r>
              <a:rPr lang="en-US" altLang="en-US" sz="2800" dirty="0"/>
              <a:t>	- occurs when a wrinkle forms on the DNA template strand and subsequently causes a nucleotide to be omitted from the replicated </a:t>
            </a:r>
            <a:r>
              <a:rPr lang="en-US" altLang="en-US" sz="2800" dirty="0" smtClean="0"/>
              <a:t>strand. </a:t>
            </a:r>
            <a:r>
              <a:rPr lang="en-US" altLang="en-US" sz="2800" i="1" dirty="0" smtClean="0"/>
              <a:t>(see illustration below)</a:t>
            </a:r>
          </a:p>
          <a:p>
            <a:pPr marL="0" indent="0" algn="just">
              <a:buNone/>
            </a:pPr>
            <a:endParaRPr lang="en-US" altLang="en-US" sz="2800" dirty="0"/>
          </a:p>
        </p:txBody>
      </p:sp>
      <p:pic>
        <p:nvPicPr>
          <p:cNvPr id="2" name="Picture 1"/>
          <p:cNvPicPr>
            <a:picLocks noChangeAspect="1"/>
          </p:cNvPicPr>
          <p:nvPr/>
        </p:nvPicPr>
        <p:blipFill>
          <a:blip r:embed="rId2"/>
          <a:stretch>
            <a:fillRect/>
          </a:stretch>
        </p:blipFill>
        <p:spPr>
          <a:xfrm>
            <a:off x="3200136" y="3568700"/>
            <a:ext cx="6096528" cy="2705100"/>
          </a:xfrm>
          <a:prstGeom prst="rect">
            <a:avLst/>
          </a:prstGeom>
        </p:spPr>
      </p:pic>
    </p:spTree>
    <p:extLst>
      <p:ext uri="{BB962C8B-B14F-4D97-AF65-F5344CB8AC3E}">
        <p14:creationId xmlns:p14="http://schemas.microsoft.com/office/powerpoint/2010/main" val="3037371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333500" y="130177"/>
            <a:ext cx="9753599" cy="1584323"/>
          </a:xfrm>
        </p:spPr>
        <p:txBody>
          <a:bodyPr>
            <a:noAutofit/>
          </a:bodyPr>
          <a:lstStyle/>
          <a:p>
            <a:pPr>
              <a:defRPr/>
            </a:pPr>
            <a:r>
              <a:rPr lang="en-US" altLang="en-US" sz="3200" dirty="0">
                <a:solidFill>
                  <a:schemeClr val="tx1">
                    <a:lumMod val="95000"/>
                    <a:lumOff val="5000"/>
                  </a:schemeClr>
                </a:solidFill>
              </a:rPr>
              <a:t>In deletion mutation, a wrinkle forms on the DNA template strand, which causes a nucleotide to be omitted from the replicated strand.</a:t>
            </a:r>
          </a:p>
        </p:txBody>
      </p:sp>
      <p:pic>
        <p:nvPicPr>
          <p:cNvPr id="583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00375" y="2959100"/>
            <a:ext cx="6059488" cy="2973388"/>
          </a:xfrm>
        </p:spPr>
      </p:pic>
      <p:sp>
        <p:nvSpPr>
          <p:cNvPr id="2" name="Right Arrow 1"/>
          <p:cNvSpPr/>
          <p:nvPr/>
        </p:nvSpPr>
        <p:spPr>
          <a:xfrm rot="7926627">
            <a:off x="5662613" y="2505869"/>
            <a:ext cx="735013" cy="3651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ight Arrow 2"/>
          <p:cNvSpPr/>
          <p:nvPr/>
        </p:nvSpPr>
        <p:spPr>
          <a:xfrm rot="14121772">
            <a:off x="5567363" y="5873751"/>
            <a:ext cx="733425" cy="3619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745887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287589" y="188912"/>
            <a:ext cx="7781925" cy="1398587"/>
          </a:xfrm>
        </p:spPr>
        <p:txBody>
          <a:bodyPr/>
          <a:lstStyle/>
          <a:p>
            <a:pPr>
              <a:defRPr/>
            </a:pPr>
            <a:r>
              <a:rPr lang="en-US" altLang="en-US" dirty="0" smtClean="0">
                <a:solidFill>
                  <a:schemeClr val="tx1">
                    <a:lumMod val="95000"/>
                    <a:lumOff val="5000"/>
                  </a:schemeClr>
                </a:solidFill>
              </a:rPr>
              <a:t>Frameshift Mutation</a:t>
            </a:r>
          </a:p>
        </p:txBody>
      </p:sp>
      <p:sp>
        <p:nvSpPr>
          <p:cNvPr id="59395" name="Content Placeholder 2"/>
          <p:cNvSpPr>
            <a:spLocks noGrp="1"/>
          </p:cNvSpPr>
          <p:nvPr>
            <p:ph idx="1"/>
          </p:nvPr>
        </p:nvSpPr>
        <p:spPr>
          <a:xfrm>
            <a:off x="1041400" y="1955800"/>
            <a:ext cx="10248900" cy="4352926"/>
          </a:xfrm>
        </p:spPr>
        <p:txBody>
          <a:bodyPr/>
          <a:lstStyle/>
          <a:p>
            <a:pPr algn="just" eaLnBrk="1" hangingPunct="1">
              <a:buFont typeface="Wingdings" panose="05000000000000000000" pitchFamily="2" charset="2"/>
              <a:buChar char="§"/>
            </a:pPr>
            <a:r>
              <a:rPr lang="en-US" altLang="en-US" sz="2400" dirty="0"/>
              <a:t>Is the type of mutation which is </a:t>
            </a:r>
            <a:r>
              <a:rPr lang="en-US" altLang="en-US" sz="2400" dirty="0">
                <a:solidFill>
                  <a:srgbClr val="FF0000"/>
                </a:solidFill>
              </a:rPr>
              <a:t>caused during insertion and deletion </a:t>
            </a:r>
            <a:r>
              <a:rPr lang="en-US" altLang="en-US" sz="2400" dirty="0"/>
              <a:t>of one or more nucleotides during replication.</a:t>
            </a:r>
          </a:p>
          <a:p>
            <a:pPr algn="just" eaLnBrk="1" hangingPunct="1">
              <a:buFont typeface="Wingdings" panose="05000000000000000000" pitchFamily="2" charset="2"/>
              <a:buChar char="§"/>
            </a:pPr>
            <a:r>
              <a:rPr lang="en-US" altLang="en-US" sz="2400" dirty="0"/>
              <a:t>The outcome of a frameshift mutation is </a:t>
            </a:r>
            <a:r>
              <a:rPr lang="en-US" altLang="en-US" sz="2400" u="sng" dirty="0"/>
              <a:t>complete alteration of the amino acid sequence of a protein. </a:t>
            </a:r>
          </a:p>
          <a:p>
            <a:pPr algn="just" eaLnBrk="1" hangingPunct="1">
              <a:buFont typeface="Wingdings" panose="05000000000000000000" pitchFamily="2" charset="2"/>
              <a:buChar char="§"/>
            </a:pPr>
            <a:r>
              <a:rPr lang="en-US" altLang="en-US" sz="2400" u="sng" dirty="0"/>
              <a:t>occurs during translation </a:t>
            </a:r>
            <a:r>
              <a:rPr lang="en-US" altLang="en-US" sz="2400" dirty="0"/>
              <a:t>because ribosomes read the mRNA strand in terms of codons, or groups of three nucleotides</a:t>
            </a:r>
            <a:r>
              <a:rPr lang="en-US" altLang="en-US" sz="2400" dirty="0" smtClean="0"/>
              <a:t>.</a:t>
            </a:r>
            <a:endParaRPr lang="en-US" altLang="en-US" sz="2400" dirty="0"/>
          </a:p>
        </p:txBody>
      </p:sp>
    </p:spTree>
    <p:extLst>
      <p:ext uri="{BB962C8B-B14F-4D97-AF65-F5344CB8AC3E}">
        <p14:creationId xmlns:p14="http://schemas.microsoft.com/office/powerpoint/2010/main" val="1785507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defRPr/>
            </a:pPr>
            <a:r>
              <a:rPr lang="en-US" altLang="en-US" dirty="0">
                <a:solidFill>
                  <a:schemeClr val="tx1">
                    <a:lumMod val="95000"/>
                    <a:lumOff val="5000"/>
                  </a:schemeClr>
                </a:solidFill>
              </a:rPr>
              <a:t>c</a:t>
            </a:r>
            <a:r>
              <a:rPr lang="en-US" altLang="en-US" dirty="0" smtClean="0">
                <a:solidFill>
                  <a:schemeClr val="tx1">
                    <a:lumMod val="95000"/>
                    <a:lumOff val="5000"/>
                  </a:schemeClr>
                </a:solidFill>
              </a:rPr>
              <a:t>ont. Frameshift Mutation</a:t>
            </a:r>
          </a:p>
        </p:txBody>
      </p:sp>
      <p:sp>
        <p:nvSpPr>
          <p:cNvPr id="60419" name="Content Placeholder 2"/>
          <p:cNvSpPr>
            <a:spLocks noGrp="1"/>
          </p:cNvSpPr>
          <p:nvPr>
            <p:ph idx="1"/>
          </p:nvPr>
        </p:nvSpPr>
        <p:spPr>
          <a:xfrm>
            <a:off x="1097280" y="1737360"/>
            <a:ext cx="10058400" cy="4131734"/>
          </a:xfrm>
        </p:spPr>
        <p:txBody>
          <a:bodyPr>
            <a:normAutofit lnSpcReduction="10000"/>
          </a:bodyPr>
          <a:lstStyle/>
          <a:p>
            <a:pPr algn="just" eaLnBrk="1" hangingPunct="1"/>
            <a:endParaRPr lang="en-US" altLang="en-US" dirty="0" smtClean="0"/>
          </a:p>
          <a:p>
            <a:pPr algn="just">
              <a:buFont typeface="Wingdings" panose="05000000000000000000" pitchFamily="2" charset="2"/>
              <a:buChar char="Ø"/>
            </a:pPr>
            <a:r>
              <a:rPr lang="en-US" altLang="en-US" dirty="0" smtClean="0"/>
              <a:t> </a:t>
            </a:r>
            <a:r>
              <a:rPr lang="en-US" altLang="en-US" sz="2800" dirty="0" smtClean="0"/>
              <a:t>These </a:t>
            </a:r>
            <a:r>
              <a:rPr lang="en-US" altLang="en-US" sz="2800" dirty="0"/>
              <a:t>groups are called the reading frame. Thus, if the number of bases removed from or inserted into a segment of DNA is not a multiple of three (Figure 4a), the reading frame transcribed to the mRNA will be completely changed (Figure 4b). </a:t>
            </a:r>
            <a:r>
              <a:rPr lang="en-US" altLang="en-US" sz="2800" i="1" dirty="0" smtClean="0"/>
              <a:t>(see next slide)</a:t>
            </a:r>
            <a:endParaRPr lang="en-US" altLang="en-US" sz="2800" i="1" dirty="0"/>
          </a:p>
          <a:p>
            <a:pPr algn="just" eaLnBrk="1" hangingPunct="1">
              <a:buFont typeface="Wingdings" panose="05000000000000000000" pitchFamily="2" charset="2"/>
              <a:buChar char="Ø"/>
            </a:pPr>
            <a:endParaRPr lang="en-US" altLang="en-US" sz="2800" dirty="0"/>
          </a:p>
          <a:p>
            <a:pPr algn="just" eaLnBrk="1" hangingPunct="1">
              <a:buFont typeface="Wingdings" panose="05000000000000000000" pitchFamily="2" charset="2"/>
              <a:buChar char="Ø"/>
            </a:pPr>
            <a:r>
              <a:rPr lang="en-US" altLang="en-US" sz="2800" dirty="0" smtClean="0"/>
              <a:t> Consequently, once it encounters the mutation, the ribosome will read the mRNA sequence differently, which can result in the </a:t>
            </a:r>
            <a:r>
              <a:rPr lang="en-US" altLang="en-US" sz="2800" u="sng" dirty="0" smtClean="0"/>
              <a:t>production of an entirely different sequence of amino acids</a:t>
            </a:r>
            <a:r>
              <a:rPr lang="en-US" altLang="en-US" sz="2800" dirty="0" smtClean="0"/>
              <a:t> in the growing polypeptide chain.</a:t>
            </a:r>
          </a:p>
        </p:txBody>
      </p:sp>
    </p:spTree>
    <p:extLst>
      <p:ext uri="{BB962C8B-B14F-4D97-AF65-F5344CB8AC3E}">
        <p14:creationId xmlns:p14="http://schemas.microsoft.com/office/powerpoint/2010/main" val="1954482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638301" y="463550"/>
            <a:ext cx="9001126" cy="1250950"/>
          </a:xfrm>
        </p:spPr>
        <p:txBody>
          <a:bodyPr>
            <a:normAutofit fontScale="90000"/>
          </a:bodyPr>
          <a:lstStyle/>
          <a:p>
            <a:pPr>
              <a:defRPr/>
            </a:pPr>
            <a:r>
              <a:rPr lang="en-US" altLang="en-US" sz="2100" b="1" dirty="0" smtClean="0">
                <a:solidFill>
                  <a:schemeClr val="tx1">
                    <a:lumMod val="95000"/>
                    <a:lumOff val="5000"/>
                  </a:schemeClr>
                </a:solidFill>
              </a:rPr>
              <a:t>Figure 4a</a:t>
            </a:r>
            <a:r>
              <a:rPr lang="en-US" altLang="en-US" sz="2100" b="1" dirty="0">
                <a:solidFill>
                  <a:schemeClr val="tx1">
                    <a:lumMod val="95000"/>
                    <a:lumOff val="5000"/>
                  </a:schemeClr>
                </a:solidFill>
              </a:rPr>
              <a:t>. If the number of bases removed or inserted from a segment of DNA is not a multiple of three</a:t>
            </a:r>
            <a:br>
              <a:rPr lang="en-US" altLang="en-US" sz="2100" b="1" dirty="0">
                <a:solidFill>
                  <a:schemeClr val="tx1">
                    <a:lumMod val="95000"/>
                    <a:lumOff val="5000"/>
                  </a:schemeClr>
                </a:solidFill>
              </a:rPr>
            </a:br>
            <a:r>
              <a:rPr lang="en-US" altLang="en-US" sz="2100" b="1" dirty="0">
                <a:solidFill>
                  <a:schemeClr val="tx1">
                    <a:lumMod val="95000"/>
                    <a:lumOff val="5000"/>
                  </a:schemeClr>
                </a:solidFill>
              </a:rPr>
              <a:t/>
            </a:r>
            <a:br>
              <a:rPr lang="en-US" altLang="en-US" sz="2100" b="1" dirty="0">
                <a:solidFill>
                  <a:schemeClr val="tx1">
                    <a:lumMod val="95000"/>
                    <a:lumOff val="5000"/>
                  </a:schemeClr>
                </a:solidFill>
              </a:rPr>
            </a:br>
            <a:r>
              <a:rPr lang="en-US" altLang="en-US" sz="2100" b="1" dirty="0">
                <a:solidFill>
                  <a:schemeClr val="tx1">
                    <a:lumMod val="95000"/>
                    <a:lumOff val="5000"/>
                  </a:schemeClr>
                </a:solidFill>
              </a:rPr>
              <a:t>F</a:t>
            </a:r>
            <a:r>
              <a:rPr lang="en-US" altLang="en-US" sz="2100" b="1" dirty="0" smtClean="0">
                <a:solidFill>
                  <a:schemeClr val="tx1">
                    <a:lumMod val="95000"/>
                    <a:lumOff val="5000"/>
                  </a:schemeClr>
                </a:solidFill>
              </a:rPr>
              <a:t>igure 4b</a:t>
            </a:r>
            <a:r>
              <a:rPr lang="en-US" altLang="en-US" sz="2100" b="1" dirty="0">
                <a:solidFill>
                  <a:schemeClr val="tx1">
                    <a:lumMod val="95000"/>
                    <a:lumOff val="5000"/>
                  </a:schemeClr>
                </a:solidFill>
              </a:rPr>
              <a:t>. a different sequence with a different set of reading frames is transcribed to mRNA</a:t>
            </a:r>
          </a:p>
        </p:txBody>
      </p:sp>
      <p:pic>
        <p:nvPicPr>
          <p:cNvPr id="614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46300" y="2032000"/>
            <a:ext cx="8140700" cy="4249739"/>
          </a:xfrm>
        </p:spPr>
      </p:pic>
    </p:spTree>
    <p:extLst>
      <p:ext uri="{BB962C8B-B14F-4D97-AF65-F5344CB8AC3E}">
        <p14:creationId xmlns:p14="http://schemas.microsoft.com/office/powerpoint/2010/main" val="1301690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lumMod val="95000"/>
                    <a:lumOff val="5000"/>
                  </a:schemeClr>
                </a:solidFill>
              </a:rPr>
              <a:t>Lets have a game: Pass the message!!!!</a:t>
            </a:r>
            <a:endParaRPr lang="en-US" dirty="0">
              <a:solidFill>
                <a:schemeClr val="tx1">
                  <a:lumMod val="95000"/>
                  <a:lumOff val="5000"/>
                </a:schemeClr>
              </a:solidFill>
            </a:endParaRPr>
          </a:p>
        </p:txBody>
      </p:sp>
      <p:sp>
        <p:nvSpPr>
          <p:cNvPr id="62467" name="Content Placeholder 2"/>
          <p:cNvSpPr>
            <a:spLocks noGrp="1"/>
          </p:cNvSpPr>
          <p:nvPr>
            <p:ph idx="1"/>
          </p:nvPr>
        </p:nvSpPr>
        <p:spPr>
          <a:xfrm>
            <a:off x="1981200" y="1773239"/>
            <a:ext cx="8229600" cy="4352925"/>
          </a:xfrm>
        </p:spPr>
        <p:txBody>
          <a:bodyPr>
            <a:normAutofit lnSpcReduction="10000"/>
          </a:bodyPr>
          <a:lstStyle/>
          <a:p>
            <a:pPr eaLnBrk="1" hangingPunct="1"/>
            <a:r>
              <a:rPr lang="en-US" altLang="en-US" dirty="0" smtClean="0"/>
              <a:t>Mechanics:</a:t>
            </a:r>
          </a:p>
          <a:p>
            <a:pPr eaLnBrk="1" hangingPunct="1"/>
            <a:r>
              <a:rPr lang="en-US" altLang="en-US" dirty="0" smtClean="0"/>
              <a:t>- 5 students representatives for this game</a:t>
            </a:r>
          </a:p>
          <a:p>
            <a:pPr eaLnBrk="1" hangingPunct="1"/>
            <a:r>
              <a:rPr lang="en-US" altLang="en-US" dirty="0" smtClean="0"/>
              <a:t>- the teacher will give instruction to 5 students regarding the game</a:t>
            </a:r>
          </a:p>
          <a:p>
            <a:pPr eaLnBrk="1" hangingPunct="1"/>
            <a:r>
              <a:rPr lang="en-US" altLang="en-US" dirty="0" smtClean="0"/>
              <a:t>- Message will be open only by the teacher</a:t>
            </a:r>
          </a:p>
          <a:p>
            <a:pPr eaLnBrk="1" hangingPunct="1"/>
            <a:r>
              <a:rPr lang="en-US" altLang="en-US" dirty="0" smtClean="0"/>
              <a:t>- the rest of the students will observe</a:t>
            </a:r>
          </a:p>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altLang="en-US" dirty="0" smtClean="0"/>
          </a:p>
          <a:p>
            <a:pPr eaLnBrk="1" hangingPunct="1"/>
            <a:r>
              <a:rPr lang="en-US" altLang="en-US" dirty="0" smtClean="0"/>
              <a:t> “the quick brown fox jumped over the lazy dog”</a:t>
            </a:r>
          </a:p>
        </p:txBody>
      </p:sp>
      <p:sp>
        <p:nvSpPr>
          <p:cNvPr id="3" name="Rectangle 2"/>
          <p:cNvSpPr/>
          <p:nvPr/>
        </p:nvSpPr>
        <p:spPr>
          <a:xfrm>
            <a:off x="1493838" y="4846639"/>
            <a:ext cx="7993062" cy="1081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Click and Move me to reveal the message</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069282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defRPr/>
            </a:pPr>
            <a:r>
              <a:rPr lang="en-US" altLang="en-US" smtClean="0">
                <a:solidFill>
                  <a:schemeClr val="tx1">
                    <a:lumMod val="95000"/>
                    <a:lumOff val="5000"/>
                  </a:schemeClr>
                </a:solidFill>
              </a:rPr>
              <a:t>To understand better</a:t>
            </a:r>
          </a:p>
        </p:txBody>
      </p:sp>
      <p:sp>
        <p:nvSpPr>
          <p:cNvPr id="3" name="Content Placeholder 2"/>
          <p:cNvSpPr>
            <a:spLocks noGrp="1"/>
          </p:cNvSpPr>
          <p:nvPr>
            <p:ph idx="1"/>
          </p:nvPr>
        </p:nvSpPr>
        <p:spPr/>
        <p:txBody>
          <a:bodyPr rtlCol="0">
            <a:normAutofit/>
          </a:bodyPr>
          <a:lstStyle/>
          <a:p>
            <a:pPr marL="68580" indent="-68580">
              <a:defRPr/>
            </a:pPr>
            <a:r>
              <a:rPr lang="en-US" sz="3600" dirty="0" smtClean="0">
                <a:solidFill>
                  <a:srgbClr val="FF0000"/>
                </a:solidFill>
              </a:rPr>
              <a:t>“THE BIG BAD FLY HAD ONE RED EYE AND ONE BLU EYE”.</a:t>
            </a:r>
          </a:p>
          <a:p>
            <a:pPr marL="68580" indent="-68580">
              <a:defRPr/>
            </a:pPr>
            <a:endParaRPr lang="en-US" dirty="0" smtClean="0"/>
          </a:p>
          <a:p>
            <a:pPr marL="68580" indent="-68580" algn="just">
              <a:defRPr/>
            </a:pPr>
            <a:r>
              <a:rPr lang="en-US" sz="2800" dirty="0" smtClean="0"/>
              <a:t>Now, suppose that a mutation eliminates the sixth nucleotide, in this case the letter "G". This deletion means that the letters shift, and the rest of the sentence contains entirely new "words":</a:t>
            </a:r>
          </a:p>
          <a:p>
            <a:pPr marL="68580" indent="-68580">
              <a:defRPr/>
            </a:pPr>
            <a:endParaRPr lang="en-US" dirty="0" smtClean="0"/>
          </a:p>
          <a:p>
            <a:pPr marL="0" indent="0">
              <a:buNone/>
              <a:defRPr/>
            </a:pPr>
            <a:endParaRPr lang="en-US" dirty="0"/>
          </a:p>
        </p:txBody>
      </p:sp>
      <p:cxnSp>
        <p:nvCxnSpPr>
          <p:cNvPr id="4" name="Straight Connector 3"/>
          <p:cNvCxnSpPr/>
          <p:nvPr/>
        </p:nvCxnSpPr>
        <p:spPr>
          <a:xfrm flipH="1">
            <a:off x="2603500" y="1737360"/>
            <a:ext cx="266700" cy="9271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578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a:xfrm>
            <a:off x="2290764" y="620713"/>
            <a:ext cx="7800975" cy="831850"/>
          </a:xfrm>
        </p:spPr>
        <p:txBody>
          <a:bodyPr/>
          <a:lstStyle/>
          <a:p>
            <a:pPr>
              <a:defRPr/>
            </a:pPr>
            <a:r>
              <a:rPr lang="en-US" altLang="en-US" dirty="0" smtClean="0">
                <a:solidFill>
                  <a:schemeClr val="tx1">
                    <a:lumMod val="95000"/>
                    <a:lumOff val="5000"/>
                  </a:schemeClr>
                </a:solidFill>
              </a:rPr>
              <a:t>What is Mutation?</a:t>
            </a:r>
          </a:p>
        </p:txBody>
      </p:sp>
      <p:sp>
        <p:nvSpPr>
          <p:cNvPr id="45059" name="Content Placeholder 4"/>
          <p:cNvSpPr>
            <a:spLocks noGrp="1"/>
          </p:cNvSpPr>
          <p:nvPr>
            <p:ph idx="1"/>
          </p:nvPr>
        </p:nvSpPr>
        <p:spPr>
          <a:xfrm>
            <a:off x="2171700" y="1895476"/>
            <a:ext cx="8039100" cy="4054475"/>
          </a:xfrm>
        </p:spPr>
        <p:txBody>
          <a:bodyPr/>
          <a:lstStyle/>
          <a:p>
            <a:pPr algn="just" eaLnBrk="1" hangingPunct="1">
              <a:buFont typeface="Wingdings" panose="05000000000000000000" pitchFamily="2" charset="2"/>
              <a:buChar char="§"/>
            </a:pPr>
            <a:r>
              <a:rPr lang="en-US" altLang="en-US" sz="2100"/>
              <a:t>Is a natural process that changes a DNA sequence.</a:t>
            </a:r>
          </a:p>
          <a:p>
            <a:pPr algn="just" eaLnBrk="1" hangingPunct="1">
              <a:buFont typeface="Wingdings" panose="05000000000000000000" pitchFamily="2" charset="2"/>
              <a:buChar char="§"/>
            </a:pPr>
            <a:r>
              <a:rPr lang="en-US" altLang="en-US" sz="2100"/>
              <a:t>As a cell copies its DNA before dividing, a “typo” occurs every 100,000 or so nucleotides.</a:t>
            </a:r>
          </a:p>
          <a:p>
            <a:pPr algn="just" eaLnBrk="1" hangingPunct="1">
              <a:buFont typeface="Wingdings" panose="05000000000000000000" pitchFamily="2" charset="2"/>
              <a:buChar char="§"/>
            </a:pPr>
            <a:r>
              <a:rPr lang="en-US" altLang="en-US" sz="2100"/>
              <a:t>That’s about 120,000 typos each time one of our cells divides.</a:t>
            </a:r>
          </a:p>
          <a:p>
            <a:pPr algn="just" eaLnBrk="1" hangingPunct="1">
              <a:buFont typeface="Wingdings" panose="05000000000000000000" pitchFamily="2" charset="2"/>
              <a:buChar char="§"/>
            </a:pPr>
            <a:r>
              <a:rPr lang="en-US" altLang="en-US" sz="2100"/>
              <a:t>Mutant or Mutation – to describe something undesirable or broken.</a:t>
            </a:r>
          </a:p>
          <a:p>
            <a:pPr algn="just" eaLnBrk="1" hangingPunct="1">
              <a:buFont typeface="Wingdings" panose="05000000000000000000" pitchFamily="2" charset="2"/>
              <a:buChar char="§"/>
            </a:pPr>
            <a:r>
              <a:rPr lang="en-US" altLang="en-US" sz="2100"/>
              <a:t>Rarely cause death or disease</a:t>
            </a:r>
          </a:p>
          <a:p>
            <a:pPr algn="just" eaLnBrk="1" hangingPunct="1">
              <a:buFont typeface="Wingdings" panose="05000000000000000000" pitchFamily="2" charset="2"/>
              <a:buChar char="§"/>
            </a:pPr>
            <a:r>
              <a:rPr lang="en-US" altLang="en-US" sz="2100"/>
              <a:t>Generates new variations that can give an individual a survival advantage.</a:t>
            </a:r>
          </a:p>
          <a:p>
            <a:pPr algn="just" eaLnBrk="1" hangingPunct="1">
              <a:buFont typeface="Wingdings" panose="05000000000000000000" pitchFamily="2" charset="2"/>
              <a:buChar char="§"/>
            </a:pPr>
            <a:r>
              <a:rPr lang="en-US" altLang="en-US" sz="2100"/>
              <a:t>Most often, mutation gives rise to variations that are neither good nor bad, just “different.”</a:t>
            </a:r>
          </a:p>
        </p:txBody>
      </p:sp>
    </p:spTree>
    <p:extLst>
      <p:ext uri="{BB962C8B-B14F-4D97-AF65-F5344CB8AC3E}">
        <p14:creationId xmlns:p14="http://schemas.microsoft.com/office/powerpoint/2010/main" val="3231218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181100" y="660400"/>
            <a:ext cx="9931400" cy="3124199"/>
          </a:xfrm>
        </p:spPr>
        <p:txBody>
          <a:bodyPr>
            <a:normAutofit fontScale="90000"/>
          </a:bodyPr>
          <a:lstStyle/>
          <a:p>
            <a:pPr>
              <a:defRPr/>
            </a:pPr>
            <a:r>
              <a:rPr lang="en-US" altLang="en-US" dirty="0" smtClean="0">
                <a:solidFill>
                  <a:srgbClr val="FF0000"/>
                </a:solidFill>
              </a:rPr>
              <a:t>New message after deletion of G codon:</a:t>
            </a:r>
            <a:br>
              <a:rPr lang="en-US" altLang="en-US" dirty="0" smtClean="0">
                <a:solidFill>
                  <a:srgbClr val="FF0000"/>
                </a:solidFill>
              </a:rPr>
            </a:br>
            <a:r>
              <a:rPr lang="en-US" altLang="en-US" dirty="0">
                <a:solidFill>
                  <a:srgbClr val="FF0000"/>
                </a:solidFill>
              </a:rPr>
              <a:t/>
            </a:r>
            <a:br>
              <a:rPr lang="en-US" altLang="en-US" dirty="0">
                <a:solidFill>
                  <a:srgbClr val="FF0000"/>
                </a:solidFill>
              </a:rPr>
            </a:br>
            <a:r>
              <a:rPr lang="en-US" altLang="en-US" dirty="0" smtClean="0">
                <a:solidFill>
                  <a:srgbClr val="FF0000"/>
                </a:solidFill>
              </a:rPr>
              <a:t>“THE </a:t>
            </a:r>
            <a:r>
              <a:rPr lang="en-US" altLang="en-US" dirty="0">
                <a:solidFill>
                  <a:srgbClr val="FF0000"/>
                </a:solidFill>
              </a:rPr>
              <a:t>BIB ADF LYH ADO NER EDE YEA NDO NEB LUE </a:t>
            </a:r>
            <a:r>
              <a:rPr lang="en-US" altLang="en-US" dirty="0" smtClean="0">
                <a:solidFill>
                  <a:srgbClr val="FF0000"/>
                </a:solidFill>
              </a:rPr>
              <a:t>YE”.</a:t>
            </a:r>
            <a:r>
              <a:rPr lang="en-US" altLang="en-US" dirty="0">
                <a:solidFill>
                  <a:srgbClr val="FF0000"/>
                </a:solidFill>
              </a:rPr>
              <a:t/>
            </a:r>
            <a:br>
              <a:rPr lang="en-US" altLang="en-US" dirty="0">
                <a:solidFill>
                  <a:srgbClr val="FF0000"/>
                </a:solidFill>
              </a:rPr>
            </a:br>
            <a:endParaRPr lang="en-US" altLang="en-US" dirty="0" smtClean="0">
              <a:solidFill>
                <a:schemeClr val="tx1">
                  <a:lumMod val="95000"/>
                  <a:lumOff val="5000"/>
                </a:schemeClr>
              </a:solidFill>
            </a:endParaRPr>
          </a:p>
        </p:txBody>
      </p:sp>
      <p:sp>
        <p:nvSpPr>
          <p:cNvPr id="64515" name="Content Placeholder 2"/>
          <p:cNvSpPr>
            <a:spLocks noGrp="1"/>
          </p:cNvSpPr>
          <p:nvPr>
            <p:ph idx="1"/>
          </p:nvPr>
        </p:nvSpPr>
        <p:spPr>
          <a:xfrm>
            <a:off x="1181100" y="3314700"/>
            <a:ext cx="10045700" cy="3138489"/>
          </a:xfrm>
        </p:spPr>
        <p:txBody>
          <a:bodyPr/>
          <a:lstStyle/>
          <a:p>
            <a:pPr algn="just" eaLnBrk="1" hangingPunct="1"/>
            <a:r>
              <a:rPr lang="en-US" altLang="en-US" sz="3200" dirty="0" smtClean="0"/>
              <a:t>This error changes the relationship of all nucleotides to each codon, and effectively changes every single codon in the sequence. </a:t>
            </a:r>
          </a:p>
          <a:p>
            <a:pPr algn="just" eaLnBrk="1" hangingPunct="1"/>
            <a:r>
              <a:rPr lang="en-US" altLang="en-US" sz="3200" dirty="0" smtClean="0"/>
              <a:t>Consequently, there is a widespread change in the amino acid sequence of the protein. Lets consider an example with an RNA sequence that codes for a sequence of amino acids:</a:t>
            </a:r>
          </a:p>
          <a:p>
            <a:pPr eaLnBrk="1" hangingPunct="1"/>
            <a:endParaRPr lang="en-US" altLang="en-US" dirty="0" smtClean="0"/>
          </a:p>
        </p:txBody>
      </p:sp>
    </p:spTree>
    <p:extLst>
      <p:ext uri="{BB962C8B-B14F-4D97-AF65-F5344CB8AC3E}">
        <p14:creationId xmlns:p14="http://schemas.microsoft.com/office/powerpoint/2010/main" val="724078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097280" y="0"/>
            <a:ext cx="10058400" cy="1737361"/>
          </a:xfrm>
        </p:spPr>
        <p:txBody>
          <a:bodyPr>
            <a:normAutofit fontScale="90000"/>
          </a:bodyPr>
          <a:lstStyle/>
          <a:p>
            <a:pPr>
              <a:defRPr/>
            </a:pPr>
            <a:r>
              <a:rPr lang="en-US" altLang="en-US" dirty="0" smtClean="0">
                <a:solidFill>
                  <a:schemeClr val="tx1">
                    <a:lumMod val="95000"/>
                    <a:lumOff val="5000"/>
                  </a:schemeClr>
                </a:solidFill>
              </a:rPr>
              <a:t>Normal codon:</a:t>
            </a:r>
            <a:br>
              <a:rPr lang="en-US" altLang="en-US" dirty="0" smtClean="0">
                <a:solidFill>
                  <a:schemeClr val="tx1">
                    <a:lumMod val="95000"/>
                    <a:lumOff val="5000"/>
                  </a:schemeClr>
                </a:solidFill>
              </a:rPr>
            </a:br>
            <a:r>
              <a:rPr lang="en-US" altLang="en-US" dirty="0">
                <a:solidFill>
                  <a:schemeClr val="tx1">
                    <a:lumMod val="95000"/>
                    <a:lumOff val="5000"/>
                  </a:schemeClr>
                </a:solidFill>
              </a:rPr>
              <a:t/>
            </a:r>
            <a:br>
              <a:rPr lang="en-US" altLang="en-US" dirty="0">
                <a:solidFill>
                  <a:schemeClr val="tx1">
                    <a:lumMod val="95000"/>
                    <a:lumOff val="5000"/>
                  </a:schemeClr>
                </a:solidFill>
              </a:rPr>
            </a:br>
            <a:r>
              <a:rPr lang="en-US" altLang="en-US" dirty="0" smtClean="0">
                <a:solidFill>
                  <a:schemeClr val="tx1">
                    <a:lumMod val="95000"/>
                    <a:lumOff val="5000"/>
                  </a:schemeClr>
                </a:solidFill>
              </a:rPr>
              <a:t>   AUG AAA CUU CGC AGG AUG </a:t>
            </a:r>
            <a:r>
              <a:rPr lang="en-US" altLang="en-US" dirty="0" err="1" smtClean="0">
                <a:solidFill>
                  <a:schemeClr val="tx1">
                    <a:lumMod val="95000"/>
                    <a:lumOff val="5000"/>
                  </a:schemeClr>
                </a:solidFill>
              </a:rPr>
              <a:t>AUG</a:t>
            </a:r>
            <a:r>
              <a:rPr lang="en-US" altLang="en-US" dirty="0" smtClean="0">
                <a:solidFill>
                  <a:schemeClr val="tx1">
                    <a:lumMod val="95000"/>
                    <a:lumOff val="5000"/>
                  </a:schemeClr>
                </a:solidFill>
              </a:rPr>
              <a:t> </a:t>
            </a:r>
            <a:r>
              <a:rPr lang="en-US" altLang="en-US" dirty="0" err="1" smtClean="0">
                <a:solidFill>
                  <a:schemeClr val="tx1">
                    <a:lumMod val="95000"/>
                    <a:lumOff val="5000"/>
                  </a:schemeClr>
                </a:solidFill>
              </a:rPr>
              <a:t>AUG</a:t>
            </a:r>
            <a:endParaRPr lang="en-US" altLang="en-US" dirty="0" smtClean="0">
              <a:solidFill>
                <a:schemeClr val="tx1">
                  <a:lumMod val="95000"/>
                  <a:lumOff val="5000"/>
                </a:schemeClr>
              </a:solidFill>
            </a:endParaRPr>
          </a:p>
        </p:txBody>
      </p:sp>
      <p:sp>
        <p:nvSpPr>
          <p:cNvPr id="65539" name="Content Placeholder 2"/>
          <p:cNvSpPr>
            <a:spLocks noGrp="1"/>
          </p:cNvSpPr>
          <p:nvPr>
            <p:ph idx="1"/>
          </p:nvPr>
        </p:nvSpPr>
        <p:spPr>
          <a:xfrm>
            <a:off x="1244600" y="2082799"/>
            <a:ext cx="9804400" cy="2282825"/>
          </a:xfrm>
        </p:spPr>
        <p:txBody>
          <a:bodyPr/>
          <a:lstStyle/>
          <a:p>
            <a:pPr eaLnBrk="1" hangingPunct="1"/>
            <a:r>
              <a:rPr lang="en-US" altLang="en-US" dirty="0" smtClean="0"/>
              <a:t>With the triplet code, the sequence shown in the figure below corresponds to a protein made of the following amino acids:</a:t>
            </a:r>
          </a:p>
          <a:p>
            <a:pPr eaLnBrk="1" hangingPunct="1"/>
            <a:r>
              <a:rPr lang="en-US" altLang="en-US" dirty="0" smtClean="0"/>
              <a:t>Methionine-Lysine-Leucine-Arginine-Arginine-Methionine-Methionine-Methionin </a:t>
            </a:r>
          </a:p>
          <a:p>
            <a:pPr eaLnBrk="1" hangingPunct="1"/>
            <a:endParaRPr lang="en-US" altLang="en-US" dirty="0" smtClean="0"/>
          </a:p>
        </p:txBody>
      </p:sp>
      <p:pic>
        <p:nvPicPr>
          <p:cNvPr id="655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390900"/>
            <a:ext cx="70358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rved Right Arrow 1"/>
          <p:cNvSpPr/>
          <p:nvPr/>
        </p:nvSpPr>
        <p:spPr>
          <a:xfrm rot="20277943">
            <a:off x="746262" y="1274883"/>
            <a:ext cx="1303011" cy="423203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2464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defRPr/>
            </a:pPr>
            <a:endParaRPr lang="en-US" altLang="en-US" smtClean="0">
              <a:solidFill>
                <a:schemeClr val="tx1">
                  <a:lumMod val="95000"/>
                  <a:lumOff val="5000"/>
                </a:schemeClr>
              </a:solidFill>
            </a:endParaRPr>
          </a:p>
        </p:txBody>
      </p:sp>
      <p:sp>
        <p:nvSpPr>
          <p:cNvPr id="66563" name="Content Placeholder 2"/>
          <p:cNvSpPr>
            <a:spLocks noGrp="1"/>
          </p:cNvSpPr>
          <p:nvPr>
            <p:ph idx="1"/>
          </p:nvPr>
        </p:nvSpPr>
        <p:spPr/>
        <p:txBody>
          <a:bodyPr/>
          <a:lstStyle/>
          <a:p>
            <a:pPr algn="just" eaLnBrk="1" hangingPunct="1"/>
            <a:r>
              <a:rPr lang="en-US" altLang="en-US" sz="3600" dirty="0" smtClean="0"/>
              <a:t>Now…..</a:t>
            </a:r>
          </a:p>
          <a:p>
            <a:pPr algn="just" eaLnBrk="1" hangingPunct="1"/>
            <a:r>
              <a:rPr lang="en-US" altLang="en-US" sz="3600" dirty="0" smtClean="0"/>
              <a:t>suppose </a:t>
            </a:r>
            <a:r>
              <a:rPr lang="en-US" altLang="en-US" sz="3600" dirty="0"/>
              <a:t>that a mutation occurs during replication, and it results in deletion of the fourth nucleotide in the sequence. When separated into triplet codons, the nucleotide sequence would now read as follows (Figure 6</a:t>
            </a:r>
            <a:r>
              <a:rPr lang="en-US" altLang="en-US" sz="3600" dirty="0" smtClean="0"/>
              <a:t>): </a:t>
            </a:r>
            <a:r>
              <a:rPr lang="en-US" altLang="en-US" sz="3600" i="1" dirty="0" smtClean="0"/>
              <a:t>(see next slide)</a:t>
            </a:r>
            <a:endParaRPr lang="en-US" altLang="en-US" sz="3600" i="1" dirty="0"/>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898585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defRPr/>
            </a:pPr>
            <a:r>
              <a:rPr lang="nn-NO" altLang="en-US" dirty="0" smtClean="0">
                <a:solidFill>
                  <a:schemeClr val="tx1">
                    <a:lumMod val="95000"/>
                    <a:lumOff val="5000"/>
                  </a:schemeClr>
                </a:solidFill>
              </a:rPr>
              <a:t>    AUG AAC UUC GCA GGA UGA UGA UG</a:t>
            </a:r>
            <a:endParaRPr lang="en-US" altLang="en-US" dirty="0" smtClean="0">
              <a:solidFill>
                <a:schemeClr val="tx1">
                  <a:lumMod val="95000"/>
                  <a:lumOff val="5000"/>
                </a:schemeClr>
              </a:solidFill>
            </a:endParaRPr>
          </a:p>
        </p:txBody>
      </p:sp>
      <p:sp>
        <p:nvSpPr>
          <p:cNvPr id="3" name="Content Placeholder 2"/>
          <p:cNvSpPr>
            <a:spLocks noGrp="1"/>
          </p:cNvSpPr>
          <p:nvPr>
            <p:ph idx="1"/>
          </p:nvPr>
        </p:nvSpPr>
        <p:spPr/>
        <p:txBody>
          <a:bodyPr rtlCol="0">
            <a:normAutofit/>
          </a:bodyPr>
          <a:lstStyle/>
          <a:p>
            <a:pPr marL="0" indent="0" algn="just">
              <a:buNone/>
              <a:defRPr/>
            </a:pPr>
            <a:r>
              <a:rPr lang="en-US" sz="2800" dirty="0" smtClean="0"/>
              <a:t>        This series of codons would encode the following sequence of amino acids:</a:t>
            </a:r>
          </a:p>
          <a:p>
            <a:pPr marL="68580" indent="-68580" algn="just">
              <a:defRPr/>
            </a:pPr>
            <a:r>
              <a:rPr lang="en-US" sz="2800" dirty="0" smtClean="0">
                <a:solidFill>
                  <a:schemeClr val="accent5">
                    <a:lumMod val="75000"/>
                  </a:schemeClr>
                </a:solidFill>
              </a:rPr>
              <a:t>Methionine</a:t>
            </a:r>
            <a:r>
              <a:rPr lang="en-US" sz="2800" dirty="0" smtClean="0"/>
              <a:t>-</a:t>
            </a:r>
            <a:r>
              <a:rPr lang="en-US" sz="2800" dirty="0" smtClean="0">
                <a:solidFill>
                  <a:schemeClr val="accent2">
                    <a:lumMod val="60000"/>
                    <a:lumOff val="40000"/>
                  </a:schemeClr>
                </a:solidFill>
              </a:rPr>
              <a:t>Asparagine</a:t>
            </a:r>
            <a:r>
              <a:rPr lang="en-US" sz="2800" dirty="0" smtClean="0"/>
              <a:t>-</a:t>
            </a:r>
            <a:r>
              <a:rPr lang="en-US" sz="2800" dirty="0" smtClean="0">
                <a:solidFill>
                  <a:srgbClr val="FFC000"/>
                </a:solidFill>
              </a:rPr>
              <a:t>Phenylalanine</a:t>
            </a:r>
            <a:r>
              <a:rPr lang="en-US" sz="2800" dirty="0" smtClean="0"/>
              <a:t>-</a:t>
            </a:r>
            <a:r>
              <a:rPr lang="en-US" sz="2800" dirty="0" smtClean="0">
                <a:solidFill>
                  <a:srgbClr val="00B050"/>
                </a:solidFill>
              </a:rPr>
              <a:t>Alanine</a:t>
            </a:r>
            <a:r>
              <a:rPr lang="en-US" sz="2800" dirty="0" smtClean="0"/>
              <a:t>-</a:t>
            </a:r>
            <a:r>
              <a:rPr lang="en-US" sz="2800" dirty="0" smtClean="0">
                <a:solidFill>
                  <a:schemeClr val="accent1">
                    <a:lumMod val="60000"/>
                    <a:lumOff val="40000"/>
                  </a:schemeClr>
                </a:solidFill>
              </a:rPr>
              <a:t>Glycine</a:t>
            </a:r>
            <a:r>
              <a:rPr lang="en-US" sz="2800" dirty="0" smtClean="0"/>
              <a:t>-</a:t>
            </a:r>
            <a:r>
              <a:rPr lang="en-US" sz="2800" dirty="0" smtClean="0">
                <a:solidFill>
                  <a:srgbClr val="FF0000"/>
                </a:solidFill>
              </a:rPr>
              <a:t>STOP</a:t>
            </a:r>
            <a:r>
              <a:rPr lang="en-US" sz="2800" dirty="0" smtClean="0"/>
              <a:t>-</a:t>
            </a:r>
            <a:r>
              <a:rPr lang="en-US" sz="2800" dirty="0" smtClean="0">
                <a:solidFill>
                  <a:srgbClr val="FF0000"/>
                </a:solidFill>
              </a:rPr>
              <a:t>STOP</a:t>
            </a:r>
          </a:p>
          <a:p>
            <a:pPr marL="68580" indent="-68580">
              <a:defRPr/>
            </a:pPr>
            <a:endParaRPr lang="en-US" dirty="0" smtClean="0"/>
          </a:p>
          <a:p>
            <a:pPr marL="68580" indent="-68580">
              <a:defRPr/>
            </a:pPr>
            <a:endParaRPr lang="en-US" dirty="0"/>
          </a:p>
        </p:txBody>
      </p:sp>
      <p:pic>
        <p:nvPicPr>
          <p:cNvPr id="675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3441700"/>
            <a:ext cx="5453063"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Box 1"/>
          <p:cNvSpPr txBox="1">
            <a:spLocks noChangeArrowheads="1"/>
          </p:cNvSpPr>
          <p:nvPr/>
        </p:nvSpPr>
        <p:spPr bwMode="auto">
          <a:xfrm>
            <a:off x="2279650" y="4806950"/>
            <a:ext cx="103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Figure 6</a:t>
            </a:r>
          </a:p>
        </p:txBody>
      </p:sp>
      <p:sp>
        <p:nvSpPr>
          <p:cNvPr id="2" name="Curved Left Arrow 1"/>
          <p:cNvSpPr/>
          <p:nvPr/>
        </p:nvSpPr>
        <p:spPr>
          <a:xfrm rot="2212584">
            <a:off x="8842789" y="3183495"/>
            <a:ext cx="1075836" cy="31881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rved Right Arrow 3"/>
          <p:cNvSpPr/>
          <p:nvPr/>
        </p:nvSpPr>
        <p:spPr>
          <a:xfrm rot="19781563">
            <a:off x="877477" y="1367984"/>
            <a:ext cx="1786690" cy="45721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24872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defRPr/>
            </a:pPr>
            <a:r>
              <a:rPr lang="en-US" altLang="en-US" smtClean="0">
                <a:solidFill>
                  <a:schemeClr val="tx1">
                    <a:lumMod val="95000"/>
                    <a:lumOff val="5000"/>
                  </a:schemeClr>
                </a:solidFill>
              </a:rPr>
              <a:t>Conclusion</a:t>
            </a:r>
          </a:p>
        </p:txBody>
      </p:sp>
      <p:sp>
        <p:nvSpPr>
          <p:cNvPr id="68611" name="Content Placeholder 2"/>
          <p:cNvSpPr>
            <a:spLocks noGrp="1"/>
          </p:cNvSpPr>
          <p:nvPr>
            <p:ph idx="1"/>
          </p:nvPr>
        </p:nvSpPr>
        <p:spPr>
          <a:xfrm>
            <a:off x="1257300" y="2060576"/>
            <a:ext cx="8896350" cy="3529013"/>
          </a:xfrm>
        </p:spPr>
        <p:txBody>
          <a:bodyPr>
            <a:normAutofit fontScale="92500" lnSpcReduction="20000"/>
          </a:bodyPr>
          <a:lstStyle/>
          <a:p>
            <a:pPr algn="just" eaLnBrk="1" hangingPunct="1">
              <a:buFont typeface="Wingdings" panose="05000000000000000000" pitchFamily="2" charset="2"/>
              <a:buChar char="Ø"/>
            </a:pPr>
            <a:r>
              <a:rPr lang="en-US" altLang="en-US" sz="2800" dirty="0"/>
              <a:t>Each of the stop codons tells the ribosome to terminate protein synthesis at that point. </a:t>
            </a:r>
          </a:p>
          <a:p>
            <a:pPr algn="just" eaLnBrk="1" hangingPunct="1">
              <a:buFont typeface="Wingdings" panose="05000000000000000000" pitchFamily="2" charset="2"/>
              <a:buChar char="Ø"/>
            </a:pPr>
            <a:endParaRPr lang="en-US" altLang="en-US" sz="2800" dirty="0"/>
          </a:p>
          <a:p>
            <a:pPr algn="just" eaLnBrk="1" hangingPunct="1">
              <a:buFont typeface="Wingdings" panose="05000000000000000000" pitchFamily="2" charset="2"/>
              <a:buChar char="Ø"/>
            </a:pPr>
            <a:r>
              <a:rPr lang="en-US" altLang="en-US" sz="2800" dirty="0"/>
              <a:t>Consequently, the mutant protein is entirely different due to the deletion of the fourth nucleotide, and it is also shorter due to the appearance of a premature stop codon. </a:t>
            </a:r>
          </a:p>
          <a:p>
            <a:pPr algn="just" eaLnBrk="1" hangingPunct="1">
              <a:buFont typeface="Wingdings" panose="05000000000000000000" pitchFamily="2" charset="2"/>
              <a:buChar char="Ø"/>
            </a:pPr>
            <a:endParaRPr lang="en-US" altLang="en-US" sz="2800" dirty="0"/>
          </a:p>
          <a:p>
            <a:pPr algn="just" eaLnBrk="1" hangingPunct="1">
              <a:buFont typeface="Wingdings" panose="05000000000000000000" pitchFamily="2" charset="2"/>
              <a:buChar char="Ø"/>
            </a:pPr>
            <a:r>
              <a:rPr lang="en-US" altLang="en-US" sz="2800" dirty="0"/>
              <a:t>This mutant protein will be unable to perform its necessary function in the cell.</a:t>
            </a:r>
          </a:p>
        </p:txBody>
      </p:sp>
    </p:spTree>
    <p:extLst>
      <p:ext uri="{BB962C8B-B14F-4D97-AF65-F5344CB8AC3E}">
        <p14:creationId xmlns:p14="http://schemas.microsoft.com/office/powerpoint/2010/main" val="588826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defRPr/>
            </a:pPr>
            <a:r>
              <a:rPr lang="en-US" altLang="en-US" dirty="0" smtClean="0">
                <a:solidFill>
                  <a:schemeClr val="tx1">
                    <a:lumMod val="95000"/>
                    <a:lumOff val="5000"/>
                  </a:schemeClr>
                </a:solidFill>
              </a:rPr>
              <a:t>What causes mutation?</a:t>
            </a:r>
          </a:p>
        </p:txBody>
      </p:sp>
      <p:sp>
        <p:nvSpPr>
          <p:cNvPr id="89091" name="Content Placeholder 2"/>
          <p:cNvSpPr>
            <a:spLocks noGrp="1"/>
          </p:cNvSpPr>
          <p:nvPr>
            <p:ph idx="1"/>
          </p:nvPr>
        </p:nvSpPr>
        <p:spPr/>
        <p:txBody>
          <a:bodyPr/>
          <a:lstStyle/>
          <a:p>
            <a:pPr algn="just" eaLnBrk="1" hangingPunct="1">
              <a:defRPr/>
            </a:pPr>
            <a:r>
              <a:rPr lang="en-US" altLang="en-US" sz="2700" dirty="0">
                <a:solidFill>
                  <a:srgbClr val="FF0000"/>
                </a:solidFill>
              </a:rPr>
              <a:t>Mutagens</a:t>
            </a:r>
            <a:r>
              <a:rPr lang="en-US" altLang="en-US" sz="2700" dirty="0"/>
              <a:t> – external agents of genetic change</a:t>
            </a:r>
          </a:p>
          <a:p>
            <a:pPr marL="0" indent="0" algn="just">
              <a:buNone/>
              <a:defRPr/>
            </a:pPr>
            <a:endParaRPr lang="en-US" altLang="en-US" sz="2700" dirty="0"/>
          </a:p>
          <a:p>
            <a:pPr lvl="1" algn="just" eaLnBrk="1" hangingPunct="1">
              <a:defRPr/>
            </a:pPr>
            <a:r>
              <a:rPr lang="en-US" altLang="en-US" sz="2700" dirty="0"/>
              <a:t>Chemicals, ultraviolet radiation, viral</a:t>
            </a:r>
          </a:p>
          <a:p>
            <a:pPr marL="457200" lvl="1" indent="0" algn="just">
              <a:buNone/>
              <a:defRPr/>
            </a:pPr>
            <a:endParaRPr lang="en-US" altLang="en-US" sz="2700" dirty="0"/>
          </a:p>
          <a:p>
            <a:pPr lvl="1" algn="just" eaLnBrk="1" hangingPunct="1">
              <a:defRPr/>
            </a:pPr>
            <a:r>
              <a:rPr lang="en-US" altLang="en-US" sz="2700" dirty="0"/>
              <a:t>Causes alterations in the molecular structure of nucleotides, ultimately causing substitutions, insertions, and deletions in the DNA sequence.</a:t>
            </a:r>
          </a:p>
        </p:txBody>
      </p:sp>
    </p:spTree>
    <p:extLst>
      <p:ext uri="{BB962C8B-B14F-4D97-AF65-F5344CB8AC3E}">
        <p14:creationId xmlns:p14="http://schemas.microsoft.com/office/powerpoint/2010/main" val="3934469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defRPr/>
            </a:pPr>
            <a:r>
              <a:rPr lang="en-US" altLang="en-US" smtClean="0">
                <a:solidFill>
                  <a:schemeClr val="tx1">
                    <a:lumMod val="95000"/>
                    <a:lumOff val="5000"/>
                  </a:schemeClr>
                </a:solidFill>
              </a:rPr>
              <a:t>What are the consequences of mutations?</a:t>
            </a:r>
          </a:p>
        </p:txBody>
      </p:sp>
      <p:sp>
        <p:nvSpPr>
          <p:cNvPr id="70659" name="Content Placeholder 2"/>
          <p:cNvSpPr>
            <a:spLocks noGrp="1"/>
          </p:cNvSpPr>
          <p:nvPr>
            <p:ph idx="1"/>
          </p:nvPr>
        </p:nvSpPr>
        <p:spPr/>
        <p:txBody>
          <a:bodyPr/>
          <a:lstStyle/>
          <a:p>
            <a:pPr eaLnBrk="1" hangingPunct="1">
              <a:buFont typeface="Wingdings" panose="05000000000000000000" pitchFamily="2" charset="2"/>
              <a:buChar char="q"/>
            </a:pPr>
            <a:r>
              <a:rPr lang="en-US" altLang="en-US" sz="3200" dirty="0"/>
              <a:t>Genetic diversity in populations</a:t>
            </a:r>
          </a:p>
          <a:p>
            <a:pPr eaLnBrk="1" hangingPunct="1">
              <a:buFont typeface="Wingdings" panose="05000000000000000000" pitchFamily="2" charset="2"/>
              <a:buChar char="q"/>
            </a:pPr>
            <a:r>
              <a:rPr lang="en-US" altLang="en-US" sz="3200" dirty="0"/>
              <a:t>Beneficial to an organism by making it better able to adapt to environmental factors.</a:t>
            </a:r>
          </a:p>
          <a:p>
            <a:pPr eaLnBrk="1" hangingPunct="1">
              <a:buFont typeface="Wingdings" panose="05000000000000000000" pitchFamily="2" charset="2"/>
              <a:buChar char="q"/>
            </a:pPr>
            <a:r>
              <a:rPr lang="en-US" altLang="en-US" sz="3200" dirty="0"/>
              <a:t>Harmful in some instance; like increased susceptibility to illness or disease</a:t>
            </a:r>
          </a:p>
          <a:p>
            <a:pPr eaLnBrk="1" hangingPunct="1">
              <a:buFont typeface="Wingdings" panose="05000000000000000000" pitchFamily="2" charset="2"/>
              <a:buChar char="q"/>
            </a:pPr>
            <a:r>
              <a:rPr lang="en-US" altLang="en-US" sz="3200" dirty="0"/>
              <a:t>Neutral proving neither beneficial nor detrimental outcomes to an organisms</a:t>
            </a:r>
          </a:p>
          <a:p>
            <a:pPr eaLnBrk="1" hangingPunct="1">
              <a:buFont typeface="Wingdings" panose="05000000000000000000" pitchFamily="2" charset="2"/>
              <a:buChar char="q"/>
            </a:pPr>
            <a:endParaRPr lang="en-US" altLang="en-US" sz="2100" dirty="0"/>
          </a:p>
        </p:txBody>
      </p:sp>
    </p:spTree>
    <p:extLst>
      <p:ext uri="{BB962C8B-B14F-4D97-AF65-F5344CB8AC3E}">
        <p14:creationId xmlns:p14="http://schemas.microsoft.com/office/powerpoint/2010/main" val="2583400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defRPr/>
            </a:pPr>
            <a:r>
              <a:rPr lang="en-US" altLang="en-US" b="1" i="1" dirty="0" smtClean="0">
                <a:solidFill>
                  <a:schemeClr val="tx1">
                    <a:lumMod val="95000"/>
                    <a:lumOff val="5000"/>
                  </a:schemeClr>
                </a:solidFill>
              </a:rPr>
              <a:t>Brain teaser activity!!!</a:t>
            </a:r>
          </a:p>
        </p:txBody>
      </p:sp>
      <p:sp>
        <p:nvSpPr>
          <p:cNvPr id="3" name="Content Placeholder 2"/>
          <p:cNvSpPr>
            <a:spLocks noGrp="1"/>
          </p:cNvSpPr>
          <p:nvPr>
            <p:ph idx="1"/>
          </p:nvPr>
        </p:nvSpPr>
        <p:spPr>
          <a:xfrm>
            <a:off x="1097280" y="2387600"/>
            <a:ext cx="10058400" cy="3481494"/>
          </a:xfrm>
        </p:spPr>
        <p:txBody>
          <a:bodyPr rtlCol="0">
            <a:normAutofit/>
          </a:bodyPr>
          <a:lstStyle/>
          <a:p>
            <a:pPr marL="514350" indent="-514350">
              <a:buFont typeface="+mj-lt"/>
              <a:buAutoNum type="arabicPeriod"/>
              <a:defRPr/>
            </a:pPr>
            <a:r>
              <a:rPr lang="en-US" sz="3200" dirty="0" smtClean="0"/>
              <a:t>What factors that causes mutation?</a:t>
            </a:r>
          </a:p>
          <a:p>
            <a:pPr marL="514350" indent="-514350">
              <a:buFont typeface="+mj-lt"/>
              <a:buAutoNum type="arabicPeriod"/>
              <a:defRPr/>
            </a:pPr>
            <a:r>
              <a:rPr lang="en-US" sz="3200" dirty="0" smtClean="0"/>
              <a:t>What type of mutation that causes entire shifts of RNA sequence?</a:t>
            </a:r>
          </a:p>
          <a:p>
            <a:pPr marL="514350" indent="-514350">
              <a:buFont typeface="+mj-lt"/>
              <a:buAutoNum type="arabicPeriod"/>
              <a:defRPr/>
            </a:pPr>
            <a:r>
              <a:rPr lang="en-US" sz="3200" dirty="0" smtClean="0"/>
              <a:t>Is insertion and deletion results frameshifting? </a:t>
            </a:r>
          </a:p>
          <a:p>
            <a:pPr marL="514350" indent="-514350">
              <a:buFont typeface="+mj-lt"/>
              <a:buAutoNum type="arabicPeriod"/>
              <a:defRPr/>
            </a:pPr>
            <a:r>
              <a:rPr lang="en-US" sz="3200" dirty="0" smtClean="0"/>
              <a:t>what will happen if mutation occurs in a gene?</a:t>
            </a:r>
          </a:p>
          <a:p>
            <a:pPr marL="0" indent="0">
              <a:buNone/>
              <a:defRPr/>
            </a:pPr>
            <a:endParaRPr lang="en-US" dirty="0" smtClean="0"/>
          </a:p>
          <a:p>
            <a:pPr marL="0" indent="0">
              <a:buNone/>
              <a:defRPr/>
            </a:pPr>
            <a:endParaRPr lang="en-US" dirty="0"/>
          </a:p>
        </p:txBody>
      </p:sp>
    </p:spTree>
    <p:extLst>
      <p:ext uri="{BB962C8B-B14F-4D97-AF65-F5344CB8AC3E}">
        <p14:creationId xmlns:p14="http://schemas.microsoft.com/office/powerpoint/2010/main" val="2794715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43691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defRPr/>
            </a:pPr>
            <a:r>
              <a:rPr lang="en-US" altLang="en-US" dirty="0" smtClean="0">
                <a:solidFill>
                  <a:schemeClr val="tx1">
                    <a:lumMod val="95000"/>
                    <a:lumOff val="5000"/>
                  </a:schemeClr>
                </a:solidFill>
              </a:rPr>
              <a:t>Mutation Generates New Alleles</a:t>
            </a:r>
          </a:p>
        </p:txBody>
      </p:sp>
      <p:sp>
        <p:nvSpPr>
          <p:cNvPr id="46083" name="Content Placeholder 2"/>
          <p:cNvSpPr>
            <a:spLocks noGrp="1"/>
          </p:cNvSpPr>
          <p:nvPr>
            <p:ph idx="1"/>
          </p:nvPr>
        </p:nvSpPr>
        <p:spPr>
          <a:xfrm>
            <a:off x="1981200" y="1844676"/>
            <a:ext cx="8229600" cy="4392613"/>
          </a:xfrm>
        </p:spPr>
        <p:txBody>
          <a:bodyPr/>
          <a:lstStyle/>
          <a:p>
            <a:pPr algn="just" eaLnBrk="1" hangingPunct="1">
              <a:buFont typeface="Wingdings" panose="05000000000000000000" pitchFamily="2" charset="2"/>
              <a:buChar char="§"/>
            </a:pPr>
            <a:r>
              <a:rPr lang="en-US" altLang="en-US" sz="2100"/>
              <a:t>The whole family is one species with the same genes.</a:t>
            </a:r>
          </a:p>
          <a:p>
            <a:pPr algn="just" eaLnBrk="1" hangingPunct="1">
              <a:buFont typeface="Wingdings" panose="05000000000000000000" pitchFamily="2" charset="2"/>
              <a:buChar char="§"/>
            </a:pPr>
            <a:r>
              <a:rPr lang="en-US" altLang="en-US" sz="2100"/>
              <a:t>Mutation creates slightly different versions of the same genes, called </a:t>
            </a:r>
            <a:r>
              <a:rPr lang="en-US" altLang="en-US" sz="2100">
                <a:solidFill>
                  <a:srgbClr val="FF0000"/>
                </a:solidFill>
              </a:rPr>
              <a:t>alleles.</a:t>
            </a:r>
            <a:r>
              <a:rPr lang="en-US" altLang="en-US" sz="2100"/>
              <a:t> </a:t>
            </a:r>
          </a:p>
          <a:p>
            <a:pPr algn="just" eaLnBrk="1" hangingPunct="1">
              <a:buFont typeface="Wingdings" panose="05000000000000000000" pitchFamily="2" charset="2"/>
              <a:buChar char="§"/>
            </a:pPr>
            <a:r>
              <a:rPr lang="en-US" altLang="en-US" sz="2100"/>
              <a:t>These small differences in DNA sequence make every individual unique. </a:t>
            </a:r>
          </a:p>
          <a:p>
            <a:pPr algn="just" eaLnBrk="1" hangingPunct="1">
              <a:buFont typeface="Wingdings" panose="05000000000000000000" pitchFamily="2" charset="2"/>
              <a:buChar char="§"/>
            </a:pPr>
            <a:r>
              <a:rPr lang="en-US" altLang="en-US" sz="2100"/>
              <a:t>They account for the variation we see in human hair color, skin color, height, shape, behavior, and susceptibility to disease. Individuals in other species vary too, in both physical appearance and behavior. </a:t>
            </a:r>
          </a:p>
        </p:txBody>
      </p:sp>
    </p:spTree>
    <p:extLst>
      <p:ext uri="{BB962C8B-B14F-4D97-AF65-F5344CB8AC3E}">
        <p14:creationId xmlns:p14="http://schemas.microsoft.com/office/powerpoint/2010/main" val="831328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981200" y="274639"/>
            <a:ext cx="8229600" cy="1425575"/>
          </a:xfrm>
        </p:spPr>
        <p:txBody>
          <a:bodyPr/>
          <a:lstStyle/>
          <a:p>
            <a:pPr>
              <a:defRPr/>
            </a:pPr>
            <a:r>
              <a:rPr lang="en-US" altLang="en-US" dirty="0" smtClean="0">
                <a:solidFill>
                  <a:schemeClr val="tx1">
                    <a:lumMod val="95000"/>
                    <a:lumOff val="5000"/>
                  </a:schemeClr>
                </a:solidFill>
              </a:rPr>
              <a:t>What is the advantage of genetic variations?</a:t>
            </a:r>
          </a:p>
        </p:txBody>
      </p:sp>
      <p:sp>
        <p:nvSpPr>
          <p:cNvPr id="47107" name="Content Placeholder 2"/>
          <p:cNvSpPr>
            <a:spLocks noGrp="1"/>
          </p:cNvSpPr>
          <p:nvPr>
            <p:ph idx="1"/>
          </p:nvPr>
        </p:nvSpPr>
        <p:spPr>
          <a:xfrm>
            <a:off x="1981200" y="2060575"/>
            <a:ext cx="8229600" cy="4065588"/>
          </a:xfrm>
        </p:spPr>
        <p:txBody>
          <a:bodyPr/>
          <a:lstStyle/>
          <a:p>
            <a:pPr eaLnBrk="1" hangingPunct="1">
              <a:buFont typeface="Tw Cen MT Condensed" panose="020B0606020104020203" pitchFamily="34" charset="0"/>
              <a:buAutoNum type="arabicPeriod"/>
            </a:pPr>
            <a:r>
              <a:rPr lang="en-US" altLang="en-US" sz="2100"/>
              <a:t>It helps populations change over time.</a:t>
            </a:r>
          </a:p>
          <a:p>
            <a:pPr eaLnBrk="1" hangingPunct="1">
              <a:buFont typeface="Tw Cen MT Condensed" panose="020B0606020104020203" pitchFamily="34" charset="0"/>
              <a:buAutoNum type="arabicPeriod"/>
            </a:pPr>
            <a:r>
              <a:rPr lang="en-US" altLang="en-US" sz="2100"/>
              <a:t>Variations that help an organism survive and reproduce are passed on to the next generation.</a:t>
            </a:r>
          </a:p>
          <a:p>
            <a:pPr eaLnBrk="1" hangingPunct="1">
              <a:buFont typeface="Tw Cen MT Condensed" panose="020B0606020104020203" pitchFamily="34" charset="0"/>
              <a:buAutoNum type="arabicPeriod"/>
            </a:pPr>
            <a:r>
              <a:rPr lang="en-US" altLang="en-US" sz="2100"/>
              <a:t>Variations that hinder survival and reproduction are eliminated from the population.</a:t>
            </a:r>
          </a:p>
          <a:p>
            <a:pPr eaLnBrk="1" hangingPunct="1">
              <a:buFont typeface="Tw Cen MT Condensed" panose="020B0606020104020203" pitchFamily="34" charset="0"/>
              <a:buAutoNum type="arabicPeriod"/>
            </a:pPr>
            <a:r>
              <a:rPr lang="en-US" altLang="en-US" sz="2100"/>
              <a:t>This process of natural selection can lead to significant changes in the appearance, behavior, or physiology of individuals in a population, in just a few generations.</a:t>
            </a:r>
          </a:p>
          <a:p>
            <a:pPr eaLnBrk="1" hangingPunct="1">
              <a:buFont typeface="Tw Cen MT Condensed" panose="020B0606020104020203" pitchFamily="34" charset="0"/>
              <a:buAutoNum type="arabicPeriod"/>
            </a:pPr>
            <a:endParaRPr lang="en-US" altLang="en-US" sz="2100"/>
          </a:p>
        </p:txBody>
      </p:sp>
    </p:spTree>
    <p:extLst>
      <p:ext uri="{BB962C8B-B14F-4D97-AF65-F5344CB8AC3E}">
        <p14:creationId xmlns:p14="http://schemas.microsoft.com/office/powerpoint/2010/main" val="2017038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4300" y="609600"/>
            <a:ext cx="7962900" cy="3568700"/>
          </a:xfrm>
        </p:spPr>
        <p:txBody>
          <a:bodyPr>
            <a:normAutofit/>
          </a:bodyPr>
          <a:lstStyle/>
          <a:p>
            <a:pPr>
              <a:defRPr/>
            </a:pPr>
            <a:r>
              <a:rPr lang="en-US" sz="4800" b="1" dirty="0">
                <a:solidFill>
                  <a:schemeClr val="tx1">
                    <a:lumMod val="95000"/>
                    <a:lumOff val="5000"/>
                  </a:schemeClr>
                </a:solidFill>
              </a:rPr>
              <a:t>Types of </a:t>
            </a:r>
            <a:r>
              <a:rPr lang="en-US" sz="4800" b="1" dirty="0" smtClean="0">
                <a:solidFill>
                  <a:schemeClr val="tx1">
                    <a:lumMod val="95000"/>
                    <a:lumOff val="5000"/>
                  </a:schemeClr>
                </a:solidFill>
              </a:rPr>
              <a:t>Mutation</a:t>
            </a:r>
            <a:br>
              <a:rPr lang="en-US" sz="4800" b="1" dirty="0" smtClean="0">
                <a:solidFill>
                  <a:schemeClr val="tx1">
                    <a:lumMod val="95000"/>
                    <a:lumOff val="5000"/>
                  </a:schemeClr>
                </a:solidFill>
              </a:rPr>
            </a:br>
            <a:r>
              <a:rPr lang="en-US" sz="4800" b="1" dirty="0" smtClean="0">
                <a:solidFill>
                  <a:schemeClr val="tx1">
                    <a:lumMod val="95000"/>
                    <a:lumOff val="5000"/>
                  </a:schemeClr>
                </a:solidFill>
              </a:rPr>
              <a:t/>
            </a:r>
            <a:br>
              <a:rPr lang="en-US" sz="4800" b="1" dirty="0" smtClean="0">
                <a:solidFill>
                  <a:schemeClr val="tx1">
                    <a:lumMod val="95000"/>
                    <a:lumOff val="5000"/>
                  </a:schemeClr>
                </a:solidFill>
              </a:rPr>
            </a:br>
            <a:r>
              <a:rPr lang="en-US" sz="3200" dirty="0" smtClean="0">
                <a:solidFill>
                  <a:schemeClr val="tx1">
                    <a:lumMod val="95000"/>
                    <a:lumOff val="5000"/>
                  </a:schemeClr>
                </a:solidFill>
              </a:rPr>
              <a:t>1. Base Substitution</a:t>
            </a:r>
            <a:br>
              <a:rPr lang="en-US" sz="3200" dirty="0" smtClean="0">
                <a:solidFill>
                  <a:schemeClr val="tx1">
                    <a:lumMod val="95000"/>
                    <a:lumOff val="5000"/>
                  </a:schemeClr>
                </a:solidFill>
              </a:rPr>
            </a:br>
            <a:r>
              <a:rPr lang="en-US" sz="3200" dirty="0" smtClean="0">
                <a:solidFill>
                  <a:schemeClr val="tx1">
                    <a:lumMod val="95000"/>
                    <a:lumOff val="5000"/>
                  </a:schemeClr>
                </a:solidFill>
              </a:rPr>
              <a:t>2. Insertion and deletion</a:t>
            </a:r>
            <a:br>
              <a:rPr lang="en-US" sz="3200" dirty="0" smtClean="0">
                <a:solidFill>
                  <a:schemeClr val="tx1">
                    <a:lumMod val="95000"/>
                    <a:lumOff val="5000"/>
                  </a:schemeClr>
                </a:solidFill>
              </a:rPr>
            </a:br>
            <a:r>
              <a:rPr lang="en-US" sz="3200" dirty="0" smtClean="0">
                <a:solidFill>
                  <a:schemeClr val="tx1">
                    <a:lumMod val="95000"/>
                    <a:lumOff val="5000"/>
                  </a:schemeClr>
                </a:solidFill>
              </a:rPr>
              <a:t>3. Frameshift </a:t>
            </a:r>
            <a:br>
              <a:rPr lang="en-US" sz="3200" dirty="0" smtClean="0">
                <a:solidFill>
                  <a:schemeClr val="tx1">
                    <a:lumMod val="95000"/>
                    <a:lumOff val="5000"/>
                  </a:schemeClr>
                </a:solidFill>
              </a:rPr>
            </a:br>
            <a:endParaRPr lang="en-US" sz="3200" dirty="0">
              <a:solidFill>
                <a:schemeClr val="tx1">
                  <a:lumMod val="95000"/>
                  <a:lumOff val="5000"/>
                </a:schemeClr>
              </a:solidFill>
            </a:endParaRPr>
          </a:p>
        </p:txBody>
      </p:sp>
      <p:sp>
        <p:nvSpPr>
          <p:cNvPr id="48131" name="Text Placeholder 4"/>
          <p:cNvSpPr>
            <a:spLocks noGrp="1"/>
          </p:cNvSpPr>
          <p:nvPr>
            <p:ph type="body" idx="1"/>
          </p:nvPr>
        </p:nvSpPr>
        <p:spPr>
          <a:xfrm>
            <a:off x="7981950" y="4576763"/>
            <a:ext cx="2400300" cy="1098550"/>
          </a:xfrm>
        </p:spPr>
        <p:txBody>
          <a:bodyPr/>
          <a:lstStyle/>
          <a:p>
            <a:pPr eaLnBrk="1" hangingPunct="1"/>
            <a:endParaRPr lang="en-US" altLang="en-US" smtClean="0"/>
          </a:p>
        </p:txBody>
      </p:sp>
    </p:spTree>
    <p:extLst>
      <p:ext uri="{BB962C8B-B14F-4D97-AF65-F5344CB8AC3E}">
        <p14:creationId xmlns:p14="http://schemas.microsoft.com/office/powerpoint/2010/main" val="1644810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p:txBody>
          <a:bodyPr/>
          <a:lstStyle/>
          <a:p>
            <a:pPr>
              <a:defRPr/>
            </a:pPr>
            <a:r>
              <a:rPr lang="en-US" altLang="en-US" dirty="0" smtClean="0">
                <a:solidFill>
                  <a:schemeClr val="tx1">
                    <a:lumMod val="95000"/>
                    <a:lumOff val="5000"/>
                  </a:schemeClr>
                </a:solidFill>
              </a:rPr>
              <a:t>1. Base Substitution</a:t>
            </a:r>
          </a:p>
        </p:txBody>
      </p:sp>
      <p:sp>
        <p:nvSpPr>
          <p:cNvPr id="49155" name="Content Placeholder 4"/>
          <p:cNvSpPr>
            <a:spLocks noGrp="1"/>
          </p:cNvSpPr>
          <p:nvPr>
            <p:ph idx="1"/>
          </p:nvPr>
        </p:nvSpPr>
        <p:spPr/>
        <p:txBody>
          <a:bodyPr/>
          <a:lstStyle/>
          <a:p>
            <a:pPr eaLnBrk="1" hangingPunct="1">
              <a:buFont typeface="Tw Cen MT Condensed" panose="020B0606020104020203" pitchFamily="34" charset="0"/>
              <a:buAutoNum type="alphaLcPeriod"/>
            </a:pPr>
            <a:r>
              <a:rPr lang="en-US" altLang="en-US" dirty="0" smtClean="0"/>
              <a:t>The simplest type of gene-level mutation</a:t>
            </a:r>
          </a:p>
          <a:p>
            <a:pPr eaLnBrk="1" hangingPunct="1">
              <a:buFont typeface="Tw Cen MT Condensed" panose="020B0606020104020203" pitchFamily="34" charset="0"/>
              <a:buAutoNum type="alphaLcPeriod"/>
            </a:pPr>
            <a:endParaRPr lang="en-US" altLang="en-US" dirty="0" smtClean="0"/>
          </a:p>
          <a:p>
            <a:pPr eaLnBrk="1" hangingPunct="1">
              <a:buFont typeface="Tw Cen MT Condensed" panose="020B0606020104020203" pitchFamily="34" charset="0"/>
              <a:buAutoNum type="alphaLcPeriod"/>
            </a:pPr>
            <a:r>
              <a:rPr lang="en-US" altLang="en-US" dirty="0" smtClean="0"/>
              <a:t>Swapping of one nucleotide for another during DNA Replication.</a:t>
            </a:r>
          </a:p>
          <a:p>
            <a:pPr eaLnBrk="1" hangingPunct="1">
              <a:buFont typeface="Tw Cen MT Condensed" panose="020B0606020104020203" pitchFamily="34" charset="0"/>
              <a:buAutoNum type="alphaLcPeriod"/>
            </a:pPr>
            <a:endParaRPr lang="en-US" altLang="en-US" dirty="0" smtClean="0"/>
          </a:p>
          <a:p>
            <a:pPr eaLnBrk="1" hangingPunct="1">
              <a:buFont typeface="Tw Cen MT Condensed" panose="020B0606020104020203" pitchFamily="34" charset="0"/>
              <a:buAutoNum type="alphaLcPeriod"/>
            </a:pPr>
            <a:r>
              <a:rPr lang="en-US" altLang="en-US" dirty="0" smtClean="0"/>
              <a:t>Example: during replication, a thymine nucleotide might be inserted in place of a guanine nucleotide.</a:t>
            </a:r>
          </a:p>
          <a:p>
            <a:pPr eaLnBrk="1" hangingPunct="1">
              <a:buFont typeface="Tw Cen MT Condensed" panose="020B0606020104020203" pitchFamily="34" charset="0"/>
              <a:buAutoNum type="alphaLcPeriod"/>
            </a:pPr>
            <a:endParaRPr lang="en-US" altLang="en-US" dirty="0" smtClean="0"/>
          </a:p>
          <a:p>
            <a:pPr eaLnBrk="1" hangingPunct="1">
              <a:buFont typeface="Tw Cen MT Condensed" panose="020B0606020104020203" pitchFamily="34" charset="0"/>
              <a:buAutoNum type="alphaLcPeriod"/>
            </a:pPr>
            <a:r>
              <a:rPr lang="en-US" altLang="en-US" dirty="0" smtClean="0"/>
              <a:t>Only single nucleotide with a gene sequence is changed so only one codon is affected</a:t>
            </a:r>
          </a:p>
        </p:txBody>
      </p:sp>
    </p:spTree>
    <p:extLst>
      <p:ext uri="{BB962C8B-B14F-4D97-AF65-F5344CB8AC3E}">
        <p14:creationId xmlns:p14="http://schemas.microsoft.com/office/powerpoint/2010/main" val="111600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219200" y="274639"/>
            <a:ext cx="9753600" cy="1300161"/>
          </a:xfrm>
        </p:spPr>
        <p:txBody>
          <a:bodyPr>
            <a:normAutofit/>
          </a:bodyPr>
          <a:lstStyle/>
          <a:p>
            <a:pPr>
              <a:defRPr/>
            </a:pPr>
            <a:r>
              <a:rPr lang="en-US" altLang="en-US" sz="4400" dirty="0" smtClean="0">
                <a:solidFill>
                  <a:schemeClr val="tx1">
                    <a:lumMod val="95000"/>
                    <a:lumOff val="5000"/>
                  </a:schemeClr>
                </a:solidFill>
              </a:rPr>
              <a:t>Only a single codon in the gene sequence is changed in base substitution mutation.</a:t>
            </a:r>
          </a:p>
        </p:txBody>
      </p:sp>
      <p:pic>
        <p:nvPicPr>
          <p:cNvPr id="501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59151" y="2311400"/>
            <a:ext cx="6457949" cy="3025775"/>
          </a:xfrm>
        </p:spPr>
      </p:pic>
      <p:sp>
        <p:nvSpPr>
          <p:cNvPr id="2" name="Right Arrow 1"/>
          <p:cNvSpPr/>
          <p:nvPr/>
        </p:nvSpPr>
        <p:spPr>
          <a:xfrm>
            <a:off x="1933576" y="4457700"/>
            <a:ext cx="1304925" cy="36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260203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981200" y="274638"/>
            <a:ext cx="8229600" cy="1287462"/>
          </a:xfrm>
        </p:spPr>
        <p:txBody>
          <a:bodyPr>
            <a:normAutofit fontScale="90000"/>
          </a:bodyPr>
          <a:lstStyle/>
          <a:p>
            <a:pPr>
              <a:defRPr/>
            </a:pPr>
            <a:r>
              <a:rPr lang="en-US" altLang="en-US" dirty="0" smtClean="0">
                <a:solidFill>
                  <a:schemeClr val="tx1">
                    <a:lumMod val="95000"/>
                    <a:lumOff val="5000"/>
                  </a:schemeClr>
                </a:solidFill>
              </a:rPr>
              <a:t>Sub-categories of mutations in</a:t>
            </a:r>
            <a:br>
              <a:rPr lang="en-US" altLang="en-US" dirty="0" smtClean="0">
                <a:solidFill>
                  <a:schemeClr val="tx1">
                    <a:lumMod val="95000"/>
                    <a:lumOff val="5000"/>
                  </a:schemeClr>
                </a:solidFill>
              </a:rPr>
            </a:br>
            <a:r>
              <a:rPr lang="en-US" altLang="en-US" dirty="0" smtClean="0">
                <a:solidFill>
                  <a:schemeClr val="tx1">
                    <a:lumMod val="95000"/>
                    <a:lumOff val="5000"/>
                  </a:schemeClr>
                </a:solidFill>
              </a:rPr>
              <a:t> base substitution</a:t>
            </a:r>
          </a:p>
        </p:txBody>
      </p:sp>
      <p:sp>
        <p:nvSpPr>
          <p:cNvPr id="51203" name="Content Placeholder 2"/>
          <p:cNvSpPr>
            <a:spLocks noGrp="1"/>
          </p:cNvSpPr>
          <p:nvPr>
            <p:ph idx="1"/>
          </p:nvPr>
        </p:nvSpPr>
        <p:spPr>
          <a:xfrm>
            <a:off x="1981200" y="1917701"/>
            <a:ext cx="8229600" cy="4391026"/>
          </a:xfrm>
        </p:spPr>
        <p:txBody>
          <a:bodyPr/>
          <a:lstStyle/>
          <a:p>
            <a:pPr marL="385763" indent="-385763" algn="just">
              <a:buFontTx/>
              <a:buAutoNum type="arabicPeriod"/>
            </a:pPr>
            <a:r>
              <a:rPr lang="en-US" altLang="en-US" sz="2400" b="1" dirty="0" smtClean="0"/>
              <a:t>Missense Mutations</a:t>
            </a:r>
          </a:p>
          <a:p>
            <a:pPr marL="300038" lvl="1" indent="0" algn="just">
              <a:buNone/>
            </a:pPr>
            <a:r>
              <a:rPr lang="en-US" altLang="en-US" sz="2400" dirty="0" smtClean="0"/>
              <a:t>	- The altered codon leads to insertion of an incorrect amino acid into a protein molecule during translation.</a:t>
            </a:r>
          </a:p>
          <a:p>
            <a:pPr marL="300038" lvl="1" indent="0">
              <a:buNone/>
            </a:pPr>
            <a:endParaRPr lang="en-US" altLang="en-US" sz="1800" dirty="0"/>
          </a:p>
        </p:txBody>
      </p:sp>
      <p:pic>
        <p:nvPicPr>
          <p:cNvPr id="512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5700" y="3644900"/>
            <a:ext cx="6781800" cy="266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81200" y="4792147"/>
            <a:ext cx="1306961" cy="369332"/>
          </a:xfrm>
          <a:prstGeom prst="rect">
            <a:avLst/>
          </a:prstGeom>
        </p:spPr>
        <p:txBody>
          <a:bodyPr wrap="none">
            <a:spAutoFit/>
          </a:bodyPr>
          <a:lstStyle/>
          <a:p>
            <a:r>
              <a:rPr lang="en-US" dirty="0" smtClean="0"/>
              <a:t>Illustration: </a:t>
            </a:r>
            <a:endParaRPr lang="en-US" dirty="0"/>
          </a:p>
        </p:txBody>
      </p:sp>
    </p:spTree>
    <p:extLst>
      <p:ext uri="{BB962C8B-B14F-4D97-AF65-F5344CB8AC3E}">
        <p14:creationId xmlns:p14="http://schemas.microsoft.com/office/powerpoint/2010/main" val="4146298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350" y="1296988"/>
            <a:ext cx="7289800" cy="493712"/>
          </a:xfrm>
        </p:spPr>
        <p:txBody>
          <a:bodyPr>
            <a:normAutofit fontScale="90000"/>
          </a:bodyPr>
          <a:lstStyle/>
          <a:p>
            <a:pPr>
              <a:defRPr/>
            </a:pPr>
            <a:r>
              <a:rPr lang="en-US" altLang="en-US" dirty="0">
                <a:solidFill>
                  <a:schemeClr val="tx1">
                    <a:lumMod val="95000"/>
                    <a:lumOff val="5000"/>
                  </a:schemeClr>
                </a:solidFill>
              </a:rPr>
              <a:t>Sub-categories of mutations in</a:t>
            </a:r>
            <a:br>
              <a:rPr lang="en-US" altLang="en-US" dirty="0">
                <a:solidFill>
                  <a:schemeClr val="tx1">
                    <a:lumMod val="95000"/>
                    <a:lumOff val="5000"/>
                  </a:schemeClr>
                </a:solidFill>
              </a:rPr>
            </a:br>
            <a:r>
              <a:rPr lang="en-US" altLang="en-US" dirty="0">
                <a:solidFill>
                  <a:schemeClr val="tx1">
                    <a:lumMod val="95000"/>
                    <a:lumOff val="5000"/>
                  </a:schemeClr>
                </a:solidFill>
              </a:rPr>
              <a:t> base substitution</a:t>
            </a:r>
            <a:endParaRPr lang="en-US" dirty="0"/>
          </a:p>
        </p:txBody>
      </p:sp>
      <p:sp>
        <p:nvSpPr>
          <p:cNvPr id="71683" name="Content Placeholder 2"/>
          <p:cNvSpPr>
            <a:spLocks noGrp="1"/>
          </p:cNvSpPr>
          <p:nvPr>
            <p:ph idx="1"/>
          </p:nvPr>
        </p:nvSpPr>
        <p:spPr>
          <a:xfrm>
            <a:off x="2292350" y="1916114"/>
            <a:ext cx="8312150" cy="4941887"/>
          </a:xfrm>
        </p:spPr>
        <p:txBody>
          <a:bodyPr/>
          <a:lstStyle/>
          <a:p>
            <a:pPr marL="0" indent="0">
              <a:buNone/>
              <a:defRPr/>
            </a:pPr>
            <a:r>
              <a:rPr lang="en-US" altLang="en-US" sz="2400" b="1" dirty="0" smtClean="0"/>
              <a:t>2. Nonsense Mutations</a:t>
            </a:r>
          </a:p>
          <a:p>
            <a:pPr marL="0" indent="0" algn="just">
              <a:buNone/>
              <a:defRPr/>
            </a:pPr>
            <a:r>
              <a:rPr lang="en-US" altLang="en-US" sz="2400" dirty="0" smtClean="0"/>
              <a:t>- altered codon prematurely terminates synthesis of a protein molecule.</a:t>
            </a:r>
          </a:p>
          <a:p>
            <a:pPr eaLnBrk="1" hangingPunct="1">
              <a:defRPr/>
            </a:pPr>
            <a:endParaRPr lang="en-US" altLang="en-US" dirty="0" smtClean="0"/>
          </a:p>
          <a:p>
            <a:pPr eaLnBrk="1" hangingPunct="1">
              <a:defRPr/>
            </a:pPr>
            <a:endParaRPr lang="en-US" altLang="en-US" dirty="0" smtClean="0"/>
          </a:p>
          <a:p>
            <a:pPr>
              <a:defRPr/>
            </a:pPr>
            <a:r>
              <a:rPr lang="en-US" dirty="0" smtClean="0"/>
              <a:t>Illustration: </a:t>
            </a:r>
          </a:p>
          <a:p>
            <a:pPr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p:txBody>
      </p:sp>
      <p:pic>
        <p:nvPicPr>
          <p:cNvPr id="522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7038" y="3251200"/>
            <a:ext cx="38163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841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36</TotalTime>
  <Words>1142</Words>
  <Application>Microsoft Office PowerPoint</Application>
  <PresentationFormat>Custom</PresentationFormat>
  <Paragraphs>118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Retrospect</vt:lpstr>
      <vt:lpstr>Unit 2</vt:lpstr>
      <vt:lpstr>What is Mutation?</vt:lpstr>
      <vt:lpstr>Mutation Generates New Alleles</vt:lpstr>
      <vt:lpstr>What is the advantage of genetic variations?</vt:lpstr>
      <vt:lpstr>Types of Mutation  1. Base Substitution 2. Insertion and deletion 3. Frameshift  </vt:lpstr>
      <vt:lpstr>1. Base Substitution</vt:lpstr>
      <vt:lpstr>Only a single codon in the gene sequence is changed in base substitution mutation.</vt:lpstr>
      <vt:lpstr>Sub-categories of mutations in  base substitution</vt:lpstr>
      <vt:lpstr>Sub-categories of mutations in  base substitution</vt:lpstr>
      <vt:lpstr>Sub-categories of mutations in  base substitution</vt:lpstr>
      <vt:lpstr>2. Insertion and Deletion</vt:lpstr>
      <vt:lpstr>During an insertion mutation, the replicating strand [“slips”] or forms a wrinkle, which causes the extra nucleotide to be incorporated.</vt:lpstr>
      <vt:lpstr>PowerPoint Presentation</vt:lpstr>
      <vt:lpstr>In deletion mutation, a wrinkle forms on the DNA template strand, which causes a nucleotide to be omitted from the replicated strand.</vt:lpstr>
      <vt:lpstr>Frameshift Mutation</vt:lpstr>
      <vt:lpstr>cont. Frameshift Mutation</vt:lpstr>
      <vt:lpstr>Figure 4a. If the number of bases removed or inserted from a segment of DNA is not a multiple of three  Figure 4b. a different sequence with a different set of reading frames is transcribed to mRNA</vt:lpstr>
      <vt:lpstr>Lets have a game: Pass the message!!!!</vt:lpstr>
      <vt:lpstr>To understand better</vt:lpstr>
      <vt:lpstr>New message after deletion of G codon:  “THE BIB ADF LYH ADO NER EDE YEA NDO NEB LUE YE”. </vt:lpstr>
      <vt:lpstr>Normal codon:     AUG AAA CUU CGC AGG AUG AUG AUG</vt:lpstr>
      <vt:lpstr>PowerPoint Presentation</vt:lpstr>
      <vt:lpstr>    AUG AAC UUC GCA GGA UGA UGA UG</vt:lpstr>
      <vt:lpstr>Conclusion</vt:lpstr>
      <vt:lpstr>What causes mutation?</vt:lpstr>
      <vt:lpstr>What are the consequences of mutations?</vt:lpstr>
      <vt:lpstr>Brain teaser activity!!!</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Alshehri</cp:lastModifiedBy>
  <cp:revision>7</cp:revision>
  <dcterms:created xsi:type="dcterms:W3CDTF">2016-09-21T05:31:39Z</dcterms:created>
  <dcterms:modified xsi:type="dcterms:W3CDTF">2016-09-27T10:42:40Z</dcterms:modified>
</cp:coreProperties>
</file>