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6" r:id="rId9"/>
    <p:sldId id="267" r:id="rId10"/>
    <p:sldId id="270" r:id="rId11"/>
    <p:sldId id="262" r:id="rId12"/>
    <p:sldId id="263" r:id="rId13"/>
    <p:sldId id="268" r:id="rId14"/>
    <p:sldId id="269"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5" r:id="rId36"/>
    <p:sldId id="294" r:id="rId37"/>
    <p:sldId id="292" r:id="rId38"/>
    <p:sldId id="293" r:id="rId39"/>
    <p:sldId id="296" r:id="rId40"/>
    <p:sldId id="297" r:id="rId41"/>
    <p:sldId id="298" r:id="rId42"/>
    <p:sldId id="299" r:id="rId43"/>
    <p:sldId id="305" r:id="rId44"/>
    <p:sldId id="306" r:id="rId45"/>
    <p:sldId id="310" r:id="rId46"/>
    <p:sldId id="308" r:id="rId47"/>
    <p:sldId id="309" r:id="rId48"/>
    <p:sldId id="301" r:id="rId49"/>
    <p:sldId id="30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46"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50C260-E188-4316-9784-39E69148D209}"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50C260-E188-4316-9784-39E69148D209}"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50C260-E188-4316-9784-39E69148D209}"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0C260-E188-4316-9784-39E69148D209}"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0C260-E188-4316-9784-39E69148D209}"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F82F6-289E-493B-8FFD-4BD6C101BE4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350C260-E188-4316-9784-39E69148D209}" type="datetimeFigureOut">
              <a:rPr lang="en-US" smtClean="0"/>
              <a:t>9/27/2018</a:t>
            </a:fld>
            <a:endParaRPr lang="en-US"/>
          </a:p>
        </p:txBody>
      </p:sp>
      <p:sp>
        <p:nvSpPr>
          <p:cNvPr id="9" name="Slide Number Placeholder 8"/>
          <p:cNvSpPr>
            <a:spLocks noGrp="1"/>
          </p:cNvSpPr>
          <p:nvPr>
            <p:ph type="sldNum" sz="quarter" idx="11"/>
          </p:nvPr>
        </p:nvSpPr>
        <p:spPr/>
        <p:txBody>
          <a:bodyPr/>
          <a:lstStyle/>
          <a:p>
            <a:fld id="{603F82F6-289E-493B-8FFD-4BD6C101BE4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03F82F6-289E-493B-8FFD-4BD6C101BE4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350C260-E188-4316-9784-39E69148D209}" type="datetimeFigureOut">
              <a:rPr lang="en-US" smtClean="0"/>
              <a:t>9/27/2018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Noun Clauses</a:t>
            </a:r>
            <a:endParaRPr lang="en-US" dirty="0"/>
          </a:p>
        </p:txBody>
      </p:sp>
    </p:spTree>
    <p:extLst>
      <p:ext uri="{BB962C8B-B14F-4D97-AF65-F5344CB8AC3E}">
        <p14:creationId xmlns:p14="http://schemas.microsoft.com/office/powerpoint/2010/main" val="258767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14735533"/>
              </p:ext>
            </p:extLst>
          </p:nvPr>
        </p:nvGraphicFramePr>
        <p:xfrm>
          <a:off x="304800" y="457200"/>
          <a:ext cx="7772400" cy="6035040"/>
        </p:xfrm>
        <a:graphic>
          <a:graphicData uri="http://schemas.openxmlformats.org/drawingml/2006/table">
            <a:tbl>
              <a:tblPr firstRow="1" bandRow="1">
                <a:tableStyleId>{5940675A-B579-460E-94D1-54222C63F5DA}</a:tableStyleId>
              </a:tblPr>
              <a:tblGrid>
                <a:gridCol w="2590800"/>
                <a:gridCol w="2590800"/>
                <a:gridCol w="2590800"/>
              </a:tblGrid>
              <a:tr h="1844040">
                <a:tc>
                  <a:txBody>
                    <a:bodyPr/>
                    <a:lstStyle/>
                    <a:p>
                      <a:r>
                        <a:rPr lang="en-US" sz="2100" b="1" dirty="0" smtClean="0">
                          <a:solidFill>
                            <a:srgbClr val="C00000"/>
                          </a:solidFill>
                        </a:rPr>
                        <a:t>S</a:t>
                      </a:r>
                      <a:r>
                        <a:rPr lang="en-US" sz="2100" b="1" dirty="0" smtClean="0"/>
                        <a:t>          </a:t>
                      </a:r>
                      <a:r>
                        <a:rPr lang="en-US" sz="2100" b="1" dirty="0" smtClean="0">
                          <a:solidFill>
                            <a:srgbClr val="C00000"/>
                          </a:solidFill>
                        </a:rPr>
                        <a:t>V</a:t>
                      </a:r>
                    </a:p>
                    <a:p>
                      <a:r>
                        <a:rPr lang="en-US" sz="2100" b="1" dirty="0" smtClean="0"/>
                        <a:t>Who lives there?</a:t>
                      </a:r>
                    </a:p>
                    <a:p>
                      <a:endParaRPr lang="en-US" sz="2100" b="1" dirty="0" smtClean="0"/>
                    </a:p>
                    <a:p>
                      <a:r>
                        <a:rPr lang="en-US" sz="2100" b="1" dirty="0" smtClean="0"/>
                        <a:t>Who is at the door?</a:t>
                      </a:r>
                      <a:endParaRPr lang="en-US" sz="2100" b="1" dirty="0"/>
                    </a:p>
                  </a:txBody>
                  <a:tcPr/>
                </a:tc>
                <a:tc>
                  <a:txBody>
                    <a:bodyPr/>
                    <a:lstStyle/>
                    <a:p>
                      <a:r>
                        <a:rPr lang="en-US" sz="2100" b="1" baseline="0" dirty="0" smtClean="0"/>
                        <a:t>                          </a:t>
                      </a:r>
                      <a:r>
                        <a:rPr lang="en-US" sz="2100" b="1" baseline="0" dirty="0" smtClean="0">
                          <a:solidFill>
                            <a:srgbClr val="C00000"/>
                          </a:solidFill>
                        </a:rPr>
                        <a:t>S</a:t>
                      </a:r>
                      <a:r>
                        <a:rPr lang="en-US" sz="2100" b="1" baseline="0" dirty="0" smtClean="0"/>
                        <a:t>       </a:t>
                      </a:r>
                      <a:r>
                        <a:rPr lang="en-US" sz="2100" b="1" baseline="0" dirty="0" smtClean="0">
                          <a:solidFill>
                            <a:srgbClr val="C00000"/>
                          </a:solidFill>
                        </a:rPr>
                        <a:t>V</a:t>
                      </a:r>
                    </a:p>
                    <a:p>
                      <a:r>
                        <a:rPr lang="en-US" sz="2100" b="1" baseline="0" dirty="0" smtClean="0"/>
                        <a:t>I don’t know who lives there.</a:t>
                      </a:r>
                    </a:p>
                    <a:p>
                      <a:r>
                        <a:rPr lang="en-US" sz="2100" b="1" baseline="0" dirty="0" smtClean="0"/>
                        <a:t>I wonder who is at the door.</a:t>
                      </a:r>
                      <a:endParaRPr lang="en-US" sz="2100" b="1" dirty="0"/>
                    </a:p>
                  </a:txBody>
                  <a:tcPr/>
                </a:tc>
                <a:tc>
                  <a:txBody>
                    <a:bodyPr/>
                    <a:lstStyle/>
                    <a:p>
                      <a:r>
                        <a:rPr lang="en-US" sz="2100" b="1" dirty="0" smtClean="0"/>
                        <a:t>The word order</a:t>
                      </a:r>
                      <a:r>
                        <a:rPr lang="en-US" sz="2100" b="1" baseline="0" dirty="0" smtClean="0"/>
                        <a:t> is </a:t>
                      </a:r>
                      <a:r>
                        <a:rPr lang="en-US" sz="2100" b="1" u="sng" baseline="0" dirty="0" smtClean="0">
                          <a:solidFill>
                            <a:srgbClr val="C00000"/>
                          </a:solidFill>
                        </a:rPr>
                        <a:t>the</a:t>
                      </a:r>
                      <a:r>
                        <a:rPr lang="en-US" sz="2100" b="1" baseline="0" dirty="0" smtClean="0"/>
                        <a:t> </a:t>
                      </a:r>
                      <a:r>
                        <a:rPr lang="en-US" sz="2100" b="1" baseline="0" dirty="0" smtClean="0">
                          <a:solidFill>
                            <a:srgbClr val="C00000"/>
                          </a:solidFill>
                        </a:rPr>
                        <a:t>same </a:t>
                      </a:r>
                      <a:r>
                        <a:rPr lang="en-US" sz="2100" b="1" baseline="0" dirty="0" smtClean="0"/>
                        <a:t>in both the question and the noun </a:t>
                      </a:r>
                      <a:r>
                        <a:rPr lang="en-US" sz="2100" b="1" u="sng" baseline="0" dirty="0" smtClean="0"/>
                        <a:t>clause because </a:t>
                      </a:r>
                      <a:r>
                        <a:rPr lang="en-US" sz="2100" b="1" i="1" u="sng" baseline="0" dirty="0" smtClean="0"/>
                        <a:t>who</a:t>
                      </a:r>
                      <a:r>
                        <a:rPr lang="en-US" sz="2100" b="1" u="sng" baseline="0" dirty="0" smtClean="0"/>
                        <a:t> is the subject </a:t>
                      </a:r>
                      <a:r>
                        <a:rPr lang="en-US" sz="2100" b="1" baseline="0" dirty="0" smtClean="0"/>
                        <a:t>in both.</a:t>
                      </a:r>
                      <a:endParaRPr lang="en-US" sz="2100" b="1" dirty="0"/>
                    </a:p>
                  </a:txBody>
                  <a:tcPr/>
                </a:tc>
              </a:tr>
              <a:tr h="1798320">
                <a:tc>
                  <a:txBody>
                    <a:bodyPr/>
                    <a:lstStyle/>
                    <a:p>
                      <a:r>
                        <a:rPr lang="en-US" sz="2100" b="1" dirty="0" smtClean="0">
                          <a:solidFill>
                            <a:srgbClr val="C00000"/>
                          </a:solidFill>
                        </a:rPr>
                        <a:t>           V</a:t>
                      </a:r>
                      <a:r>
                        <a:rPr lang="en-US" sz="2100" b="1" dirty="0" smtClean="0"/>
                        <a:t>            </a:t>
                      </a:r>
                      <a:r>
                        <a:rPr lang="en-US" sz="2100" b="1" dirty="0" smtClean="0">
                          <a:solidFill>
                            <a:srgbClr val="C00000"/>
                          </a:solidFill>
                        </a:rPr>
                        <a:t>S</a:t>
                      </a:r>
                    </a:p>
                    <a:p>
                      <a:r>
                        <a:rPr lang="en-US" sz="2100" b="1" dirty="0" smtClean="0"/>
                        <a:t>Who</a:t>
                      </a:r>
                      <a:r>
                        <a:rPr lang="en-US" sz="2100" b="1" baseline="0" dirty="0" smtClean="0"/>
                        <a:t> are those men?</a:t>
                      </a:r>
                      <a:endParaRPr lang="en-US" sz="2100" b="1" dirty="0"/>
                    </a:p>
                  </a:txBody>
                  <a:tcPr/>
                </a:tc>
                <a:tc>
                  <a:txBody>
                    <a:bodyPr/>
                    <a:lstStyle/>
                    <a:p>
                      <a:r>
                        <a:rPr lang="en-US" sz="2100" b="1" dirty="0" smtClean="0"/>
                        <a:t>                          </a:t>
                      </a:r>
                      <a:endParaRPr lang="en-US" sz="2100" b="1" baseline="0" dirty="0" smtClean="0">
                        <a:solidFill>
                          <a:srgbClr val="C00000"/>
                        </a:solidFill>
                      </a:endParaRPr>
                    </a:p>
                    <a:p>
                      <a:r>
                        <a:rPr lang="en-US" sz="2100" b="1" baseline="0" dirty="0" smtClean="0"/>
                        <a:t>I don’t know </a:t>
                      </a:r>
                      <a:r>
                        <a:rPr lang="en-US" sz="2100" b="1" i="1" baseline="0" dirty="0" smtClean="0"/>
                        <a:t>who </a:t>
                      </a:r>
                    </a:p>
                    <a:p>
                      <a:r>
                        <a:rPr lang="en-US" sz="2100" b="1" i="1" baseline="0" dirty="0" smtClean="0">
                          <a:solidFill>
                            <a:srgbClr val="C00000"/>
                          </a:solidFill>
                        </a:rPr>
                        <a:t>       </a:t>
                      </a:r>
                      <a:r>
                        <a:rPr kumimoji="0" lang="en-US" sz="2100" b="1" i="0" u="none" strike="noStrike" kern="1200" cap="none" spc="0" normalizeH="0" baseline="0" noProof="0" dirty="0" smtClean="0">
                          <a:ln>
                            <a:noFill/>
                          </a:ln>
                          <a:solidFill>
                            <a:srgbClr val="C00000"/>
                          </a:solidFill>
                          <a:effectLst/>
                          <a:uLnTx/>
                          <a:uFillTx/>
                          <a:latin typeface="+mn-lt"/>
                          <a:ea typeface="+mn-ea"/>
                          <a:cs typeface="+mn-cs"/>
                        </a:rPr>
                        <a:t>S </a:t>
                      </a:r>
                      <a:r>
                        <a:rPr lang="en-US" sz="2100" b="1" i="1" baseline="0" dirty="0" smtClean="0">
                          <a:solidFill>
                            <a:srgbClr val="C00000"/>
                          </a:solidFill>
                        </a:rPr>
                        <a:t>               V</a:t>
                      </a:r>
                    </a:p>
                    <a:p>
                      <a:r>
                        <a:rPr lang="en-US" sz="2100" b="1" i="1" baseline="0" dirty="0" smtClean="0"/>
                        <a:t>those men are.</a:t>
                      </a:r>
                      <a:endParaRPr lang="en-US" sz="2100" b="1" i="1" dirty="0"/>
                    </a:p>
                  </a:txBody>
                  <a:tcPr/>
                </a:tc>
                <a:tc>
                  <a:txBody>
                    <a:bodyPr/>
                    <a:lstStyle/>
                    <a:p>
                      <a:r>
                        <a:rPr lang="en-US" sz="2100" b="1" dirty="0" smtClean="0"/>
                        <a:t>Here</a:t>
                      </a:r>
                      <a:r>
                        <a:rPr lang="en-US" sz="2100" b="1" baseline="0" dirty="0" smtClean="0"/>
                        <a:t> </a:t>
                      </a:r>
                      <a:r>
                        <a:rPr lang="en-US" sz="2100" b="1" i="1" baseline="0" dirty="0" smtClean="0">
                          <a:solidFill>
                            <a:srgbClr val="C00000"/>
                          </a:solidFill>
                        </a:rPr>
                        <a:t>those men </a:t>
                      </a:r>
                      <a:r>
                        <a:rPr lang="en-US" sz="2100" b="1" baseline="0" dirty="0" smtClean="0"/>
                        <a:t>is the subject of the question, so it is placed in the front of the verb be in the noun clause.</a:t>
                      </a:r>
                      <a:endParaRPr lang="en-US" sz="2100" b="1" dirty="0"/>
                    </a:p>
                  </a:txBody>
                  <a:tcPr/>
                </a:tc>
              </a:tr>
              <a:tr h="1844040">
                <a:tc>
                  <a:txBody>
                    <a:bodyPr/>
                    <a:lstStyle/>
                    <a:p>
                      <a:r>
                        <a:rPr lang="en-US" sz="2100" b="1" dirty="0" smtClean="0"/>
                        <a:t>What did she say?</a:t>
                      </a:r>
                    </a:p>
                    <a:p>
                      <a:r>
                        <a:rPr lang="en-US" sz="2100" b="1" dirty="0" smtClean="0"/>
                        <a:t>What </a:t>
                      </a:r>
                      <a:r>
                        <a:rPr lang="en-US" sz="2100" b="1" baseline="0" dirty="0" smtClean="0"/>
                        <a:t>should they do?</a:t>
                      </a:r>
                      <a:endParaRPr lang="en-US" sz="2100" b="1" dirty="0"/>
                    </a:p>
                  </a:txBody>
                  <a:tcPr/>
                </a:tc>
                <a:tc>
                  <a:txBody>
                    <a:bodyPr/>
                    <a:lstStyle/>
                    <a:p>
                      <a:r>
                        <a:rPr lang="en-US" sz="2100" b="1" i="1" dirty="0" smtClean="0"/>
                        <a:t>What she said </a:t>
                      </a:r>
                      <a:r>
                        <a:rPr lang="en-US" sz="2100" b="1" dirty="0" smtClean="0"/>
                        <a:t>surprised me.</a:t>
                      </a:r>
                    </a:p>
                    <a:p>
                      <a:r>
                        <a:rPr lang="en-US" sz="2100" b="1" dirty="0" smtClean="0"/>
                        <a:t>              </a:t>
                      </a:r>
                      <a:r>
                        <a:rPr lang="en-US" sz="2100" b="1" dirty="0" smtClean="0">
                          <a:solidFill>
                            <a:srgbClr val="C00000"/>
                          </a:solidFill>
                        </a:rPr>
                        <a:t>S                  </a:t>
                      </a:r>
                      <a:r>
                        <a:rPr lang="en-US" sz="2100" b="1" i="1" dirty="0" smtClean="0"/>
                        <a:t>What they</a:t>
                      </a:r>
                      <a:r>
                        <a:rPr lang="en-US" sz="2100" b="1" i="1" baseline="0" dirty="0" smtClean="0"/>
                        <a:t> should do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smtClean="0">
                          <a:ln>
                            <a:noFill/>
                          </a:ln>
                          <a:solidFill>
                            <a:srgbClr val="C00000"/>
                          </a:solidFill>
                          <a:effectLst/>
                          <a:uLnTx/>
                          <a:uFillTx/>
                          <a:latin typeface="+mn-lt"/>
                          <a:ea typeface="+mn-ea"/>
                          <a:cs typeface="+mn-cs"/>
                        </a:rPr>
                        <a:t>V</a:t>
                      </a:r>
                      <a:endParaRPr lang="en-US" sz="2100" b="1" i="1" u="sng" baseline="0" dirty="0" smtClean="0">
                        <a:solidFill>
                          <a:srgbClr val="C00000"/>
                        </a:solidFill>
                      </a:endParaRPr>
                    </a:p>
                    <a:p>
                      <a:r>
                        <a:rPr lang="en-US" sz="2100" b="1" u="sng" baseline="0" dirty="0" smtClean="0">
                          <a:solidFill>
                            <a:srgbClr val="C00000"/>
                          </a:solidFill>
                        </a:rPr>
                        <a:t>is</a:t>
                      </a:r>
                      <a:r>
                        <a:rPr lang="en-US" sz="2100" b="1" baseline="0" dirty="0" smtClean="0">
                          <a:solidFill>
                            <a:srgbClr val="C00000"/>
                          </a:solidFill>
                        </a:rPr>
                        <a:t> </a:t>
                      </a:r>
                      <a:r>
                        <a:rPr lang="en-US" sz="2100" b="1" baseline="0" dirty="0" smtClean="0"/>
                        <a:t>obvious.</a:t>
                      </a:r>
                      <a:endParaRPr lang="en-US" sz="2100" b="1" dirty="0"/>
                    </a:p>
                  </a:txBody>
                  <a:tcPr/>
                </a:tc>
                <a:tc>
                  <a:txBody>
                    <a:bodyPr/>
                    <a:lstStyle/>
                    <a:p>
                      <a:r>
                        <a:rPr lang="en-US" sz="2100" b="1" dirty="0" smtClean="0"/>
                        <a:t>A noun clause subject takes</a:t>
                      </a:r>
                      <a:r>
                        <a:rPr lang="en-US" sz="2100" b="1" baseline="0" dirty="0" smtClean="0"/>
                        <a:t> </a:t>
                      </a:r>
                      <a:r>
                        <a:rPr lang="en-US" sz="2100" b="1" u="sng" baseline="0" dirty="0" smtClean="0">
                          <a:solidFill>
                            <a:srgbClr val="C00000"/>
                          </a:solidFill>
                        </a:rPr>
                        <a:t>a singular verb</a:t>
                      </a:r>
                      <a:r>
                        <a:rPr lang="en-US" sz="2100" b="1" baseline="0" dirty="0" smtClean="0"/>
                        <a:t>.</a:t>
                      </a:r>
                      <a:endParaRPr lang="en-US" sz="2100" b="1" dirty="0"/>
                    </a:p>
                  </a:txBody>
                  <a:tcPr/>
                </a:tc>
              </a:tr>
            </a:tbl>
          </a:graphicData>
        </a:graphic>
      </p:graphicFrame>
    </p:spTree>
    <p:extLst>
      <p:ext uri="{BB962C8B-B14F-4D97-AF65-F5344CB8AC3E}">
        <p14:creationId xmlns:p14="http://schemas.microsoft.com/office/powerpoint/2010/main" val="101612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Noun Clauses </a:t>
            </a:r>
            <a:r>
              <a:rPr lang="en-US" dirty="0">
                <a:solidFill>
                  <a:srgbClr val="C00000"/>
                </a:solidFill>
              </a:rPr>
              <a:t>with if / whether</a:t>
            </a:r>
          </a:p>
        </p:txBody>
      </p:sp>
      <p:sp>
        <p:nvSpPr>
          <p:cNvPr id="3" name="Content Placeholder 2"/>
          <p:cNvSpPr>
            <a:spLocks noGrp="1"/>
          </p:cNvSpPr>
          <p:nvPr>
            <p:ph idx="1"/>
          </p:nvPr>
        </p:nvSpPr>
        <p:spPr/>
        <p:txBody>
          <a:bodyPr/>
          <a:lstStyle/>
          <a:p>
            <a:r>
              <a:rPr lang="en-US" sz="3600" dirty="0">
                <a:solidFill>
                  <a:srgbClr val="292934"/>
                </a:solidFill>
                <a:latin typeface="Times New Roman" pitchFamily="18" charset="0"/>
                <a:cs typeface="Times New Roman" pitchFamily="18" charset="0"/>
              </a:rPr>
              <a:t>Yes/no questions  can be used as noun clauses. </a:t>
            </a:r>
            <a:r>
              <a:rPr lang="en-US" sz="3600" b="1" dirty="0">
                <a:solidFill>
                  <a:srgbClr val="292934"/>
                </a:solidFill>
                <a:latin typeface="Times New Roman" pitchFamily="18" charset="0"/>
                <a:cs typeface="Times New Roman" pitchFamily="18" charset="0"/>
              </a:rPr>
              <a:t>If / whether</a:t>
            </a:r>
            <a:r>
              <a:rPr lang="en-US" sz="3600" dirty="0">
                <a:solidFill>
                  <a:srgbClr val="292934"/>
                </a:solidFill>
                <a:latin typeface="Times New Roman" pitchFamily="18" charset="0"/>
                <a:cs typeface="Times New Roman" pitchFamily="18" charset="0"/>
              </a:rPr>
              <a:t> are used to begin such clauses. The subject must come before the verb. </a:t>
            </a:r>
            <a:r>
              <a:rPr lang="en-US" sz="3600" u="sng" dirty="0">
                <a:solidFill>
                  <a:srgbClr val="292934"/>
                </a:solidFill>
                <a:latin typeface="Times New Roman" pitchFamily="18" charset="0"/>
                <a:cs typeface="Times New Roman" pitchFamily="18" charset="0"/>
              </a:rPr>
              <a:t>Auxiliary verbs</a:t>
            </a:r>
            <a:r>
              <a:rPr lang="en-US" sz="3600" dirty="0">
                <a:solidFill>
                  <a:srgbClr val="292934"/>
                </a:solidFill>
                <a:latin typeface="Times New Roman" pitchFamily="18" charset="0"/>
                <a:cs typeface="Times New Roman" pitchFamily="18" charset="0"/>
              </a:rPr>
              <a:t> added to form the </a:t>
            </a:r>
            <a:r>
              <a:rPr lang="en-US" sz="3600" u="sng" dirty="0">
                <a:solidFill>
                  <a:srgbClr val="292934"/>
                </a:solidFill>
                <a:latin typeface="Times New Roman" pitchFamily="18" charset="0"/>
                <a:cs typeface="Times New Roman" pitchFamily="18" charset="0"/>
              </a:rPr>
              <a:t>questions</a:t>
            </a:r>
            <a:r>
              <a:rPr lang="en-US" sz="3600" dirty="0">
                <a:solidFill>
                  <a:srgbClr val="292934"/>
                </a:solidFill>
                <a:latin typeface="Times New Roman" pitchFamily="18" charset="0"/>
                <a:cs typeface="Times New Roman" pitchFamily="18" charset="0"/>
              </a:rPr>
              <a:t> are not used in forming noun clauses</a:t>
            </a:r>
            <a:endParaRPr lang="en-US" dirty="0"/>
          </a:p>
        </p:txBody>
      </p:sp>
    </p:spTree>
    <p:extLst>
      <p:ext uri="{BB962C8B-B14F-4D97-AF65-F5344CB8AC3E}">
        <p14:creationId xmlns:p14="http://schemas.microsoft.com/office/powerpoint/2010/main" val="4079079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Noun Clauses with if / whether</a:t>
            </a:r>
            <a:endParaRPr lang="en-US" dirty="0"/>
          </a:p>
        </p:txBody>
      </p:sp>
      <p:sp>
        <p:nvSpPr>
          <p:cNvPr id="3" name="Content Placeholder 2"/>
          <p:cNvSpPr>
            <a:spLocks noGrp="1"/>
          </p:cNvSpPr>
          <p:nvPr>
            <p:ph idx="1"/>
          </p:nvPr>
        </p:nvSpPr>
        <p:spPr/>
        <p:txBody>
          <a:bodyPr>
            <a:normAutofit lnSpcReduction="10000"/>
          </a:bodyPr>
          <a:lstStyle/>
          <a:p>
            <a:pPr marL="182880" lvl="0" indent="-182880" algn="just">
              <a:lnSpc>
                <a:spcPct val="150000"/>
              </a:lnSpc>
              <a:buClr>
                <a:srgbClr val="93A299"/>
              </a:buClr>
              <a:buSzPct val="85000"/>
            </a:pPr>
            <a:r>
              <a:rPr lang="en-US" sz="3200" b="1" dirty="0">
                <a:solidFill>
                  <a:srgbClr val="292934"/>
                </a:solidFill>
                <a:latin typeface="Times New Roman" pitchFamily="18" charset="0"/>
                <a:cs typeface="Times New Roman" pitchFamily="18" charset="0"/>
              </a:rPr>
              <a:t>If</a:t>
            </a:r>
            <a:r>
              <a:rPr lang="en-US" sz="3200" dirty="0">
                <a:solidFill>
                  <a:srgbClr val="292934"/>
                </a:solidFill>
                <a:latin typeface="Times New Roman" pitchFamily="18" charset="0"/>
                <a:cs typeface="Times New Roman" pitchFamily="18" charset="0"/>
              </a:rPr>
              <a:t> is used in both conversational and formal English. It implies that there is a yes/no answer.</a:t>
            </a:r>
          </a:p>
          <a:p>
            <a:pPr marL="0" lvl="0" indent="0" algn="just">
              <a:lnSpc>
                <a:spcPct val="150000"/>
              </a:lnSpc>
              <a:buClr>
                <a:srgbClr val="93A299"/>
              </a:buClr>
              <a:buSzPct val="85000"/>
              <a:buNone/>
            </a:pPr>
            <a:endParaRPr lang="en-US" sz="1000" dirty="0">
              <a:solidFill>
                <a:srgbClr val="292934"/>
              </a:solidFill>
              <a:latin typeface="Times New Roman" pitchFamily="18" charset="0"/>
              <a:cs typeface="Times New Roman" pitchFamily="18" charset="0"/>
            </a:endParaRPr>
          </a:p>
          <a:p>
            <a:pPr marL="182880" lvl="0" indent="-182880" algn="just">
              <a:lnSpc>
                <a:spcPct val="150000"/>
              </a:lnSpc>
              <a:buClr>
                <a:srgbClr val="93A299"/>
              </a:buClr>
              <a:buSzPct val="85000"/>
            </a:pPr>
            <a:r>
              <a:rPr lang="en-US" sz="3200" b="1" dirty="0">
                <a:solidFill>
                  <a:srgbClr val="292934"/>
                </a:solidFill>
                <a:latin typeface="Times New Roman" pitchFamily="18" charset="0"/>
                <a:cs typeface="Times New Roman" pitchFamily="18" charset="0"/>
              </a:rPr>
              <a:t>Whether</a:t>
            </a:r>
            <a:r>
              <a:rPr lang="en-US" sz="3200" dirty="0">
                <a:solidFill>
                  <a:srgbClr val="292934"/>
                </a:solidFill>
                <a:latin typeface="Times New Roman" pitchFamily="18" charset="0"/>
                <a:cs typeface="Times New Roman" pitchFamily="18" charset="0"/>
              </a:rPr>
              <a:t> is </a:t>
            </a:r>
            <a:r>
              <a:rPr lang="en-US" sz="3200" dirty="0" smtClean="0">
                <a:solidFill>
                  <a:srgbClr val="292934"/>
                </a:solidFill>
                <a:latin typeface="Times New Roman" pitchFamily="18" charset="0"/>
                <a:cs typeface="Times New Roman" pitchFamily="18" charset="0"/>
              </a:rPr>
              <a:t>more common in </a:t>
            </a:r>
            <a:r>
              <a:rPr lang="en-US" sz="3200" dirty="0">
                <a:solidFill>
                  <a:srgbClr val="292934"/>
                </a:solidFill>
                <a:latin typeface="Times New Roman" pitchFamily="18" charset="0"/>
                <a:cs typeface="Times New Roman" pitchFamily="18" charset="0"/>
              </a:rPr>
              <a:t>formal English. It implies choice among alternatives.</a:t>
            </a:r>
          </a:p>
          <a:p>
            <a:endParaRPr lang="en-US" dirty="0"/>
          </a:p>
        </p:txBody>
      </p:sp>
    </p:spTree>
    <p:extLst>
      <p:ext uri="{BB962C8B-B14F-4D97-AF65-F5344CB8AC3E}">
        <p14:creationId xmlns:p14="http://schemas.microsoft.com/office/powerpoint/2010/main" val="195362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3807103"/>
              </p:ext>
            </p:extLst>
          </p:nvPr>
        </p:nvGraphicFramePr>
        <p:xfrm>
          <a:off x="152400" y="152400"/>
          <a:ext cx="7924800" cy="6536892"/>
        </p:xfrm>
        <a:graphic>
          <a:graphicData uri="http://schemas.openxmlformats.org/drawingml/2006/table">
            <a:tbl>
              <a:tblPr firstRow="1" bandRow="1">
                <a:tableStyleId>{5940675A-B579-460E-94D1-54222C63F5DA}</a:tableStyleId>
              </a:tblPr>
              <a:tblGrid>
                <a:gridCol w="2696066"/>
                <a:gridCol w="5228734"/>
              </a:tblGrid>
              <a:tr h="2003486">
                <a:tc>
                  <a:txBody>
                    <a:bodyPr/>
                    <a:lstStyle/>
                    <a:p>
                      <a:pPr algn="l" rtl="0"/>
                      <a:r>
                        <a:rPr lang="en-US" sz="3200" b="0" dirty="0" smtClean="0">
                          <a:solidFill>
                            <a:sysClr val="windowText" lastClr="000000"/>
                          </a:solidFill>
                          <a:latin typeface="Times New Roman" pitchFamily="18" charset="0"/>
                          <a:cs typeface="Times New Roman" pitchFamily="18" charset="0"/>
                        </a:rPr>
                        <a:t>Does he need help?</a:t>
                      </a:r>
                    </a:p>
                    <a:p>
                      <a:pPr algn="l" rtl="0"/>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if he needs help.</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 he needs help.</a:t>
                      </a:r>
                      <a:endParaRPr lang="ar-SA" sz="3200" b="0" u="sng" dirty="0">
                        <a:solidFill>
                          <a:sysClr val="windowText" lastClr="000000"/>
                        </a:solidFill>
                        <a:latin typeface="Times New Roman" pitchFamily="18" charset="0"/>
                        <a:cs typeface="Times New Roman" pitchFamily="18" charset="0"/>
                      </a:endParaRPr>
                    </a:p>
                  </a:txBody>
                  <a:tcPr anchor="ctr"/>
                </a:tc>
              </a:tr>
              <a:tr h="4533406">
                <a:tc>
                  <a:txBody>
                    <a:bodyPr/>
                    <a:lstStyle/>
                    <a:p>
                      <a:pPr algn="l" rtl="0"/>
                      <a:r>
                        <a:rPr lang="en-US" sz="3200" b="0" dirty="0" smtClean="0">
                          <a:solidFill>
                            <a:sysClr val="windowText" lastClr="000000"/>
                          </a:solidFill>
                          <a:latin typeface="Times New Roman" pitchFamily="18" charset="0"/>
                          <a:cs typeface="Times New Roman" pitchFamily="18" charset="0"/>
                        </a:rPr>
                        <a:t>Will she come?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if she will come</a:t>
                      </a:r>
                      <a:r>
                        <a:rPr lang="en-US" sz="3200" b="0" u="sng" baseline="0" dirty="0" smtClean="0">
                          <a:solidFill>
                            <a:sysClr val="windowText" lastClr="000000"/>
                          </a:solidFill>
                          <a:latin typeface="Times New Roman" pitchFamily="18" charset="0"/>
                          <a:cs typeface="Times New Roman" pitchFamily="18" charset="0"/>
                        </a:rPr>
                        <a:t> or not</a:t>
                      </a:r>
                      <a:r>
                        <a:rPr lang="en-US" sz="3200" b="0" u="sng" dirty="0" smtClean="0">
                          <a:solidFill>
                            <a:sysClr val="windowText" lastClr="000000"/>
                          </a:solidFill>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I don’t know </a:t>
                      </a:r>
                      <a:r>
                        <a:rPr kumimoji="0" lang="en-US" sz="3200" b="0" i="0" u="sng"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whether she will come.</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 or not she will come.</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a:t>
                      </a:r>
                      <a:r>
                        <a:rPr lang="en-US" sz="3200" b="0" u="sng" baseline="0" dirty="0" smtClean="0">
                          <a:solidFill>
                            <a:sysClr val="windowText" lastClr="000000"/>
                          </a:solidFill>
                          <a:latin typeface="Times New Roman" pitchFamily="18" charset="0"/>
                          <a:cs typeface="Times New Roman" pitchFamily="18" charset="0"/>
                        </a:rPr>
                        <a:t> </a:t>
                      </a:r>
                      <a:r>
                        <a:rPr lang="en-US" sz="3200" b="0" u="sng" dirty="0" smtClean="0">
                          <a:solidFill>
                            <a:sysClr val="windowText" lastClr="000000"/>
                          </a:solidFill>
                          <a:latin typeface="Times New Roman" pitchFamily="18" charset="0"/>
                          <a:cs typeface="Times New Roman" pitchFamily="18" charset="0"/>
                        </a:rPr>
                        <a:t>she will come or not.</a:t>
                      </a:r>
                    </a:p>
                    <a:p>
                      <a:pPr algn="l" rtl="0"/>
                      <a:endParaRPr lang="ar-SA" sz="3200" b="0" u="sng" dirty="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000181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Words followed by Infinitives</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solidFill>
                  <a:srgbClr val="C00000"/>
                </a:solidFill>
              </a:rPr>
              <a:t>Question words may be followed by an infinitive. </a:t>
            </a:r>
          </a:p>
          <a:p>
            <a:r>
              <a:rPr lang="en-US" sz="2800" dirty="0" smtClean="0"/>
              <a:t>I don’t know </a:t>
            </a:r>
            <a:r>
              <a:rPr lang="en-US" sz="2800" u="sng" dirty="0" smtClean="0"/>
              <a:t>what </a:t>
            </a:r>
            <a:r>
              <a:rPr lang="en-US" sz="2800" u="sng" dirty="0"/>
              <a:t>I should do</a:t>
            </a:r>
            <a:r>
              <a:rPr lang="en-US" sz="2800" dirty="0" smtClean="0"/>
              <a:t>.</a:t>
            </a:r>
          </a:p>
          <a:p>
            <a:r>
              <a:rPr lang="en-US" sz="2800" dirty="0"/>
              <a:t>I don’t know </a:t>
            </a:r>
            <a:r>
              <a:rPr lang="en-US" sz="2800" u="sng" dirty="0"/>
              <a:t>what </a:t>
            </a:r>
            <a:r>
              <a:rPr lang="en-US" sz="2800" u="sng" dirty="0" smtClean="0"/>
              <a:t>to do</a:t>
            </a:r>
            <a:r>
              <a:rPr lang="en-US" sz="2800" dirty="0" smtClean="0"/>
              <a:t>.</a:t>
            </a:r>
          </a:p>
          <a:p>
            <a:endParaRPr lang="en-US" sz="2800" dirty="0"/>
          </a:p>
          <a:p>
            <a:r>
              <a:rPr lang="en-US" sz="2800" dirty="0" smtClean="0"/>
              <a:t>Jim told us </a:t>
            </a:r>
            <a:r>
              <a:rPr lang="en-US" sz="2800" u="sng" dirty="0" smtClean="0"/>
              <a:t>where we could find it.</a:t>
            </a:r>
            <a:r>
              <a:rPr lang="en-US" sz="2800" dirty="0" smtClean="0"/>
              <a:t> </a:t>
            </a:r>
          </a:p>
          <a:p>
            <a:r>
              <a:rPr lang="en-US" sz="2800" dirty="0" smtClean="0"/>
              <a:t>Jim told us </a:t>
            </a:r>
            <a:r>
              <a:rPr lang="en-US" sz="2800" u="sng" dirty="0" smtClean="0"/>
              <a:t>where to find it</a:t>
            </a:r>
            <a:r>
              <a:rPr lang="en-US" sz="2800" dirty="0" smtClean="0"/>
              <a:t>.</a:t>
            </a:r>
            <a:endParaRPr lang="en-US" sz="2800" dirty="0"/>
          </a:p>
          <a:p>
            <a:endParaRPr lang="en-US" sz="2800" dirty="0" smtClean="0"/>
          </a:p>
          <a:p>
            <a:r>
              <a:rPr lang="en-US" sz="2800" dirty="0" smtClean="0"/>
              <a:t>Notice that the meaning expressed by the infinitive is either </a:t>
            </a:r>
            <a:r>
              <a:rPr lang="en-US" sz="2800" b="1" dirty="0" smtClean="0"/>
              <a:t>should </a:t>
            </a:r>
            <a:r>
              <a:rPr lang="en-US" sz="2800" dirty="0" smtClean="0"/>
              <a:t>or</a:t>
            </a:r>
            <a:r>
              <a:rPr lang="en-US" sz="2800" b="1" dirty="0" smtClean="0"/>
              <a:t> can/could</a:t>
            </a:r>
            <a:r>
              <a:rPr lang="en-US" sz="2800" dirty="0" smtClean="0"/>
              <a:t>.</a:t>
            </a:r>
            <a:endParaRPr lang="en-US" sz="2800" dirty="0"/>
          </a:p>
        </p:txBody>
      </p:sp>
    </p:spTree>
    <p:extLst>
      <p:ext uri="{BB962C8B-B14F-4D97-AF65-F5344CB8AC3E}">
        <p14:creationId xmlns:p14="http://schemas.microsoft.com/office/powerpoint/2010/main" val="3127148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a:t>
            </a:r>
            <a:r>
              <a:rPr lang="en-US" dirty="0"/>
              <a:t>Clauses Beginning with That</a:t>
            </a:r>
          </a:p>
        </p:txBody>
      </p:sp>
      <p:sp>
        <p:nvSpPr>
          <p:cNvPr id="3" name="Content Placeholder 2"/>
          <p:cNvSpPr>
            <a:spLocks noGrp="1"/>
          </p:cNvSpPr>
          <p:nvPr>
            <p:ph idx="1"/>
          </p:nvPr>
        </p:nvSpPr>
        <p:spPr/>
        <p:txBody>
          <a:bodyPr/>
          <a:lstStyle/>
          <a:p>
            <a:r>
              <a:rPr lang="en-US" sz="2400" dirty="0">
                <a:latin typeface="HelveticaNeue-Roman"/>
              </a:rPr>
              <a:t>Using </a:t>
            </a:r>
            <a:r>
              <a:rPr lang="en-US" sz="2400" i="1" dirty="0">
                <a:latin typeface="HelveticaNeue-Italic"/>
              </a:rPr>
              <a:t>that </a:t>
            </a:r>
            <a:r>
              <a:rPr lang="en-US" sz="2400" dirty="0">
                <a:latin typeface="HelveticaNeue-Roman"/>
              </a:rPr>
              <a:t>in sentences such as the following is </a:t>
            </a:r>
            <a:r>
              <a:rPr lang="en-US" sz="2400" dirty="0" smtClean="0">
                <a:latin typeface="HelveticaNeue-Roman"/>
              </a:rPr>
              <a:t>more common </a:t>
            </a:r>
            <a:r>
              <a:rPr lang="en-US" sz="2400" dirty="0">
                <a:latin typeface="HelveticaNeue-Roman"/>
              </a:rPr>
              <a:t>in formal writing than in </a:t>
            </a:r>
            <a:r>
              <a:rPr lang="en-US" sz="2400" dirty="0" smtClean="0">
                <a:latin typeface="HelveticaNeue-Roman"/>
              </a:rPr>
              <a:t>everyday spoken English i.e. it doesn’t </a:t>
            </a:r>
            <a:r>
              <a:rPr lang="en-US" sz="2400" dirty="0">
                <a:latin typeface="HelveticaNeue-Roman"/>
              </a:rPr>
              <a:t>have to be included and it is often omitted in speaking.</a:t>
            </a:r>
          </a:p>
          <a:p>
            <a:r>
              <a:rPr lang="en-US" dirty="0">
                <a:solidFill>
                  <a:srgbClr val="0070C0"/>
                </a:solidFill>
              </a:rPr>
              <a:t>We hope something.</a:t>
            </a:r>
          </a:p>
          <a:p>
            <a:r>
              <a:rPr lang="en-US" dirty="0">
                <a:solidFill>
                  <a:srgbClr val="0070C0"/>
                </a:solidFill>
              </a:rPr>
              <a:t>We hope (that) </a:t>
            </a:r>
            <a:r>
              <a:rPr lang="en-US" dirty="0" smtClean="0">
                <a:solidFill>
                  <a:srgbClr val="0070C0"/>
                </a:solidFill>
              </a:rPr>
              <a:t>Nora will </a:t>
            </a:r>
            <a:r>
              <a:rPr lang="en-US" dirty="0">
                <a:solidFill>
                  <a:srgbClr val="0070C0"/>
                </a:solidFill>
              </a:rPr>
              <a:t>bring us donuts again </a:t>
            </a:r>
            <a:r>
              <a:rPr lang="en-US" dirty="0" smtClean="0">
                <a:solidFill>
                  <a:srgbClr val="0070C0"/>
                </a:solidFill>
              </a:rPr>
              <a:t>this morning.</a:t>
            </a:r>
          </a:p>
          <a:p>
            <a:endParaRPr lang="en-US" dirty="0" smtClean="0">
              <a:solidFill>
                <a:srgbClr val="0070C0"/>
              </a:solidFill>
            </a:endParaRPr>
          </a:p>
          <a:p>
            <a:r>
              <a:rPr lang="en-US" dirty="0">
                <a:solidFill>
                  <a:srgbClr val="0070C0"/>
                </a:solidFill>
              </a:rPr>
              <a:t>Something is expected by all of us.</a:t>
            </a:r>
          </a:p>
          <a:p>
            <a:r>
              <a:rPr lang="en-US" dirty="0" smtClean="0">
                <a:solidFill>
                  <a:srgbClr val="0070C0"/>
                </a:solidFill>
              </a:rPr>
              <a:t>That </a:t>
            </a:r>
            <a:r>
              <a:rPr lang="en-US" dirty="0">
                <a:solidFill>
                  <a:srgbClr val="0070C0"/>
                </a:solidFill>
              </a:rPr>
              <a:t>Maria had a great vacation is expected by all </a:t>
            </a:r>
            <a:r>
              <a:rPr lang="en-US" dirty="0" smtClean="0">
                <a:solidFill>
                  <a:srgbClr val="0070C0"/>
                </a:solidFill>
              </a:rPr>
              <a:t>of us</a:t>
            </a:r>
            <a:r>
              <a:rPr lang="en-US" dirty="0">
                <a:solidFill>
                  <a:srgbClr val="0070C0"/>
                </a:solidFill>
              </a:rPr>
              <a:t>.</a:t>
            </a:r>
          </a:p>
        </p:txBody>
      </p:sp>
    </p:spTree>
    <p:extLst>
      <p:ext uri="{BB962C8B-B14F-4D97-AF65-F5344CB8AC3E}">
        <p14:creationId xmlns:p14="http://schemas.microsoft.com/office/powerpoint/2010/main" val="3826288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 That-Clause</a:t>
            </a:r>
          </a:p>
        </p:txBody>
      </p:sp>
      <p:sp>
        <p:nvSpPr>
          <p:cNvPr id="3" name="Content Placeholder 2"/>
          <p:cNvSpPr>
            <a:spLocks noGrp="1"/>
          </p:cNvSpPr>
          <p:nvPr>
            <p:ph idx="1"/>
          </p:nvPr>
        </p:nvSpPr>
        <p:spPr/>
        <p:txBody>
          <a:bodyPr>
            <a:normAutofit fontScale="85000" lnSpcReduction="10000"/>
          </a:bodyPr>
          <a:lstStyle/>
          <a:p>
            <a:pPr marL="0" marR="0">
              <a:lnSpc>
                <a:spcPct val="115000"/>
              </a:lnSpc>
              <a:spcBef>
                <a:spcPts val="0"/>
              </a:spcBef>
              <a:spcAft>
                <a:spcPts val="1000"/>
              </a:spcAft>
            </a:pPr>
            <a:r>
              <a:rPr lang="en-US" sz="2400" b="1" dirty="0" smtClean="0">
                <a:ea typeface="Calibri"/>
                <a:cs typeface="Arial"/>
              </a:rPr>
              <a:t>(</a:t>
            </a:r>
            <a:r>
              <a:rPr lang="en-US" sz="2400" b="1" dirty="0">
                <a:ea typeface="Calibri"/>
                <a:cs typeface="Arial"/>
              </a:rPr>
              <a:t>a) </a:t>
            </a:r>
            <a:r>
              <a:rPr lang="en-US" sz="2400" b="1" dirty="0" smtClean="0">
                <a:ea typeface="Calibri"/>
                <a:cs typeface="Arial"/>
              </a:rPr>
              <a:t>I </a:t>
            </a:r>
            <a:r>
              <a:rPr lang="en-US" sz="2400" b="1" dirty="0">
                <a:ea typeface="Calibri"/>
                <a:cs typeface="Arial"/>
              </a:rPr>
              <a:t>think </a:t>
            </a:r>
            <a:r>
              <a:rPr lang="en-US" sz="2400" i="1" dirty="0">
                <a:ea typeface="Calibri"/>
                <a:cs typeface="Arial"/>
              </a:rPr>
              <a:t>that Bob will come.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(b) </a:t>
            </a:r>
            <a:r>
              <a:rPr lang="en-US" sz="2400" b="1" dirty="0" smtClean="0">
                <a:ea typeface="Calibri"/>
                <a:cs typeface="Arial"/>
              </a:rPr>
              <a:t>I </a:t>
            </a:r>
            <a:r>
              <a:rPr lang="en-US" sz="2400" b="1" dirty="0">
                <a:ea typeface="Calibri"/>
                <a:cs typeface="Arial"/>
              </a:rPr>
              <a:t>think </a:t>
            </a:r>
            <a:r>
              <a:rPr lang="en-US" sz="2400" i="1" dirty="0">
                <a:ea typeface="Calibri"/>
                <a:cs typeface="Arial"/>
              </a:rPr>
              <a:t>Bob will come.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In (a): </a:t>
            </a:r>
            <a:r>
              <a:rPr lang="en-US" sz="2400" i="1" dirty="0">
                <a:ea typeface="Calibri"/>
                <a:cs typeface="Arial"/>
              </a:rPr>
              <a:t>that Bob will come </a:t>
            </a:r>
            <a:r>
              <a:rPr lang="en-US" sz="2400" b="1" dirty="0">
                <a:ea typeface="Calibri"/>
                <a:cs typeface="Arial"/>
              </a:rPr>
              <a:t>is a noun clause. It is used as the object of the verb </a:t>
            </a:r>
            <a:r>
              <a:rPr lang="en-US" sz="2400" i="1" dirty="0">
                <a:ea typeface="Calibri"/>
                <a:cs typeface="Arial"/>
              </a:rPr>
              <a:t>think. </a:t>
            </a:r>
            <a:endParaRPr lang="en-US" sz="2400" i="1" dirty="0" smtClean="0">
              <a:ea typeface="Calibri"/>
              <a:cs typeface="Arial"/>
            </a:endParaRPr>
          </a:p>
          <a:p>
            <a:pPr marL="0" marR="0">
              <a:lnSpc>
                <a:spcPct val="115000"/>
              </a:lnSpc>
              <a:spcBef>
                <a:spcPts val="0"/>
              </a:spcBef>
              <a:spcAft>
                <a:spcPts val="1000"/>
              </a:spcAft>
            </a:pPr>
            <a:r>
              <a:rPr lang="en-US" sz="2400" b="1" dirty="0" smtClean="0">
                <a:solidFill>
                  <a:srgbClr val="FF0000"/>
                </a:solidFill>
                <a:ea typeface="Calibri"/>
                <a:cs typeface="Arial"/>
              </a:rPr>
              <a:t>See </a:t>
            </a:r>
            <a:r>
              <a:rPr lang="en-US" sz="2400" b="1" dirty="0">
                <a:solidFill>
                  <a:srgbClr val="FF0000"/>
                </a:solidFill>
                <a:ea typeface="Calibri"/>
                <a:cs typeface="Arial"/>
              </a:rPr>
              <a:t>the list below for verbs commonly followed by a </a:t>
            </a:r>
            <a:r>
              <a:rPr lang="en-US" sz="2400" i="1" dirty="0">
                <a:solidFill>
                  <a:srgbClr val="FF0000"/>
                </a:solidFill>
                <a:ea typeface="Calibri"/>
                <a:cs typeface="Arial"/>
              </a:rPr>
              <a:t>that- </a:t>
            </a:r>
            <a:r>
              <a:rPr lang="en-US" sz="2400" b="1" dirty="0">
                <a:solidFill>
                  <a:srgbClr val="FF0000"/>
                </a:solidFill>
                <a:ea typeface="Calibri"/>
                <a:cs typeface="Arial"/>
              </a:rPr>
              <a:t>clause.</a:t>
            </a:r>
            <a:endParaRPr lang="en-US" sz="2400" dirty="0">
              <a:solidFill>
                <a:srgbClr val="FF0000"/>
              </a:solidFill>
              <a:ea typeface="Calibri"/>
              <a:cs typeface="Arial"/>
            </a:endParaRPr>
          </a:p>
          <a:p>
            <a:pPr marL="0" marR="0">
              <a:lnSpc>
                <a:spcPct val="115000"/>
              </a:lnSpc>
              <a:spcBef>
                <a:spcPts val="0"/>
              </a:spcBef>
              <a:spcAft>
                <a:spcPts val="1000"/>
              </a:spcAft>
            </a:pPr>
            <a:r>
              <a:rPr lang="en-US" sz="2400" i="1" dirty="0">
                <a:ea typeface="Calibri"/>
                <a:cs typeface="Arial"/>
              </a:rPr>
              <a:t>agree </a:t>
            </a:r>
            <a:r>
              <a:rPr lang="en-US" sz="2400" b="1" dirty="0">
                <a:ea typeface="Calibri"/>
                <a:cs typeface="Arial"/>
              </a:rPr>
              <a:t>that 	</a:t>
            </a:r>
            <a:r>
              <a:rPr lang="en-US" sz="2400" i="1" dirty="0">
                <a:ea typeface="Calibri"/>
                <a:cs typeface="Arial"/>
              </a:rPr>
              <a:t>feel </a:t>
            </a:r>
            <a:r>
              <a:rPr lang="en-US" sz="2400" b="1" dirty="0">
                <a:ea typeface="Calibri"/>
                <a:cs typeface="Arial"/>
              </a:rPr>
              <a:t>that	</a:t>
            </a:r>
            <a:r>
              <a:rPr lang="en-US" sz="2400" b="1" dirty="0" smtClean="0">
                <a:ea typeface="Calibri"/>
                <a:cs typeface="Arial"/>
              </a:rPr>
              <a:t>	</a:t>
            </a:r>
            <a:r>
              <a:rPr lang="en-US" sz="2400" i="1" dirty="0" smtClean="0">
                <a:ea typeface="Calibri"/>
                <a:cs typeface="Arial"/>
              </a:rPr>
              <a:t>believe </a:t>
            </a:r>
            <a:r>
              <a:rPr lang="en-US" sz="2400" b="1" dirty="0">
                <a:ea typeface="Calibri"/>
                <a:cs typeface="Arial"/>
              </a:rPr>
              <a:t>that 	</a:t>
            </a:r>
            <a:r>
              <a:rPr lang="en-US" sz="2400" i="1" dirty="0">
                <a:ea typeface="Calibri"/>
                <a:cs typeface="Arial"/>
              </a:rPr>
              <a:t>find out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decide </a:t>
            </a:r>
            <a:r>
              <a:rPr lang="en-US" sz="2400" b="1" dirty="0">
                <a:ea typeface="Calibri"/>
                <a:cs typeface="Arial"/>
              </a:rPr>
              <a:t>that 	</a:t>
            </a:r>
            <a:r>
              <a:rPr lang="en-US" sz="2400" i="1" dirty="0">
                <a:ea typeface="Calibri"/>
                <a:cs typeface="Arial"/>
              </a:rPr>
              <a:t>forget </a:t>
            </a:r>
            <a:r>
              <a:rPr lang="en-US" sz="2400" b="1" dirty="0">
                <a:ea typeface="Calibri"/>
                <a:cs typeface="Arial"/>
              </a:rPr>
              <a:t>that	</a:t>
            </a:r>
            <a:r>
              <a:rPr lang="en-US" sz="2400" i="1" dirty="0">
                <a:ea typeface="Calibri"/>
                <a:cs typeface="Arial"/>
              </a:rPr>
              <a:t>discover </a:t>
            </a:r>
            <a:r>
              <a:rPr lang="en-US" sz="2400" b="1" dirty="0">
                <a:ea typeface="Calibri"/>
                <a:cs typeface="Arial"/>
              </a:rPr>
              <a:t>that	 </a:t>
            </a:r>
            <a:r>
              <a:rPr lang="en-US" sz="2400" i="1" dirty="0">
                <a:ea typeface="Calibri"/>
                <a:cs typeface="Arial"/>
              </a:rPr>
              <a:t>hear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explain </a:t>
            </a:r>
            <a:r>
              <a:rPr lang="en-US" sz="2400" b="1" dirty="0">
                <a:ea typeface="Calibri"/>
                <a:cs typeface="Arial"/>
              </a:rPr>
              <a:t>that	 </a:t>
            </a:r>
            <a:r>
              <a:rPr lang="en-US" sz="2400" i="1" dirty="0">
                <a:ea typeface="Calibri"/>
                <a:cs typeface="Arial"/>
              </a:rPr>
              <a:t>hope </a:t>
            </a:r>
            <a:r>
              <a:rPr lang="en-US" sz="2400" b="1" dirty="0">
                <a:ea typeface="Calibri"/>
                <a:cs typeface="Arial"/>
              </a:rPr>
              <a:t>that	</a:t>
            </a:r>
            <a:r>
              <a:rPr lang="en-US" sz="2400" i="1" dirty="0">
                <a:ea typeface="Calibri"/>
                <a:cs typeface="Arial"/>
              </a:rPr>
              <a:t>know </a:t>
            </a:r>
            <a:r>
              <a:rPr lang="en-US" sz="2400" b="1" dirty="0">
                <a:ea typeface="Calibri"/>
                <a:cs typeface="Arial"/>
              </a:rPr>
              <a:t>that 	</a:t>
            </a:r>
            <a:r>
              <a:rPr lang="en-US" sz="2400" i="1" dirty="0">
                <a:ea typeface="Calibri"/>
                <a:cs typeface="Arial"/>
              </a:rPr>
              <a:t>remember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learn </a:t>
            </a:r>
            <a:r>
              <a:rPr lang="en-US" sz="2400" b="1" dirty="0">
                <a:ea typeface="Calibri"/>
                <a:cs typeface="Arial"/>
              </a:rPr>
              <a:t>that 	</a:t>
            </a:r>
            <a:r>
              <a:rPr lang="en-US" sz="2400" i="1" dirty="0">
                <a:ea typeface="Calibri"/>
                <a:cs typeface="Arial"/>
              </a:rPr>
              <a:t>say </a:t>
            </a:r>
            <a:r>
              <a:rPr lang="en-US" sz="2400" b="1" dirty="0" smtClean="0">
                <a:ea typeface="Calibri"/>
                <a:cs typeface="Arial"/>
              </a:rPr>
              <a:t>that	</a:t>
            </a:r>
            <a:r>
              <a:rPr lang="en-US" sz="2400" b="1" dirty="0">
                <a:ea typeface="Calibri"/>
                <a:cs typeface="Arial"/>
              </a:rPr>
              <a:t>	</a:t>
            </a:r>
            <a:r>
              <a:rPr lang="en-US" sz="2400" i="1" dirty="0">
                <a:ea typeface="Calibri"/>
                <a:cs typeface="Arial"/>
              </a:rPr>
              <a:t>notice </a:t>
            </a:r>
            <a:r>
              <a:rPr lang="en-US" sz="2400" b="1" dirty="0">
                <a:ea typeface="Calibri"/>
                <a:cs typeface="Arial"/>
              </a:rPr>
              <a:t>that 	</a:t>
            </a:r>
            <a:r>
              <a:rPr lang="en-US" sz="2400" i="1" dirty="0">
                <a:ea typeface="Calibri"/>
                <a:cs typeface="Arial"/>
              </a:rPr>
              <a:t>tell </a:t>
            </a:r>
            <a:r>
              <a:rPr lang="en-US" sz="2400" b="1" dirty="0">
                <a:ea typeface="Calibri"/>
                <a:cs typeface="Arial"/>
              </a:rPr>
              <a:t>someone 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promise </a:t>
            </a:r>
            <a:r>
              <a:rPr lang="en-US" sz="2400" b="1" dirty="0">
                <a:ea typeface="Calibri"/>
                <a:cs typeface="Arial"/>
              </a:rPr>
              <a:t>that 	</a:t>
            </a:r>
            <a:r>
              <a:rPr lang="en-US" sz="2400" i="1" dirty="0">
                <a:ea typeface="Calibri"/>
                <a:cs typeface="Arial"/>
              </a:rPr>
              <a:t>think </a:t>
            </a:r>
            <a:r>
              <a:rPr lang="en-US" sz="2400" b="1" dirty="0">
                <a:ea typeface="Calibri"/>
                <a:cs typeface="Arial"/>
              </a:rPr>
              <a:t>that	</a:t>
            </a:r>
            <a:r>
              <a:rPr lang="en-US" sz="2400" i="1" dirty="0">
                <a:ea typeface="Calibri"/>
                <a:cs typeface="Arial"/>
              </a:rPr>
              <a:t>read </a:t>
            </a:r>
            <a:r>
              <a:rPr lang="en-US" sz="2400" b="1" dirty="0">
                <a:ea typeface="Calibri"/>
                <a:cs typeface="Arial"/>
              </a:rPr>
              <a:t>that 	</a:t>
            </a:r>
            <a:r>
              <a:rPr lang="en-US" sz="2400" i="1" dirty="0">
                <a:ea typeface="Calibri"/>
                <a:cs typeface="Arial"/>
              </a:rPr>
              <a:t>understand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1634680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 Be + Adjective+ That-Clause</a:t>
            </a:r>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sz="2400" b="1" dirty="0">
                <a:ea typeface="Calibri"/>
                <a:cs typeface="Arial"/>
              </a:rPr>
              <a:t>(c) Jan is happy </a:t>
            </a:r>
            <a:r>
              <a:rPr lang="en-US" sz="2400" i="1" dirty="0">
                <a:ea typeface="Calibri"/>
                <a:cs typeface="Arial"/>
              </a:rPr>
              <a:t>(that) Bob called. </a:t>
            </a:r>
            <a:endParaRPr lang="en-US" sz="2400" dirty="0">
              <a:ea typeface="Calibri"/>
              <a:cs typeface="Arial"/>
            </a:endParaRPr>
          </a:p>
          <a:p>
            <a:pPr marL="0" marR="0">
              <a:lnSpc>
                <a:spcPct val="115000"/>
              </a:lnSpc>
              <a:spcBef>
                <a:spcPts val="0"/>
              </a:spcBef>
              <a:spcAft>
                <a:spcPts val="1000"/>
              </a:spcAft>
            </a:pPr>
            <a:r>
              <a:rPr lang="en-US" sz="2400" i="1" dirty="0">
                <a:solidFill>
                  <a:srgbClr val="FF0000"/>
                </a:solidFill>
                <a:ea typeface="Calibri"/>
                <a:cs typeface="Arial"/>
              </a:rPr>
              <a:t>That-</a:t>
            </a:r>
            <a:r>
              <a:rPr lang="en-US" sz="2400" b="1" dirty="0">
                <a:solidFill>
                  <a:srgbClr val="FF0000"/>
                </a:solidFill>
                <a:ea typeface="Calibri"/>
                <a:cs typeface="Arial"/>
              </a:rPr>
              <a:t>clauses commonly follow certain adjectives, such as </a:t>
            </a:r>
            <a:r>
              <a:rPr lang="en-US" sz="2400" i="1" dirty="0">
                <a:solidFill>
                  <a:srgbClr val="FF0000"/>
                </a:solidFill>
                <a:ea typeface="Calibri"/>
                <a:cs typeface="Arial"/>
              </a:rPr>
              <a:t>happy </a:t>
            </a:r>
            <a:r>
              <a:rPr lang="en-US" sz="2400" b="1" dirty="0">
                <a:solidFill>
                  <a:srgbClr val="FF0000"/>
                </a:solidFill>
                <a:ea typeface="Calibri"/>
                <a:cs typeface="Arial"/>
              </a:rPr>
              <a:t>in (c), when the subject refers to a person (or persons). </a:t>
            </a:r>
            <a:endParaRPr lang="en-US" sz="2400" dirty="0">
              <a:solidFill>
                <a:srgbClr val="FF0000"/>
              </a:solidFill>
              <a:ea typeface="Calibri"/>
              <a:cs typeface="Arial"/>
            </a:endParaRPr>
          </a:p>
          <a:p>
            <a:pPr marL="0" marR="0">
              <a:lnSpc>
                <a:spcPct val="115000"/>
              </a:lnSpc>
              <a:spcBef>
                <a:spcPts val="0"/>
              </a:spcBef>
              <a:spcAft>
                <a:spcPts val="1000"/>
              </a:spcAft>
            </a:pPr>
            <a:r>
              <a:rPr lang="en-US" sz="2400" b="1" dirty="0">
                <a:ea typeface="Calibri"/>
                <a:cs typeface="Arial"/>
              </a:rPr>
              <a:t>See the list below.</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afraid </a:t>
            </a:r>
            <a:r>
              <a:rPr lang="en-US" sz="2400" b="1" dirty="0">
                <a:ea typeface="Calibri"/>
                <a:cs typeface="Arial"/>
              </a:rPr>
              <a:t>that*		 Al is </a:t>
            </a:r>
            <a:r>
              <a:rPr lang="en-US" sz="2400" i="1" dirty="0">
                <a:ea typeface="Calibri"/>
                <a:cs typeface="Arial"/>
              </a:rPr>
              <a:t>certain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amazed </a:t>
            </a:r>
            <a:r>
              <a:rPr lang="en-US" sz="2400" b="1" dirty="0">
                <a:ea typeface="Calibri"/>
                <a:cs typeface="Arial"/>
              </a:rPr>
              <a:t>that	</a:t>
            </a:r>
            <a:r>
              <a:rPr lang="en-US" sz="2400" b="1" dirty="0" smtClean="0">
                <a:ea typeface="Calibri"/>
                <a:cs typeface="Arial"/>
              </a:rPr>
              <a:t>	 </a:t>
            </a:r>
            <a:r>
              <a:rPr lang="en-US" sz="2400" b="1" dirty="0">
                <a:ea typeface="Calibri"/>
                <a:cs typeface="Arial"/>
              </a:rPr>
              <a:t>Al is </a:t>
            </a:r>
            <a:r>
              <a:rPr lang="en-US" sz="2400" i="1" dirty="0">
                <a:ea typeface="Calibri"/>
                <a:cs typeface="Arial"/>
              </a:rPr>
              <a:t>confident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angry </a:t>
            </a:r>
            <a:r>
              <a:rPr lang="en-US" sz="2400" b="1" dirty="0">
                <a:ea typeface="Calibri"/>
                <a:cs typeface="Arial"/>
              </a:rPr>
              <a:t>that 		Al is </a:t>
            </a:r>
            <a:r>
              <a:rPr lang="en-US" sz="2400" i="1" dirty="0">
                <a:ea typeface="Calibri"/>
                <a:cs typeface="Arial"/>
              </a:rPr>
              <a:t>disappointed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aware </a:t>
            </a:r>
            <a:r>
              <a:rPr lang="en-US" sz="2400" b="1" dirty="0">
                <a:ea typeface="Calibri"/>
                <a:cs typeface="Arial"/>
              </a:rPr>
              <a:t>that		 Al is </a:t>
            </a:r>
            <a:r>
              <a:rPr lang="en-US" sz="2400" i="1" dirty="0">
                <a:ea typeface="Calibri"/>
                <a:cs typeface="Arial"/>
              </a:rPr>
              <a:t>glad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295432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75E47"/>
                </a:solidFill>
              </a:rPr>
              <a:t>Person + Be + Adjective+ That-Clause</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happy </a:t>
            </a:r>
            <a:r>
              <a:rPr lang="en-US" sz="2400" b="1" dirty="0">
                <a:ea typeface="Calibri"/>
                <a:cs typeface="Arial"/>
              </a:rPr>
              <a:t>that 		Jan is </a:t>
            </a:r>
            <a:r>
              <a:rPr lang="en-US" sz="2400" i="1" dirty="0">
                <a:ea typeface="Calibri"/>
                <a:cs typeface="Arial"/>
              </a:rPr>
              <a:t>sorry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pleased </a:t>
            </a:r>
            <a:r>
              <a:rPr lang="en-US" sz="2400" b="1" dirty="0">
                <a:ea typeface="Calibri"/>
                <a:cs typeface="Arial"/>
              </a:rPr>
              <a:t>that 		Jan is </a:t>
            </a:r>
            <a:r>
              <a:rPr lang="en-US" sz="2400" i="1" dirty="0">
                <a:ea typeface="Calibri"/>
                <a:cs typeface="Arial"/>
              </a:rPr>
              <a:t>sure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proud </a:t>
            </a:r>
            <a:r>
              <a:rPr lang="en-US" sz="2400" b="1" dirty="0">
                <a:ea typeface="Calibri"/>
                <a:cs typeface="Arial"/>
              </a:rPr>
              <a:t>that 		Jan is </a:t>
            </a:r>
            <a:r>
              <a:rPr lang="en-US" sz="2400" i="1" dirty="0">
                <a:ea typeface="Calibri"/>
                <a:cs typeface="Arial"/>
              </a:rPr>
              <a:t>surprised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relieved </a:t>
            </a:r>
            <a:r>
              <a:rPr lang="en-US" sz="2400" b="1" dirty="0">
                <a:ea typeface="Calibri"/>
                <a:cs typeface="Arial"/>
              </a:rPr>
              <a:t>that		 Jan is </a:t>
            </a:r>
            <a:r>
              <a:rPr lang="en-US" sz="2400" i="1" dirty="0">
                <a:ea typeface="Calibri"/>
                <a:cs typeface="Arial"/>
              </a:rPr>
              <a:t>worried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2052723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 Be + Adjective + That-Clause</a:t>
            </a:r>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sz="2400" b="1" dirty="0">
                <a:ea typeface="Calibri"/>
                <a:cs typeface="Arial"/>
              </a:rPr>
              <a:t>(d) It is clear </a:t>
            </a:r>
            <a:r>
              <a:rPr lang="en-US" sz="2400" i="1" dirty="0">
                <a:ea typeface="Calibri"/>
                <a:cs typeface="Arial"/>
              </a:rPr>
              <a:t>(that) Ann likes her new job. </a:t>
            </a:r>
            <a:endParaRPr lang="en-US" sz="2400" dirty="0">
              <a:ea typeface="Calibri"/>
              <a:cs typeface="Arial"/>
            </a:endParaRPr>
          </a:p>
          <a:p>
            <a:pPr marL="0" marR="0" indent="0">
              <a:lnSpc>
                <a:spcPct val="115000"/>
              </a:lnSpc>
              <a:spcBef>
                <a:spcPts val="0"/>
              </a:spcBef>
              <a:spcAft>
                <a:spcPts val="1000"/>
              </a:spcAft>
              <a:buNone/>
            </a:pPr>
            <a:r>
              <a:rPr lang="en-US" sz="2400" b="1" dirty="0">
                <a:solidFill>
                  <a:srgbClr val="FF0000"/>
                </a:solidFill>
                <a:ea typeface="Calibri"/>
                <a:cs typeface="Arial"/>
              </a:rPr>
              <a:t>That-clauses commonly follow adjectives in sentences that begin with </a:t>
            </a:r>
            <a:r>
              <a:rPr lang="en-US" sz="2400" i="1" dirty="0">
                <a:solidFill>
                  <a:srgbClr val="FF0000"/>
                </a:solidFill>
                <a:ea typeface="Calibri"/>
                <a:cs typeface="Arial"/>
              </a:rPr>
              <a:t>it + be, </a:t>
            </a:r>
            <a:r>
              <a:rPr lang="en-US" sz="2400" b="1" dirty="0">
                <a:solidFill>
                  <a:srgbClr val="FF0000"/>
                </a:solidFill>
                <a:ea typeface="Calibri"/>
                <a:cs typeface="Arial"/>
              </a:rPr>
              <a:t>as in (d). </a:t>
            </a:r>
            <a:endParaRPr lang="en-US" sz="2400" dirty="0">
              <a:solidFill>
                <a:srgbClr val="FF0000"/>
              </a:solidFill>
              <a:ea typeface="Calibri"/>
              <a:cs typeface="Arial"/>
            </a:endParaRPr>
          </a:p>
          <a:p>
            <a:pPr marL="0" marR="0">
              <a:lnSpc>
                <a:spcPct val="115000"/>
              </a:lnSpc>
              <a:spcBef>
                <a:spcPts val="0"/>
              </a:spcBef>
              <a:spcAft>
                <a:spcPts val="1000"/>
              </a:spcAft>
            </a:pPr>
            <a:r>
              <a:rPr lang="en-US" sz="2400" b="1" dirty="0">
                <a:ea typeface="Calibri"/>
                <a:cs typeface="Arial"/>
              </a:rPr>
              <a:t>See the list below.</a:t>
            </a:r>
            <a:endParaRPr lang="en-US" sz="2400" dirty="0">
              <a:ea typeface="Calibri"/>
              <a:cs typeface="Arial"/>
            </a:endParaRPr>
          </a:p>
          <a:p>
            <a:pPr marL="0" marR="0" indent="0">
              <a:lnSpc>
                <a:spcPct val="115000"/>
              </a:lnSpc>
              <a:spcBef>
                <a:spcPts val="0"/>
              </a:spcBef>
              <a:spcAft>
                <a:spcPts val="1000"/>
              </a:spcAft>
              <a:buNone/>
            </a:pPr>
            <a:r>
              <a:rPr lang="en-US" sz="2400" b="1" dirty="0">
                <a:ea typeface="Calibri"/>
                <a:cs typeface="Arial"/>
              </a:rPr>
              <a:t>It's </a:t>
            </a:r>
            <a:r>
              <a:rPr lang="en-US" sz="2400" i="1" dirty="0">
                <a:ea typeface="Calibri"/>
                <a:cs typeface="Arial"/>
              </a:rPr>
              <a:t>amazing </a:t>
            </a:r>
            <a:r>
              <a:rPr lang="en-US" sz="2400" b="1" dirty="0">
                <a:ea typeface="Calibri"/>
                <a:cs typeface="Arial"/>
              </a:rPr>
              <a:t>that </a:t>
            </a:r>
            <a:r>
              <a:rPr lang="en-US" sz="2400" b="1" dirty="0" smtClean="0">
                <a:ea typeface="Calibri"/>
                <a:cs typeface="Arial"/>
              </a:rPr>
              <a:t>	It's </a:t>
            </a:r>
            <a:r>
              <a:rPr lang="en-US" sz="2400" i="1" dirty="0">
                <a:ea typeface="Calibri"/>
                <a:cs typeface="Arial"/>
              </a:rPr>
              <a:t>interesting </a:t>
            </a:r>
            <a:r>
              <a:rPr lang="en-US" sz="2400" b="1" dirty="0">
                <a:ea typeface="Calibri"/>
                <a:cs typeface="Arial"/>
              </a:rPr>
              <a:t>that </a:t>
            </a:r>
            <a:r>
              <a:rPr lang="en-US" sz="2400" b="1" dirty="0" smtClean="0">
                <a:ea typeface="Calibri"/>
                <a:cs typeface="Arial"/>
              </a:rPr>
              <a:t>	It’s </a:t>
            </a:r>
            <a:r>
              <a:rPr lang="en-US" sz="2400" i="1" dirty="0">
                <a:ea typeface="Calibri"/>
                <a:cs typeface="Arial"/>
              </a:rPr>
              <a:t>obvious </a:t>
            </a:r>
            <a:r>
              <a:rPr lang="en-US" sz="2400" b="1" dirty="0">
                <a:ea typeface="Calibri"/>
                <a:cs typeface="Arial"/>
              </a:rPr>
              <a:t>that </a:t>
            </a:r>
            <a:r>
              <a:rPr lang="en-US" sz="2400" b="1" dirty="0" smtClean="0">
                <a:ea typeface="Calibri"/>
                <a:cs typeface="Arial"/>
              </a:rPr>
              <a:t>	It’s </a:t>
            </a:r>
            <a:r>
              <a:rPr lang="en-US" sz="2400" i="1" dirty="0">
                <a:ea typeface="Calibri"/>
                <a:cs typeface="Arial"/>
              </a:rPr>
              <a:t>true </a:t>
            </a:r>
            <a:r>
              <a:rPr lang="en-US" sz="2400" b="1" dirty="0" smtClean="0">
                <a:ea typeface="Calibri"/>
                <a:cs typeface="Arial"/>
              </a:rPr>
              <a:t>that</a:t>
            </a:r>
            <a:r>
              <a:rPr lang="en-US" sz="2400" dirty="0" smtClean="0">
                <a:ea typeface="Calibri"/>
                <a:cs typeface="Arial"/>
              </a:rPr>
              <a:t>	</a:t>
            </a:r>
            <a:r>
              <a:rPr lang="en-US" sz="2400" b="1" dirty="0" smtClean="0">
                <a:ea typeface="Calibri"/>
                <a:cs typeface="Arial"/>
              </a:rPr>
              <a:t>It’s </a:t>
            </a:r>
            <a:r>
              <a:rPr lang="en-US" sz="2400" i="1" dirty="0">
                <a:ea typeface="Calibri"/>
                <a:cs typeface="Arial"/>
              </a:rPr>
              <a:t>clear </a:t>
            </a:r>
            <a:r>
              <a:rPr lang="en-US" sz="2400" b="1" dirty="0">
                <a:ea typeface="Calibri"/>
                <a:cs typeface="Arial"/>
              </a:rPr>
              <a:t>that </a:t>
            </a:r>
            <a:r>
              <a:rPr lang="en-US" sz="2400" b="1" dirty="0" smtClean="0">
                <a:ea typeface="Calibri"/>
                <a:cs typeface="Arial"/>
              </a:rPr>
              <a:t>	It's </a:t>
            </a:r>
            <a:r>
              <a:rPr lang="en-US" sz="2400" i="1" dirty="0">
                <a:ea typeface="Calibri"/>
                <a:cs typeface="Arial"/>
              </a:rPr>
              <a:t>likely </a:t>
            </a:r>
            <a:r>
              <a:rPr lang="en-US" sz="2400" b="1" dirty="0">
                <a:ea typeface="Calibri"/>
                <a:cs typeface="Arial"/>
              </a:rPr>
              <a:t>that </a:t>
            </a:r>
            <a:r>
              <a:rPr lang="en-US" sz="2400" b="1" dirty="0" smtClean="0">
                <a:ea typeface="Calibri"/>
                <a:cs typeface="Arial"/>
              </a:rPr>
              <a:t>	It’s </a:t>
            </a:r>
            <a:r>
              <a:rPr lang="en-US" sz="2400" i="1" dirty="0">
                <a:ea typeface="Calibri"/>
                <a:cs typeface="Arial"/>
              </a:rPr>
              <a:t>possible </a:t>
            </a:r>
            <a:r>
              <a:rPr lang="en-US" sz="2400" b="1" dirty="0">
                <a:ea typeface="Calibri"/>
                <a:cs typeface="Arial"/>
              </a:rPr>
              <a:t>that </a:t>
            </a:r>
            <a:r>
              <a:rPr lang="en-US" sz="2400" b="1" dirty="0" smtClean="0">
                <a:ea typeface="Calibri"/>
                <a:cs typeface="Arial"/>
              </a:rPr>
              <a:t>	It’s </a:t>
            </a:r>
            <a:r>
              <a:rPr lang="en-US" sz="2400" i="1" dirty="0">
                <a:ea typeface="Calibri"/>
                <a:cs typeface="Arial"/>
              </a:rPr>
              <a:t>undeniable </a:t>
            </a:r>
            <a:r>
              <a:rPr lang="en-US" sz="2400" b="1" dirty="0" smtClean="0">
                <a:ea typeface="Calibri"/>
                <a:cs typeface="Arial"/>
              </a:rPr>
              <a:t>that</a:t>
            </a:r>
            <a:r>
              <a:rPr lang="en-US" sz="2400" dirty="0" smtClean="0">
                <a:ea typeface="Calibri"/>
                <a:cs typeface="Arial"/>
              </a:rPr>
              <a:t>	</a:t>
            </a:r>
            <a:r>
              <a:rPr lang="en-US" sz="2400" b="1" dirty="0" smtClean="0">
                <a:ea typeface="Calibri"/>
                <a:cs typeface="Arial"/>
              </a:rPr>
              <a:t>It’s </a:t>
            </a:r>
            <a:r>
              <a:rPr lang="en-US" sz="2400" i="1" dirty="0">
                <a:ea typeface="Calibri"/>
                <a:cs typeface="Arial"/>
              </a:rPr>
              <a:t>good </a:t>
            </a:r>
            <a:r>
              <a:rPr lang="en-US" sz="2400" b="1" dirty="0" smtClean="0">
                <a:ea typeface="Calibri"/>
                <a:cs typeface="Arial"/>
              </a:rPr>
              <a:t>that	 </a:t>
            </a:r>
            <a:r>
              <a:rPr lang="en-US" sz="2400" b="1" dirty="0">
                <a:ea typeface="Calibri"/>
                <a:cs typeface="Arial"/>
              </a:rPr>
              <a:t>It's </a:t>
            </a:r>
            <a:r>
              <a:rPr lang="en-US" sz="2400" i="1" dirty="0">
                <a:ea typeface="Calibri"/>
                <a:cs typeface="Arial"/>
              </a:rPr>
              <a:t>lucky </a:t>
            </a:r>
            <a:r>
              <a:rPr lang="en-US" sz="2400" b="1" dirty="0">
                <a:ea typeface="Calibri"/>
                <a:cs typeface="Arial"/>
              </a:rPr>
              <a:t>that </a:t>
            </a:r>
            <a:r>
              <a:rPr lang="en-US" sz="2400" b="1" dirty="0" smtClean="0">
                <a:ea typeface="Calibri"/>
                <a:cs typeface="Arial"/>
              </a:rPr>
              <a:t>	It's </a:t>
            </a:r>
            <a:r>
              <a:rPr lang="en-US" sz="2400" i="1" dirty="0">
                <a:ea typeface="Calibri"/>
                <a:cs typeface="Arial"/>
              </a:rPr>
              <a:t>strange </a:t>
            </a:r>
            <a:r>
              <a:rPr lang="en-US" sz="2400" b="1" dirty="0">
                <a:ea typeface="Calibri"/>
                <a:cs typeface="Arial"/>
              </a:rPr>
              <a:t>that </a:t>
            </a:r>
            <a:r>
              <a:rPr lang="en-US" sz="2400" b="1" dirty="0" smtClean="0">
                <a:ea typeface="Calibri"/>
                <a:cs typeface="Arial"/>
              </a:rPr>
              <a:t>	It’s </a:t>
            </a:r>
            <a:r>
              <a:rPr lang="en-US" sz="2400" i="1" dirty="0">
                <a:ea typeface="Calibri"/>
                <a:cs typeface="Arial"/>
              </a:rPr>
              <a:t>well/known </a:t>
            </a:r>
            <a:r>
              <a:rPr lang="en-US" sz="2400" b="1" dirty="0">
                <a:ea typeface="Calibri"/>
                <a:cs typeface="Arial"/>
              </a:rPr>
              <a:t>that</a:t>
            </a:r>
            <a:endParaRPr lang="en-US" sz="2400" dirty="0">
              <a:ea typeface="Calibri"/>
              <a:cs typeface="Arial"/>
            </a:endParaRPr>
          </a:p>
          <a:p>
            <a:pPr marL="0" marR="0" indent="0">
              <a:lnSpc>
                <a:spcPct val="115000"/>
              </a:lnSpc>
              <a:spcBef>
                <a:spcPts val="0"/>
              </a:spcBef>
              <a:spcAft>
                <a:spcPts val="1000"/>
              </a:spcAft>
              <a:buNone/>
            </a:pPr>
            <a:r>
              <a:rPr lang="en-US" sz="2400" b="1" dirty="0">
                <a:ea typeface="Calibri"/>
                <a:cs typeface="Arial"/>
              </a:rPr>
              <a:t>It’s </a:t>
            </a:r>
            <a:r>
              <a:rPr lang="en-US" sz="2400" i="1" dirty="0">
                <a:ea typeface="Calibri"/>
                <a:cs typeface="Arial"/>
              </a:rPr>
              <a:t>important </a:t>
            </a:r>
            <a:r>
              <a:rPr lang="en-US" sz="2400" b="1" dirty="0">
                <a:ea typeface="Calibri"/>
                <a:cs typeface="Arial"/>
              </a:rPr>
              <a:t>that </a:t>
            </a:r>
            <a:r>
              <a:rPr lang="en-US" sz="2400" b="1" dirty="0" smtClean="0">
                <a:ea typeface="Calibri"/>
                <a:cs typeface="Arial"/>
              </a:rPr>
              <a:t>	It's </a:t>
            </a:r>
            <a:r>
              <a:rPr lang="en-US" sz="2400" i="1" dirty="0">
                <a:ea typeface="Calibri"/>
                <a:cs typeface="Arial"/>
              </a:rPr>
              <a:t>nice </a:t>
            </a:r>
            <a:r>
              <a:rPr lang="en-US" sz="2400" b="1" dirty="0">
                <a:ea typeface="Calibri"/>
                <a:cs typeface="Arial"/>
              </a:rPr>
              <a:t>that </a:t>
            </a:r>
            <a:r>
              <a:rPr lang="en-US" sz="2400" b="1" dirty="0" smtClean="0">
                <a:ea typeface="Calibri"/>
                <a:cs typeface="Arial"/>
              </a:rPr>
              <a:t>	It’s </a:t>
            </a:r>
            <a:r>
              <a:rPr lang="en-US" sz="2400" i="1" dirty="0">
                <a:ea typeface="Calibri"/>
                <a:cs typeface="Arial"/>
              </a:rPr>
              <a:t>surprising </a:t>
            </a:r>
            <a:r>
              <a:rPr lang="en-US" sz="2400" b="1" dirty="0">
                <a:ea typeface="Calibri"/>
                <a:cs typeface="Arial"/>
              </a:rPr>
              <a:t>that </a:t>
            </a:r>
            <a:r>
              <a:rPr lang="en-US" sz="2400" b="1" dirty="0" smtClean="0">
                <a:ea typeface="Calibri"/>
                <a:cs typeface="Arial"/>
              </a:rPr>
              <a:t>	It’s </a:t>
            </a:r>
            <a:r>
              <a:rPr lang="en-US" sz="2400" i="1" dirty="0">
                <a:ea typeface="Calibri"/>
                <a:cs typeface="Arial"/>
              </a:rPr>
              <a:t>wonderful </a:t>
            </a:r>
            <a:r>
              <a:rPr lang="en-US" sz="2400" b="1" dirty="0">
                <a:ea typeface="Calibri"/>
                <a:cs typeface="Arial"/>
              </a:rPr>
              <a:t>that</a:t>
            </a:r>
            <a:endParaRPr lang="en-US" sz="2400" dirty="0">
              <a:ea typeface="Calibri"/>
              <a:cs typeface="Arial"/>
            </a:endParaRPr>
          </a:p>
        </p:txBody>
      </p:sp>
    </p:spTree>
    <p:extLst>
      <p:ext uri="{BB962C8B-B14F-4D97-AF65-F5344CB8AC3E}">
        <p14:creationId xmlns:p14="http://schemas.microsoft.com/office/powerpoint/2010/main" val="204468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81000" y="1371600"/>
            <a:ext cx="7620000" cy="4800600"/>
          </a:xfrm>
        </p:spPr>
        <p:txBody>
          <a:bodyPr>
            <a:normAutofit fontScale="85000" lnSpcReduction="20000"/>
          </a:bodyPr>
          <a:lstStyle/>
          <a:p>
            <a:r>
              <a:rPr lang="en-US" sz="2800" b="1" dirty="0" smtClean="0">
                <a:solidFill>
                  <a:srgbClr val="FF0000"/>
                </a:solidFill>
              </a:rPr>
              <a:t>A clause </a:t>
            </a:r>
            <a:r>
              <a:rPr lang="en-US" sz="2800" dirty="0" smtClean="0"/>
              <a:t>is a group of words containing a subject and a verb.</a:t>
            </a:r>
          </a:p>
          <a:p>
            <a:pPr marL="114300" indent="0">
              <a:buNone/>
            </a:pPr>
            <a:r>
              <a:rPr lang="en-US" sz="2800" dirty="0" smtClean="0"/>
              <a:t>e.g. </a:t>
            </a:r>
            <a:r>
              <a:rPr lang="en-US" sz="2800" i="1" dirty="0" smtClean="0"/>
              <a:t>He ran. </a:t>
            </a:r>
          </a:p>
          <a:p>
            <a:r>
              <a:rPr lang="en-US" sz="2800" b="1" dirty="0" smtClean="0">
                <a:solidFill>
                  <a:srgbClr val="FF0000"/>
                </a:solidFill>
              </a:rPr>
              <a:t>A phrase </a:t>
            </a:r>
            <a:r>
              <a:rPr lang="en-US" sz="2800" dirty="0"/>
              <a:t>is a group of words </a:t>
            </a:r>
            <a:r>
              <a:rPr lang="en-US" sz="2800" dirty="0" smtClean="0"/>
              <a:t>that does not contain </a:t>
            </a:r>
            <a:r>
              <a:rPr lang="en-US" sz="2800" dirty="0"/>
              <a:t>a subject and a verb</a:t>
            </a:r>
            <a:r>
              <a:rPr lang="en-US" sz="2800" dirty="0" smtClean="0"/>
              <a:t>. </a:t>
            </a:r>
            <a:endParaRPr lang="en-US" sz="2800" dirty="0"/>
          </a:p>
          <a:p>
            <a:pPr marL="114300" indent="0">
              <a:buNone/>
            </a:pPr>
            <a:r>
              <a:rPr lang="en-US" sz="2800" dirty="0"/>
              <a:t> e</a:t>
            </a:r>
            <a:r>
              <a:rPr lang="en-US" sz="2800" dirty="0" smtClean="0"/>
              <a:t>.g. </a:t>
            </a:r>
            <a:r>
              <a:rPr lang="en-US" sz="2800" i="1" dirty="0" smtClean="0"/>
              <a:t>on the table, under the tree</a:t>
            </a:r>
          </a:p>
          <a:p>
            <a:r>
              <a:rPr lang="en-US" sz="2800" b="1" dirty="0" smtClean="0">
                <a:solidFill>
                  <a:srgbClr val="FF0000"/>
                </a:solidFill>
              </a:rPr>
              <a:t>An independent clause </a:t>
            </a:r>
            <a:r>
              <a:rPr lang="en-US" sz="2800" dirty="0" smtClean="0"/>
              <a:t>is a complete sentence. It contains the main the subject and verb of a sentence. It can stand alone.</a:t>
            </a:r>
          </a:p>
          <a:p>
            <a:pPr marL="114300" indent="0">
              <a:buNone/>
            </a:pPr>
            <a:r>
              <a:rPr lang="en-US" sz="2800" dirty="0"/>
              <a:t>e.g. </a:t>
            </a:r>
            <a:r>
              <a:rPr lang="en-US" sz="2800" i="1" dirty="0"/>
              <a:t>I was late to work.</a:t>
            </a:r>
            <a:endParaRPr lang="en-US" sz="2800" i="1" dirty="0" smtClean="0"/>
          </a:p>
          <a:p>
            <a:r>
              <a:rPr lang="en-US" sz="2800" b="1" dirty="0" smtClean="0">
                <a:solidFill>
                  <a:srgbClr val="FF0000"/>
                </a:solidFill>
              </a:rPr>
              <a:t>A dependent clause</a:t>
            </a:r>
            <a:r>
              <a:rPr lang="en-US" sz="2800" dirty="0" smtClean="0"/>
              <a:t> is not a complete sentence.</a:t>
            </a:r>
          </a:p>
          <a:p>
            <a:pPr marL="114300" indent="0">
              <a:buNone/>
            </a:pPr>
            <a:r>
              <a:rPr lang="en-US" sz="2800" dirty="0" smtClean="0"/>
              <a:t>It cannot stand alone.</a:t>
            </a:r>
          </a:p>
          <a:p>
            <a:pPr marL="114300" indent="0">
              <a:buNone/>
            </a:pPr>
            <a:r>
              <a:rPr lang="en-US" sz="2800" dirty="0" smtClean="0"/>
              <a:t>e.g. </a:t>
            </a:r>
            <a:r>
              <a:rPr lang="en-US" sz="2800" i="1" dirty="0" smtClean="0"/>
              <a:t>When </a:t>
            </a:r>
            <a:r>
              <a:rPr lang="en-US" sz="2800" i="1" dirty="0"/>
              <a:t>we arrived in class</a:t>
            </a:r>
          </a:p>
        </p:txBody>
      </p:sp>
    </p:spTree>
    <p:extLst>
      <p:ext uri="{BB962C8B-B14F-4D97-AF65-F5344CB8AC3E}">
        <p14:creationId xmlns:p14="http://schemas.microsoft.com/office/powerpoint/2010/main" val="3401144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15000"/>
              </a:lnSpc>
              <a:spcBef>
                <a:spcPts val="0"/>
              </a:spcBef>
              <a:spcAft>
                <a:spcPts val="1000"/>
              </a:spcAft>
            </a:pPr>
            <a:r>
              <a:rPr lang="en-US" sz="4800" b="1" dirty="0">
                <a:latin typeface="Calibri"/>
                <a:ea typeface="Calibri"/>
                <a:cs typeface="Arial"/>
              </a:rPr>
              <a:t>That-Clause Used as a Subject</a:t>
            </a:r>
            <a:r>
              <a:rPr lang="en-US" sz="4800" dirty="0">
                <a:latin typeface="Calibri"/>
                <a:ea typeface="Calibri"/>
                <a:cs typeface="Arial"/>
              </a:rPr>
              <a:t/>
            </a:r>
            <a:br>
              <a:rPr lang="en-US" sz="4800" dirty="0">
                <a:latin typeface="Calibri"/>
                <a:ea typeface="Calibri"/>
                <a:cs typeface="Arial"/>
              </a:rPr>
            </a:br>
            <a:endParaRPr lang="en-US" dirty="0"/>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sz="2400" b="1" dirty="0">
                <a:ea typeface="Calibri"/>
                <a:cs typeface="Arial"/>
              </a:rPr>
              <a:t>(e) </a:t>
            </a:r>
            <a:r>
              <a:rPr lang="en-US" sz="2400" i="1" dirty="0">
                <a:ea typeface="Calibri"/>
                <a:cs typeface="Arial"/>
              </a:rPr>
              <a:t>That Ann likes her new job </a:t>
            </a:r>
            <a:r>
              <a:rPr lang="en-US" sz="2400" b="1" dirty="0">
                <a:ea typeface="Calibri"/>
                <a:cs typeface="Arial"/>
              </a:rPr>
              <a:t>is clear. It is possible but uncommon for </a:t>
            </a:r>
            <a:r>
              <a:rPr lang="en-US" sz="2400" i="1" dirty="0">
                <a:ea typeface="Calibri"/>
                <a:cs typeface="Arial"/>
              </a:rPr>
              <a:t>that-</a:t>
            </a:r>
            <a:r>
              <a:rPr lang="en-US" sz="2400" b="1" dirty="0">
                <a:ea typeface="Calibri"/>
                <a:cs typeface="Arial"/>
              </a:rPr>
              <a:t>clauses to be used as the subject of a sentence, as in (e).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 The word </a:t>
            </a:r>
            <a:r>
              <a:rPr lang="en-US" sz="2400" i="1" dirty="0">
                <a:ea typeface="Calibri"/>
                <a:cs typeface="Arial"/>
              </a:rPr>
              <a:t>that </a:t>
            </a:r>
            <a:r>
              <a:rPr lang="en-US" sz="2400" b="1" dirty="0">
                <a:ea typeface="Calibri"/>
                <a:cs typeface="Arial"/>
              </a:rPr>
              <a:t>is not omitted when the </a:t>
            </a:r>
            <a:r>
              <a:rPr lang="en-US" sz="2400" i="1" dirty="0">
                <a:ea typeface="Calibri"/>
                <a:cs typeface="Arial"/>
              </a:rPr>
              <a:t>that-</a:t>
            </a:r>
            <a:r>
              <a:rPr lang="en-US" sz="2400" b="1" dirty="0">
                <a:ea typeface="Calibri"/>
                <a:cs typeface="Arial"/>
              </a:rPr>
              <a:t>clause is used as a subject.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 f ) </a:t>
            </a:r>
            <a:r>
              <a:rPr lang="en-US" sz="2400" i="1" dirty="0">
                <a:ea typeface="Calibri"/>
                <a:cs typeface="Arial"/>
              </a:rPr>
              <a:t>The fact (that) Ann likes her new </a:t>
            </a:r>
            <a:r>
              <a:rPr lang="en-US" sz="2400" i="1" dirty="0" smtClean="0">
                <a:ea typeface="Calibri"/>
                <a:cs typeface="Arial"/>
              </a:rPr>
              <a:t>job </a:t>
            </a:r>
            <a:r>
              <a:rPr lang="en-US" sz="2400" b="1" dirty="0">
                <a:ea typeface="Calibri"/>
                <a:cs typeface="Arial"/>
              </a:rPr>
              <a:t>is clear.</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(g) </a:t>
            </a:r>
            <a:r>
              <a:rPr lang="en-US" sz="2400" i="1" dirty="0">
                <a:ea typeface="Calibri"/>
                <a:cs typeface="Arial"/>
              </a:rPr>
              <a:t>It is a fact (that) Ann likes her new job</a:t>
            </a:r>
            <a:r>
              <a:rPr lang="en-US" sz="2400" i="1" dirty="0" smtClean="0">
                <a:ea typeface="Calibri"/>
                <a:cs typeface="Arial"/>
              </a:rPr>
              <a:t>.</a:t>
            </a:r>
          </a:p>
          <a:p>
            <a:pPr marL="0" marR="0">
              <a:lnSpc>
                <a:spcPct val="115000"/>
              </a:lnSpc>
              <a:spcBef>
                <a:spcPts val="0"/>
              </a:spcBef>
              <a:spcAft>
                <a:spcPts val="1000"/>
              </a:spcAft>
            </a:pPr>
            <a:r>
              <a:rPr lang="en-US" sz="2400" dirty="0">
                <a:ea typeface="Calibri"/>
                <a:cs typeface="Arial"/>
              </a:rPr>
              <a:t>More often, a that-clause in the subject position begins with the fact that, as in ( f ), or is introduced by it is a fact, as in (g).</a:t>
            </a:r>
          </a:p>
        </p:txBody>
      </p:sp>
    </p:spTree>
    <p:extLst>
      <p:ext uri="{BB962C8B-B14F-4D97-AF65-F5344CB8AC3E}">
        <p14:creationId xmlns:p14="http://schemas.microsoft.com/office/powerpoint/2010/main" val="1612851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a:bodyPr>
          <a:lstStyle/>
          <a:p>
            <a:pPr marL="0" marR="0" indent="0">
              <a:lnSpc>
                <a:spcPct val="115000"/>
              </a:lnSpc>
              <a:spcBef>
                <a:spcPts val="0"/>
              </a:spcBef>
              <a:spcAft>
                <a:spcPts val="1000"/>
              </a:spcAft>
              <a:buNone/>
            </a:pPr>
            <a:r>
              <a:rPr lang="en-US" sz="2400" b="1" dirty="0" smtClean="0">
                <a:ea typeface="Calibri"/>
                <a:cs typeface="Arial"/>
              </a:rPr>
              <a:t>Exercise </a:t>
            </a:r>
            <a:r>
              <a:rPr lang="en-US" sz="2400" b="1" dirty="0">
                <a:ea typeface="Calibri"/>
                <a:cs typeface="Arial"/>
              </a:rPr>
              <a:t>26, p. 254. </a:t>
            </a:r>
          </a:p>
          <a:p>
            <a:pPr marL="0" marR="0">
              <a:lnSpc>
                <a:spcPct val="115000"/>
              </a:lnSpc>
              <a:spcBef>
                <a:spcPts val="0"/>
              </a:spcBef>
              <a:spcAft>
                <a:spcPts val="1000"/>
              </a:spcAft>
            </a:pPr>
            <a:r>
              <a:rPr lang="en-US" sz="2400" b="1" dirty="0">
                <a:solidFill>
                  <a:srgbClr val="FF0000"/>
                </a:solidFill>
                <a:ea typeface="Calibri"/>
                <a:cs typeface="Arial"/>
              </a:rPr>
              <a:t>Sample answers: </a:t>
            </a:r>
          </a:p>
          <a:p>
            <a:pPr marL="0" marR="0">
              <a:lnSpc>
                <a:spcPct val="115000"/>
              </a:lnSpc>
              <a:spcBef>
                <a:spcPts val="0"/>
              </a:spcBef>
              <a:spcAft>
                <a:spcPts val="1000"/>
              </a:spcAft>
            </a:pPr>
            <a:r>
              <a:rPr lang="en-US" sz="2400" dirty="0">
                <a:ea typeface="Calibri"/>
                <a:cs typeface="Arial"/>
              </a:rPr>
              <a:t>2. It’s too bad that Tim hasn’t been able to make any friends, or That Tim hasn’t been able to make any friends is too bad. </a:t>
            </a:r>
          </a:p>
          <a:p>
            <a:pPr marL="0" marR="0">
              <a:lnSpc>
                <a:spcPct val="115000"/>
              </a:lnSpc>
              <a:spcBef>
                <a:spcPts val="0"/>
              </a:spcBef>
              <a:spcAft>
                <a:spcPts val="1000"/>
              </a:spcAft>
            </a:pPr>
            <a:r>
              <a:rPr lang="en-US" sz="2400" dirty="0">
                <a:ea typeface="Calibri"/>
                <a:cs typeface="Arial"/>
              </a:rPr>
              <a:t>3. It’s a fact that the earth revolves around the sun. OR That the earth revolves around the sun is a fact</a:t>
            </a:r>
            <a:r>
              <a:rPr lang="en-US" sz="2400" dirty="0" smtClean="0">
                <a:ea typeface="Calibri"/>
                <a:cs typeface="Arial"/>
              </a:rPr>
              <a:t>.</a:t>
            </a:r>
          </a:p>
          <a:p>
            <a:pPr marL="0" marR="0">
              <a:lnSpc>
                <a:spcPct val="115000"/>
              </a:lnSpc>
              <a:spcBef>
                <a:spcPts val="0"/>
              </a:spcBef>
              <a:spcAft>
                <a:spcPts val="1000"/>
              </a:spcAft>
            </a:pPr>
            <a:r>
              <a:rPr lang="en-US" sz="2400" dirty="0" smtClean="0">
                <a:ea typeface="Calibri"/>
                <a:cs typeface="Arial"/>
              </a:rPr>
              <a:t> </a:t>
            </a:r>
            <a:r>
              <a:rPr lang="en-US" sz="2400" dirty="0">
                <a:ea typeface="Calibri"/>
                <a:cs typeface="Arial"/>
              </a:rPr>
              <a:t>4. It’s true that exercise can reduce heart disease, or That exercise can reduce heart disease is true. </a:t>
            </a:r>
          </a:p>
          <a:p>
            <a:pPr marL="0" marR="0">
              <a:lnSpc>
                <a:spcPct val="115000"/>
              </a:lnSpc>
              <a:spcBef>
                <a:spcPts val="0"/>
              </a:spcBef>
              <a:spcAft>
                <a:spcPts val="1000"/>
              </a:spcAft>
            </a:pPr>
            <a:r>
              <a:rPr lang="en-US" sz="2400" dirty="0">
                <a:ea typeface="Calibri"/>
                <a:cs typeface="Arial"/>
              </a:rPr>
              <a:t>5. It’s clear that drug abuse can ruin one’s health, or That drug abuse can ruin one’s health is clear.</a:t>
            </a:r>
          </a:p>
          <a:p>
            <a:endParaRPr lang="en-US" dirty="0"/>
          </a:p>
        </p:txBody>
      </p:sp>
    </p:spTree>
    <p:extLst>
      <p:ext uri="{BB962C8B-B14F-4D97-AF65-F5344CB8AC3E}">
        <p14:creationId xmlns:p14="http://schemas.microsoft.com/office/powerpoint/2010/main" val="3571380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r>
              <a:rPr lang="en-US" sz="2400" dirty="0"/>
              <a:t> 6. It’s unfortunate that some women do not earn equal pay for equal work, or That some women do not earn equal pay for equal work is unfortunate. </a:t>
            </a:r>
            <a:endParaRPr lang="en-US" sz="2400" dirty="0" smtClean="0"/>
          </a:p>
          <a:p>
            <a:endParaRPr lang="en-US" sz="2400" dirty="0"/>
          </a:p>
          <a:p>
            <a:r>
              <a:rPr lang="en-US" sz="2400" dirty="0"/>
              <a:t>7. it’s surprising that Irene, who is an excellent student, failed her entrance examination, or That Irene, who is an excellent student, failed her entrance examination is surprising</a:t>
            </a:r>
            <a:r>
              <a:rPr lang="en-US" sz="2400" dirty="0" smtClean="0"/>
              <a:t>.</a:t>
            </a:r>
          </a:p>
          <a:p>
            <a:endParaRPr lang="en-US" sz="2400" dirty="0"/>
          </a:p>
          <a:p>
            <a:r>
              <a:rPr lang="en-US" sz="2400" dirty="0"/>
              <a:t> 8. It’s a well-known fact that English is the principal language of business throughout much of the world. OR That English is the principal language of business throughout much of the world is a well- known fact.</a:t>
            </a:r>
          </a:p>
          <a:p>
            <a:endParaRPr lang="en-US" dirty="0"/>
          </a:p>
        </p:txBody>
      </p:sp>
    </p:spTree>
    <p:extLst>
      <p:ext uri="{BB962C8B-B14F-4D97-AF65-F5344CB8AC3E}">
        <p14:creationId xmlns:p14="http://schemas.microsoft.com/office/powerpoint/2010/main" val="1595782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lstStyle/>
          <a:p>
            <a:pPr marL="0" marR="0">
              <a:lnSpc>
                <a:spcPct val="115000"/>
              </a:lnSpc>
              <a:spcBef>
                <a:spcPts val="0"/>
              </a:spcBef>
              <a:spcAft>
                <a:spcPts val="1000"/>
              </a:spcAft>
            </a:pPr>
            <a:r>
              <a:rPr lang="en-US" sz="2800" b="1" dirty="0">
                <a:solidFill>
                  <a:srgbClr val="FF0000"/>
                </a:solidFill>
                <a:latin typeface="Palatino Linotype"/>
                <a:ea typeface="Calibri"/>
                <a:cs typeface="Palatino Linotype"/>
              </a:rPr>
              <a:t>Exercise 28, p. 255</a:t>
            </a:r>
            <a:endParaRPr lang="en-US" sz="2800" b="1" dirty="0">
              <a:solidFill>
                <a:srgbClr val="FF0000"/>
              </a:solidFill>
              <a:ea typeface="Calibri"/>
              <a:cs typeface="Arial"/>
            </a:endParaRPr>
          </a:p>
          <a:p>
            <a:pPr marL="0" marR="0">
              <a:lnSpc>
                <a:spcPct val="115000"/>
              </a:lnSpc>
              <a:spcBef>
                <a:spcPts val="0"/>
              </a:spcBef>
              <a:spcAft>
                <a:spcPts val="1000"/>
              </a:spcAft>
            </a:pPr>
            <a:r>
              <a:rPr lang="en-US" sz="2800" dirty="0">
                <a:ea typeface="Calibri"/>
                <a:cs typeface="Arial"/>
              </a:rPr>
              <a:t>2. The fact that Rosa didn’t come made me angry.</a:t>
            </a:r>
          </a:p>
          <a:p>
            <a:pPr marL="0" marR="0">
              <a:lnSpc>
                <a:spcPct val="115000"/>
              </a:lnSpc>
              <a:spcBef>
                <a:spcPts val="0"/>
              </a:spcBef>
              <a:spcAft>
                <a:spcPts val="1000"/>
              </a:spcAft>
            </a:pPr>
            <a:r>
              <a:rPr lang="en-US" sz="2800" dirty="0">
                <a:ea typeface="Calibri"/>
                <a:cs typeface="Arial"/>
              </a:rPr>
              <a:t>3. The fact that many people in the world live in intolerable poverty must concern all of us.</a:t>
            </a:r>
          </a:p>
          <a:p>
            <a:pPr marL="0" marR="0">
              <a:lnSpc>
                <a:spcPct val="115000"/>
              </a:lnSpc>
              <a:spcBef>
                <a:spcPts val="0"/>
              </a:spcBef>
              <a:spcAft>
                <a:spcPts val="1000"/>
              </a:spcAft>
            </a:pPr>
            <a:r>
              <a:rPr lang="en-US" sz="2800" dirty="0">
                <a:ea typeface="Calibri"/>
                <a:cs typeface="Arial"/>
              </a:rPr>
              <a:t>4. I was not aware of the fact that I was supposed to bring my passport to the exam for identification.</a:t>
            </a:r>
          </a:p>
          <a:p>
            <a:pPr marL="0" marR="0">
              <a:lnSpc>
                <a:spcPct val="115000"/>
              </a:lnSpc>
              <a:spcBef>
                <a:spcPts val="0"/>
              </a:spcBef>
              <a:spcAft>
                <a:spcPts val="1000"/>
              </a:spcAft>
            </a:pPr>
            <a:r>
              <a:rPr lang="en-US" sz="2800" dirty="0">
                <a:ea typeface="Calibri"/>
                <a:cs typeface="Arial"/>
              </a:rPr>
              <a:t>5. Due to the fact that the people of the town were given no warning of the approaching tornado, there were many casualties.</a:t>
            </a:r>
          </a:p>
          <a:p>
            <a:endParaRPr lang="en-US" dirty="0"/>
          </a:p>
        </p:txBody>
      </p:sp>
    </p:spTree>
    <p:extLst>
      <p:ext uri="{BB962C8B-B14F-4D97-AF65-F5344CB8AC3E}">
        <p14:creationId xmlns:p14="http://schemas.microsoft.com/office/powerpoint/2010/main" val="1779484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marL="0" marR="0">
              <a:lnSpc>
                <a:spcPct val="115000"/>
              </a:lnSpc>
              <a:spcBef>
                <a:spcPts val="0"/>
              </a:spcBef>
              <a:spcAft>
                <a:spcPts val="1000"/>
              </a:spcAft>
            </a:pPr>
            <a:r>
              <a:rPr lang="en-US" sz="2800" b="1" dirty="0">
                <a:solidFill>
                  <a:srgbClr val="FF0000"/>
                </a:solidFill>
                <a:ea typeface="Calibri"/>
                <a:cs typeface="Arial"/>
              </a:rPr>
              <a:t>Exercise 29, p. 255.</a:t>
            </a:r>
            <a:endParaRPr lang="en-US" sz="2800" dirty="0">
              <a:solidFill>
                <a:srgbClr val="FF0000"/>
              </a:solidFill>
              <a:ea typeface="Calibri"/>
              <a:cs typeface="Arial"/>
            </a:endParaRPr>
          </a:p>
          <a:p>
            <a:pPr marL="0" marR="0">
              <a:lnSpc>
                <a:spcPct val="115000"/>
              </a:lnSpc>
              <a:spcBef>
                <a:spcPts val="0"/>
              </a:spcBef>
              <a:spcAft>
                <a:spcPts val="1000"/>
              </a:spcAft>
            </a:pPr>
            <a:r>
              <a:rPr lang="en-US" sz="2800" dirty="0">
                <a:ea typeface="Calibri"/>
                <a:cs typeface="Arial"/>
              </a:rPr>
              <a:t>2. The fact that traffic is getting worse every year is undeniable.</a:t>
            </a:r>
          </a:p>
          <a:p>
            <a:pPr marL="0" marR="0">
              <a:lnSpc>
                <a:spcPct val="115000"/>
              </a:lnSpc>
              <a:spcBef>
                <a:spcPts val="0"/>
              </a:spcBef>
              <a:spcAft>
                <a:spcPts val="1000"/>
              </a:spcAft>
            </a:pPr>
            <a:r>
              <a:rPr lang="en-US" sz="2800" dirty="0">
                <a:ea typeface="Calibri"/>
                <a:cs typeface="Arial"/>
              </a:rPr>
              <a:t>3. The fact that the city has no funds for the project is unfortunate.</a:t>
            </a:r>
          </a:p>
          <a:p>
            <a:pPr marL="0" marR="0">
              <a:lnSpc>
                <a:spcPct val="115000"/>
              </a:lnSpc>
              <a:spcBef>
                <a:spcPts val="0"/>
              </a:spcBef>
              <a:spcAft>
                <a:spcPts val="1000"/>
              </a:spcAft>
            </a:pPr>
            <a:r>
              <a:rPr lang="en-US" sz="2800" dirty="0">
                <a:ea typeface="Calibri"/>
                <a:cs typeface="Arial"/>
              </a:rPr>
              <a:t>4. The fact that the two leaders don’t respect each other is obvious.</a:t>
            </a:r>
          </a:p>
          <a:p>
            <a:pPr marL="0" marR="0">
              <a:lnSpc>
                <a:spcPct val="115000"/>
              </a:lnSpc>
              <a:spcBef>
                <a:spcPts val="0"/>
              </a:spcBef>
              <a:spcAft>
                <a:spcPts val="1000"/>
              </a:spcAft>
            </a:pPr>
            <a:r>
              <a:rPr lang="en-US" sz="2800" dirty="0">
                <a:ea typeface="Calibri"/>
                <a:cs typeface="Arial"/>
              </a:rPr>
              <a:t>5. The fact that there were no injuries from the car accident is a miracle.</a:t>
            </a:r>
          </a:p>
          <a:p>
            <a:endParaRPr lang="en-US" dirty="0"/>
          </a:p>
        </p:txBody>
      </p:sp>
    </p:spTree>
    <p:extLst>
      <p:ext uri="{BB962C8B-B14F-4D97-AF65-F5344CB8AC3E}">
        <p14:creationId xmlns:p14="http://schemas.microsoft.com/office/powerpoint/2010/main" val="1294963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a:xfrm>
            <a:off x="457200" y="1295400"/>
            <a:ext cx="7620000" cy="5105400"/>
          </a:xfrm>
        </p:spPr>
        <p:txBody>
          <a:bodyPr>
            <a:normAutofit/>
          </a:bodyPr>
          <a:lstStyle/>
          <a:p>
            <a:pPr marL="0" lvl="0" indent="0">
              <a:buClr>
                <a:srgbClr val="93A299"/>
              </a:buClr>
              <a:buSzPct val="85000"/>
              <a:buNone/>
            </a:pPr>
            <a:r>
              <a:rPr lang="en-US" sz="2400" b="1" dirty="0" smtClean="0">
                <a:solidFill>
                  <a:srgbClr val="FF0000"/>
                </a:solidFill>
                <a:latin typeface="Arial" pitchFamily="34" charset="0"/>
                <a:ea typeface="Segoe UI Symbol" pitchFamily="34" charset="0"/>
                <a:cs typeface="Arial" pitchFamily="34" charset="0"/>
              </a:rPr>
              <a:t>Quoted </a:t>
            </a:r>
            <a:r>
              <a:rPr lang="en-US" sz="2400" b="1" dirty="0">
                <a:solidFill>
                  <a:srgbClr val="FF0000"/>
                </a:solidFill>
                <a:latin typeface="Arial" pitchFamily="34" charset="0"/>
                <a:ea typeface="Segoe UI Symbol" pitchFamily="34" charset="0"/>
                <a:cs typeface="Arial" pitchFamily="34" charset="0"/>
              </a:rPr>
              <a:t>speech </a:t>
            </a:r>
            <a:r>
              <a:rPr lang="en-US" sz="2400" dirty="0">
                <a:solidFill>
                  <a:srgbClr val="292934"/>
                </a:solidFill>
                <a:latin typeface="Arial" pitchFamily="34" charset="0"/>
                <a:ea typeface="Segoe UI Symbol" pitchFamily="34" charset="0"/>
                <a:cs typeface="Arial" pitchFamily="34" charset="0"/>
              </a:rPr>
              <a:t>refers to reproducing words exactly as they were originally </a:t>
            </a:r>
            <a:r>
              <a:rPr lang="en-US" sz="2400" dirty="0" smtClean="0">
                <a:solidFill>
                  <a:srgbClr val="292934"/>
                </a:solidFill>
                <a:latin typeface="Arial" pitchFamily="34" charset="0"/>
                <a:ea typeface="Segoe UI Symbol" pitchFamily="34" charset="0"/>
                <a:cs typeface="Arial" pitchFamily="34" charset="0"/>
              </a:rPr>
              <a:t>spoken i.e. the </a:t>
            </a:r>
            <a:r>
              <a:rPr lang="en-US" sz="2400" dirty="0">
                <a:solidFill>
                  <a:srgbClr val="292934"/>
                </a:solidFill>
                <a:latin typeface="Arial" pitchFamily="34" charset="0"/>
                <a:ea typeface="Segoe UI Symbol" pitchFamily="34" charset="0"/>
                <a:cs typeface="Arial" pitchFamily="34" charset="0"/>
              </a:rPr>
              <a:t>exact words that a person has used to state </a:t>
            </a:r>
            <a:r>
              <a:rPr lang="en-US" sz="2400" dirty="0" smtClean="0">
                <a:solidFill>
                  <a:srgbClr val="292934"/>
                </a:solidFill>
                <a:latin typeface="Arial" pitchFamily="34" charset="0"/>
                <a:ea typeface="Segoe UI Symbol" pitchFamily="34" charset="0"/>
                <a:cs typeface="Arial" pitchFamily="34" charset="0"/>
              </a:rPr>
              <a:t>something.</a:t>
            </a:r>
          </a:p>
          <a:p>
            <a:pPr marL="0" lvl="0" indent="0">
              <a:buClr>
                <a:srgbClr val="93A299"/>
              </a:buClr>
              <a:buSzPct val="85000"/>
              <a:buNone/>
            </a:pPr>
            <a:endParaRPr lang="en-US" sz="2400" dirty="0">
              <a:solidFill>
                <a:srgbClr val="292934"/>
              </a:solidFill>
              <a:latin typeface="Arial" pitchFamily="34" charset="0"/>
              <a:ea typeface="Segoe UI Symbol" pitchFamily="34" charset="0"/>
              <a:cs typeface="Arial" pitchFamily="34" charset="0"/>
            </a:endParaRPr>
          </a:p>
          <a:p>
            <a:pPr marL="0" lvl="0" indent="0">
              <a:buClr>
                <a:srgbClr val="93A299"/>
              </a:buClr>
              <a:buSzPct val="85000"/>
              <a:buNone/>
            </a:pPr>
            <a:r>
              <a:rPr lang="en-US" sz="2400" dirty="0">
                <a:solidFill>
                  <a:srgbClr val="292934"/>
                </a:solidFill>
                <a:latin typeface="Arial" pitchFamily="34" charset="0"/>
                <a:ea typeface="Segoe UI Symbol" pitchFamily="34" charset="0"/>
                <a:cs typeface="Arial" pitchFamily="34" charset="0"/>
              </a:rPr>
              <a:t> </a:t>
            </a:r>
            <a:r>
              <a:rPr lang="en-US" sz="2400" dirty="0" smtClean="0">
                <a:solidFill>
                  <a:srgbClr val="292934"/>
                </a:solidFill>
                <a:latin typeface="Arial" pitchFamily="34" charset="0"/>
                <a:ea typeface="Segoe UI Symbol" pitchFamily="34" charset="0"/>
                <a:cs typeface="Arial" pitchFamily="34" charset="0"/>
              </a:rPr>
              <a:t>- </a:t>
            </a:r>
            <a:r>
              <a:rPr lang="en-US" sz="2400" dirty="0">
                <a:solidFill>
                  <a:srgbClr val="292934"/>
                </a:solidFill>
                <a:latin typeface="Arial" pitchFamily="34" charset="0"/>
                <a:ea typeface="Segoe UI Symbol" pitchFamily="34" charset="0"/>
                <a:cs typeface="Arial" pitchFamily="34" charset="0"/>
              </a:rPr>
              <a:t>Quoted speech appears between quotation marks. In addition, </a:t>
            </a:r>
            <a:r>
              <a:rPr lang="en-US" sz="2400" dirty="0" smtClean="0">
                <a:solidFill>
                  <a:srgbClr val="292934"/>
                </a:solidFill>
                <a:latin typeface="Arial" pitchFamily="34" charset="0"/>
                <a:ea typeface="Segoe UI Symbol" pitchFamily="34" charset="0"/>
                <a:cs typeface="Arial" pitchFamily="34" charset="0"/>
              </a:rPr>
              <a:t>the quoted </a:t>
            </a:r>
            <a:r>
              <a:rPr lang="en-US" sz="2400" dirty="0">
                <a:solidFill>
                  <a:srgbClr val="292934"/>
                </a:solidFill>
                <a:latin typeface="Arial" pitchFamily="34" charset="0"/>
                <a:ea typeface="Segoe UI Symbol" pitchFamily="34" charset="0"/>
                <a:cs typeface="Arial" pitchFamily="34" charset="0"/>
              </a:rPr>
              <a:t>speech </a:t>
            </a:r>
            <a:r>
              <a:rPr lang="en-US" sz="2400" dirty="0" smtClean="0">
                <a:solidFill>
                  <a:srgbClr val="292934"/>
                </a:solidFill>
                <a:latin typeface="Arial" pitchFamily="34" charset="0"/>
                <a:ea typeface="Segoe UI Symbol" pitchFamily="34" charset="0"/>
                <a:cs typeface="Arial" pitchFamily="34" charset="0"/>
              </a:rPr>
              <a:t>is preceded </a:t>
            </a:r>
            <a:r>
              <a:rPr lang="en-US" sz="2400" dirty="0">
                <a:solidFill>
                  <a:srgbClr val="292934"/>
                </a:solidFill>
                <a:latin typeface="Arial" pitchFamily="34" charset="0"/>
                <a:ea typeface="Segoe UI Symbol" pitchFamily="34" charset="0"/>
                <a:cs typeface="Arial" pitchFamily="34" charset="0"/>
              </a:rPr>
              <a:t>or followed by a </a:t>
            </a:r>
            <a:r>
              <a:rPr lang="en-US" sz="2400" dirty="0" smtClean="0">
                <a:solidFill>
                  <a:srgbClr val="292934"/>
                </a:solidFill>
                <a:latin typeface="Arial" pitchFamily="34" charset="0"/>
                <a:ea typeface="Segoe UI Symbol" pitchFamily="34" charset="0"/>
                <a:cs typeface="Arial" pitchFamily="34" charset="0"/>
              </a:rPr>
              <a:t>comma</a:t>
            </a:r>
            <a:r>
              <a:rPr lang="en-US" sz="2400" b="1" dirty="0" smtClean="0">
                <a:solidFill>
                  <a:srgbClr val="292934"/>
                </a:solidFill>
                <a:latin typeface="Arial" pitchFamily="34" charset="0"/>
                <a:ea typeface="Segoe UI Symbol" pitchFamily="34" charset="0"/>
                <a:cs typeface="Arial" pitchFamily="34" charset="0"/>
              </a:rPr>
              <a:t>. </a:t>
            </a:r>
            <a:r>
              <a:rPr lang="en-US" sz="2400" dirty="0" smtClean="0">
                <a:solidFill>
                  <a:srgbClr val="292934"/>
                </a:solidFill>
                <a:latin typeface="Arial" pitchFamily="34" charset="0"/>
                <a:ea typeface="Segoe UI Symbol" pitchFamily="34" charset="0"/>
                <a:cs typeface="Arial" pitchFamily="34" charset="0"/>
              </a:rPr>
              <a:t>We </a:t>
            </a:r>
            <a:r>
              <a:rPr lang="en-US" sz="2400" dirty="0">
                <a:solidFill>
                  <a:srgbClr val="292934"/>
                </a:solidFill>
                <a:latin typeface="Arial" pitchFamily="34" charset="0"/>
                <a:ea typeface="Segoe UI Symbol" pitchFamily="34" charset="0"/>
                <a:cs typeface="Arial" pitchFamily="34" charset="0"/>
              </a:rPr>
              <a:t>begin quotations with verbs such as say, tell, ask, wonder, etc. </a:t>
            </a:r>
            <a:endParaRPr lang="en-US" sz="2400" dirty="0" smtClean="0">
              <a:solidFill>
                <a:srgbClr val="292934"/>
              </a:solidFill>
              <a:latin typeface="Arial" pitchFamily="34" charset="0"/>
              <a:ea typeface="Segoe UI Symbol" pitchFamily="34" charset="0"/>
              <a:cs typeface="Arial" pitchFamily="34" charset="0"/>
            </a:endParaRPr>
          </a:p>
          <a:p>
            <a:pPr marL="0" lvl="0" indent="0">
              <a:buClr>
                <a:srgbClr val="93A299"/>
              </a:buClr>
              <a:buSzPct val="85000"/>
              <a:buNone/>
            </a:pPr>
            <a:r>
              <a:rPr lang="en-US" sz="3000" b="1" dirty="0" smtClean="0">
                <a:solidFill>
                  <a:srgbClr val="FF0000"/>
                </a:solidFill>
                <a:latin typeface="Times New Roman" pitchFamily="18" charset="0"/>
                <a:cs typeface="Times New Roman" pitchFamily="18" charset="0"/>
              </a:rPr>
              <a:t>Example</a:t>
            </a:r>
            <a:r>
              <a:rPr lang="en-US" sz="3000" b="1" dirty="0">
                <a:solidFill>
                  <a:srgbClr val="292934"/>
                </a:solidFill>
                <a:latin typeface="Times New Roman" pitchFamily="18" charset="0"/>
                <a:cs typeface="Times New Roman" pitchFamily="18" charset="0"/>
              </a:rPr>
              <a:t>:</a:t>
            </a:r>
          </a:p>
          <a:p>
            <a:pPr marL="0" lvl="0" indent="0">
              <a:buClr>
                <a:srgbClr val="93A299"/>
              </a:buClr>
              <a:buSzPct val="85000"/>
              <a:buNone/>
            </a:pPr>
            <a:r>
              <a:rPr lang="en-US" sz="3000" i="1" dirty="0">
                <a:solidFill>
                  <a:srgbClr val="292934"/>
                </a:solidFill>
                <a:latin typeface="+mj-lt"/>
                <a:cs typeface="Times New Roman" pitchFamily="18" charset="0"/>
              </a:rPr>
              <a:t>Susan said, “Chris is at work.”</a:t>
            </a:r>
          </a:p>
          <a:p>
            <a:pPr marL="0" lvl="0" indent="0">
              <a:buClr>
                <a:srgbClr val="93A299"/>
              </a:buClr>
              <a:buSzPct val="85000"/>
              <a:buNone/>
            </a:pPr>
            <a:r>
              <a:rPr lang="en-US" sz="3000" i="1" dirty="0">
                <a:solidFill>
                  <a:srgbClr val="292934"/>
                </a:solidFill>
                <a:latin typeface="+mj-lt"/>
                <a:cs typeface="Times New Roman" pitchFamily="18" charset="0"/>
              </a:rPr>
              <a:t>“Chris is at work,” Susan said</a:t>
            </a:r>
            <a:endParaRPr lang="en-US" i="1" dirty="0">
              <a:latin typeface="+mj-lt"/>
              <a:cs typeface="Times New Roman" pitchFamily="18" charset="0"/>
            </a:endParaRPr>
          </a:p>
        </p:txBody>
      </p:sp>
    </p:spTree>
    <p:extLst>
      <p:ext uri="{BB962C8B-B14F-4D97-AF65-F5344CB8AC3E}">
        <p14:creationId xmlns:p14="http://schemas.microsoft.com/office/powerpoint/2010/main" val="4152521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lstStyle/>
          <a:p>
            <a:r>
              <a:rPr lang="en-US" sz="2400" b="1" dirty="0" smtClean="0">
                <a:solidFill>
                  <a:srgbClr val="FF0000"/>
                </a:solidFill>
                <a:latin typeface="Arial" panose="020B0604020202020204" pitchFamily="34" charset="0"/>
                <a:cs typeface="Arial" panose="020B0604020202020204" pitchFamily="34" charset="0"/>
              </a:rPr>
              <a:t>It is important to use quotation </a:t>
            </a:r>
            <a:r>
              <a:rPr lang="en-US" sz="2400" b="1" dirty="0">
                <a:solidFill>
                  <a:srgbClr val="FF0000"/>
                </a:solidFill>
                <a:latin typeface="Arial" panose="020B0604020202020204" pitchFamily="34" charset="0"/>
                <a:cs typeface="Arial" panose="020B0604020202020204" pitchFamily="34" charset="0"/>
              </a:rPr>
              <a:t>marks </a:t>
            </a:r>
            <a:r>
              <a:rPr lang="en-US" sz="2400" b="1" dirty="0" smtClean="0">
                <a:solidFill>
                  <a:srgbClr val="FF0000"/>
                </a:solidFill>
                <a:latin typeface="Arial" panose="020B0604020202020204" pitchFamily="34" charset="0"/>
                <a:cs typeface="Arial" panose="020B0604020202020204" pitchFamily="34" charset="0"/>
              </a:rPr>
              <a:t>correctly.</a:t>
            </a:r>
          </a:p>
          <a:p>
            <a:endParaRPr lang="en-US" dirty="0" smtClean="0"/>
          </a:p>
          <a:p>
            <a:r>
              <a:rPr lang="en-US" sz="2400" i="1" dirty="0" smtClean="0">
                <a:latin typeface="HelveticaNeue-Italic"/>
                <a:ea typeface="Calibri"/>
                <a:cs typeface="HelveticaNeue-Italic"/>
              </a:rPr>
              <a:t>My </a:t>
            </a:r>
            <a:r>
              <a:rPr lang="en-US" sz="2400" i="1" dirty="0">
                <a:latin typeface="HelveticaNeue-Italic"/>
                <a:ea typeface="Calibri"/>
                <a:cs typeface="HelveticaNeue-Italic"/>
              </a:rPr>
              <a:t>dog said Mary needs a new collar</a:t>
            </a:r>
            <a:r>
              <a:rPr lang="en-US" sz="2400" i="1" dirty="0" smtClean="0">
                <a:latin typeface="HelveticaNeue-Italic"/>
                <a:ea typeface="Calibri"/>
                <a:cs typeface="HelveticaNeue-Italic"/>
              </a:rPr>
              <a:t>.</a:t>
            </a:r>
          </a:p>
          <a:p>
            <a:pPr marL="114300" indent="0">
              <a:buNone/>
            </a:pPr>
            <a:endParaRPr lang="en-US" sz="3600" dirty="0">
              <a:ea typeface="Calibri"/>
              <a:cs typeface="Arial"/>
            </a:endParaRPr>
          </a:p>
          <a:p>
            <a:pPr marL="0" marR="0">
              <a:lnSpc>
                <a:spcPct val="115000"/>
              </a:lnSpc>
              <a:spcBef>
                <a:spcPts val="0"/>
              </a:spcBef>
              <a:spcAft>
                <a:spcPts val="0"/>
              </a:spcAft>
            </a:pPr>
            <a:r>
              <a:rPr lang="en-US" sz="2400" dirty="0">
                <a:latin typeface="HelveticaNeue-Roman"/>
                <a:ea typeface="Calibri"/>
                <a:cs typeface="HelveticaNeue-Roman"/>
              </a:rPr>
              <a:t>If the punctuation is incorrect, the dog might appear to be speaking</a:t>
            </a:r>
            <a:r>
              <a:rPr lang="en-US" sz="2400" dirty="0" smtClean="0">
                <a:latin typeface="HelveticaNeue-Roman"/>
                <a:ea typeface="Calibri"/>
                <a:cs typeface="HelveticaNeue-Roman"/>
              </a:rPr>
              <a:t>:</a:t>
            </a:r>
            <a:r>
              <a:rPr lang="en-US" sz="2400" dirty="0">
                <a:latin typeface="HelveticaNeue-Roman"/>
                <a:ea typeface="Calibri"/>
                <a:cs typeface="HelveticaNeue-Roman"/>
              </a:rPr>
              <a:t> </a:t>
            </a:r>
            <a:endParaRPr lang="en-US" sz="3600" dirty="0">
              <a:ea typeface="Calibri"/>
              <a:cs typeface="Arial"/>
            </a:endParaRPr>
          </a:p>
          <a:p>
            <a:pPr marL="0" marR="0">
              <a:lnSpc>
                <a:spcPct val="115000"/>
              </a:lnSpc>
              <a:spcBef>
                <a:spcPts val="0"/>
              </a:spcBef>
              <a:spcAft>
                <a:spcPts val="0"/>
              </a:spcAft>
            </a:pPr>
            <a:r>
              <a:rPr lang="en-US" sz="1200" b="1" dirty="0">
                <a:solidFill>
                  <a:srgbClr val="FF0000"/>
                </a:solidFill>
                <a:latin typeface="HelveticaNeue-Roman"/>
                <a:ea typeface="Calibri"/>
                <a:cs typeface="HelveticaNeue-Roman"/>
              </a:rPr>
              <a:t>INCORRECT</a:t>
            </a:r>
            <a:r>
              <a:rPr lang="en-US" sz="2400" dirty="0">
                <a:latin typeface="HelveticaNeue-Roman"/>
                <a:ea typeface="Calibri"/>
                <a:cs typeface="HelveticaNeue-Roman"/>
              </a:rPr>
              <a:t>: </a:t>
            </a:r>
            <a:r>
              <a:rPr lang="en-US" sz="2400" i="1" dirty="0">
                <a:latin typeface="HelveticaNeue-Italic"/>
                <a:ea typeface="Calibri"/>
                <a:cs typeface="HelveticaNeue-Italic"/>
              </a:rPr>
              <a:t>My dog said, “Mary needs a new collar.”</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 </a:t>
            </a:r>
            <a:endParaRPr lang="en-US" sz="3600" dirty="0">
              <a:ea typeface="Calibri"/>
              <a:cs typeface="Arial"/>
            </a:endParaRPr>
          </a:p>
          <a:p>
            <a:pPr marL="0" marR="0">
              <a:lnSpc>
                <a:spcPct val="115000"/>
              </a:lnSpc>
              <a:spcBef>
                <a:spcPts val="0"/>
              </a:spcBef>
              <a:spcAft>
                <a:spcPts val="0"/>
              </a:spcAft>
            </a:pPr>
            <a:r>
              <a:rPr lang="en-US" sz="1200" b="1" dirty="0">
                <a:solidFill>
                  <a:srgbClr val="FF0000"/>
                </a:solidFill>
                <a:latin typeface="HelveticaNeue-Roman"/>
                <a:ea typeface="Calibri"/>
                <a:cs typeface="HelveticaNeue-Roman"/>
              </a:rPr>
              <a:t>CORRECT</a:t>
            </a:r>
            <a:r>
              <a:rPr lang="en-US" sz="2400" dirty="0">
                <a:latin typeface="HelveticaNeue-Roman"/>
                <a:ea typeface="Calibri"/>
                <a:cs typeface="HelveticaNeue-Roman"/>
              </a:rPr>
              <a:t>: </a:t>
            </a:r>
            <a:r>
              <a:rPr lang="en-US" sz="2400" i="1" dirty="0">
                <a:latin typeface="HelveticaNeue-Italic"/>
                <a:ea typeface="Calibri"/>
                <a:cs typeface="HelveticaNeue-Italic"/>
              </a:rPr>
              <a:t>“My dog,” said Mary, “needs a new collar.”</a:t>
            </a:r>
            <a:endParaRPr lang="en-US" sz="3600" dirty="0">
              <a:ea typeface="Calibri"/>
              <a:cs typeface="Arial"/>
            </a:endParaRPr>
          </a:p>
        </p:txBody>
      </p:sp>
    </p:spTree>
    <p:extLst>
      <p:ext uri="{BB962C8B-B14F-4D97-AF65-F5344CB8AC3E}">
        <p14:creationId xmlns:p14="http://schemas.microsoft.com/office/powerpoint/2010/main" val="1120023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One Sentence</a:t>
            </a:r>
            <a:br>
              <a:rPr lang="en-US" dirty="0"/>
            </a:br>
            <a:endParaRPr lang="en-US" dirty="0"/>
          </a:p>
        </p:txBody>
      </p:sp>
      <p:sp>
        <p:nvSpPr>
          <p:cNvPr id="3" name="Content Placeholder 2"/>
          <p:cNvSpPr>
            <a:spLocks noGrp="1"/>
          </p:cNvSpPr>
          <p:nvPr>
            <p:ph idx="1"/>
          </p:nvPr>
        </p:nvSpPr>
        <p:spPr>
          <a:xfrm>
            <a:off x="457200" y="1371600"/>
            <a:ext cx="7620000" cy="5029200"/>
          </a:xfrm>
        </p:spPr>
        <p:txBody>
          <a:bodyPr>
            <a:normAutofit fontScale="92500" lnSpcReduction="20000"/>
          </a:bodyPr>
          <a:lstStyle/>
          <a:p>
            <a:pPr marL="0" marR="0">
              <a:lnSpc>
                <a:spcPct val="115000"/>
              </a:lnSpc>
              <a:spcBef>
                <a:spcPts val="0"/>
              </a:spcBef>
              <a:spcAft>
                <a:spcPts val="0"/>
              </a:spcAft>
            </a:pPr>
            <a:r>
              <a:rPr lang="en-US" sz="2600" i="1" dirty="0" smtClean="0">
                <a:solidFill>
                  <a:srgbClr val="0070C0"/>
                </a:solidFill>
                <a:latin typeface="Arial"/>
                <a:ea typeface="Calibri"/>
                <a:cs typeface="Arial"/>
              </a:rPr>
              <a:t>(</a:t>
            </a:r>
            <a:r>
              <a:rPr lang="en-US" sz="2600" i="1" dirty="0">
                <a:solidFill>
                  <a:srgbClr val="0070C0"/>
                </a:solidFill>
                <a:latin typeface="Arial"/>
                <a:ea typeface="Calibri"/>
                <a:cs typeface="Arial"/>
              </a:rPr>
              <a:t>a) She said</a:t>
            </a:r>
            <a:r>
              <a:rPr lang="en-US" sz="2600" b="1" i="1" dirty="0">
                <a:solidFill>
                  <a:srgbClr val="FF0000"/>
                </a:solidFill>
                <a:latin typeface="Arial"/>
                <a:ea typeface="Calibri"/>
                <a:cs typeface="Arial"/>
              </a:rPr>
              <a:t>,</a:t>
            </a:r>
            <a:r>
              <a:rPr lang="en-US" sz="2600" b="1" i="1" dirty="0">
                <a:solidFill>
                  <a:srgbClr val="0070C0"/>
                </a:solidFill>
                <a:latin typeface="Arial"/>
                <a:ea typeface="Calibri"/>
                <a:cs typeface="Arial"/>
              </a:rPr>
              <a:t> </a:t>
            </a:r>
            <a:r>
              <a:rPr lang="en-US" sz="2600" b="1" i="1" dirty="0">
                <a:solidFill>
                  <a:srgbClr val="FF0000"/>
                </a:solidFill>
                <a:latin typeface="Arial"/>
                <a:ea typeface="Calibri"/>
                <a:cs typeface="Arial"/>
              </a:rPr>
              <a:t>“</a:t>
            </a:r>
            <a:r>
              <a:rPr lang="en-US" sz="2600" i="1" dirty="0">
                <a:solidFill>
                  <a:srgbClr val="FF0000"/>
                </a:solidFill>
                <a:latin typeface="Arial"/>
                <a:ea typeface="Calibri"/>
                <a:cs typeface="Arial"/>
              </a:rPr>
              <a:t>M</a:t>
            </a:r>
            <a:r>
              <a:rPr lang="en-US" sz="2600" i="1" dirty="0">
                <a:solidFill>
                  <a:srgbClr val="0070C0"/>
                </a:solidFill>
                <a:latin typeface="Arial"/>
                <a:ea typeface="Calibri"/>
                <a:cs typeface="Arial"/>
              </a:rPr>
              <a:t>y brother is a student</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 </a:t>
            </a:r>
            <a:r>
              <a:rPr lang="en-US" sz="2600" dirty="0">
                <a:ea typeface="Calibri"/>
                <a:cs typeface="Arial"/>
              </a:rPr>
              <a:t>Use a </a:t>
            </a:r>
            <a:r>
              <a:rPr lang="en-US" sz="2600" u="sng" dirty="0">
                <a:ea typeface="Calibri"/>
                <a:cs typeface="Arial"/>
              </a:rPr>
              <a:t>comma</a:t>
            </a:r>
            <a:r>
              <a:rPr lang="en-US" sz="2600" dirty="0">
                <a:ea typeface="Calibri"/>
                <a:cs typeface="Arial"/>
              </a:rPr>
              <a:t> after she said. </a:t>
            </a:r>
            <a:r>
              <a:rPr lang="en-US" sz="2600" u="sng" dirty="0">
                <a:ea typeface="Calibri"/>
                <a:cs typeface="Arial"/>
              </a:rPr>
              <a:t>Capitalize</a:t>
            </a:r>
            <a:r>
              <a:rPr lang="en-US" sz="2600" dirty="0">
                <a:ea typeface="Calibri"/>
                <a:cs typeface="Arial"/>
              </a:rPr>
              <a:t> the first word of the quoted sentence. Put the final quotation marks outside the period at the end of the sentence</a:t>
            </a:r>
            <a:r>
              <a:rPr lang="en-US" sz="2600" dirty="0" smtClean="0">
                <a:ea typeface="Calibri"/>
                <a:cs typeface="Arial"/>
              </a:rPr>
              <a:t>.</a:t>
            </a:r>
          </a:p>
          <a:p>
            <a:pPr marL="0" marR="0" indent="0">
              <a:lnSpc>
                <a:spcPct val="115000"/>
              </a:lnSpc>
              <a:spcBef>
                <a:spcPts val="0"/>
              </a:spcBef>
              <a:spcAft>
                <a:spcPts val="0"/>
              </a:spcAft>
              <a:buNone/>
            </a:pPr>
            <a:endParaRPr lang="en-US" sz="2600" dirty="0">
              <a:ea typeface="Calibri"/>
              <a:cs typeface="Arial"/>
            </a:endParaRPr>
          </a:p>
          <a:p>
            <a:pPr marL="0" marR="0">
              <a:lnSpc>
                <a:spcPct val="115000"/>
              </a:lnSpc>
              <a:spcBef>
                <a:spcPts val="0"/>
              </a:spcBef>
              <a:spcAft>
                <a:spcPts val="0"/>
              </a:spcAft>
            </a:pPr>
            <a:r>
              <a:rPr lang="en-US" sz="2600" i="1" dirty="0">
                <a:solidFill>
                  <a:srgbClr val="0070C0"/>
                </a:solidFill>
                <a:latin typeface="Arial"/>
                <a:ea typeface="Calibri"/>
                <a:cs typeface="Arial"/>
              </a:rPr>
              <a:t>(b) </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My brother is a student</a:t>
            </a:r>
            <a:r>
              <a:rPr lang="en-US" sz="2600" b="1" i="1" dirty="0">
                <a:solidFill>
                  <a:srgbClr val="FF0000"/>
                </a:solidFill>
                <a:latin typeface="Arial"/>
                <a:ea typeface="Calibri"/>
                <a:cs typeface="Arial"/>
              </a:rPr>
              <a:t>,” </a:t>
            </a:r>
            <a:r>
              <a:rPr lang="en-US" sz="2600" i="1" dirty="0">
                <a:solidFill>
                  <a:srgbClr val="0070C0"/>
                </a:solidFill>
                <a:latin typeface="Arial"/>
                <a:ea typeface="Calibri"/>
                <a:cs typeface="Arial"/>
              </a:rPr>
              <a:t>she said</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Use </a:t>
            </a:r>
            <a:r>
              <a:rPr lang="en-US" sz="2600" dirty="0">
                <a:ea typeface="Calibri"/>
                <a:cs typeface="Arial"/>
              </a:rPr>
              <a:t>a comma, not a period, at </a:t>
            </a:r>
            <a:r>
              <a:rPr lang="en-US" sz="2600" u="sng" dirty="0">
                <a:ea typeface="Calibri"/>
                <a:cs typeface="Arial"/>
              </a:rPr>
              <a:t>the end </a:t>
            </a:r>
            <a:r>
              <a:rPr lang="en-US" sz="2600" dirty="0">
                <a:ea typeface="Calibri"/>
                <a:cs typeface="Arial"/>
              </a:rPr>
              <a:t>of the quoted sentence when it </a:t>
            </a:r>
            <a:r>
              <a:rPr lang="en-US" sz="2600" u="sng" dirty="0">
                <a:ea typeface="Calibri"/>
                <a:cs typeface="Arial"/>
              </a:rPr>
              <a:t>precedes</a:t>
            </a:r>
            <a:r>
              <a:rPr lang="en-US" sz="2600" dirty="0">
                <a:ea typeface="Calibri"/>
                <a:cs typeface="Arial"/>
              </a:rPr>
              <a:t> she said.</a:t>
            </a:r>
            <a:endParaRPr lang="en-US" sz="2600" dirty="0" smtClean="0">
              <a:ea typeface="Calibri"/>
              <a:cs typeface="Arial"/>
            </a:endParaRPr>
          </a:p>
          <a:p>
            <a:pPr marL="0" marR="0">
              <a:lnSpc>
                <a:spcPct val="115000"/>
              </a:lnSpc>
              <a:spcBef>
                <a:spcPts val="0"/>
              </a:spcBef>
              <a:spcAft>
                <a:spcPts val="0"/>
              </a:spcAft>
            </a:pPr>
            <a:endParaRPr lang="en-US" sz="2600" dirty="0">
              <a:ea typeface="Calibri"/>
              <a:cs typeface="Arial"/>
            </a:endParaRPr>
          </a:p>
          <a:p>
            <a:pPr marL="0" marR="0">
              <a:lnSpc>
                <a:spcPct val="115000"/>
              </a:lnSpc>
              <a:spcBef>
                <a:spcPts val="0"/>
              </a:spcBef>
              <a:spcAft>
                <a:spcPts val="0"/>
              </a:spcAft>
            </a:pPr>
            <a:r>
              <a:rPr lang="en-US" sz="2600" i="1" dirty="0">
                <a:solidFill>
                  <a:srgbClr val="0070C0"/>
                </a:solidFill>
                <a:latin typeface="Arial"/>
                <a:ea typeface="Calibri"/>
                <a:cs typeface="Arial"/>
              </a:rPr>
              <a:t>(c) </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My brother</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 she said</a:t>
            </a:r>
            <a:r>
              <a:rPr lang="en-US" sz="2600" b="1" i="1" dirty="0">
                <a:solidFill>
                  <a:srgbClr val="FF0000"/>
                </a:solidFill>
                <a:latin typeface="Arial"/>
                <a:ea typeface="Calibri"/>
                <a:cs typeface="Arial"/>
              </a:rPr>
              <a:t>, “</a:t>
            </a:r>
            <a:r>
              <a:rPr lang="en-US" sz="2600" i="1" dirty="0">
                <a:solidFill>
                  <a:srgbClr val="FF0000"/>
                </a:solidFill>
                <a:latin typeface="Arial"/>
                <a:ea typeface="Calibri"/>
                <a:cs typeface="Arial"/>
              </a:rPr>
              <a:t>i</a:t>
            </a:r>
            <a:r>
              <a:rPr lang="en-US" sz="2600" i="1" dirty="0">
                <a:solidFill>
                  <a:srgbClr val="0070C0"/>
                </a:solidFill>
                <a:latin typeface="Arial"/>
                <a:ea typeface="Calibri"/>
                <a:cs typeface="Arial"/>
              </a:rPr>
              <a:t>s a student</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 </a:t>
            </a:r>
            <a:r>
              <a:rPr lang="en-US" sz="2600" dirty="0">
                <a:ea typeface="Calibri"/>
                <a:cs typeface="Arial"/>
              </a:rPr>
              <a:t>If the quoted sentence is </a:t>
            </a:r>
            <a:r>
              <a:rPr lang="en-US" sz="2600" u="sng" dirty="0">
                <a:ea typeface="Calibri"/>
                <a:cs typeface="Arial"/>
              </a:rPr>
              <a:t>divided</a:t>
            </a:r>
            <a:r>
              <a:rPr lang="en-US" sz="2600" dirty="0">
                <a:ea typeface="Calibri"/>
                <a:cs typeface="Arial"/>
              </a:rPr>
              <a:t> by </a:t>
            </a:r>
            <a:r>
              <a:rPr lang="en-US" sz="2600" i="1" dirty="0">
                <a:ea typeface="Calibri"/>
                <a:cs typeface="Arial"/>
              </a:rPr>
              <a:t>she said, </a:t>
            </a:r>
            <a:r>
              <a:rPr lang="en-US" sz="2600" dirty="0">
                <a:ea typeface="Calibri"/>
                <a:cs typeface="Arial"/>
              </a:rPr>
              <a:t>use a comma </a:t>
            </a:r>
            <a:r>
              <a:rPr lang="en-US" sz="2600" u="sng" dirty="0">
                <a:ea typeface="Calibri"/>
                <a:cs typeface="Arial"/>
              </a:rPr>
              <a:t>after</a:t>
            </a:r>
            <a:r>
              <a:rPr lang="en-US" sz="2600" dirty="0">
                <a:ea typeface="Calibri"/>
                <a:cs typeface="Arial"/>
              </a:rPr>
              <a:t> the first part of the quote. </a:t>
            </a:r>
            <a:r>
              <a:rPr lang="en-US" sz="2600" u="sng" dirty="0">
                <a:ea typeface="Calibri"/>
                <a:cs typeface="Arial"/>
              </a:rPr>
              <a:t>Do not capitalize </a:t>
            </a:r>
            <a:r>
              <a:rPr lang="en-US" sz="2600" dirty="0">
                <a:ea typeface="Calibri"/>
                <a:cs typeface="Arial"/>
              </a:rPr>
              <a:t>the first word after </a:t>
            </a:r>
            <a:r>
              <a:rPr lang="en-US" sz="2600" i="1" dirty="0">
                <a:ea typeface="Calibri"/>
                <a:cs typeface="Arial"/>
              </a:rPr>
              <a:t>she said.</a:t>
            </a:r>
            <a:endParaRPr lang="en-US" sz="2600" dirty="0">
              <a:ea typeface="Calibri"/>
              <a:cs typeface="Arial"/>
            </a:endParaRPr>
          </a:p>
          <a:p>
            <a:pPr marL="0" marR="0">
              <a:lnSpc>
                <a:spcPct val="115000"/>
              </a:lnSpc>
              <a:spcBef>
                <a:spcPts val="0"/>
              </a:spcBef>
              <a:spcAft>
                <a:spcPts val="0"/>
              </a:spcAft>
            </a:pPr>
            <a:endParaRPr lang="en-US" sz="2000" i="1" dirty="0">
              <a:solidFill>
                <a:srgbClr val="0070C0"/>
              </a:solidFill>
              <a:ea typeface="Calibri"/>
              <a:cs typeface="Arial"/>
            </a:endParaRPr>
          </a:p>
          <a:p>
            <a:pPr marL="0" marR="0">
              <a:lnSpc>
                <a:spcPct val="115000"/>
              </a:lnSpc>
              <a:spcBef>
                <a:spcPts val="0"/>
              </a:spcBef>
              <a:spcAft>
                <a:spcPts val="0"/>
              </a:spcAft>
            </a:pPr>
            <a:endParaRPr lang="en-US" sz="2000" dirty="0">
              <a:ea typeface="Calibri"/>
              <a:cs typeface="Arial"/>
            </a:endParaRPr>
          </a:p>
          <a:p>
            <a:endParaRPr lang="en-US" dirty="0"/>
          </a:p>
        </p:txBody>
      </p:sp>
    </p:spTree>
    <p:extLst>
      <p:ext uri="{BB962C8B-B14F-4D97-AF65-F5344CB8AC3E}">
        <p14:creationId xmlns:p14="http://schemas.microsoft.com/office/powerpoint/2010/main" val="2274581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More Than One Sentence</a:t>
            </a:r>
          </a:p>
        </p:txBody>
      </p:sp>
      <p:sp>
        <p:nvSpPr>
          <p:cNvPr id="3" name="Content Placeholder 2"/>
          <p:cNvSpPr>
            <a:spLocks noGrp="1"/>
          </p:cNvSpPr>
          <p:nvPr>
            <p:ph idx="1"/>
          </p:nvPr>
        </p:nvSpPr>
        <p:spPr/>
        <p:txBody>
          <a:bodyPr/>
          <a:lstStyle/>
          <a:p>
            <a:r>
              <a:rPr lang="en-US" sz="2400" i="1" dirty="0">
                <a:solidFill>
                  <a:srgbClr val="0070C0"/>
                </a:solidFill>
              </a:rPr>
              <a:t>(d)</a:t>
            </a:r>
            <a:r>
              <a:rPr lang="en-US" sz="2400" b="1" i="1" dirty="0">
                <a:solidFill>
                  <a:srgbClr val="FF0000"/>
                </a:solidFill>
              </a:rPr>
              <a:t> “</a:t>
            </a:r>
            <a:r>
              <a:rPr lang="en-US" sz="2400" i="1" dirty="0">
                <a:solidFill>
                  <a:srgbClr val="0070C0"/>
                </a:solidFill>
              </a:rPr>
              <a:t>My brother is a student</a:t>
            </a:r>
            <a:r>
              <a:rPr lang="en-US" sz="2400" b="1" i="1" dirty="0">
                <a:solidFill>
                  <a:srgbClr val="FF0000"/>
                </a:solidFill>
              </a:rPr>
              <a:t>.</a:t>
            </a:r>
            <a:r>
              <a:rPr lang="en-US" sz="2400" i="1" dirty="0">
                <a:solidFill>
                  <a:srgbClr val="0070C0"/>
                </a:solidFill>
              </a:rPr>
              <a:t> He is attending a university</a:t>
            </a:r>
            <a:r>
              <a:rPr lang="en-US" sz="2400" b="1" i="1" dirty="0">
                <a:solidFill>
                  <a:srgbClr val="FF0000"/>
                </a:solidFill>
              </a:rPr>
              <a:t>,”</a:t>
            </a:r>
            <a:r>
              <a:rPr lang="en-US" sz="2400" i="1" dirty="0">
                <a:solidFill>
                  <a:srgbClr val="0070C0"/>
                </a:solidFill>
              </a:rPr>
              <a:t> she said</a:t>
            </a:r>
            <a:r>
              <a:rPr lang="en-US" sz="2400" b="1" i="1" dirty="0" smtClean="0">
                <a:solidFill>
                  <a:srgbClr val="FF0000"/>
                </a:solidFill>
              </a:rPr>
              <a:t>.</a:t>
            </a:r>
          </a:p>
          <a:p>
            <a:pPr marL="114300" indent="0">
              <a:buNone/>
            </a:pPr>
            <a:r>
              <a:rPr lang="en-US" sz="2400" dirty="0" smtClean="0"/>
              <a:t>Quotation </a:t>
            </a:r>
            <a:r>
              <a:rPr lang="en-US" sz="2400" dirty="0"/>
              <a:t>marks are placed at the </a:t>
            </a:r>
            <a:r>
              <a:rPr lang="en-US" sz="2400" u="sng" dirty="0"/>
              <a:t>beginning</a:t>
            </a:r>
            <a:r>
              <a:rPr lang="en-US" sz="2400" dirty="0"/>
              <a:t> and </a:t>
            </a:r>
            <a:r>
              <a:rPr lang="en-US" sz="2400" u="sng" dirty="0"/>
              <a:t>end</a:t>
            </a:r>
            <a:r>
              <a:rPr lang="en-US" sz="2400" dirty="0"/>
              <a:t> of the complete quote. Notice: There are </a:t>
            </a:r>
            <a:r>
              <a:rPr lang="en-US" sz="2400" u="sng" dirty="0"/>
              <a:t>no quotation marks </a:t>
            </a:r>
            <a:r>
              <a:rPr lang="en-US" sz="2400" dirty="0"/>
              <a:t>after student.</a:t>
            </a:r>
          </a:p>
          <a:p>
            <a:endParaRPr lang="en-US" sz="2400" dirty="0"/>
          </a:p>
          <a:p>
            <a:r>
              <a:rPr lang="en-US" sz="2400" i="1" dirty="0">
                <a:solidFill>
                  <a:srgbClr val="0070C0"/>
                </a:solidFill>
              </a:rPr>
              <a:t>(e) </a:t>
            </a:r>
            <a:r>
              <a:rPr lang="en-US" sz="2400" b="1" i="1" dirty="0">
                <a:solidFill>
                  <a:srgbClr val="FF0000"/>
                </a:solidFill>
              </a:rPr>
              <a:t>“</a:t>
            </a:r>
            <a:r>
              <a:rPr lang="en-US" sz="2400" i="1" dirty="0">
                <a:solidFill>
                  <a:srgbClr val="0070C0"/>
                </a:solidFill>
              </a:rPr>
              <a:t>My brother is a student</a:t>
            </a:r>
            <a:r>
              <a:rPr lang="en-US" sz="2400" b="1" i="1" dirty="0">
                <a:solidFill>
                  <a:srgbClr val="FF0000"/>
                </a:solidFill>
              </a:rPr>
              <a:t>,”</a:t>
            </a:r>
            <a:r>
              <a:rPr lang="en-US" sz="2400" i="1" dirty="0">
                <a:solidFill>
                  <a:srgbClr val="0070C0"/>
                </a:solidFill>
              </a:rPr>
              <a:t> she said</a:t>
            </a:r>
            <a:r>
              <a:rPr lang="en-US" sz="2400" b="1" i="1" dirty="0">
                <a:solidFill>
                  <a:srgbClr val="FF0000"/>
                </a:solidFill>
              </a:rPr>
              <a:t>. “</a:t>
            </a:r>
            <a:r>
              <a:rPr lang="en-US" sz="2400" i="1" dirty="0">
                <a:solidFill>
                  <a:srgbClr val="FF0000"/>
                </a:solidFill>
              </a:rPr>
              <a:t>H</a:t>
            </a:r>
            <a:r>
              <a:rPr lang="en-US" sz="2400" i="1" dirty="0">
                <a:solidFill>
                  <a:srgbClr val="0070C0"/>
                </a:solidFill>
              </a:rPr>
              <a:t>e is attending a university</a:t>
            </a:r>
            <a:r>
              <a:rPr lang="en-US" sz="2400" b="1" i="1" dirty="0">
                <a:solidFill>
                  <a:srgbClr val="FF0000"/>
                </a:solidFill>
              </a:rPr>
              <a:t>.”</a:t>
            </a:r>
          </a:p>
          <a:p>
            <a:pPr marL="114300" indent="0">
              <a:buNone/>
            </a:pPr>
            <a:r>
              <a:rPr lang="en-US" sz="2400" dirty="0" smtClean="0"/>
              <a:t>Since </a:t>
            </a:r>
            <a:r>
              <a:rPr lang="en-US" sz="2400" dirty="0"/>
              <a:t>she said comes between two quoted sentences, the second sentence </a:t>
            </a:r>
            <a:r>
              <a:rPr lang="en-US" sz="2400" u="sng" dirty="0"/>
              <a:t>begins</a:t>
            </a:r>
            <a:r>
              <a:rPr lang="en-US" sz="2400" dirty="0"/>
              <a:t> with quotation marks and a </a:t>
            </a:r>
            <a:r>
              <a:rPr lang="en-US" sz="2400" u="sng" dirty="0"/>
              <a:t>capital letter</a:t>
            </a:r>
            <a:r>
              <a:rPr lang="en-US" sz="2400" dirty="0"/>
              <a:t>.</a:t>
            </a:r>
          </a:p>
          <a:p>
            <a:endParaRPr lang="en-US" dirty="0"/>
          </a:p>
        </p:txBody>
      </p:sp>
    </p:spTree>
    <p:extLst>
      <p:ext uri="{BB962C8B-B14F-4D97-AF65-F5344CB8AC3E}">
        <p14:creationId xmlns:p14="http://schemas.microsoft.com/office/powerpoint/2010/main" val="2744233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a Question or an Exclamation</a:t>
            </a:r>
          </a:p>
        </p:txBody>
      </p:sp>
      <p:sp>
        <p:nvSpPr>
          <p:cNvPr id="3" name="Content Placeholder 2"/>
          <p:cNvSpPr>
            <a:spLocks noGrp="1"/>
          </p:cNvSpPr>
          <p:nvPr>
            <p:ph idx="1"/>
          </p:nvPr>
        </p:nvSpPr>
        <p:spPr/>
        <p:txBody>
          <a:bodyPr/>
          <a:lstStyle/>
          <a:p>
            <a:r>
              <a:rPr lang="en-US" sz="2400" i="1" dirty="0">
                <a:solidFill>
                  <a:srgbClr val="0070C0"/>
                </a:solidFill>
              </a:rPr>
              <a:t>(f) She asked</a:t>
            </a:r>
            <a:r>
              <a:rPr lang="en-US" sz="2400" b="1" i="1" dirty="0">
                <a:solidFill>
                  <a:srgbClr val="FF0000"/>
                </a:solidFill>
              </a:rPr>
              <a:t>, “</a:t>
            </a:r>
            <a:r>
              <a:rPr lang="en-US" sz="2400" i="1" dirty="0">
                <a:solidFill>
                  <a:srgbClr val="0070C0"/>
                </a:solidFill>
              </a:rPr>
              <a:t>When will you be here</a:t>
            </a:r>
            <a:r>
              <a:rPr lang="en-US" sz="2400" b="1" i="1" dirty="0" smtClean="0">
                <a:solidFill>
                  <a:srgbClr val="FF0000"/>
                </a:solidFill>
              </a:rPr>
              <a:t>?”</a:t>
            </a:r>
          </a:p>
          <a:p>
            <a:pPr marL="114300" indent="0">
              <a:buNone/>
            </a:pPr>
            <a:r>
              <a:rPr lang="en-US" sz="2400" dirty="0" smtClean="0"/>
              <a:t>The </a:t>
            </a:r>
            <a:r>
              <a:rPr lang="en-US" sz="2400" dirty="0"/>
              <a:t>question mark is inside the closing quotation marks</a:t>
            </a:r>
            <a:r>
              <a:rPr lang="en-US" sz="2400" b="1" dirty="0">
                <a:solidFill>
                  <a:srgbClr val="FF0000"/>
                </a:solidFill>
              </a:rPr>
              <a:t>.</a:t>
            </a:r>
          </a:p>
          <a:p>
            <a:endParaRPr lang="en-US" sz="2400" dirty="0"/>
          </a:p>
          <a:p>
            <a:r>
              <a:rPr lang="en-US" sz="2400" i="1" dirty="0"/>
              <a:t>(g) </a:t>
            </a:r>
            <a:r>
              <a:rPr lang="en-US" sz="2400" b="1" i="1" dirty="0">
                <a:solidFill>
                  <a:srgbClr val="FF0000"/>
                </a:solidFill>
              </a:rPr>
              <a:t>“</a:t>
            </a:r>
            <a:r>
              <a:rPr lang="en-US" sz="2400" i="1" dirty="0">
                <a:solidFill>
                  <a:srgbClr val="0070C0"/>
                </a:solidFill>
              </a:rPr>
              <a:t>When will you be here</a:t>
            </a:r>
            <a:r>
              <a:rPr lang="en-US" sz="2400" b="1" i="1" dirty="0">
                <a:solidFill>
                  <a:srgbClr val="FF0000"/>
                </a:solidFill>
              </a:rPr>
              <a:t>?”</a:t>
            </a:r>
            <a:r>
              <a:rPr lang="en-US" sz="2400" i="1" dirty="0"/>
              <a:t> </a:t>
            </a:r>
            <a:r>
              <a:rPr lang="en-US" sz="2400" i="1" dirty="0">
                <a:solidFill>
                  <a:srgbClr val="0070C0"/>
                </a:solidFill>
              </a:rPr>
              <a:t>she asked</a:t>
            </a:r>
            <a:r>
              <a:rPr lang="en-US" sz="2400" b="1" i="1" dirty="0" smtClean="0">
                <a:solidFill>
                  <a:srgbClr val="FF0000"/>
                </a:solidFill>
              </a:rPr>
              <a:t>.</a:t>
            </a:r>
          </a:p>
          <a:p>
            <a:pPr marL="114300" lvl="0" indent="0">
              <a:buClr>
                <a:srgbClr val="A9A57C"/>
              </a:buClr>
              <a:buNone/>
            </a:pPr>
            <a:r>
              <a:rPr lang="en-US" sz="2400" dirty="0" smtClean="0">
                <a:solidFill>
                  <a:srgbClr val="2F2B20"/>
                </a:solidFill>
              </a:rPr>
              <a:t>Since </a:t>
            </a:r>
            <a:r>
              <a:rPr lang="en-US" sz="2400" dirty="0">
                <a:solidFill>
                  <a:srgbClr val="2F2B20"/>
                </a:solidFill>
              </a:rPr>
              <a:t>a question mark is used, no comma is used before she asked</a:t>
            </a:r>
            <a:r>
              <a:rPr lang="en-US" sz="2400" dirty="0" smtClean="0">
                <a:solidFill>
                  <a:srgbClr val="2F2B20"/>
                </a:solidFill>
              </a:rPr>
              <a:t>.</a:t>
            </a:r>
          </a:p>
          <a:p>
            <a:pPr marL="114300" lvl="0" indent="0">
              <a:buClr>
                <a:srgbClr val="A9A57C"/>
              </a:buClr>
              <a:buNone/>
            </a:pPr>
            <a:endParaRPr lang="en-US" sz="2400" b="1" dirty="0">
              <a:solidFill>
                <a:srgbClr val="FF0000"/>
              </a:solidFill>
            </a:endParaRPr>
          </a:p>
          <a:p>
            <a:r>
              <a:rPr lang="en-US" sz="2400" i="1" dirty="0"/>
              <a:t>(h) </a:t>
            </a:r>
            <a:r>
              <a:rPr lang="en-US" sz="2400" i="1" dirty="0">
                <a:solidFill>
                  <a:srgbClr val="0070C0"/>
                </a:solidFill>
              </a:rPr>
              <a:t>She said</a:t>
            </a:r>
            <a:r>
              <a:rPr lang="en-US" sz="2400" b="1" i="1" dirty="0">
                <a:solidFill>
                  <a:srgbClr val="FF0000"/>
                </a:solidFill>
              </a:rPr>
              <a:t>, “</a:t>
            </a:r>
            <a:r>
              <a:rPr lang="en-US" sz="2400" i="1" dirty="0">
                <a:solidFill>
                  <a:srgbClr val="0070C0"/>
                </a:solidFill>
              </a:rPr>
              <a:t>Watch out</a:t>
            </a:r>
            <a:r>
              <a:rPr lang="en-US" sz="2400" b="1" i="1" dirty="0">
                <a:solidFill>
                  <a:srgbClr val="FF0000"/>
                </a:solidFill>
              </a:rPr>
              <a:t>!”</a:t>
            </a:r>
          </a:p>
          <a:p>
            <a:pPr marL="114300" indent="0">
              <a:buNone/>
            </a:pPr>
            <a:r>
              <a:rPr lang="en-US" sz="2400" dirty="0" smtClean="0"/>
              <a:t>The </a:t>
            </a:r>
            <a:r>
              <a:rPr lang="en-US" sz="2400" dirty="0"/>
              <a:t>exclamation point is inside the closing quotation marks.</a:t>
            </a:r>
          </a:p>
          <a:p>
            <a:endParaRPr lang="en-US" dirty="0"/>
          </a:p>
        </p:txBody>
      </p:sp>
    </p:spTree>
    <p:extLst>
      <p:ext uri="{BB962C8B-B14F-4D97-AF65-F5344CB8AC3E}">
        <p14:creationId xmlns:p14="http://schemas.microsoft.com/office/powerpoint/2010/main" val="407783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Clauses</a:t>
            </a:r>
            <a:endParaRPr lang="en-US" dirty="0"/>
          </a:p>
        </p:txBody>
      </p:sp>
      <p:sp>
        <p:nvSpPr>
          <p:cNvPr id="3" name="Content Placeholder 2"/>
          <p:cNvSpPr>
            <a:spLocks noGrp="1"/>
          </p:cNvSpPr>
          <p:nvPr>
            <p:ph idx="1"/>
          </p:nvPr>
        </p:nvSpPr>
        <p:spPr/>
        <p:txBody>
          <a:bodyPr/>
          <a:lstStyle/>
          <a:p>
            <a:r>
              <a:rPr lang="en-US" sz="2700" dirty="0">
                <a:solidFill>
                  <a:srgbClr val="FF0000"/>
                </a:solidFill>
                <a:latin typeface="Arial"/>
              </a:rPr>
              <a:t>A noun clause</a:t>
            </a:r>
            <a:r>
              <a:rPr lang="en-US" sz="2700" dirty="0">
                <a:solidFill>
                  <a:srgbClr val="292934"/>
                </a:solidFill>
                <a:latin typeface="Arial"/>
              </a:rPr>
              <a:t> is a </a:t>
            </a:r>
            <a:r>
              <a:rPr lang="en-US" sz="2700" u="sng" dirty="0">
                <a:solidFill>
                  <a:srgbClr val="292934"/>
                </a:solidFill>
                <a:latin typeface="Arial"/>
              </a:rPr>
              <a:t>dependent</a:t>
            </a:r>
            <a:r>
              <a:rPr lang="en-US" sz="2700" dirty="0">
                <a:solidFill>
                  <a:srgbClr val="292934"/>
                </a:solidFill>
                <a:latin typeface="Arial"/>
              </a:rPr>
              <a:t> clause that functions as a noun in a sentence. It is used as a subject, an object of a verb, an object of a </a:t>
            </a:r>
            <a:r>
              <a:rPr lang="en-US" sz="2700" dirty="0" smtClean="0">
                <a:solidFill>
                  <a:srgbClr val="292934"/>
                </a:solidFill>
                <a:latin typeface="Arial"/>
              </a:rPr>
              <a:t>preposition</a:t>
            </a:r>
            <a:r>
              <a:rPr lang="en-US" sz="2700" dirty="0">
                <a:solidFill>
                  <a:srgbClr val="292934"/>
                </a:solidFill>
                <a:latin typeface="Arial"/>
              </a:rPr>
              <a:t>, and a </a:t>
            </a:r>
            <a:r>
              <a:rPr lang="en-US" sz="2700" dirty="0" smtClean="0">
                <a:solidFill>
                  <a:srgbClr val="292934"/>
                </a:solidFill>
                <a:latin typeface="Arial"/>
              </a:rPr>
              <a:t>complement.</a:t>
            </a:r>
          </a:p>
          <a:p>
            <a:endParaRPr lang="en-US" sz="2700" dirty="0">
              <a:solidFill>
                <a:srgbClr val="292934"/>
              </a:solidFill>
              <a:latin typeface="Arial"/>
            </a:endParaRPr>
          </a:p>
          <a:p>
            <a:endParaRPr lang="en-US" dirty="0"/>
          </a:p>
        </p:txBody>
      </p:sp>
    </p:spTree>
    <p:extLst>
      <p:ext uri="{BB962C8B-B14F-4D97-AF65-F5344CB8AC3E}">
        <p14:creationId xmlns:p14="http://schemas.microsoft.com/office/powerpoint/2010/main" val="5059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normAutofit fontScale="92500"/>
          </a:bodyPr>
          <a:lstStyle/>
          <a:p>
            <a:pPr lvl="0">
              <a:buClr>
                <a:srgbClr val="A9A57C"/>
              </a:buClr>
            </a:pPr>
            <a:r>
              <a:rPr lang="en-US" sz="2600" i="1" dirty="0" smtClean="0">
                <a:solidFill>
                  <a:srgbClr val="0070C0"/>
                </a:solidFill>
              </a:rPr>
              <a:t>(i) </a:t>
            </a:r>
            <a:r>
              <a:rPr lang="en-US" sz="2600" b="1" i="1" dirty="0" smtClean="0">
                <a:solidFill>
                  <a:srgbClr val="FF0000"/>
                </a:solidFill>
              </a:rPr>
              <a:t>“</a:t>
            </a:r>
            <a:r>
              <a:rPr lang="en-US" sz="2600" i="1" dirty="0" smtClean="0">
                <a:solidFill>
                  <a:srgbClr val="0070C0"/>
                </a:solidFill>
              </a:rPr>
              <a:t>My brother is a student</a:t>
            </a:r>
            <a:r>
              <a:rPr lang="en-US" sz="2600" b="1" i="1" dirty="0" smtClean="0">
                <a:solidFill>
                  <a:srgbClr val="FF0000"/>
                </a:solidFill>
              </a:rPr>
              <a:t>,” </a:t>
            </a:r>
            <a:r>
              <a:rPr lang="en-US" sz="2600" i="1" dirty="0" smtClean="0">
                <a:solidFill>
                  <a:srgbClr val="FF0000"/>
                </a:solidFill>
              </a:rPr>
              <a:t>said Anna</a:t>
            </a:r>
            <a:r>
              <a:rPr lang="en-US" sz="2600" b="1" i="1" dirty="0" smtClean="0">
                <a:solidFill>
                  <a:srgbClr val="FF0000"/>
                </a:solidFill>
              </a:rPr>
              <a:t>.</a:t>
            </a:r>
          </a:p>
          <a:p>
            <a:pPr lvl="0">
              <a:buClr>
                <a:srgbClr val="A9A57C"/>
              </a:buClr>
            </a:pPr>
            <a:r>
              <a:rPr lang="en-US" sz="2600" b="1" i="1" dirty="0" smtClean="0">
                <a:solidFill>
                  <a:srgbClr val="FF0000"/>
                </a:solidFill>
              </a:rPr>
              <a:t>“</a:t>
            </a:r>
            <a:r>
              <a:rPr lang="en-US" sz="2600" i="1" dirty="0" smtClean="0">
                <a:solidFill>
                  <a:srgbClr val="0070C0"/>
                </a:solidFill>
              </a:rPr>
              <a:t>My brother</a:t>
            </a:r>
            <a:r>
              <a:rPr lang="en-US" sz="2600" b="1" i="1" dirty="0" smtClean="0">
                <a:solidFill>
                  <a:srgbClr val="FF0000"/>
                </a:solidFill>
              </a:rPr>
              <a:t>,”</a:t>
            </a:r>
            <a:r>
              <a:rPr lang="en-US" sz="2600" i="1" dirty="0" smtClean="0">
                <a:solidFill>
                  <a:srgbClr val="0070C0"/>
                </a:solidFill>
              </a:rPr>
              <a:t> </a:t>
            </a:r>
            <a:r>
              <a:rPr lang="en-US" sz="2600" b="1" i="1" dirty="0" smtClean="0">
                <a:solidFill>
                  <a:srgbClr val="FF0000"/>
                </a:solidFill>
              </a:rPr>
              <a:t>said Anna, “</a:t>
            </a:r>
            <a:r>
              <a:rPr lang="en-US" sz="2600" i="1" dirty="0" smtClean="0">
                <a:solidFill>
                  <a:srgbClr val="0070C0"/>
                </a:solidFill>
              </a:rPr>
              <a:t>is a student</a:t>
            </a:r>
            <a:r>
              <a:rPr lang="en-US" sz="2600" i="1" dirty="0" smtClean="0">
                <a:solidFill>
                  <a:srgbClr val="FF0000"/>
                </a:solidFill>
              </a:rPr>
              <a:t>.”</a:t>
            </a:r>
          </a:p>
          <a:p>
            <a:pPr marL="114300" indent="0">
              <a:buNone/>
            </a:pPr>
            <a:r>
              <a:rPr lang="en-US" sz="2600" dirty="0" smtClean="0"/>
              <a:t>The </a:t>
            </a:r>
            <a:r>
              <a:rPr lang="en-US" sz="2600" dirty="0">
                <a:solidFill>
                  <a:srgbClr val="FF0000"/>
                </a:solidFill>
              </a:rPr>
              <a:t>noun</a:t>
            </a:r>
            <a:r>
              <a:rPr lang="en-US" sz="2600" dirty="0"/>
              <a:t> subject </a:t>
            </a:r>
            <a:r>
              <a:rPr lang="en-US" sz="2600" i="1" dirty="0"/>
              <a:t>(Anna) </a:t>
            </a:r>
            <a:r>
              <a:rPr lang="en-US" sz="2600" u="sng" dirty="0"/>
              <a:t>follows</a:t>
            </a:r>
            <a:r>
              <a:rPr lang="en-US" sz="2600" dirty="0"/>
              <a:t> </a:t>
            </a:r>
            <a:r>
              <a:rPr lang="en-US" sz="2600" i="1" dirty="0"/>
              <a:t>said. </a:t>
            </a:r>
            <a:r>
              <a:rPr lang="en-US" sz="2600" dirty="0"/>
              <a:t>A </a:t>
            </a:r>
            <a:r>
              <a:rPr lang="en-US" sz="2600" u="sng" dirty="0"/>
              <a:t>noun subject </a:t>
            </a:r>
            <a:r>
              <a:rPr lang="en-US" sz="2600" dirty="0"/>
              <a:t>often </a:t>
            </a:r>
            <a:r>
              <a:rPr lang="en-US" sz="2600" u="sng" dirty="0"/>
              <a:t>follows the verb </a:t>
            </a:r>
            <a:r>
              <a:rPr lang="en-US" sz="2600" dirty="0"/>
              <a:t>when the subject and verb come </a:t>
            </a:r>
            <a:r>
              <a:rPr lang="en-US" sz="2600" u="sng" dirty="0"/>
              <a:t>in the middle </a:t>
            </a:r>
            <a:r>
              <a:rPr lang="en-US" sz="2600" dirty="0"/>
              <a:t>or </a:t>
            </a:r>
            <a:r>
              <a:rPr lang="en-US" sz="2600" u="sng" dirty="0"/>
              <a:t>at the end </a:t>
            </a:r>
            <a:r>
              <a:rPr lang="en-US" sz="2600" dirty="0"/>
              <a:t>of a quoted sentence. </a:t>
            </a:r>
            <a:endParaRPr lang="en-US" sz="2600" dirty="0" smtClean="0"/>
          </a:p>
          <a:p>
            <a:pPr marL="114300" indent="0">
              <a:buNone/>
            </a:pPr>
            <a:endParaRPr lang="en-US" sz="2600" dirty="0"/>
          </a:p>
          <a:p>
            <a:r>
              <a:rPr lang="en-US" sz="2600" dirty="0"/>
              <a:t>Note: A </a:t>
            </a:r>
            <a:r>
              <a:rPr lang="en-US" sz="2600" u="sng" dirty="0"/>
              <a:t>pronoun subject </a:t>
            </a:r>
            <a:r>
              <a:rPr lang="en-US" sz="2600" dirty="0"/>
              <a:t>almost always </a:t>
            </a:r>
            <a:r>
              <a:rPr lang="en-US" sz="2600" u="sng" dirty="0"/>
              <a:t>precedes</a:t>
            </a:r>
            <a:r>
              <a:rPr lang="en-US" sz="2600" dirty="0"/>
              <a:t> the </a:t>
            </a:r>
            <a:r>
              <a:rPr lang="en-US" sz="2600" u="sng" dirty="0"/>
              <a:t>verb</a:t>
            </a:r>
            <a:r>
              <a:rPr lang="en-US" sz="2600" dirty="0"/>
              <a:t>.</a:t>
            </a:r>
          </a:p>
          <a:p>
            <a:r>
              <a:rPr lang="en-US" sz="2600" dirty="0">
                <a:solidFill>
                  <a:srgbClr val="0070C0"/>
                </a:solidFill>
              </a:rPr>
              <a:t> </a:t>
            </a:r>
            <a:r>
              <a:rPr lang="en-US" sz="2600" b="1" i="1" dirty="0">
                <a:solidFill>
                  <a:srgbClr val="FF0000"/>
                </a:solidFill>
              </a:rPr>
              <a:t>“</a:t>
            </a:r>
            <a:r>
              <a:rPr lang="en-US" sz="2600" i="1" dirty="0">
                <a:solidFill>
                  <a:srgbClr val="0070C0"/>
                </a:solidFill>
              </a:rPr>
              <a:t>My brother is a student</a:t>
            </a:r>
            <a:r>
              <a:rPr lang="en-US" sz="2600" b="1" i="1" dirty="0">
                <a:solidFill>
                  <a:srgbClr val="FF0000"/>
                </a:solidFill>
              </a:rPr>
              <a:t>,” </a:t>
            </a:r>
            <a:r>
              <a:rPr lang="en-US" sz="2600" i="1" dirty="0">
                <a:solidFill>
                  <a:srgbClr val="FF0000"/>
                </a:solidFill>
              </a:rPr>
              <a:t>she said</a:t>
            </a:r>
            <a:r>
              <a:rPr lang="en-US" sz="2600" i="1" dirty="0" smtClean="0">
                <a:solidFill>
                  <a:srgbClr val="FF0000"/>
                </a:solidFill>
              </a:rPr>
              <a:t>.</a:t>
            </a:r>
            <a:r>
              <a:rPr lang="en-US" sz="2600" dirty="0"/>
              <a:t> </a:t>
            </a:r>
            <a:endParaRPr lang="en-US" sz="2600" dirty="0" smtClean="0"/>
          </a:p>
          <a:p>
            <a:endParaRPr lang="en-US" sz="2600" dirty="0"/>
          </a:p>
          <a:p>
            <a:r>
              <a:rPr lang="en-US" sz="2600" b="1" u="sng" dirty="0"/>
              <a:t>Very rare: </a:t>
            </a:r>
            <a:r>
              <a:rPr lang="en-US" sz="2600" b="1" i="1" dirty="0">
                <a:solidFill>
                  <a:srgbClr val="FF0000"/>
                </a:solidFill>
              </a:rPr>
              <a:t>"</a:t>
            </a:r>
            <a:r>
              <a:rPr lang="en-US" sz="2600" i="1" dirty="0">
                <a:solidFill>
                  <a:srgbClr val="0070C0"/>
                </a:solidFill>
              </a:rPr>
              <a:t>My brother is a student</a:t>
            </a:r>
            <a:r>
              <a:rPr lang="en-US" sz="2600" b="1" i="1" dirty="0">
                <a:solidFill>
                  <a:srgbClr val="FF0000"/>
                </a:solidFill>
              </a:rPr>
              <a:t>,</a:t>
            </a:r>
            <a:r>
              <a:rPr lang="en-US" sz="2600" b="1" dirty="0">
                <a:solidFill>
                  <a:srgbClr val="FF0000"/>
                </a:solidFill>
              </a:rPr>
              <a:t>"</a:t>
            </a:r>
            <a:r>
              <a:rPr lang="en-US" sz="2600" dirty="0">
                <a:solidFill>
                  <a:srgbClr val="0070C0"/>
                </a:solidFill>
              </a:rPr>
              <a:t> </a:t>
            </a:r>
            <a:r>
              <a:rPr lang="en-US" sz="2600" i="1" dirty="0">
                <a:solidFill>
                  <a:srgbClr val="FF0000"/>
                </a:solidFill>
              </a:rPr>
              <a:t>said she</a:t>
            </a:r>
            <a:r>
              <a:rPr lang="en-US" sz="2600" b="1" i="1" dirty="0">
                <a:solidFill>
                  <a:srgbClr val="FF0000"/>
                </a:solidFill>
              </a:rPr>
              <a:t>.</a:t>
            </a:r>
            <a:endParaRPr lang="en-US" sz="2600" b="1" dirty="0">
              <a:solidFill>
                <a:srgbClr val="FF0000"/>
              </a:solidFill>
            </a:endParaRPr>
          </a:p>
          <a:p>
            <a:endParaRPr lang="en-US" dirty="0"/>
          </a:p>
        </p:txBody>
      </p:sp>
    </p:spTree>
    <p:extLst>
      <p:ext uri="{BB962C8B-B14F-4D97-AF65-F5344CB8AC3E}">
        <p14:creationId xmlns:p14="http://schemas.microsoft.com/office/powerpoint/2010/main" val="3643145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noAutofit/>
          </a:bodyPr>
          <a:lstStyle/>
          <a:p>
            <a:r>
              <a:rPr lang="en-US" sz="2800" dirty="0"/>
              <a:t>(j) </a:t>
            </a:r>
            <a:r>
              <a:rPr lang="en-US" sz="2800" b="1" dirty="0">
                <a:solidFill>
                  <a:srgbClr val="FF0000"/>
                </a:solidFill>
              </a:rPr>
              <a:t>“</a:t>
            </a:r>
            <a:r>
              <a:rPr lang="en-US" sz="2800" dirty="0">
                <a:solidFill>
                  <a:srgbClr val="0070C0"/>
                </a:solidFill>
              </a:rPr>
              <a:t>Let’s leave</a:t>
            </a:r>
            <a:r>
              <a:rPr lang="en-US" sz="2800" b="1" dirty="0">
                <a:solidFill>
                  <a:srgbClr val="FF0000"/>
                </a:solidFill>
              </a:rPr>
              <a:t>,” </a:t>
            </a:r>
            <a:r>
              <a:rPr lang="en-US" sz="2800" i="1" dirty="0">
                <a:solidFill>
                  <a:srgbClr val="FF0000"/>
                </a:solidFill>
              </a:rPr>
              <a:t>whispered</a:t>
            </a:r>
            <a:r>
              <a:rPr lang="en-US" sz="2800" i="1" dirty="0">
                <a:solidFill>
                  <a:srgbClr val="0070C0"/>
                </a:solidFill>
              </a:rPr>
              <a:t> </a:t>
            </a:r>
            <a:r>
              <a:rPr lang="en-US" sz="2800" dirty="0">
                <a:solidFill>
                  <a:srgbClr val="0070C0"/>
                </a:solidFill>
              </a:rPr>
              <a:t>Dave</a:t>
            </a:r>
            <a:r>
              <a:rPr lang="en-US" sz="2800" dirty="0">
                <a:solidFill>
                  <a:srgbClr val="FF0000"/>
                </a:solidFill>
              </a:rPr>
              <a:t>.</a:t>
            </a:r>
          </a:p>
          <a:p>
            <a:r>
              <a:rPr lang="en-US" sz="2800" dirty="0"/>
              <a:t>(k) </a:t>
            </a:r>
            <a:r>
              <a:rPr lang="en-US" sz="2800" b="1" dirty="0">
                <a:solidFill>
                  <a:srgbClr val="FF0000"/>
                </a:solidFill>
              </a:rPr>
              <a:t>“</a:t>
            </a:r>
            <a:r>
              <a:rPr lang="en-US" sz="2800" dirty="0">
                <a:solidFill>
                  <a:srgbClr val="0070C0"/>
                </a:solidFill>
              </a:rPr>
              <a:t>Please help me</a:t>
            </a:r>
            <a:r>
              <a:rPr lang="en-US" sz="2800" b="1" dirty="0">
                <a:solidFill>
                  <a:srgbClr val="FF0000"/>
                </a:solidFill>
              </a:rPr>
              <a:t>,”</a:t>
            </a:r>
            <a:r>
              <a:rPr lang="en-US" sz="2800" dirty="0">
                <a:solidFill>
                  <a:srgbClr val="FF0000"/>
                </a:solidFill>
              </a:rPr>
              <a:t> begged </a:t>
            </a:r>
            <a:r>
              <a:rPr lang="en-US" sz="2800" dirty="0">
                <a:solidFill>
                  <a:srgbClr val="0070C0"/>
                </a:solidFill>
              </a:rPr>
              <a:t>the unfortunate man</a:t>
            </a:r>
            <a:r>
              <a:rPr lang="en-US" sz="2800" b="1" dirty="0">
                <a:solidFill>
                  <a:srgbClr val="FF0000"/>
                </a:solidFill>
              </a:rPr>
              <a:t>.</a:t>
            </a:r>
          </a:p>
          <a:p>
            <a:r>
              <a:rPr lang="en-US" sz="2800" dirty="0" smtClean="0"/>
              <a:t>(l) </a:t>
            </a:r>
            <a:r>
              <a:rPr lang="en-US" sz="2800" b="1" dirty="0">
                <a:solidFill>
                  <a:srgbClr val="FF0000"/>
                </a:solidFill>
              </a:rPr>
              <a:t>“</a:t>
            </a:r>
            <a:r>
              <a:rPr lang="en-US" sz="2800" dirty="0">
                <a:solidFill>
                  <a:srgbClr val="0070C0"/>
                </a:solidFill>
              </a:rPr>
              <a:t>Well</a:t>
            </a:r>
            <a:r>
              <a:rPr lang="en-US" sz="2800" b="1" dirty="0">
                <a:solidFill>
                  <a:srgbClr val="FF0000"/>
                </a:solidFill>
              </a:rPr>
              <a:t>,”</a:t>
            </a:r>
            <a:r>
              <a:rPr lang="en-US" sz="2800" dirty="0">
                <a:solidFill>
                  <a:srgbClr val="0070C0"/>
                </a:solidFill>
              </a:rPr>
              <a:t> Jack </a:t>
            </a:r>
            <a:r>
              <a:rPr lang="en-US" sz="2800" i="1" dirty="0">
                <a:solidFill>
                  <a:srgbClr val="0070C0"/>
                </a:solidFill>
              </a:rPr>
              <a:t>began</a:t>
            </a:r>
            <a:r>
              <a:rPr lang="en-US" sz="2800" b="1" i="1" dirty="0">
                <a:solidFill>
                  <a:srgbClr val="FF0000"/>
                </a:solidFill>
              </a:rPr>
              <a:t>, </a:t>
            </a:r>
            <a:r>
              <a:rPr lang="en-US" sz="2800" b="1" dirty="0">
                <a:solidFill>
                  <a:srgbClr val="FF0000"/>
                </a:solidFill>
              </a:rPr>
              <a:t>“</a:t>
            </a:r>
            <a:r>
              <a:rPr lang="en-US" sz="2800" dirty="0">
                <a:solidFill>
                  <a:srgbClr val="0070C0"/>
                </a:solidFill>
              </a:rPr>
              <a:t>it’s a long story</a:t>
            </a:r>
            <a:r>
              <a:rPr lang="en-US" sz="2800" b="1" dirty="0">
                <a:solidFill>
                  <a:srgbClr val="FF0000"/>
                </a:solidFill>
              </a:rPr>
              <a:t>.”</a:t>
            </a:r>
          </a:p>
          <a:p>
            <a:r>
              <a:rPr lang="en-US" sz="2800" i="1" dirty="0">
                <a:solidFill>
                  <a:srgbClr val="FF0000"/>
                </a:solidFill>
              </a:rPr>
              <a:t>Say</a:t>
            </a:r>
            <a:r>
              <a:rPr lang="en-US" sz="2800" i="1" dirty="0"/>
              <a:t> </a:t>
            </a:r>
            <a:r>
              <a:rPr lang="en-US" sz="2800" dirty="0"/>
              <a:t>and </a:t>
            </a:r>
            <a:r>
              <a:rPr lang="en-US" sz="2800" i="1" dirty="0">
                <a:solidFill>
                  <a:srgbClr val="FF0000"/>
                </a:solidFill>
              </a:rPr>
              <a:t>ask</a:t>
            </a:r>
            <a:r>
              <a:rPr lang="en-US" sz="2800" i="1" dirty="0"/>
              <a:t> </a:t>
            </a:r>
            <a:r>
              <a:rPr lang="en-US" sz="2800" dirty="0"/>
              <a:t>are the most commonly used quote verbs</a:t>
            </a:r>
            <a:r>
              <a:rPr lang="en-US" sz="2800" dirty="0" smtClean="0"/>
              <a:t>.</a:t>
            </a:r>
            <a:endParaRPr lang="en-US" sz="2800" dirty="0"/>
          </a:p>
          <a:p>
            <a:r>
              <a:rPr lang="en-US" sz="2800" dirty="0">
                <a:solidFill>
                  <a:srgbClr val="FF0000"/>
                </a:solidFill>
              </a:rPr>
              <a:t>Some others: </a:t>
            </a:r>
            <a:r>
              <a:rPr lang="en-US" sz="2800" i="1" dirty="0"/>
              <a:t>add, agree, announce, answer, beg, begin, comment, complain, confess, continue, explain, inquire, promise, remark, reply, respond, shout, suggest, whisper.</a:t>
            </a:r>
            <a:endParaRPr lang="en-US" sz="2800" dirty="0"/>
          </a:p>
          <a:p>
            <a:endParaRPr lang="en-US" sz="2800" dirty="0"/>
          </a:p>
        </p:txBody>
      </p:sp>
    </p:spTree>
    <p:extLst>
      <p:ext uri="{BB962C8B-B14F-4D97-AF65-F5344CB8AC3E}">
        <p14:creationId xmlns:p14="http://schemas.microsoft.com/office/powerpoint/2010/main" val="1311464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fontScale="85000" lnSpcReduction="10000"/>
          </a:bodyPr>
          <a:lstStyle/>
          <a:p>
            <a:pPr marL="0" marR="0">
              <a:lnSpc>
                <a:spcPct val="115000"/>
              </a:lnSpc>
              <a:spcBef>
                <a:spcPts val="0"/>
              </a:spcBef>
              <a:spcAft>
                <a:spcPts val="1000"/>
              </a:spcAft>
            </a:pPr>
            <a:r>
              <a:rPr lang="en-US" sz="2400" b="1" dirty="0">
                <a:ea typeface="Calibri"/>
                <a:cs typeface="Arial"/>
              </a:rPr>
              <a:t>Exercise 33, p. 259.</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1. Henry said</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2.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dirty="0">
                <a:ea typeface="Calibri"/>
                <a:cs typeface="Arial"/>
              </a:rPr>
              <a:t>he said</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3. </a:t>
            </a:r>
            <a:r>
              <a:rPr lang="en-US" sz="2400" b="1" dirty="0">
                <a:solidFill>
                  <a:srgbClr val="FF0000"/>
                </a:solidFill>
                <a:highlight>
                  <a:srgbClr val="FFFF00"/>
                </a:highlight>
                <a:ea typeface="Calibri"/>
                <a:cs typeface="Arial"/>
              </a:rPr>
              <a:t>“</a:t>
            </a:r>
            <a:r>
              <a:rPr lang="en-US" sz="2400" dirty="0">
                <a:ea typeface="Calibri"/>
                <a:cs typeface="Arial"/>
              </a:rPr>
              <a:t>There is</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dirty="0">
                <a:ea typeface="Calibri"/>
                <a:cs typeface="Arial"/>
              </a:rPr>
              <a:t>said Henry</a:t>
            </a:r>
            <a:r>
              <a:rPr lang="en-US" sz="2400" b="1" dirty="0">
                <a:solidFill>
                  <a:srgbClr val="FF0000"/>
                </a:solidFill>
                <a:highlight>
                  <a:srgbClr val="FFFF00"/>
                </a:highlight>
                <a:ea typeface="Calibri"/>
                <a:cs typeface="Arial"/>
              </a:rPr>
              <a:t>, “</a:t>
            </a:r>
            <a:r>
              <a:rPr lang="en-US" sz="2400" dirty="0">
                <a:ea typeface="Calibri"/>
                <a:cs typeface="Arial"/>
              </a:rPr>
              <a:t>a phone call for you</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4.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b="1" dirty="0">
                <a:solidFill>
                  <a:srgbClr val="FF0000"/>
                </a:solidFill>
                <a:highlight>
                  <a:srgbClr val="FFFF00"/>
                </a:highlight>
                <a:ea typeface="Calibri"/>
                <a:cs typeface="Arial"/>
              </a:rPr>
              <a:t>It</a:t>
            </a:r>
            <a:r>
              <a:rPr lang="en-US" sz="2400" dirty="0">
                <a:ea typeface="Calibri"/>
                <a:cs typeface="Arial"/>
              </a:rPr>
              <a:t>’s your sister</a:t>
            </a:r>
            <a:r>
              <a:rPr lang="en-US" sz="2400" b="1" dirty="0">
                <a:solidFill>
                  <a:srgbClr val="FF0000"/>
                </a:solidFill>
                <a:highlight>
                  <a:srgbClr val="FFFF00"/>
                </a:highlight>
                <a:ea typeface="Calibri"/>
                <a:cs typeface="Arial"/>
              </a:rPr>
              <a:t>,”</a:t>
            </a:r>
            <a:r>
              <a:rPr lang="en-US" sz="2400" dirty="0">
                <a:ea typeface="Calibri"/>
                <a:cs typeface="Arial"/>
              </a:rPr>
              <a:t> said Henry</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5.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dirty="0">
                <a:ea typeface="Calibri"/>
                <a:cs typeface="Arial"/>
              </a:rPr>
              <a:t> he said</a:t>
            </a:r>
            <a:r>
              <a:rPr lang="en-US" sz="2400" b="1" dirty="0">
                <a:solidFill>
                  <a:srgbClr val="FF0000"/>
                </a:solidFill>
                <a:highlight>
                  <a:srgbClr val="FFFF00"/>
                </a:highlight>
                <a:ea typeface="Calibri"/>
                <a:cs typeface="Arial"/>
              </a:rPr>
              <a:t>. “</a:t>
            </a:r>
            <a:r>
              <a:rPr lang="en-US" sz="2400" dirty="0">
                <a:ea typeface="Calibri"/>
                <a:cs typeface="Arial"/>
              </a:rPr>
              <a:t>It’s your sister</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6. I asked him</a:t>
            </a:r>
            <a:r>
              <a:rPr lang="en-US" sz="2400" b="1" dirty="0">
                <a:solidFill>
                  <a:srgbClr val="FF0000"/>
                </a:solidFill>
                <a:highlight>
                  <a:srgbClr val="FFFF00"/>
                </a:highlight>
                <a:ea typeface="Calibri"/>
                <a:cs typeface="Arial"/>
              </a:rPr>
              <a:t>, “</a:t>
            </a:r>
            <a:r>
              <a:rPr lang="en-US" sz="2400" dirty="0">
                <a:ea typeface="Calibri"/>
                <a:cs typeface="Arial"/>
              </a:rPr>
              <a:t>Where is the phone</a:t>
            </a:r>
            <a:r>
              <a:rPr lang="en-US" sz="2400" dirty="0">
                <a:solidFill>
                  <a:srgbClr val="FF0000"/>
                </a:solidFill>
                <a:highlight>
                  <a:srgbClr val="FFFF00"/>
                </a:highlight>
                <a:ea typeface="Calibri"/>
                <a:cs typeface="Arial"/>
              </a:rPr>
              <a:t>?”</a:t>
            </a:r>
            <a:endParaRPr lang="en-US" sz="2400"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7. </a:t>
            </a:r>
            <a:r>
              <a:rPr lang="en-US" sz="2400" b="1" dirty="0">
                <a:solidFill>
                  <a:srgbClr val="FF0000"/>
                </a:solidFill>
                <a:highlight>
                  <a:srgbClr val="FFFF00"/>
                </a:highlight>
                <a:ea typeface="Calibri"/>
                <a:cs typeface="Arial"/>
              </a:rPr>
              <a:t>“</a:t>
            </a:r>
            <a:r>
              <a:rPr lang="en-US" sz="2400" dirty="0">
                <a:ea typeface="Calibri"/>
                <a:cs typeface="Arial"/>
              </a:rPr>
              <a:t>Where is the phone</a:t>
            </a:r>
            <a:r>
              <a:rPr lang="en-US" sz="2400" b="1" dirty="0">
                <a:solidFill>
                  <a:srgbClr val="FF0000"/>
                </a:solidFill>
                <a:highlight>
                  <a:srgbClr val="FFFF00"/>
                </a:highlight>
                <a:ea typeface="Calibri"/>
                <a:cs typeface="Arial"/>
              </a:rPr>
              <a:t>?”</a:t>
            </a:r>
            <a:r>
              <a:rPr lang="en-US" sz="2400" dirty="0">
                <a:ea typeface="Calibri"/>
                <a:cs typeface="Arial"/>
              </a:rPr>
              <a:t> she asked</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8. </a:t>
            </a:r>
            <a:r>
              <a:rPr lang="en-US" sz="2400" dirty="0">
                <a:highlight>
                  <a:srgbClr val="FFFF00"/>
                </a:highlight>
                <a:ea typeface="Calibri"/>
                <a:cs typeface="Arial"/>
              </a:rPr>
              <a:t>“</a:t>
            </a:r>
            <a:r>
              <a:rPr lang="en-US" sz="2400" dirty="0">
                <a:ea typeface="Calibri"/>
                <a:cs typeface="Arial"/>
              </a:rPr>
              <a:t>Stop the clock!</a:t>
            </a:r>
            <a:r>
              <a:rPr lang="en-US" sz="2400" dirty="0">
                <a:highlight>
                  <a:srgbClr val="FFFF00"/>
                </a:highlight>
                <a:ea typeface="Calibri"/>
                <a:cs typeface="Arial"/>
              </a:rPr>
              <a:t>”</a:t>
            </a:r>
            <a:r>
              <a:rPr lang="en-US" sz="2400" dirty="0">
                <a:ea typeface="Calibri"/>
                <a:cs typeface="Arial"/>
              </a:rPr>
              <a:t> shouted the referee</a:t>
            </a:r>
            <a:r>
              <a:rPr lang="en-US" sz="2400" dirty="0">
                <a:highlight>
                  <a:srgbClr val="FFFF00"/>
                </a:highlight>
                <a:ea typeface="Calibri"/>
                <a:cs typeface="Arial"/>
              </a:rPr>
              <a:t>. “</a:t>
            </a:r>
            <a:r>
              <a:rPr lang="en-US" sz="2400" dirty="0">
                <a:ea typeface="Calibri"/>
                <a:cs typeface="Arial"/>
              </a:rPr>
              <a:t>We have an injured player</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9. </a:t>
            </a:r>
            <a:r>
              <a:rPr lang="en-US" sz="2400" dirty="0">
                <a:highlight>
                  <a:srgbClr val="FFFF00"/>
                </a:highlight>
                <a:ea typeface="Calibri"/>
                <a:cs typeface="Arial"/>
              </a:rPr>
              <a:t>“</a:t>
            </a:r>
            <a:r>
              <a:rPr lang="en-US" sz="2400" dirty="0">
                <a:ea typeface="Calibri"/>
                <a:cs typeface="Arial"/>
              </a:rPr>
              <a:t>Who won the game</a:t>
            </a:r>
            <a:r>
              <a:rPr lang="en-US" sz="2400" dirty="0">
                <a:highlight>
                  <a:srgbClr val="FFFF00"/>
                </a:highlight>
                <a:ea typeface="Calibri"/>
                <a:cs typeface="Arial"/>
              </a:rPr>
              <a:t>?”</a:t>
            </a:r>
            <a:r>
              <a:rPr lang="en-US" sz="2400" dirty="0">
                <a:ea typeface="Calibri"/>
                <a:cs typeface="Arial"/>
              </a:rPr>
              <a:t> asked the spectator</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10. </a:t>
            </a:r>
            <a:r>
              <a:rPr lang="en-US" sz="2400" dirty="0">
                <a:highlight>
                  <a:srgbClr val="FFFF00"/>
                </a:highlight>
                <a:ea typeface="Calibri"/>
                <a:cs typeface="Arial"/>
              </a:rPr>
              <a:t>“</a:t>
            </a:r>
            <a:r>
              <a:rPr lang="en-US" sz="2400" dirty="0">
                <a:ea typeface="Calibri"/>
                <a:cs typeface="Arial"/>
              </a:rPr>
              <a:t>I’m going to rest for the next three hours</a:t>
            </a:r>
            <a:r>
              <a:rPr lang="en-US" sz="2400" dirty="0">
                <a:highlight>
                  <a:srgbClr val="FFFF00"/>
                </a:highlight>
                <a:ea typeface="Calibri"/>
                <a:cs typeface="Arial"/>
              </a:rPr>
              <a:t>,”</a:t>
            </a:r>
            <a:r>
              <a:rPr lang="en-US" sz="2400" dirty="0">
                <a:ea typeface="Calibri"/>
                <a:cs typeface="Arial"/>
              </a:rPr>
              <a:t> she said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I don’t want to be disturbed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That’s fine</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I replied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You get some rest</a:t>
            </a:r>
            <a:r>
              <a:rPr lang="en-US" sz="2400" dirty="0">
                <a:highlight>
                  <a:srgbClr val="FFFF00"/>
                </a:highlight>
                <a:ea typeface="Calibri"/>
                <a:cs typeface="Arial"/>
              </a:rPr>
              <a:t>.</a:t>
            </a:r>
            <a:r>
              <a:rPr lang="en-US" sz="2400" dirty="0">
                <a:ea typeface="Calibri"/>
                <a:cs typeface="Arial"/>
              </a:rPr>
              <a:t> I’ll make sure no one disturbs you</a:t>
            </a:r>
            <a:r>
              <a:rPr lang="en-US" sz="2400" dirty="0">
                <a:highlight>
                  <a:srgbClr val="FFFF00"/>
                </a:highlight>
                <a:ea typeface="Calibri"/>
                <a:cs typeface="Arial"/>
              </a:rPr>
              <a:t>.”</a:t>
            </a:r>
            <a:endParaRPr lang="en-US" sz="2400" dirty="0">
              <a:ea typeface="Calibri"/>
              <a:cs typeface="Arial"/>
            </a:endParaRPr>
          </a:p>
          <a:p>
            <a:endParaRPr lang="en-US" dirty="0"/>
          </a:p>
        </p:txBody>
      </p:sp>
    </p:spTree>
    <p:extLst>
      <p:ext uri="{BB962C8B-B14F-4D97-AF65-F5344CB8AC3E}">
        <p14:creationId xmlns:p14="http://schemas.microsoft.com/office/powerpoint/2010/main" val="2784318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lstStyle/>
          <a:p>
            <a:r>
              <a:rPr lang="en-US" sz="2800" dirty="0">
                <a:solidFill>
                  <a:srgbClr val="FF0000"/>
                </a:solidFill>
              </a:rPr>
              <a:t>Exercise 34, p. 259.</a:t>
            </a:r>
          </a:p>
          <a:p>
            <a:pPr marL="114300" indent="0">
              <a:buNone/>
            </a:pPr>
            <a:r>
              <a:rPr lang="en-US" sz="2800" dirty="0"/>
              <a:t>When the police officer came over to my car, he said</a:t>
            </a:r>
            <a:r>
              <a:rPr lang="en-US" sz="2800" b="1" dirty="0">
                <a:solidFill>
                  <a:srgbClr val="FF0000"/>
                </a:solidFill>
              </a:rPr>
              <a:t>,</a:t>
            </a:r>
            <a:r>
              <a:rPr lang="en-US" sz="2800" dirty="0"/>
              <a:t> </a:t>
            </a:r>
            <a:r>
              <a:rPr lang="en-US" sz="2800" b="1" dirty="0">
                <a:solidFill>
                  <a:srgbClr val="FF0000"/>
                </a:solidFill>
                <a:effectLst>
                  <a:outerShdw blurRad="38100" dist="38100" dir="2700000" algn="tl">
                    <a:srgbClr val="000000">
                      <a:alpha val="43137"/>
                    </a:srgbClr>
                  </a:outerShdw>
                </a:effectLst>
              </a:rPr>
              <a:t>“L</a:t>
            </a:r>
            <a:r>
              <a:rPr lang="en-US" sz="2800" dirty="0"/>
              <a:t>et me see your driver’s license, please</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What’s wrong, Officer</a:t>
            </a:r>
            <a:r>
              <a:rPr lang="en-US" sz="2800" b="1" dirty="0">
                <a:solidFill>
                  <a:srgbClr val="FF0000"/>
                </a:solidFill>
                <a:effectLst>
                  <a:outerShdw blurRad="38100" dist="38100" dir="2700000" algn="tl">
                    <a:srgbClr val="000000">
                      <a:alpha val="43137"/>
                    </a:srgbClr>
                  </a:outerShdw>
                </a:effectLst>
              </a:rPr>
              <a:t>?”</a:t>
            </a:r>
            <a:r>
              <a:rPr lang="en-US" sz="2800" dirty="0"/>
              <a:t> I asked</a:t>
            </a:r>
            <a:r>
              <a:rPr lang="en-US" sz="2800" b="1" dirty="0">
                <a:solidFill>
                  <a:srgbClr val="FF0000"/>
                </a:solidFill>
                <a:effectLst>
                  <a:outerShdw blurRad="38100" dist="38100" dir="2700000" algn="tl">
                    <a:srgbClr val="000000">
                      <a:alpha val="43137"/>
                    </a:srgbClr>
                  </a:outerShdw>
                </a:effectLst>
              </a:rPr>
              <a:t>. “W</a:t>
            </a:r>
            <a:r>
              <a:rPr lang="en-US" sz="2800" dirty="0"/>
              <a:t>as I speeding</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No, you weren’t speeding</a:t>
            </a:r>
            <a:r>
              <a:rPr lang="en-US" sz="2800" b="1" dirty="0">
                <a:solidFill>
                  <a:srgbClr val="FF0000"/>
                </a:solidFill>
                <a:effectLst>
                  <a:outerShdw blurRad="38100" dist="38100" dir="2700000" algn="tl">
                    <a:srgbClr val="000000">
                      <a:alpha val="43137"/>
                    </a:srgbClr>
                  </a:outerShdw>
                </a:effectLst>
              </a:rPr>
              <a:t>,”</a:t>
            </a:r>
            <a:r>
              <a:rPr lang="en-US" sz="2800" dirty="0"/>
              <a:t> he replied</a:t>
            </a:r>
            <a:r>
              <a:rPr lang="en-US" sz="2800" b="1" dirty="0">
                <a:solidFill>
                  <a:srgbClr val="FF0000"/>
                </a:solidFill>
                <a:effectLst>
                  <a:outerShdw blurRad="38100" dist="38100" dir="2700000" algn="tl">
                    <a:srgbClr val="000000">
                      <a:alpha val="43137"/>
                    </a:srgbClr>
                  </a:outerShdw>
                </a:effectLst>
              </a:rPr>
              <a:t>.</a:t>
            </a:r>
            <a:r>
              <a:rPr lang="en-US" sz="2800" dirty="0"/>
              <a:t> </a:t>
            </a:r>
            <a:r>
              <a:rPr lang="en-US" sz="2800" b="1" dirty="0">
                <a:solidFill>
                  <a:srgbClr val="FF0000"/>
                </a:solidFill>
                <a:effectLst>
                  <a:outerShdw blurRad="38100" dist="38100" dir="2700000" algn="tl">
                    <a:srgbClr val="000000">
                      <a:alpha val="43137"/>
                    </a:srgbClr>
                  </a:outerShdw>
                </a:effectLst>
              </a:rPr>
              <a:t>“Y</a:t>
            </a:r>
            <a:r>
              <a:rPr lang="en-US" sz="2800" dirty="0"/>
              <a:t>ou went through a red light at the corner of Fifth Avenue and Main Street. You almost caused an accident</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Did I really do that</a:t>
            </a:r>
            <a:r>
              <a:rPr lang="en-US" sz="2800" b="1" dirty="0">
                <a:solidFill>
                  <a:srgbClr val="FF0000"/>
                </a:solidFill>
                <a:effectLst>
                  <a:outerShdw blurRad="38100" dist="38100" dir="2700000" algn="tl">
                    <a:srgbClr val="000000">
                      <a:alpha val="43137"/>
                    </a:srgbClr>
                  </a:outerShdw>
                </a:effectLst>
              </a:rPr>
              <a:t>?”</a:t>
            </a:r>
            <a:r>
              <a:rPr lang="en-US" sz="2800" dirty="0"/>
              <a:t> I said</a:t>
            </a:r>
            <a:r>
              <a:rPr lang="en-US" sz="2800" b="1" dirty="0">
                <a:solidFill>
                  <a:srgbClr val="FF0000"/>
                </a:solidFill>
              </a:rPr>
              <a:t>. “</a:t>
            </a:r>
            <a:r>
              <a:rPr lang="en-US" sz="2800" dirty="0"/>
              <a:t>I didn’t see a red light</a:t>
            </a:r>
            <a:r>
              <a:rPr lang="en-US" sz="2800" b="1" dirty="0">
                <a:solidFill>
                  <a:srgbClr val="FF0000"/>
                </a:solidFill>
              </a:rPr>
              <a:t>.”</a:t>
            </a:r>
          </a:p>
          <a:p>
            <a:endParaRPr lang="en-US" dirty="0"/>
          </a:p>
          <a:p>
            <a:endParaRPr lang="en-US" dirty="0"/>
          </a:p>
        </p:txBody>
      </p:sp>
    </p:spTree>
    <p:extLst>
      <p:ext uri="{BB962C8B-B14F-4D97-AF65-F5344CB8AC3E}">
        <p14:creationId xmlns:p14="http://schemas.microsoft.com/office/powerpoint/2010/main" val="3074530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Reported </a:t>
            </a:r>
            <a:r>
              <a:rPr lang="en-US" dirty="0"/>
              <a:t>Speech: Verb Forms in Noun Clauses </a:t>
            </a:r>
          </a:p>
        </p:txBody>
      </p:sp>
      <p:sp>
        <p:nvSpPr>
          <p:cNvPr id="3" name="Content Placeholder 2"/>
          <p:cNvSpPr>
            <a:spLocks noGrp="1"/>
          </p:cNvSpPr>
          <p:nvPr>
            <p:ph idx="1"/>
          </p:nvPr>
        </p:nvSpPr>
        <p:spPr/>
        <p:txBody>
          <a:bodyPr>
            <a:normAutofit/>
          </a:bodyPr>
          <a:lstStyle/>
          <a:p>
            <a:r>
              <a:rPr lang="en-US" sz="2800" dirty="0">
                <a:solidFill>
                  <a:srgbClr val="FF0000"/>
                </a:solidFill>
              </a:rPr>
              <a:t>Reported</a:t>
            </a:r>
            <a:r>
              <a:rPr lang="en-US" sz="2800" dirty="0"/>
              <a:t> </a:t>
            </a:r>
            <a:r>
              <a:rPr lang="en-US" sz="2800" dirty="0">
                <a:solidFill>
                  <a:srgbClr val="FF0000"/>
                </a:solidFill>
              </a:rPr>
              <a:t>speech</a:t>
            </a:r>
            <a:r>
              <a:rPr lang="en-US" sz="2800" dirty="0"/>
              <a:t> refers to </a:t>
            </a:r>
            <a:r>
              <a:rPr lang="en-US" sz="2800" dirty="0" smtClean="0"/>
              <a:t>using </a:t>
            </a:r>
            <a:r>
              <a:rPr lang="en-US" sz="2800" u="sng" dirty="0" smtClean="0"/>
              <a:t>a noun clause </a:t>
            </a:r>
            <a:r>
              <a:rPr lang="en-US" sz="2800" dirty="0" smtClean="0"/>
              <a:t>to report what someone </a:t>
            </a:r>
            <a:r>
              <a:rPr lang="en-US" sz="2800" dirty="0"/>
              <a:t>has said. </a:t>
            </a:r>
            <a:endParaRPr lang="en-US" sz="2800" dirty="0" smtClean="0"/>
          </a:p>
          <a:p>
            <a:endParaRPr lang="en-US" sz="2400" dirty="0" smtClean="0"/>
          </a:p>
          <a:p>
            <a:r>
              <a:rPr lang="en-US" sz="2800" dirty="0" smtClean="0"/>
              <a:t>It involves </a:t>
            </a:r>
            <a:r>
              <a:rPr lang="en-US" sz="2800" u="sng" dirty="0"/>
              <a:t>paraphrasing</a:t>
            </a:r>
            <a:r>
              <a:rPr lang="en-US" sz="2800" dirty="0"/>
              <a:t>. You tell the same ideas but with different words. There is </a:t>
            </a:r>
            <a:r>
              <a:rPr lang="en-US" sz="2800" u="sng" dirty="0"/>
              <a:t>no</a:t>
            </a:r>
            <a:r>
              <a:rPr lang="en-US" sz="2800" dirty="0"/>
              <a:t> need for commas or quotation marks. Also, some changes are required in reported speech. </a:t>
            </a:r>
            <a:endParaRPr lang="en-US" sz="2800" dirty="0" smtClean="0"/>
          </a:p>
          <a:p>
            <a:endParaRPr lang="en-US" sz="2400" dirty="0"/>
          </a:p>
        </p:txBody>
      </p:sp>
    </p:spTree>
    <p:extLst>
      <p:ext uri="{BB962C8B-B14F-4D97-AF65-F5344CB8AC3E}">
        <p14:creationId xmlns:p14="http://schemas.microsoft.com/office/powerpoint/2010/main" val="4288271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Quoted Speech </a:t>
            </a:r>
            <a:r>
              <a:rPr lang="en-US" dirty="0"/>
              <a:t>vs. Reported Speech</a:t>
            </a:r>
          </a:p>
        </p:txBody>
      </p:sp>
      <p:sp>
        <p:nvSpPr>
          <p:cNvPr id="3" name="Content Placeholder 2"/>
          <p:cNvSpPr>
            <a:spLocks noGrp="1"/>
          </p:cNvSpPr>
          <p:nvPr>
            <p:ph idx="1"/>
          </p:nvPr>
        </p:nvSpPr>
        <p:spPr/>
        <p:txBody>
          <a:bodyPr>
            <a:normAutofit fontScale="92500" lnSpcReduction="20000"/>
          </a:bodyPr>
          <a:lstStyle/>
          <a:p>
            <a:r>
              <a:rPr lang="en-US" sz="2600" dirty="0">
                <a:solidFill>
                  <a:srgbClr val="FF0000"/>
                </a:solidFill>
                <a:latin typeface="Arial" panose="020B0604020202020204" pitchFamily="34" charset="0"/>
                <a:cs typeface="Arial" panose="020B0604020202020204" pitchFamily="34" charset="0"/>
              </a:rPr>
              <a:t>Q</a:t>
            </a:r>
            <a:r>
              <a:rPr lang="en-US" sz="2600" dirty="0" smtClean="0">
                <a:solidFill>
                  <a:srgbClr val="FF0000"/>
                </a:solidFill>
                <a:latin typeface="Arial" panose="020B0604020202020204" pitchFamily="34" charset="0"/>
                <a:cs typeface="Arial" panose="020B0604020202020204" pitchFamily="34" charset="0"/>
              </a:rPr>
              <a:t>uoted</a:t>
            </a:r>
            <a:r>
              <a:rPr lang="en-US" sz="2600" dirty="0" smtClean="0">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speech</a:t>
            </a:r>
            <a:r>
              <a:rPr lang="en-US" sz="2600" dirty="0">
                <a:latin typeface="Arial" panose="020B0604020202020204" pitchFamily="34" charset="0"/>
                <a:cs typeface="Arial" panose="020B0604020202020204" pitchFamily="34" charset="0"/>
              </a:rPr>
              <a:t> represents the actual words and when they were actually said.</a:t>
            </a:r>
          </a:p>
          <a:p>
            <a:r>
              <a:rPr lang="en-US" sz="2600" dirty="0">
                <a:solidFill>
                  <a:srgbClr val="FF0000"/>
                </a:solidFill>
                <a:latin typeface="Arial" panose="020B0604020202020204" pitchFamily="34" charset="0"/>
                <a:cs typeface="Arial" panose="020B0604020202020204" pitchFamily="34" charset="0"/>
              </a:rPr>
              <a:t>R</a:t>
            </a:r>
            <a:r>
              <a:rPr lang="en-US" sz="2600" dirty="0" smtClean="0">
                <a:solidFill>
                  <a:srgbClr val="FF0000"/>
                </a:solidFill>
                <a:latin typeface="Arial" panose="020B0604020202020204" pitchFamily="34" charset="0"/>
                <a:cs typeface="Arial" panose="020B0604020202020204" pitchFamily="34" charset="0"/>
              </a:rPr>
              <a:t>eported</a:t>
            </a:r>
            <a:r>
              <a:rPr lang="en-US" sz="2600" dirty="0" smtClean="0">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speech</a:t>
            </a:r>
            <a:r>
              <a:rPr lang="en-US" sz="2600" dirty="0">
                <a:latin typeface="Arial" panose="020B0604020202020204" pitchFamily="34" charset="0"/>
                <a:cs typeface="Arial" panose="020B0604020202020204" pitchFamily="34" charset="0"/>
              </a:rPr>
              <a:t> is a more conversational way to explain what someone else said. Reported speech also uses tense changes rather than quotation marks.</a:t>
            </a:r>
          </a:p>
          <a:p>
            <a:endParaRPr lang="en-US" dirty="0"/>
          </a:p>
          <a:p>
            <a:r>
              <a:rPr lang="en-US" sz="2600" smtClean="0"/>
              <a:t>Quoted </a:t>
            </a:r>
            <a:r>
              <a:rPr lang="en-US" sz="2600" dirty="0"/>
              <a:t>speech is also called “direct speech.” Reported </a:t>
            </a:r>
            <a:r>
              <a:rPr lang="en-US" sz="2600" dirty="0" smtClean="0"/>
              <a:t>is </a:t>
            </a:r>
            <a:r>
              <a:rPr lang="en-US" sz="2600" dirty="0"/>
              <a:t>also </a:t>
            </a:r>
            <a:r>
              <a:rPr lang="en-US" sz="2600" dirty="0" smtClean="0"/>
              <a:t>called “Indirect </a:t>
            </a:r>
            <a:r>
              <a:rPr lang="en-US" sz="2600" dirty="0"/>
              <a:t>speech</a:t>
            </a:r>
            <a:r>
              <a:rPr lang="en-US" sz="2600" dirty="0" smtClean="0"/>
              <a:t>.”</a:t>
            </a:r>
          </a:p>
          <a:p>
            <a:endParaRPr lang="en-US" dirty="0" smtClean="0"/>
          </a:p>
          <a:p>
            <a:pPr marL="0" marR="0">
              <a:lnSpc>
                <a:spcPct val="115000"/>
              </a:lnSpc>
              <a:spcBef>
                <a:spcPts val="0"/>
              </a:spcBef>
              <a:spcAft>
                <a:spcPts val="0"/>
              </a:spcAft>
            </a:pPr>
            <a:r>
              <a:rPr lang="en-US" sz="2400" b="1" i="1" dirty="0">
                <a:solidFill>
                  <a:srgbClr val="FF0000"/>
                </a:solidFill>
                <a:latin typeface="HelveticaNeue-Italic"/>
                <a:ea typeface="Calibri"/>
                <a:cs typeface="HelveticaNeue-Italic"/>
              </a:rPr>
              <a:t>Quoted Speech 		Reported Speech</a:t>
            </a:r>
            <a:endParaRPr lang="en-US" sz="3600" dirty="0">
              <a:solidFill>
                <a:srgbClr val="FF0000"/>
              </a:solidFill>
              <a:ea typeface="Calibri"/>
              <a:cs typeface="Arial"/>
            </a:endParaRPr>
          </a:p>
          <a:p>
            <a:pPr marL="0" marR="0">
              <a:lnSpc>
                <a:spcPct val="115000"/>
              </a:lnSpc>
              <a:spcBef>
                <a:spcPts val="0"/>
              </a:spcBef>
              <a:spcAft>
                <a:spcPts val="0"/>
              </a:spcAft>
            </a:pPr>
            <a:r>
              <a:rPr lang="en-US" sz="2400" b="1" i="1" dirty="0">
                <a:latin typeface="HelveticaNeue-Italic"/>
                <a:ea typeface="Calibri"/>
                <a:cs typeface="HelveticaNeue-Italic"/>
              </a:rPr>
              <a:t> </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quotation marks 		no quotation marks</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verbs in real time	 	noun clause used</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no change in tense		 verbs in past tense</a:t>
            </a:r>
            <a:endParaRPr lang="en-US" sz="3600" dirty="0">
              <a:ea typeface="Calibri"/>
              <a:cs typeface="Arial"/>
            </a:endParaRPr>
          </a:p>
          <a:p>
            <a:endParaRPr lang="en-US" dirty="0"/>
          </a:p>
        </p:txBody>
      </p:sp>
    </p:spTree>
    <p:extLst>
      <p:ext uri="{BB962C8B-B14F-4D97-AF65-F5344CB8AC3E}">
        <p14:creationId xmlns:p14="http://schemas.microsoft.com/office/powerpoint/2010/main" val="1610314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Reported Speech</a:t>
            </a:r>
          </a:p>
        </p:txBody>
      </p:sp>
      <p:sp>
        <p:nvSpPr>
          <p:cNvPr id="3" name="Content Placeholder 2"/>
          <p:cNvSpPr>
            <a:spLocks noGrp="1"/>
          </p:cNvSpPr>
          <p:nvPr>
            <p:ph idx="1"/>
          </p:nvPr>
        </p:nvSpPr>
        <p:spPr/>
        <p:txBody>
          <a:bodyPr/>
          <a:lstStyle/>
          <a:p>
            <a:r>
              <a:rPr lang="en-US" sz="2800" dirty="0"/>
              <a:t>If the reporting verb (the main verb of the sentence, e.g., said) is </a:t>
            </a:r>
            <a:r>
              <a:rPr lang="en-US" sz="2800" dirty="0">
                <a:solidFill>
                  <a:srgbClr val="FF0000"/>
                </a:solidFill>
              </a:rPr>
              <a:t>simple</a:t>
            </a:r>
            <a:r>
              <a:rPr lang="en-US" sz="2800" dirty="0"/>
              <a:t> </a:t>
            </a:r>
            <a:r>
              <a:rPr lang="en-US" sz="2800" dirty="0">
                <a:solidFill>
                  <a:srgbClr val="FF0000"/>
                </a:solidFill>
              </a:rPr>
              <a:t>past</a:t>
            </a:r>
            <a:r>
              <a:rPr lang="en-US" sz="2800" dirty="0"/>
              <a:t>, the verb in the noun clause </a:t>
            </a:r>
            <a:r>
              <a:rPr lang="en-US" sz="2800" dirty="0" smtClean="0"/>
              <a:t>will usually be </a:t>
            </a:r>
            <a:r>
              <a:rPr lang="en-US" sz="2800" dirty="0">
                <a:solidFill>
                  <a:srgbClr val="FF0000"/>
                </a:solidFill>
              </a:rPr>
              <a:t>one of the past </a:t>
            </a:r>
            <a:r>
              <a:rPr lang="en-US" sz="2800" dirty="0" smtClean="0">
                <a:solidFill>
                  <a:srgbClr val="FF0000"/>
                </a:solidFill>
              </a:rPr>
              <a:t>tenses.</a:t>
            </a:r>
            <a:endParaRPr lang="en-US" sz="2800" dirty="0">
              <a:solidFill>
                <a:srgbClr val="FF0000"/>
              </a:solidFill>
            </a:endParaRPr>
          </a:p>
          <a:p>
            <a:endParaRPr lang="en-US" dirty="0"/>
          </a:p>
        </p:txBody>
      </p:sp>
    </p:spTree>
    <p:extLst>
      <p:ext uri="{BB962C8B-B14F-4D97-AF65-F5344CB8AC3E}">
        <p14:creationId xmlns:p14="http://schemas.microsoft.com/office/powerpoint/2010/main" val="698606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73895296"/>
              </p:ext>
            </p:extLst>
          </p:nvPr>
        </p:nvGraphicFramePr>
        <p:xfrm>
          <a:off x="381000" y="838200"/>
          <a:ext cx="7620000" cy="5135880"/>
        </p:xfrm>
        <a:graphic>
          <a:graphicData uri="http://schemas.openxmlformats.org/drawingml/2006/table">
            <a:tbl>
              <a:tblPr firstRow="1" bandRow="1">
                <a:tableStyleId>{5C22544A-7EE6-4342-B048-85BDC9FD1C3A}</a:tableStyleId>
              </a:tblPr>
              <a:tblGrid>
                <a:gridCol w="3810000"/>
                <a:gridCol w="3810000"/>
              </a:tblGrid>
              <a:tr h="370840">
                <a:tc>
                  <a:txBody>
                    <a:bodyPr/>
                    <a:lstStyle/>
                    <a:p>
                      <a:r>
                        <a:rPr lang="en-US" sz="2000" dirty="0" smtClean="0"/>
                        <a:t>Quoted Speech </a:t>
                      </a:r>
                      <a:endParaRPr lang="en-US" sz="2000" dirty="0"/>
                    </a:p>
                  </a:txBody>
                  <a:tcPr/>
                </a:tc>
                <a:tc>
                  <a:txBody>
                    <a:bodyPr/>
                    <a:lstStyle/>
                    <a:p>
                      <a:r>
                        <a:rPr lang="en-US" sz="2000" dirty="0" smtClean="0"/>
                        <a:t>Reported Speech</a:t>
                      </a:r>
                      <a:endParaRPr lang="en-US" sz="2000" dirty="0"/>
                    </a:p>
                  </a:txBody>
                  <a:tcPr/>
                </a:tc>
              </a:tr>
              <a:tr h="370840">
                <a:tc>
                  <a:txBody>
                    <a:bodyPr/>
                    <a:lstStyle/>
                    <a:p>
                      <a:pPr marL="342900" marR="0" lvl="0" indent="-342900" rtl="0">
                        <a:lnSpc>
                          <a:spcPct val="115000"/>
                        </a:lnSpc>
                        <a:spcBef>
                          <a:spcPts val="0"/>
                        </a:spcBef>
                        <a:spcAft>
                          <a:spcPts val="0"/>
                        </a:spcAft>
                        <a:buFont typeface="+mj-lt"/>
                        <a:buAutoNum type="alphaLcParenBoth"/>
                      </a:pPr>
                      <a:r>
                        <a:rPr lang="en-US" sz="2000" dirty="0" smtClean="0">
                          <a:effectLst/>
                          <a:latin typeface="HelveticaNeue-Roman"/>
                          <a:ea typeface="Calibri"/>
                          <a:cs typeface="HelveticaNeue-Roman"/>
                        </a:rPr>
                        <a:t>“I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every day.”</a:t>
                      </a: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 She said she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every day.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(b) “I </a:t>
                      </a:r>
                      <a:r>
                        <a:rPr lang="en-US" sz="2000" dirty="0">
                          <a:solidFill>
                            <a:srgbClr val="FF0000"/>
                          </a:solidFill>
                          <a:effectLst/>
                          <a:latin typeface="HelveticaNeue-Roman"/>
                          <a:ea typeface="Calibri"/>
                          <a:cs typeface="HelveticaNeue-Roman"/>
                        </a:rPr>
                        <a:t>am</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watching</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was</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watching</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(c) “I </a:t>
                      </a:r>
                      <a:r>
                        <a:rPr lang="en-US" sz="2000" dirty="0">
                          <a:solidFill>
                            <a:srgbClr val="FF0000"/>
                          </a:solidFill>
                          <a:effectLst/>
                          <a:latin typeface="HelveticaNeue-Roman"/>
                          <a:ea typeface="Calibri"/>
                          <a:cs typeface="HelveticaNeue-Roman"/>
                        </a:rPr>
                        <a:t>have</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(d) “I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(e) “I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(f) “I </a:t>
                      </a:r>
                      <a:r>
                        <a:rPr lang="en-US" sz="2000" dirty="0">
                          <a:solidFill>
                            <a:srgbClr val="FF0000"/>
                          </a:solidFill>
                          <a:effectLst/>
                          <a:latin typeface="HelveticaNeue-Roman"/>
                          <a:ea typeface="Calibri"/>
                          <a:cs typeface="HelveticaNeue-Roman"/>
                        </a:rPr>
                        <a:t>will</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would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(g) “I </a:t>
                      </a:r>
                      <a:r>
                        <a:rPr lang="en-US" sz="2000" dirty="0">
                          <a:solidFill>
                            <a:srgbClr val="FF0000"/>
                          </a:solidFill>
                          <a:effectLst/>
                          <a:latin typeface="HelveticaNeue-Roman"/>
                          <a:ea typeface="Calibri"/>
                          <a:cs typeface="HelveticaNeue-Roman"/>
                        </a:rPr>
                        <a:t>am</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going</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r>
                        <a:rPr lang="en-US" sz="2000" dirty="0" smtClean="0">
                          <a:effectLst/>
                          <a:latin typeface="HelveticaNeue-Roman"/>
                          <a:ea typeface="Calibri"/>
                          <a:cs typeface="HelveticaNeue-Roman"/>
                        </a:rPr>
                        <a:t>.”</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was</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going</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(h) “I </a:t>
                      </a:r>
                      <a:r>
                        <a:rPr lang="en-US" sz="2000" dirty="0">
                          <a:solidFill>
                            <a:srgbClr val="FF0000"/>
                          </a:solidFill>
                          <a:effectLst/>
                          <a:latin typeface="HelveticaNeue-Roman"/>
                          <a:ea typeface="Calibri"/>
                          <a:cs typeface="HelveticaNeue-Roman"/>
                        </a:rPr>
                        <a:t>can</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could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a:t>
                      </a:r>
                      <a:r>
                        <a:rPr lang="en-US" sz="2000" dirty="0" err="1">
                          <a:effectLst/>
                          <a:latin typeface="HelveticaNeue-Roman"/>
                          <a:ea typeface="Calibri"/>
                          <a:cs typeface="HelveticaNeue-Roman"/>
                        </a:rPr>
                        <a:t>i</a:t>
                      </a:r>
                      <a:r>
                        <a:rPr lang="en-US" sz="2000" dirty="0">
                          <a:effectLst/>
                          <a:latin typeface="HelveticaNeue-Roman"/>
                          <a:ea typeface="Calibri"/>
                          <a:cs typeface="HelveticaNeue-Roman"/>
                        </a:rPr>
                        <a:t>) “I </a:t>
                      </a:r>
                      <a:r>
                        <a:rPr lang="en-US" sz="2000" dirty="0">
                          <a:solidFill>
                            <a:srgbClr val="FF0000"/>
                          </a:solidFill>
                          <a:effectLst/>
                          <a:latin typeface="HelveticaNeue-Roman"/>
                          <a:ea typeface="Calibri"/>
                          <a:cs typeface="HelveticaNeue-Roman"/>
                        </a:rPr>
                        <a:t>may</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might</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a:t>
                      </a:r>
                      <a:r>
                        <a:rPr lang="en-US" sz="2000" dirty="0" err="1">
                          <a:effectLst/>
                          <a:latin typeface="HelveticaNeue-Roman"/>
                          <a:ea typeface="Calibri"/>
                          <a:cs typeface="HelveticaNeue-Roman"/>
                        </a:rPr>
                        <a:t>i</a:t>
                      </a:r>
                      <a:r>
                        <a:rPr lang="en-US" sz="2000" dirty="0">
                          <a:effectLst/>
                          <a:latin typeface="HelveticaNeue-Roman"/>
                          <a:ea typeface="Calibri"/>
                          <a:cs typeface="HelveticaNeue-Roman"/>
                        </a:rPr>
                        <a:t>) “I </a:t>
                      </a:r>
                      <a:r>
                        <a:rPr lang="en-US" sz="2000" dirty="0">
                          <a:solidFill>
                            <a:srgbClr val="FF0000"/>
                          </a:solidFill>
                          <a:effectLst/>
                          <a:latin typeface="HelveticaNeue-Roman"/>
                          <a:ea typeface="Calibri"/>
                          <a:cs typeface="HelveticaNeue-Roman"/>
                        </a:rPr>
                        <a:t>must</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(k) “I </a:t>
                      </a:r>
                      <a:r>
                        <a:rPr lang="en-US" sz="2000" dirty="0">
                          <a:solidFill>
                            <a:srgbClr val="FF0000"/>
                          </a:solidFill>
                          <a:effectLst/>
                          <a:latin typeface="HelveticaNeue-Roman"/>
                          <a:ea typeface="Calibri"/>
                          <a:cs typeface="HelveticaNeue-Roman"/>
                        </a:rPr>
                        <a:t>have</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064208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33551526"/>
              </p:ext>
            </p:extLst>
          </p:nvPr>
        </p:nvGraphicFramePr>
        <p:xfrm>
          <a:off x="533400" y="2209799"/>
          <a:ext cx="7620000" cy="3850862"/>
        </p:xfrm>
        <a:graphic>
          <a:graphicData uri="http://schemas.openxmlformats.org/drawingml/2006/table">
            <a:tbl>
              <a:tblPr firstRow="1" bandRow="1">
                <a:tableStyleId>{5C22544A-7EE6-4342-B048-85BDC9FD1C3A}</a:tableStyleId>
              </a:tblPr>
              <a:tblGrid>
                <a:gridCol w="3810000"/>
                <a:gridCol w="3810000"/>
              </a:tblGrid>
              <a:tr h="613184">
                <a:tc>
                  <a:txBody>
                    <a:bodyPr/>
                    <a:lstStyle/>
                    <a:p>
                      <a:pPr algn="ctr"/>
                      <a:r>
                        <a:rPr lang="en-US" sz="2400" dirty="0" smtClean="0"/>
                        <a:t>Quoted</a:t>
                      </a:r>
                      <a:r>
                        <a:rPr lang="en-US" sz="2400" baseline="0" dirty="0" smtClean="0"/>
                        <a:t> Speech</a:t>
                      </a:r>
                      <a:endParaRPr lang="en-US" sz="2400" dirty="0"/>
                    </a:p>
                  </a:txBody>
                  <a:tcPr/>
                </a:tc>
                <a:tc>
                  <a:txBody>
                    <a:bodyPr/>
                    <a:lstStyle/>
                    <a:p>
                      <a:pPr algn="ctr"/>
                      <a:r>
                        <a:rPr lang="en-US" sz="2400" dirty="0" smtClean="0"/>
                        <a:t>Reported Speech</a:t>
                      </a:r>
                      <a:endParaRPr lang="en-US" sz="2400" dirty="0"/>
                    </a:p>
                  </a:txBody>
                  <a:tcPr/>
                </a:tc>
              </a:tr>
              <a:tr h="1079226">
                <a:tc>
                  <a:txBody>
                    <a:bodyPr/>
                    <a:lstStyle/>
                    <a:p>
                      <a:r>
                        <a:rPr lang="en-US" sz="2400" dirty="0" smtClean="0">
                          <a:effectLst/>
                          <a:latin typeface="HelveticaNeue-Roman"/>
                          <a:ea typeface="Calibri"/>
                          <a:cs typeface="HelveticaNeue-Roman"/>
                        </a:rPr>
                        <a:t>“I </a:t>
                      </a:r>
                      <a:r>
                        <a:rPr lang="en-US" sz="2400" dirty="0" smtClean="0">
                          <a:solidFill>
                            <a:srgbClr val="FF0000"/>
                          </a:solidFill>
                          <a:effectLst/>
                          <a:latin typeface="HelveticaNeue-Roman"/>
                          <a:ea typeface="Calibri"/>
                          <a:cs typeface="HelveticaNeue-Roman"/>
                        </a:rPr>
                        <a:t>should watch </a:t>
                      </a:r>
                      <a:r>
                        <a:rPr lang="en-US" sz="2400" dirty="0" smtClean="0">
                          <a:effectLst/>
                          <a:latin typeface="HelveticaNeue-Roman"/>
                          <a:ea typeface="Calibri"/>
                          <a:cs typeface="HelveticaNeue-Roman"/>
                        </a:rPr>
                        <a:t>TV."</a:t>
                      </a:r>
                      <a:endParaRPr lang="en-US" sz="2400" dirty="0"/>
                    </a:p>
                  </a:txBody>
                  <a:tcPr/>
                </a:tc>
                <a:tc>
                  <a:txBody>
                    <a:bodyPr/>
                    <a:lstStyle/>
                    <a:p>
                      <a:r>
                        <a:rPr lang="en-US" sz="2400" dirty="0" smtClean="0">
                          <a:effectLst/>
                          <a:latin typeface="HelveticaNeue-Roman"/>
                          <a:ea typeface="Calibri"/>
                          <a:cs typeface="HelveticaNeue-Roman"/>
                        </a:rPr>
                        <a:t>She</a:t>
                      </a:r>
                      <a:r>
                        <a:rPr lang="en-US" sz="2400" baseline="0" dirty="0" smtClean="0">
                          <a:effectLst/>
                          <a:latin typeface="HelveticaNeue-Roman"/>
                          <a:ea typeface="Calibri"/>
                          <a:cs typeface="HelveticaNeue-Roman"/>
                        </a:rPr>
                        <a:t> said </a:t>
                      </a:r>
                      <a:r>
                        <a:rPr lang="en-US" sz="2400" dirty="0" smtClean="0">
                          <a:effectLst/>
                          <a:latin typeface="HelveticaNeue-Roman"/>
                          <a:ea typeface="Calibri"/>
                          <a:cs typeface="HelveticaNeue-Roman"/>
                        </a:rPr>
                        <a:t>she </a:t>
                      </a:r>
                      <a:r>
                        <a:rPr lang="en-US" sz="2400" dirty="0" smtClean="0">
                          <a:solidFill>
                            <a:srgbClr val="FF0000"/>
                          </a:solidFill>
                          <a:effectLst/>
                          <a:latin typeface="HelveticaNeue-Roman"/>
                          <a:ea typeface="Calibri"/>
                          <a:cs typeface="HelveticaNeue-Roman"/>
                        </a:rPr>
                        <a:t>should watch </a:t>
                      </a:r>
                      <a:r>
                        <a:rPr lang="en-US" sz="2400" dirty="0" smtClean="0">
                          <a:effectLst/>
                          <a:latin typeface="HelveticaNeue-Roman"/>
                          <a:ea typeface="Calibri"/>
                          <a:cs typeface="HelveticaNeue-Roman"/>
                        </a:rPr>
                        <a:t>TV.</a:t>
                      </a:r>
                      <a:endParaRPr lang="en-US" sz="2400" dirty="0"/>
                    </a:p>
                  </a:txBody>
                  <a:tcPr/>
                </a:tc>
              </a:tr>
              <a:tr h="1079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“I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ought to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She said she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ought to watch</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 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r>
              <a:tr h="1079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“I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might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She said she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might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r>
            </a:tbl>
          </a:graphicData>
        </a:graphic>
      </p:graphicFrame>
      <p:sp>
        <p:nvSpPr>
          <p:cNvPr id="7" name="Rectangle 6"/>
          <p:cNvSpPr/>
          <p:nvPr/>
        </p:nvSpPr>
        <p:spPr>
          <a:xfrm>
            <a:off x="343422" y="685800"/>
            <a:ext cx="7620000" cy="1077218"/>
          </a:xfrm>
          <a:prstGeom prst="rect">
            <a:avLst/>
          </a:prstGeom>
        </p:spPr>
        <p:txBody>
          <a:bodyPr wrap="square">
            <a:spAutoFit/>
          </a:bodyPr>
          <a:lstStyle/>
          <a:p>
            <a:r>
              <a:rPr lang="en-US" sz="3200" dirty="0"/>
              <a:t>In </a:t>
            </a:r>
            <a:r>
              <a:rPr lang="en-US" sz="3200" dirty="0" smtClean="0"/>
              <a:t>(l): </a:t>
            </a:r>
            <a:r>
              <a:rPr lang="en-US" sz="3200" i="1" dirty="0"/>
              <a:t>should</a:t>
            </a:r>
            <a:r>
              <a:rPr lang="en-US" sz="3200" dirty="0"/>
              <a:t>, </a:t>
            </a:r>
            <a:r>
              <a:rPr lang="en-US" sz="3200" i="1" dirty="0"/>
              <a:t>ought</a:t>
            </a:r>
            <a:r>
              <a:rPr lang="en-US" sz="3200" dirty="0"/>
              <a:t> </a:t>
            </a:r>
            <a:r>
              <a:rPr lang="en-US" sz="3200" i="1" dirty="0"/>
              <a:t>to</a:t>
            </a:r>
            <a:r>
              <a:rPr lang="en-US" sz="3200" dirty="0"/>
              <a:t>, </a:t>
            </a:r>
            <a:r>
              <a:rPr lang="en-US" sz="3200" dirty="0" smtClean="0"/>
              <a:t>and </a:t>
            </a:r>
            <a:r>
              <a:rPr lang="en-US" sz="3200" i="1" dirty="0" smtClean="0"/>
              <a:t>might</a:t>
            </a:r>
            <a:r>
              <a:rPr lang="en-US" sz="3200" dirty="0" smtClean="0"/>
              <a:t> do </a:t>
            </a:r>
            <a:r>
              <a:rPr lang="en-US" sz="3200" dirty="0" smtClean="0">
                <a:solidFill>
                  <a:srgbClr val="FF0000"/>
                </a:solidFill>
              </a:rPr>
              <a:t>not</a:t>
            </a:r>
            <a:r>
              <a:rPr lang="en-US" sz="3200" dirty="0" smtClean="0"/>
              <a:t> change.</a:t>
            </a:r>
            <a:endParaRPr lang="en-US" sz="3200" dirty="0"/>
          </a:p>
        </p:txBody>
      </p:sp>
    </p:spTree>
    <p:extLst>
      <p:ext uri="{BB962C8B-B14F-4D97-AF65-F5344CB8AC3E}">
        <p14:creationId xmlns:p14="http://schemas.microsoft.com/office/powerpoint/2010/main" val="121193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172200"/>
          </a:xfrm>
        </p:spPr>
        <p:txBody>
          <a:bodyPr>
            <a:normAutofit fontScale="92500"/>
          </a:bodyPr>
          <a:lstStyle/>
          <a:p>
            <a:pPr marL="0" marR="0">
              <a:lnSpc>
                <a:spcPct val="115000"/>
              </a:lnSpc>
              <a:spcBef>
                <a:spcPts val="0"/>
              </a:spcBef>
              <a:spcAft>
                <a:spcPts val="0"/>
              </a:spcAft>
            </a:pPr>
            <a:r>
              <a:rPr lang="en-US" sz="2600" dirty="0" smtClean="0">
                <a:latin typeface="HelveticaNeue-Roman"/>
                <a:ea typeface="Calibri"/>
                <a:cs typeface="HelveticaNeue-Roman"/>
              </a:rPr>
              <a:t>Changing </a:t>
            </a:r>
            <a:r>
              <a:rPr lang="en-US" sz="2600" dirty="0">
                <a:latin typeface="HelveticaNeue-Roman"/>
                <a:ea typeface="Calibri"/>
                <a:cs typeface="HelveticaNeue-Roman"/>
              </a:rPr>
              <a:t>verbs to past forms in reported speech is common in both speaking and writing. However, sometimes in spoken English, no change is made in the noun clause verb, especially if the speaker is reporting something immediately or soon after it was said.</a:t>
            </a:r>
            <a:endParaRPr lang="en-US" sz="2600" dirty="0">
              <a:ea typeface="Calibri"/>
              <a:cs typeface="Arial"/>
            </a:endParaRPr>
          </a:p>
          <a:p>
            <a:pPr marL="114300" indent="0">
              <a:buNone/>
            </a:pPr>
            <a:r>
              <a:rPr lang="en-US" sz="2600" dirty="0">
                <a:solidFill>
                  <a:srgbClr val="FF0000"/>
                </a:solidFill>
                <a:latin typeface="HelveticaNeue-Roman"/>
                <a:ea typeface="Calibri"/>
                <a:cs typeface="HelveticaNeue-Roman"/>
              </a:rPr>
              <a:t>(</a:t>
            </a:r>
            <a:r>
              <a:rPr lang="en-US" sz="2600" b="1" dirty="0">
                <a:solidFill>
                  <a:srgbClr val="FF0000"/>
                </a:solidFill>
                <a:latin typeface="HelveticaNeue-Roman"/>
                <a:ea typeface="Calibri"/>
                <a:cs typeface="HelveticaNeue-Roman"/>
              </a:rPr>
              <a:t>m</a:t>
            </a:r>
            <a:r>
              <a:rPr lang="en-US" sz="2600" dirty="0">
                <a:solidFill>
                  <a:srgbClr val="FF0000"/>
                </a:solidFill>
                <a:latin typeface="HelveticaNeue-Roman"/>
                <a:ea typeface="Calibri"/>
                <a:cs typeface="HelveticaNeue-Roman"/>
              </a:rPr>
              <a:t>) </a:t>
            </a:r>
            <a:r>
              <a:rPr lang="en-US" sz="2600" b="1" dirty="0">
                <a:solidFill>
                  <a:srgbClr val="FF0000"/>
                </a:solidFill>
                <a:latin typeface="HelveticaNeue-Roman"/>
                <a:ea typeface="Calibri"/>
                <a:cs typeface="HelveticaNeue-Roman"/>
              </a:rPr>
              <a:t>Immediate Reporting</a:t>
            </a:r>
            <a:r>
              <a:rPr lang="en-US" sz="2600" dirty="0">
                <a:solidFill>
                  <a:srgbClr val="FF0000"/>
                </a:solidFill>
                <a:latin typeface="HelveticaNeue-Roman"/>
                <a:ea typeface="Calibri"/>
                <a:cs typeface="HelveticaNeue-Roman"/>
              </a:rPr>
              <a:t>:</a:t>
            </a:r>
            <a:endParaRPr lang="en-US" sz="2600" dirty="0">
              <a:latin typeface="HelveticaNeue-Roman"/>
              <a:ea typeface="Calibri"/>
              <a:cs typeface="HelveticaNeue-Roman"/>
            </a:endParaRPr>
          </a:p>
          <a:p>
            <a:r>
              <a:rPr lang="en-US" sz="2600" dirty="0" smtClean="0">
                <a:latin typeface="HelveticaNeue-Roman"/>
                <a:ea typeface="Calibri"/>
                <a:cs typeface="HelveticaNeue-Roman"/>
              </a:rPr>
              <a:t> - What </a:t>
            </a:r>
            <a:r>
              <a:rPr lang="en-US" sz="2600" dirty="0">
                <a:latin typeface="HelveticaNeue-Roman"/>
                <a:ea typeface="Calibri"/>
                <a:cs typeface="HelveticaNeue-Roman"/>
              </a:rPr>
              <a:t>did the teacher just say? </a:t>
            </a:r>
            <a:r>
              <a:rPr lang="en-US" sz="2600" dirty="0" smtClean="0">
                <a:latin typeface="HelveticaNeue-Roman"/>
                <a:ea typeface="Calibri"/>
                <a:cs typeface="HelveticaNeue-Roman"/>
              </a:rPr>
              <a:t>I </a:t>
            </a:r>
            <a:r>
              <a:rPr lang="en-US" sz="2600" dirty="0">
                <a:latin typeface="HelveticaNeue-Roman"/>
                <a:ea typeface="Calibri"/>
                <a:cs typeface="HelveticaNeue-Roman"/>
              </a:rPr>
              <a:t>didn’t hear him. </a:t>
            </a:r>
            <a:endParaRPr lang="en-US" sz="2600" dirty="0" smtClean="0">
              <a:latin typeface="HelveticaNeue-Roman"/>
              <a:ea typeface="Calibri"/>
              <a:cs typeface="HelveticaNeue-Roman"/>
            </a:endParaRPr>
          </a:p>
          <a:p>
            <a:pPr marL="114300" indent="0">
              <a:buNone/>
            </a:pPr>
            <a:r>
              <a:rPr lang="en-US" sz="2600" dirty="0" smtClean="0">
                <a:latin typeface="HelveticaNeue-Roman"/>
                <a:ea typeface="Calibri"/>
                <a:cs typeface="HelveticaNeue-Roman"/>
              </a:rPr>
              <a:t>- </a:t>
            </a:r>
            <a:r>
              <a:rPr lang="en-US" sz="2600" dirty="0">
                <a:latin typeface="HelveticaNeue-Roman"/>
                <a:ea typeface="Calibri"/>
                <a:cs typeface="HelveticaNeue-Roman"/>
              </a:rPr>
              <a:t>He said </a:t>
            </a:r>
            <a:r>
              <a:rPr lang="en-US" sz="2600" dirty="0" smtClean="0">
                <a:latin typeface="HelveticaNeue-Roman"/>
                <a:ea typeface="Calibri"/>
                <a:cs typeface="HelveticaNeue-Roman"/>
              </a:rPr>
              <a:t>he </a:t>
            </a:r>
            <a:r>
              <a:rPr lang="en-US" sz="2600" dirty="0">
                <a:solidFill>
                  <a:srgbClr val="FF0000"/>
                </a:solidFill>
                <a:latin typeface="HelveticaNeue-Roman"/>
                <a:ea typeface="Calibri"/>
                <a:cs typeface="HelveticaNeue-Roman"/>
              </a:rPr>
              <a:t>wants</a:t>
            </a:r>
            <a:r>
              <a:rPr lang="en-US" sz="2600" dirty="0">
                <a:latin typeface="HelveticaNeue-Roman"/>
                <a:ea typeface="Calibri"/>
                <a:cs typeface="HelveticaNeue-Roman"/>
              </a:rPr>
              <a:t> us to read Chapter 6. </a:t>
            </a:r>
            <a:endParaRPr lang="en-US" sz="2600" dirty="0" smtClean="0">
              <a:latin typeface="HelveticaNeue-Roman"/>
              <a:ea typeface="Calibri"/>
              <a:cs typeface="HelveticaNeue-Roman"/>
            </a:endParaRPr>
          </a:p>
          <a:p>
            <a:endParaRPr lang="en-US" sz="2600" dirty="0">
              <a:latin typeface="HelveticaNeue-Roman"/>
            </a:endParaRPr>
          </a:p>
          <a:p>
            <a:pPr lvl="0">
              <a:buClr>
                <a:srgbClr val="A9A57C"/>
              </a:buClr>
            </a:pPr>
            <a:r>
              <a:rPr lang="en-US" sz="2600" b="1" dirty="0">
                <a:solidFill>
                  <a:srgbClr val="FF0000"/>
                </a:solidFill>
                <a:latin typeface="HelveticaNeue-Roman"/>
                <a:ea typeface="Calibri"/>
                <a:cs typeface="HelveticaNeue-Roman"/>
              </a:rPr>
              <a:t>(n) Later Reporting: </a:t>
            </a:r>
          </a:p>
          <a:p>
            <a:pPr lvl="0">
              <a:buClr>
                <a:srgbClr val="A9A57C"/>
              </a:buClr>
            </a:pPr>
            <a:r>
              <a:rPr lang="en-US" sz="2600" dirty="0">
                <a:solidFill>
                  <a:srgbClr val="2F2B20"/>
                </a:solidFill>
                <a:latin typeface="HelveticaNeue-Roman"/>
                <a:ea typeface="Calibri"/>
                <a:cs typeface="HelveticaNeue-Roman"/>
              </a:rPr>
              <a:t>- I didn’t go to class yesterday. Did Mr. Jones give any assignments?</a:t>
            </a:r>
          </a:p>
          <a:p>
            <a:pPr marL="114300" lvl="0" indent="0">
              <a:buClr>
                <a:srgbClr val="A9A57C"/>
              </a:buClr>
              <a:buNone/>
            </a:pPr>
            <a:r>
              <a:rPr lang="en-US" sz="2600" dirty="0">
                <a:solidFill>
                  <a:srgbClr val="2F2B20"/>
                </a:solidFill>
                <a:latin typeface="HelveticaNeue-Roman"/>
                <a:ea typeface="Calibri"/>
                <a:cs typeface="HelveticaNeue-Roman"/>
              </a:rPr>
              <a:t>- Yes. He said he </a:t>
            </a:r>
            <a:r>
              <a:rPr lang="en-US" sz="2600" dirty="0">
                <a:solidFill>
                  <a:srgbClr val="FF0000"/>
                </a:solidFill>
                <a:latin typeface="HelveticaNeue-Roman"/>
                <a:ea typeface="Calibri"/>
                <a:cs typeface="HelveticaNeue-Roman"/>
              </a:rPr>
              <a:t>wanted</a:t>
            </a:r>
            <a:r>
              <a:rPr lang="en-US" sz="2600" dirty="0">
                <a:solidFill>
                  <a:srgbClr val="2F2B20"/>
                </a:solidFill>
                <a:latin typeface="HelveticaNeue-Roman"/>
                <a:ea typeface="Calibri"/>
                <a:cs typeface="HelveticaNeue-Roman"/>
              </a:rPr>
              <a:t> us to read Chapter 6.</a:t>
            </a:r>
            <a:endParaRPr lang="en-US" sz="2600" dirty="0">
              <a:solidFill>
                <a:srgbClr val="2F2B20"/>
              </a:solidFill>
            </a:endParaRPr>
          </a:p>
          <a:p>
            <a:pPr lvl="0">
              <a:buClr>
                <a:srgbClr val="A9A57C"/>
              </a:buClr>
            </a:pPr>
            <a:endParaRPr lang="en-US" sz="2600" dirty="0">
              <a:solidFill>
                <a:srgbClr val="2F2B20"/>
              </a:solidFill>
            </a:endParaRPr>
          </a:p>
          <a:p>
            <a:endParaRPr lang="en-US" sz="2600" dirty="0" smtClean="0">
              <a:latin typeface="HelveticaNeue-Roman"/>
            </a:endParaRPr>
          </a:p>
        </p:txBody>
      </p:sp>
    </p:spTree>
    <p:extLst>
      <p:ext uri="{BB962C8B-B14F-4D97-AF65-F5344CB8AC3E}">
        <p14:creationId xmlns:p14="http://schemas.microsoft.com/office/powerpoint/2010/main" val="160933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7848600" cy="5791200"/>
          </a:xfrm>
        </p:spPr>
        <p:txBody>
          <a:bodyPr/>
          <a:lstStyle/>
          <a:p>
            <a:pPr marL="0" lvl="0" indent="0">
              <a:buClr>
                <a:srgbClr val="93A299"/>
              </a:buClr>
              <a:buSzPct val="85000"/>
              <a:buNone/>
            </a:pPr>
            <a:r>
              <a:rPr lang="en-US" sz="2800" b="1" i="1" dirty="0">
                <a:solidFill>
                  <a:srgbClr val="292934"/>
                </a:solidFill>
                <a:latin typeface="Arial"/>
              </a:rPr>
              <a:t>Examples</a:t>
            </a:r>
            <a:r>
              <a:rPr lang="en-US" sz="2800" b="1" i="1" dirty="0" smtClean="0">
                <a:solidFill>
                  <a:srgbClr val="292934"/>
                </a:solidFill>
                <a:latin typeface="Arial"/>
              </a:rPr>
              <a:t>:</a:t>
            </a:r>
          </a:p>
          <a:p>
            <a:pPr marL="0" lvl="0" indent="0">
              <a:buClr>
                <a:srgbClr val="93A299"/>
              </a:buClr>
              <a:buSzPct val="85000"/>
              <a:buNone/>
            </a:pPr>
            <a:r>
              <a:rPr lang="en-US" sz="2800" b="1" dirty="0">
                <a:solidFill>
                  <a:srgbClr val="C00000"/>
                </a:solidFill>
                <a:latin typeface="Arial"/>
              </a:rPr>
              <a:t>Subject</a:t>
            </a:r>
            <a:endParaRPr lang="en-US" sz="2800" u="sng" dirty="0">
              <a:solidFill>
                <a:srgbClr val="292934"/>
              </a:solidFill>
              <a:latin typeface="Arial"/>
            </a:endParaRPr>
          </a:p>
          <a:p>
            <a:pPr marL="0" lvl="0" indent="0">
              <a:buClr>
                <a:srgbClr val="93A299"/>
              </a:buClr>
              <a:buSzPct val="85000"/>
              <a:buNone/>
            </a:pPr>
            <a:r>
              <a:rPr lang="en-US" sz="2800" u="sng" dirty="0">
                <a:solidFill>
                  <a:srgbClr val="292934"/>
                </a:solidFill>
                <a:latin typeface="Arial"/>
              </a:rPr>
              <a:t>That Ahmad can fly</a:t>
            </a:r>
            <a:r>
              <a:rPr lang="en-US" sz="2800" dirty="0">
                <a:solidFill>
                  <a:srgbClr val="292934"/>
                </a:solidFill>
                <a:latin typeface="Arial"/>
              </a:rPr>
              <a:t> is unbelievable.</a:t>
            </a:r>
            <a:endParaRPr lang="en-US" sz="2800" b="1" dirty="0">
              <a:solidFill>
                <a:srgbClr val="C00000"/>
              </a:solidFill>
              <a:latin typeface="Arial"/>
            </a:endParaRPr>
          </a:p>
          <a:p>
            <a:pPr marL="0" lvl="0" indent="0">
              <a:buClr>
                <a:srgbClr val="93A299"/>
              </a:buClr>
              <a:buSzPct val="85000"/>
              <a:buNone/>
            </a:pPr>
            <a:r>
              <a:rPr lang="en-US" sz="2800" u="sng" dirty="0">
                <a:solidFill>
                  <a:srgbClr val="292934"/>
                </a:solidFill>
                <a:latin typeface="Arial"/>
              </a:rPr>
              <a:t>The story </a:t>
            </a:r>
            <a:r>
              <a:rPr lang="en-US" sz="2800" dirty="0">
                <a:solidFill>
                  <a:srgbClr val="292934"/>
                </a:solidFill>
                <a:latin typeface="Arial"/>
              </a:rPr>
              <a:t>is unbelievable</a:t>
            </a:r>
            <a:r>
              <a:rPr lang="en-US" sz="2600" dirty="0" smtClean="0">
                <a:solidFill>
                  <a:srgbClr val="292934"/>
                </a:solidFill>
                <a:latin typeface="Arial"/>
              </a:rPr>
              <a:t>.</a:t>
            </a:r>
          </a:p>
          <a:p>
            <a:pPr marL="0" lvl="0" indent="0">
              <a:buClr>
                <a:srgbClr val="93A299"/>
              </a:buClr>
              <a:buSzPct val="85000"/>
              <a:buNone/>
            </a:pPr>
            <a:endParaRPr lang="en-US" sz="3200" dirty="0">
              <a:solidFill>
                <a:srgbClr val="292934"/>
              </a:solidFill>
              <a:latin typeface="Arial"/>
            </a:endParaRPr>
          </a:p>
          <a:p>
            <a:pPr marL="0" marR="0" indent="0">
              <a:lnSpc>
                <a:spcPct val="115000"/>
              </a:lnSpc>
              <a:spcBef>
                <a:spcPts val="0"/>
              </a:spcBef>
              <a:spcAft>
                <a:spcPts val="1000"/>
              </a:spcAft>
              <a:buNone/>
            </a:pPr>
            <a:r>
              <a:rPr lang="en-US" sz="3200" b="1" dirty="0">
                <a:solidFill>
                  <a:srgbClr val="C00000"/>
                </a:solidFill>
                <a:ea typeface="Calibri"/>
                <a:cs typeface="Arial"/>
              </a:rPr>
              <a:t>Object of a verb</a:t>
            </a:r>
          </a:p>
          <a:p>
            <a:pPr marL="0" marR="0">
              <a:lnSpc>
                <a:spcPct val="115000"/>
              </a:lnSpc>
              <a:spcBef>
                <a:spcPts val="0"/>
              </a:spcBef>
              <a:spcAft>
                <a:spcPts val="1000"/>
              </a:spcAft>
            </a:pPr>
            <a:r>
              <a:rPr lang="en-US" sz="3200" dirty="0">
                <a:ea typeface="Calibri"/>
                <a:cs typeface="Arial"/>
              </a:rPr>
              <a:t>People once believed </a:t>
            </a:r>
            <a:r>
              <a:rPr lang="en-US" sz="3200" u="sng" dirty="0">
                <a:ea typeface="Calibri"/>
                <a:cs typeface="Arial"/>
              </a:rPr>
              <a:t>that the world was flat.</a:t>
            </a:r>
          </a:p>
          <a:p>
            <a:pPr marL="0" marR="0">
              <a:lnSpc>
                <a:spcPct val="115000"/>
              </a:lnSpc>
              <a:spcBef>
                <a:spcPts val="0"/>
              </a:spcBef>
              <a:spcAft>
                <a:spcPts val="1000"/>
              </a:spcAft>
            </a:pPr>
            <a:r>
              <a:rPr lang="en-US" sz="3200" dirty="0">
                <a:ea typeface="Calibri"/>
                <a:cs typeface="Arial"/>
              </a:rPr>
              <a:t>They believed </a:t>
            </a:r>
            <a:r>
              <a:rPr lang="en-US" sz="3200" u="sng" dirty="0">
                <a:ea typeface="Calibri"/>
                <a:cs typeface="Arial"/>
              </a:rPr>
              <a:t>the story</a:t>
            </a:r>
            <a:r>
              <a:rPr lang="en-US" sz="3200" dirty="0">
                <a:ea typeface="Calibri"/>
                <a:cs typeface="Arial"/>
              </a:rPr>
              <a:t>.</a:t>
            </a:r>
          </a:p>
          <a:p>
            <a:pPr marL="0" lvl="0" indent="0">
              <a:buClr>
                <a:srgbClr val="93A299"/>
              </a:buClr>
              <a:buSzPct val="85000"/>
              <a:buNone/>
            </a:pPr>
            <a:endParaRPr lang="en-US" sz="600" dirty="0">
              <a:solidFill>
                <a:srgbClr val="292934"/>
              </a:solidFill>
              <a:latin typeface="Arial"/>
            </a:endParaRPr>
          </a:p>
        </p:txBody>
      </p:sp>
    </p:spTree>
    <p:extLst>
      <p:ext uri="{BB962C8B-B14F-4D97-AF65-F5344CB8AC3E}">
        <p14:creationId xmlns:p14="http://schemas.microsoft.com/office/powerpoint/2010/main" val="32337486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a:bodyPr>
          <a:lstStyle/>
          <a:p>
            <a:r>
              <a:rPr lang="en-US" sz="2800" dirty="0">
                <a:latin typeface="HelveticaNeue-Roman"/>
                <a:ea typeface="Calibri"/>
                <a:cs typeface="HelveticaNeue-Roman"/>
              </a:rPr>
              <a:t> Also, sometimes the </a:t>
            </a:r>
            <a:r>
              <a:rPr lang="en-US" sz="2800" dirty="0">
                <a:solidFill>
                  <a:srgbClr val="FF0000"/>
                </a:solidFill>
                <a:latin typeface="HelveticaNeue-Roman"/>
                <a:ea typeface="Calibri"/>
                <a:cs typeface="HelveticaNeue-Roman"/>
              </a:rPr>
              <a:t>present</a:t>
            </a:r>
            <a:r>
              <a:rPr lang="en-US" sz="2800" dirty="0">
                <a:latin typeface="HelveticaNeue-Roman"/>
                <a:ea typeface="Calibri"/>
                <a:cs typeface="HelveticaNeue-Roman"/>
              </a:rPr>
              <a:t> </a:t>
            </a:r>
            <a:r>
              <a:rPr lang="en-US" sz="2800" dirty="0">
                <a:solidFill>
                  <a:srgbClr val="FF0000"/>
                </a:solidFill>
                <a:latin typeface="HelveticaNeue-Roman"/>
                <a:ea typeface="Calibri"/>
                <a:cs typeface="HelveticaNeue-Roman"/>
              </a:rPr>
              <a:t>tense</a:t>
            </a:r>
            <a:r>
              <a:rPr lang="en-US" sz="2800" dirty="0">
                <a:latin typeface="HelveticaNeue-Roman"/>
                <a:ea typeface="Calibri"/>
                <a:cs typeface="HelveticaNeue-Roman"/>
              </a:rPr>
              <a:t> is retained even in formal English when the reported sentence deals with a general </a:t>
            </a:r>
            <a:r>
              <a:rPr lang="en-US" sz="2800" dirty="0">
                <a:solidFill>
                  <a:srgbClr val="FF0000"/>
                </a:solidFill>
                <a:latin typeface="HelveticaNeue-Roman"/>
                <a:ea typeface="Calibri"/>
                <a:cs typeface="HelveticaNeue-Roman"/>
              </a:rPr>
              <a:t>truth</a:t>
            </a:r>
            <a:r>
              <a:rPr lang="en-US" sz="2800" dirty="0">
                <a:latin typeface="HelveticaNeue-Roman"/>
                <a:ea typeface="Calibri"/>
                <a:cs typeface="HelveticaNeue-Roman"/>
              </a:rPr>
              <a:t> or technical or scientific </a:t>
            </a:r>
            <a:r>
              <a:rPr lang="en-US" sz="2800" dirty="0">
                <a:solidFill>
                  <a:srgbClr val="FF0000"/>
                </a:solidFill>
                <a:latin typeface="HelveticaNeue-Roman"/>
                <a:ea typeface="Calibri"/>
                <a:cs typeface="HelveticaNeue-Roman"/>
              </a:rPr>
              <a:t>facts</a:t>
            </a:r>
            <a:r>
              <a:rPr lang="en-US" sz="2800" dirty="0">
                <a:latin typeface="HelveticaNeue-Roman"/>
                <a:ea typeface="Calibri"/>
                <a:cs typeface="HelveticaNeue-Roman"/>
              </a:rPr>
              <a:t>, as in (o).</a:t>
            </a:r>
          </a:p>
          <a:p>
            <a:endParaRPr lang="en-US" sz="2800" dirty="0">
              <a:latin typeface="HelveticaNeue-Roman"/>
              <a:ea typeface="Calibri"/>
              <a:cs typeface="HelveticaNeue-Roman"/>
            </a:endParaRPr>
          </a:p>
          <a:p>
            <a:r>
              <a:rPr lang="en-US" sz="2800" dirty="0" smtClean="0">
                <a:latin typeface="HelveticaNeue-Roman"/>
                <a:ea typeface="Calibri"/>
                <a:cs typeface="HelveticaNeue-Roman"/>
              </a:rPr>
              <a:t>(</a:t>
            </a:r>
            <a:r>
              <a:rPr lang="en-US" sz="2800" dirty="0">
                <a:latin typeface="HelveticaNeue-Roman"/>
                <a:ea typeface="Calibri"/>
                <a:cs typeface="HelveticaNeue-Roman"/>
              </a:rPr>
              <a:t>o) “The world </a:t>
            </a:r>
            <a:r>
              <a:rPr lang="en-US" sz="2800" dirty="0">
                <a:solidFill>
                  <a:srgbClr val="FF0000"/>
                </a:solidFill>
                <a:latin typeface="HelveticaNeue-Roman"/>
                <a:ea typeface="Calibri"/>
                <a:cs typeface="HelveticaNeue-Roman"/>
              </a:rPr>
              <a:t>is</a:t>
            </a:r>
            <a:r>
              <a:rPr lang="en-US" sz="2800" dirty="0">
                <a:latin typeface="HelveticaNeue-Roman"/>
                <a:ea typeface="Calibri"/>
                <a:cs typeface="HelveticaNeue-Roman"/>
              </a:rPr>
              <a:t> round.” </a:t>
            </a:r>
            <a:endParaRPr lang="en-US" sz="2800" dirty="0" smtClean="0">
              <a:latin typeface="HelveticaNeue-Roman"/>
              <a:ea typeface="Calibri"/>
              <a:cs typeface="HelveticaNeue-Roman"/>
            </a:endParaRPr>
          </a:p>
          <a:p>
            <a:r>
              <a:rPr lang="en-US" sz="2800" dirty="0" smtClean="0">
                <a:latin typeface="HelveticaNeue-Roman"/>
                <a:ea typeface="Calibri"/>
                <a:cs typeface="HelveticaNeue-Roman"/>
              </a:rPr>
              <a:t> </a:t>
            </a:r>
            <a:r>
              <a:rPr lang="en-US" sz="2800" dirty="0">
                <a:latin typeface="HelveticaNeue-Roman"/>
                <a:ea typeface="Calibri"/>
                <a:cs typeface="HelveticaNeue-Roman"/>
              </a:rPr>
              <a:t>She said the world </a:t>
            </a:r>
            <a:r>
              <a:rPr lang="en-US" sz="2800" dirty="0">
                <a:solidFill>
                  <a:srgbClr val="FF0000"/>
                </a:solidFill>
                <a:latin typeface="HelveticaNeue-Roman"/>
                <a:ea typeface="Calibri"/>
                <a:cs typeface="HelveticaNeue-Roman"/>
              </a:rPr>
              <a:t>is</a:t>
            </a:r>
            <a:r>
              <a:rPr lang="en-US" sz="2800" dirty="0">
                <a:latin typeface="HelveticaNeue-Roman"/>
                <a:ea typeface="Calibri"/>
                <a:cs typeface="HelveticaNeue-Roman"/>
              </a:rPr>
              <a:t> round.</a:t>
            </a:r>
            <a:endParaRPr lang="en-US" sz="2600" dirty="0"/>
          </a:p>
        </p:txBody>
      </p:sp>
    </p:spTree>
    <p:extLst>
      <p:ext uri="{BB962C8B-B14F-4D97-AF65-F5344CB8AC3E}">
        <p14:creationId xmlns:p14="http://schemas.microsoft.com/office/powerpoint/2010/main" val="1614061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lstStyle/>
          <a:p>
            <a:endParaRPr lang="en-US" dirty="0" smtClean="0"/>
          </a:p>
          <a:p>
            <a:endParaRPr lang="en-US" dirty="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07106699"/>
              </p:ext>
            </p:extLst>
          </p:nvPr>
        </p:nvGraphicFramePr>
        <p:xfrm>
          <a:off x="838200" y="2895600"/>
          <a:ext cx="6096000" cy="35712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Quoted Speech</a:t>
                      </a:r>
                      <a:endParaRPr lang="en-US" dirty="0"/>
                    </a:p>
                  </a:txBody>
                  <a:tcPr/>
                </a:tc>
                <a:tc>
                  <a:txBody>
                    <a:bodyPr/>
                    <a:lstStyle/>
                    <a:p>
                      <a:r>
                        <a:rPr lang="en-US" dirty="0" smtClean="0"/>
                        <a:t>Reported Speech</a:t>
                      </a:r>
                      <a:endParaRPr lang="en-US" dirty="0"/>
                    </a:p>
                  </a:txBody>
                  <a:tcPr/>
                </a:tc>
              </a:tr>
              <a:tr h="370840">
                <a:tc>
                  <a:txBody>
                    <a:bodyPr/>
                    <a:lstStyle/>
                    <a:p>
                      <a:r>
                        <a:rPr lang="en-US" sz="2400" dirty="0" smtClean="0"/>
                        <a:t>p)</a:t>
                      </a:r>
                      <a:r>
                        <a:rPr lang="en-US" sz="2400" baseline="0" dirty="0" smtClean="0"/>
                        <a:t> </a:t>
                      </a:r>
                      <a:r>
                        <a:rPr lang="en-US" sz="2400" dirty="0" smtClean="0"/>
                        <a:t>“I </a:t>
                      </a:r>
                      <a:r>
                        <a:rPr lang="en-US" sz="2400" dirty="0" smtClean="0">
                          <a:solidFill>
                            <a:srgbClr val="FF0000"/>
                          </a:solidFill>
                        </a:rPr>
                        <a:t>watch</a:t>
                      </a:r>
                      <a:r>
                        <a:rPr lang="en-US" sz="2400" dirty="0" smtClean="0"/>
                        <a:t> TV every day.” </a:t>
                      </a:r>
                      <a:endParaRPr lang="en-US" sz="2400" dirty="0"/>
                    </a:p>
                  </a:txBody>
                  <a:tcPr/>
                </a:tc>
                <a:tc>
                  <a:txBody>
                    <a:bodyPr/>
                    <a:lstStyle/>
                    <a:p>
                      <a:r>
                        <a:rPr lang="en-US" sz="2400" dirty="0" smtClean="0"/>
                        <a:t>She </a:t>
                      </a:r>
                      <a:r>
                        <a:rPr lang="en-US" sz="2400" dirty="0" smtClean="0">
                          <a:solidFill>
                            <a:srgbClr val="FF0000"/>
                          </a:solidFill>
                        </a:rPr>
                        <a:t>says</a:t>
                      </a:r>
                      <a:r>
                        <a:rPr lang="en-US" sz="2400" dirty="0" smtClean="0"/>
                        <a:t> she </a:t>
                      </a:r>
                      <a:r>
                        <a:rPr lang="en-US" sz="2400" dirty="0" smtClean="0">
                          <a:solidFill>
                            <a:srgbClr val="FF0000"/>
                          </a:solidFill>
                        </a:rPr>
                        <a:t>watches</a:t>
                      </a:r>
                      <a:r>
                        <a:rPr lang="en-US" sz="2400" dirty="0" smtClean="0"/>
                        <a:t> TV every day.</a:t>
                      </a:r>
                      <a:endParaRPr lang="en-US" sz="2400" dirty="0"/>
                    </a:p>
                  </a:txBody>
                  <a:tcPr/>
                </a:tc>
              </a:tr>
              <a:tr h="370840">
                <a:tc>
                  <a:txBody>
                    <a:bodyPr/>
                    <a:lstStyle/>
                    <a:p>
                      <a:r>
                        <a:rPr lang="en-US" sz="2400" dirty="0" smtClean="0"/>
                        <a:t>q) ) “I </a:t>
                      </a:r>
                      <a:r>
                        <a:rPr lang="en-US" sz="2400" dirty="0" smtClean="0">
                          <a:solidFill>
                            <a:srgbClr val="FF0000"/>
                          </a:solidFill>
                        </a:rPr>
                        <a:t>watch</a:t>
                      </a:r>
                      <a:r>
                        <a:rPr lang="en-US" sz="2400" dirty="0" smtClean="0"/>
                        <a:t> TV every day.” </a:t>
                      </a:r>
                      <a:endParaRPr lang="en-US" sz="2400" dirty="0"/>
                    </a:p>
                  </a:txBody>
                  <a:tcPr/>
                </a:tc>
                <a:tc>
                  <a:txBody>
                    <a:bodyPr/>
                    <a:lstStyle/>
                    <a:p>
                      <a:r>
                        <a:rPr lang="en-US" sz="2400" dirty="0" smtClean="0"/>
                        <a:t>She </a:t>
                      </a:r>
                      <a:r>
                        <a:rPr lang="en-US" sz="2400" dirty="0" smtClean="0">
                          <a:solidFill>
                            <a:srgbClr val="FF0000"/>
                          </a:solidFill>
                        </a:rPr>
                        <a:t>has</a:t>
                      </a:r>
                      <a:r>
                        <a:rPr lang="en-US" sz="2400" dirty="0" smtClean="0"/>
                        <a:t> </a:t>
                      </a:r>
                      <a:r>
                        <a:rPr lang="en-US" sz="2400" dirty="0" smtClean="0">
                          <a:solidFill>
                            <a:srgbClr val="FF0000"/>
                          </a:solidFill>
                        </a:rPr>
                        <a:t>said</a:t>
                      </a:r>
                      <a:r>
                        <a:rPr lang="en-US" sz="2400" dirty="0" smtClean="0"/>
                        <a:t> she </a:t>
                      </a:r>
                      <a:r>
                        <a:rPr lang="en-US" sz="2400" dirty="0" smtClean="0">
                          <a:solidFill>
                            <a:srgbClr val="FF0000"/>
                          </a:solidFill>
                        </a:rPr>
                        <a:t>watches</a:t>
                      </a:r>
                      <a:r>
                        <a:rPr lang="en-US" sz="2400" dirty="0" smtClean="0"/>
                        <a:t> TV every day.</a:t>
                      </a:r>
                    </a:p>
                    <a:p>
                      <a:endParaRPr lang="en-US" sz="2400" dirty="0"/>
                    </a:p>
                  </a:txBody>
                  <a:tcPr/>
                </a:tc>
              </a:tr>
              <a:tr h="370840">
                <a:tc>
                  <a:txBody>
                    <a:bodyPr/>
                    <a:lstStyle/>
                    <a:p>
                      <a:r>
                        <a:rPr lang="en-US" sz="2400" dirty="0" smtClean="0"/>
                        <a:t>r) “I </a:t>
                      </a:r>
                      <a:r>
                        <a:rPr lang="en-US" sz="2400" dirty="0" smtClean="0">
                          <a:solidFill>
                            <a:srgbClr val="FF0000"/>
                          </a:solidFill>
                        </a:rPr>
                        <a:t>watch</a:t>
                      </a:r>
                      <a:r>
                        <a:rPr lang="en-US" sz="2400" dirty="0" smtClean="0"/>
                        <a:t> TV</a:t>
                      </a:r>
                      <a:r>
                        <a:rPr lang="en-US" sz="2400" baseline="0" dirty="0" smtClean="0"/>
                        <a:t> every day.”</a:t>
                      </a:r>
                      <a:endParaRPr lang="en-US" sz="2400" dirty="0"/>
                    </a:p>
                  </a:txBody>
                  <a:tcPr/>
                </a:tc>
                <a:tc>
                  <a:txBody>
                    <a:bodyPr/>
                    <a:lstStyle/>
                    <a:p>
                      <a:r>
                        <a:rPr lang="en-US" sz="2400" dirty="0" smtClean="0"/>
                        <a:t>She </a:t>
                      </a:r>
                      <a:r>
                        <a:rPr lang="en-US" sz="2400" dirty="0" smtClean="0">
                          <a:solidFill>
                            <a:srgbClr val="FF0000"/>
                          </a:solidFill>
                        </a:rPr>
                        <a:t>will</a:t>
                      </a:r>
                      <a:r>
                        <a:rPr lang="en-US" sz="2400" baseline="0" dirty="0" smtClean="0">
                          <a:solidFill>
                            <a:srgbClr val="FF0000"/>
                          </a:solidFill>
                        </a:rPr>
                        <a:t> say</a:t>
                      </a:r>
                      <a:r>
                        <a:rPr lang="en-US" sz="2400" baseline="0" dirty="0" smtClean="0"/>
                        <a:t> </a:t>
                      </a:r>
                      <a:r>
                        <a:rPr lang="en-US" sz="2400" dirty="0" smtClean="0"/>
                        <a:t>she </a:t>
                      </a:r>
                      <a:r>
                        <a:rPr lang="en-US" sz="2400" dirty="0" smtClean="0">
                          <a:solidFill>
                            <a:srgbClr val="FF0000"/>
                          </a:solidFill>
                        </a:rPr>
                        <a:t>watches</a:t>
                      </a:r>
                      <a:r>
                        <a:rPr lang="en-US" sz="2400" dirty="0" smtClean="0"/>
                        <a:t> TV every day.</a:t>
                      </a:r>
                    </a:p>
                    <a:p>
                      <a:endParaRPr lang="en-US" sz="2400" dirty="0"/>
                    </a:p>
                  </a:txBody>
                  <a:tcPr/>
                </a:tc>
              </a:tr>
            </a:tbl>
          </a:graphicData>
        </a:graphic>
      </p:graphicFrame>
      <p:sp>
        <p:nvSpPr>
          <p:cNvPr id="5" name="Rectangle 4"/>
          <p:cNvSpPr/>
          <p:nvPr/>
        </p:nvSpPr>
        <p:spPr>
          <a:xfrm>
            <a:off x="609600" y="990600"/>
            <a:ext cx="7010400" cy="1384995"/>
          </a:xfrm>
          <a:prstGeom prst="rect">
            <a:avLst/>
          </a:prstGeom>
        </p:spPr>
        <p:txBody>
          <a:bodyPr wrap="square">
            <a:spAutoFit/>
          </a:bodyPr>
          <a:lstStyle/>
          <a:p>
            <a:r>
              <a:rPr lang="en-US" sz="2800" dirty="0"/>
              <a:t>When the reporting verb is </a:t>
            </a:r>
            <a:r>
              <a:rPr lang="en-US" sz="2800" dirty="0">
                <a:solidFill>
                  <a:srgbClr val="FF0000"/>
                </a:solidFill>
              </a:rPr>
              <a:t>simple</a:t>
            </a:r>
            <a:r>
              <a:rPr lang="en-US" sz="2800" dirty="0"/>
              <a:t> </a:t>
            </a:r>
            <a:r>
              <a:rPr lang="en-US" sz="2800" dirty="0">
                <a:solidFill>
                  <a:srgbClr val="FF0000"/>
                </a:solidFill>
              </a:rPr>
              <a:t>present</a:t>
            </a:r>
            <a:r>
              <a:rPr lang="en-US" sz="2800" dirty="0"/>
              <a:t>, </a:t>
            </a:r>
            <a:r>
              <a:rPr lang="en-US" sz="2800" dirty="0">
                <a:solidFill>
                  <a:srgbClr val="FF0000"/>
                </a:solidFill>
              </a:rPr>
              <a:t>present</a:t>
            </a:r>
            <a:r>
              <a:rPr lang="en-US" sz="2800" dirty="0"/>
              <a:t> </a:t>
            </a:r>
            <a:r>
              <a:rPr lang="en-US" sz="2800" dirty="0">
                <a:solidFill>
                  <a:srgbClr val="FF0000"/>
                </a:solidFill>
              </a:rPr>
              <a:t>perfect</a:t>
            </a:r>
            <a:r>
              <a:rPr lang="en-US" sz="2800" dirty="0"/>
              <a:t> or </a:t>
            </a:r>
            <a:r>
              <a:rPr lang="en-US" sz="2800" dirty="0">
                <a:solidFill>
                  <a:srgbClr val="FF0000"/>
                </a:solidFill>
              </a:rPr>
              <a:t>future</a:t>
            </a:r>
            <a:r>
              <a:rPr lang="en-US" sz="2800" dirty="0"/>
              <a:t>, the noun clause verb is </a:t>
            </a:r>
            <a:r>
              <a:rPr lang="en-US" sz="2800" u="sng" dirty="0">
                <a:solidFill>
                  <a:srgbClr val="FF0000"/>
                </a:solidFill>
              </a:rPr>
              <a:t>not</a:t>
            </a:r>
            <a:r>
              <a:rPr lang="en-US" sz="2800" dirty="0"/>
              <a:t> </a:t>
            </a:r>
            <a:r>
              <a:rPr lang="en-US" sz="2800" u="sng" dirty="0"/>
              <a:t>changed</a:t>
            </a:r>
            <a:r>
              <a:rPr lang="en-US" sz="2800" dirty="0"/>
              <a:t>.</a:t>
            </a:r>
          </a:p>
        </p:txBody>
      </p:sp>
    </p:spTree>
    <p:extLst>
      <p:ext uri="{BB962C8B-B14F-4D97-AF65-F5344CB8AC3E}">
        <p14:creationId xmlns:p14="http://schemas.microsoft.com/office/powerpoint/2010/main" val="170511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a:bodyPr>
          <a:lstStyle/>
          <a:p>
            <a:endParaRPr lang="en-US" dirty="0" smtClean="0"/>
          </a:p>
          <a:p>
            <a:pPr marL="0" marR="0">
              <a:lnSpc>
                <a:spcPct val="115000"/>
              </a:lnSpc>
              <a:spcBef>
                <a:spcPts val="0"/>
              </a:spcBef>
              <a:spcAft>
                <a:spcPts val="0"/>
              </a:spcAft>
            </a:pPr>
            <a:r>
              <a:rPr lang="en-US" sz="2400" dirty="0">
                <a:latin typeface="HelveticaNeue-Roman"/>
                <a:ea typeface="Calibri"/>
                <a:cs typeface="HelveticaNeue-Roman"/>
              </a:rPr>
              <a:t>In reported speech, an </a:t>
            </a:r>
            <a:r>
              <a:rPr lang="en-US" sz="2400" dirty="0">
                <a:solidFill>
                  <a:srgbClr val="FF0000"/>
                </a:solidFill>
                <a:latin typeface="HelveticaNeue-Roman"/>
                <a:ea typeface="Calibri"/>
                <a:cs typeface="HelveticaNeue-Roman"/>
              </a:rPr>
              <a:t>imperative</a:t>
            </a:r>
            <a:r>
              <a:rPr lang="en-US" sz="2400" dirty="0">
                <a:latin typeface="HelveticaNeue-Roman"/>
                <a:ea typeface="Calibri"/>
                <a:cs typeface="HelveticaNeue-Roman"/>
              </a:rPr>
              <a:t> sentence is changed to an </a:t>
            </a:r>
            <a:r>
              <a:rPr lang="en-US" sz="2400" dirty="0">
                <a:solidFill>
                  <a:srgbClr val="FF0000"/>
                </a:solidFill>
                <a:latin typeface="HelveticaNeue-Roman"/>
                <a:ea typeface="Calibri"/>
                <a:cs typeface="HelveticaNeue-Roman"/>
              </a:rPr>
              <a:t>infinitive</a:t>
            </a:r>
            <a:r>
              <a:rPr lang="en-US" sz="2400" dirty="0">
                <a:latin typeface="HelveticaNeue-Roman"/>
                <a:ea typeface="Calibri"/>
                <a:cs typeface="HelveticaNeue-Roman"/>
              </a:rPr>
              <a:t>. </a:t>
            </a:r>
            <a:r>
              <a:rPr lang="en-US" sz="2400" i="1" dirty="0">
                <a:solidFill>
                  <a:srgbClr val="FF0000"/>
                </a:solidFill>
                <a:latin typeface="HelveticaNeue-Roman"/>
                <a:ea typeface="Calibri"/>
                <a:cs typeface="HelveticaNeue-Roman"/>
              </a:rPr>
              <a:t>Tell</a:t>
            </a:r>
            <a:r>
              <a:rPr lang="en-US" sz="2400" dirty="0">
                <a:latin typeface="HelveticaNeue-Roman"/>
                <a:ea typeface="Calibri"/>
                <a:cs typeface="HelveticaNeue-Roman"/>
              </a:rPr>
              <a:t> is used instead of </a:t>
            </a:r>
            <a:r>
              <a:rPr lang="en-US" sz="2400" i="1" dirty="0">
                <a:solidFill>
                  <a:srgbClr val="FF0000"/>
                </a:solidFill>
                <a:latin typeface="HelveticaNeue-Roman"/>
                <a:ea typeface="Calibri"/>
                <a:cs typeface="HelveticaNeue-Roman"/>
              </a:rPr>
              <a:t>say</a:t>
            </a:r>
            <a:r>
              <a:rPr lang="en-US" sz="2400" dirty="0">
                <a:latin typeface="HelveticaNeue-Roman"/>
                <a:ea typeface="Calibri"/>
                <a:cs typeface="HelveticaNeue-Roman"/>
              </a:rPr>
              <a:t> as the reporting verb.</a:t>
            </a:r>
            <a:endParaRPr lang="en-US" sz="2000" dirty="0">
              <a:ea typeface="Calibri"/>
              <a:cs typeface="Arial"/>
            </a:endParaRPr>
          </a:p>
          <a:p>
            <a:endParaRPr lang="en-US" dirty="0"/>
          </a:p>
          <a:p>
            <a:pPr marL="0" marR="0">
              <a:lnSpc>
                <a:spcPct val="115000"/>
              </a:lnSpc>
              <a:spcBef>
                <a:spcPts val="0"/>
              </a:spcBef>
              <a:spcAft>
                <a:spcPts val="0"/>
              </a:spcAft>
            </a:pPr>
            <a:r>
              <a:rPr lang="en-US" sz="2400" dirty="0">
                <a:latin typeface="HelveticaNeue-Roman"/>
                <a:ea typeface="Calibri"/>
                <a:cs typeface="HelveticaNeue-Roman"/>
              </a:rPr>
              <a:t>(s) “</a:t>
            </a:r>
            <a:r>
              <a:rPr lang="en-US" sz="2400" dirty="0">
                <a:solidFill>
                  <a:srgbClr val="FF0000"/>
                </a:solidFill>
                <a:latin typeface="HelveticaNeue-Roman"/>
                <a:ea typeface="Calibri"/>
                <a:cs typeface="HelveticaNeue-Roman"/>
              </a:rPr>
              <a:t>Watch</a:t>
            </a:r>
            <a:r>
              <a:rPr lang="en-US" sz="2400" dirty="0">
                <a:latin typeface="HelveticaNeue-Roman"/>
                <a:ea typeface="Calibri"/>
                <a:cs typeface="HelveticaNeue-Roman"/>
              </a:rPr>
              <a:t> TV." - &gt; She </a:t>
            </a:r>
            <a:r>
              <a:rPr lang="en-US" sz="2400" dirty="0">
                <a:solidFill>
                  <a:srgbClr val="FF0000"/>
                </a:solidFill>
                <a:latin typeface="HelveticaNeue-Roman"/>
                <a:ea typeface="Calibri"/>
                <a:cs typeface="HelveticaNeue-Roman"/>
              </a:rPr>
              <a:t>told</a:t>
            </a:r>
            <a:r>
              <a:rPr lang="en-US" sz="2400" dirty="0">
                <a:latin typeface="HelveticaNeue-Roman"/>
                <a:ea typeface="Calibri"/>
                <a:cs typeface="HelveticaNeue-Roman"/>
              </a:rPr>
              <a:t> me </a:t>
            </a:r>
            <a:r>
              <a:rPr lang="en-US" sz="2400" dirty="0">
                <a:solidFill>
                  <a:srgbClr val="FF0000"/>
                </a:solidFill>
                <a:latin typeface="HelveticaNeue-Roman"/>
                <a:ea typeface="Calibri"/>
                <a:cs typeface="HelveticaNeue-Roman"/>
              </a:rPr>
              <a:t>to</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watch</a:t>
            </a:r>
            <a:r>
              <a:rPr lang="en-US" sz="2400" dirty="0">
                <a:latin typeface="HelveticaNeue-Roman"/>
                <a:ea typeface="Calibri"/>
                <a:cs typeface="HelveticaNeue-Roman"/>
              </a:rPr>
              <a:t> TV.* </a:t>
            </a:r>
            <a:endParaRPr lang="en-US" sz="2000" dirty="0">
              <a:ea typeface="Calibri"/>
              <a:cs typeface="Arial"/>
            </a:endParaRPr>
          </a:p>
          <a:p>
            <a:pPr marL="114300" indent="0">
              <a:buNone/>
            </a:pPr>
            <a:endParaRPr lang="en-US" dirty="0"/>
          </a:p>
          <a:p>
            <a:pPr marL="0" marR="0">
              <a:lnSpc>
                <a:spcPct val="115000"/>
              </a:lnSpc>
              <a:spcBef>
                <a:spcPts val="0"/>
              </a:spcBef>
              <a:spcAft>
                <a:spcPts val="0"/>
              </a:spcAft>
            </a:pPr>
            <a:r>
              <a:rPr lang="en-US" sz="2400" dirty="0">
                <a:latin typeface="HelveticaNeue-Roman"/>
                <a:ea typeface="Calibri"/>
                <a:cs typeface="HelveticaNeue-Roman"/>
              </a:rPr>
              <a:t>* Note: </a:t>
            </a:r>
            <a:r>
              <a:rPr lang="en-US" sz="2400" i="1" dirty="0">
                <a:solidFill>
                  <a:srgbClr val="FF0000"/>
                </a:solidFill>
                <a:latin typeface="HelveticaNeue-Roman"/>
                <a:ea typeface="Calibri"/>
                <a:cs typeface="HelveticaNeue-Roman"/>
              </a:rPr>
              <a:t>Tell</a:t>
            </a:r>
            <a:r>
              <a:rPr lang="en-US" sz="2400" dirty="0">
                <a:solidFill>
                  <a:srgbClr val="FF0000"/>
                </a:solidFill>
                <a:latin typeface="HelveticaNeue-Roman"/>
                <a:ea typeface="Calibri"/>
                <a:cs typeface="HelveticaNeue-Roman"/>
              </a:rPr>
              <a:t> </a:t>
            </a:r>
            <a:r>
              <a:rPr lang="en-US" sz="2400" dirty="0">
                <a:latin typeface="HelveticaNeue-Roman"/>
                <a:ea typeface="Calibri"/>
                <a:cs typeface="HelveticaNeue-Roman"/>
              </a:rPr>
              <a:t>is immediately </a:t>
            </a:r>
            <a:r>
              <a:rPr lang="en-US" sz="2400" u="sng" dirty="0">
                <a:latin typeface="HelveticaNeue-Roman"/>
                <a:ea typeface="Calibri"/>
                <a:cs typeface="HelveticaNeue-Roman"/>
              </a:rPr>
              <a:t>followed</a:t>
            </a:r>
            <a:r>
              <a:rPr lang="en-US" sz="2400" dirty="0">
                <a:latin typeface="HelveticaNeue-Roman"/>
                <a:ea typeface="Calibri"/>
                <a:cs typeface="HelveticaNeue-Roman"/>
              </a:rPr>
              <a:t> by a </a:t>
            </a:r>
            <a:r>
              <a:rPr lang="en-US" sz="2400" dirty="0">
                <a:solidFill>
                  <a:srgbClr val="FF0000"/>
                </a:solidFill>
                <a:latin typeface="HelveticaNeue-Roman"/>
                <a:ea typeface="Calibri"/>
                <a:cs typeface="HelveticaNeue-Roman"/>
              </a:rPr>
              <a:t>(pro)noun</a:t>
            </a:r>
            <a:r>
              <a:rPr lang="en-US" sz="2400" dirty="0">
                <a:latin typeface="HelveticaNeue-Roman"/>
                <a:ea typeface="Calibri"/>
                <a:cs typeface="HelveticaNeue-Roman"/>
              </a:rPr>
              <a:t> object, but </a:t>
            </a:r>
            <a:r>
              <a:rPr lang="en-US" sz="2400" i="1" dirty="0">
                <a:solidFill>
                  <a:srgbClr val="FF0000"/>
                </a:solidFill>
                <a:latin typeface="HelveticaNeue-Roman"/>
                <a:ea typeface="Calibri"/>
                <a:cs typeface="HelveticaNeue-Roman"/>
              </a:rPr>
              <a:t>say</a:t>
            </a:r>
            <a:r>
              <a:rPr lang="en-US" sz="2400" dirty="0">
                <a:solidFill>
                  <a:srgbClr val="FF0000"/>
                </a:solidFill>
                <a:latin typeface="HelveticaNeue-Roman"/>
                <a:ea typeface="Calibri"/>
                <a:cs typeface="HelveticaNeue-Roman"/>
              </a:rPr>
              <a:t> </a:t>
            </a:r>
            <a:r>
              <a:rPr lang="en-US" sz="2400" dirty="0">
                <a:latin typeface="HelveticaNeue-Roman"/>
                <a:ea typeface="Calibri"/>
                <a:cs typeface="HelveticaNeue-Roman"/>
              </a:rPr>
              <a:t>is </a:t>
            </a:r>
            <a:r>
              <a:rPr lang="en-US" sz="2400" u="sng" dirty="0">
                <a:latin typeface="HelveticaNeue-Roman"/>
                <a:ea typeface="Calibri"/>
                <a:cs typeface="HelveticaNeue-Roman"/>
              </a:rPr>
              <a:t>not</a:t>
            </a:r>
            <a:r>
              <a:rPr lang="en-US" sz="2400" dirty="0">
                <a:latin typeface="HelveticaNeue-Roman"/>
                <a:ea typeface="Calibri"/>
                <a:cs typeface="HelveticaNeue-Roman"/>
              </a:rPr>
              <a:t>: </a:t>
            </a:r>
            <a:endParaRPr lang="en-US" sz="2400" dirty="0" smtClean="0">
              <a:latin typeface="HelveticaNeue-Roman"/>
              <a:ea typeface="Calibri"/>
              <a:cs typeface="HelveticaNeue-Roman"/>
            </a:endParaRPr>
          </a:p>
          <a:p>
            <a:pPr marL="0" marR="0">
              <a:lnSpc>
                <a:spcPct val="115000"/>
              </a:lnSpc>
              <a:spcBef>
                <a:spcPts val="0"/>
              </a:spcBef>
              <a:spcAft>
                <a:spcPts val="0"/>
              </a:spcAft>
            </a:pPr>
            <a:endParaRPr lang="en-US" sz="2400" dirty="0" smtClean="0">
              <a:latin typeface="HelveticaNeue-Roman"/>
              <a:ea typeface="Calibri"/>
              <a:cs typeface="HelveticaNeue-Roman"/>
            </a:endParaRPr>
          </a:p>
          <a:p>
            <a:pPr marL="0" marR="0">
              <a:lnSpc>
                <a:spcPct val="115000"/>
              </a:lnSpc>
              <a:spcBef>
                <a:spcPts val="0"/>
              </a:spcBef>
              <a:spcAft>
                <a:spcPts val="0"/>
              </a:spcAft>
            </a:pPr>
            <a:r>
              <a:rPr lang="en-US" sz="2400" dirty="0" smtClean="0">
                <a:latin typeface="HelveticaNeue-Roman"/>
                <a:ea typeface="Calibri"/>
                <a:cs typeface="HelveticaNeue-Roman"/>
              </a:rPr>
              <a:t>He </a:t>
            </a:r>
            <a:r>
              <a:rPr lang="en-US" sz="2400" dirty="0">
                <a:solidFill>
                  <a:srgbClr val="FF0000"/>
                </a:solidFill>
                <a:latin typeface="HelveticaNeue-Roman"/>
                <a:ea typeface="Calibri"/>
                <a:cs typeface="HelveticaNeue-Roman"/>
              </a:rPr>
              <a:t>told</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me</a:t>
            </a:r>
            <a:r>
              <a:rPr lang="en-US" sz="2400" dirty="0">
                <a:latin typeface="HelveticaNeue-Roman"/>
                <a:ea typeface="Calibri"/>
                <a:cs typeface="HelveticaNeue-Roman"/>
              </a:rPr>
              <a:t> he would be late</a:t>
            </a:r>
            <a:r>
              <a:rPr lang="en-US" sz="2400" dirty="0" smtClean="0">
                <a:latin typeface="HelveticaNeue-Roman"/>
                <a:ea typeface="Calibri"/>
                <a:cs typeface="HelveticaNeue-Roman"/>
              </a:rPr>
              <a:t>.</a:t>
            </a:r>
          </a:p>
          <a:p>
            <a:pPr marL="0" marR="0">
              <a:lnSpc>
                <a:spcPct val="115000"/>
              </a:lnSpc>
              <a:spcBef>
                <a:spcPts val="0"/>
              </a:spcBef>
              <a:spcAft>
                <a:spcPts val="0"/>
              </a:spcAft>
            </a:pPr>
            <a:r>
              <a:rPr lang="en-US" sz="2400" dirty="0" smtClean="0">
                <a:latin typeface="HelveticaNeue-Roman"/>
                <a:ea typeface="Calibri"/>
                <a:cs typeface="HelveticaNeue-Roman"/>
              </a:rPr>
              <a:t> </a:t>
            </a:r>
            <a:r>
              <a:rPr lang="en-US" sz="2400" dirty="0">
                <a:latin typeface="HelveticaNeue-Roman"/>
                <a:ea typeface="Calibri"/>
                <a:cs typeface="HelveticaNeue-Roman"/>
              </a:rPr>
              <a:t>He </a:t>
            </a:r>
            <a:r>
              <a:rPr lang="en-US" sz="2400" dirty="0">
                <a:solidFill>
                  <a:srgbClr val="FF0000"/>
                </a:solidFill>
                <a:latin typeface="HelveticaNeue-Roman"/>
                <a:ea typeface="Calibri"/>
                <a:cs typeface="HelveticaNeue-Roman"/>
              </a:rPr>
              <a:t>said</a:t>
            </a:r>
            <a:r>
              <a:rPr lang="en-US" sz="2400" dirty="0">
                <a:latin typeface="HelveticaNeue-Roman"/>
                <a:ea typeface="Calibri"/>
                <a:cs typeface="HelveticaNeue-Roman"/>
              </a:rPr>
              <a:t> he would be late. </a:t>
            </a:r>
            <a:endParaRPr lang="en-US" sz="2400" dirty="0" smtClean="0">
              <a:latin typeface="HelveticaNeue-Roman"/>
              <a:ea typeface="Calibri"/>
              <a:cs typeface="HelveticaNeue-Roman"/>
            </a:endParaRPr>
          </a:p>
          <a:p>
            <a:pPr marL="0" marR="0">
              <a:lnSpc>
                <a:spcPct val="115000"/>
              </a:lnSpc>
              <a:spcBef>
                <a:spcPts val="0"/>
              </a:spcBef>
              <a:spcAft>
                <a:spcPts val="0"/>
              </a:spcAft>
            </a:pPr>
            <a:r>
              <a:rPr lang="en-US" sz="2400" dirty="0" smtClean="0">
                <a:latin typeface="HelveticaNeue-Roman"/>
                <a:ea typeface="Calibri"/>
                <a:cs typeface="HelveticaNeue-Roman"/>
              </a:rPr>
              <a:t>Also </a:t>
            </a:r>
            <a:r>
              <a:rPr lang="en-US" sz="2400" dirty="0">
                <a:latin typeface="HelveticaNeue-Roman"/>
                <a:ea typeface="Calibri"/>
                <a:cs typeface="HelveticaNeue-Roman"/>
              </a:rPr>
              <a:t>possible: He </a:t>
            </a:r>
            <a:r>
              <a:rPr lang="en-US" sz="2400" dirty="0">
                <a:solidFill>
                  <a:srgbClr val="FF0000"/>
                </a:solidFill>
                <a:latin typeface="HelveticaNeue-Roman"/>
                <a:ea typeface="Calibri"/>
                <a:cs typeface="HelveticaNeue-Roman"/>
              </a:rPr>
              <a:t>said</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to</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me</a:t>
            </a:r>
            <a:r>
              <a:rPr lang="en-US" sz="2400" dirty="0">
                <a:latin typeface="HelveticaNeue-Roman"/>
                <a:ea typeface="Calibri"/>
                <a:cs typeface="HelveticaNeue-Roman"/>
              </a:rPr>
              <a:t> he would be late.</a:t>
            </a:r>
            <a:endParaRPr lang="en-US" sz="2000" dirty="0">
              <a:ea typeface="Calibri"/>
              <a:cs typeface="Arial"/>
            </a:endParaRPr>
          </a:p>
          <a:p>
            <a:endParaRPr lang="en-US" dirty="0"/>
          </a:p>
        </p:txBody>
      </p:sp>
    </p:spTree>
    <p:extLst>
      <p:ext uri="{BB962C8B-B14F-4D97-AF65-F5344CB8AC3E}">
        <p14:creationId xmlns:p14="http://schemas.microsoft.com/office/powerpoint/2010/main" val="733445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a:bodyPr>
          <a:lstStyle/>
          <a:p>
            <a:r>
              <a:rPr lang="en-US" sz="2400" b="1" dirty="0">
                <a:solidFill>
                  <a:srgbClr val="0070C0"/>
                </a:solidFill>
              </a:rPr>
              <a:t>Exercise 37, p. 262.</a:t>
            </a:r>
          </a:p>
          <a:p>
            <a:r>
              <a:rPr lang="en-US" sz="2400" dirty="0"/>
              <a:t>2. if/whether I needed a pen.</a:t>
            </a:r>
          </a:p>
          <a:p>
            <a:r>
              <a:rPr lang="en-US" sz="2400" dirty="0"/>
              <a:t>3. what I wanted.</a:t>
            </a:r>
          </a:p>
          <a:p>
            <a:r>
              <a:rPr lang="en-US" sz="2400" dirty="0"/>
              <a:t>4. if/whether I was hungry.</a:t>
            </a:r>
          </a:p>
          <a:p>
            <a:r>
              <a:rPr lang="en-US" sz="2400" dirty="0"/>
              <a:t>5. (</a:t>
            </a:r>
            <a:r>
              <a:rPr lang="en-US" sz="2400" dirty="0" smtClean="0"/>
              <a:t>that</a:t>
            </a:r>
            <a:r>
              <a:rPr lang="en-US" sz="2400" dirty="0"/>
              <a:t>) she wanted a sandwich</a:t>
            </a:r>
            <a:r>
              <a:rPr lang="en-US" sz="2400" dirty="0" smtClean="0"/>
              <a:t>.</a:t>
            </a:r>
          </a:p>
          <a:p>
            <a:r>
              <a:rPr lang="en-US" sz="2400" dirty="0"/>
              <a:t>6. (that) he was going to move to Ohio.</a:t>
            </a:r>
          </a:p>
          <a:p>
            <a:r>
              <a:rPr lang="en-US" sz="2400" dirty="0"/>
              <a:t>7. if/whether I </a:t>
            </a:r>
            <a:r>
              <a:rPr lang="en-US" sz="2400" dirty="0" smtClean="0"/>
              <a:t>had enjoyed </a:t>
            </a:r>
            <a:r>
              <a:rPr lang="en-US" sz="2400" dirty="0"/>
              <a:t>my trip.</a:t>
            </a:r>
          </a:p>
          <a:p>
            <a:r>
              <a:rPr lang="en-US" sz="2400" dirty="0"/>
              <a:t>8. what I was talking about.</a:t>
            </a:r>
          </a:p>
          <a:p>
            <a:r>
              <a:rPr lang="en-US" sz="2400" dirty="0"/>
              <a:t>9. if/whether I had seen her grammar book.</a:t>
            </a:r>
          </a:p>
          <a:p>
            <a:r>
              <a:rPr lang="en-US" sz="2400" dirty="0"/>
              <a:t>10. (that) she didn’t want to go.</a:t>
            </a:r>
          </a:p>
          <a:p>
            <a:r>
              <a:rPr lang="en-US" sz="2400" dirty="0"/>
              <a:t>11. if/whether I could help him with his report.</a:t>
            </a:r>
          </a:p>
          <a:p>
            <a:r>
              <a:rPr lang="en-US" sz="2400" dirty="0"/>
              <a:t>12. (that) he might be late</a:t>
            </a:r>
            <a:r>
              <a:rPr lang="en-US" sz="2400" dirty="0" smtClean="0"/>
              <a:t>.</a:t>
            </a:r>
            <a:endParaRPr lang="en-US" sz="2400" dirty="0"/>
          </a:p>
        </p:txBody>
      </p:sp>
    </p:spTree>
    <p:extLst>
      <p:ext uri="{BB962C8B-B14F-4D97-AF65-F5344CB8AC3E}">
        <p14:creationId xmlns:p14="http://schemas.microsoft.com/office/powerpoint/2010/main" val="2873291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r>
              <a:rPr lang="en-US" sz="2400" dirty="0"/>
              <a:t>13. that I should work harder.</a:t>
            </a:r>
          </a:p>
          <a:p>
            <a:r>
              <a:rPr lang="en-US" sz="2400" dirty="0"/>
              <a:t>14. she had to go downtown.</a:t>
            </a:r>
          </a:p>
          <a:p>
            <a:r>
              <a:rPr lang="en-US" sz="2400" dirty="0"/>
              <a:t>15. why the sky is blue.</a:t>
            </a:r>
          </a:p>
          <a:p>
            <a:r>
              <a:rPr lang="en-US" sz="2400" dirty="0"/>
              <a:t>16. where everyone was.</a:t>
            </a:r>
          </a:p>
          <a:p>
            <a:r>
              <a:rPr lang="en-US" sz="2400" dirty="0"/>
              <a:t>17. (that) he would come to the meeting.</a:t>
            </a:r>
          </a:p>
          <a:p>
            <a:r>
              <a:rPr lang="en-US" sz="2400" dirty="0"/>
              <a:t>18. if/whether he would be in class tomorrow.</a:t>
            </a:r>
          </a:p>
          <a:p>
            <a:r>
              <a:rPr lang="en-US" sz="2400" dirty="0"/>
              <a:t>19. he thought he would go to the library to study.</a:t>
            </a:r>
          </a:p>
          <a:p>
            <a:r>
              <a:rPr lang="en-US" sz="2400" dirty="0"/>
              <a:t>20. if/whether Omar knew what he was doing.</a:t>
            </a:r>
          </a:p>
          <a:p>
            <a:r>
              <a:rPr lang="en-US" sz="2400" dirty="0"/>
              <a:t>21. if/whether what I had heard was true.</a:t>
            </a:r>
          </a:p>
          <a:p>
            <a:r>
              <a:rPr lang="en-US" sz="2400" dirty="0"/>
              <a:t>22. the sun rises in the east.</a:t>
            </a:r>
          </a:p>
          <a:p>
            <a:r>
              <a:rPr lang="en-US" sz="2400" dirty="0"/>
              <a:t>23. someday we would be in contact with beings </a:t>
            </a:r>
            <a:r>
              <a:rPr lang="en-US" sz="2400" dirty="0" smtClean="0"/>
              <a:t>from outer </a:t>
            </a:r>
            <a:r>
              <a:rPr lang="en-US" sz="2400" dirty="0"/>
              <a:t>space.</a:t>
            </a:r>
          </a:p>
          <a:p>
            <a:endParaRPr lang="en-US" sz="2400" dirty="0"/>
          </a:p>
        </p:txBody>
      </p:sp>
    </p:spTree>
    <p:extLst>
      <p:ext uri="{BB962C8B-B14F-4D97-AF65-F5344CB8AC3E}">
        <p14:creationId xmlns:p14="http://schemas.microsoft.com/office/powerpoint/2010/main" val="624984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lvl="0">
              <a:buClr>
                <a:srgbClr val="A9A57C"/>
              </a:buClr>
            </a:pPr>
            <a:r>
              <a:rPr lang="en-US" b="1" dirty="0">
                <a:solidFill>
                  <a:srgbClr val="0070C0"/>
                </a:solidFill>
              </a:rPr>
              <a:t>Exercise 42, p. 265.</a:t>
            </a:r>
          </a:p>
          <a:p>
            <a:pPr lvl="0">
              <a:buClr>
                <a:srgbClr val="A9A57C"/>
              </a:buClr>
            </a:pPr>
            <a:r>
              <a:rPr lang="en-US" dirty="0">
                <a:solidFill>
                  <a:srgbClr val="2F2B20"/>
                </a:solidFill>
              </a:rPr>
              <a:t>2. that she was excited about her new job and that she had found a nice apartment.</a:t>
            </a:r>
          </a:p>
          <a:p>
            <a:pPr lvl="0">
              <a:buClr>
                <a:srgbClr val="A9A57C"/>
              </a:buClr>
            </a:pPr>
            <a:endParaRPr lang="en-US" dirty="0">
              <a:solidFill>
                <a:srgbClr val="2F2B20"/>
              </a:solidFill>
            </a:endParaRPr>
          </a:p>
          <a:p>
            <a:pPr lvl="0">
              <a:buClr>
                <a:srgbClr val="A9A57C"/>
              </a:buClr>
            </a:pPr>
            <a:r>
              <a:rPr lang="en-US" dirty="0">
                <a:solidFill>
                  <a:srgbClr val="2F2B20"/>
                </a:solidFill>
              </a:rPr>
              <a:t>3. that he expected us to be in class every day and that unexcused absences might affect our grades.</a:t>
            </a:r>
          </a:p>
          <a:p>
            <a:pPr lvl="0">
              <a:buClr>
                <a:srgbClr val="A9A57C"/>
              </a:buClr>
            </a:pPr>
            <a:endParaRPr lang="en-US" dirty="0">
              <a:solidFill>
                <a:srgbClr val="2F2B20"/>
              </a:solidFill>
            </a:endParaRPr>
          </a:p>
          <a:p>
            <a:pPr lvl="0">
              <a:buClr>
                <a:srgbClr val="A9A57C"/>
              </a:buClr>
            </a:pPr>
            <a:r>
              <a:rPr lang="en-US" dirty="0">
                <a:solidFill>
                  <a:srgbClr val="2F2B20"/>
                </a:solidFill>
              </a:rPr>
              <a:t>4. that Highway 66 would be closed for two months and that commuters should seek alternate routes.</a:t>
            </a:r>
          </a:p>
          <a:p>
            <a:pPr lvl="0">
              <a:buClr>
                <a:srgbClr val="A9A57C"/>
              </a:buClr>
            </a:pPr>
            <a:endParaRPr lang="en-US" dirty="0">
              <a:solidFill>
                <a:srgbClr val="2F2B20"/>
              </a:solidFill>
            </a:endParaRPr>
          </a:p>
          <a:p>
            <a:pPr lvl="0">
              <a:buClr>
                <a:srgbClr val="A9A57C"/>
              </a:buClr>
            </a:pPr>
            <a:r>
              <a:rPr lang="en-US" dirty="0">
                <a:solidFill>
                  <a:srgbClr val="2F2B20"/>
                </a:solidFill>
              </a:rPr>
              <a:t>5. that every obstacle was a steppingstone to success and that I should view problems in my life as opportunities to improve myself.</a:t>
            </a:r>
          </a:p>
          <a:p>
            <a:endParaRPr lang="en-US" dirty="0"/>
          </a:p>
        </p:txBody>
      </p:sp>
    </p:spTree>
    <p:extLst>
      <p:ext uri="{BB962C8B-B14F-4D97-AF65-F5344CB8AC3E}">
        <p14:creationId xmlns:p14="http://schemas.microsoft.com/office/powerpoint/2010/main" val="2290905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fontScale="77500" lnSpcReduction="20000"/>
          </a:bodyPr>
          <a:lstStyle/>
          <a:p>
            <a:pPr marL="0" marR="0">
              <a:lnSpc>
                <a:spcPct val="115000"/>
              </a:lnSpc>
              <a:spcBef>
                <a:spcPts val="0"/>
              </a:spcBef>
              <a:spcAft>
                <a:spcPts val="1000"/>
              </a:spcAft>
            </a:pPr>
            <a:r>
              <a:rPr lang="en-US" sz="2400" b="1" dirty="0">
                <a:solidFill>
                  <a:srgbClr val="0070C0"/>
                </a:solidFill>
                <a:ea typeface="Calibri"/>
                <a:cs typeface="Arial"/>
              </a:rPr>
              <a:t>Exercise 44, p. 266.</a:t>
            </a:r>
            <a:endParaRPr lang="en-US" sz="2400" dirty="0">
              <a:solidFill>
                <a:srgbClr val="0070C0"/>
              </a:solidFill>
              <a:ea typeface="Calibri"/>
              <a:cs typeface="Arial"/>
            </a:endParaRPr>
          </a:p>
          <a:p>
            <a:pPr marL="0" marR="0">
              <a:lnSpc>
                <a:spcPct val="115000"/>
              </a:lnSpc>
              <a:spcBef>
                <a:spcPts val="0"/>
              </a:spcBef>
              <a:spcAft>
                <a:spcPts val="1000"/>
              </a:spcAft>
            </a:pPr>
            <a:r>
              <a:rPr lang="en-US" sz="2400" b="1" dirty="0">
                <a:ea typeface="Calibri"/>
                <a:cs typeface="Arial"/>
              </a:rPr>
              <a:t>1</a:t>
            </a:r>
            <a:r>
              <a:rPr lang="en-US" sz="2400" dirty="0">
                <a:ea typeface="Calibri"/>
                <a:cs typeface="Arial"/>
              </a:rPr>
              <a:t>. Tell the taxi driver </a:t>
            </a:r>
            <a:r>
              <a:rPr lang="en-US" sz="2400" b="1" dirty="0">
                <a:ea typeface="Calibri"/>
                <a:cs typeface="Arial"/>
              </a:rPr>
              <a:t>where</a:t>
            </a:r>
            <a:r>
              <a:rPr lang="en-US" sz="2400" dirty="0">
                <a:ea typeface="Calibri"/>
                <a:cs typeface="Arial"/>
              </a:rPr>
              <a:t> </a:t>
            </a:r>
            <a:r>
              <a:rPr lang="en-US" sz="2400" b="1" dirty="0">
                <a:ea typeface="Calibri"/>
                <a:cs typeface="Arial"/>
              </a:rPr>
              <a:t>you</a:t>
            </a:r>
            <a:r>
              <a:rPr lang="en-US" sz="2400" dirty="0">
                <a:ea typeface="Calibri"/>
                <a:cs typeface="Arial"/>
              </a:rPr>
              <a:t> want to go.</a:t>
            </a:r>
          </a:p>
          <a:p>
            <a:pPr marL="0" marR="0">
              <a:lnSpc>
                <a:spcPct val="115000"/>
              </a:lnSpc>
              <a:spcBef>
                <a:spcPts val="0"/>
              </a:spcBef>
              <a:spcAft>
                <a:spcPts val="1000"/>
              </a:spcAft>
            </a:pPr>
            <a:r>
              <a:rPr lang="en-US" sz="2400" dirty="0">
                <a:ea typeface="Calibri"/>
                <a:cs typeface="Arial"/>
              </a:rPr>
              <a:t>2. My roommate came into the room and asked me why </a:t>
            </a:r>
            <a:r>
              <a:rPr lang="en-US" sz="2400" b="1" dirty="0">
                <a:ea typeface="Calibri"/>
                <a:cs typeface="Arial"/>
              </a:rPr>
              <a:t>I</a:t>
            </a:r>
            <a:r>
              <a:rPr lang="en-US" sz="2400" dirty="0">
                <a:ea typeface="Calibri"/>
                <a:cs typeface="Arial"/>
              </a:rPr>
              <a:t> </a:t>
            </a:r>
            <a:r>
              <a:rPr lang="en-US" sz="2400" b="1" dirty="0">
                <a:ea typeface="Calibri"/>
                <a:cs typeface="Arial"/>
              </a:rPr>
              <a:t>wasn’t</a:t>
            </a:r>
            <a:r>
              <a:rPr lang="en-US" sz="2400" dirty="0">
                <a:ea typeface="Calibri"/>
                <a:cs typeface="Arial"/>
              </a:rPr>
              <a:t> in class. I said (that) I was waiting for a telephone call from my family, o r I told him (that) . . . .</a:t>
            </a:r>
          </a:p>
          <a:p>
            <a:pPr marL="0" marR="0">
              <a:lnSpc>
                <a:spcPct val="115000"/>
              </a:lnSpc>
              <a:spcBef>
                <a:spcPts val="0"/>
              </a:spcBef>
              <a:spcAft>
                <a:spcPts val="1000"/>
              </a:spcAft>
            </a:pPr>
            <a:r>
              <a:rPr lang="en-US" sz="2400" dirty="0">
                <a:ea typeface="Calibri"/>
                <a:cs typeface="Arial"/>
              </a:rPr>
              <a:t>3. It was my first day at the university, and </a:t>
            </a:r>
            <a:r>
              <a:rPr lang="en-US" sz="2400" b="1" dirty="0">
                <a:ea typeface="Calibri"/>
                <a:cs typeface="Arial"/>
              </a:rPr>
              <a:t>I</a:t>
            </a:r>
            <a:r>
              <a:rPr lang="en-US" sz="2400" dirty="0">
                <a:ea typeface="Calibri"/>
                <a:cs typeface="Arial"/>
              </a:rPr>
              <a:t> </a:t>
            </a:r>
            <a:r>
              <a:rPr lang="en-US" sz="2400" b="1" dirty="0">
                <a:ea typeface="Calibri"/>
                <a:cs typeface="Arial"/>
              </a:rPr>
              <a:t>was</a:t>
            </a:r>
            <a:r>
              <a:rPr lang="en-US" sz="2400" dirty="0">
                <a:ea typeface="Calibri"/>
                <a:cs typeface="Arial"/>
              </a:rPr>
              <a:t> on my way to my first class. I wondered who else would be in the class and what the teacher would be like.</a:t>
            </a:r>
          </a:p>
          <a:p>
            <a:pPr marL="0" marR="0">
              <a:lnSpc>
                <a:spcPct val="115000"/>
              </a:lnSpc>
              <a:spcBef>
                <a:spcPts val="0"/>
              </a:spcBef>
              <a:spcAft>
                <a:spcPts val="1000"/>
              </a:spcAft>
            </a:pPr>
            <a:r>
              <a:rPr lang="en-US" sz="2400" dirty="0">
                <a:ea typeface="Calibri"/>
                <a:cs typeface="Arial"/>
              </a:rPr>
              <a:t>4. He asked me </a:t>
            </a:r>
            <a:r>
              <a:rPr lang="en-US" sz="2400" b="1" dirty="0">
                <a:ea typeface="Calibri"/>
                <a:cs typeface="Arial"/>
              </a:rPr>
              <a:t>what</a:t>
            </a:r>
            <a:r>
              <a:rPr lang="en-US" sz="2400" dirty="0">
                <a:ea typeface="Calibri"/>
                <a:cs typeface="Arial"/>
              </a:rPr>
              <a:t> </a:t>
            </a:r>
            <a:r>
              <a:rPr lang="en-US" sz="2400" b="1" dirty="0">
                <a:ea typeface="Calibri"/>
                <a:cs typeface="Arial"/>
              </a:rPr>
              <a:t>I</a:t>
            </a:r>
            <a:r>
              <a:rPr lang="en-US" sz="2400" dirty="0">
                <a:ea typeface="Calibri"/>
                <a:cs typeface="Arial"/>
              </a:rPr>
              <a:t> </a:t>
            </a:r>
            <a:r>
              <a:rPr lang="en-US" sz="2400" b="1" dirty="0">
                <a:ea typeface="Calibri"/>
                <a:cs typeface="Arial"/>
              </a:rPr>
              <a:t>intended</a:t>
            </a:r>
            <a:r>
              <a:rPr lang="en-US" sz="2400" dirty="0">
                <a:ea typeface="Calibri"/>
                <a:cs typeface="Arial"/>
              </a:rPr>
              <a:t> to do after I graduated.</a:t>
            </a:r>
          </a:p>
          <a:p>
            <a:pPr marL="0" marR="0">
              <a:lnSpc>
                <a:spcPct val="115000"/>
              </a:lnSpc>
              <a:spcBef>
                <a:spcPts val="0"/>
              </a:spcBef>
              <a:spcAft>
                <a:spcPts val="1000"/>
              </a:spcAft>
            </a:pPr>
            <a:r>
              <a:rPr lang="en-US" sz="2400" b="1" dirty="0">
                <a:ea typeface="Calibri"/>
                <a:cs typeface="Arial"/>
              </a:rPr>
              <a:t>5. </a:t>
            </a:r>
            <a:r>
              <a:rPr lang="en-US" sz="2400" dirty="0">
                <a:ea typeface="Calibri"/>
                <a:cs typeface="Arial"/>
              </a:rPr>
              <a:t>What </a:t>
            </a:r>
            <a:r>
              <a:rPr lang="en-US" sz="2400" b="1" dirty="0">
                <a:ea typeface="Calibri"/>
                <a:cs typeface="Arial"/>
              </a:rPr>
              <a:t>a</a:t>
            </a:r>
            <a:r>
              <a:rPr lang="en-US" sz="2400" dirty="0">
                <a:ea typeface="Calibri"/>
                <a:cs typeface="Arial"/>
              </a:rPr>
              <a:t> </a:t>
            </a:r>
            <a:r>
              <a:rPr lang="en-US" sz="2400" b="1" dirty="0">
                <a:ea typeface="Calibri"/>
                <a:cs typeface="Arial"/>
              </a:rPr>
              <a:t>patient</a:t>
            </a:r>
            <a:r>
              <a:rPr lang="en-US" sz="2400" dirty="0">
                <a:ea typeface="Calibri"/>
                <a:cs typeface="Arial"/>
              </a:rPr>
              <a:t> </a:t>
            </a:r>
            <a:r>
              <a:rPr lang="en-US" sz="2400" b="1" dirty="0">
                <a:ea typeface="Calibri"/>
                <a:cs typeface="Arial"/>
              </a:rPr>
              <a:t>tells</a:t>
            </a:r>
            <a:r>
              <a:rPr lang="en-US" sz="2400" dirty="0">
                <a:ea typeface="Calibri"/>
                <a:cs typeface="Arial"/>
              </a:rPr>
              <a:t> a doctor is confidential.</a:t>
            </a:r>
          </a:p>
          <a:p>
            <a:pPr marL="0" marR="0">
              <a:lnSpc>
                <a:spcPct val="115000"/>
              </a:lnSpc>
              <a:spcBef>
                <a:spcPts val="0"/>
              </a:spcBef>
              <a:spcAft>
                <a:spcPts val="1000"/>
              </a:spcAft>
            </a:pPr>
            <a:r>
              <a:rPr lang="en-US" sz="2400" dirty="0">
                <a:ea typeface="Calibri"/>
                <a:cs typeface="Arial"/>
              </a:rPr>
              <a:t>6. What my friend and I </a:t>
            </a:r>
            <a:r>
              <a:rPr lang="en-US" sz="2400" b="1" dirty="0">
                <a:ea typeface="Calibri"/>
                <a:cs typeface="Arial"/>
              </a:rPr>
              <a:t>did</a:t>
            </a:r>
            <a:r>
              <a:rPr lang="en-US" sz="2400" dirty="0">
                <a:ea typeface="Calibri"/>
                <a:cs typeface="Arial"/>
              </a:rPr>
              <a:t> </a:t>
            </a:r>
            <a:r>
              <a:rPr lang="en-US" sz="2400" b="1" dirty="0">
                <a:ea typeface="Calibri"/>
                <a:cs typeface="Arial"/>
              </a:rPr>
              <a:t>was</a:t>
            </a:r>
            <a:r>
              <a:rPr lang="en-US" sz="2400" dirty="0">
                <a:ea typeface="Calibri"/>
                <a:cs typeface="Arial"/>
              </a:rPr>
              <a:t> our secret. We didn’t even tell our parents what </a:t>
            </a:r>
            <a:r>
              <a:rPr lang="en-US" sz="2400" b="1" dirty="0">
                <a:ea typeface="Calibri"/>
                <a:cs typeface="Arial"/>
              </a:rPr>
              <a:t>we</a:t>
            </a:r>
            <a:r>
              <a:rPr lang="en-US" sz="2400" dirty="0">
                <a:ea typeface="Calibri"/>
                <a:cs typeface="Arial"/>
              </a:rPr>
              <a:t> </a:t>
            </a:r>
            <a:r>
              <a:rPr lang="en-US" sz="2400" b="1" dirty="0">
                <a:ea typeface="Calibri"/>
                <a:cs typeface="Arial"/>
              </a:rPr>
              <a:t>did</a:t>
            </a:r>
            <a:r>
              <a:rPr lang="en-US" sz="2400" dirty="0">
                <a:ea typeface="Calibri"/>
                <a:cs typeface="Arial"/>
              </a:rPr>
              <a:t>. </a:t>
            </a:r>
            <a:r>
              <a:rPr lang="en-US" sz="2400" b="1" dirty="0">
                <a:ea typeface="Calibri"/>
                <a:cs typeface="Arial"/>
              </a:rPr>
              <a:t>(also possible:</a:t>
            </a:r>
            <a:r>
              <a:rPr lang="en-US" sz="2400" dirty="0">
                <a:ea typeface="Calibri"/>
                <a:cs typeface="Arial"/>
              </a:rPr>
              <a:t> had done)</a:t>
            </a:r>
          </a:p>
          <a:p>
            <a:pPr marL="0" marR="0">
              <a:lnSpc>
                <a:spcPct val="115000"/>
              </a:lnSpc>
              <a:spcBef>
                <a:spcPts val="0"/>
              </a:spcBef>
              <a:spcAft>
                <a:spcPts val="1000"/>
              </a:spcAft>
            </a:pPr>
            <a:r>
              <a:rPr lang="en-US" sz="2400" b="1" dirty="0">
                <a:ea typeface="Calibri"/>
                <a:cs typeface="Arial"/>
              </a:rPr>
              <a:t>7. </a:t>
            </a:r>
            <a:r>
              <a:rPr lang="en-US" sz="2400" dirty="0">
                <a:ea typeface="Calibri"/>
                <a:cs typeface="Arial"/>
              </a:rPr>
              <a:t>The doctor asked </a:t>
            </a:r>
            <a:r>
              <a:rPr lang="en-US" sz="2400" b="1" dirty="0">
                <a:ea typeface="Calibri"/>
                <a:cs typeface="Arial"/>
              </a:rPr>
              <a:t>if</a:t>
            </a:r>
            <a:r>
              <a:rPr lang="en-US" sz="2400" dirty="0">
                <a:ea typeface="Calibri"/>
                <a:cs typeface="Arial"/>
              </a:rPr>
              <a:t>/</a:t>
            </a:r>
            <a:r>
              <a:rPr lang="en-US" sz="2400" b="1" dirty="0">
                <a:ea typeface="Calibri"/>
                <a:cs typeface="Arial"/>
              </a:rPr>
              <a:t>whether</a:t>
            </a:r>
            <a:r>
              <a:rPr lang="en-US" sz="2400" dirty="0">
                <a:ea typeface="Calibri"/>
                <a:cs typeface="Arial"/>
              </a:rPr>
              <a:t> I felt okay. I told him that I </a:t>
            </a:r>
            <a:r>
              <a:rPr lang="en-US" sz="2400" b="1" dirty="0">
                <a:ea typeface="Calibri"/>
                <a:cs typeface="Arial"/>
              </a:rPr>
              <a:t>didn’t</a:t>
            </a:r>
            <a:r>
              <a:rPr lang="en-US" sz="2400" dirty="0">
                <a:ea typeface="Calibri"/>
                <a:cs typeface="Arial"/>
              </a:rPr>
              <a:t> feel well.</a:t>
            </a:r>
          </a:p>
          <a:p>
            <a:pPr marL="0" marR="0">
              <a:lnSpc>
                <a:spcPct val="115000"/>
              </a:lnSpc>
              <a:spcBef>
                <a:spcPts val="0"/>
              </a:spcBef>
              <a:spcAft>
                <a:spcPts val="1000"/>
              </a:spcAft>
            </a:pPr>
            <a:r>
              <a:rPr lang="en-US" sz="2400" dirty="0">
                <a:ea typeface="Calibri"/>
                <a:cs typeface="Arial"/>
              </a:rPr>
              <a:t>8. I asked him what kind of movies </a:t>
            </a:r>
            <a:r>
              <a:rPr lang="en-US" sz="2400" b="1" dirty="0">
                <a:ea typeface="Calibri"/>
                <a:cs typeface="Arial"/>
              </a:rPr>
              <a:t>he liked. He said to me / He told me that he liked</a:t>
            </a:r>
            <a:r>
              <a:rPr lang="en-US" sz="2400" dirty="0">
                <a:ea typeface="Calibri"/>
                <a:cs typeface="Arial"/>
              </a:rPr>
              <a:t> romantic movies.</a:t>
            </a:r>
          </a:p>
          <a:p>
            <a:endParaRPr lang="en-US" dirty="0"/>
          </a:p>
        </p:txBody>
      </p:sp>
    </p:spTree>
    <p:extLst>
      <p:ext uri="{BB962C8B-B14F-4D97-AF65-F5344CB8AC3E}">
        <p14:creationId xmlns:p14="http://schemas.microsoft.com/office/powerpoint/2010/main" val="3206787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fontScale="85000" lnSpcReduction="20000"/>
          </a:bodyPr>
          <a:lstStyle/>
          <a:p>
            <a:pPr marL="0" marR="0">
              <a:lnSpc>
                <a:spcPct val="115000"/>
              </a:lnSpc>
              <a:spcBef>
                <a:spcPts val="0"/>
              </a:spcBef>
              <a:spcAft>
                <a:spcPts val="1000"/>
              </a:spcAft>
            </a:pPr>
            <a:r>
              <a:rPr lang="en-US" sz="2400" b="1" dirty="0">
                <a:ea typeface="Calibri"/>
                <a:cs typeface="Arial"/>
              </a:rPr>
              <a:t>9. </a:t>
            </a:r>
            <a:r>
              <a:rPr lang="en-US" sz="2400" dirty="0">
                <a:ea typeface="Calibri"/>
                <a:cs typeface="Arial"/>
              </a:rPr>
              <a:t>“Is </a:t>
            </a:r>
            <a:r>
              <a:rPr lang="en-US" sz="2400" b="1" dirty="0">
                <a:ea typeface="Calibri"/>
                <a:cs typeface="Arial"/>
              </a:rPr>
              <a:t>it</a:t>
            </a:r>
            <a:r>
              <a:rPr lang="en-US" sz="2400" dirty="0">
                <a:ea typeface="Calibri"/>
                <a:cs typeface="Arial"/>
              </a:rPr>
              <a:t> true you almost drowned?” my friend asked me. “Yes,” I said. “I’m really glad to be alive. It was really frightening.”</a:t>
            </a:r>
          </a:p>
          <a:p>
            <a:pPr marL="0" marR="0">
              <a:lnSpc>
                <a:spcPct val="115000"/>
              </a:lnSpc>
              <a:spcBef>
                <a:spcPts val="0"/>
              </a:spcBef>
              <a:spcAft>
                <a:spcPts val="1000"/>
              </a:spcAft>
            </a:pPr>
            <a:r>
              <a:rPr lang="en-US" sz="2400" b="1" dirty="0">
                <a:ea typeface="Calibri"/>
                <a:cs typeface="Arial"/>
              </a:rPr>
              <a:t>10. The</a:t>
            </a:r>
            <a:r>
              <a:rPr lang="en-US" sz="2400" dirty="0">
                <a:ea typeface="Calibri"/>
                <a:cs typeface="Arial"/>
              </a:rPr>
              <a:t> </a:t>
            </a:r>
            <a:r>
              <a:rPr lang="en-US" sz="2400" b="1" dirty="0">
                <a:ea typeface="Calibri"/>
                <a:cs typeface="Arial"/>
              </a:rPr>
              <a:t>fact</a:t>
            </a:r>
            <a:r>
              <a:rPr lang="en-US" sz="2400" dirty="0">
                <a:ea typeface="Calibri"/>
                <a:cs typeface="Arial"/>
              </a:rPr>
              <a:t> that I almost drowned makes me very careful about water safety whenever I go swimming.</a:t>
            </a:r>
          </a:p>
          <a:p>
            <a:pPr marL="0" marR="0">
              <a:lnSpc>
                <a:spcPct val="115000"/>
              </a:lnSpc>
              <a:spcBef>
                <a:spcPts val="0"/>
              </a:spcBef>
              <a:spcAft>
                <a:spcPts val="1000"/>
              </a:spcAft>
            </a:pPr>
            <a:r>
              <a:rPr lang="en-US" sz="2400" dirty="0">
                <a:ea typeface="Calibri"/>
                <a:cs typeface="Arial"/>
              </a:rPr>
              <a:t>11. I didn’t know where </a:t>
            </a:r>
            <a:r>
              <a:rPr lang="en-US" sz="2400" b="1" dirty="0">
                <a:ea typeface="Calibri"/>
                <a:cs typeface="Arial"/>
              </a:rPr>
              <a:t>I</a:t>
            </a:r>
            <a:r>
              <a:rPr lang="en-US" sz="2400" dirty="0">
                <a:ea typeface="Calibri"/>
                <a:cs typeface="Arial"/>
              </a:rPr>
              <a:t> </a:t>
            </a:r>
            <a:r>
              <a:rPr lang="en-US" sz="2400" b="1" dirty="0">
                <a:ea typeface="Calibri"/>
                <a:cs typeface="Arial"/>
              </a:rPr>
              <a:t>was</a:t>
            </a:r>
            <a:r>
              <a:rPr lang="en-US" sz="2400" dirty="0">
                <a:ea typeface="Calibri"/>
                <a:cs typeface="Arial"/>
              </a:rPr>
              <a:t> supposed to get off the bus, so I asked the driver </a:t>
            </a:r>
            <a:r>
              <a:rPr lang="en-US" sz="2400" b="1" dirty="0">
                <a:ea typeface="Calibri"/>
                <a:cs typeface="Arial"/>
              </a:rPr>
              <a:t>where</a:t>
            </a:r>
            <a:r>
              <a:rPr lang="en-US" sz="2400" dirty="0">
                <a:ea typeface="Calibri"/>
                <a:cs typeface="Arial"/>
              </a:rPr>
              <a:t> </a:t>
            </a:r>
            <a:r>
              <a:rPr lang="en-US" sz="2400" b="1" dirty="0">
                <a:ea typeface="Calibri"/>
                <a:cs typeface="Arial"/>
              </a:rPr>
              <a:t>the</a:t>
            </a:r>
            <a:r>
              <a:rPr lang="en-US" sz="2400" dirty="0">
                <a:ea typeface="Calibri"/>
                <a:cs typeface="Arial"/>
              </a:rPr>
              <a:t> </a:t>
            </a:r>
            <a:r>
              <a:rPr lang="en-US" sz="2400" b="1" dirty="0">
                <a:ea typeface="Calibri"/>
                <a:cs typeface="Arial"/>
              </a:rPr>
              <a:t>science</a:t>
            </a:r>
            <a:r>
              <a:rPr lang="en-US" sz="2400" dirty="0">
                <a:ea typeface="Calibri"/>
                <a:cs typeface="Arial"/>
              </a:rPr>
              <a:t> </a:t>
            </a:r>
            <a:r>
              <a:rPr lang="en-US" sz="2400" b="1" dirty="0">
                <a:ea typeface="Calibri"/>
                <a:cs typeface="Arial"/>
              </a:rPr>
              <a:t>museum was</a:t>
            </a:r>
            <a:r>
              <a:rPr lang="en-US" sz="2400" dirty="0">
                <a:ea typeface="Calibri"/>
                <a:cs typeface="Arial"/>
              </a:rPr>
              <a:t>. She </a:t>
            </a:r>
            <a:r>
              <a:rPr lang="en-US" sz="2400" b="1" dirty="0">
                <a:ea typeface="Calibri"/>
                <a:cs typeface="Arial"/>
              </a:rPr>
              <a:t>told</a:t>
            </a:r>
            <a:r>
              <a:rPr lang="en-US" sz="2400" dirty="0">
                <a:ea typeface="Calibri"/>
                <a:cs typeface="Arial"/>
              </a:rPr>
              <a:t> me the name of the street. She said she </a:t>
            </a:r>
            <a:r>
              <a:rPr lang="en-US" sz="2400" b="1" dirty="0">
                <a:ea typeface="Calibri"/>
                <a:cs typeface="Arial"/>
              </a:rPr>
              <a:t>would</a:t>
            </a:r>
            <a:r>
              <a:rPr lang="en-US" sz="2400" dirty="0">
                <a:ea typeface="Calibri"/>
                <a:cs typeface="Arial"/>
              </a:rPr>
              <a:t> tell me when I </a:t>
            </a:r>
            <a:r>
              <a:rPr lang="en-US" sz="2400" b="1" dirty="0">
                <a:ea typeface="Calibri"/>
                <a:cs typeface="Arial"/>
              </a:rPr>
              <a:t>should</a:t>
            </a:r>
            <a:r>
              <a:rPr lang="en-US" sz="2400" dirty="0">
                <a:ea typeface="Calibri"/>
                <a:cs typeface="Arial"/>
              </a:rPr>
              <a:t> get off the bus.</a:t>
            </a:r>
          </a:p>
          <a:p>
            <a:pPr marL="0" marR="0">
              <a:lnSpc>
                <a:spcPct val="115000"/>
              </a:lnSpc>
              <a:spcBef>
                <a:spcPts val="0"/>
              </a:spcBef>
              <a:spcAft>
                <a:spcPts val="1000"/>
              </a:spcAft>
            </a:pPr>
            <a:r>
              <a:rPr lang="en-US" sz="2400" dirty="0">
                <a:ea typeface="Calibri"/>
                <a:cs typeface="Arial"/>
              </a:rPr>
              <a:t>12. My mother did not live with us. When other children asked me </a:t>
            </a:r>
            <a:r>
              <a:rPr lang="en-US" sz="2400" b="1" dirty="0">
                <a:ea typeface="Calibri"/>
                <a:cs typeface="Arial"/>
              </a:rPr>
              <a:t>where</a:t>
            </a:r>
            <a:r>
              <a:rPr lang="en-US" sz="2400" dirty="0">
                <a:ea typeface="Calibri"/>
                <a:cs typeface="Arial"/>
              </a:rPr>
              <a:t> </a:t>
            </a:r>
            <a:r>
              <a:rPr lang="en-US" sz="2400" b="1" dirty="0">
                <a:ea typeface="Calibri"/>
                <a:cs typeface="Arial"/>
              </a:rPr>
              <a:t>my</a:t>
            </a:r>
            <a:r>
              <a:rPr lang="en-US" sz="2400" dirty="0">
                <a:ea typeface="Calibri"/>
                <a:cs typeface="Arial"/>
              </a:rPr>
              <a:t> </a:t>
            </a:r>
            <a:r>
              <a:rPr lang="en-US" sz="2400" b="1" dirty="0">
                <a:ea typeface="Calibri"/>
                <a:cs typeface="Arial"/>
              </a:rPr>
              <a:t>mother was</a:t>
            </a:r>
            <a:r>
              <a:rPr lang="en-US" sz="2400" dirty="0">
                <a:ea typeface="Calibri"/>
                <a:cs typeface="Arial"/>
              </a:rPr>
              <a:t>, I told them (that) she </a:t>
            </a:r>
            <a:r>
              <a:rPr lang="en-US" sz="2400" b="1" dirty="0">
                <a:ea typeface="Calibri"/>
                <a:cs typeface="Arial"/>
              </a:rPr>
              <a:t>was</a:t>
            </a:r>
            <a:r>
              <a:rPr lang="en-US" sz="2400" dirty="0">
                <a:ea typeface="Calibri"/>
                <a:cs typeface="Arial"/>
              </a:rPr>
              <a:t> going to come to visit me very soon.</a:t>
            </a:r>
          </a:p>
          <a:p>
            <a:pPr marL="0" marR="0">
              <a:lnSpc>
                <a:spcPct val="115000"/>
              </a:lnSpc>
              <a:spcBef>
                <a:spcPts val="0"/>
              </a:spcBef>
              <a:spcAft>
                <a:spcPts val="1000"/>
              </a:spcAft>
            </a:pPr>
            <a:r>
              <a:rPr lang="en-US" sz="2400" dirty="0">
                <a:ea typeface="Calibri"/>
                <a:cs typeface="Arial"/>
              </a:rPr>
              <a:t>13. When I asked the taxi driver to drive faster, he said </a:t>
            </a:r>
            <a:r>
              <a:rPr lang="en-US" sz="2400" b="1" dirty="0">
                <a:ea typeface="Calibri"/>
                <a:cs typeface="Arial"/>
              </a:rPr>
              <a:t>he</a:t>
            </a:r>
            <a:r>
              <a:rPr lang="en-US" sz="2400" dirty="0">
                <a:ea typeface="Calibri"/>
                <a:cs typeface="Arial"/>
              </a:rPr>
              <a:t> </a:t>
            </a:r>
            <a:r>
              <a:rPr lang="en-US" sz="2400" b="1" dirty="0">
                <a:ea typeface="Calibri"/>
                <a:cs typeface="Arial"/>
              </a:rPr>
              <a:t>would</a:t>
            </a:r>
            <a:r>
              <a:rPr lang="en-US" sz="2400" dirty="0">
                <a:ea typeface="Calibri"/>
                <a:cs typeface="Arial"/>
              </a:rPr>
              <a:t> drive faster if </a:t>
            </a:r>
            <a:r>
              <a:rPr lang="en-US" sz="2400" b="1" dirty="0">
                <a:ea typeface="Calibri"/>
                <a:cs typeface="Arial"/>
              </a:rPr>
              <a:t>I</a:t>
            </a:r>
            <a:r>
              <a:rPr lang="en-US" sz="2400" dirty="0">
                <a:ea typeface="Calibri"/>
                <a:cs typeface="Arial"/>
              </a:rPr>
              <a:t> </a:t>
            </a:r>
            <a:r>
              <a:rPr lang="en-US" sz="2400" b="1" dirty="0">
                <a:ea typeface="Calibri"/>
                <a:cs typeface="Arial"/>
              </a:rPr>
              <a:t>paid</a:t>
            </a:r>
            <a:r>
              <a:rPr lang="en-US" sz="2400" dirty="0">
                <a:ea typeface="Calibri"/>
                <a:cs typeface="Arial"/>
              </a:rPr>
              <a:t> </a:t>
            </a:r>
            <a:r>
              <a:rPr lang="en-US" sz="2400" b="1" dirty="0">
                <a:ea typeface="Calibri"/>
                <a:cs typeface="Arial"/>
              </a:rPr>
              <a:t>him</a:t>
            </a:r>
            <a:r>
              <a:rPr lang="en-US" sz="2400" dirty="0">
                <a:ea typeface="Calibri"/>
                <a:cs typeface="Arial"/>
              </a:rPr>
              <a:t> more. OR When I asked the taxi driver to drive faster, he said, “I will drive faster if you pay me more.” At that time I didn’t care how much </a:t>
            </a:r>
            <a:r>
              <a:rPr lang="en-US" sz="2400" b="1" dirty="0">
                <a:ea typeface="Calibri"/>
                <a:cs typeface="Arial"/>
              </a:rPr>
              <a:t>it</a:t>
            </a:r>
            <a:r>
              <a:rPr lang="en-US" sz="2400" dirty="0">
                <a:ea typeface="Calibri"/>
                <a:cs typeface="Arial"/>
              </a:rPr>
              <a:t> </a:t>
            </a:r>
            <a:r>
              <a:rPr lang="en-US" sz="2400" b="1" dirty="0">
                <a:ea typeface="Calibri"/>
                <a:cs typeface="Arial"/>
              </a:rPr>
              <a:t>would</a:t>
            </a:r>
            <a:r>
              <a:rPr lang="en-US" sz="2400" dirty="0">
                <a:ea typeface="Calibri"/>
                <a:cs typeface="Arial"/>
              </a:rPr>
              <a:t> cost, so I told him to go as fast as he </a:t>
            </a:r>
            <a:r>
              <a:rPr lang="en-US" sz="2400" b="1" dirty="0">
                <a:ea typeface="Calibri"/>
                <a:cs typeface="Arial"/>
              </a:rPr>
              <a:t>could</a:t>
            </a:r>
            <a:r>
              <a:rPr lang="en-US" sz="2400" dirty="0">
                <a:ea typeface="Calibri"/>
                <a:cs typeface="Arial"/>
              </a:rPr>
              <a:t>.</a:t>
            </a:r>
          </a:p>
          <a:p>
            <a:pPr marL="0" marR="0">
              <a:lnSpc>
                <a:spcPct val="115000"/>
              </a:lnSpc>
              <a:spcBef>
                <a:spcPts val="0"/>
              </a:spcBef>
              <a:spcAft>
                <a:spcPts val="1000"/>
              </a:spcAft>
            </a:pPr>
            <a:r>
              <a:rPr lang="en-US" sz="2400" dirty="0">
                <a:ea typeface="Calibri"/>
                <a:cs typeface="Arial"/>
              </a:rPr>
              <a:t>14. My parents told me </a:t>
            </a:r>
            <a:r>
              <a:rPr lang="en-US" sz="2400" b="1" dirty="0">
                <a:ea typeface="Calibri"/>
                <a:cs typeface="Arial"/>
              </a:rPr>
              <a:t>it</a:t>
            </a:r>
            <a:r>
              <a:rPr lang="en-US" sz="2400" dirty="0">
                <a:ea typeface="Calibri"/>
                <a:cs typeface="Arial"/>
              </a:rPr>
              <a:t> is essential to know English if I want to study at an American university.</a:t>
            </a:r>
          </a:p>
          <a:p>
            <a:endParaRPr lang="en-US" dirty="0"/>
          </a:p>
        </p:txBody>
      </p:sp>
    </p:spTree>
    <p:extLst>
      <p:ext uri="{BB962C8B-B14F-4D97-AF65-F5344CB8AC3E}">
        <p14:creationId xmlns:p14="http://schemas.microsoft.com/office/powerpoint/2010/main" val="10651554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a:t>-</a:t>
            </a:r>
            <a:r>
              <a:rPr lang="en-US" dirty="0" smtClean="0"/>
              <a:t>ever </a:t>
            </a:r>
            <a:r>
              <a:rPr lang="en-US" dirty="0"/>
              <a:t>Words</a:t>
            </a:r>
          </a:p>
        </p:txBody>
      </p:sp>
      <p:sp>
        <p:nvSpPr>
          <p:cNvPr id="3" name="Content Placeholder 2"/>
          <p:cNvSpPr>
            <a:spLocks noGrp="1"/>
          </p:cNvSpPr>
          <p:nvPr>
            <p:ph idx="1"/>
          </p:nvPr>
        </p:nvSpPr>
        <p:spPr/>
        <p:txBody>
          <a:bodyPr>
            <a:normAutofit/>
          </a:bodyPr>
          <a:lstStyle/>
          <a:p>
            <a:r>
              <a:rPr lang="en-US" sz="2400" dirty="0"/>
              <a:t>The following -</a:t>
            </a:r>
            <a:r>
              <a:rPr lang="en-US" sz="2400" i="1" dirty="0">
                <a:solidFill>
                  <a:srgbClr val="FF0000"/>
                </a:solidFill>
              </a:rPr>
              <a:t>ever</a:t>
            </a:r>
            <a:r>
              <a:rPr lang="en-US" sz="2400" dirty="0">
                <a:solidFill>
                  <a:srgbClr val="FF0000"/>
                </a:solidFill>
              </a:rPr>
              <a:t> </a:t>
            </a:r>
            <a:r>
              <a:rPr lang="en-US" sz="2400" dirty="0"/>
              <a:t>words give the idea of "</a:t>
            </a:r>
            <a:r>
              <a:rPr lang="en-US" sz="2400" dirty="0">
                <a:solidFill>
                  <a:srgbClr val="FF0000"/>
                </a:solidFill>
              </a:rPr>
              <a:t>any</a:t>
            </a:r>
            <a:r>
              <a:rPr lang="en-US" sz="2400" dirty="0"/>
              <a:t>.” Each pair of sentences in the examples has the same meaning</a:t>
            </a:r>
            <a:r>
              <a:rPr lang="en-US" sz="2400" dirty="0" smtClean="0"/>
              <a:t>.</a:t>
            </a:r>
          </a:p>
          <a:p>
            <a:endParaRPr lang="en-US" sz="2400" dirty="0" smtClean="0"/>
          </a:p>
          <a:p>
            <a:pPr marL="114300" indent="0">
              <a:buNone/>
            </a:pPr>
            <a:r>
              <a:rPr lang="en-US" b="1" i="1" dirty="0">
                <a:solidFill>
                  <a:srgbClr val="FF0000"/>
                </a:solidFill>
                <a:effectLst>
                  <a:outerShdw blurRad="38100" dist="38100" dir="2700000" algn="tl">
                    <a:srgbClr val="000000">
                      <a:alpha val="43137"/>
                    </a:srgbClr>
                  </a:outerShdw>
                </a:effectLst>
              </a:rPr>
              <a:t>W</a:t>
            </a:r>
            <a:r>
              <a:rPr lang="en-US" b="1" i="1" dirty="0" smtClean="0">
                <a:solidFill>
                  <a:srgbClr val="FF0000"/>
                </a:solidFill>
                <a:effectLst>
                  <a:outerShdw blurRad="38100" dist="38100" dir="2700000" algn="tl">
                    <a:srgbClr val="000000">
                      <a:alpha val="43137"/>
                    </a:srgbClr>
                  </a:outerShdw>
                </a:effectLst>
              </a:rPr>
              <a:t>hoever </a:t>
            </a:r>
          </a:p>
          <a:p>
            <a:r>
              <a:rPr lang="en-US" dirty="0" smtClean="0">
                <a:solidFill>
                  <a:srgbClr val="FF0000"/>
                </a:solidFill>
              </a:rPr>
              <a:t> </a:t>
            </a:r>
            <a:r>
              <a:rPr lang="en-US" dirty="0"/>
              <a:t>(a</a:t>
            </a:r>
            <a:r>
              <a:rPr lang="en-US" dirty="0" smtClean="0"/>
              <a:t>)	 </a:t>
            </a:r>
            <a:r>
              <a:rPr lang="en-US" b="1" dirty="0">
                <a:solidFill>
                  <a:srgbClr val="FF0000"/>
                </a:solidFill>
              </a:rPr>
              <a:t>Whoever</a:t>
            </a:r>
            <a:r>
              <a:rPr lang="en-US" dirty="0"/>
              <a:t> wants to come is welcome.</a:t>
            </a:r>
          </a:p>
          <a:p>
            <a:pPr marL="114300" indent="0">
              <a:buNone/>
            </a:pPr>
            <a:r>
              <a:rPr lang="en-US" dirty="0"/>
              <a:t>	</a:t>
            </a:r>
            <a:r>
              <a:rPr lang="en-US" b="1" dirty="0" smtClean="0">
                <a:solidFill>
                  <a:srgbClr val="FF0000"/>
                </a:solidFill>
              </a:rPr>
              <a:t>Anyone </a:t>
            </a:r>
            <a:r>
              <a:rPr lang="en-US" b="1" dirty="0">
                <a:solidFill>
                  <a:srgbClr val="FF0000"/>
                </a:solidFill>
              </a:rPr>
              <a:t>who </a:t>
            </a:r>
            <a:r>
              <a:rPr lang="en-US" dirty="0"/>
              <a:t>wants to come is welcome.</a:t>
            </a:r>
          </a:p>
          <a:p>
            <a:r>
              <a:rPr lang="en-US" dirty="0"/>
              <a:t>(b) He makes friends easily with </a:t>
            </a:r>
            <a:r>
              <a:rPr lang="en-US" b="1" dirty="0">
                <a:solidFill>
                  <a:srgbClr val="FF0000"/>
                </a:solidFill>
              </a:rPr>
              <a:t>whoever</a:t>
            </a:r>
            <a:r>
              <a:rPr lang="en-US" dirty="0"/>
              <a:t> he meets.*</a:t>
            </a:r>
          </a:p>
          <a:p>
            <a:r>
              <a:rPr lang="en-US" dirty="0"/>
              <a:t>He makes friends easily with </a:t>
            </a:r>
            <a:r>
              <a:rPr lang="en-US" b="1" dirty="0">
                <a:solidFill>
                  <a:srgbClr val="FF0000"/>
                </a:solidFill>
              </a:rPr>
              <a:t>anyone who </a:t>
            </a:r>
            <a:r>
              <a:rPr lang="en-US" dirty="0"/>
              <a:t>he meets.</a:t>
            </a:r>
          </a:p>
          <a:p>
            <a:pPr marL="114300" indent="0">
              <a:buNone/>
            </a:pPr>
            <a:r>
              <a:rPr lang="en-US" b="1" i="1" dirty="0" smtClean="0">
                <a:solidFill>
                  <a:srgbClr val="FF0000"/>
                </a:solidFill>
                <a:effectLst>
                  <a:outerShdw blurRad="38100" dist="38100" dir="2700000" algn="tl">
                    <a:srgbClr val="000000">
                      <a:alpha val="43137"/>
                    </a:srgbClr>
                  </a:outerShdw>
                </a:effectLst>
              </a:rPr>
              <a:t>Whatever </a:t>
            </a:r>
          </a:p>
          <a:p>
            <a:r>
              <a:rPr lang="en-US" dirty="0" smtClean="0"/>
              <a:t>(</a:t>
            </a:r>
            <a:r>
              <a:rPr lang="en-US" dirty="0"/>
              <a:t>c) He always says </a:t>
            </a:r>
            <a:r>
              <a:rPr lang="en-US" b="1" dirty="0">
                <a:solidFill>
                  <a:srgbClr val="FF0000"/>
                </a:solidFill>
              </a:rPr>
              <a:t>whatever</a:t>
            </a:r>
            <a:r>
              <a:rPr lang="en-US" dirty="0"/>
              <a:t> comes into his mind.</a:t>
            </a:r>
          </a:p>
          <a:p>
            <a:r>
              <a:rPr lang="en-US" dirty="0"/>
              <a:t>He always says </a:t>
            </a:r>
            <a:r>
              <a:rPr lang="en-US" b="1" dirty="0">
                <a:solidFill>
                  <a:srgbClr val="FF0000"/>
                </a:solidFill>
              </a:rPr>
              <a:t>anything</a:t>
            </a:r>
            <a:r>
              <a:rPr lang="en-US" dirty="0"/>
              <a:t> that comes into his mind.</a:t>
            </a:r>
          </a:p>
          <a:p>
            <a:endParaRPr lang="en-US" dirty="0"/>
          </a:p>
        </p:txBody>
      </p:sp>
    </p:spTree>
    <p:extLst>
      <p:ext uri="{BB962C8B-B14F-4D97-AF65-F5344CB8AC3E}">
        <p14:creationId xmlns:p14="http://schemas.microsoft.com/office/powerpoint/2010/main" val="1270602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-ever Words</a:t>
            </a:r>
          </a:p>
        </p:txBody>
      </p:sp>
      <p:sp>
        <p:nvSpPr>
          <p:cNvPr id="3" name="Content Placeholder 2"/>
          <p:cNvSpPr>
            <a:spLocks noGrp="1"/>
          </p:cNvSpPr>
          <p:nvPr>
            <p:ph idx="1"/>
          </p:nvPr>
        </p:nvSpPr>
        <p:spPr/>
        <p:txBody>
          <a:bodyPr>
            <a:noAutofit/>
          </a:bodyPr>
          <a:lstStyle/>
          <a:p>
            <a:pPr marL="114300" indent="0">
              <a:buNone/>
            </a:pPr>
            <a:r>
              <a:rPr lang="en-US" sz="2400" b="1" i="1" dirty="0" smtClean="0">
                <a:solidFill>
                  <a:srgbClr val="FF0000"/>
                </a:solidFill>
                <a:effectLst>
                  <a:outerShdw blurRad="38100" dist="38100" dir="2700000" algn="tl">
                    <a:srgbClr val="000000">
                      <a:alpha val="43137"/>
                    </a:srgbClr>
                  </a:outerShdw>
                </a:effectLst>
              </a:rPr>
              <a:t>Whenever</a:t>
            </a:r>
          </a:p>
          <a:p>
            <a:r>
              <a:rPr lang="en-US" sz="2400" dirty="0" smtClean="0"/>
              <a:t> </a:t>
            </a:r>
            <a:r>
              <a:rPr lang="en-US" sz="2400" dirty="0"/>
              <a:t>(d) You may leave </a:t>
            </a:r>
            <a:r>
              <a:rPr lang="en-US" sz="2400" b="1" dirty="0">
                <a:solidFill>
                  <a:srgbClr val="FF0000"/>
                </a:solidFill>
              </a:rPr>
              <a:t>whenever</a:t>
            </a:r>
            <a:r>
              <a:rPr lang="en-US" sz="2400" dirty="0"/>
              <a:t> you wish.</a:t>
            </a:r>
          </a:p>
          <a:p>
            <a:r>
              <a:rPr lang="en-US" sz="2400" dirty="0"/>
              <a:t>You may leave at </a:t>
            </a:r>
            <a:r>
              <a:rPr lang="en-US" sz="2400" b="1" dirty="0">
                <a:solidFill>
                  <a:srgbClr val="FF0000"/>
                </a:solidFill>
              </a:rPr>
              <a:t>any time </a:t>
            </a:r>
            <a:r>
              <a:rPr lang="en-US" sz="2400" dirty="0"/>
              <a:t>that you wish</a:t>
            </a:r>
            <a:r>
              <a:rPr lang="en-US" sz="2400" dirty="0" smtClean="0"/>
              <a:t>.</a:t>
            </a:r>
          </a:p>
          <a:p>
            <a:endParaRPr lang="en-US" sz="2400" dirty="0"/>
          </a:p>
          <a:p>
            <a:pPr marL="114300" indent="0">
              <a:buNone/>
            </a:pPr>
            <a:r>
              <a:rPr lang="en-US" sz="2400" b="1" i="1" dirty="0" smtClean="0">
                <a:solidFill>
                  <a:srgbClr val="FF0000"/>
                </a:solidFill>
                <a:effectLst>
                  <a:outerShdw blurRad="38100" dist="38100" dir="2700000" algn="tl">
                    <a:srgbClr val="000000">
                      <a:alpha val="43137"/>
                    </a:srgbClr>
                  </a:outerShdw>
                </a:effectLst>
              </a:rPr>
              <a:t>Wherever</a:t>
            </a:r>
            <a:r>
              <a:rPr lang="en-US" sz="2400" i="1" dirty="0" smtClean="0">
                <a:effectLst>
                  <a:outerShdw blurRad="38100" dist="38100" dir="2700000" algn="tl">
                    <a:srgbClr val="000000">
                      <a:alpha val="43137"/>
                    </a:srgbClr>
                  </a:outerShdw>
                </a:effectLst>
              </a:rPr>
              <a:t> </a:t>
            </a:r>
          </a:p>
          <a:p>
            <a:r>
              <a:rPr lang="en-US" sz="2400" dirty="0" smtClean="0"/>
              <a:t>(</a:t>
            </a:r>
            <a:r>
              <a:rPr lang="en-US" sz="2400" dirty="0"/>
              <a:t>e) She can go </a:t>
            </a:r>
            <a:r>
              <a:rPr lang="en-US" sz="2400" b="1" dirty="0">
                <a:solidFill>
                  <a:srgbClr val="FF0000"/>
                </a:solidFill>
              </a:rPr>
              <a:t>wherever</a:t>
            </a:r>
            <a:r>
              <a:rPr lang="en-US" sz="2400" dirty="0"/>
              <a:t> she wants to go.</a:t>
            </a:r>
          </a:p>
          <a:p>
            <a:r>
              <a:rPr lang="en-US" sz="2400" dirty="0"/>
              <a:t>She can go </a:t>
            </a:r>
            <a:r>
              <a:rPr lang="en-US" sz="2400" b="1" dirty="0">
                <a:solidFill>
                  <a:srgbClr val="FF0000"/>
                </a:solidFill>
              </a:rPr>
              <a:t>anyplace</a:t>
            </a:r>
            <a:r>
              <a:rPr lang="en-US" sz="2400" dirty="0"/>
              <a:t> that she wants to go</a:t>
            </a:r>
            <a:r>
              <a:rPr lang="en-US" sz="2400" dirty="0" smtClean="0"/>
              <a:t>.</a:t>
            </a:r>
          </a:p>
          <a:p>
            <a:endParaRPr lang="en-US" sz="2400" dirty="0"/>
          </a:p>
          <a:p>
            <a:pPr marL="114300" indent="0">
              <a:buNone/>
            </a:pPr>
            <a:r>
              <a:rPr lang="en-US" sz="2400" b="1" i="1" dirty="0" smtClean="0">
                <a:solidFill>
                  <a:srgbClr val="FF0000"/>
                </a:solidFill>
                <a:effectLst>
                  <a:outerShdw blurRad="38100" dist="38100" dir="2700000" algn="tl">
                    <a:srgbClr val="000000">
                      <a:alpha val="43137"/>
                    </a:srgbClr>
                  </a:outerShdw>
                </a:effectLst>
              </a:rPr>
              <a:t>However</a:t>
            </a:r>
          </a:p>
          <a:p>
            <a:r>
              <a:rPr lang="en-US" sz="2400" dirty="0" smtClean="0">
                <a:effectLst>
                  <a:outerShdw blurRad="38100" dist="38100" dir="2700000" algn="tl">
                    <a:srgbClr val="000000">
                      <a:alpha val="43137"/>
                    </a:srgbClr>
                  </a:outerShdw>
                </a:effectLst>
              </a:rPr>
              <a:t> </a:t>
            </a:r>
            <a:r>
              <a:rPr lang="en-US" sz="2400" dirty="0"/>
              <a:t>(f) The students may dress </a:t>
            </a:r>
            <a:r>
              <a:rPr lang="en-US" sz="2400" b="1" dirty="0">
                <a:solidFill>
                  <a:srgbClr val="FF0000"/>
                </a:solidFill>
              </a:rPr>
              <a:t>however</a:t>
            </a:r>
            <a:r>
              <a:rPr lang="en-US" sz="2400" dirty="0"/>
              <a:t> they please.</a:t>
            </a:r>
          </a:p>
          <a:p>
            <a:r>
              <a:rPr lang="en-US" sz="2400" dirty="0"/>
              <a:t>The students may dress in </a:t>
            </a:r>
            <a:r>
              <a:rPr lang="en-US" sz="2400" b="1" dirty="0">
                <a:solidFill>
                  <a:srgbClr val="FF0000"/>
                </a:solidFill>
              </a:rPr>
              <a:t>any</a:t>
            </a:r>
            <a:r>
              <a:rPr lang="en-US" sz="2400" dirty="0"/>
              <a:t> </a:t>
            </a:r>
            <a:r>
              <a:rPr lang="en-US" sz="2400" b="1" dirty="0">
                <a:solidFill>
                  <a:srgbClr val="FF0000"/>
                </a:solidFill>
              </a:rPr>
              <a:t>way</a:t>
            </a:r>
            <a:r>
              <a:rPr lang="en-US" sz="2400" dirty="0">
                <a:solidFill>
                  <a:srgbClr val="FF0000"/>
                </a:solidFill>
              </a:rPr>
              <a:t> </a:t>
            </a:r>
            <a:r>
              <a:rPr lang="en-US" sz="2400" dirty="0"/>
              <a:t>that they please.</a:t>
            </a:r>
          </a:p>
          <a:p>
            <a:endParaRPr lang="en-US" sz="2400" dirty="0"/>
          </a:p>
        </p:txBody>
      </p:sp>
    </p:spTree>
    <p:extLst>
      <p:ext uri="{BB962C8B-B14F-4D97-AF65-F5344CB8AC3E}">
        <p14:creationId xmlns:p14="http://schemas.microsoft.com/office/powerpoint/2010/main" val="203105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marL="0" lvl="0" indent="0">
              <a:buClr>
                <a:srgbClr val="93A299"/>
              </a:buClr>
              <a:buSzPct val="85000"/>
              <a:buNone/>
            </a:pPr>
            <a:r>
              <a:rPr lang="en-US" sz="2800" b="1" dirty="0">
                <a:solidFill>
                  <a:srgbClr val="C00000"/>
                </a:solidFill>
                <a:latin typeface="Arial"/>
              </a:rPr>
              <a:t>Object of a preposition</a:t>
            </a:r>
            <a:endParaRPr lang="en-US" sz="2800" u="sng" dirty="0">
              <a:solidFill>
                <a:srgbClr val="292934"/>
              </a:solidFill>
              <a:latin typeface="Arial"/>
            </a:endParaRPr>
          </a:p>
          <a:p>
            <a:pPr marL="0" lvl="0" indent="0">
              <a:buClr>
                <a:srgbClr val="93A299"/>
              </a:buClr>
              <a:buSzPct val="85000"/>
              <a:buNone/>
            </a:pPr>
            <a:r>
              <a:rPr lang="en-US" sz="2800" dirty="0">
                <a:solidFill>
                  <a:srgbClr val="292934"/>
                </a:solidFill>
                <a:latin typeface="Arial"/>
              </a:rPr>
              <a:t>I listened to</a:t>
            </a:r>
            <a:r>
              <a:rPr lang="en-US" sz="2800" u="sng" dirty="0">
                <a:solidFill>
                  <a:srgbClr val="292934"/>
                </a:solidFill>
                <a:latin typeface="Arial"/>
              </a:rPr>
              <a:t> what he said</a:t>
            </a:r>
            <a:r>
              <a:rPr lang="en-US" sz="2800" dirty="0">
                <a:solidFill>
                  <a:srgbClr val="292934"/>
                </a:solidFill>
                <a:latin typeface="Arial"/>
              </a:rPr>
              <a:t>.</a:t>
            </a:r>
          </a:p>
          <a:p>
            <a:pPr marL="0" lvl="0" indent="0">
              <a:buClr>
                <a:srgbClr val="93A299"/>
              </a:buClr>
              <a:buSzPct val="85000"/>
              <a:buNone/>
            </a:pPr>
            <a:r>
              <a:rPr lang="en-US" sz="2800" dirty="0">
                <a:solidFill>
                  <a:srgbClr val="292934"/>
                </a:solidFill>
                <a:latin typeface="Arial"/>
              </a:rPr>
              <a:t>I listened to</a:t>
            </a:r>
            <a:r>
              <a:rPr lang="en-US" sz="2800" u="sng" dirty="0">
                <a:solidFill>
                  <a:srgbClr val="292934"/>
                </a:solidFill>
                <a:latin typeface="Arial"/>
              </a:rPr>
              <a:t> the story</a:t>
            </a:r>
            <a:r>
              <a:rPr lang="en-US" sz="2800" dirty="0" smtClean="0">
                <a:solidFill>
                  <a:srgbClr val="292934"/>
                </a:solidFill>
                <a:latin typeface="Arial"/>
              </a:rPr>
              <a:t>.</a:t>
            </a:r>
          </a:p>
          <a:p>
            <a:pPr marL="0" lvl="0" indent="0">
              <a:buClr>
                <a:srgbClr val="93A299"/>
              </a:buClr>
              <a:buSzPct val="85000"/>
              <a:buNone/>
            </a:pPr>
            <a:endParaRPr lang="en-US" sz="2800" dirty="0">
              <a:solidFill>
                <a:srgbClr val="292934"/>
              </a:solidFill>
              <a:latin typeface="Arial"/>
            </a:endParaRPr>
          </a:p>
          <a:p>
            <a:pPr marL="0" lvl="0" indent="0">
              <a:buClr>
                <a:srgbClr val="93A299"/>
              </a:buClr>
              <a:buSzPct val="85000"/>
              <a:buNone/>
            </a:pPr>
            <a:r>
              <a:rPr lang="en-US" sz="2800" b="1" dirty="0">
                <a:solidFill>
                  <a:srgbClr val="C00000"/>
                </a:solidFill>
                <a:latin typeface="Arial"/>
              </a:rPr>
              <a:t>Complement</a:t>
            </a:r>
            <a:endParaRPr lang="en-US" sz="2800" dirty="0">
              <a:solidFill>
                <a:srgbClr val="292934"/>
              </a:solidFill>
              <a:latin typeface="Arial"/>
            </a:endParaRPr>
          </a:p>
          <a:p>
            <a:pPr marL="0" lvl="0" indent="0">
              <a:buClr>
                <a:srgbClr val="93A299"/>
              </a:buClr>
              <a:buSzPct val="85000"/>
              <a:buNone/>
            </a:pPr>
            <a:r>
              <a:rPr lang="en-US" sz="2800" dirty="0">
                <a:solidFill>
                  <a:srgbClr val="292934"/>
                </a:solidFill>
                <a:latin typeface="Arial"/>
              </a:rPr>
              <a:t>A major concern is</a:t>
            </a:r>
            <a:r>
              <a:rPr lang="en-US" sz="2800" u="sng" dirty="0">
                <a:solidFill>
                  <a:srgbClr val="292934"/>
                </a:solidFill>
                <a:latin typeface="Arial"/>
              </a:rPr>
              <a:t> how fast these changes are happening.</a:t>
            </a:r>
          </a:p>
          <a:p>
            <a:pPr marL="0" lvl="0" indent="0">
              <a:buClr>
                <a:srgbClr val="93A299"/>
              </a:buClr>
              <a:buSzPct val="85000"/>
              <a:buNone/>
            </a:pPr>
            <a:r>
              <a:rPr lang="en-US" sz="2800" dirty="0">
                <a:solidFill>
                  <a:srgbClr val="292934"/>
                </a:solidFill>
                <a:latin typeface="Arial"/>
              </a:rPr>
              <a:t>A major concern is</a:t>
            </a:r>
            <a:r>
              <a:rPr lang="en-US" sz="2800" u="sng" dirty="0">
                <a:solidFill>
                  <a:srgbClr val="292934"/>
                </a:solidFill>
                <a:latin typeface="Arial"/>
              </a:rPr>
              <a:t> the fast changes.</a:t>
            </a:r>
          </a:p>
          <a:p>
            <a:pPr marL="114300" indent="0">
              <a:buNone/>
            </a:pPr>
            <a:endParaRPr lang="en-US" dirty="0"/>
          </a:p>
        </p:txBody>
      </p:sp>
    </p:spTree>
    <p:extLst>
      <p:ext uri="{BB962C8B-B14F-4D97-AF65-F5344CB8AC3E}">
        <p14:creationId xmlns:p14="http://schemas.microsoft.com/office/powerpoint/2010/main" val="370652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Noun Clauses Beginning with a Question Word</a:t>
            </a:r>
            <a:endParaRPr lang="en-US" dirty="0">
              <a:solidFill>
                <a:srgbClr val="C00000"/>
              </a:solidFill>
            </a:endParaRPr>
          </a:p>
        </p:txBody>
      </p:sp>
      <p:sp>
        <p:nvSpPr>
          <p:cNvPr id="3" name="Content Placeholder 2"/>
          <p:cNvSpPr>
            <a:spLocks noGrp="1"/>
          </p:cNvSpPr>
          <p:nvPr>
            <p:ph idx="1"/>
          </p:nvPr>
        </p:nvSpPr>
        <p:spPr/>
        <p:txBody>
          <a:bodyPr/>
          <a:lstStyle/>
          <a:p>
            <a:r>
              <a:rPr lang="en-US" sz="3000" dirty="0">
                <a:solidFill>
                  <a:srgbClr val="292934"/>
                </a:solidFill>
                <a:latin typeface="Arial"/>
              </a:rPr>
              <a:t>Information questions can be used as noun clauses. Questions words such as what, when, why, … are used to begin such clauses. The subject precedes the verb like in statements. </a:t>
            </a:r>
            <a:r>
              <a:rPr lang="en-US" sz="3000" u="sng" dirty="0" smtClean="0">
                <a:solidFill>
                  <a:srgbClr val="292934"/>
                </a:solidFill>
                <a:latin typeface="Arial"/>
              </a:rPr>
              <a:t>Auxiliary </a:t>
            </a:r>
            <a:r>
              <a:rPr lang="en-US" sz="3000" u="sng" dirty="0">
                <a:solidFill>
                  <a:srgbClr val="292934"/>
                </a:solidFill>
                <a:latin typeface="Arial"/>
              </a:rPr>
              <a:t>verbs</a:t>
            </a:r>
            <a:r>
              <a:rPr lang="en-US" sz="3000" dirty="0">
                <a:solidFill>
                  <a:srgbClr val="292934"/>
                </a:solidFill>
                <a:latin typeface="Arial"/>
              </a:rPr>
              <a:t> added to form the </a:t>
            </a:r>
            <a:r>
              <a:rPr lang="en-US" sz="3000" u="sng" dirty="0">
                <a:solidFill>
                  <a:srgbClr val="292934"/>
                </a:solidFill>
                <a:latin typeface="Arial"/>
              </a:rPr>
              <a:t>questions</a:t>
            </a:r>
            <a:r>
              <a:rPr lang="en-US" sz="3000" dirty="0">
                <a:solidFill>
                  <a:srgbClr val="292934"/>
                </a:solidFill>
                <a:latin typeface="Arial"/>
              </a:rPr>
              <a:t> are not used in forming noun clauses.</a:t>
            </a:r>
            <a:endParaRPr lang="en-US" dirty="0"/>
          </a:p>
        </p:txBody>
      </p:sp>
    </p:spTree>
    <p:extLst>
      <p:ext uri="{BB962C8B-B14F-4D97-AF65-F5344CB8AC3E}">
        <p14:creationId xmlns:p14="http://schemas.microsoft.com/office/powerpoint/2010/main" val="379381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90647213"/>
              </p:ext>
            </p:extLst>
          </p:nvPr>
        </p:nvGraphicFramePr>
        <p:xfrm>
          <a:off x="228600" y="457200"/>
          <a:ext cx="7696200" cy="5181600"/>
        </p:xfrm>
        <a:graphic>
          <a:graphicData uri="http://schemas.openxmlformats.org/drawingml/2006/table">
            <a:tbl>
              <a:tblPr firstRow="1" bandRow="1">
                <a:tableStyleId>{5940675A-B579-460E-94D1-54222C63F5DA}</a:tableStyleId>
              </a:tblPr>
              <a:tblGrid>
                <a:gridCol w="3848100"/>
                <a:gridCol w="3848100"/>
              </a:tblGrid>
              <a:tr h="1295400">
                <a:tc>
                  <a:txBody>
                    <a:bodyPr/>
                    <a:lstStyle/>
                    <a:p>
                      <a:pPr algn="l" rtl="0"/>
                      <a:r>
                        <a:rPr lang="en-US" sz="3200" b="0" dirty="0" smtClean="0">
                          <a:solidFill>
                            <a:sysClr val="windowText" lastClr="000000"/>
                          </a:solidFill>
                          <a:latin typeface="Times New Roman" pitchFamily="18" charset="0"/>
                          <a:cs typeface="Times New Roman" pitchFamily="18" charset="0"/>
                        </a:rPr>
                        <a:t>Where does she live?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don’t know </a:t>
                      </a:r>
                      <a:r>
                        <a:rPr lang="en-US" sz="3200" b="0" u="sng" dirty="0" smtClean="0">
                          <a:solidFill>
                            <a:sysClr val="windowText" lastClr="000000"/>
                          </a:solidFill>
                          <a:latin typeface="Times New Roman" pitchFamily="18" charset="0"/>
                          <a:cs typeface="Times New Roman" pitchFamily="18" charset="0"/>
                        </a:rPr>
                        <a:t>where she lives.</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What did he say?</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couldn’t hear </a:t>
                      </a:r>
                      <a:r>
                        <a:rPr lang="en-US" sz="3200" b="0" u="sng" dirty="0" smtClean="0">
                          <a:solidFill>
                            <a:sysClr val="windowText" lastClr="000000"/>
                          </a:solidFill>
                          <a:latin typeface="Times New Roman" pitchFamily="18" charset="0"/>
                          <a:cs typeface="Times New Roman" pitchFamily="18" charset="0"/>
                        </a:rPr>
                        <a:t>what he said.</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How much will you make?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She wants to know </a:t>
                      </a:r>
                      <a:r>
                        <a:rPr lang="en-US" sz="3200" b="0" u="sng" dirty="0" smtClean="0">
                          <a:solidFill>
                            <a:sysClr val="windowText" lastClr="000000"/>
                          </a:solidFill>
                          <a:latin typeface="Times New Roman" pitchFamily="18" charset="0"/>
                          <a:cs typeface="Times New Roman" pitchFamily="18" charset="0"/>
                        </a:rPr>
                        <a:t>how much I’ll make.</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How old is</a:t>
                      </a:r>
                      <a:r>
                        <a:rPr lang="en-US" sz="3200" b="0" baseline="0" dirty="0" smtClean="0">
                          <a:solidFill>
                            <a:sysClr val="windowText" lastClr="000000"/>
                          </a:solidFill>
                          <a:latin typeface="Times New Roman" pitchFamily="18" charset="0"/>
                          <a:cs typeface="Times New Roman" pitchFamily="18" charset="0"/>
                        </a:rPr>
                        <a:t> Salma</a:t>
                      </a:r>
                      <a:r>
                        <a:rPr lang="en-US" sz="3200" b="0" dirty="0" smtClean="0">
                          <a:solidFill>
                            <a:sysClr val="windowText" lastClr="000000"/>
                          </a:solidFill>
                          <a:latin typeface="Times New Roman" pitchFamily="18" charset="0"/>
                          <a:cs typeface="Times New Roman" pitchFamily="18" charset="0"/>
                        </a:rPr>
                        <a:t>?</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She wondered</a:t>
                      </a:r>
                      <a:r>
                        <a:rPr lang="en-US" sz="3200" b="0" u="sng" dirty="0" smtClean="0">
                          <a:solidFill>
                            <a:sysClr val="windowText" lastClr="000000"/>
                          </a:solidFill>
                          <a:latin typeface="Times New Roman" pitchFamily="18" charset="0"/>
                          <a:cs typeface="Times New Roman" pitchFamily="18" charset="0"/>
                        </a:rPr>
                        <a:t> how old Salma is</a:t>
                      </a:r>
                      <a:r>
                        <a:rPr lang="en-US" sz="3200" b="0" u="sng" baseline="0" dirty="0" smtClean="0">
                          <a:solidFill>
                            <a:sysClr val="windowText" lastClr="000000"/>
                          </a:solidFill>
                          <a:latin typeface="Times New Roman" pitchFamily="18" charset="0"/>
                          <a:cs typeface="Times New Roman" pitchFamily="18" charset="0"/>
                        </a:rPr>
                        <a:t>.</a:t>
                      </a:r>
                      <a:endParaRPr lang="ar-SA" sz="3200" b="0" u="sng" dirty="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214762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53418762"/>
              </p:ext>
            </p:extLst>
          </p:nvPr>
        </p:nvGraphicFramePr>
        <p:xfrm>
          <a:off x="457200" y="685800"/>
          <a:ext cx="7620000" cy="4876800"/>
        </p:xfrm>
        <a:graphic>
          <a:graphicData uri="http://schemas.openxmlformats.org/drawingml/2006/table">
            <a:tbl>
              <a:tblPr firstRow="1" bandRow="1">
                <a:tableStyleId>{5940675A-B579-460E-94D1-54222C63F5DA}</a:tableStyleId>
              </a:tblPr>
              <a:tblGrid>
                <a:gridCol w="3810000"/>
                <a:gridCol w="3810000"/>
              </a:tblGrid>
              <a:tr h="1219200">
                <a:tc>
                  <a:txBody>
                    <a:bodyPr/>
                    <a:lstStyle/>
                    <a:p>
                      <a:pPr algn="l" rtl="0"/>
                      <a:r>
                        <a:rPr lang="en-US" sz="3000" b="0" dirty="0" smtClean="0">
                          <a:solidFill>
                            <a:sysClr val="windowText" lastClr="000000"/>
                          </a:solidFill>
                          <a:latin typeface="Times New Roman" pitchFamily="18" charset="0"/>
                          <a:cs typeface="Times New Roman" pitchFamily="18" charset="0"/>
                        </a:rPr>
                        <a:t>What time is it?</a:t>
                      </a:r>
                      <a:endParaRPr lang="ar-SA" sz="30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Do you know </a:t>
                      </a:r>
                      <a:r>
                        <a:rPr lang="en-US" sz="3000" b="0" u="sng" dirty="0" smtClean="0">
                          <a:solidFill>
                            <a:sysClr val="windowText" lastClr="000000"/>
                          </a:solidFill>
                          <a:latin typeface="Times New Roman" pitchFamily="18" charset="0"/>
                          <a:cs typeface="Times New Roman" pitchFamily="18" charset="0"/>
                        </a:rPr>
                        <a:t>what time it is</a:t>
                      </a:r>
                      <a:r>
                        <a:rPr lang="en-US" sz="3000" b="0" dirty="0" smtClean="0">
                          <a:solidFill>
                            <a:sysClr val="windowText" lastClr="000000"/>
                          </a:solidFill>
                          <a:latin typeface="Times New Roman" pitchFamily="18" charset="0"/>
                          <a:cs typeface="Times New Roman" pitchFamily="18" charset="0"/>
                        </a:rPr>
                        <a:t>?</a:t>
                      </a:r>
                      <a:endParaRPr lang="ar-SA" sz="3000" b="0" dirty="0">
                        <a:solidFill>
                          <a:sysClr val="windowText" lastClr="000000"/>
                        </a:solidFill>
                        <a:latin typeface="Times New Roman" pitchFamily="18" charset="0"/>
                        <a:cs typeface="Times New Roman" pitchFamily="18" charset="0"/>
                      </a:endParaRPr>
                    </a:p>
                  </a:txBody>
                  <a:tcPr anchor="ctr"/>
                </a:tc>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What time is it?</a:t>
                      </a:r>
                      <a:endParaRPr lang="ar-SA" sz="3000" b="0" dirty="0" smtClean="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I</a:t>
                      </a:r>
                      <a:r>
                        <a:rPr lang="en-US" sz="3000" b="0" baseline="0" dirty="0" smtClean="0">
                          <a:solidFill>
                            <a:sysClr val="windowText" lastClr="000000"/>
                          </a:solidFill>
                          <a:latin typeface="Times New Roman" pitchFamily="18" charset="0"/>
                          <a:cs typeface="Times New Roman" pitchFamily="18" charset="0"/>
                        </a:rPr>
                        <a:t> don’t know </a:t>
                      </a:r>
                      <a:r>
                        <a:rPr lang="en-US" sz="3000" b="0" u="sng" baseline="0" dirty="0" smtClean="0">
                          <a:solidFill>
                            <a:sysClr val="windowText" lastClr="000000"/>
                          </a:solidFill>
                          <a:latin typeface="Times New Roman" pitchFamily="18" charset="0"/>
                          <a:cs typeface="Times New Roman" pitchFamily="18" charset="0"/>
                        </a:rPr>
                        <a:t>what time it is</a:t>
                      </a:r>
                      <a:r>
                        <a:rPr lang="en-US" sz="3000" b="0" baseline="0" dirty="0" smtClean="0">
                          <a:solidFill>
                            <a:sysClr val="windowText" lastClr="000000"/>
                          </a:solidFill>
                          <a:latin typeface="Times New Roman" pitchFamily="18" charset="0"/>
                          <a:cs typeface="Times New Roman" pitchFamily="18" charset="0"/>
                        </a:rPr>
                        <a:t>.</a:t>
                      </a:r>
                      <a:endParaRPr lang="ar-SA" sz="3000" b="0" dirty="0">
                        <a:solidFill>
                          <a:sysClr val="windowText" lastClr="000000"/>
                        </a:solidFill>
                        <a:latin typeface="Times New Roman" pitchFamily="18" charset="0"/>
                        <a:cs typeface="Times New Roman" pitchFamily="18" charset="0"/>
                      </a:endParaRPr>
                    </a:p>
                  </a:txBody>
                  <a:tcPr anchor="ctr"/>
                </a:tc>
              </a:tr>
              <a:tr h="1219200">
                <a:tc>
                  <a:txBody>
                    <a:bodyPr/>
                    <a:lstStyle/>
                    <a:p>
                      <a:pPr algn="l" rtl="0"/>
                      <a:r>
                        <a:rPr lang="en-US" sz="3000" b="0" dirty="0" smtClean="0">
                          <a:solidFill>
                            <a:sysClr val="windowText" lastClr="000000"/>
                          </a:solidFill>
                          <a:latin typeface="Times New Roman" pitchFamily="18" charset="0"/>
                          <a:cs typeface="Times New Roman" pitchFamily="18" charset="0"/>
                        </a:rPr>
                        <a:t>Where</a:t>
                      </a:r>
                      <a:r>
                        <a:rPr lang="en-US" sz="3000" b="0" baseline="0" dirty="0" smtClean="0">
                          <a:solidFill>
                            <a:sysClr val="windowText" lastClr="000000"/>
                          </a:solidFill>
                          <a:latin typeface="Times New Roman" pitchFamily="18" charset="0"/>
                          <a:cs typeface="Times New Roman" pitchFamily="18" charset="0"/>
                        </a:rPr>
                        <a:t> is the lecture?</a:t>
                      </a:r>
                      <a:endParaRPr lang="ar-SA" sz="30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Do you remember </a:t>
                      </a:r>
                      <a:r>
                        <a:rPr lang="en-US" sz="3000" b="0" u="sng" dirty="0" smtClean="0">
                          <a:solidFill>
                            <a:sysClr val="windowText" lastClr="000000"/>
                          </a:solidFill>
                          <a:latin typeface="Times New Roman" pitchFamily="18" charset="0"/>
                          <a:cs typeface="Times New Roman" pitchFamily="18" charset="0"/>
                        </a:rPr>
                        <a:t>where the lecture is?</a:t>
                      </a:r>
                      <a:endParaRPr lang="ar-SA" sz="3000" b="0" u="sng" dirty="0">
                        <a:solidFill>
                          <a:sysClr val="windowText" lastClr="000000"/>
                        </a:solidFill>
                        <a:latin typeface="Times New Roman" pitchFamily="18" charset="0"/>
                        <a:cs typeface="Times New Roman" pitchFamily="18" charset="0"/>
                      </a:endParaRPr>
                    </a:p>
                  </a:txBody>
                  <a:tcPr anchor="ctr"/>
                </a:tc>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Where</a:t>
                      </a:r>
                      <a:r>
                        <a:rPr lang="en-US" sz="3000" b="0" baseline="0" dirty="0" smtClean="0">
                          <a:solidFill>
                            <a:sysClr val="windowText" lastClr="000000"/>
                          </a:solidFill>
                          <a:latin typeface="Times New Roman" pitchFamily="18" charset="0"/>
                          <a:cs typeface="Times New Roman" pitchFamily="18" charset="0"/>
                        </a:rPr>
                        <a:t> is the lecture?</a:t>
                      </a:r>
                      <a:endParaRPr lang="ar-SA" sz="3000" b="0" dirty="0" smtClean="0">
                        <a:solidFill>
                          <a:sysClr val="windowText" lastClr="000000"/>
                        </a:solidFill>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I am not </a:t>
                      </a:r>
                      <a:r>
                        <a:rPr lang="en-US" sz="3000" b="0" u="none" dirty="0" smtClean="0">
                          <a:solidFill>
                            <a:sysClr val="windowText" lastClr="000000"/>
                          </a:solidFill>
                          <a:latin typeface="Times New Roman" pitchFamily="18" charset="0"/>
                          <a:cs typeface="Times New Roman" pitchFamily="18" charset="0"/>
                        </a:rPr>
                        <a:t>sure</a:t>
                      </a:r>
                      <a:r>
                        <a:rPr lang="en-US" sz="3000" b="0" u="sng" dirty="0" smtClean="0">
                          <a:solidFill>
                            <a:sysClr val="windowText" lastClr="000000"/>
                          </a:solidFill>
                          <a:latin typeface="Times New Roman" pitchFamily="18" charset="0"/>
                          <a:cs typeface="Times New Roman" pitchFamily="18" charset="0"/>
                        </a:rPr>
                        <a:t> where the lecture is.</a:t>
                      </a:r>
                      <a:endParaRPr lang="ar-SA" sz="3000" b="0" u="sng" dirty="0" smtClean="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724287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4421190"/>
              </p:ext>
            </p:extLst>
          </p:nvPr>
        </p:nvGraphicFramePr>
        <p:xfrm>
          <a:off x="381000" y="762000"/>
          <a:ext cx="7696200" cy="4861560"/>
        </p:xfrm>
        <a:graphic>
          <a:graphicData uri="http://schemas.openxmlformats.org/drawingml/2006/table">
            <a:tbl>
              <a:tblPr firstRow="1" bandRow="1">
                <a:tableStyleId>{5940675A-B579-460E-94D1-54222C63F5DA}</a:tableStyleId>
              </a:tblPr>
              <a:tblGrid>
                <a:gridCol w="3848100"/>
                <a:gridCol w="3848100"/>
              </a:tblGrid>
              <a:tr h="1215390">
                <a:tc>
                  <a:txBody>
                    <a:bodyPr/>
                    <a:lstStyle/>
                    <a:p>
                      <a:pPr algn="l" rtl="0"/>
                      <a:r>
                        <a:rPr lang="en-US" sz="3000" b="0" dirty="0" smtClean="0">
                          <a:solidFill>
                            <a:sysClr val="windowText" lastClr="000000"/>
                          </a:solidFill>
                          <a:latin typeface="Times New Roman" pitchFamily="18" charset="0"/>
                          <a:cs typeface="Times New Roman" pitchFamily="18" charset="0"/>
                        </a:rPr>
                        <a:t>What</a:t>
                      </a:r>
                      <a:r>
                        <a:rPr lang="en-US" sz="3000" b="0" baseline="0" dirty="0" smtClean="0">
                          <a:solidFill>
                            <a:sysClr val="windowText" lastClr="000000"/>
                          </a:solidFill>
                          <a:latin typeface="Times New Roman" pitchFamily="18" charset="0"/>
                          <a:cs typeface="Times New Roman" pitchFamily="18" charset="0"/>
                        </a:rPr>
                        <a:t> did she say?</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u="sng" dirty="0" smtClean="0">
                          <a:solidFill>
                            <a:sysClr val="windowText" lastClr="000000"/>
                          </a:solidFill>
                          <a:latin typeface="Times New Roman" pitchFamily="18" charset="0"/>
                          <a:cs typeface="Times New Roman" pitchFamily="18" charset="0"/>
                        </a:rPr>
                        <a:t>What she said </a:t>
                      </a:r>
                      <a:r>
                        <a:rPr lang="en-US" sz="3000" b="0" dirty="0" smtClean="0">
                          <a:solidFill>
                            <a:sysClr val="windowText" lastClr="000000"/>
                          </a:solidFill>
                          <a:latin typeface="Times New Roman" pitchFamily="18" charset="0"/>
                          <a:cs typeface="Times New Roman" pitchFamily="18" charset="0"/>
                        </a:rPr>
                        <a:t>surprised me.</a:t>
                      </a:r>
                      <a:endParaRPr lang="ar-SA" sz="3000" b="0" dirty="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When do they arrive?</a:t>
                      </a:r>
                      <a:endParaRPr lang="ar-SA" sz="3000" b="0" dirty="0">
                        <a:solidFill>
                          <a:sysClr val="windowText" lastClr="000000"/>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Do</a:t>
                      </a:r>
                      <a:r>
                        <a:rPr lang="en-US" sz="3000" b="0" baseline="0" dirty="0" smtClean="0">
                          <a:solidFill>
                            <a:sysClr val="windowText" lastClr="000000"/>
                          </a:solidFill>
                          <a:latin typeface="Times New Roman" pitchFamily="18" charset="0"/>
                          <a:cs typeface="Times New Roman" pitchFamily="18" charset="0"/>
                        </a:rPr>
                        <a:t> you know </a:t>
                      </a:r>
                      <a:r>
                        <a:rPr lang="en-US" sz="3000" b="0" u="sng" baseline="0" dirty="0" smtClean="0">
                          <a:solidFill>
                            <a:sysClr val="windowText" lastClr="000000"/>
                          </a:solidFill>
                          <a:latin typeface="Times New Roman" pitchFamily="18" charset="0"/>
                          <a:cs typeface="Times New Roman" pitchFamily="18" charset="0"/>
                        </a:rPr>
                        <a:t>when they arrive?</a:t>
                      </a:r>
                      <a:endParaRPr lang="ar-SA" sz="3000" b="0" u="sng" dirty="0" smtClean="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Whose pen is this?</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dirty="0" smtClean="0">
                          <a:solidFill>
                            <a:sysClr val="windowText" lastClr="000000"/>
                          </a:solidFill>
                          <a:latin typeface="Times New Roman" pitchFamily="18" charset="0"/>
                          <a:cs typeface="Times New Roman" pitchFamily="18" charset="0"/>
                        </a:rPr>
                        <a:t>Do you know </a:t>
                      </a:r>
                      <a:r>
                        <a:rPr lang="en-US" sz="3000" b="0" u="sng" dirty="0" smtClean="0">
                          <a:solidFill>
                            <a:sysClr val="windowText" lastClr="000000"/>
                          </a:solidFill>
                          <a:latin typeface="Times New Roman" pitchFamily="18" charset="0"/>
                          <a:cs typeface="Times New Roman" pitchFamily="18" charset="0"/>
                        </a:rPr>
                        <a:t>whose pen this</a:t>
                      </a:r>
                      <a:r>
                        <a:rPr lang="en-US" sz="3000" b="0" u="sng" baseline="0" dirty="0" smtClean="0">
                          <a:solidFill>
                            <a:sysClr val="windowText" lastClr="000000"/>
                          </a:solidFill>
                          <a:latin typeface="Times New Roman" pitchFamily="18" charset="0"/>
                          <a:cs typeface="Times New Roman" pitchFamily="18" charset="0"/>
                        </a:rPr>
                        <a:t> is?</a:t>
                      </a:r>
                      <a:endParaRPr lang="ar-SA" sz="3000" b="0" u="sng" dirty="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Which one do you want?</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dirty="0" smtClean="0">
                          <a:solidFill>
                            <a:sysClr val="windowText" lastClr="000000"/>
                          </a:solidFill>
                          <a:latin typeface="Times New Roman" pitchFamily="18" charset="0"/>
                          <a:cs typeface="Times New Roman" pitchFamily="18" charset="0"/>
                        </a:rPr>
                        <a:t>Can you tell me </a:t>
                      </a:r>
                      <a:r>
                        <a:rPr lang="en-US" sz="3000" b="0" u="sng" dirty="0" smtClean="0">
                          <a:solidFill>
                            <a:sysClr val="windowText" lastClr="000000"/>
                          </a:solidFill>
                          <a:latin typeface="Times New Roman" pitchFamily="18" charset="0"/>
                          <a:cs typeface="Times New Roman" pitchFamily="18" charset="0"/>
                        </a:rPr>
                        <a:t>which one you want?</a:t>
                      </a:r>
                      <a:endParaRPr lang="ar-SA" sz="3000" b="0" u="sng" dirty="0">
                        <a:solidFill>
                          <a:sysClr val="windowText" lastClr="0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593065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870</TotalTime>
  <Words>3964</Words>
  <Application>Microsoft Office PowerPoint</Application>
  <PresentationFormat>On-screen Show (4:3)</PresentationFormat>
  <Paragraphs>387</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Adjacency</vt:lpstr>
      <vt:lpstr>Noun Clauses</vt:lpstr>
      <vt:lpstr>Introduction</vt:lpstr>
      <vt:lpstr>Noun Clauses</vt:lpstr>
      <vt:lpstr>PowerPoint Presentation</vt:lpstr>
      <vt:lpstr>PowerPoint Presentation</vt:lpstr>
      <vt:lpstr>Noun Clauses Beginning with a Question Word</vt:lpstr>
      <vt:lpstr>PowerPoint Presentation</vt:lpstr>
      <vt:lpstr>PowerPoint Presentation</vt:lpstr>
      <vt:lpstr>PowerPoint Presentation</vt:lpstr>
      <vt:lpstr>PowerPoint Presentation</vt:lpstr>
      <vt:lpstr>Noun Clauses with if / whether</vt:lpstr>
      <vt:lpstr>Noun Clauses with if / whether</vt:lpstr>
      <vt:lpstr>PowerPoint Presentation</vt:lpstr>
      <vt:lpstr>Question Words followed by Infinitives</vt:lpstr>
      <vt:lpstr>Noun Clauses Beginning with That</vt:lpstr>
      <vt:lpstr>Verb + That-Clause</vt:lpstr>
      <vt:lpstr>Person + Be + Adjective+ That-Clause</vt:lpstr>
      <vt:lpstr>Person + Be + Adjective+ That-Clause</vt:lpstr>
      <vt:lpstr>It + Be + Adjective + That-Clause</vt:lpstr>
      <vt:lpstr>That-Clause Used as a Subject </vt:lpstr>
      <vt:lpstr>PowerPoint Presentation</vt:lpstr>
      <vt:lpstr>PowerPoint Presentation</vt:lpstr>
      <vt:lpstr>PowerPoint Presentation</vt:lpstr>
      <vt:lpstr>PowerPoint Presentation</vt:lpstr>
      <vt:lpstr>Quoted speech </vt:lpstr>
      <vt:lpstr>Quoted speech </vt:lpstr>
      <vt:lpstr>Quoting One Sentence </vt:lpstr>
      <vt:lpstr>Quoting More Than One Sentence</vt:lpstr>
      <vt:lpstr>Quoting a Question or an Exclamation</vt:lpstr>
      <vt:lpstr>Quoted speech </vt:lpstr>
      <vt:lpstr>Quoted speech </vt:lpstr>
      <vt:lpstr>PowerPoint Presentation</vt:lpstr>
      <vt:lpstr>PowerPoint Presentation</vt:lpstr>
      <vt:lpstr>Reported Speech: Verb Forms in Noun Clauses </vt:lpstr>
      <vt:lpstr>Quoted Speech vs. Reported Speech</vt:lpstr>
      <vt:lpstr>Reported Speech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Using -ever Words</vt:lpstr>
      <vt:lpstr>Using -ever Words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Noun Clauses</dc:title>
  <dc:creator>Toshiba</dc:creator>
  <cp:lastModifiedBy>Sarah A Aldawood</cp:lastModifiedBy>
  <cp:revision>80</cp:revision>
  <dcterms:created xsi:type="dcterms:W3CDTF">2018-09-16T16:35:23Z</dcterms:created>
  <dcterms:modified xsi:type="dcterms:W3CDTF">2018-09-27T06:15:17Z</dcterms:modified>
</cp:coreProperties>
</file>