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66" r:id="rId3"/>
    <p:sldId id="257" r:id="rId4"/>
    <p:sldId id="258" r:id="rId5"/>
    <p:sldId id="259" r:id="rId6"/>
    <p:sldId id="260" r:id="rId7"/>
    <p:sldId id="261" r:id="rId8"/>
    <p:sldId id="262" r:id="rId9"/>
    <p:sldId id="263" r:id="rId10"/>
    <p:sldId id="264" r:id="rId11"/>
    <p:sldId id="267" r:id="rId12"/>
    <p:sldId id="265"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5" d="100"/>
          <a:sy n="65" d="100"/>
        </p:scale>
        <p:origin x="-66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pPr/>
              <a:t>23/05/1433</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23/05/1433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23/05/1433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pPr/>
              <a:t>23/05/1433</a:t>
            </a:fld>
            <a:endParaRPr lang="ar-SA"/>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pPr/>
              <a:t>23/05/1433</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23/05/1433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23/05/1433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pPr/>
              <a:t>23/05/1433</a:t>
            </a:fld>
            <a:endParaRPr lang="ar-SA"/>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23/05/1433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pPr/>
              <a:t>23/05/1433</a:t>
            </a:fld>
            <a:endParaRPr lang="ar-SA"/>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pPr/>
              <a:t>23/05/1433</a:t>
            </a:fld>
            <a:endParaRPr lang="ar-SA"/>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pPr/>
              <a:t>23/05/1433</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2285984" y="1357298"/>
            <a:ext cx="8229600" cy="1143000"/>
          </a:xfrm>
          <a:prstGeom prst="rect">
            <a:avLst/>
          </a:prstGeom>
        </p:spPr>
        <p:txBody>
          <a:bodyPr vert="horz" anchor="b">
            <a:norm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en-US" sz="3000" b="1" i="0" u="none" strike="noStrike" kern="1200" cap="small" spc="0" normalizeH="0" baseline="0" noProof="0" dirty="0" smtClean="0">
                <a:ln>
                  <a:noFill/>
                </a:ln>
                <a:solidFill>
                  <a:schemeClr val="tx2"/>
                </a:solidFill>
                <a:effectLst/>
                <a:uLnTx/>
                <a:uFillTx/>
                <a:latin typeface="+mj-lt"/>
                <a:ea typeface="+mj-ea"/>
                <a:cs typeface="+mj-cs"/>
              </a:rPr>
              <a:t>Normal Bacterial Flora</a:t>
            </a:r>
            <a:br>
              <a:rPr kumimoji="0" lang="en-US" sz="3000" b="1" i="0" u="none" strike="noStrike" kern="1200" cap="small" spc="0" normalizeH="0" baseline="0" noProof="0" dirty="0" smtClean="0">
                <a:ln>
                  <a:noFill/>
                </a:ln>
                <a:solidFill>
                  <a:schemeClr val="tx2"/>
                </a:solidFill>
                <a:effectLst/>
                <a:uLnTx/>
                <a:uFillTx/>
                <a:latin typeface="+mj-lt"/>
                <a:ea typeface="+mj-ea"/>
                <a:cs typeface="+mj-cs"/>
              </a:rPr>
            </a:br>
            <a:endParaRPr kumimoji="0" lang="ar-SA" sz="3000" b="1" i="0" u="none" strike="noStrike" kern="1200" cap="small" spc="0" normalizeH="0" baseline="0" noProof="0" dirty="0">
              <a:ln>
                <a:noFill/>
              </a:ln>
              <a:solidFill>
                <a:schemeClr val="tx2"/>
              </a:solidFill>
              <a:effectLst/>
              <a:uLnTx/>
              <a:uFillTx/>
              <a:latin typeface="+mj-lt"/>
              <a:ea typeface="+mj-ea"/>
              <a:cs typeface="+mj-cs"/>
            </a:endParaRPr>
          </a:p>
        </p:txBody>
      </p:sp>
      <p:sp>
        <p:nvSpPr>
          <p:cNvPr id="5" name="عنصر نائب للمحتوى 2"/>
          <p:cNvSpPr txBox="1">
            <a:spLocks/>
          </p:cNvSpPr>
          <p:nvPr/>
        </p:nvSpPr>
        <p:spPr>
          <a:xfrm>
            <a:off x="2214546" y="5357826"/>
            <a:ext cx="3686172" cy="900130"/>
          </a:xfrm>
          <a:prstGeom prst="rect">
            <a:avLst/>
          </a:prstGeom>
        </p:spPr>
        <p:txBody>
          <a:bodyPr vert="horz">
            <a:normAutofit/>
          </a:bodyPr>
          <a:lstStyle/>
          <a:p>
            <a:pPr marL="0" marR="0" lvl="0" indent="0" algn="l"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en-US" sz="1800" b="1" i="0" u="none" strike="noStrike" kern="1200" cap="none" spc="0" normalizeH="0" baseline="0" noProof="0" dirty="0" err="1" smtClean="0">
                <a:ln>
                  <a:noFill/>
                </a:ln>
                <a:solidFill>
                  <a:schemeClr val="tx2"/>
                </a:solidFill>
                <a:effectLst/>
                <a:uLnTx/>
                <a:uFillTx/>
                <a:latin typeface="+mn-lt"/>
                <a:ea typeface="+mn-ea"/>
                <a:cs typeface="+mn-cs"/>
              </a:rPr>
              <a:t>By:Afnan</a:t>
            </a:r>
            <a:r>
              <a:rPr kumimoji="0" lang="en-US" sz="1800" b="1" i="0" u="none" strike="noStrike" kern="1200" cap="none" spc="0" normalizeH="0" baseline="0" noProof="0" dirty="0" smtClean="0">
                <a:ln>
                  <a:noFill/>
                </a:ln>
                <a:solidFill>
                  <a:schemeClr val="tx2"/>
                </a:solidFill>
                <a:effectLst/>
                <a:uLnTx/>
                <a:uFillTx/>
                <a:latin typeface="+mn-lt"/>
                <a:ea typeface="+mn-ea"/>
                <a:cs typeface="+mn-cs"/>
              </a:rPr>
              <a:t> </a:t>
            </a:r>
            <a:r>
              <a:rPr kumimoji="0" lang="en-US" sz="1800" b="1" i="0" u="none" strike="noStrike" kern="1200" cap="none" spc="0" normalizeH="0" baseline="0" noProof="0" dirty="0" err="1" smtClean="0">
                <a:ln>
                  <a:noFill/>
                </a:ln>
                <a:solidFill>
                  <a:schemeClr val="tx2"/>
                </a:solidFill>
                <a:effectLst/>
                <a:uLnTx/>
                <a:uFillTx/>
                <a:latin typeface="+mn-lt"/>
                <a:ea typeface="+mn-ea"/>
                <a:cs typeface="+mn-cs"/>
              </a:rPr>
              <a:t>Bakhsh</a:t>
            </a:r>
            <a:endParaRPr kumimoji="0" lang="ar-SA" sz="1800" b="1" i="0" u="none" strike="noStrike" kern="1200" cap="none" spc="0" normalizeH="0" baseline="0" noProof="0" dirty="0">
              <a:ln>
                <a:noFill/>
              </a:ln>
              <a:solidFill>
                <a:schemeClr val="tx2"/>
              </a:solidFill>
              <a:effectLst/>
              <a:uLnTx/>
              <a:uFillTx/>
              <a:latin typeface="+mn-lt"/>
              <a:ea typeface="+mn-ea"/>
              <a:cs typeface="+mn-cs"/>
            </a:endParaRPr>
          </a:p>
        </p:txBody>
      </p:sp>
      <p:pic>
        <p:nvPicPr>
          <p:cNvPr id="97282" name="Picture 2" descr="http://i1.cpcache.com/product/210943265/normal_flora_love_tile_coaster.jpg?height=160&amp;width=160"/>
          <p:cNvPicPr>
            <a:picLocks noChangeAspect="1" noChangeArrowheads="1"/>
          </p:cNvPicPr>
          <p:nvPr/>
        </p:nvPicPr>
        <p:blipFill>
          <a:blip r:embed="rId2"/>
          <a:srcRect/>
          <a:stretch>
            <a:fillRect/>
          </a:stretch>
        </p:blipFill>
        <p:spPr bwMode="auto">
          <a:xfrm>
            <a:off x="5643570" y="2571744"/>
            <a:ext cx="2714642" cy="271464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smtClean="0"/>
              <a:t>Collection</a:t>
            </a:r>
            <a:endParaRPr lang="ar-SA" dirty="0"/>
          </a:p>
        </p:txBody>
      </p:sp>
      <p:sp>
        <p:nvSpPr>
          <p:cNvPr id="3" name="عنصر نائب للمحتوى 2"/>
          <p:cNvSpPr>
            <a:spLocks noGrp="1"/>
          </p:cNvSpPr>
          <p:nvPr>
            <p:ph sz="quarter" idx="1"/>
          </p:nvPr>
        </p:nvSpPr>
        <p:spPr>
          <a:xfrm>
            <a:off x="457200" y="1643050"/>
            <a:ext cx="7043758" cy="4830902"/>
          </a:xfrm>
        </p:spPr>
        <p:txBody>
          <a:bodyPr>
            <a:normAutofit/>
          </a:bodyPr>
          <a:lstStyle/>
          <a:p>
            <a:pPr algn="l">
              <a:buNone/>
            </a:pPr>
            <a:r>
              <a:rPr lang="en-US" b="1" dirty="0" smtClean="0">
                <a:solidFill>
                  <a:schemeClr val="tx2"/>
                </a:solidFill>
              </a:rPr>
              <a:t>We use:</a:t>
            </a:r>
            <a:endParaRPr lang="en-US" dirty="0" smtClean="0">
              <a:solidFill>
                <a:schemeClr val="tx2"/>
              </a:solidFill>
            </a:endParaRPr>
          </a:p>
          <a:p>
            <a:pPr lvl="0" algn="l">
              <a:buNone/>
            </a:pPr>
            <a:r>
              <a:rPr lang="en-US" dirty="0" smtClean="0">
                <a:solidFill>
                  <a:schemeClr val="tx2"/>
                </a:solidFill>
              </a:rPr>
              <a:t>1-Universal </a:t>
            </a:r>
            <a:r>
              <a:rPr lang="en-US" dirty="0" smtClean="0">
                <a:solidFill>
                  <a:schemeClr val="tx2"/>
                </a:solidFill>
              </a:rPr>
              <a:t>container: for urine and sputum.</a:t>
            </a:r>
          </a:p>
          <a:p>
            <a:pPr lvl="0" algn="l">
              <a:buNone/>
            </a:pPr>
            <a:r>
              <a:rPr lang="en-US" dirty="0" smtClean="0">
                <a:solidFill>
                  <a:schemeClr val="tx2"/>
                </a:solidFill>
              </a:rPr>
              <a:t>2-Container </a:t>
            </a:r>
            <a:r>
              <a:rPr lang="en-US" dirty="0" smtClean="0">
                <a:solidFill>
                  <a:schemeClr val="tx2"/>
                </a:solidFill>
              </a:rPr>
              <a:t>with wide neck: for </a:t>
            </a:r>
            <a:r>
              <a:rPr lang="en-US" dirty="0" smtClean="0">
                <a:solidFill>
                  <a:schemeClr val="tx2"/>
                </a:solidFill>
              </a:rPr>
              <a:t>stool</a:t>
            </a:r>
            <a:endParaRPr lang="en-US" dirty="0" smtClean="0">
              <a:solidFill>
                <a:schemeClr val="tx2"/>
              </a:solidFill>
            </a:endParaRPr>
          </a:p>
          <a:p>
            <a:pPr lvl="0" algn="l">
              <a:buNone/>
            </a:pPr>
            <a:r>
              <a:rPr lang="en-US" dirty="0" smtClean="0">
                <a:solidFill>
                  <a:schemeClr val="tx2"/>
                </a:solidFill>
              </a:rPr>
              <a:t>3-Blood </a:t>
            </a:r>
            <a:r>
              <a:rPr lang="en-US" dirty="0" smtClean="0">
                <a:solidFill>
                  <a:schemeClr val="tx2"/>
                </a:solidFill>
              </a:rPr>
              <a:t>culture bottle: for blood because the blood contains delicate organisms so, immediately we put the blood in the bottle to enhance organism surviving.  It contains broth that allows growth of aerobic and anaerobic organisms.</a:t>
            </a:r>
          </a:p>
          <a:p>
            <a:endParaRPr lang="ar-SA" dirty="0"/>
          </a:p>
        </p:txBody>
      </p:sp>
      <p:pic>
        <p:nvPicPr>
          <p:cNvPr id="2050" name="Picture 2" descr="http://www.socialstock.co.uk/img/photo/comp/LW_1314.jpg"/>
          <p:cNvPicPr>
            <a:picLocks noChangeAspect="1" noChangeArrowheads="1"/>
          </p:cNvPicPr>
          <p:nvPr/>
        </p:nvPicPr>
        <p:blipFill>
          <a:blip r:embed="rId2"/>
          <a:srcRect/>
          <a:stretch>
            <a:fillRect/>
          </a:stretch>
        </p:blipFill>
        <p:spPr bwMode="auto">
          <a:xfrm>
            <a:off x="7159642" y="1214422"/>
            <a:ext cx="1341447" cy="1785950"/>
          </a:xfrm>
          <a:prstGeom prst="rect">
            <a:avLst/>
          </a:prstGeom>
          <a:noFill/>
        </p:spPr>
      </p:pic>
      <p:pic>
        <p:nvPicPr>
          <p:cNvPr id="2052" name="Picture 4" descr="http://image.made-in-china.com/2f0j00OCIQPSGJlyqV/Stool-Container-33121100-.jpg"/>
          <p:cNvPicPr>
            <a:picLocks noChangeAspect="1" noChangeArrowheads="1"/>
          </p:cNvPicPr>
          <p:nvPr/>
        </p:nvPicPr>
        <p:blipFill>
          <a:blip r:embed="rId3" cstate="print"/>
          <a:srcRect/>
          <a:stretch>
            <a:fillRect/>
          </a:stretch>
        </p:blipFill>
        <p:spPr bwMode="auto">
          <a:xfrm>
            <a:off x="7143768" y="3571876"/>
            <a:ext cx="1519215" cy="164307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t1.gstatic.com/images?q=tbn:ANd9GcTdS2MJ9B2mPAE-4zOIMZLoPAhmlgFhDWtE8lR4Ci_0fTWvKeNX"/>
          <p:cNvPicPr>
            <a:picLocks noChangeAspect="1" noChangeArrowheads="1"/>
          </p:cNvPicPr>
          <p:nvPr/>
        </p:nvPicPr>
        <p:blipFill>
          <a:blip r:embed="rId2"/>
          <a:srcRect/>
          <a:stretch>
            <a:fillRect/>
          </a:stretch>
        </p:blipFill>
        <p:spPr bwMode="auto">
          <a:xfrm>
            <a:off x="857224" y="1928802"/>
            <a:ext cx="2466975" cy="1847851"/>
          </a:xfrm>
          <a:prstGeom prst="rect">
            <a:avLst/>
          </a:prstGeom>
          <a:noFill/>
        </p:spPr>
      </p:pic>
      <p:pic>
        <p:nvPicPr>
          <p:cNvPr id="24580" name="Picture 4" descr="http://t1.gstatic.com/images?q=tbn:ANd9GcTQ478joWa-aUWWDxwbUoqaUyN5cqSWaQsJnVbO4uEOmwwgoDKRSw"/>
          <p:cNvPicPr>
            <a:picLocks noChangeAspect="1" noChangeArrowheads="1"/>
          </p:cNvPicPr>
          <p:nvPr/>
        </p:nvPicPr>
        <p:blipFill>
          <a:blip r:embed="rId3"/>
          <a:srcRect/>
          <a:stretch>
            <a:fillRect/>
          </a:stretch>
        </p:blipFill>
        <p:spPr bwMode="auto">
          <a:xfrm>
            <a:off x="3714744" y="1785926"/>
            <a:ext cx="1685925" cy="2714626"/>
          </a:xfrm>
          <a:prstGeom prst="rect">
            <a:avLst/>
          </a:prstGeom>
          <a:noFill/>
        </p:spPr>
      </p:pic>
      <p:pic>
        <p:nvPicPr>
          <p:cNvPr id="24582" name="Picture 6" descr="http://t2.gstatic.com/images?q=tbn:ANd9GcTmJMGtznGE7Me-rzQh8YSXkLDIowM24Z8ZU_e1SV3UA6VleFca"/>
          <p:cNvPicPr>
            <a:picLocks noChangeAspect="1" noChangeArrowheads="1"/>
          </p:cNvPicPr>
          <p:nvPr/>
        </p:nvPicPr>
        <p:blipFill>
          <a:blip r:embed="rId4"/>
          <a:srcRect/>
          <a:stretch>
            <a:fillRect/>
          </a:stretch>
        </p:blipFill>
        <p:spPr bwMode="auto">
          <a:xfrm>
            <a:off x="5715008" y="3786190"/>
            <a:ext cx="2428875" cy="187642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lvl="0" algn="l">
              <a:buNone/>
            </a:pPr>
            <a:r>
              <a:rPr lang="en-US" dirty="0" smtClean="0">
                <a:solidFill>
                  <a:schemeClr val="tx2"/>
                </a:solidFill>
              </a:rPr>
              <a:t>4-Swabs</a:t>
            </a:r>
            <a:r>
              <a:rPr lang="en-US" dirty="0" smtClean="0">
                <a:solidFill>
                  <a:schemeClr val="tx2"/>
                </a:solidFill>
              </a:rPr>
              <a:t>: for throat, wound and skin at the site of infection (eye, ear, </a:t>
            </a:r>
            <a:r>
              <a:rPr lang="en-US" dirty="0" err="1" smtClean="0">
                <a:solidFill>
                  <a:schemeClr val="tx2"/>
                </a:solidFill>
              </a:rPr>
              <a:t>axilla</a:t>
            </a:r>
            <a:r>
              <a:rPr lang="en-US" dirty="0" smtClean="0">
                <a:solidFill>
                  <a:schemeClr val="tx2"/>
                </a:solidFill>
              </a:rPr>
              <a:t>, ….etc). It contains general media to keep the organism wet and support survival. </a:t>
            </a:r>
            <a:r>
              <a:rPr lang="en-US" dirty="0" smtClean="0">
                <a:solidFill>
                  <a:schemeClr val="tx2"/>
                </a:solidFill>
              </a:rPr>
              <a:t>The </a:t>
            </a:r>
            <a:r>
              <a:rPr lang="en-US" dirty="0" smtClean="0">
                <a:solidFill>
                  <a:schemeClr val="tx2"/>
                </a:solidFill>
              </a:rPr>
              <a:t>cotton swap is </a:t>
            </a:r>
            <a:r>
              <a:rPr lang="en-US" dirty="0" smtClean="0">
                <a:solidFill>
                  <a:schemeClr val="tx2"/>
                </a:solidFill>
              </a:rPr>
              <a:t>sterile. </a:t>
            </a:r>
          </a:p>
          <a:p>
            <a:pPr lvl="0" algn="l">
              <a:buNone/>
            </a:pPr>
            <a:endParaRPr lang="en-US" dirty="0" smtClean="0">
              <a:solidFill>
                <a:schemeClr val="tx2"/>
              </a:solidFill>
            </a:endParaRPr>
          </a:p>
          <a:p>
            <a:pPr lvl="0" algn="l">
              <a:buNone/>
            </a:pPr>
            <a:endParaRPr lang="en-US" dirty="0" smtClean="0">
              <a:solidFill>
                <a:schemeClr val="tx2"/>
              </a:solidFill>
            </a:endParaRPr>
          </a:p>
          <a:p>
            <a:pPr lvl="0" algn="l">
              <a:buNone/>
            </a:pPr>
            <a:endParaRPr lang="en-US" dirty="0" smtClean="0">
              <a:solidFill>
                <a:schemeClr val="tx2"/>
              </a:solidFill>
            </a:endParaRPr>
          </a:p>
          <a:p>
            <a:pPr lvl="0" algn="l">
              <a:buNone/>
            </a:pPr>
            <a:r>
              <a:rPr lang="en-US" dirty="0" smtClean="0">
                <a:solidFill>
                  <a:schemeClr val="tx2"/>
                </a:solidFill>
              </a:rPr>
              <a:t>Note</a:t>
            </a:r>
            <a:r>
              <a:rPr lang="en-US" dirty="0" smtClean="0">
                <a:solidFill>
                  <a:schemeClr val="tx2"/>
                </a:solidFill>
              </a:rPr>
              <a:t>: all the containers should be sterile.</a:t>
            </a:r>
          </a:p>
          <a:p>
            <a:endParaRPr lang="ar-SA" dirty="0"/>
          </a:p>
        </p:txBody>
      </p:sp>
      <p:sp>
        <p:nvSpPr>
          <p:cNvPr id="1026" name="AutoShape 2" descr="data:image/jpeg;base64,/9j/4AAQSkZJRgABAQAAAQABAAD/2wCEAAkGBhERERUQERQSEhQSFBMVExMUFRQSFRkXFxcVFRUVFRIYHyYeFxkjGhUSHy8gIygrLC0sFh8xNTArNSgwLCsBCQoKDgwOGg8PFykkHx8sKSwsLikpKSksLCwsKSwpLCkqKSwsKSkpKikpKSksLCwpKSwpLCwsLCksLCwpKSksKf/AABEIAQMAwgMBIgACEQEDEQH/xAAbAAEAAgMBAQAAAAAAAAAAAAAABQYDBAcBAv/EADwQAAICAQIFAwMDAQUFCQAAAAECABEDEiEEBRMxQQYiUTJhcSNCgcEUYqGx0UNSkeHwByQzU2NygpLC/8QAGAEBAQEBAQAAAAAAAAAAAAAAAAECAwT/xAAhEQEBAAMAAgICAwAAAAAAAAAAAQIRITFBEiJRYQMyQv/aAAwDAQACEQMRAD8A7jERAREQEREBE+WcDcmp6rA9t4HsREBERAREQEREBERAREQEREBERAREQEREBERAREQIf1BYCnutkH+exmpyTjSr9Mn2t2/MnuJ4cOpU9iJUc+Nsblf3IbH3rsYFziYeD4gOiuPImaAiIgIiICIiAiIgIiICIiAiIgIiICIiAiIgIiICQ/qDl+teov1L/iJMTxhcCv8ApjmAN4j82v8AX/GWGUvm2BuGzjIv0k2P6iW3g+KGRA47ETGN9Vqz2zxETbJERAREQEREBERAREQEREBERAREQEREBERAREQI/nXLhmxlfI3H5kF6W5iUc4H23NfnyJbJSvVaLhyjMhAPdvtR77fkD73Oec19o3jfVXRsgHcgTWfmmIGi4uUbnnMsroMh1UK1oLB0MAGq+zC7s/0n3yXibDYG1a8FKdS6dSkAq4XwCNv4+86Oe+6dAVr3E9kPyTjP9kT23U/b4/iTEKREQEREBERAREQEREBERAi+ac0bGwVa7XZnvLecDIdDUG/wP4n1znlfWTY0w+kypYsj430ZLV1Ox+fvAv0TR5VzAZV32YfUP6/ib0BERATxmA3Mj+bc1OALSli7aRXYfdvgbSpeo+c52GnqLiXICiHueqfoXfbcA7mgIS3Sd51zttLDCRsD7u/b4Fi/+MpvWs9RyxsE1q05DifY+4Uy6WNA7EkjcBbkpynmHWxBjsw9rgXsw799/g/zXiRXMuGONiqbAk5MS0aLU/Ux/FEWa271vZhm97G1ynNjULg1hnotpC6VC9xpoVpI9w1EsQSTcjFc8NmAJZjiO37myYMjgXubLIxNkb7jY1M/C8ZhU+/ZceM5MRB1DQlsygL9TJR8sTufit3+3nNg63DgFq2DqVegQWxkGijEf5g72DBepHLzRMLLqbS31AU11YBJAGw3qz8y5cJxIyIHXcEAzkWElhWNiTj0Z8BrWzY0dioU3etDkcEHuCV27y9eluORVRFbVjZV0N+AP85Vxy2tMREjRERAREQEREBERAREQEjeccmXOvww+lvMkogUTDxmThsoVxTL58MJdOD4xcqh1NgzV51yVOIQqw38MO4P5lR5dx+XgsvRyXXz4YfI+8xcvje+GpN+F/iYeG4lcihlNgzNNstPmvAjLjKkA9iLF7g2P8QJTOMw9fG+Jxoa62JNGyUdW2Pj7bhhfk3+VL1Uf7Oy5dN43dVyNdaL2DkeRekH4u/EJVT5a2TE4y5gMQygJksUWzA6VZQt7MN96r3faON5icrHEUCiteN9RD7ZRhDjaq12CvcD81MvqXh6Opy3SyL0coskJZtMgXtsw3GxNj8GMGQL+u6KcnDP/wB4S9R03QzKLoEGzdC9yd6MrHjjOmS67o+sigCzdVT71NtpKsqrpUbXd7Df45ZzNcGdUGlcPElBi1M7ZC9MtWfaVTSiVsQpxmyBJjiuV48gfwcgX3C9itlHA+RZ++8jc3UZWxOzY+t+mXIVxjatNKH2OoEg15Zu1bjVja5nh6bL01Cm2bEQaJykb4yNrDAWBfcVsJscochiEH6TjqYyp1DG9/q4tQ2rVTL/ADW1TFyjjMeZXwFlzvwzhSzAGyu6Of7wIokfuRvtMXLeKbFm94CpmYowpgqZ1BLBSRujDsfkULoWPe3SOVcd1UB8jZvzN2VTl/GdLID4Ozfj5/iWpTe8jo9iIgIiICIiAiIgIiICIiAkXz3kacSlHZh9LDuDJSIs2KFyjmmThMpw5fn+CP8AeEvODOrqGU2DIzn/ACFeIT4dd1YdwZXeS85ycPkOHMKruP8A9L9pyn05fDf9u+15mrzHgVzY2xuAysCCCLH/AAmfDlDAMDYM+51Yc+4TWC+DObyYmK6jSnIhorkodu+kkfuUyAy5Wx5WLks+HfLSD9TC4AXawoqgCW7aRV0buvrPlhGnjMSs2TAGtF75MZrWleSdII/vKJB8zyl8Ay4j1EoOVABGTGQbXfsN7/g/iVisHJeHONNIYNjsnCRdjGfcFP4sgfaec34VT+odVadDgb7E7N8ijWwq7HbczR5FxAxt/ZtWtCNfDvqDWv701gkMVaxf5/ieAsURdyLOxW8nF5seTFlDNlCKMeVMagqS7hjkd23op7tQJAZBf1SwZOX4cwZqVuqqe9SNwtsjBt/mwfx8SG4zlmhGORUyY1NMpBJbBsSrL8hrPxsDWwrd9LcFmw4ell6ZVSekU1WVJZtTKdku7Cj6Rt4lSfhv8t4vqKVbbJj9uRfg7i/uDR38/A7C1ci4216bd17fiVDjubriJ2ArS7dixT6SVUG9joFtQ/NSRTixjrMDso1E+NNWT+Kkal9LpEw8JxK5EV1IIYAgjfY7iZoUiIgIiICIiAiIgIiICIiAkL6h9PrxC2PbkX6W/p+JNRJZviy6UnkPO3wucObajRHx9x9pdMeQEWNwZCeovT4zDWntyL2Pz9j9pE8g58cTdHLYo1R8f8pzl+PK1Z8uxcMmMMCD2Mob8O3DcQ+Bm9mQ6+HLMC1nU2XGo7kLQYfAYjwJfUYEWO0hvVPJv7RitQvVxHqYWYEhcig6SQCCRZ7eZ1c6qPNOA/THTUasVNjFXVdwtg0a2Br7DvMvC8QXRXorY7MNJ+O1nbyNzsRNwDYXV0LrtfmgZXm59WQavp1NiygfTjcWQWYgE2KFil2bdqEpeJp8igEuVC+SxAG+25O3maT8uKYioyOArlwEQM9A6lRbs3qok9zv2vbzm4ToZOriOZAttiVdTNRugpIsgi/4mgnNc4NXjI0aRrUgl2P6bnSa0EBkKjcEb+aJbEhmI4jEubGA747KqGWiap8TMpIIPwDXbfzPrkvEkE4m2BGvDYVToN2mhQKCHbt5895q8Bx9MMgAXHk0o3uAC5bK6VQDay199wRQ+dpuUnq6k2GrqBtjockBwF2sMP8ALvXthP2sfp7jOm5wN9LW2P7Da1/gnb7ESzyjcWwC6ywTQQ4YkACvkkgUdxv8y18n5gM2MN57MPII2IP8yNt6IiAiIgIiICIiAiIgIiICIiAle9S+nOsOpj9uVex+fsftLDPCJLJeVZdKd6b9QlT0ctjSaIPdT/pLiCCPsZXPUvpzqfrYvblX/gw+DNT036jr9LLakGqPdT8H7TEtnK1ZvsY/UHCDh83XsjHkpXsqEUjUVY3Ru2ra/qGw7yB5zwBVzlQUMg0ZypIcDsrpvQIvv9huASZ0fjuFGVCvyNpRsGHZuEzAMUXSbOotj3QM2wo7Haq3FEzq5WNHkvEkqcLkF8Vg9za37DqP1e0rZ37re5mtxPC9NmFWhX2gELam9eIL+4gDUo+dz4m1wXJ2RrO3TJVGBBZ8e9B9qAF7efjSNp983fEEU5WVDqHTJNHX+0LW5+9eIT0jExgBwci6cunWwd1BIJ0HUBQDqPcb/O5ozvKuLLLpIYFbALAKWUErYFk0CCu9HYWN5X8rLlBBBtuopU1tQt8IofbWvj8d5u8q41BqbJrOTGFUlRlcFH06cgQX9WlAWrcgdrqElRXP2yPl96ZcxsnHgJCYcYWtT5ctBVG4Oo22+xTuZ70L6pXUVORMhBVczY1ZcWptk0FvqAAVSdrIB82df1JwKZ8AbdsbaWOmwD2KMxBB0+D5ptqO4qnLXyI65G04sSMyaB9JJ2bECovPk/uYhQYAs1iVi245O/q17z2QPpXm4y4wt2VGx2sjxdbXtRHggiT0y7kREBERAREQEREBERAREQEREDwiVr1N6b1/r4dsi9x4YfBlmiSyWaqy6VP016jv9LJYo1v3B+DPv1ZyvdeKx6tWO9QWzqHxpsBj437aj27x6m9Nlj18Gzj6l8MPj8z49P8APhkXo5f/AG797/3TMY2y6rWU3NxGZuIvH1EVmNWF7Nd0Qe9Eb2N+0oHHBw7PXVegX4nifbgxq24Xb/xDX+zQBb8P3nRuIwJw7nEWo5HZk1NuxY3S3/AqVD1jydWKkqcmnUcOMUqaqGpDuBbdxd73djY9Y4Z+Gnynma5UYh8j6dKvmZBi1sCdOZEHhWKofIBHa9pPNmK23bSza8Zc2wIPVU+DSnUu2wY1Z7Vbl7ZAyZnYBDaogDFXWqZMOIU2f22NW2Ne4uWdGDYy4PtpayBlalH0EsCQdBDKwG3u77WazEty99uk5DpkT9I6QgK6QOkFuyQo3Bs+0k9wBC8z5WFy7nWwXSAzOq9PZV1sP1GU9ulhA1E+4m9s+EFQ11aAHEy6Cykbvw6lyNSjTqvsBvvW83x3DFlXILV039hJNEe9FIose9dt/iRqzca/I874HUFjqUj2UqUrADR009mAbLoxklu99zXR+F4gOodTYYAicC5hi4jraCNJxtqV3XRhxE0wbDis9TJRUl2s33r6p1D0TzxSOkWF3RXYFXoEqR+2/qAPYGvEtiYZb4uUREy6kREBERAREQEREBERAREQEREDwiVT1L6cN/2jAKYfUo/cP9ZbJ4RJZtZdKGnMP7Th0murj92PXda1ugwsdj/lNbprxOEq/cGidJX3L+5VO4/odQva5L+pfTpUniMA3/eg/d9x95XOEzHrDIoJ6tK9C2JAoBiSAAtat+1NQJapnHLX1q5TfYrvHct/UZmp3YhcgZmONTey5CCcme69uFAF2N33klwuNh7WYnIhBVXoEagF0Mqfp4EYBQuPc3R3NyV5zwdN11JU1pyadWor2GnSNWrxt8+JzzjTnbKcZALYW+CnD4W7kpjNnLk862snvRHunV579VvyMO+xYUyO1MLsKuRj5Kk6CaIFqTdSQ5LxNta6qyHfGQSUKrTWTdaWGnTsApSr3JiOCzBlBJDHs67J+oynutmlygHb5FA1M2ThSDX1LkoWQTpy0Vw5Dt9V+1hsdvJNQu0j6o5K+dAcTdN1NMwoEpvYDn6aJvV3A1fNGI5CcPDV0N0Jt+JJ0oSv/kitWaid8hpACQCLqWrgM+pSCrjSdILggso2DUd96PfvV9iJG8bw+Ph2OU0CSNOTL7kx+ETHiX3ZH76VHbwR2KGWP+nQuU8eMuMH9w2YfBGxm9KF6Z5uUye/UmoAlMjKcpXxlyIorET20/AHaiJfFa95l0l29iIhSIiAiIgIiICIiAiIgIiICIiB4Rcp3qT082NjxOAfd0Hn7gfMuU8Zb2ks3NLLpzvlXFFhpJLVZVzuTvurf3gT42o/aRHq7kmXKFfAQHsKxq20+Cg7WDW5qu9rVyz+o/T7YWPEYBt3dB/mPvNXh+ITMng2KI+x2MzjlZdUyxlnFH5TwuHhyyJeVmOnPlBvGh775avLluyEQfN/70l9PYA2Sa9poEuosBh4yJpPxq+3f74jk6Y2ojqBQTjx0MWHGn/qPWlV+wG9bhu8+uDyDiD9Vqw09XQMaPW4GAXqOgi9Ru/nYV1cNa484TjemVYa8jKMasxB1nGdVUg2I7AklQClk71Jfm+cdE5EFkUcb0LUt7dQJBK7MRYBO52mrg4Nn0lvY+NnViAKdG+uh239pv5HkTNypWXXgYEqu6mjVNe2sm2J3a7Jsm62EN98KhwiZFydZ29+P30WAC3+7NkOoYUYVtbZXGxNGp1n0rztM+MaW1DSGU7glTdWDuOx7zmvPeU3lAyOMeLGNQWgwrtqXF2fL+3VkNAC6IEkeS8Q3DuuTGnTWr6ZLPmdLJfLkO5NbnUaHdRdgm3rGNuN66xEwcJxIyIHXcETPMOxERAREQEREBERAREQEREBERAREQPl0sUZzH1JgPAZ9YJ6eRr8BVutr/N/J7+BY6hIj1NyccRhK/uFlDV0fx5HgjyCR5mcsdxZbPCj8yzYc2DW4D6CGCsGZS/ZdSAgML8Ntddu8qL8XmZ1zO5T3UhALFmU/RixrRzH7LpxDyXO8lkxHFqWrVaXIhNmrID/AGB09vHyQbmtzTgMrlTwwY9RQjup/WIA2QZD7cGMAG6H/wBrqMMtfWsfyY7nyx8LRw3MkbH1GIStnBZW0N5RipI1CwKEx5ub3pXFWtmojIGUKBqssBv3UD/5g9pXOXcvTCuhR1dNtl6ftxKpUqwQndnIP1k2SoA2utrh8ZZumWogqCw+lsWUaUYV40nR4/ZsAs6aY+V0sByjPiD4WxM1CmBXItggsuqu1j4B2HaVri8mR9dsuLApBy5mYsHI85MmxzNd1iWlG1k/TJbhOZ9IonTVMbBNLKDY1BgvUIGnVSXW1AGr01MHP/TvVZSiBjqZ11MVRXNAlh8Eb3RNg1Royzhl2J3/ALP/AFIrfo2+i/0jkAViKH7R272Btsy7S/Tm3J+Rrg9xJfKwpsh283pRf2LZJ+SdySZeuUcd1Eo/Uux/1ma3jvXW/ERI0REQEREBERAREQEREBERAREQE8M9iBTPVHBrgLZtDFchGrQpc3VWVG5FD/CVPjeHOCyBqwvs6/F/0nVuP4MZUKHyP+jc57lxjEx4Zy5Yaq6lnUO9ByKeh9yaG8zljMlmWkHzTjCip0k16j+na6saN4rECWzZjubagKu1ozFj1AaMpBdELOgyDqBWPuD6AFU1ragNtTAEAXPvLq4RyLPRyWAQSGS++/ehex8fxPvkvpsB7R6xj3Fwx62Rjfd/215bubNaQTdwy9ZOeeHvFm5ZyLUzHTjNnS+Ts4qtRCadmZTRN7Fj2NrLRc+MONUUKoAAFADYAfafU1btcZp6DNrl/EnHkDDyQCPkH/r/ADmvjxkmgLJ7ASwct5KFp33bwPA/5/eRpKgxPaiAiIgIiICIiAiIgIiICIiAiIgIiICVP1t6dGULxCbZMRG/b26lY381Vj7j7mWyfLoCCD2MDnb8OrfUAaNiwDv87/kz54fl64yWS6P7fH8SS5lwPSyFfB3X8fH8TApks2u30jXNnheEbI2lR+T4H5mblvKmym/pX5+fx/rLNw3CrjXSooSow8ByxcQ+WPdjNyIgIiICIiAiIgIiICIiAiIgIiICIiAiIgIiIEfzjl3VTb6hupkdyz08b1ZfHZf9ZYYgfKIAKGwn1EQEREBERAREQEREBERAREQEREBERAREQEREBERAREQEREBERAREQP/Z"/>
          <p:cNvSpPr>
            <a:spLocks noChangeAspect="1" noChangeArrowheads="1"/>
          </p:cNvSpPr>
          <p:nvPr/>
        </p:nvSpPr>
        <p:spPr bwMode="auto">
          <a:xfrm>
            <a:off x="9017000" y="-11938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28" name="AutoShape 4" descr="data:image/jpeg;base64,/9j/4AAQSkZJRgABAQAAAQABAAD/2wCEAAkGBhERERUQERQSEhQSFBMVExMUFRQSFRkXFxcVFRUVFRIYHyYeFxkjGhUSHy8gIygrLC0sFh8xNTArNSgwLCsBCQoKDgwOGg8PFykkHx8sKSwsLikpKSksLCwsKSwpLCkqKSwsKSkpKikpKSksLCwpKSwpLCwsLCksLCwpKSksKf/AABEIAQMAwgMBIgACEQEDEQH/xAAbAAEAAgMBAQAAAAAAAAAAAAAABQYDBAcBAv/EADwQAAICAQIFAwMDAQUFCQAAAAECABEDEiEEBRMxQQYiUTJhcSNCgcEUYqGx0UNSkeHwByQzU2NygpLC/8QAGAEBAQEBAQAAAAAAAAAAAAAAAAECAwT/xAAhEQEBAAMAAgICAwAAAAAAAAAAAQIRITFBEiJRYQMyQv/aAAwDAQACEQMRAD8A7jERAREQEREBE+WcDcmp6rA9t4HsREBERAREQEREBERAREQEREBERAREQEREBERAREQIf1BYCnutkH+exmpyTjSr9Mn2t2/MnuJ4cOpU9iJUc+Nsblf3IbH3rsYFziYeD4gOiuPImaAiIgIiICIiAiIgIiICIiAiIgIiICIiAiIgIiICQ/qDl+teov1L/iJMTxhcCv8ApjmAN4j82v8AX/GWGUvm2BuGzjIv0k2P6iW3g+KGRA47ETGN9Vqz2zxETbJERAREQEREBERAREQEREBERAREQEREBERAREQI/nXLhmxlfI3H5kF6W5iUc4H23NfnyJbJSvVaLhyjMhAPdvtR77fkD73Oec19o3jfVXRsgHcgTWfmmIGi4uUbnnMsroMh1UK1oLB0MAGq+zC7s/0n3yXibDYG1a8FKdS6dSkAq4XwCNv4+86Oe+6dAVr3E9kPyTjP9kT23U/b4/iTEKREQEREBERAREQEREBERAi+ac0bGwVa7XZnvLecDIdDUG/wP4n1znlfWTY0w+kypYsj430ZLV1Ox+fvAv0TR5VzAZV32YfUP6/ib0BERATxmA3Mj+bc1OALSli7aRXYfdvgbSpeo+c52GnqLiXICiHueqfoXfbcA7mgIS3Sd51zttLDCRsD7u/b4Fi/+MpvWs9RyxsE1q05DifY+4Uy6WNA7EkjcBbkpynmHWxBjsw9rgXsw799/g/zXiRXMuGONiqbAk5MS0aLU/Ux/FEWa271vZhm97G1ynNjULg1hnotpC6VC9xpoVpI9w1EsQSTcjFc8NmAJZjiO37myYMjgXubLIxNkb7jY1M/C8ZhU+/ZceM5MRB1DQlsygL9TJR8sTufit3+3nNg63DgFq2DqVegQWxkGijEf5g72DBepHLzRMLLqbS31AU11YBJAGw3qz8y5cJxIyIHXcEAzkWElhWNiTj0Z8BrWzY0dioU3etDkcEHuCV27y9eluORVRFbVjZV0N+AP85Vxy2tMREjRERAREQEREBERAREQEjeccmXOvww+lvMkogUTDxmThsoVxTL58MJdOD4xcqh1NgzV51yVOIQqw38MO4P5lR5dx+XgsvRyXXz4YfI+8xcvje+GpN+F/iYeG4lcihlNgzNNstPmvAjLjKkA9iLF7g2P8QJTOMw9fG+Jxoa62JNGyUdW2Pj7bhhfk3+VL1Uf7Oy5dN43dVyNdaL2DkeRekH4u/EJVT5a2TE4y5gMQygJksUWzA6VZQt7MN96r3faON5icrHEUCiteN9RD7ZRhDjaq12CvcD81MvqXh6Opy3SyL0coskJZtMgXtsw3GxNj8GMGQL+u6KcnDP/wB4S9R03QzKLoEGzdC9yd6MrHjjOmS67o+sigCzdVT71NtpKsqrpUbXd7Df45ZzNcGdUGlcPElBi1M7ZC9MtWfaVTSiVsQpxmyBJjiuV48gfwcgX3C9itlHA+RZ++8jc3UZWxOzY+t+mXIVxjatNKH2OoEg15Zu1bjVja5nh6bL01Cm2bEQaJykb4yNrDAWBfcVsJscochiEH6TjqYyp1DG9/q4tQ2rVTL/ADW1TFyjjMeZXwFlzvwzhSzAGyu6Of7wIokfuRvtMXLeKbFm94CpmYowpgqZ1BLBSRujDsfkULoWPe3SOVcd1UB8jZvzN2VTl/GdLID4Ozfj5/iWpTe8jo9iIgIiICIiAiIgIiICIiAkXz3kacSlHZh9LDuDJSIs2KFyjmmThMpw5fn+CP8AeEvODOrqGU2DIzn/ACFeIT4dd1YdwZXeS85ycPkOHMKruP8A9L9pyn05fDf9u+15mrzHgVzY2xuAysCCCLH/AAmfDlDAMDYM+51Yc+4TWC+DObyYmK6jSnIhorkodu+kkfuUyAy5Wx5WLks+HfLSD9TC4AXawoqgCW7aRV0buvrPlhGnjMSs2TAGtF75MZrWleSdII/vKJB8zyl8Ay4j1EoOVABGTGQbXfsN7/g/iVisHJeHONNIYNjsnCRdjGfcFP4sgfaec34VT+odVadDgb7E7N8ijWwq7HbczR5FxAxt/ZtWtCNfDvqDWv701gkMVaxf5/ieAsURdyLOxW8nF5seTFlDNlCKMeVMagqS7hjkd23op7tQJAZBf1SwZOX4cwZqVuqqe9SNwtsjBt/mwfx8SG4zlmhGORUyY1NMpBJbBsSrL8hrPxsDWwrd9LcFmw4ell6ZVSekU1WVJZtTKdku7Cj6Rt4lSfhv8t4vqKVbbJj9uRfg7i/uDR38/A7C1ci4216bd17fiVDjubriJ2ArS7dixT6SVUG9joFtQ/NSRTixjrMDso1E+NNWT+Kkal9LpEw8JxK5EV1IIYAgjfY7iZoUiIgIiICIiAiIgIiICIiAkL6h9PrxC2PbkX6W/p+JNRJZviy6UnkPO3wucObajRHx9x9pdMeQEWNwZCeovT4zDWntyL2Pz9j9pE8g58cTdHLYo1R8f8pzl+PK1Z8uxcMmMMCD2Mob8O3DcQ+Bm9mQ6+HLMC1nU2XGo7kLQYfAYjwJfUYEWO0hvVPJv7RitQvVxHqYWYEhcig6SQCCRZ7eZ1c6qPNOA/THTUasVNjFXVdwtg0a2Br7DvMvC8QXRXorY7MNJ+O1nbyNzsRNwDYXV0LrtfmgZXm59WQavp1NiygfTjcWQWYgE2KFil2bdqEpeJp8igEuVC+SxAG+25O3maT8uKYioyOArlwEQM9A6lRbs3qok9zv2vbzm4ToZOriOZAttiVdTNRugpIsgi/4mgnNc4NXjI0aRrUgl2P6bnSa0EBkKjcEb+aJbEhmI4jEubGA747KqGWiap8TMpIIPwDXbfzPrkvEkE4m2BGvDYVToN2mhQKCHbt5895q8Bx9MMgAXHk0o3uAC5bK6VQDay199wRQ+dpuUnq6k2GrqBtjockBwF2sMP8ALvXthP2sfp7jOm5wN9LW2P7Da1/gnb7ESzyjcWwC6ywTQQ4YkACvkkgUdxv8y18n5gM2MN57MPII2IP8yNt6IiAiIgIiICIiAiIgIiICIiAle9S+nOsOpj9uVex+fsftLDPCJLJeVZdKd6b9QlT0ctjSaIPdT/pLiCCPsZXPUvpzqfrYvblX/gw+DNT036jr9LLakGqPdT8H7TEtnK1ZvsY/UHCDh83XsjHkpXsqEUjUVY3Ru2ra/qGw7yB5zwBVzlQUMg0ZypIcDsrpvQIvv9huASZ0fjuFGVCvyNpRsGHZuEzAMUXSbOotj3QM2wo7Haq3FEzq5WNHkvEkqcLkF8Vg9za37DqP1e0rZ37re5mtxPC9NmFWhX2gELam9eIL+4gDUo+dz4m1wXJ2RrO3TJVGBBZ8e9B9qAF7efjSNp983fEEU5WVDqHTJNHX+0LW5+9eIT0jExgBwci6cunWwd1BIJ0HUBQDqPcb/O5ozvKuLLLpIYFbALAKWUErYFk0CCu9HYWN5X8rLlBBBtuopU1tQt8IofbWvj8d5u8q41BqbJrOTGFUlRlcFH06cgQX9WlAWrcgdrqElRXP2yPl96ZcxsnHgJCYcYWtT5ctBVG4Oo22+xTuZ70L6pXUVORMhBVczY1ZcWptk0FvqAAVSdrIB82df1JwKZ8AbdsbaWOmwD2KMxBB0+D5ptqO4qnLXyI65G04sSMyaB9JJ2bECovPk/uYhQYAs1iVi245O/q17z2QPpXm4y4wt2VGx2sjxdbXtRHggiT0y7kREBERAREQEREBERAREQEREDwiVr1N6b1/r4dsi9x4YfBlmiSyWaqy6VP016jv9LJYo1v3B+DPv1ZyvdeKx6tWO9QWzqHxpsBj437aj27x6m9Nlj18Gzj6l8MPj8z49P8APhkXo5f/AG797/3TMY2y6rWU3NxGZuIvH1EVmNWF7Nd0Qe9Eb2N+0oHHBw7PXVegX4nifbgxq24Xb/xDX+zQBb8P3nRuIwJw7nEWo5HZk1NuxY3S3/AqVD1jydWKkqcmnUcOMUqaqGpDuBbdxd73djY9Y4Z+Gnynma5UYh8j6dKvmZBi1sCdOZEHhWKofIBHa9pPNmK23bSza8Zc2wIPVU+DSnUu2wY1Z7Vbl7ZAyZnYBDaogDFXWqZMOIU2f22NW2Ne4uWdGDYy4PtpayBlalH0EsCQdBDKwG3u77WazEty99uk5DpkT9I6QgK6QOkFuyQo3Bs+0k9wBC8z5WFy7nWwXSAzOq9PZV1sP1GU9ulhA1E+4m9s+EFQ11aAHEy6Cykbvw6lyNSjTqvsBvvW83x3DFlXILV039hJNEe9FIose9dt/iRqzca/I874HUFjqUj2UqUrADR009mAbLoxklu99zXR+F4gOodTYYAicC5hi4jraCNJxtqV3XRhxE0wbDis9TJRUl2s33r6p1D0TzxSOkWF3RXYFXoEqR+2/qAPYGvEtiYZb4uUREy6kREBERAREQEREBERAREQEREDwiVT1L6cN/2jAKYfUo/cP9ZbJ4RJZtZdKGnMP7Th0murj92PXda1ugwsdj/lNbprxOEq/cGidJX3L+5VO4/odQva5L+pfTpUniMA3/eg/d9x95XOEzHrDIoJ6tK9C2JAoBiSAAtat+1NQJapnHLX1q5TfYrvHct/UZmp3YhcgZmONTey5CCcme69uFAF2N33klwuNh7WYnIhBVXoEagF0Mqfp4EYBQuPc3R3NyV5zwdN11JU1pyadWor2GnSNWrxt8+JzzjTnbKcZALYW+CnD4W7kpjNnLk862snvRHunV579VvyMO+xYUyO1MLsKuRj5Kk6CaIFqTdSQ5LxNta6qyHfGQSUKrTWTdaWGnTsApSr3JiOCzBlBJDHs67J+oynutmlygHb5FA1M2ThSDX1LkoWQTpy0Vw5Dt9V+1hsdvJNQu0j6o5K+dAcTdN1NMwoEpvYDn6aJvV3A1fNGI5CcPDV0N0Jt+JJ0oSv/kitWaid8hpACQCLqWrgM+pSCrjSdILggso2DUd96PfvV9iJG8bw+Ph2OU0CSNOTL7kx+ETHiX3ZH76VHbwR2KGWP+nQuU8eMuMH9w2YfBGxm9KF6Z5uUye/UmoAlMjKcpXxlyIorET20/AHaiJfFa95l0l29iIhSIiAiIgIiICIiAiIgIiICIiB4Rcp3qT082NjxOAfd0Hn7gfMuU8Zb2ks3NLLpzvlXFFhpJLVZVzuTvurf3gT42o/aRHq7kmXKFfAQHsKxq20+Cg7WDW5qu9rVyz+o/T7YWPEYBt3dB/mPvNXh+ITMng2KI+x2MzjlZdUyxlnFH5TwuHhyyJeVmOnPlBvGh775avLluyEQfN/70l9PYA2Sa9poEuosBh4yJpPxq+3f74jk6Y2ojqBQTjx0MWHGn/qPWlV+wG9bhu8+uDyDiD9Vqw09XQMaPW4GAXqOgi9Ru/nYV1cNa484TjemVYa8jKMasxB1nGdVUg2I7AklQClk71Jfm+cdE5EFkUcb0LUt7dQJBK7MRYBO52mrg4Nn0lvY+NnViAKdG+uh239pv5HkTNypWXXgYEqu6mjVNe2sm2J3a7Jsm62EN98KhwiZFydZ29+P30WAC3+7NkOoYUYVtbZXGxNGp1n0rztM+MaW1DSGU7glTdWDuOx7zmvPeU3lAyOMeLGNQWgwrtqXF2fL+3VkNAC6IEkeS8Q3DuuTGnTWr6ZLPmdLJfLkO5NbnUaHdRdgm3rGNuN66xEwcJxIyIHXcETPMOxERAREQEREBERAREQEREBERAREQPl0sUZzH1JgPAZ9YJ6eRr8BVutr/N/J7+BY6hIj1NyccRhK/uFlDV0fx5HgjyCR5mcsdxZbPCj8yzYc2DW4D6CGCsGZS/ZdSAgML8Ntddu8qL8XmZ1zO5T3UhALFmU/RixrRzH7LpxDyXO8lkxHFqWrVaXIhNmrID/AGB09vHyQbmtzTgMrlTwwY9RQjup/WIA2QZD7cGMAG6H/wBrqMMtfWsfyY7nyx8LRw3MkbH1GIStnBZW0N5RipI1CwKEx5ub3pXFWtmojIGUKBqssBv3UD/5g9pXOXcvTCuhR1dNtl6ftxKpUqwQndnIP1k2SoA2utrh8ZZumWogqCw+lsWUaUYV40nR4/ZsAs6aY+V0sByjPiD4WxM1CmBXItggsuqu1j4B2HaVri8mR9dsuLApBy5mYsHI85MmxzNd1iWlG1k/TJbhOZ9IonTVMbBNLKDY1BgvUIGnVSXW1AGr01MHP/TvVZSiBjqZ11MVRXNAlh8Eb3RNg1Royzhl2J3/ALP/AFIrfo2+i/0jkAViKH7R272Btsy7S/Tm3J+Rrg9xJfKwpsh283pRf2LZJ+SdySZeuUcd1Eo/Uux/1ma3jvXW/ERI0REQEREBERAREQEREBERAREQE8M9iBTPVHBrgLZtDFchGrQpc3VWVG5FD/CVPjeHOCyBqwvs6/F/0nVuP4MZUKHyP+jc57lxjEx4Zy5Yaq6lnUO9ByKeh9yaG8zljMlmWkHzTjCip0k16j+na6saN4rECWzZjubagKu1ozFj1AaMpBdELOgyDqBWPuD6AFU1ragNtTAEAXPvLq4RyLPRyWAQSGS++/ehex8fxPvkvpsB7R6xj3Fwx62Rjfd/215bubNaQTdwy9ZOeeHvFm5ZyLUzHTjNnS+Ts4qtRCadmZTRN7Fj2NrLRc+MONUUKoAAFADYAfafU1btcZp6DNrl/EnHkDDyQCPkH/r/ADmvjxkmgLJ7ASwct5KFp33bwPA/5/eRpKgxPaiAiIgIiICIiAiIgIiICIiAiIgIiICVP1t6dGULxCbZMRG/b26lY381Vj7j7mWyfLoCCD2MDnb8OrfUAaNiwDv87/kz54fl64yWS6P7fH8SS5lwPSyFfB3X8fH8TApks2u30jXNnheEbI2lR+T4H5mblvKmym/pX5+fx/rLNw3CrjXSooSow8ByxcQ+WPdjNyIgIiICIiAiIgIiICIiAiIgIiICIiAiIgIiIEfzjl3VTb6hupkdyz08b1ZfHZf9ZYYgfKIAKGwn1EQEREBERAREQEREBERAREQEREBERAREQEREBERAREQEREBERAREQP/Z"/>
          <p:cNvSpPr>
            <a:spLocks noChangeAspect="1" noChangeArrowheads="1"/>
          </p:cNvSpPr>
          <p:nvPr/>
        </p:nvSpPr>
        <p:spPr bwMode="auto">
          <a:xfrm>
            <a:off x="9017000" y="-1193800"/>
            <a:ext cx="1847850" cy="2466975"/>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1030" name="Picture 6" descr="http://www.magidglove.com/assets/item/large/HPC25806_2.jpg"/>
          <p:cNvPicPr>
            <a:picLocks noChangeAspect="1" noChangeArrowheads="1"/>
          </p:cNvPicPr>
          <p:nvPr/>
        </p:nvPicPr>
        <p:blipFill>
          <a:blip r:embed="rId2"/>
          <a:srcRect/>
          <a:stretch>
            <a:fillRect/>
          </a:stretch>
        </p:blipFill>
        <p:spPr bwMode="auto">
          <a:xfrm>
            <a:off x="6500826" y="2786058"/>
            <a:ext cx="1928826" cy="257695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smtClean="0"/>
              <a:t>Transportation</a:t>
            </a:r>
            <a:endParaRPr lang="ar-SA" dirty="0"/>
          </a:p>
        </p:txBody>
      </p:sp>
      <p:sp>
        <p:nvSpPr>
          <p:cNvPr id="3" name="عنصر نائب للمحتوى 2"/>
          <p:cNvSpPr>
            <a:spLocks noGrp="1"/>
          </p:cNvSpPr>
          <p:nvPr>
            <p:ph sz="quarter" idx="1"/>
          </p:nvPr>
        </p:nvSpPr>
        <p:spPr>
          <a:xfrm>
            <a:off x="457200" y="1600200"/>
            <a:ext cx="6472254" cy="4873752"/>
          </a:xfrm>
        </p:spPr>
        <p:txBody>
          <a:bodyPr/>
          <a:lstStyle/>
          <a:p>
            <a:pPr algn="l">
              <a:buNone/>
            </a:pPr>
            <a:endParaRPr lang="en-US" dirty="0" smtClean="0">
              <a:solidFill>
                <a:schemeClr val="tx2"/>
              </a:solidFill>
            </a:endParaRPr>
          </a:p>
          <a:p>
            <a:pPr lvl="0" algn="l">
              <a:buNone/>
            </a:pPr>
            <a:r>
              <a:rPr lang="en-US" dirty="0" smtClean="0">
                <a:solidFill>
                  <a:schemeClr val="tx2"/>
                </a:solidFill>
              </a:rPr>
              <a:t>1-Sample </a:t>
            </a:r>
            <a:r>
              <a:rPr lang="en-US" dirty="0" smtClean="0">
                <a:solidFill>
                  <a:schemeClr val="tx2"/>
                </a:solidFill>
              </a:rPr>
              <a:t>should be labeled (name, age, number).</a:t>
            </a:r>
          </a:p>
          <a:p>
            <a:pPr lvl="0" algn="l">
              <a:buNone/>
            </a:pPr>
            <a:r>
              <a:rPr lang="en-US" dirty="0" smtClean="0">
                <a:solidFill>
                  <a:schemeClr val="tx2"/>
                </a:solidFill>
              </a:rPr>
              <a:t>2-Sample </a:t>
            </a:r>
            <a:r>
              <a:rPr lang="en-US" dirty="0" smtClean="0">
                <a:solidFill>
                  <a:schemeClr val="tx2"/>
                </a:solidFill>
              </a:rPr>
              <a:t>should sent to the lab as soon as possible to be processed (why?)</a:t>
            </a:r>
          </a:p>
          <a:p>
            <a:pPr lvl="0" algn="l">
              <a:buFont typeface="Wingdings" pitchFamily="2" charset="2"/>
              <a:buChar char="v"/>
            </a:pPr>
            <a:endParaRPr lang="en-US" dirty="0" smtClean="0">
              <a:solidFill>
                <a:schemeClr val="tx2"/>
              </a:solidFill>
            </a:endParaRPr>
          </a:p>
          <a:p>
            <a:pPr lvl="0" algn="l">
              <a:buNone/>
            </a:pPr>
            <a:r>
              <a:rPr lang="en-US" dirty="0" smtClean="0">
                <a:solidFill>
                  <a:schemeClr val="tx2"/>
                </a:solidFill>
              </a:rPr>
              <a:t>#To </a:t>
            </a:r>
            <a:r>
              <a:rPr lang="en-US" dirty="0" smtClean="0">
                <a:solidFill>
                  <a:schemeClr val="tx2"/>
                </a:solidFill>
              </a:rPr>
              <a:t>survive pathogenic organisms and not die.</a:t>
            </a:r>
          </a:p>
          <a:p>
            <a:pPr lvl="0" algn="l">
              <a:buNone/>
            </a:pPr>
            <a:r>
              <a:rPr lang="en-US" dirty="0" smtClean="0">
                <a:solidFill>
                  <a:schemeClr val="tx2"/>
                </a:solidFill>
              </a:rPr>
              <a:t># Prevent </a:t>
            </a:r>
            <a:r>
              <a:rPr lang="en-US" dirty="0" smtClean="0">
                <a:solidFill>
                  <a:schemeClr val="tx2"/>
                </a:solidFill>
              </a:rPr>
              <a:t>contaminants growth especially urine and this will give false results (masking results</a:t>
            </a:r>
            <a:r>
              <a:rPr lang="en-US" dirty="0" smtClean="0">
                <a:solidFill>
                  <a:schemeClr val="tx2"/>
                </a:solidFill>
              </a:rPr>
              <a:t>).</a:t>
            </a:r>
            <a:endParaRPr lang="en-US" dirty="0" smtClean="0">
              <a:solidFill>
                <a:schemeClr val="tx2"/>
              </a:solidFill>
            </a:endParaRPr>
          </a:p>
        </p:txBody>
      </p:sp>
      <p:pic>
        <p:nvPicPr>
          <p:cNvPr id="28674" name="Picture 2" descr="http://t2.gstatic.com/images?q=tbn:ANd9GcTD5z79cRqgK1XutgD3nAifmUN90lFKh9dD-nh7DFvbgqnZzFOw5w"/>
          <p:cNvPicPr>
            <a:picLocks noChangeAspect="1" noChangeArrowheads="1"/>
          </p:cNvPicPr>
          <p:nvPr/>
        </p:nvPicPr>
        <p:blipFill>
          <a:blip r:embed="rId2"/>
          <a:srcRect/>
          <a:stretch>
            <a:fillRect/>
          </a:stretch>
        </p:blipFill>
        <p:spPr bwMode="auto">
          <a:xfrm>
            <a:off x="6500826" y="1285860"/>
            <a:ext cx="2143140" cy="142616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smtClean="0"/>
              <a:t>Processing</a:t>
            </a:r>
            <a:endParaRPr lang="ar-SA" dirty="0"/>
          </a:p>
        </p:txBody>
      </p:sp>
      <p:sp>
        <p:nvSpPr>
          <p:cNvPr id="3" name="عنصر نائب للمحتوى 2"/>
          <p:cNvSpPr>
            <a:spLocks noGrp="1"/>
          </p:cNvSpPr>
          <p:nvPr>
            <p:ph sz="quarter" idx="1"/>
          </p:nvPr>
        </p:nvSpPr>
        <p:spPr/>
        <p:txBody>
          <a:bodyPr>
            <a:normAutofit/>
          </a:bodyPr>
          <a:lstStyle/>
          <a:p>
            <a:pPr algn="l">
              <a:buNone/>
            </a:pPr>
            <a:r>
              <a:rPr lang="en-US" dirty="0" smtClean="0">
                <a:solidFill>
                  <a:schemeClr val="tx2"/>
                </a:solidFill>
              </a:rPr>
              <a:t>From </a:t>
            </a:r>
            <a:r>
              <a:rPr lang="en-US" dirty="0" smtClean="0">
                <a:solidFill>
                  <a:schemeClr val="tx2"/>
                </a:solidFill>
              </a:rPr>
              <a:t>sample we do:</a:t>
            </a:r>
          </a:p>
          <a:p>
            <a:pPr lvl="0" algn="l">
              <a:buNone/>
            </a:pPr>
            <a:r>
              <a:rPr lang="en-US" dirty="0" smtClean="0">
                <a:solidFill>
                  <a:schemeClr val="tx2"/>
                </a:solidFill>
              </a:rPr>
              <a:t>1-Culturing </a:t>
            </a:r>
            <a:r>
              <a:rPr lang="en-US" dirty="0" smtClean="0">
                <a:solidFill>
                  <a:schemeClr val="tx2"/>
                </a:solidFill>
              </a:rPr>
              <a:t>on media (NA, BA, CLED</a:t>
            </a:r>
            <a:r>
              <a:rPr lang="en-US" dirty="0" smtClean="0">
                <a:solidFill>
                  <a:schemeClr val="tx2"/>
                </a:solidFill>
              </a:rPr>
              <a:t>).</a:t>
            </a:r>
          </a:p>
          <a:p>
            <a:pPr lvl="0" algn="l">
              <a:buNone/>
            </a:pPr>
            <a:endParaRPr lang="en-US" dirty="0" smtClean="0">
              <a:solidFill>
                <a:schemeClr val="tx2"/>
              </a:solidFill>
            </a:endParaRPr>
          </a:p>
          <a:p>
            <a:pPr lvl="0" algn="l">
              <a:buNone/>
            </a:pPr>
            <a:endParaRPr lang="en-US" dirty="0" smtClean="0">
              <a:solidFill>
                <a:schemeClr val="tx2"/>
              </a:solidFill>
            </a:endParaRPr>
          </a:p>
          <a:p>
            <a:pPr lvl="0" algn="l">
              <a:buNone/>
            </a:pPr>
            <a:endParaRPr lang="en-US" dirty="0" smtClean="0">
              <a:solidFill>
                <a:schemeClr val="tx2"/>
              </a:solidFill>
            </a:endParaRPr>
          </a:p>
          <a:p>
            <a:pPr lvl="0" algn="l">
              <a:buNone/>
            </a:pPr>
            <a:endParaRPr lang="en-US" dirty="0" smtClean="0">
              <a:solidFill>
                <a:schemeClr val="tx2"/>
              </a:solidFill>
            </a:endParaRPr>
          </a:p>
          <a:p>
            <a:pPr lvl="0" algn="l">
              <a:buNone/>
            </a:pPr>
            <a:r>
              <a:rPr lang="en-US" dirty="0" smtClean="0">
                <a:solidFill>
                  <a:schemeClr val="tx2"/>
                </a:solidFill>
              </a:rPr>
              <a:t>2-Staining</a:t>
            </a:r>
            <a:r>
              <a:rPr lang="en-US" dirty="0" smtClean="0">
                <a:solidFill>
                  <a:schemeClr val="tx2"/>
                </a:solidFill>
              </a:rPr>
              <a:t>: gram stain, spore stain or capsule stain.</a:t>
            </a:r>
          </a:p>
          <a:p>
            <a:endParaRPr lang="ar-SA" dirty="0"/>
          </a:p>
        </p:txBody>
      </p:sp>
      <p:sp>
        <p:nvSpPr>
          <p:cNvPr id="27650" name="AutoShape 2" descr="data:image/jpeg;base64,/9j/4AAQSkZJRgABAQAAAQABAAD/2wCEAAkGBhQPDg0PDxAQDw8PDw0PDw8PEBAPDw8PFBAVFBQQFBQXHCYeFxkjGRQUHy8gIycpLCwsFR4xNTAqNSYrLCkBCQoKDgwOFA8PFykcHBwpKSktLCksKSkpKSkpKSksLCksLCkpKSkpLCksLCkpKSkpLCkpKSwsKSwpLCksLCwpKf/AABEIAMIBAwMBIgACEQEDEQH/xAAbAAEBAAMBAQEAAAAAAAAAAAAAAQIDBAUGB//EADoQAAIBAgIGBwUHBAMAAAAAAAABAgMRIVEEBRIxQWEGE3GBkaHwIjJSsdEUI0JicpLBQ4Ki4RVT8f/EABoBAQEBAQEBAQAAAAAAAAAAAAABAgMEBQb/xAAoEQEBAAIBBAEDAwUAAAAAAAAAAQIRAxIhMVETBAVBQmGhFDJSgbH/2gAMAwEAAhEDEQA/APZsUoIiAoKiFBQqAoAgKAIUAIACwUAb9XJ1izXiiigKSzXiikEBQVEBQBAAAAAEBSACFAEBQBACgAAZUKAUAAABQAAAA1Out0fa7PdXf9LnNOv1jeP3avxtt23tv4eXHsPJ1l0spUfZj7clhh7qM3KTy64cWWd1jNve2m97t+lfy/8ARHHPHtbfzPgdL6bVX7lo9iPH0nXtap71WT5XZzvL6j34fbuS/wB1kfqjqxX4orvSMftkP+yH7on5H9qk97Zj9ofxMz8tdp9sn+f8P2BVYvdKL70zJQXDDsw+R+QR0qSe86qeuakLbNSaeSk7F+W+mb9s9Z/w/VbtbnflJX81iVaRb3vZ53vHx4d9j870PppWhbaamvzK/mfRau6X06toz+7k8M4s3OWXz2eXk+h5eOb1ufs+oBw6PpGzKMb3hP3Mb7L4Jflfk+3DuOkrxWaAAVkAAEBSAAABAUAQCwCABTDQACgUAAAABr0lvq6lt+xO3bsuxsNdWVkFj4HpDrxqMaNN2SinO3FtK0e5W9I+VnVvxPouk2p2qkqtJXjLGUVi1zWaPnJRzZ5Mt77v0v0vROOdP+1lLBXCas9/AjtZYhWsyPSsWss+JjdZeZYWvxMcOYGUmrvDzK5LDDhmYytd7yytZb9wFcsO8sJ2eBMLcd5s0fR3UlswTb8l2vgF3I+p6LazlUlCi3e04Sg8rSTkvDHuPvz4zoxoCoe03tVJ4X89lcsD7GDPTxyyd35z6y43ktx8MwAdXiQFIQAABAUgQAAAAAQpCmVCkBRQYudibb4LxGxmU12eY2BtWbNdVXTMtj1iR0/V2QfGa3k6NSSkm6cm5Rkvwt714niaVosKmNrv4o4PvP0LTNAU1bfyajJeDR8zpupFFv7pfqpt035YLwOOUr6XBzYyeq+Tq6sf4ZJ/qumavsElfC/Y0z3aur3+CV/yVUovumsH32OCrNwbjOLi1weBjs+jhy3Lx3ectFkn7sv2yMVoz+Gf7JHorSI8x9oWbGo6deXpxPQpN+7LvVl5ma1e3a7S8/kdbrx5kjpHCMbvxHZOrP0UNXRXvNy/xX1PQp1I01bBZRjxMaGr5yaU24X/AKcFtVO9bo97vyPe1X0bd1JwjD80/vaj8bRXgan7PLy8s/VWzo/o0py62eCStCPBLi+0+oi7Gihoqgkrt2zdl4KyNt1mjvOz4/Ln13bZtC5htrMbazRdubO5TXJpJttWRy066lO19nB2inZuzWL8dw2adoNDlJbrSWT9mXisPLvMqekKTtipb9mWErZrg1zVypptAIAAAAABEAKZaRysrvBI1bbluwXm/XrIwqzvOz92Fm+ct/l/JqqaXfCOHzMZZyLI60kiOulm+w5aa4ybYbRyvL6a6W56VyXzKq7z/j5HPcXMXkyv5XUdHXersddz82aATqvtdRvdbnftRqnUT3pfIxuSxeummmrodOW9Wef/AIc2k9HozjaymluTxt+l8DtcSKo4vDwNTP21Msp4rxo9DYTV425q8lZ5YFXQePLxl9T6HRZ+3K26Udq3NO38nYd8ccbNtf1PLP1V8zS6FU1vt4J/M36LqSCfsezFfi4vs4Lt9L2NOdqcuezHulJRfzOStWw2Y4Ey1izebPLzSnTp08IpX9eJlLSXwwNEY2KcLyX8M69s3Vb437THrGQjMdVNMuseY615mDZwax1kqUW1a/PcubJutSb7Rq1prfZvirK9lm1xZ8hpXSOSqKcXe11j6wOXW+t3UbSeHF5s8jFs7YY2969HVOGann/j7jV3T9qyqRuu3Fd59XoWs6WlQvCSlazcd0ovPNdqPx2WB06DrKdGcZ05OLTwaOveOWVxz8zVfslHSXGShN32naE838EueT49u/rPk9Ua+jplFqXs1IpbcV5Tj327GfS6DX6ylTm98oq/6lg/NM3Lt5ssbPLeADTKFIUIhSEbMtPOrStKSzm/kmhBflfzM9Ihd7SxatdZrgyJK25Hj5O1dIu1yfgTa5PwLsrIyS5ebObTDaWT8H9C3zTRl3ebGyijHbWZVJZl2VkTZWXmvoBdpZk2i7Cyfj/ojgsn5ANoxkNjl5CNG/CyLN0btBWLlysuy+Prkd6OKi8cNywOtHsw8OV8telR2oSjuut+T4PxPOjJcVZ8b5nfpO5nDe+KwfFcGc+Xu1ibS9XG0vVyX9YFR5bXQ2l6X+yOS9X+pUzCUuY2aaNKrKMZNYtJ2XM+D15XnOHWRblTv7fxU58VNfJ7t24+9rK6sfP6fqtxbnTwbXtReMZLJriXGz8umGXT4fASkIveezp2qFLalRVpL36PFc4Zrl4ZHjN2vhjuPXLK52NbZtccOe8wdPmbqNGU2oxi5S5brZtmmXbqLSpQr0nC93KzS4xeDXgfr2raWxRpwe9RV+14vzbPguj2q46N97O0ppYZJ8Irm3Y+90SV0rjHyznduoAHRzAAAMWUGFcdfB38TFJPFeu06atM5HTaeHh63nDOWNys7FZrjWzNkZJ7mcezSFKC6BIpUxcaGLQuVy9MwdVdpe0GdjGdW+CMEnI66GjW3m8cbUt0ujUrI6LERbnpk05tdSJ5tam4u63HqtGmpSuYzx6osunnxqp78DOwqaN3dppcHHNHlylnl0lbLGDiTrXxV/IdcsmY1FSUDXOlc2dcuZJaRHmNK8TWOptr2oXjNYprDw+h4Wnaj66+1sU66/EmnGp+pL3Xz9L7GrpEcmzy9OmpJ2hHvOmN0u3yP/CRhK09qTXBrYX8s7qdSNJWsor4Ut5NadbLqYwUn7M3gr29u2/huOvVHRSU2pVX3L6nolZsb9S056RUjOStSg04xzlwPutHp2SObQNXKnFJK1tyPQSOkcsrtQCGmQAAAQplSxhOimbAQcs9HfKXbv8AE1OiuKlH/JHoDZMXjlWZPNUcprvuvmZbL+KH7one6aJ1EcjHxRrqcWw/jgv7ojq/zp9l38juVFZGWyi/FE6nDHRuUn24G6GiZ2OkXNzjkTbGNNLcZAHTSAACAACsZU7miWjZM6RclkptwToPjBPswNE6K+GS7rnrXBi8cXqeO6MPia/tZg9Hj8T/AGyPa2VkLLIz8UXqeL9ji/jf9tvmZLVif9P9z/g9cGpxxOp5kdUq92l2JWR2U9HUdyN5DciWpYoIVAAFAAAQEKZVSkAFuUgAoIUCi5AVFAIFUABAAFAAgFAIBQQAAAABAAAAEAAAhSAAABCkBhVKQpQKQAUAXKBSFCABAqgAAAAgAAAIUACAAAAABAAAAAEAAACFICiFIUwqghQBSAooAKKCFAAAAAABSACkAAAlyhAEAAAAACAUgAAAACAAQC4AAAyqghQBSAooAAoIAKAABSAqAACgAAAECKCAAALgACAUEAAAgFIAAAIAABlVQAAoACBQACAAAAFFIABQACAAAEKAIwUAQAAAwAIGABCkAAAARkACv//Z"/>
          <p:cNvSpPr>
            <a:spLocks noChangeAspect="1" noChangeArrowheads="1"/>
          </p:cNvSpPr>
          <p:nvPr/>
        </p:nvSpPr>
        <p:spPr bwMode="auto">
          <a:xfrm>
            <a:off x="9017000" y="-8969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27652" name="AutoShape 4" descr="data:image/jpeg;base64,/9j/4AAQSkZJRgABAQAAAQABAAD/2wCEAAkGBhQPDg0PDxAQDw8PDw0PDw8PEBAPDw8PFBAVFBQQFBQXHCYeFxkjGRQUHy8gIycpLCwsFR4xNTAqNSYrLCkBCQoKDgwOFA8PFykcHBwpKSktLCksKSkpKSkpKSksLCksLCkpKSkpLCksLCkpKSkpLCkpKSwsKSwpLCksLCwpKf/AABEIAMIBAwMBIgACEQEDEQH/xAAbAAEBAAMBAQEAAAAAAAAAAAAAAQIDBAUGB//EADoQAAIBAgIGBwUHBAMAAAAAAAABAgMRIVEEBRIxQWEGE3GBkaHwIjJSsdEUI0JicpLBQ4Ki4RVT8f/EABoBAQEBAQEBAQAAAAAAAAAAAAABAgMEBQb/xAAoEQEBAAIBBAEDAwUAAAAAAAAAAQIRAxIhMVETBAVBQmGhFDJSgbH/2gAMAwEAAhEDEQA/APZsUoIiAoKiFBQqAoAgKAIUAIACwUAb9XJ1izXiiigKSzXiikEBQVEBQBAAAAAEBSACFAEBQBACgAAZUKAUAAABQAAAA1Out0fa7PdXf9LnNOv1jeP3avxtt23tv4eXHsPJ1l0spUfZj7clhh7qM3KTy64cWWd1jNve2m97t+lfy/8ARHHPHtbfzPgdL6bVX7lo9iPH0nXtap71WT5XZzvL6j34fbuS/wB1kfqjqxX4orvSMftkP+yH7on5H9qk97Zj9ofxMz8tdp9sn+f8P2BVYvdKL70zJQXDDsw+R+QR0qSe86qeuakLbNSaeSk7F+W+mb9s9Z/w/VbtbnflJX81iVaRb3vZ53vHx4d9j870PppWhbaamvzK/mfRau6X06toz+7k8M4s3OWXz2eXk+h5eOb1ufs+oBw6PpGzKMb3hP3Mb7L4Jflfk+3DuOkrxWaAAVkAAEBSAAABAUAQCwCABTDQACgUAAAABr0lvq6lt+xO3bsuxsNdWVkFj4HpDrxqMaNN2SinO3FtK0e5W9I+VnVvxPouk2p2qkqtJXjLGUVi1zWaPnJRzZ5Mt77v0v0vROOdP+1lLBXCas9/AjtZYhWsyPSsWss+JjdZeZYWvxMcOYGUmrvDzK5LDDhmYytd7yytZb9wFcsO8sJ2eBMLcd5s0fR3UlswTb8l2vgF3I+p6LazlUlCi3e04Sg8rSTkvDHuPvz4zoxoCoe03tVJ4X89lcsD7GDPTxyyd35z6y43ktx8MwAdXiQFIQAABAUgQAAAAAQpCmVCkBRQYudibb4LxGxmU12eY2BtWbNdVXTMtj1iR0/V2QfGa3k6NSSkm6cm5Rkvwt714niaVosKmNrv4o4PvP0LTNAU1bfyajJeDR8zpupFFv7pfqpt035YLwOOUr6XBzYyeq+Tq6sf4ZJ/qumavsElfC/Y0z3aur3+CV/yVUovumsH32OCrNwbjOLi1weBjs+jhy3Lx3ectFkn7sv2yMVoz+Gf7JHorSI8x9oWbGo6deXpxPQpN+7LvVl5ma1e3a7S8/kdbrx5kjpHCMbvxHZOrP0UNXRXvNy/xX1PQp1I01bBZRjxMaGr5yaU24X/AKcFtVO9bo97vyPe1X0bd1JwjD80/vaj8bRXgan7PLy8s/VWzo/o0py62eCStCPBLi+0+oi7Gihoqgkrt2zdl4KyNt1mjvOz4/Ln13bZtC5htrMbazRdubO5TXJpJttWRy066lO19nB2inZuzWL8dw2adoNDlJbrSWT9mXisPLvMqekKTtipb9mWErZrg1zVypptAIAAAAABEAKZaRysrvBI1bbluwXm/XrIwqzvOz92Fm+ct/l/JqqaXfCOHzMZZyLI60kiOulm+w5aa4ybYbRyvL6a6W56VyXzKq7z/j5HPcXMXkyv5XUdHXersddz82aATqvtdRvdbnftRqnUT3pfIxuSxeummmrodOW9Wef/AIc2k9HozjaymluTxt+l8DtcSKo4vDwNTP21Msp4rxo9DYTV425q8lZ5YFXQePLxl9T6HRZ+3K26Udq3NO38nYd8ccbNtf1PLP1V8zS6FU1vt4J/M36LqSCfsezFfi4vs4Lt9L2NOdqcuezHulJRfzOStWw2Y4Ey1izebPLzSnTp08IpX9eJlLSXwwNEY2KcLyX8M69s3Vb437THrGQjMdVNMuseY615mDZwax1kqUW1a/PcubJutSb7Rq1prfZvirK9lm1xZ8hpXSOSqKcXe11j6wOXW+t3UbSeHF5s8jFs7YY2969HVOGann/j7jV3T9qyqRuu3Fd59XoWs6WlQvCSlazcd0ovPNdqPx2WB06DrKdGcZ05OLTwaOveOWVxz8zVfslHSXGShN32naE838EueT49u/rPk9Ua+jplFqXs1IpbcV5Tj327GfS6DX6ylTm98oq/6lg/NM3Lt5ssbPLeADTKFIUIhSEbMtPOrStKSzm/kmhBflfzM9Ihd7SxatdZrgyJK25Hj5O1dIu1yfgTa5PwLsrIyS5ebObTDaWT8H9C3zTRl3ebGyijHbWZVJZl2VkTZWXmvoBdpZk2i7Cyfj/ojgsn5ANoxkNjl5CNG/CyLN0btBWLlysuy+Prkd6OKi8cNywOtHsw8OV8telR2oSjuut+T4PxPOjJcVZ8b5nfpO5nDe+KwfFcGc+Xu1ibS9XG0vVyX9YFR5bXQ2l6X+yOS9X+pUzCUuY2aaNKrKMZNYtJ2XM+D15XnOHWRblTv7fxU58VNfJ7t24+9rK6sfP6fqtxbnTwbXtReMZLJriXGz8umGXT4fASkIveezp2qFLalRVpL36PFc4Zrl4ZHjN2vhjuPXLK52NbZtccOe8wdPmbqNGU2oxi5S5brZtmmXbqLSpQr0nC93KzS4xeDXgfr2raWxRpwe9RV+14vzbPguj2q46N97O0ppYZJ8Irm3Y+90SV0rjHyznduoAHRzAAAMWUGFcdfB38TFJPFeu06atM5HTaeHh63nDOWNys7FZrjWzNkZJ7mcezSFKC6BIpUxcaGLQuVy9MwdVdpe0GdjGdW+CMEnI66GjW3m8cbUt0ujUrI6LERbnpk05tdSJ5tam4u63HqtGmpSuYzx6osunnxqp78DOwqaN3dppcHHNHlylnl0lbLGDiTrXxV/IdcsmY1FSUDXOlc2dcuZJaRHmNK8TWOptr2oXjNYprDw+h4Wnaj66+1sU66/EmnGp+pL3Xz9L7GrpEcmzy9OmpJ2hHvOmN0u3yP/CRhK09qTXBrYX8s7qdSNJWsor4Ut5NadbLqYwUn7M3gr29u2/huOvVHRSU2pVX3L6nolZsb9S056RUjOStSg04xzlwPutHp2SObQNXKnFJK1tyPQSOkcsrtQCGmQAAAQplSxhOimbAQcs9HfKXbv8AE1OiuKlH/JHoDZMXjlWZPNUcprvuvmZbL+KH7one6aJ1EcjHxRrqcWw/jgv7ojq/zp9l38juVFZGWyi/FE6nDHRuUn24G6GiZ2OkXNzjkTbGNNLcZAHTSAACAACsZU7miWjZM6RclkptwToPjBPswNE6K+GS7rnrXBi8cXqeO6MPia/tZg9Hj8T/AGyPa2VkLLIz8UXqeL9ji/jf9tvmZLVif9P9z/g9cGpxxOp5kdUq92l2JWR2U9HUdyN5DciWpYoIVAAFAAAQEKZVSkAFuUgAoIUCi5AVFAIFUABAAFAAgFAIBQQAAAABAAAAEAAAhSAAABCkBhVKQpQKQAUAXKBSFCABAqgAAAAgAAAIUACAAAAABAAAAAEAAACFICiFIUwqghQBSAooAKKCFAAAAAABSACkAAAlyhAEAAAAACAUgAAAACAAQC4AAAyqghQBSAooAAoIAKAABSAqAACgAAAECKCAAALgACAUEAAAgFIAAAIAABlVQAAoACBQACAAAAFFIABQACAAAEKAIwUAQAAAwAIGABCkAAAARkACv//Z"/>
          <p:cNvSpPr>
            <a:spLocks noChangeAspect="1" noChangeArrowheads="1"/>
          </p:cNvSpPr>
          <p:nvPr/>
        </p:nvSpPr>
        <p:spPr bwMode="auto">
          <a:xfrm>
            <a:off x="9017000" y="-8969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27654" name="AutoShape 6" descr="data:image/jpeg;base64,/9j/4AAQSkZJRgABAQAAAQABAAD/2wCEAAkGBhQPDg0PDxAQDw8PDw0PDw8PEBAPDw8PFBAVFBQQFBQXHCYeFxkjGRQUHy8gIycpLCwsFR4xNTAqNSYrLCkBCQoKDgwOFA8PFykcHBwpKSktLCksKSkpKSkpKSksLCksLCkpKSkpLCksLCkpKSkpLCkpKSwsKSwpLCksLCwpKf/AABEIAMIBAwMBIgACEQEDEQH/xAAbAAEBAAMBAQEAAAAAAAAAAAAAAQIDBAUGB//EADoQAAIBAgIGBwUHBAMAAAAAAAABAgMRIVEEBRIxQWEGE3GBkaHwIjJSsdEUI0JicpLBQ4Ki4RVT8f/EABoBAQEBAQEBAQAAAAAAAAAAAAABAgMEBQb/xAAoEQEBAAIBBAEDAwUAAAAAAAAAAQIRAxIhMVETBAVBQmGhFDJSgbH/2gAMAwEAAhEDEQA/APZsUoIiAoKiFBQqAoAgKAIUAIACwUAb9XJ1izXiiigKSzXiikEBQVEBQBAAAAAEBSACFAEBQBACgAAZUKAUAAABQAAAA1Out0fa7PdXf9LnNOv1jeP3avxtt23tv4eXHsPJ1l0spUfZj7clhh7qM3KTy64cWWd1jNve2m97t+lfy/8ARHHPHtbfzPgdL6bVX7lo9iPH0nXtap71WT5XZzvL6j34fbuS/wB1kfqjqxX4orvSMftkP+yH7on5H9qk97Zj9ofxMz8tdp9sn+f8P2BVYvdKL70zJQXDDsw+R+QR0qSe86qeuakLbNSaeSk7F+W+mb9s9Z/w/VbtbnflJX81iVaRb3vZ53vHx4d9j870PppWhbaamvzK/mfRau6X06toz+7k8M4s3OWXz2eXk+h5eOb1ufs+oBw6PpGzKMb3hP3Mb7L4Jflfk+3DuOkrxWaAAVkAAEBSAAABAUAQCwCABTDQACgUAAAABr0lvq6lt+xO3bsuxsNdWVkFj4HpDrxqMaNN2SinO3FtK0e5W9I+VnVvxPouk2p2qkqtJXjLGUVi1zWaPnJRzZ5Mt77v0v0vROOdP+1lLBXCas9/AjtZYhWsyPSsWss+JjdZeZYWvxMcOYGUmrvDzK5LDDhmYytd7yytZb9wFcsO8sJ2eBMLcd5s0fR3UlswTb8l2vgF3I+p6LazlUlCi3e04Sg8rSTkvDHuPvz4zoxoCoe03tVJ4X89lcsD7GDPTxyyd35z6y43ktx8MwAdXiQFIQAABAUgQAAAAAQpCmVCkBRQYudibb4LxGxmU12eY2BtWbNdVXTMtj1iR0/V2QfGa3k6NSSkm6cm5Rkvwt714niaVosKmNrv4o4PvP0LTNAU1bfyajJeDR8zpupFFv7pfqpt035YLwOOUr6XBzYyeq+Tq6sf4ZJ/qumavsElfC/Y0z3aur3+CV/yVUovumsH32OCrNwbjOLi1weBjs+jhy3Lx3ectFkn7sv2yMVoz+Gf7JHorSI8x9oWbGo6deXpxPQpN+7LvVl5ma1e3a7S8/kdbrx5kjpHCMbvxHZOrP0UNXRXvNy/xX1PQp1I01bBZRjxMaGr5yaU24X/AKcFtVO9bo97vyPe1X0bd1JwjD80/vaj8bRXgan7PLy8s/VWzo/o0py62eCStCPBLi+0+oi7Gihoqgkrt2zdl4KyNt1mjvOz4/Ln13bZtC5htrMbazRdubO5TXJpJttWRy066lO19nB2inZuzWL8dw2adoNDlJbrSWT9mXisPLvMqekKTtipb9mWErZrg1zVypptAIAAAAABEAKZaRysrvBI1bbluwXm/XrIwqzvOz92Fm+ct/l/JqqaXfCOHzMZZyLI60kiOulm+w5aa4ybYbRyvL6a6W56VyXzKq7z/j5HPcXMXkyv5XUdHXersddz82aATqvtdRvdbnftRqnUT3pfIxuSxeummmrodOW9Wef/AIc2k9HozjaymluTxt+l8DtcSKo4vDwNTP21Msp4rxo9DYTV425q8lZ5YFXQePLxl9T6HRZ+3K26Udq3NO38nYd8ccbNtf1PLP1V8zS6FU1vt4J/M36LqSCfsezFfi4vs4Lt9L2NOdqcuezHulJRfzOStWw2Y4Ey1izebPLzSnTp08IpX9eJlLSXwwNEY2KcLyX8M69s3Vb437THrGQjMdVNMuseY615mDZwax1kqUW1a/PcubJutSb7Rq1prfZvirK9lm1xZ8hpXSOSqKcXe11j6wOXW+t3UbSeHF5s8jFs7YY2969HVOGann/j7jV3T9qyqRuu3Fd59XoWs6WlQvCSlazcd0ovPNdqPx2WB06DrKdGcZ05OLTwaOveOWVxz8zVfslHSXGShN32naE838EueT49u/rPk9Ua+jplFqXs1IpbcV5Tj327GfS6DX6ylTm98oq/6lg/NM3Lt5ssbPLeADTKFIUIhSEbMtPOrStKSzm/kmhBflfzM9Ihd7SxatdZrgyJK25Hj5O1dIu1yfgTa5PwLsrIyS5ebObTDaWT8H9C3zTRl3ebGyijHbWZVJZl2VkTZWXmvoBdpZk2i7Cyfj/ojgsn5ANoxkNjl5CNG/CyLN0btBWLlysuy+Prkd6OKi8cNywOtHsw8OV8telR2oSjuut+T4PxPOjJcVZ8b5nfpO5nDe+KwfFcGc+Xu1ibS9XG0vVyX9YFR5bXQ2l6X+yOS9X+pUzCUuY2aaNKrKMZNYtJ2XM+D15XnOHWRblTv7fxU58VNfJ7t24+9rK6sfP6fqtxbnTwbXtReMZLJriXGz8umGXT4fASkIveezp2qFLalRVpL36PFc4Zrl4ZHjN2vhjuPXLK52NbZtccOe8wdPmbqNGU2oxi5S5brZtmmXbqLSpQr0nC93KzS4xeDXgfr2raWxRpwe9RV+14vzbPguj2q46N97O0ppYZJ8Irm3Y+90SV0rjHyznduoAHRzAAAMWUGFcdfB38TFJPFeu06atM5HTaeHh63nDOWNys7FZrjWzNkZJ7mcezSFKC6BIpUxcaGLQuVy9MwdVdpe0GdjGdW+CMEnI66GjW3m8cbUt0ujUrI6LERbnpk05tdSJ5tam4u63HqtGmpSuYzx6osunnxqp78DOwqaN3dppcHHNHlylnl0lbLGDiTrXxV/IdcsmY1FSUDXOlc2dcuZJaRHmNK8TWOptr2oXjNYprDw+h4Wnaj66+1sU66/EmnGp+pL3Xz9L7GrpEcmzy9OmpJ2hHvOmN0u3yP/CRhK09qTXBrYX8s7qdSNJWsor4Ut5NadbLqYwUn7M3gr29u2/huOvVHRSU2pVX3L6nolZsb9S056RUjOStSg04xzlwPutHp2SObQNXKnFJK1tyPQSOkcsrtQCGmQAAAQplSxhOimbAQcs9HfKXbv8AE1OiuKlH/JHoDZMXjlWZPNUcprvuvmZbL+KH7one6aJ1EcjHxRrqcWw/jgv7ojq/zp9l38juVFZGWyi/FE6nDHRuUn24G6GiZ2OkXNzjkTbGNNLcZAHTSAACAACsZU7miWjZM6RclkptwToPjBPswNE6K+GS7rnrXBi8cXqeO6MPia/tZg9Hj8T/AGyPa2VkLLIz8UXqeL9ji/jf9tvmZLVif9P9z/g9cGpxxOp5kdUq92l2JWR2U9HUdyN5DciWpYoIVAAFAAAQEKZVSkAFuUgAoIUCi5AVFAIFUABAAFAAgFAIBQQAAAABAAAAEAAAhSAAABCkBhVKQpQKQAUAXKBSFCABAqgAAAAgAAAIUACAAAAABAAAAAEAAACFICiFIUwqghQBSAooAKKCFAAAAAABSACkAAAlyhAEAAAAACAUgAAAACAAQC4AAAyqghQBSAooAAoIAKAABSAqAACgAAAECKCAAALgACAUEAAAgFIAAAIAABlVQAAoACBQACAAAAFFIABQACAAAEKAIwUAQAAAwAIGABCkAAAARkACv//Z"/>
          <p:cNvSpPr>
            <a:spLocks noChangeAspect="1" noChangeArrowheads="1"/>
          </p:cNvSpPr>
          <p:nvPr/>
        </p:nvSpPr>
        <p:spPr bwMode="auto">
          <a:xfrm>
            <a:off x="9017000" y="-8969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27656" name="AutoShape 8" descr="data:image/jpeg;base64,/9j/4AAQSkZJRgABAQAAAQABAAD/2wCEAAkGBhQPDg0PDxAQDw8PDw0PDw8PEBAPDw8PFBAVFBQQFBQXHCYeFxkjGRQUHy8gIycpLCwsFR4xNTAqNSYrLCkBCQoKDgwOFA8PFykcHBwpKSktLCksKSkpKSkpKSksLCksLCkpKSkpLCksLCkpKSkpLCkpKSwsKSwpLCksLCwpKf/AABEIAMIBAwMBIgACEQEDEQH/xAAbAAEBAAMBAQEAAAAAAAAAAAAAAQIDBAUGB//EADoQAAIBAgIGBwUHBAMAAAAAAAABAgMRIVEEBRIxQWEGE3GBkaHwIjJSsdEUI0JicpLBQ4Ki4RVT8f/EABoBAQEBAQEBAQAAAAAAAAAAAAABAgMEBQb/xAAoEQEBAAIBBAEDAwUAAAAAAAAAAQIRAxIhMVETBAVBQmGhFDJSgbH/2gAMAwEAAhEDEQA/APZsUoIiAoKiFBQqAoAgKAIUAIACwUAb9XJ1izXiiigKSzXiikEBQVEBQBAAAAAEBSACFAEBQBACgAAZUKAUAAABQAAAA1Out0fa7PdXf9LnNOv1jeP3avxtt23tv4eXHsPJ1l0spUfZj7clhh7qM3KTy64cWWd1jNve2m97t+lfy/8ARHHPHtbfzPgdL6bVX7lo9iPH0nXtap71WT5XZzvL6j34fbuS/wB1kfqjqxX4orvSMftkP+yH7on5H9qk97Zj9ofxMz8tdp9sn+f8P2BVYvdKL70zJQXDDsw+R+QR0qSe86qeuakLbNSaeSk7F+W+mb9s9Z/w/VbtbnflJX81iVaRb3vZ53vHx4d9j870PppWhbaamvzK/mfRau6X06toz+7k8M4s3OWXz2eXk+h5eOb1ufs+oBw6PpGzKMb3hP3Mb7L4Jflfk+3DuOkrxWaAAVkAAEBSAAABAUAQCwCABTDQACgUAAAABr0lvq6lt+xO3bsuxsNdWVkFj4HpDrxqMaNN2SinO3FtK0e5W9I+VnVvxPouk2p2qkqtJXjLGUVi1zWaPnJRzZ5Mt77v0v0vROOdP+1lLBXCas9/AjtZYhWsyPSsWss+JjdZeZYWvxMcOYGUmrvDzK5LDDhmYytd7yytZb9wFcsO8sJ2eBMLcd5s0fR3UlswTb8l2vgF3I+p6LazlUlCi3e04Sg8rSTkvDHuPvz4zoxoCoe03tVJ4X89lcsD7GDPTxyyd35z6y43ktx8MwAdXiQFIQAABAUgQAAAAAQpCmVCkBRQYudibb4LxGxmU12eY2BtWbNdVXTMtj1iR0/V2QfGa3k6NSSkm6cm5Rkvwt714niaVosKmNrv4o4PvP0LTNAU1bfyajJeDR8zpupFFv7pfqpt035YLwOOUr6XBzYyeq+Tq6sf4ZJ/qumavsElfC/Y0z3aur3+CV/yVUovumsH32OCrNwbjOLi1weBjs+jhy3Lx3ectFkn7sv2yMVoz+Gf7JHorSI8x9oWbGo6deXpxPQpN+7LvVl5ma1e3a7S8/kdbrx5kjpHCMbvxHZOrP0UNXRXvNy/xX1PQp1I01bBZRjxMaGr5yaU24X/AKcFtVO9bo97vyPe1X0bd1JwjD80/vaj8bRXgan7PLy8s/VWzo/o0py62eCStCPBLi+0+oi7Gihoqgkrt2zdl4KyNt1mjvOz4/Ln13bZtC5htrMbazRdubO5TXJpJttWRy066lO19nB2inZuzWL8dw2adoNDlJbrSWT9mXisPLvMqekKTtipb9mWErZrg1zVypptAIAAAAABEAKZaRysrvBI1bbluwXm/XrIwqzvOz92Fm+ct/l/JqqaXfCOHzMZZyLI60kiOulm+w5aa4ybYbRyvL6a6W56VyXzKq7z/j5HPcXMXkyv5XUdHXersddz82aATqvtdRvdbnftRqnUT3pfIxuSxeummmrodOW9Wef/AIc2k9HozjaymluTxt+l8DtcSKo4vDwNTP21Msp4rxo9DYTV425q8lZ5YFXQePLxl9T6HRZ+3K26Udq3NO38nYd8ccbNtf1PLP1V8zS6FU1vt4J/M36LqSCfsezFfi4vs4Lt9L2NOdqcuezHulJRfzOStWw2Y4Ey1izebPLzSnTp08IpX9eJlLSXwwNEY2KcLyX8M69s3Vb437THrGQjMdVNMuseY615mDZwax1kqUW1a/PcubJutSb7Rq1prfZvirK9lm1xZ8hpXSOSqKcXe11j6wOXW+t3UbSeHF5s8jFs7YY2969HVOGann/j7jV3T9qyqRuu3Fd59XoWs6WlQvCSlazcd0ovPNdqPx2WB06DrKdGcZ05OLTwaOveOWVxz8zVfslHSXGShN32naE838EueT49u/rPk9Ua+jplFqXs1IpbcV5Tj327GfS6DX6ylTm98oq/6lg/NM3Lt5ssbPLeADTKFIUIhSEbMtPOrStKSzm/kmhBflfzM9Ihd7SxatdZrgyJK25Hj5O1dIu1yfgTa5PwLsrIyS5ebObTDaWT8H9C3zTRl3ebGyijHbWZVJZl2VkTZWXmvoBdpZk2i7Cyfj/ojgsn5ANoxkNjl5CNG/CyLN0btBWLlysuy+Prkd6OKi8cNywOtHsw8OV8telR2oSjuut+T4PxPOjJcVZ8b5nfpO5nDe+KwfFcGc+Xu1ibS9XG0vVyX9YFR5bXQ2l6X+yOS9X+pUzCUuY2aaNKrKMZNYtJ2XM+D15XnOHWRblTv7fxU58VNfJ7t24+9rK6sfP6fqtxbnTwbXtReMZLJriXGz8umGXT4fASkIveezp2qFLalRVpL36PFc4Zrl4ZHjN2vhjuPXLK52NbZtccOe8wdPmbqNGU2oxi5S5brZtmmXbqLSpQr0nC93KzS4xeDXgfr2raWxRpwe9RV+14vzbPguj2q46N97O0ppYZJ8Irm3Y+90SV0rjHyznduoAHRzAAAMWUGFcdfB38TFJPFeu06atM5HTaeHh63nDOWNys7FZrjWzNkZJ7mcezSFKC6BIpUxcaGLQuVy9MwdVdpe0GdjGdW+CMEnI66GjW3m8cbUt0ujUrI6LERbnpk05tdSJ5tam4u63HqtGmpSuYzx6osunnxqp78DOwqaN3dppcHHNHlylnl0lbLGDiTrXxV/IdcsmY1FSUDXOlc2dcuZJaRHmNK8TWOptr2oXjNYprDw+h4Wnaj66+1sU66/EmnGp+pL3Xz9L7GrpEcmzy9OmpJ2hHvOmN0u3yP/CRhK09qTXBrYX8s7qdSNJWsor4Ut5NadbLqYwUn7M3gr29u2/huOvVHRSU2pVX3L6nolZsb9S056RUjOStSg04xzlwPutHp2SObQNXKnFJK1tyPQSOkcsrtQCGmQAAAQplSxhOimbAQcs9HfKXbv8AE1OiuKlH/JHoDZMXjlWZPNUcprvuvmZbL+KH7one6aJ1EcjHxRrqcWw/jgv7ojq/zp9l38juVFZGWyi/FE6nDHRuUn24G6GiZ2OkXNzjkTbGNNLcZAHTSAACAACsZU7miWjZM6RclkptwToPjBPswNE6K+GS7rnrXBi8cXqeO6MPia/tZg9Hj8T/AGyPa2VkLLIz8UXqeL9ji/jf9tvmZLVif9P9z/g9cGpxxOp5kdUq92l2JWR2U9HUdyN5DciWpYoIVAAFAAAQEKZVSkAFuUgAoIUCi5AVFAIFUABAAFAAgFAIBQQAAAABAAAAEAAAhSAAABCkBhVKQpQKQAUAXKBSFCABAqgAAAAgAAAIUACAAAAABAAAAAEAAACFICiFIUwqghQBSAooAKKCFAAAAAABSACkAAAlyhAEAAAAACAUgAAAACAAQC4AAAyqghQBSAooAAoIAKAABSAqAACgAAAECKCAAALgACAUEAAAgFIAAAIAABlVQAAoACBQACAAAAFFIABQACAAAEKAIwUAQAAAwAIGABCkAAAARkACv//Z"/>
          <p:cNvSpPr>
            <a:spLocks noChangeAspect="1" noChangeArrowheads="1"/>
          </p:cNvSpPr>
          <p:nvPr/>
        </p:nvSpPr>
        <p:spPr bwMode="auto">
          <a:xfrm>
            <a:off x="9017000" y="-8969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27658" name="Picture 10" descr="http://www.culturemediasupplies.com/j14.jpg"/>
          <p:cNvPicPr>
            <a:picLocks noChangeAspect="1" noChangeArrowheads="1"/>
          </p:cNvPicPr>
          <p:nvPr/>
        </p:nvPicPr>
        <p:blipFill>
          <a:blip r:embed="rId2"/>
          <a:srcRect/>
          <a:stretch>
            <a:fillRect/>
          </a:stretch>
        </p:blipFill>
        <p:spPr bwMode="auto">
          <a:xfrm>
            <a:off x="5786446" y="2071678"/>
            <a:ext cx="2786082" cy="2089562"/>
          </a:xfrm>
          <a:prstGeom prst="rect">
            <a:avLst/>
          </a:prstGeom>
          <a:noFill/>
        </p:spPr>
      </p:pic>
      <p:pic>
        <p:nvPicPr>
          <p:cNvPr id="27660" name="Picture 12" descr="http://t2.gstatic.com/images?q=tbn:ANd9GcTNtqr9-s3eZBTAormi-Qga4sBK-FncCl8roaGZvgMFBORr7KE0oA"/>
          <p:cNvPicPr>
            <a:picLocks noChangeAspect="1" noChangeArrowheads="1"/>
          </p:cNvPicPr>
          <p:nvPr/>
        </p:nvPicPr>
        <p:blipFill>
          <a:blip r:embed="rId3"/>
          <a:srcRect/>
          <a:stretch>
            <a:fillRect/>
          </a:stretch>
        </p:blipFill>
        <p:spPr bwMode="auto">
          <a:xfrm>
            <a:off x="714348" y="4929198"/>
            <a:ext cx="3028950" cy="15144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lvl="0" algn="l">
              <a:buNone/>
            </a:pPr>
            <a:r>
              <a:rPr lang="en-US" dirty="0" smtClean="0">
                <a:solidFill>
                  <a:schemeClr val="tx2"/>
                </a:solidFill>
              </a:rPr>
              <a:t>3-Antibiotic </a:t>
            </a:r>
            <a:r>
              <a:rPr lang="en-US" dirty="0" smtClean="0">
                <a:solidFill>
                  <a:schemeClr val="tx2"/>
                </a:solidFill>
              </a:rPr>
              <a:t>sensitivity (either for identification or treatment). E.g. for identification :</a:t>
            </a:r>
          </a:p>
          <a:p>
            <a:pPr lvl="0" algn="l">
              <a:buNone/>
            </a:pPr>
            <a:r>
              <a:rPr lang="en-US" dirty="0" smtClean="0">
                <a:solidFill>
                  <a:schemeClr val="tx2"/>
                </a:solidFill>
              </a:rPr>
              <a:t>#</a:t>
            </a:r>
            <a:r>
              <a:rPr lang="en-US" dirty="0" err="1" smtClean="0">
                <a:solidFill>
                  <a:schemeClr val="tx2"/>
                </a:solidFill>
              </a:rPr>
              <a:t>novobiocin</a:t>
            </a:r>
            <a:r>
              <a:rPr lang="en-US" dirty="0" smtClean="0">
                <a:solidFill>
                  <a:schemeClr val="tx2"/>
                </a:solidFill>
              </a:rPr>
              <a:t> </a:t>
            </a:r>
            <a:r>
              <a:rPr lang="en-US" dirty="0" smtClean="0">
                <a:solidFill>
                  <a:schemeClr val="tx2"/>
                </a:solidFill>
              </a:rPr>
              <a:t>that differentiates between staphylococcus </a:t>
            </a:r>
            <a:r>
              <a:rPr lang="en-US" dirty="0" err="1" smtClean="0">
                <a:solidFill>
                  <a:schemeClr val="tx2"/>
                </a:solidFill>
              </a:rPr>
              <a:t>epidemidis</a:t>
            </a:r>
            <a:r>
              <a:rPr lang="en-US" dirty="0" smtClean="0">
                <a:solidFill>
                  <a:schemeClr val="tx2"/>
                </a:solidFill>
              </a:rPr>
              <a:t> (sensitive) and staphylococcus </a:t>
            </a:r>
            <a:r>
              <a:rPr lang="en-US" dirty="0" err="1" smtClean="0">
                <a:solidFill>
                  <a:schemeClr val="tx2"/>
                </a:solidFill>
              </a:rPr>
              <a:t>saprophyticus</a:t>
            </a:r>
            <a:r>
              <a:rPr lang="en-US" dirty="0" smtClean="0">
                <a:solidFill>
                  <a:schemeClr val="tx2"/>
                </a:solidFill>
              </a:rPr>
              <a:t> (resistant).</a:t>
            </a:r>
          </a:p>
          <a:p>
            <a:pPr lvl="0" algn="l">
              <a:buNone/>
            </a:pPr>
            <a:r>
              <a:rPr lang="en-US" dirty="0" smtClean="0">
                <a:solidFill>
                  <a:schemeClr val="tx2"/>
                </a:solidFill>
              </a:rPr>
              <a:t>#</a:t>
            </a:r>
            <a:r>
              <a:rPr lang="en-US" dirty="0" err="1" smtClean="0">
                <a:solidFill>
                  <a:schemeClr val="tx2"/>
                </a:solidFill>
              </a:rPr>
              <a:t>Optochin</a:t>
            </a:r>
            <a:r>
              <a:rPr lang="en-US" dirty="0" smtClean="0">
                <a:solidFill>
                  <a:schemeClr val="tx2"/>
                </a:solidFill>
              </a:rPr>
              <a:t> </a:t>
            </a:r>
            <a:r>
              <a:rPr lang="en-US" dirty="0" smtClean="0">
                <a:solidFill>
                  <a:schemeClr val="tx2"/>
                </a:solidFill>
              </a:rPr>
              <a:t>that differentiates between streptococcus pneumonia (sensitive) and streptococcus </a:t>
            </a:r>
            <a:r>
              <a:rPr lang="en-US" dirty="0" err="1" smtClean="0">
                <a:solidFill>
                  <a:schemeClr val="tx2"/>
                </a:solidFill>
              </a:rPr>
              <a:t>viridance</a:t>
            </a:r>
            <a:r>
              <a:rPr lang="en-US" dirty="0" smtClean="0">
                <a:solidFill>
                  <a:schemeClr val="tx2"/>
                </a:solidFill>
              </a:rPr>
              <a:t> (resistant).</a:t>
            </a:r>
          </a:p>
          <a:p>
            <a:pPr lvl="0" algn="l">
              <a:buNone/>
            </a:pPr>
            <a:r>
              <a:rPr lang="en-US" dirty="0" smtClean="0">
                <a:solidFill>
                  <a:schemeClr val="tx2"/>
                </a:solidFill>
              </a:rPr>
              <a:t>#</a:t>
            </a:r>
            <a:r>
              <a:rPr lang="en-US" dirty="0" err="1" smtClean="0">
                <a:solidFill>
                  <a:schemeClr val="tx2"/>
                </a:solidFill>
              </a:rPr>
              <a:t>Bacitracin</a:t>
            </a:r>
            <a:r>
              <a:rPr lang="en-US" dirty="0" smtClean="0">
                <a:solidFill>
                  <a:schemeClr val="tx2"/>
                </a:solidFill>
              </a:rPr>
              <a:t> </a:t>
            </a:r>
            <a:r>
              <a:rPr lang="en-US" dirty="0" smtClean="0">
                <a:solidFill>
                  <a:schemeClr val="tx2"/>
                </a:solidFill>
              </a:rPr>
              <a:t>differentiates between streptococcus group A (sensitive)from other groups (B,C,D) (resistant).</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57158" y="2857496"/>
            <a:ext cx="2214578" cy="542916"/>
          </a:xfrm>
        </p:spPr>
        <p:txBody>
          <a:bodyPr>
            <a:normAutofit fontScale="77500" lnSpcReduction="20000"/>
          </a:bodyPr>
          <a:lstStyle/>
          <a:p>
            <a:pPr>
              <a:buNone/>
            </a:pPr>
            <a:r>
              <a:rPr lang="en-US" b="1" dirty="0" err="1" smtClean="0"/>
              <a:t>Novobiocin</a:t>
            </a:r>
            <a:r>
              <a:rPr lang="en-US" b="1" dirty="0" smtClean="0"/>
              <a:t> plate</a:t>
            </a:r>
            <a:endParaRPr lang="ar-SA" b="1" dirty="0"/>
          </a:p>
        </p:txBody>
      </p:sp>
      <p:sp>
        <p:nvSpPr>
          <p:cNvPr id="25602" name="AutoShape 2" descr="data:image/jpeg;base64,/9j/4AAQSkZJRgABAQAAAQABAAD/2wCEAAkGBhQSERQUExMUFBQWGBYXFxUWGBoXFxcXGBcYFRYYGBYYHCYeGBwjGRQVHy8gIycpLCwsFR4xNTAqNSYrLCkBCQoKDgwOGg8PGiwkHyQsLCwsLCwsKSwsLCksLCksLCwsLCwsLCwsKSwsLCwsLCwsLCwsKSwsLCwsLCwsLCwsLP/AABEIAN0A5AMBIgACEQEDEQH/xAAcAAABBQEBAQAAAAAAAAAAAAAAAgMEBgcFAQj/xABOEAABAwEEBgcDBwkFBgcAAAABAAIRAwQSITEFBkFRYXEHEyKBkaGxMsHwI0JSYoLR8UNyc5KisrPC4RQkNFOTJTNUY6PiFRYXRIPD0//EABoBAAIDAQEAAAAAAAAAAAAAAAACAQMEBQb/xAAvEQACAQMDAgUCBQUAAAAAAAAAAQIDETEEEiEyQRMiUWFxFDMFQoGR8BUjJKGx/9oADAMBAAIRAxEAPwDcUIQgAQhCABCEIAEIQgAQuRpnWqz2XCpU7eym3tVD9kZDiYHFUPTPSnWdIotbRb9IxUqeHsN/aSuSjktp0Z1OlGoVKoaCXEADMkwBzK4Ns1/sNOR/aGPI2Upqn/pghYvpLS76xms99U76ji8Dk09lvcAoNS0E7T8cFU6y7HQh+Gt9cjXbR0uWcexRrv53GD9p8+Sgu6YhssvjWA9KZWVXygVUnjSNS/DqSzc1L/1kP/Ct/wBY/wD4p2l0xs+dZXj82qx37waslNZAfO9HiyG/p9H3/c3CwdKFlqEAtr0ydjmXv4RcrBZNP0KhDW1WXj8wm6/9R0O8lhWp9IvtdJtxtSXey/2Y2nuGK1zTOgKZDuzMxIOLQGiMA6QNq1U/OrnN1OmjSkoplplCwSprrXsdoeylXNxriAAb9IgRkx0gfZjmrloHphY+G2inH16Ukd9I9ofZLlF0Uz0tSCvbg0lCiaN0rStDL9Go2o3e0zB3EZtPA4qWpMwIQhAAhCEACEIQAIQhAAhCEACEIQAIQuNrFrNTsjRPbqOm5SBgujMk/NYNrjyEmAglJt2RP0jpOnQpmpVeGMGZO/YAMyTsAknYs41j6SKlSWUZos3/AJZw9KQ8XcWqtad1hqV336j7zhIEYMYDmKbTluLjiduwDiBpccMpzWedbtE6+m0H5qn7DtotrjOMSZO8ne4nFx4lNdXOQOXmpX9mDYkyTjy4c15UrQMMDgeO1Znd5OxGKiuBtlhj2k3baYbBAwM9ylXDIkQZGBGUwRIIjGUnWH5sADOSQASduWHgE+3i4OVuEch1VNCZKVdQRCVEZGgceG1LD4TTM0stTEFp6OrWBb6M7zBwHzTv/FbDrHS6yk6neLL4ulwzAOccVi/R7ZWOt9EVIIkwCCZdm3I4b5ywWx6brQeXx7lvoLynH1t/GXwYzrpqm+zuY4NBZcaC5jboBHZxxMk5zzVdslhq1HAMY5xJgc+eQyWxW+2iSCAezhhiDlhuUKpa2dWWNF1sZNw8kSopu6ZbHUNR5XJRbNXtdiLaxbVpHEXwYd2TEOzDmzseCMMFpuqfSpTqgMtJa04AVm4MJy+UaTNI8ZLeIyXItFNtUUg4AjaDwxx8FSNbbP1NVj2C4594m7gIkAT6dyiS2lUoRrZVn6n0c105L1YZqL0kPsxbSfL6OXV7W8aR/wDrOB2QcDtWjtI069NtSk8PY4SHD03gjIg4hF74OdVpSpu0iShCEFQIQhAAhCEACEIQAIQufpzTLLNRNR+OxrRm959ljZ2nyAJyCAIetGszbIwQA+q+bjJgYZvedjGziduAGJWP6U0m6o9znPL3PMveczuAHzWjEBuQ8SZOmNJVK1R7nG9Ufi8jIAZMbuY3EDvJxJKj2WxAm8fZHnG0LPUm35Ud7R6VU1vlkg07AXzjA2cU614Y0tiTwPhz2p612mZuiBPuEhRWmMZIOIWb2R0xHWY805gAZndsjzRTo44px1LL42KbcEMKcRBGMbTx+5RdL0g1rRtglS2UufHlCjaXYJYAPm4mczwGwJ3gjvwcwBJdTT4aioMFWSQabcU45mCGnFLcE9wR1tSwf7dZrpg9Y3jzw5LYNZKmB5j1Wd9FdgFS2tcfybXPHP2cf1ir9rBUwd8fOW+gvKcfVu9a3oinaXqG9MmIM+M+i5NO19l55j1K6dvMnx/dC4Znq3c3eisYqXB2NG2kOugugA55wLp8zEd69a8Oa4SRjHcJMeq4ujaoDm3gS2WEiYmDv2KTQtGNTmfQj3qU0wwyNpzV2mKbSxvV1RBc6eyZP0RlAjLFT9T9N2mwVB1jTcfF6mTg8R7QPzag37cjsIkWe0kOb+bnxF3HzKLbQDxniRgc5jZ4qtx7omfnjtkbDo7SDK9NtSm4Oa7I+RBGwgyCNhCkrF9UNaqlitDm1gW0XO+UGwbBWaN4EXhtbjm3HZmPBAIIIOIIxBG8FKcypTcJWYpCEIKwQhCABCEIA8JWUa36x9dULwZptllEb9j6v2sh9UD6RV0120pco9U0w6qHSRm2kP8AeHhMtYOL52LPLFo/ri6o9puAlrYymN24YJJt4Rv0VJN75YRGs2jZEkY+04zsiQ1NW+3guuBxa3GSMScNw8F0NMW/qqYpjOACe7gqyGycVlqO3lR3oJtXZ7RpycBJ8/iFIoU5Imc8SvaFMYYkeue9Seq4GI/HuURiS2MMpYiJPNG/sjP45J1+MwDmI3JNUkmYjGCmsShLG7sfH3KJpY9sCSQBmeKmtwyJxwI+5Q9MgXxE+zjOcyRlswhK+kO5BTbyiV44pESRW5lOwmhmnipQIvnQ+7+9VBvpHycFb9ONwdyPqFT+iAf3qpn/ALo8vabmrppce13+oXSodBxdT99/CKZbacx3ehXKq0oY7P527crFaaB7OH0fUhQn2P5M4YAuy5Yqywu44NCiceAHqlU2w52zFdmy6OM8Lo9Ul+je2cEWG3HPomLvePL+inBuQkGBmDhMpsWaAOf3pVWmW3QePqixNzzWiyGrTDqIPW0zfjCSwAXjxOMxzVm6Kdar7P7K8nAE0Z3DF9L7MyPqkj5q51kqtDrzRei7dJGMQJz37lB03QNnrNq0SGhzg9h2MqAmO6cCNoJSyj3KqkVOO3v2NmQoOhNKttNCnVaIvDFu1rhg9p4hwI7lOVZzQQhCABBQuVrNbjSszy0w90U2Hc+oQxp7r177JQBn2tWkjWquLcTUcKdMf8tpLWx+c4vfyc3cuu6ytoUIGVNsTvOb3LjaEpg2h9UexQZLRxMU6Q7pHgl6328CmGAnGcvPBI5JJyO7Sp9NNfL/AJ8FS0laC6oTvJjgPvlJo0sPdt3ymWCV1LLREjGJnnsWKEdzOjJ2R5QoSBnkfEJ6mJkGOZ9Al0aQDR3+v9F6WjHLbxwyHqtCVkV3uRatMzG7bsjmm7swMDKl1Rw2qOR5Y7PdtySNFiYmYMz5KFpkCWEDNpJMzOJicTGGxTruDstm3gMk1pYi4zsgXSQSN/wEr6Se5xUl7U4Qh4wVY5CAxThGCSM0uFKIRfuh3/E1v0X8zVeLfRku7/UKi9D7v73UG+k7yc1aDpW0spNc9xAAB/lXToO0Th6r77/Q4z7HN3gB+9PvUO1CnSY68R8/xxMearesGv4cxjaQggG8eN7DyhU63aVqVfacSJJjnmideKwXUtJOfL4NJsmsFnAEmOzHhE4d6S7WKzlxx2x5D3rLQwjaV44HeqvqTR9CvU1alWovbAcJw/e/ql6Q0Zw8OayenbHtycfFWfR+vT781MRIzxy/BWRrxlkzz0so8xLSyxlpIIyUi36LNey1aTAL47Tc54jyU6wOp1mGozKYjdtKkWVpp1Q9uyZ3RgD8cAr7cGbc/wBUc/ow0o5j3WeoR8oC9o3VGQKg+02677LlpCyrT02O2X2g3WOFobH0c6re9heO9anTeCAQZBxB3jYs7RjrLzX9eRSEIUFIKn6+WuHUmfRbVqkcQBRZ/GefsK4LOde7RNer9RlJnf26h/iN8AofCbLqEd1RIVqzYf7qXH8o91Q/m0uy0frunuVU1otV6oRGW1XPQDyLAXbmNpjvJe4/tDwVB0wZqu3yfGVnru0Ekd7TXdSbfqM2SltXVp0oLcMwVAsbSDwj3wF06joujmPJTTVkWVG7jdIepnxSL3ZhKzjmmKjhdjghsmJ6/lOPvScu5e8uKS7Lv2JWOJYcIymceEH4w3JnSNP5I4xBGGMnZPn5p+YkbcIJKatoHVOGOyduOSWWGMcOUOK8lBKqHIxGKWSnISCFIyRZdQtLts9epVcRhSfAO0ktwHxsULWLWyraCReNw4xjGQGXcuK18TyTdTNW73axV4MN295GZhONPcmjiU4wJC1Di9GS9a2UPage5HcUw5qkPCZcpQk1c72q2tdSg64TLCZIO+Iz5LX9GWltZl9oEEepXz9MFaf0X6amabjOAujHeN2S2UKr6WcvVUVtc0d7Xx12nTq3Cbhax0jAAuAmfLvVk1DtnWWGlJk071In9E4saTzaGnvVe6ULRGjnQIvVGcsHHPwCe6KLXNGs367Kn+pTAPnTcnk+bHLqRvSUvdovaEISmQCsq1xrTUtHGoR+qykz+QrVCso1oxdW/TVP4hHoln0s16L7yO2XXNFN+s70w/lWc1q155K0XTLA3RtMNPZBdjntz8z4rOXvlxnETuAw7lnr5SOzo+mT92dBjezIywClWl0XeR9yjUz2R8YSnbacu/0T9h/zCtG2OraaopURLsy44NaN5KtTujCpd/xDb264bvjMp3oma3qq5+f1gB33bvZ7pvK+qYQTV2czU6upCo4w4sYfpCw1LPUNOoLrgTyI3g7QUzPqrr0olgNLDtmceA/FUa9hw/BJLh2Ojp6jqwUmKvd0iEzb2fJOjGCJ44xsKcJMRsxz+9NWineYc8wM5jH48EksM0o4oXr/ABXQpWFuJJMAbNh96VV0UMSx0gCYOd3fu7uIVdmWXscoykHFSnNUKq+CjJOBL2FM1DinOsygnikPxTkHgTrM141nglUXdps5EieSM8Ddjs6E1dr2kkUabnxmcgObjgE/pvVS02YXqtJzW/SwLe8tkBbnoKwspUKbWDC60zvJAxUu02ZtRjmPAc1wgg5EFX+Ejgv8Skp44/2fMFcKPC6GmbOKdoq0wZDHvaDwBIUHFUHci7q42Wqx6g17tqY0uIa4tvRhgCFXSuloAxXZG8Kym7SRVVScWjU+lYxYabfrz5/9yb6JakPqNnOjTP6r3j+cL3pQpRZKYmQGjxkJjooPy5/QO8qjPvWl9TOHJf4v6mpIQhBzjwrKNaGQ+0jdWf8AtBj/AOdawsx1zspFotX1urqeNIM9aBSz6X8GrRu1ZDVZ5qWNzWkkB5xaZ2SffgqTMFW7QVMiy1BG9w7wBl3SqraacO+N6y1nfbL2PQUVbcvc6tEDsp23twbgM48ZUSxVJu45eu5Src03AeLcfjmrsxK8SF6It9ayVusoiQRDmbHAYwfvVsPSkLv+Hffj6QuzziYVVY2FFqDDw/oo5jgrlRp1XeaDS2k32ms6pUJxyGxo3BMOGAyQKePj5b168CDjGezkqzUkoqyGnkiO+Nu3YkVaobicRs27xtXtU+pTOk3lzASZiGjDIDYlZZY9sVtp9YA8kNxmBiRsGOWO1S6elKLZcZe5l3qwIIIvTDyYiOE5qvpJUKbQttx7aLWXOc7K8SYGAE45KE521O1Uw1spUOwGYSwxDeQ+OKcAThG4PZEBNubinHpuUDrBq+pHSfTbRbStRLCwBrakEtIGQdGIPcurrL0p2elTIs7uuqkdmB2GmMC4nPkFigO5eFWeI7GB/h1Jz3P9uwV6pc5znGS4kk8TiUySnU24Ks3tWXAgldjVazl9dm74HvXFiVf+inRwfWJcDgOzun4CtpK8jLWntg2W/pXexlkDT7Toa2N4Inylc7omaeucd1D96r/2JjpqtgNSz0w7EB7nN3TAafIrr9FNmjr3Rk2hT8BUqH+IFfls4s+NKl6s0JCEKTngqXrtY/l2O2VKTmHnTcHt/ZqVfBXRcPW+zg0Os/ynNqH8zFlT/pvf4KUPTltkmUPRNTsNl5Abea+cYggNAHIqt6aEvJEwZieBVpsdlirXZgCIqN5tMOjuXG1goAw8H2vcOSy1ovZ8HpKMk5P3OXZHkHZMLqUn3wAYzBM7h+C4NJ2MbpXXsdUbOf4KKUrqw9SPcmkfu9/BMuZh8cPNe06ufPIf0TBeHfHFWtoSKYl8gneP6SmKpxzySqzoJx+CPvTEHZHPBUSZoiu4OdJA84+Nqat7Pkxn7RndwhLveOeWXJN2t3ZbzPjCS+RiBCQ5qcLkmo9KMlYivSQEPK95qSELoUpIABnYE5VoEf1XW1Jph1us4+uPetG0/wBH9Oq972ktN2QB9LZK0RpuSujNU1Mac9sjHaibhdjSWgKtMFxbgHFpI4CTIXIKraayaoSTXB4kkr0rwqB7iS5N1Clvel0dHPe4AA4xnxxzTJNlU5JCbDZjUeGgTJA45rcdSdAiyiCO1jPjHvVT1Q1U6otq1AJGxaBXtN1tQwJdIA4nct1KntXJxdXW3+WODLekdxqaVIBkXaYHKPxWl9G1ku2O/wD5tSo/uB6tvlTB71nOsFnL7e9zDfPV0wI+m7sNaeN4jxWzaLsIo0adJuVNjWD7IAn3pLWuZdTLyxj7EpCEIMQJFekHNc1wlrgQRvBwI8EtCAMrtrXUKrHmS6i80qn1mtgT9qkWO+0UjT2iy0loMsPbpu3tcL0dyteuGi5cHgdmrFN+4VBPUuPOXU+b2blW7NUNSg6if99Z5NMkSXUjiW47ks1dHX0tXhP0z8FHrUoPPyUizujMiPJSNIWacQMzug7feFzaZIMGFhXlZ2HyjqU6uGzEk/G5edZh87aBOA+PvUWm+J/DDL4/olX8shwBOG1W7iFEVUbieOG/0TYADSeIEe9Jf5YfevScB8SNvuVTfJZYBicchtnONgn0TWk68sYLsQXYyTMxO3h5pTSREbE1pGqSG7sSPIe5HYho57nJLkslJcUqAjOGKcTdTNKTEIsGoLf9oWafp+4rbrW6HeCxLUE/7Qs2Pz/cVs+kn9o9y6GmwcXXfdXwci3WZj2QRgS4T+dgfVVHSeogcTcyvQPfkrJaLXAH53oQotPSOIE7StMoReSuE5Q6WUzSOob2wacuEkbN5Xtfo9c1xg3hvyPtQJw3K61dJhpaJ2/f8fGK62lZvHExHr5KvwYF/wBXVKvo/o/aAHPOJE8hiIXdseiKVMl22NvAABN/+LGAM8Pd9/r4sVrY49kwCJGI4wZz3p1GMcIplUnPLOk20XhhtKlWu2wHVI7NPHd2nYBcuyVoZg0khxa360AZTniY3KPrPphof/ZZAufKVXZw67eILvqiVLlwJbkNR7E6vag949k9c/hEsoN/WvO/+Naqq9qTok0rPfeIqVj1jgc2iIps+yyJ+sXb1YVnZjqT3ybBCEKCsEIQgCPb7E2tTdTeJa8EHfjtB2EZg7CAsz0rSq0KvWflqLoeYweIkPjc9uPAh42LVFwdaNCda3rKbZqsBF3LrGHF1MnfOLTscNxKLX4LqNXw5XM+03QabtWkB1NXZtY+e00nmVW7RRuu2HhJy+ArFSqNpEtfLrPVzAHsmYDgPmuBkEbIIXM0jZOqdckOYRLHA4EHIrHWi8no6E01t7dv56nMo1IM7c/BODAA+OyNkeHqm6lGCMCvHSCRJwO3DLeNipUuC/uPOygd23OEm5sMDHPceKQHcY+PxXt8/wBSi46FXTdnD35wo9ujs8AZ8U6SNo38+Epu3GYz2qSGQ4Tbk6AkOaoIIlUYpTSkPzSwmuQjualVbtus36RuJ45+S2rSp7R7lh+qby22WciJ6xmc7+HBbhpZuPcF0NMcfXL+6vgqFuqR3OPx6eK51GsA9ncfvUzSjYn7Xx5rjubk/JsFsyJmFoeSpD9S0y9ok5+cYn1SXWuG1J2huBMHEh04KLZsXjbg49wa4ryubzjA2DDkANvFQTYeD8Afq79vu/op1jBkunIOPHfh4qHZbJOc/cF0G0WgX3uIpAe00+0ccigGSzpMUKZq1AC4tu0m7ZIxeY2Ll6kaqm0V71SXMa7raxOJc4m9TpGc5PbdwAHzlzdH2itbq4FwEudFFvzWNaLt5xzugAEnblmVsWg9Dts1FtNuMSXOOb3nFzjxJ8MBsVbd+TPWnsW1ZeSehCEhjBCEIAEIQgAQhCAKdrhq3IdVptvA41aYGJP+YwDN30m/OAkYjHN6lENIvEupn2SMYByIW8qka2alzeq2dsyS6pREdonEvp7A45luAdngc0nDcbtLqfDe14M4rUoOwtOIO9MVKcnDx2py0WSO00y3EEYiIOIIOIIxkHEQvLMdoGRk7SMd21YZRcXY9BCamr3Gm1Np7W+cZ+N6CcMZ+/7lJe0vxJmBA4DHYMuSRaWdowAAcgNg7uSgbkZDcBnw3cV5pHEM2CIznHacd69bgd/MfcvdJCGNiIk45u3Qd2WXFTbghkAJLyvCkEpUSRa+a9avKuaWMk5BO0HVi0USNlRmf5wW9aYHosJ1Ws7qlroNDS6ajTAwMAyceQJ7lv8ApGjLZW/TcHI17W+JQdKsJc4HLd9lcwtlrhhkT2uA2cdysukrJJJHAeS4VaxSDzHoFpZRF8HIs4dII4t/WwPkVNstODJ8+B809RogZ7DlwxnHnGxc92m6LTBcJaYukwdxGGWeaVuxbk6YqNlxc660CZmNpybtKqVmsdSq+4y+aN8tp0hPyhkkCJicJJOXAKXZrPXtdUNcwuLierpNwJAIBcZMNERLzh3wDreqmqLbK0OfddWIguA7LB9CmDkN5zdEnYBW3cqqVVT4Wf8AgrVLVcWVl50Gs8C8Rk1oyps+qPMydwFgQhKc9u/LBCEIIBCEIAEIQgAQhCABBCEIAresmpdO0k1GEUq30oltSMhVaCL3Bwhw3xgs10zoN9J9x7DSechmx+803xDuWDhtAW3Ji22FlVhZUY17Dm1wBHn6pZRUlZmijqJ0nwYEaRbgcCNqS2uZ5fErS9M9HJgmzvBH+VVJMfmVcXDk4O5hUXSOg30XRVY6k7IX8Gn82oCWO7j4LLOg/wAp26OuhPPBFqEGDsiN0RvwxxKY0i+8GgGYnbMSZA88Uu0WNwGR7lDuO5qp3XDNm5SwMlpGxNPyUkuduTFUk7EqAiVRtXrUs0969FI7kxA/o611KNRtSk4te0yCN8Qtj1P1xFsphtZ9NlaYDBgTAmcTjOKxu4eSesVpfSe19N0PaZaRsPer6dRxZRqNLGqvf1Nvt1kjA49od8wq1pC1NoudffABvbJAOA54wPiUwNba1qoEOoXS0Amr1gYwRtdIwxxhcahqzWtbw9gdUkXS6SyjhtNR3t5/MDuS3ud1wclR2cVHY59TTpc9zKTSTOJOUcDJ+An9WtRqlqqX2XS0mXV3D5JuOIpj8q7PI3RtdOCv2hujak2HWgisf8sC7RHNudT7Zj6oVxYwAAAAAYADIDYAqvkqqantDg5mgtXKVkaRTBLnRfqOxe8j6R3bmiANgXVQhBjBCEIAEIQgAQhCABCEIAEIQgAQhCABCEIAEirRDgWuAcDmCJB5g5paEAVm39HtlqewH0D/AMp0N/03B1Pwaq9bOjKqPYq0qg3VGOpn9ZhcP2QtHQjJZCrOHSzIK/R9am/+3vcadVhn9csPkoFXVC0CZs9oHJgd5tJW3IS7I+hpWurLuYX/AOUq3/D2n/Rf9yWzUy0u9my2g8wxn77mrcUKPDh6E/X1vUxyzdGlrd+Rp0/0tUelIPnxXf0d0UnA1bQB9WjTAPK/UvfuhaIhMklgqlqqssyOJo3U2zUYinfIMh1UmoQd4Duy08gF24QhSZ275BCEIIBCEIAEIQgAQhCABCEIA//Z"/>
          <p:cNvSpPr>
            <a:spLocks noChangeAspect="1" noChangeArrowheads="1"/>
          </p:cNvSpPr>
          <p:nvPr/>
        </p:nvSpPr>
        <p:spPr bwMode="auto">
          <a:xfrm>
            <a:off x="9017000" y="-1019175"/>
            <a:ext cx="2171700" cy="210502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25604" name="AutoShape 4" descr="data:image/jpeg;base64,/9j/4AAQSkZJRgABAQAAAQABAAD/2wCEAAkGBhQSERQUExMUFBQWGBYXFxUWGBoXFxcXGBcYFRYYGBYYHCYeGBwjGRQVHy8gIycpLCwsFR4xNTAqNSYrLCkBCQoKDgwOGg8PGiwkHyQsLCwsLCwsKSwsLCksLCksLCwsLCwsLCwsKSwsLCwsLCwsLCwsKSwsLCwsLCwsLCwsLP/AABEIAN0A5AMBIgACEQEDEQH/xAAcAAABBQEBAQAAAAAAAAAAAAAAAgMEBgcFAQj/xABOEAABAwEEBgcDBwkFBgcAAAABAAIRAwQSITEFBkFRYXEHEyKBkaGxMsHwI0JSYoLR8UNyc5KisrPC4RQkNFOTJTNUY6PiFRYXRIPD0//EABoBAAIDAQEAAAAAAAAAAAAAAAACAQMEBQb/xAAvEQACAQMDAgUCBQUAAAAAAAAAAQIDETEEEiEyQRMiUWFxFDMFQoGR8BUjJKGx/9oADAMBAAIRAxEAPwDcUIQgAQhCABCEIAEIQgAQuRpnWqz2XCpU7eym3tVD9kZDiYHFUPTPSnWdIotbRb9IxUqeHsN/aSuSjktp0Z1OlGoVKoaCXEADMkwBzK4Ns1/sNOR/aGPI2Upqn/pghYvpLS76xms99U76ji8Dk09lvcAoNS0E7T8cFU6y7HQh+Gt9cjXbR0uWcexRrv53GD9p8+Sgu6YhssvjWA9KZWVXygVUnjSNS/DqSzc1L/1kP/Ct/wBY/wD4p2l0xs+dZXj82qx37waslNZAfO9HiyG/p9H3/c3CwdKFlqEAtr0ydjmXv4RcrBZNP0KhDW1WXj8wm6/9R0O8lhWp9IvtdJtxtSXey/2Y2nuGK1zTOgKZDuzMxIOLQGiMA6QNq1U/OrnN1OmjSkoplplCwSprrXsdoeylXNxriAAb9IgRkx0gfZjmrloHphY+G2inH16Ukd9I9ofZLlF0Uz0tSCvbg0lCiaN0rStDL9Go2o3e0zB3EZtPA4qWpMwIQhAAhCEACEIQAIQhAAhCEACEIQAIQuNrFrNTsjRPbqOm5SBgujMk/NYNrjyEmAglJt2RP0jpOnQpmpVeGMGZO/YAMyTsAknYs41j6SKlSWUZos3/AJZw9KQ8XcWqtad1hqV336j7zhIEYMYDmKbTluLjiduwDiBpccMpzWedbtE6+m0H5qn7DtotrjOMSZO8ne4nFx4lNdXOQOXmpX9mDYkyTjy4c15UrQMMDgeO1Znd5OxGKiuBtlhj2k3baYbBAwM9ylXDIkQZGBGUwRIIjGUnWH5sADOSQASduWHgE+3i4OVuEch1VNCZKVdQRCVEZGgceG1LD4TTM0stTEFp6OrWBb6M7zBwHzTv/FbDrHS6yk6neLL4ulwzAOccVi/R7ZWOt9EVIIkwCCZdm3I4b5ywWx6brQeXx7lvoLynH1t/GXwYzrpqm+zuY4NBZcaC5jboBHZxxMk5zzVdslhq1HAMY5xJgc+eQyWxW+2iSCAezhhiDlhuUKpa2dWWNF1sZNw8kSopu6ZbHUNR5XJRbNXtdiLaxbVpHEXwYd2TEOzDmzseCMMFpuqfSpTqgMtJa04AVm4MJy+UaTNI8ZLeIyXItFNtUUg4AjaDwxx8FSNbbP1NVj2C4594m7gIkAT6dyiS2lUoRrZVn6n0c105L1YZqL0kPsxbSfL6OXV7W8aR/wDrOB2QcDtWjtI069NtSk8PY4SHD03gjIg4hF74OdVpSpu0iShCEFQIQhAAhCEACEIQAIQufpzTLLNRNR+OxrRm959ljZ2nyAJyCAIetGszbIwQA+q+bjJgYZvedjGziduAGJWP6U0m6o9znPL3PMveczuAHzWjEBuQ8SZOmNJVK1R7nG9Ufi8jIAZMbuY3EDvJxJKj2WxAm8fZHnG0LPUm35Ud7R6VU1vlkg07AXzjA2cU614Y0tiTwPhz2p612mZuiBPuEhRWmMZIOIWb2R0xHWY805gAZndsjzRTo44px1LL42KbcEMKcRBGMbTx+5RdL0g1rRtglS2UufHlCjaXYJYAPm4mczwGwJ3gjvwcwBJdTT4aioMFWSQabcU45mCGnFLcE9wR1tSwf7dZrpg9Y3jzw5LYNZKmB5j1Wd9FdgFS2tcfybXPHP2cf1ir9rBUwd8fOW+gvKcfVu9a3oinaXqG9MmIM+M+i5NO19l55j1K6dvMnx/dC4Znq3c3eisYqXB2NG2kOugugA55wLp8zEd69a8Oa4SRjHcJMeq4ujaoDm3gS2WEiYmDv2KTQtGNTmfQj3qU0wwyNpzV2mKbSxvV1RBc6eyZP0RlAjLFT9T9N2mwVB1jTcfF6mTg8R7QPzag37cjsIkWe0kOb+bnxF3HzKLbQDxniRgc5jZ4qtx7omfnjtkbDo7SDK9NtSm4Oa7I+RBGwgyCNhCkrF9UNaqlitDm1gW0XO+UGwbBWaN4EXhtbjm3HZmPBAIIIOIIxBG8FKcypTcJWYpCEIKwQhCABCEIA8JWUa36x9dULwZptllEb9j6v2sh9UD6RV0120pco9U0w6qHSRm2kP8AeHhMtYOL52LPLFo/ri6o9puAlrYymN24YJJt4Rv0VJN75YRGs2jZEkY+04zsiQ1NW+3guuBxa3GSMScNw8F0NMW/qqYpjOACe7gqyGycVlqO3lR3oJtXZ7RpycBJ8/iFIoU5Imc8SvaFMYYkeue9Seq4GI/HuURiS2MMpYiJPNG/sjP45J1+MwDmI3JNUkmYjGCmsShLG7sfH3KJpY9sCSQBmeKmtwyJxwI+5Q9MgXxE+zjOcyRlswhK+kO5BTbyiV44pESRW5lOwmhmnipQIvnQ+7+9VBvpHycFb9ONwdyPqFT+iAf3qpn/ALo8vabmrppce13+oXSodBxdT99/CKZbacx3ehXKq0oY7P527crFaaB7OH0fUhQn2P5M4YAuy5Yqywu44NCiceAHqlU2w52zFdmy6OM8Lo9Ul+je2cEWG3HPomLvePL+inBuQkGBmDhMpsWaAOf3pVWmW3QePqixNzzWiyGrTDqIPW0zfjCSwAXjxOMxzVm6Kdar7P7K8nAE0Z3DF9L7MyPqkj5q51kqtDrzRei7dJGMQJz37lB03QNnrNq0SGhzg9h2MqAmO6cCNoJSyj3KqkVOO3v2NmQoOhNKttNCnVaIvDFu1rhg9p4hwI7lOVZzQQhCABBQuVrNbjSszy0w90U2Hc+oQxp7r177JQBn2tWkjWquLcTUcKdMf8tpLWx+c4vfyc3cuu6ytoUIGVNsTvOb3LjaEpg2h9UexQZLRxMU6Q7pHgl6328CmGAnGcvPBI5JJyO7Sp9NNfL/AJ8FS0laC6oTvJjgPvlJo0sPdt3ymWCV1LLREjGJnnsWKEdzOjJ2R5QoSBnkfEJ6mJkGOZ9Al0aQDR3+v9F6WjHLbxwyHqtCVkV3uRatMzG7bsjmm7swMDKl1Rw2qOR5Y7PdtySNFiYmYMz5KFpkCWEDNpJMzOJicTGGxTruDstm3gMk1pYi4zsgXSQSN/wEr6Se5xUl7U4Qh4wVY5CAxThGCSM0uFKIRfuh3/E1v0X8zVeLfRku7/UKi9D7v73UG+k7yc1aDpW0spNc9xAAB/lXToO0Th6r77/Q4z7HN3gB+9PvUO1CnSY68R8/xxMearesGv4cxjaQggG8eN7DyhU63aVqVfacSJJjnmideKwXUtJOfL4NJsmsFnAEmOzHhE4d6S7WKzlxx2x5D3rLQwjaV44HeqvqTR9CvU1alWovbAcJw/e/ql6Q0Zw8OayenbHtycfFWfR+vT781MRIzxy/BWRrxlkzz0so8xLSyxlpIIyUi36LNey1aTAL47Tc54jyU6wOp1mGozKYjdtKkWVpp1Q9uyZ3RgD8cAr7cGbc/wBUc/ow0o5j3WeoR8oC9o3VGQKg+02677LlpCyrT02O2X2g3WOFobH0c6re9heO9anTeCAQZBxB3jYs7RjrLzX9eRSEIUFIKn6+WuHUmfRbVqkcQBRZ/GefsK4LOde7RNer9RlJnf26h/iN8AofCbLqEd1RIVqzYf7qXH8o91Q/m0uy0frunuVU1otV6oRGW1XPQDyLAXbmNpjvJe4/tDwVB0wZqu3yfGVnru0Ekd7TXdSbfqM2SltXVp0oLcMwVAsbSDwj3wF06joujmPJTTVkWVG7jdIepnxSL3ZhKzjmmKjhdjghsmJ6/lOPvScu5e8uKS7Lv2JWOJYcIymceEH4w3JnSNP5I4xBGGMnZPn5p+YkbcIJKatoHVOGOyduOSWWGMcOUOK8lBKqHIxGKWSnISCFIyRZdQtLts9epVcRhSfAO0ktwHxsULWLWyraCReNw4xjGQGXcuK18TyTdTNW73axV4MN295GZhONPcmjiU4wJC1Di9GS9a2UPage5HcUw5qkPCZcpQk1c72q2tdSg64TLCZIO+Iz5LX9GWltZl9oEEepXz9MFaf0X6amabjOAujHeN2S2UKr6WcvVUVtc0d7Xx12nTq3Cbhax0jAAuAmfLvVk1DtnWWGlJk071In9E4saTzaGnvVe6ULRGjnQIvVGcsHHPwCe6KLXNGs367Kn+pTAPnTcnk+bHLqRvSUvdovaEISmQCsq1xrTUtHGoR+qykz+QrVCso1oxdW/TVP4hHoln0s16L7yO2XXNFN+s70w/lWc1q155K0XTLA3RtMNPZBdjntz8z4rOXvlxnETuAw7lnr5SOzo+mT92dBjezIywClWl0XeR9yjUz2R8YSnbacu/0T9h/zCtG2OraaopURLsy44NaN5KtTujCpd/xDb264bvjMp3oma3qq5+f1gB33bvZ7pvK+qYQTV2czU6upCo4w4sYfpCw1LPUNOoLrgTyI3g7QUzPqrr0olgNLDtmceA/FUa9hw/BJLh2Ojp6jqwUmKvd0iEzb2fJOjGCJ44xsKcJMRsxz+9NWineYc8wM5jH48EksM0o4oXr/ABXQpWFuJJMAbNh96VV0UMSx0gCYOd3fu7uIVdmWXscoykHFSnNUKq+CjJOBL2FM1DinOsygnikPxTkHgTrM141nglUXdps5EieSM8Ddjs6E1dr2kkUabnxmcgObjgE/pvVS02YXqtJzW/SwLe8tkBbnoKwspUKbWDC60zvJAxUu02ZtRjmPAc1wgg5EFX+Ejgv8Skp44/2fMFcKPC6GmbOKdoq0wZDHvaDwBIUHFUHci7q42Wqx6g17tqY0uIa4tvRhgCFXSuloAxXZG8Kym7SRVVScWjU+lYxYabfrz5/9yb6JakPqNnOjTP6r3j+cL3pQpRZKYmQGjxkJjooPy5/QO8qjPvWl9TOHJf4v6mpIQhBzjwrKNaGQ+0jdWf8AtBj/AOdawsx1zspFotX1urqeNIM9aBSz6X8GrRu1ZDVZ5qWNzWkkB5xaZ2SffgqTMFW7QVMiy1BG9w7wBl3SqraacO+N6y1nfbL2PQUVbcvc6tEDsp23twbgM48ZUSxVJu45eu5Src03AeLcfjmrsxK8SF6It9ayVusoiQRDmbHAYwfvVsPSkLv+Hffj6QuzziYVVY2FFqDDw/oo5jgrlRp1XeaDS2k32ms6pUJxyGxo3BMOGAyQKePj5b168CDjGezkqzUkoqyGnkiO+Nu3YkVaobicRs27xtXtU+pTOk3lzASZiGjDIDYlZZY9sVtp9YA8kNxmBiRsGOWO1S6elKLZcZe5l3qwIIIvTDyYiOE5qvpJUKbQttx7aLWXOc7K8SYGAE45KE521O1Uw1spUOwGYSwxDeQ+OKcAThG4PZEBNubinHpuUDrBq+pHSfTbRbStRLCwBrakEtIGQdGIPcurrL0p2elTIs7uuqkdmB2GmMC4nPkFigO5eFWeI7GB/h1Jz3P9uwV6pc5znGS4kk8TiUySnU24Ks3tWXAgldjVazl9dm74HvXFiVf+inRwfWJcDgOzun4CtpK8jLWntg2W/pXexlkDT7Toa2N4Inylc7omaeucd1D96r/2JjpqtgNSz0w7EB7nN3TAafIrr9FNmjr3Rk2hT8BUqH+IFfls4s+NKl6s0JCEKTngqXrtY/l2O2VKTmHnTcHt/ZqVfBXRcPW+zg0Os/ynNqH8zFlT/pvf4KUPTltkmUPRNTsNl5Abea+cYggNAHIqt6aEvJEwZieBVpsdlirXZgCIqN5tMOjuXG1goAw8H2vcOSy1ovZ8HpKMk5P3OXZHkHZMLqUn3wAYzBM7h+C4NJ2MbpXXsdUbOf4KKUrqw9SPcmkfu9/BMuZh8cPNe06ufPIf0TBeHfHFWtoSKYl8gneP6SmKpxzySqzoJx+CPvTEHZHPBUSZoiu4OdJA84+Nqat7Pkxn7RndwhLveOeWXJN2t3ZbzPjCS+RiBCQ5qcLkmo9KMlYivSQEPK95qSELoUpIABnYE5VoEf1XW1Jph1us4+uPetG0/wBH9Oq972ktN2QB9LZK0RpuSujNU1Mac9sjHaibhdjSWgKtMFxbgHFpI4CTIXIKraayaoSTXB4kkr0rwqB7iS5N1Clvel0dHPe4AA4xnxxzTJNlU5JCbDZjUeGgTJA45rcdSdAiyiCO1jPjHvVT1Q1U6otq1AJGxaBXtN1tQwJdIA4nct1KntXJxdXW3+WODLekdxqaVIBkXaYHKPxWl9G1ku2O/wD5tSo/uB6tvlTB71nOsFnL7e9zDfPV0wI+m7sNaeN4jxWzaLsIo0adJuVNjWD7IAn3pLWuZdTLyxj7EpCEIMQJFekHNc1wlrgQRvBwI8EtCAMrtrXUKrHmS6i80qn1mtgT9qkWO+0UjT2iy0loMsPbpu3tcL0dyteuGi5cHgdmrFN+4VBPUuPOXU+b2blW7NUNSg6if99Z5NMkSXUjiW47ks1dHX0tXhP0z8FHrUoPPyUizujMiPJSNIWacQMzug7feFzaZIMGFhXlZ2HyjqU6uGzEk/G5edZh87aBOA+PvUWm+J/DDL4/olX8shwBOG1W7iFEVUbieOG/0TYADSeIEe9Jf5YfevScB8SNvuVTfJZYBicchtnONgn0TWk68sYLsQXYyTMxO3h5pTSREbE1pGqSG7sSPIe5HYho57nJLkslJcUqAjOGKcTdTNKTEIsGoLf9oWafp+4rbrW6HeCxLUE/7Qs2Pz/cVs+kn9o9y6GmwcXXfdXwci3WZj2QRgS4T+dgfVVHSeogcTcyvQPfkrJaLXAH53oQotPSOIE7StMoReSuE5Q6WUzSOob2wacuEkbN5Xtfo9c1xg3hvyPtQJw3K61dJhpaJ2/f8fGK62lZvHExHr5KvwYF/wBXVKvo/o/aAHPOJE8hiIXdseiKVMl22NvAABN/+LGAM8Pd9/r4sVrY49kwCJGI4wZz3p1GMcIplUnPLOk20XhhtKlWu2wHVI7NPHd2nYBcuyVoZg0khxa360AZTniY3KPrPphof/ZZAufKVXZw67eILvqiVLlwJbkNR7E6vag949k9c/hEsoN/WvO/+Naqq9qTok0rPfeIqVj1jgc2iIps+yyJ+sXb1YVnZjqT3ybBCEKCsEIQgCPb7E2tTdTeJa8EHfjtB2EZg7CAsz0rSq0KvWflqLoeYweIkPjc9uPAh42LVFwdaNCda3rKbZqsBF3LrGHF1MnfOLTscNxKLX4LqNXw5XM+03QabtWkB1NXZtY+e00nmVW7RRuu2HhJy+ArFSqNpEtfLrPVzAHsmYDgPmuBkEbIIXM0jZOqdckOYRLHA4EHIrHWi8no6E01t7dv56nMo1IM7c/BODAA+OyNkeHqm6lGCMCvHSCRJwO3DLeNipUuC/uPOygd23OEm5sMDHPceKQHcY+PxXt8/wBSi46FXTdnD35wo9ujs8AZ8U6SNo38+Epu3GYz2qSGQ4Tbk6AkOaoIIlUYpTSkPzSwmuQjualVbtus36RuJ45+S2rSp7R7lh+qby22WciJ6xmc7+HBbhpZuPcF0NMcfXL+6vgqFuqR3OPx6eK51GsA9ncfvUzSjYn7Xx5rjubk/JsFsyJmFoeSpD9S0y9ok5+cYn1SXWuG1J2huBMHEh04KLZsXjbg49wa4ryubzjA2DDkANvFQTYeD8Afq79vu/op1jBkunIOPHfh4qHZbJOc/cF0G0WgX3uIpAe00+0ccigGSzpMUKZq1AC4tu0m7ZIxeY2Ll6kaqm0V71SXMa7raxOJc4m9TpGc5PbdwAHzlzdH2itbq4FwEudFFvzWNaLt5xzugAEnblmVsWg9Dts1FtNuMSXOOb3nFzjxJ8MBsVbd+TPWnsW1ZeSehCEhjBCEIAEIQgAQhCAKdrhq3IdVptvA41aYGJP+YwDN30m/OAkYjHN6lENIvEupn2SMYByIW8qka2alzeq2dsyS6pREdonEvp7A45luAdngc0nDcbtLqfDe14M4rUoOwtOIO9MVKcnDx2py0WSO00y3EEYiIOIIOIIxkHEQvLMdoGRk7SMd21YZRcXY9BCamr3Gm1Np7W+cZ+N6CcMZ+/7lJe0vxJmBA4DHYMuSRaWdowAAcgNg7uSgbkZDcBnw3cV5pHEM2CIznHacd69bgd/MfcvdJCGNiIk45u3Qd2WXFTbghkAJLyvCkEpUSRa+a9avKuaWMk5BO0HVi0USNlRmf5wW9aYHosJ1Ws7qlroNDS6ajTAwMAyceQJ7lv8ApGjLZW/TcHI17W+JQdKsJc4HLd9lcwtlrhhkT2uA2cdysukrJJJHAeS4VaxSDzHoFpZRF8HIs4dII4t/WwPkVNstODJ8+B809RogZ7DlwxnHnGxc92m6LTBcJaYukwdxGGWeaVuxbk6YqNlxc660CZmNpybtKqVmsdSq+4y+aN8tp0hPyhkkCJicJJOXAKXZrPXtdUNcwuLierpNwJAIBcZMNERLzh3wDreqmqLbK0OfddWIguA7LB9CmDkN5zdEnYBW3cqqVVT4Wf8AgrVLVcWVl50Gs8C8Rk1oyps+qPMydwFgQhKc9u/LBCEIIBCEIAEIQgAQhCABBCEIAresmpdO0k1GEUq30oltSMhVaCL3Bwhw3xgs10zoN9J9x7DSechmx+803xDuWDhtAW3Ji22FlVhZUY17Dm1wBHn6pZRUlZmijqJ0nwYEaRbgcCNqS2uZ5fErS9M9HJgmzvBH+VVJMfmVcXDk4O5hUXSOg30XRVY6k7IX8Gn82oCWO7j4LLOg/wAp26OuhPPBFqEGDsiN0RvwxxKY0i+8GgGYnbMSZA88Uu0WNwGR7lDuO5qp3XDNm5SwMlpGxNPyUkuduTFUk7EqAiVRtXrUs0969FI7kxA/o611KNRtSk4te0yCN8Qtj1P1xFsphtZ9NlaYDBgTAmcTjOKxu4eSesVpfSe19N0PaZaRsPer6dRxZRqNLGqvf1Nvt1kjA49od8wq1pC1NoudffABvbJAOA54wPiUwNba1qoEOoXS0Amr1gYwRtdIwxxhcahqzWtbw9gdUkXS6SyjhtNR3t5/MDuS3ud1wclR2cVHY59TTpc9zKTSTOJOUcDJ+An9WtRqlqqX2XS0mXV3D5JuOIpj8q7PI3RtdOCv2hujak2HWgisf8sC7RHNudT7Zj6oVxYwAAAAAYADIDYAqvkqqantDg5mgtXKVkaRTBLnRfqOxe8j6R3bmiANgXVQhBjBCEIAEIQgAQhCABCEIAEIQgAQhCABCEIAEirRDgWuAcDmCJB5g5paEAVm39HtlqewH0D/AMp0N/03B1Pwaq9bOjKqPYq0qg3VGOpn9ZhcP2QtHQjJZCrOHSzIK/R9am/+3vcadVhn9csPkoFXVC0CZs9oHJgd5tJW3IS7I+hpWurLuYX/AOUq3/D2n/Rf9yWzUy0u9my2g8wxn77mrcUKPDh6E/X1vUxyzdGlrd+Rp0/0tUelIPnxXf0d0UnA1bQB9WjTAPK/UvfuhaIhMklgqlqqssyOJo3U2zUYinfIMh1UmoQd4Duy08gF24QhSZ275BCEIIBCEIAEIQgAQhCABCEIA//Z"/>
          <p:cNvSpPr>
            <a:spLocks noChangeAspect="1" noChangeArrowheads="1"/>
          </p:cNvSpPr>
          <p:nvPr/>
        </p:nvSpPr>
        <p:spPr bwMode="auto">
          <a:xfrm>
            <a:off x="9017000" y="-1019175"/>
            <a:ext cx="2171700" cy="2105025"/>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25606" name="Picture 6" descr="http://faculty.cincinnatistate.edu/biology/images/Novobiocin_Plate.jpg"/>
          <p:cNvPicPr>
            <a:picLocks noChangeAspect="1" noChangeArrowheads="1"/>
          </p:cNvPicPr>
          <p:nvPr/>
        </p:nvPicPr>
        <p:blipFill>
          <a:blip r:embed="rId2"/>
          <a:srcRect/>
          <a:stretch>
            <a:fillRect/>
          </a:stretch>
        </p:blipFill>
        <p:spPr bwMode="auto">
          <a:xfrm>
            <a:off x="214282" y="285728"/>
            <a:ext cx="2500330" cy="2436596"/>
          </a:xfrm>
          <a:prstGeom prst="rect">
            <a:avLst/>
          </a:prstGeom>
          <a:noFill/>
        </p:spPr>
      </p:pic>
      <p:sp>
        <p:nvSpPr>
          <p:cNvPr id="25608" name="AutoShape 8" descr="data:image/jpeg;base64,/9j/4AAQSkZJRgABAQAAAQABAAD/2wCEAAkGBhQSERUUExQVFRUVGRoXFxgXFxoYGBsaGBQaGBcYGhoXGyYeHR0jGRcUHy8gJCcpLCwsFx8xNTAqNSYrLCkBCQoKDgwOGg8PGi8kHyQsLCwsLCwsLCwsLCwsLCwsLCwsLCwsLCwsLCwsLCwsLCwsLCwsLCwsLCwsLCwsLCwsLP/AABEIAOEA4QMBIgACEQEDEQH/xAAcAAAABwEBAAAAAAAAAAAAAAAAAQIDBAUGBwj/xABHEAABAwIDBQUFBAYIBgMBAAABAAIRAyEEEjEFIkFRYQYTcYGRMqGxwfBCUtHhBxQjYoLSFlRykpOisvEVNENTc7Mzg8Ik/8QAGgEAAgMBAQAAAAAAAAAAAAAAAgQAAQMFBv/EACQRAAICAgICAgMBAQAAAAAAAAABAhEDIRIxBEFRYSIycRNC/9oADAMBAAIRAxEAPwDpnZvs3hXYPDudhqDnOo0iSaTCSTTaSSS25J4qwPZfCf1XD/4NP+VH2W/5LDf+Cl/6mpOMrmq4022aPbd8vBDqi22VzuzuGrOhmGw7aY1cKLAXeBy6fFObQ2ZgMPTz1MPhw0WH7GmXOPANGW5KkbR2pTw9LM72BZrRq88h9e4LnG1e0BqVO8rET9lv2WDoOel+KxyZFA0x45TehG28RSe7P3FGk0exTZTYPN5aN4+4e9ZnFVGk2Y0eDQPktDgqdLEZhn/aEtDM0ta4nNuZ7gOMbsiLFR3bBALYqUzmGHaM7Cd/E0y9jeIAsRmNrpNxnN36HoccemjNGiDMkDy+J4I2bMBi5k9YHqtIzYtbefTqU2ljni7CINOkyo6WhoAIDiNDJBHEFWG1uzVavXOarTEP7oZWd3my1RSzECQHFzhYcLrWONoks+zL0sA1vtDrpNudz8k5iMFTyEMG8RAzWngYgGNeMaK82Z2bzZXMLXZjAL8zTBe1kjNcHM6MvGJHBSRsTM1mV7d/MGy03yDM7hum0RrcFHwMJZLMK3YlXiWjSxe3MZjRrSSdR6qR/R533ifIj4rQbVwtWlTLmnMWubTIbIO+wVG5gAHEEGJiNwiyzmMxdWBmBa3loOqjXyaKbapFa6xI5dVI2fhTUdExafyTTjmJI4qZs/Z9V12SAbF1wPCfkhS2bckol3h9l4cD9o9rR4g1D0I1HkE3icLTjcYGt5uF1ddmuywqZoaS4BsF26Hyd4CoWkTGg43vztT2YYzKatRrnfswGAEDNVByNAg6xr52C0UGxWU1Zz5+FnSAPQ+X5JApNzR8Oa3eP2U97X5RSytzcSXSynncBDYBDQZ4yCOSqsZ2Fql7mUyww8sFyJioymTcaB9Ro9ULg6LjkRQYVzZMtBAtoPK8WVqyiwU5cxkz90cfJMYTspWqQabmOa4jLDiJ36dPNcCIfVYDN7Ota79DYj6gptFSme9cQy7t4tAzEbs7uaCDBnhxWUsbo3U4vRoOzW0MM0hlbD0HM4PdSYS3o/dkt/e1HUabWr2cwwh7MPhy3iO6pkAG/LTr8tOVv2dVoMLiWFrSwHKSSO8ptqMkRaWu1Opa4DRajsj2s7otY8/szYE/Ynh/Ynhw1HEIseRxfGQGbBa5QNzhuz2De2RhcP1Hc05B5eynf6LYT+q4f/Bp/wAqQamQh7PZNiPlb3H8laUqocARcFOqmc/ZXf0Wwn9Vw/8Ag0/5UP6LYT+q4f8Awaf8qtEFdIllX/RbCf1XD/4NP+VA9lsJ/VcP/g0/5VaIipSKs8yQgjQSoyd52TiSMDhWN9p1Cl5Dum/7KRXrMoUjmIDWiXunX90fXxVb2akYWg7VzqNMN8BSaJ+uqyXbDb/eP7tp/Z0z/efxd4C4C0nPjEzhBzdFf2h7SOrVM7rAWYz7o+Z0n04LJY7GkmTqjx+Jkyqt7ki/zdnex4Y4oknCUalWoKdIkufIADsswCbkkDQHVTD2bxZYTlLmtjSo10jLTc3K3NLhlrUiIH2/FNdn9qNw1ZtUszlptcjVpadP7XuWj/4tVYy1SzgCLNAjKxgAIAI3aVICNMgFkxBKhHNN30R6OyNoMpvaSQxjjUqS9pJPdS7MQ6XDJT0/d5p+t2dxInOwl2ZulRrjmLxTFg4mcz6YJ6jRQa/aaue9AfHeF2eGNEy1zHGMtiWucDFzKdZ2krneqVDch87o/wCo2oDZtt+mx3i3xR6FW2x1+xcSWOqHNlZFSz23/Z95n9qXbgmRPHip1PYNYPIIqODake0M2e9yA8w7dN5tGqqv+P13Nc0VDkc0tO62I7vu4BiwyWtETzU+l2trC4cSc2f2WgudMzZvMn1jorVAOyRisPUY7u2gOPN2YndiDxA8QY1VBtmkchDqkubeDHHlHSeaGPqVqxMw3kBYX4ADd8hCz/fE8ShZpCLZIwWGNR0N81rtmuZhwQ/gOLet9bC/msXRxDmeyY/NX+zdmmozvKji4cMzrW4mfgqRtNaLWn2jxD92g5zGfedPuaDr1PuVjgqD/ZLnvc7K3ecSXEHcaBpYuMAWEmFHpvZTG7d0fwt/E9E5QrPa5tTNlykODjEmDIIm2WR4dSiS+RZ7LOua+TI8POcueTJMkUS6HOBJILG6eN7EKtxeyMUSXVHvkOl0OMAhrHB0gwSJZroQOic2l2iqU8MXNDQ0ANDiNBkNPdEXORxE+d0ultauQSxwJu8mBNmNY4wB91onhrIutHrsHopq1d4Bl75Ls3tGSbHMTOsgX6BQKm06wMio8b2f2ne196Z9qwvrZTWYad0Oc933WiTbi5x8UxjMGGS11yLQHCAfJZs0i9kU4xzpzue+49pxOgga8hHojZicrovCYe6/JOuc5wO7mnjIJCxnEdxZK7Ohdje0+lGoZBsyf9Hzb6clstn4jI7LMsdcHqdD5/FcOwOMgwbfiumdmtrnEU4J32+/r/FHkQiwzd0zDycH/cTeoKJs7E5mwfabY/I+alp45wERRoioQ8yoIIJMZOr47bHc7PwwaYfUoUmtvdrRSbmd4nQfkucbTxdraKxxm0nPp0y77NOmxvINYwAD4nzWcxVZYZZ8pUdLw8SiuTI9SpJTuG2c55uQ0ddelhc+QRYTGCmfZm8yNfInRT2VzUnLYAbx0m0jU9Oq0jEvNkd6E0tmtESSTNxb8eaQ4gbrALG5tA5+N4ROqRut4xJk8r3N9ZTQqQCBbSeJv+YWiXoRlK+x5uXvGgOFyAXETEnUc4Wk7c9mjh6tCmagflotbABEZSZcZMbzi8gToFlaAvI+vBaLbm3DisS+q4w0mG30aBAuD0JPUq10ZvT0Qm0WgXO7x4knw5D80KeOMxTYBycQCfIAQOGqi4t7SbEwCZINra+JTFHGRxgDU8bfNV0WkXFTZYIdmEvda99Y00hZRwgmeCn19sOuGWBEeHO/Enmq7LzUk7N8UXYcrT7ApNdTEvFzJE3ABi4WYapOAxrqRLmgSRF0KN8kLVG3w2DbEtcXGY9gOaDbjO8fEFFidrMpH9m01qs6ujIDzNrrMN7R1iC2xJ0ER7m6+atdm4upugBrYEy5oceRN7fgibtibg12DbNKtWE1XS5zgS1ugE3LWDgAth2c2XSdgsRVqFzYGXcInKQ0xvWkuBbMxB1WfokyQHdXvJiBpLj8o8ApTtt93SfTY4CXBxe4EkloIaKdMjNx9p3TSEfWzJqxFZ4YyCRSpxIa32neMQ5083ZWcmlUNapmsxmUeMnTibAeASmkuO9JJ1LjmdfjyHvPVKxFdoEDyaCYGl3E69fkhYXRDfSA1Se/ANvcjqtmSTP1y5JLd3z0Q7NoOhqtid+R58PFaDs7ts0qjX8NHDmOMdRqPBUWLcMkgCQfcbfghgsRdYS07OjjanFxo7xgMYCRUaQQ4XjSNSfeHeBKvAuW9kNqksNJxG77PgdB5GR4OC6JsjE5mQdW28uB9Pgnsc+SOLnx/wCcqJyIo0RWpgeZUEEEmMkirX3B0A+CqXvupGIdbyHwT+zqTDqQHa72luEcSl4rbZ23LhBEXDYbNE2HE/XHRWGIpANAbJbpOhPMdNUrvWmQNeBI+A4HRQqmIcRE+No5e9MR0cyc3J7HKz2sFgZ8NOQUam034RdxMapwkudvGYHpNvggKYBiNNen53Vr7M10PUhoBqfcI1R1iG2H19fJOtrsgxa0Dibzz6Qob6nHj+X+6gPskMpzAMxHT0HSU7+psIEyZ0vHjbjooja5N5GYEQ244zqLdE7iKj7QL6Hx6eahZJYKVPg2TI3mzHOJmDazhpKgbUqUt3uwBrm93lFveUhuBqOaXAOcBEwCYkGJgeUqNicMabi1wggwR4FU2/ZvjW9gBCnbP2b3skmGt1UBolOsqkaacQTY9DBWY1KOtGswmy6dOSYIF4m58SiG0aTmO/ZsG9uuLjNuUDXX1Wb2a01HZC4hup8leYbZVP7IzHkAfUkiPf5LSNic4v2Se9bEUxI+8ScoPSRJKZzb28SZGo9r4QB1Tz6Me0QDwaCCb8osAkVnWDS0TwAEud4orMd2RnuOgBA5N59XJIws8AAOPD14lSMTiC20N6NbceZFyRawUMsmXPJ6AW9w08PVUvsuhNV8QGRbV3H8B6KIXAT8f91JqbwgbrUx3bR1KikFEYxuKBAA9/JIoVFI2id0W/HmoFF91nNWrH/GdGs2Jjyx7XcBY+Bsfx8l1XYWP3xydb1/OfVcXwB5+i6J2ZxeekL3bb0iPdlQ4ZU6B83GpLkdMRFIw1XMxrh9oA+oSyuicQ8yoIIJMZIdXVNsSqiVRDZ3tFlE683cSxosLRI1I9rXh14JkkN1jhB08ypZAyxN7QLtEEdTHKfFQsU0zf3fJaI5z2NUyb6yfgLT8UbZ8glGna8RoDzi0eCPDGeMRa516D4q/wCkqwNbDZ4nhx6H4oMaZvz0n4BOOrtbECTx4iABp7+Ca74EQNSJJ4681X8Iov0O0KcnM7yaPrmpIcBMmSeJg34Egydb+SiYd/yvOk/H5XS6mBeZLDYzNw3QSbn6ur2Sti620WgFskWgu1noBJi8qtxGJL3Em5nU6xoJi2g+KdrYTKCdRbmNfEKOByVPoYxJAlHCDSiKzHKHMNXLHZhqPNWGF2/WnLJLZ9kQqsq/weCY2AIkgSSfoAfRRxFsqS7HqWOffdY2eVz16Sl0nkzkF43nuMmONzpKbyg2Al2pJO76cfgm6tc6M3nfe5eCITdMc78MadJPEa+FxPwTDnTow9Tcm9vAJbMI1kmoXB2oEEuPno0dSmcTjI3R/dBt/E7idUTKVhVmAe07gDb4ElRv1vg0fiiyF1yYS2ODfZF+aEtMPK54vYdblQKlLKYVo2iXGxAPVV+LJJvqLctLcEIxik1LRIw1SIW47H4qHlvAgH5H3OHoufUZWn7PYjLUYbxMf3rfNZJU0x/IueNnbtiVJpxy+Bv8z6KeVTdnKwLeMkfAz/8Ar3K5K6UejzklTPMqCCCUNyAdUCjfqnKeGLhPDnwsgR13XFC8LNzNtD4am3knMTir7vHU+QAUeoQAAProkOKKxbhyYbigBxRAIBC3ZrHGgEogUopJapYX+focbUJ14WUylVDhJs0dYNuXw0UDKlUhcRfSPGdFdpmUsRJq4j9mAW8LHqbGfiFBhT6pGUTE9OE8411KhPcJMCOg/NUy8Kp0EAhKBCEIRxiqLgHAkSARI59FoHYyW3bc8SZPS2ipNmx3jZ0+cW96un1SLBtyiQlm+Bt9S17BRTiyDaw8Lp0YVzrkE/BKp4dwu0Ac3akeq0/gtqxIa6L7gOv3nc5OqadlGkdE4+ieMknifj1Tbh6m3+5+QVUDY093+yFO7gBrF/En8IS3Njp9cE211zE399ldFExpJN44WH5dExtaiLOGp4fNG1k2khRMRRLTEzN1T+TaC2NYd1+a0WzjIkcNOJkcfVZthgq+2SzMDwPjwgcPVYTXs6UdrZ2PsrWnjqfcWuP8q1BWL7F1iW0z0APkAPxW0KexO4nAzqps8yoIILAMgkX80feWiTCI6o2jzCzOxVpWBp1lCeaARqMtRoJGiKJ9TnAUZbFSiDUTXA3lKVNBraCCNzI4a/XxSmu6Iy4KraI42IeOXv8AC6QQnDB1+uakUQ2BIvYyDPOZ0jUW6KzP9CIwIyE7WryALR08Tr6pkKmgouyx2dsoFoe/Q6DnfWfVWAflNt7wMechZ1zibTblwS6eLc0jiBaOnJGhbLBtl/iMU8iLAGLC556kz6KCXid4k9Ab+/QeCXSruLTbKCeE36Hwj3ou7zOjQHU3MfiiE5KhAqyNbcI/NR6u0aYsHNnxW1/R5+j8YwmtXn9XYcrWXHeub7UnXuwbW1MiYBnsWD2fTpMDKdNjGCwa1oaPQLWGO9i0p7PNVPfubiPL8k6wAaa8zp4WXa+1X6O6GJY51NraVbUOYMrXnlUaLGfvai1+B4vi8I+m9zHtLC0kFpsQRwKGScXsuE7dAp+9RsbSMgkgnpwT1J4mNSeSj4mtEtBOXl1+aBocj2RSLq22PV3wFUN1Vrsxu+PFZSOlj6o7B2IdNFh/eP8AqNvctqVhuxBijStq8j/M4rclN4f1OF5P7s8yoIILIshFCUTjdG1qyOzHpBlFog5yOFYdaLjsn2XqY6uKbLD2nvizWjUxxOgA4k8gV2/YvYXB4VsMosc6LvqND3u8XOFvAQOioP0OYFrcG+pG9UqEE9GNED1c71W9e8ASbAXJKbxxVWcby8rlNx9IzvaD9H2DxbCHUm03xu1aTQx7fMCHDo6QuG9oNhVMFXdRqwXNuCNHNPsvAkkTBsdCCL6r0dhMeyrOQzETYg3Egw4AwQZBXOv01bPaWYetAzBzqZPEgjMB5Fp9TzVZYpxsz8bK8c18HKG/mgAiL+iMFJUeiQHQkuISw1A0lRTimNlvVJPgnhQQNFWUMEhS9mMJJMT1PD8SnMLs4PE6Aa/gFZCkGiAAzjr6T1RpCuWaqhmrVOvLj4KO6udRHGJExzI6qTWawe070TLiDIaDBteEXfQhI9Bdm8CKOEoUx9mmwHxyguN+ZJPmp9V8AmCYBMDUxwHVVPY/aQr4KhUGpY1rueZgyvB/iBVynV0Ivsqdh7c/WC8QzdDHTTfnEPzQ10tGV4ymW9QuY/pa2bGMDhbOwE8pEt0/hC7IuL/pSx4rYtzRpSaGTbXUz4F0eSzy9Fw/ZGNDmAfFMYmo06NvpYAD0T2HwYgk3I4fhzTeIxIIIAjoBA1/CUudCPZElW2xv/kaqgarQ9nGTVFtA4+jSspdHSh+p1HsU39nRH7zj6F34rcFZTsfhtykY0afePzWrKcwqonCz/uzzKgggsQiA7XzRzdBw1+uKEc1mdqPSFEQghmsg1pKoM7P+hvaAfhH0vtU6knweAQfVrh5LfVKYcC0iQQQRzBEELzp2Y7SvwNZtWmM3B7JgOadWk8DYEHgRyldp2L+kHBYloLa7GOi7KpFN4/vGD4tJCbxTTVHF8rE4zcvTLnZ+zW0QYLnExJe7M6GiGieQHnqSSSSucfpr2k0jD0BGaXVT0HsN9Tn/urS9of0mYPDNOWo2vV4U6Tg6/7zhLWDmSZ6FcS2vtepiqz61Uy+oZMey0CzWt/dAsPM6kqZZJRoHxsLnNP0iGAltSWtTkdUk2egVdAaEvIToD9eCQB1TlOqW3ClAyk10AUnEEweHv0+CbnxRVKl0ghWUrrZYUdsFrA0Nbbjr7kjEbXkWAHjc+Sgvsmy5XFmUsaeyVQaXvBIm4k/iVOqUrXOqTQxw9ljYAH0T6BDJOpuiXYjkWy/7F9tHbPe4EGpQecz2AjMHQBnpyQCYABbxgaEX6pgv0gYCq3MMXQb0qPFNw8W1CCPRcIa0CZueHIJNarNjEdBHqto5GtCs8Vuzrnaf9K1CmwtwjhXqGRmbORlvakiHmdALcyOPIquIc9xcTmJMku63Nz9XSQ2fz4Id2PHx+QQuXJ7JDGkOsbzN+Cg4ilDiJnr4qc2mTIBj3lN1dnmJBkD101QjOOl2QmarWdj8PLnu+6w+8gfAlZam266F2FwM03Eg7z2t8m3d/qCzY/dQbOndn8LkptHIR8B8lalM4SllaB0A934kp4p+KpHAm7k2eZUEEEqbEF5ugT1QeiBssjtJaQtqWHwbSmmlLlUwhTja6QWgiDceC1OG7O95sh2JaN6liHTz7ssptPo6D5uWZVtUDFqVr7EhnAJYaB4pIbyQAQvZolQaOAgAiBUCscbp+CRUJT9GmSDpFuIBueEp+nRb7UWvlvFyYFukg6qxeWWnorcyJKqVQdPrzSJVs0hO0KmbJIagHoFVtBdlozGUmtAaDMX4X9eiDXl3CBwTOBZTAzOcCeUdU6/FNbYCZ6+kQbI10IZVvQVQW+pJ8E6/ZrhSZVIGV7nNbJ1yBpcf84HiDyUes6TmaC20GecLXdtNoYf9UwVGgSTTZmIc0tJbUaDn5S5zSYn7S0StOxeXoyAdrIkSY4e7xRmsBM3PIIVnFxnQcykNpRdxgdRf0Qdkig87ndByTtWuGgtsSREg2A+Z4JLnyDAMcoJnxvZRIUZtGNsVhWDiuwdiMGQygyOHeH+K/8Apyrl2yMCalRjB9pwb6nVdx7M4QSXgWgAeGgHoFUFyka+TJRxmhCBRoinziHmVBBBJjJErtSA1TMWyzfAfBQ1gjudxTQoHijAB/NIB5IFFRSs0OyNsVv1TFUG1HNYGB4aDA/+ZjKgMXIc19weSotVYdnr1XM/7lGszz7lzm/52sVaxvHgrfRSqLYuURKIWQzShoK0g5SshMddPgl4elmDuTQT6XA+KXSFgRa59LEa6GzvFEkLzzbodc8lu+bgWnWHTJgCOGuugSWtzHjlvznQmT7vJM1HFxtN+swL2+Pql0w2JPA2E+s8Y0ui9C7fscqsDi4mw1zQQZm9gPHTkmAQASYl08RNoN26gbwuRe/JDE1oEDxjX1/DqodWpmJNh0Gg8OippBxtiyAg4ck2ClUasOBImCDHmhpjdj+GwbnmALc+ClBrKegzO5kW8BzS37VdVloZlBmA3hynoONueiUMGRPF3Gd0C3Xx8bK0KTbfZHrVHHUEmN0R9cVcdoKEYh417sNpDkO6ptp382Ex1TfZ7Cg4mi0mZe3MeGVrszh4ZWlMYvEh7i4i7iXG8iXOzE+9aJaF32MBx+zfrwHgkGmAd435lLr4gRcydI0/3USoSZPn5afFVaDimx//AIgW2aSOoseIjXwuovmmwFKw9KSOJ+rIZOhvDj3Zq+w2yi6o5/3RA/tOt7hJ9F2jZeHyUwPX68IWP7FbFDGNYRdu9U/tGJHWLN8lumCy1wQrbEvOycpcUKRFGiKaOceZUEEEmMlxtfZGWnSOrX0mPaepYMw8jKzdRkFdaGyRiMDRbbMKTCw/vd2LH+0FzbaWBLSbReD0I1BWUlxdnS8TKpLi2VcowEHIw5QZdon7ArZMTQedG1WT4ZwHf5SVGr4YtqOpxdhczzaSPkmHVORVntraTKtZ9RjSO8e6pfm5wJ0Ok5vVEvsxk2mVtSx+gpDKBa3NA3t0THEXMdB8U7SoOqBz8staQ52X7LZjjNpLWzz8UxUrieJ5eH4qzKU30HVZugA+Am8mJMTpHvTlKpDTcwCIBNpgwSONrdPNMtEkEEcuUapD3CDB5W5njxR2YbY4XEmRa45687+HvSWjgDJcIieMi3w9E9Uw7w3NByk5Q77JIYHFs6TlLTzuEimwBuaJN5vYTYQNZ19yFBjeMYQ4hxk8xcacyo7Qnq1cu18PK5+ZSctkDY1iha2ILYQDUpzUqjRc6YBMAkwCYAEkmOAHFVZtxLHZmKpsZBMOLrmDEeIGmqVj9qMnK0DL+7MGwuC654m6qzHX6/NWGydnZwXQCGyYMDSCSQdQJ0V3owy4o/syy2FjD+2eGkNZQqRe5LgKLfOaoUAE6NE9eA8+HirylgiMPVhjnGq6mwBjHZQGzUcLCBcU4HQ8lmnbRjQNiNLx4xN9OKK9C0VbdDhDGHe3nctGieIi5j08VHxOKzRxjj8o4AJlxk85S3Ui1xDgQQYIIIII1BBuD0VWMxxfIbWrT9lMBDxUgEg7gP34kE9G2KoMLSLnCy6b2D2HMPI6jw4+unggpydI3ySWOFs3PZ3A93SHM3niep8TJVuksbASl0IqlR5ycuTsCIo0RRAnmVBBBJjJ2vZ2Cy4PDPHsuoUs3Q902/1xWV7Y7CzA1mCf+4Pg8D3FdE7NUw7A4YESDQpSP/qaoW0NmlmlxeONuIK1nC0Zwm4yONbG2izC1XOfT7wHJAhujazKjva5sa5n8ajYratOpTpMbSawscwlxAIhrcrrASQ477geI4rTdpezGUl7BuHh908vDkoVLAYNwdlbvU6TnnOXgSG4cb2Ugk5zibNtlI6JVWvxOxGcZq/Yja3aWiHP7pragcWQTSYyGtq1XVGG75ztqBuYEENAEWCYb2wpB5JwzHNOWzoBO/Uz6CBNKqWCNMjHcLOOrbOJaC0hjcw9l4fH6287xGr/ANXNMNOkgzFkey8bgaZLXR3VSnQa+RVLiRWoOrB2WwIyViC2xkeC2v7M3GNU4sGyu2DaVOlnpl+VhpuaC3KQMY3EGxHFssg9FD2ZtalSpVmOYC94LQd2ACBFozGCDxj5ym4vBuotbULnObRa1s98cru4r5sv2R+1/VeERPCU7sLaOFbRguLHvdT7yc87mMpVAQWCAO5Y64g5h4KX9mU4rbpiMZ2npnvT3DN8ucyA0ZWvILWGGj2DmIji48E83tdQ75zhhZDhGWKenfVqrhpHsVWs8GcrJzBY7ATUa5zmiqwsqQHvkjEU6jXAkA3a18ix1AJkRmmsALiCbH2mkjdu3oby3yJlVKTiDGC6aZZbQ202th6dNrC0Mc17hLQ0kYenSgAX3nU3Pk/ePic8/leJ+OvwCk4mtmgNkBohoJmJuY80yzqglMcx4qQ2WWWu2htHC027jaD3GkQ2KLTlqTRIc7PILQGVAJk7zpkFZVuiv9nuw78K1jxnrB9Qta2Q9znHDimywuHRWHTUXIkIt7N5x6Y5/SDCh4LcI0jKbOawwQ+m6m3qBkqNJ1cKhnRHgu0tCm0htNzRmxWUZKbtytQbTpBxJEluU5hoZ46KK/CYYYqozMe5AfkLpEugmm1/EQSGmOLeqt2bPwFM0Xvk03vlpcXb1MYypTOZo0b3LWuOhnxhEm7M5KC9Mrdn7XwjcTXe+hmpPqB9JuRjsre+zZILoEsOWxOicw+38I1tIGiQWAZyKdPfIoBpneEzVGaTfzSKGHwJazM/fykkS4ML+7cS1zoJa3vA1rSNQZPNS2VsE5tBxcGvZTyOidDSxJ3tyCQ80Bmi+bpukr+gJKPdMQ7tdRDSwMfky12BuVgGWpi2VWNnNIApsLZ1BIiYlMO29hRUzMogRXY8fsad6TS05IzkNeMvtCzsxkBMY/B4LPh+7echeBXILnEMy0SXDMNczsQLfdHnY1XYJ+VrnjKGUGkU5uW/rOcy4bxbmonUZpieIu38g8YrpMiv2xhT/wBLeIrZnd0zNne6oadT24NnsBYRYsBBMKu2viRiMVWqtBDalR7wDEw5xImJE35qw2tSw7qFHuntdVY0Mc0NcJHe1iHAxcwac5rgFt9QF7G2QXWi5i/IeHu6rOcn0bwjGCc2S+zGxTUcJG6NevJo8fguv7C2dkaDH1+A0VT2X2CGNFot9fxFaxrY0TGHFx2zleX5H+jpBoIIJkRAiKNEVCHmVBBBJjJ6H7Lf8lhv/BS/9TVY1qIcIKruyx//AIsN/wCCl/6mqzlNroWZmdq7JIm2YHUcCOXiufdouypaDUYMzePNvQ/iuzPaCIKp9p7FLpLNeIOh6FL5MVjGLK4M89YjCkE2TDphdK232UzEljS1/Fh+R4hYvG7LLbEQeSTdxZ2YZ4ZP6U8I2Ei3P0TrqEajxTZBlEpGjgEVINY5cvCZ+vf6piITmZXYKjYTmwgGHyRygHKnZrWhIKMAJBRAKqDYeZE0ooR5bKaKYRcg4pQpyE5ToealotRbGmslTMJgy7RS8Ds6buC1Ox+zjqkZQYPIajp+Jshbb0ipNY1+RUYHYuY5Wi/E6x6LpPZns1kaAR1M6jqevRT9hdmm0wLCRxi3lzPVaOlTDRAEJzDipWzi+T5bn+KBSpBogJaKUJTRzw0EUoSoQNEUJQJUIeZUEEEoMhBGggoQCCCCogTkh6CCosSiQQUCAgUEFCAQQQUKDRBBBQtAQKJBRkDRoIKEAE41BBRFCkEEFYIEEEFCAQQQUIBBBBWQbQQQVhn/2Q=="/>
          <p:cNvSpPr>
            <a:spLocks noChangeAspect="1" noChangeArrowheads="1"/>
          </p:cNvSpPr>
          <p:nvPr/>
        </p:nvSpPr>
        <p:spPr bwMode="auto">
          <a:xfrm>
            <a:off x="9017000" y="-10414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25610" name="Picture 10" descr="http://www.mesacc.edu/~johnson/labtools/Dbiochem/opto4.jpg"/>
          <p:cNvPicPr>
            <a:picLocks noChangeAspect="1" noChangeArrowheads="1"/>
          </p:cNvPicPr>
          <p:nvPr/>
        </p:nvPicPr>
        <p:blipFill>
          <a:blip r:embed="rId3"/>
          <a:srcRect/>
          <a:stretch>
            <a:fillRect/>
          </a:stretch>
        </p:blipFill>
        <p:spPr bwMode="auto">
          <a:xfrm>
            <a:off x="3143240" y="1285860"/>
            <a:ext cx="2500330" cy="2500330"/>
          </a:xfrm>
          <a:prstGeom prst="rect">
            <a:avLst/>
          </a:prstGeom>
          <a:noFill/>
        </p:spPr>
      </p:pic>
      <p:sp>
        <p:nvSpPr>
          <p:cNvPr id="9" name="عنصر نائب للمحتوى 2"/>
          <p:cNvSpPr txBox="1">
            <a:spLocks/>
          </p:cNvSpPr>
          <p:nvPr/>
        </p:nvSpPr>
        <p:spPr>
          <a:xfrm>
            <a:off x="3071802" y="3929066"/>
            <a:ext cx="2214578" cy="542916"/>
          </a:xfrm>
          <a:prstGeom prst="rect">
            <a:avLst/>
          </a:prstGeom>
        </p:spPr>
        <p:txBody>
          <a:bodyPr vert="horz">
            <a:normAutofit fontScale="92500"/>
          </a:bodyPr>
          <a:lstStyle/>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Optochin</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plate</a:t>
            </a:r>
            <a:endParaRPr kumimoji="0" lang="ar-SA" sz="2400" b="1" i="0" u="none" strike="noStrike" kern="1200" cap="none" spc="0" normalizeH="0" baseline="0" noProof="0" dirty="0">
              <a:ln>
                <a:noFill/>
              </a:ln>
              <a:solidFill>
                <a:schemeClr val="tx1"/>
              </a:solidFill>
              <a:effectLst/>
              <a:uLnTx/>
              <a:uFillTx/>
              <a:latin typeface="+mn-lt"/>
              <a:ea typeface="+mn-ea"/>
              <a:cs typeface="+mn-cs"/>
            </a:endParaRPr>
          </a:p>
        </p:txBody>
      </p:sp>
      <p:pic>
        <p:nvPicPr>
          <p:cNvPr id="25612" name="Picture 12" descr="http://t1.gstatic.com/images?q=tbn:ANd9GcTa5DfaPGYea-1nhv2tt8uhK2592Fg4bVoNhv4xwCWv0JDUP2Mn"/>
          <p:cNvPicPr>
            <a:picLocks noChangeAspect="1" noChangeArrowheads="1"/>
          </p:cNvPicPr>
          <p:nvPr/>
        </p:nvPicPr>
        <p:blipFill>
          <a:blip r:embed="rId4"/>
          <a:srcRect/>
          <a:stretch>
            <a:fillRect/>
          </a:stretch>
        </p:blipFill>
        <p:spPr bwMode="auto">
          <a:xfrm>
            <a:off x="5929322" y="3071810"/>
            <a:ext cx="2143125" cy="2143125"/>
          </a:xfrm>
          <a:prstGeom prst="rect">
            <a:avLst/>
          </a:prstGeom>
          <a:noFill/>
        </p:spPr>
      </p:pic>
      <p:sp>
        <p:nvSpPr>
          <p:cNvPr id="11" name="عنصر نائب للمحتوى 2"/>
          <p:cNvSpPr txBox="1">
            <a:spLocks/>
          </p:cNvSpPr>
          <p:nvPr/>
        </p:nvSpPr>
        <p:spPr>
          <a:xfrm>
            <a:off x="5929322" y="5286388"/>
            <a:ext cx="2214578" cy="542916"/>
          </a:xfrm>
          <a:prstGeom prst="rect">
            <a:avLst/>
          </a:prstGeom>
        </p:spPr>
        <p:txBody>
          <a:bodyPr vert="horz">
            <a:normAutofit fontScale="85000" lnSpcReduction="10000"/>
          </a:bodyPr>
          <a:lstStyle/>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err="1" smtClean="0">
                <a:ln>
                  <a:noFill/>
                </a:ln>
                <a:solidFill>
                  <a:schemeClr val="tx1"/>
                </a:solidFill>
                <a:effectLst/>
                <a:uLnTx/>
                <a:uFillTx/>
                <a:latin typeface="+mn-lt"/>
                <a:ea typeface="+mn-ea"/>
                <a:cs typeface="+mn-cs"/>
              </a:rPr>
              <a:t>Bacitracin</a:t>
            </a:r>
            <a:r>
              <a:rPr kumimoji="0" lang="en-US" sz="2400" b="1" i="0" u="none" strike="noStrike" kern="1200" cap="none" spc="0" normalizeH="0" baseline="0" noProof="0" dirty="0" smtClean="0">
                <a:ln>
                  <a:noFill/>
                </a:ln>
                <a:solidFill>
                  <a:schemeClr val="tx1"/>
                </a:solidFill>
                <a:effectLst/>
                <a:uLnTx/>
                <a:uFillTx/>
                <a:latin typeface="+mn-lt"/>
                <a:ea typeface="+mn-ea"/>
                <a:cs typeface="+mn-cs"/>
              </a:rPr>
              <a:t> plate</a:t>
            </a:r>
            <a:endParaRPr kumimoji="0" lang="ar-SA"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85720" y="857208"/>
            <a:ext cx="8001056" cy="6000792"/>
          </a:xfrm>
        </p:spPr>
        <p:txBody>
          <a:bodyPr>
            <a:normAutofit/>
          </a:bodyPr>
          <a:lstStyle/>
          <a:p>
            <a:pPr lvl="0" algn="l" rtl="0">
              <a:buNone/>
            </a:pPr>
            <a:r>
              <a:rPr lang="en-US" dirty="0" smtClean="0">
                <a:solidFill>
                  <a:schemeClr val="tx2"/>
                </a:solidFill>
              </a:rPr>
              <a:t>4-Biochemical </a:t>
            </a:r>
            <a:r>
              <a:rPr lang="en-US" dirty="0" smtClean="0">
                <a:solidFill>
                  <a:schemeClr val="tx2"/>
                </a:solidFill>
              </a:rPr>
              <a:t>reaction: </a:t>
            </a:r>
          </a:p>
          <a:p>
            <a:pPr lvl="0" algn="l">
              <a:buNone/>
            </a:pPr>
            <a:r>
              <a:rPr lang="en-US" dirty="0" smtClean="0">
                <a:solidFill>
                  <a:schemeClr val="tx2"/>
                </a:solidFill>
              </a:rPr>
              <a:t>API 20 E: It is strip contains 20 test in one strip, each one in tubules. used for identification of organisms. Each tubule has specific test (either glucose to check glucose </a:t>
            </a:r>
            <a:r>
              <a:rPr lang="en-US" dirty="0" err="1" smtClean="0">
                <a:solidFill>
                  <a:schemeClr val="tx2"/>
                </a:solidFill>
              </a:rPr>
              <a:t>fermentor</a:t>
            </a:r>
            <a:r>
              <a:rPr lang="en-US" dirty="0" smtClean="0">
                <a:solidFill>
                  <a:schemeClr val="tx2"/>
                </a:solidFill>
              </a:rPr>
              <a:t> ‘color’ or non </a:t>
            </a:r>
            <a:r>
              <a:rPr lang="en-US" dirty="0" err="1" smtClean="0">
                <a:solidFill>
                  <a:schemeClr val="tx2"/>
                </a:solidFill>
              </a:rPr>
              <a:t>fermntor</a:t>
            </a:r>
            <a:r>
              <a:rPr lang="en-US" dirty="0" smtClean="0">
                <a:solidFill>
                  <a:schemeClr val="tx2"/>
                </a:solidFill>
              </a:rPr>
              <a:t> ‘colorless’, lactose to check LF ‘</a:t>
            </a:r>
            <a:r>
              <a:rPr lang="en-US" dirty="0" err="1" smtClean="0">
                <a:solidFill>
                  <a:schemeClr val="tx2"/>
                </a:solidFill>
              </a:rPr>
              <a:t>color’or</a:t>
            </a:r>
            <a:r>
              <a:rPr lang="en-US" dirty="0" smtClean="0">
                <a:solidFill>
                  <a:schemeClr val="tx2"/>
                </a:solidFill>
              </a:rPr>
              <a:t> NLF ‘colorless’ or enzyme production ‘color’ if produce or ‘colorless’ if not). First we add organism to saline then, add one drop of this to each tubule. Then incubate for two hours. If the color of tubule changed that means it is positive. If not it is negative.</a:t>
            </a:r>
          </a:p>
          <a:p>
            <a:pPr algn="l">
              <a:buNone/>
            </a:pPr>
            <a:r>
              <a:rPr lang="en-US" dirty="0" smtClean="0">
                <a:solidFill>
                  <a:schemeClr val="tx2"/>
                </a:solidFill>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a:xfrm>
            <a:off x="428596" y="2285992"/>
            <a:ext cx="7467600" cy="4873752"/>
          </a:xfrm>
        </p:spPr>
        <p:txBody>
          <a:bodyPr/>
          <a:lstStyle/>
          <a:p>
            <a:pPr algn="l">
              <a:buNone/>
            </a:pPr>
            <a:r>
              <a:rPr lang="en-US" dirty="0" smtClean="0">
                <a:solidFill>
                  <a:schemeClr val="tx2"/>
                </a:solidFill>
              </a:rPr>
              <a:t>+    +    - /+   -   +/+   -   -/-   +   -/ +  +  +</a:t>
            </a:r>
          </a:p>
          <a:p>
            <a:pPr algn="l">
              <a:buNone/>
            </a:pPr>
            <a:r>
              <a:rPr lang="en-US" dirty="0" smtClean="0">
                <a:solidFill>
                  <a:schemeClr val="tx2"/>
                </a:solidFill>
              </a:rPr>
              <a:t>1   2    0/ 1  0   4/1 0 0 / 0  2  0/ 1  2   4</a:t>
            </a:r>
          </a:p>
          <a:p>
            <a:pPr algn="l">
              <a:buNone/>
            </a:pPr>
            <a:r>
              <a:rPr lang="en-US" dirty="0" smtClean="0">
                <a:solidFill>
                  <a:schemeClr val="tx2"/>
                </a:solidFill>
              </a:rPr>
              <a:t>    3              5           1          2           7</a:t>
            </a:r>
          </a:p>
          <a:p>
            <a:pPr algn="l">
              <a:buNone/>
            </a:pPr>
            <a:r>
              <a:rPr lang="en-US" dirty="0" smtClean="0">
                <a:solidFill>
                  <a:schemeClr val="tx2"/>
                </a:solidFill>
              </a:rPr>
              <a:t>We will look for the number 35127 in the index then, we will identify the organism name and species. </a:t>
            </a:r>
            <a:endParaRPr lang="ar-SA" dirty="0" smtClean="0">
              <a:solidFill>
                <a:schemeClr val="tx2"/>
              </a:solidFill>
            </a:endParaRPr>
          </a:p>
          <a:p>
            <a:endParaRPr lang="ar-SA" dirty="0"/>
          </a:p>
        </p:txBody>
      </p:sp>
      <p:pic>
        <p:nvPicPr>
          <p:cNvPr id="29698" name="Picture 2" descr="http://t0.gstatic.com/images?q=tbn:ANd9GcSj_6WWufXFLHg8HIvP0sAoDbNlp8dcRmF8hXIhqx_Ev4Ny_SWC"/>
          <p:cNvPicPr>
            <a:picLocks noChangeAspect="1" noChangeArrowheads="1"/>
          </p:cNvPicPr>
          <p:nvPr/>
        </p:nvPicPr>
        <p:blipFill>
          <a:blip r:embed="rId2"/>
          <a:srcRect/>
          <a:stretch>
            <a:fillRect/>
          </a:stretch>
        </p:blipFill>
        <p:spPr bwMode="auto">
          <a:xfrm>
            <a:off x="236932" y="714356"/>
            <a:ext cx="8363463" cy="114300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lnSpcReduction="10000"/>
          </a:bodyPr>
          <a:lstStyle/>
          <a:p>
            <a:pPr lvl="0" algn="l" rtl="0">
              <a:buNone/>
            </a:pPr>
            <a:r>
              <a:rPr lang="en-US" dirty="0" smtClean="0">
                <a:solidFill>
                  <a:schemeClr val="tx2"/>
                </a:solidFill>
              </a:rPr>
              <a:t>5-Catalase </a:t>
            </a:r>
            <a:r>
              <a:rPr lang="en-US" dirty="0" smtClean="0">
                <a:solidFill>
                  <a:schemeClr val="tx2"/>
                </a:solidFill>
              </a:rPr>
              <a:t>test</a:t>
            </a:r>
            <a:r>
              <a:rPr lang="en-US" dirty="0" smtClean="0">
                <a:solidFill>
                  <a:schemeClr val="tx2"/>
                </a:solidFill>
              </a:rPr>
              <a:t>:</a:t>
            </a:r>
          </a:p>
          <a:p>
            <a:pPr lvl="0" algn="l" rtl="0">
              <a:buNone/>
            </a:pPr>
            <a:r>
              <a:rPr lang="en-US" dirty="0" smtClean="0">
                <a:solidFill>
                  <a:schemeClr val="tx2"/>
                </a:solidFill>
              </a:rPr>
              <a:t> </a:t>
            </a:r>
            <a:r>
              <a:rPr lang="en-US" dirty="0" err="1" smtClean="0">
                <a:solidFill>
                  <a:schemeClr val="tx2"/>
                </a:solidFill>
              </a:rPr>
              <a:t>catalase</a:t>
            </a:r>
            <a:r>
              <a:rPr lang="en-US" dirty="0" smtClean="0">
                <a:solidFill>
                  <a:schemeClr val="tx2"/>
                </a:solidFill>
              </a:rPr>
              <a:t> is enzyme produced from some organisms. When we add H</a:t>
            </a:r>
            <a:r>
              <a:rPr lang="en-US" baseline="-25000" dirty="0" smtClean="0">
                <a:solidFill>
                  <a:schemeClr val="tx2"/>
                </a:solidFill>
              </a:rPr>
              <a:t>2</a:t>
            </a:r>
            <a:r>
              <a:rPr lang="en-US" dirty="0" smtClean="0">
                <a:solidFill>
                  <a:schemeClr val="tx2"/>
                </a:solidFill>
              </a:rPr>
              <a:t>O</a:t>
            </a:r>
            <a:r>
              <a:rPr lang="en-US" baseline="-25000" dirty="0" smtClean="0">
                <a:solidFill>
                  <a:schemeClr val="tx2"/>
                </a:solidFill>
              </a:rPr>
              <a:t>2</a:t>
            </a:r>
            <a:r>
              <a:rPr lang="en-US" dirty="0" smtClean="0">
                <a:solidFill>
                  <a:schemeClr val="tx2"/>
                </a:solidFill>
              </a:rPr>
              <a:t> </a:t>
            </a:r>
            <a:r>
              <a:rPr lang="en-US" dirty="0" err="1" smtClean="0">
                <a:solidFill>
                  <a:schemeClr val="tx2"/>
                </a:solidFill>
              </a:rPr>
              <a:t>catalase</a:t>
            </a:r>
            <a:r>
              <a:rPr lang="en-US" dirty="0" smtClean="0">
                <a:solidFill>
                  <a:schemeClr val="tx2"/>
                </a:solidFill>
              </a:rPr>
              <a:t> will break it down.</a:t>
            </a:r>
          </a:p>
          <a:p>
            <a:pPr algn="l">
              <a:buNone/>
            </a:pPr>
            <a:r>
              <a:rPr lang="en-US" dirty="0" smtClean="0">
                <a:solidFill>
                  <a:schemeClr val="tx2"/>
                </a:solidFill>
              </a:rPr>
              <a:t>H</a:t>
            </a:r>
            <a:r>
              <a:rPr lang="en-US" baseline="-25000" dirty="0" smtClean="0">
                <a:solidFill>
                  <a:schemeClr val="tx2"/>
                </a:solidFill>
              </a:rPr>
              <a:t>2</a:t>
            </a:r>
            <a:r>
              <a:rPr lang="en-US" dirty="0" smtClean="0">
                <a:solidFill>
                  <a:schemeClr val="tx2"/>
                </a:solidFill>
              </a:rPr>
              <a:t>O</a:t>
            </a:r>
            <a:r>
              <a:rPr lang="en-US" baseline="-25000" dirty="0" smtClean="0">
                <a:solidFill>
                  <a:schemeClr val="tx2"/>
                </a:solidFill>
              </a:rPr>
              <a:t>2</a:t>
            </a:r>
            <a:r>
              <a:rPr lang="en-US" dirty="0" smtClean="0">
                <a:solidFill>
                  <a:schemeClr val="tx2"/>
                </a:solidFill>
              </a:rPr>
              <a:t> + </a:t>
            </a:r>
            <a:r>
              <a:rPr lang="en-US" dirty="0" err="1" smtClean="0">
                <a:solidFill>
                  <a:schemeClr val="tx2"/>
                </a:solidFill>
              </a:rPr>
              <a:t>catalase</a:t>
            </a:r>
            <a:r>
              <a:rPr lang="en-US" dirty="0" smtClean="0">
                <a:solidFill>
                  <a:schemeClr val="tx2"/>
                </a:solidFill>
              </a:rPr>
              <a:t> (If organism produce)…………H</a:t>
            </a:r>
            <a:r>
              <a:rPr lang="en-US" baseline="-25000" dirty="0" smtClean="0">
                <a:solidFill>
                  <a:schemeClr val="tx2"/>
                </a:solidFill>
              </a:rPr>
              <a:t>2</a:t>
            </a:r>
            <a:r>
              <a:rPr lang="en-US" dirty="0" smtClean="0">
                <a:solidFill>
                  <a:schemeClr val="tx2"/>
                </a:solidFill>
              </a:rPr>
              <a:t>+O</a:t>
            </a:r>
            <a:r>
              <a:rPr lang="en-US" baseline="-25000" dirty="0" smtClean="0">
                <a:solidFill>
                  <a:schemeClr val="tx2"/>
                </a:solidFill>
              </a:rPr>
              <a:t>2 </a:t>
            </a:r>
            <a:r>
              <a:rPr lang="en-US" dirty="0" smtClean="0">
                <a:solidFill>
                  <a:schemeClr val="tx2"/>
                </a:solidFill>
              </a:rPr>
              <a:t>(bubbles) that means the organism is </a:t>
            </a:r>
            <a:r>
              <a:rPr lang="en-US" dirty="0" err="1" smtClean="0">
                <a:solidFill>
                  <a:schemeClr val="tx2"/>
                </a:solidFill>
              </a:rPr>
              <a:t>catalase</a:t>
            </a:r>
            <a:r>
              <a:rPr lang="en-US" dirty="0" smtClean="0">
                <a:solidFill>
                  <a:schemeClr val="tx2"/>
                </a:solidFill>
              </a:rPr>
              <a:t> positive.</a:t>
            </a:r>
          </a:p>
          <a:p>
            <a:pPr algn="l">
              <a:buNone/>
            </a:pPr>
            <a:r>
              <a:rPr lang="en-US" dirty="0" smtClean="0">
                <a:solidFill>
                  <a:schemeClr val="tx2"/>
                </a:solidFill>
              </a:rPr>
              <a:t> </a:t>
            </a:r>
          </a:p>
          <a:p>
            <a:pPr algn="l">
              <a:buNone/>
            </a:pPr>
            <a:r>
              <a:rPr lang="en-US" dirty="0" smtClean="0">
                <a:solidFill>
                  <a:schemeClr val="tx2"/>
                </a:solidFill>
              </a:rPr>
              <a:t>H</a:t>
            </a:r>
            <a:r>
              <a:rPr lang="en-US" baseline="-25000" dirty="0" smtClean="0">
                <a:solidFill>
                  <a:schemeClr val="tx2"/>
                </a:solidFill>
              </a:rPr>
              <a:t>2</a:t>
            </a:r>
            <a:r>
              <a:rPr lang="en-US" dirty="0" smtClean="0">
                <a:solidFill>
                  <a:schemeClr val="tx2"/>
                </a:solidFill>
              </a:rPr>
              <a:t>O</a:t>
            </a:r>
            <a:r>
              <a:rPr lang="en-US" baseline="-25000" dirty="0" smtClean="0">
                <a:solidFill>
                  <a:schemeClr val="tx2"/>
                </a:solidFill>
              </a:rPr>
              <a:t>2</a:t>
            </a:r>
            <a:r>
              <a:rPr lang="en-US" dirty="0" smtClean="0">
                <a:solidFill>
                  <a:schemeClr val="tx2"/>
                </a:solidFill>
              </a:rPr>
              <a:t> + no </a:t>
            </a:r>
            <a:r>
              <a:rPr lang="en-US" dirty="0" err="1" smtClean="0">
                <a:solidFill>
                  <a:schemeClr val="tx2"/>
                </a:solidFill>
              </a:rPr>
              <a:t>catalase</a:t>
            </a:r>
            <a:r>
              <a:rPr lang="en-US" dirty="0" smtClean="0">
                <a:solidFill>
                  <a:schemeClr val="tx2"/>
                </a:solidFill>
              </a:rPr>
              <a:t> …………no change</a:t>
            </a:r>
            <a:r>
              <a:rPr lang="en-US" baseline="-25000" dirty="0" smtClean="0">
                <a:solidFill>
                  <a:schemeClr val="tx2"/>
                </a:solidFill>
              </a:rPr>
              <a:t> </a:t>
            </a:r>
            <a:r>
              <a:rPr lang="en-US" dirty="0" smtClean="0">
                <a:solidFill>
                  <a:schemeClr val="tx2"/>
                </a:solidFill>
              </a:rPr>
              <a:t>(no bubbles) that means the organism is </a:t>
            </a:r>
            <a:r>
              <a:rPr lang="en-US" dirty="0" err="1" smtClean="0">
                <a:solidFill>
                  <a:schemeClr val="tx2"/>
                </a:solidFill>
              </a:rPr>
              <a:t>catalase</a:t>
            </a:r>
            <a:r>
              <a:rPr lang="en-US" dirty="0" smtClean="0">
                <a:solidFill>
                  <a:schemeClr val="tx2"/>
                </a:solidFill>
              </a:rPr>
              <a:t> negative.</a:t>
            </a:r>
          </a:p>
          <a:p>
            <a:pPr algn="l">
              <a:buNone/>
            </a:pPr>
            <a:r>
              <a:rPr lang="en-US" dirty="0" smtClean="0">
                <a:solidFill>
                  <a:schemeClr val="tx2"/>
                </a:solidFill>
              </a:rPr>
              <a:t> </a:t>
            </a:r>
          </a:p>
          <a:p>
            <a:pPr>
              <a:buNone/>
            </a:pPr>
            <a:r>
              <a:rPr lang="en-US" dirty="0" smtClean="0"/>
              <a:t> </a:t>
            </a:r>
          </a:p>
          <a:p>
            <a:pPr>
              <a:buNone/>
            </a:pPr>
            <a:r>
              <a:rPr lang="en-US" baseline="-25000" dirty="0" smtClean="0"/>
              <a:t> </a:t>
            </a:r>
            <a:endParaRPr lang="en-US" dirty="0" smtClean="0"/>
          </a:p>
          <a:p>
            <a:endParaRPr lang="ar-SA" dirty="0"/>
          </a:p>
        </p:txBody>
      </p:sp>
      <p:pic>
        <p:nvPicPr>
          <p:cNvPr id="31746" name="Picture 2" descr="http://t0.gstatic.com/images?q=tbn:ANd9GcStTDjeIlQ7yVfK_rgXY4ed5uGIoi1hB3y8fB76A_U7vLVVkwDLLADncY4"/>
          <p:cNvPicPr>
            <a:picLocks noChangeAspect="1" noChangeArrowheads="1"/>
          </p:cNvPicPr>
          <p:nvPr/>
        </p:nvPicPr>
        <p:blipFill>
          <a:blip r:embed="rId2"/>
          <a:srcRect/>
          <a:stretch>
            <a:fillRect/>
          </a:stretch>
        </p:blipFill>
        <p:spPr bwMode="auto">
          <a:xfrm>
            <a:off x="2857488" y="5286388"/>
            <a:ext cx="2714644" cy="9334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endParaRPr lang="ar-SA"/>
          </a:p>
        </p:txBody>
      </p:sp>
      <p:sp>
        <p:nvSpPr>
          <p:cNvPr id="6" name="عنصر نائب للمحتوى 5"/>
          <p:cNvSpPr>
            <a:spLocks noGrp="1"/>
          </p:cNvSpPr>
          <p:nvPr>
            <p:ph sz="quarter" idx="1"/>
          </p:nvPr>
        </p:nvSpPr>
        <p:spPr/>
        <p:txBody>
          <a:bodyPr/>
          <a:lstStyle/>
          <a:p>
            <a:pPr algn="l">
              <a:buNone/>
            </a:pPr>
            <a:r>
              <a:rPr lang="en-US" b="1" dirty="0" smtClean="0">
                <a:solidFill>
                  <a:schemeClr val="tx2"/>
                </a:solidFill>
              </a:rPr>
              <a:t>Normal flora (N.F):</a:t>
            </a:r>
            <a:r>
              <a:rPr lang="en-US" dirty="0" smtClean="0">
                <a:solidFill>
                  <a:schemeClr val="tx2"/>
                </a:solidFill>
              </a:rPr>
              <a:t> it is an organism colonized in specific parts of body from the birth without causing </a:t>
            </a:r>
            <a:endParaRPr lang="ar-SA" dirty="0" smtClean="0">
              <a:solidFill>
                <a:schemeClr val="tx2"/>
              </a:solidFill>
            </a:endParaRPr>
          </a:p>
          <a:p>
            <a:pPr algn="l">
              <a:buNone/>
            </a:pPr>
            <a:r>
              <a:rPr lang="en-US" dirty="0" smtClean="0">
                <a:solidFill>
                  <a:schemeClr val="tx2"/>
                </a:solidFill>
              </a:rPr>
              <a:t>disease. </a:t>
            </a:r>
          </a:p>
          <a:p>
            <a:pPr algn="l">
              <a:buNone/>
            </a:pPr>
            <a:r>
              <a:rPr lang="en-US" b="1" dirty="0" smtClean="0">
                <a:solidFill>
                  <a:schemeClr val="tx2"/>
                </a:solidFill>
              </a:rPr>
              <a:t>Found in:</a:t>
            </a:r>
            <a:r>
              <a:rPr lang="en-US" dirty="0" smtClean="0">
                <a:solidFill>
                  <a:schemeClr val="tx2"/>
                </a:solidFill>
              </a:rPr>
              <a:t> skin, mucus membranes that line the upper respiratory and gastrointestinal tract (GIT), nose, mouth, throat, outer ear and vagina. But all internal organs are sterile (blood, CSF, bladder, kidney, heart, lungs and brain).</a:t>
            </a:r>
          </a:p>
          <a:p>
            <a:pPr lvl="8"/>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a:bodyPr>
          <a:lstStyle/>
          <a:p>
            <a:pPr algn="ctr">
              <a:buNone/>
            </a:pPr>
            <a:r>
              <a:rPr lang="en-US" sz="3600" dirty="0" smtClean="0">
                <a:solidFill>
                  <a:schemeClr val="tx2"/>
                </a:solidFill>
              </a:rPr>
              <a:t>Thank You</a:t>
            </a:r>
            <a:endParaRPr lang="ar-SA" sz="3600" dirty="0">
              <a:solidFill>
                <a:schemeClr val="tx2"/>
              </a:solidFill>
            </a:endParaRPr>
          </a:p>
        </p:txBody>
      </p:sp>
      <p:pic>
        <p:nvPicPr>
          <p:cNvPr id="4" name="صورة 3" descr="0 (25).jpg"/>
          <p:cNvPicPr>
            <a:picLocks noChangeAspect="1"/>
          </p:cNvPicPr>
          <p:nvPr/>
        </p:nvPicPr>
        <p:blipFill>
          <a:blip r:embed="rId2" cstate="print"/>
          <a:stretch>
            <a:fillRect/>
          </a:stretch>
        </p:blipFill>
        <p:spPr>
          <a:xfrm>
            <a:off x="1571604" y="2285992"/>
            <a:ext cx="5572132" cy="348258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96258" name="Picture 2" descr="http://textbookofbacteriology.net/anatomical.jpeg"/>
          <p:cNvPicPr>
            <a:picLocks noChangeAspect="1" noChangeArrowheads="1"/>
          </p:cNvPicPr>
          <p:nvPr/>
        </p:nvPicPr>
        <p:blipFill>
          <a:blip r:embed="rId2"/>
          <a:srcRect/>
          <a:stretch>
            <a:fillRect/>
          </a:stretch>
        </p:blipFill>
        <p:spPr bwMode="auto">
          <a:xfrm>
            <a:off x="357158" y="147671"/>
            <a:ext cx="7858180" cy="657966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algn="l">
              <a:buNone/>
            </a:pPr>
            <a:r>
              <a:rPr lang="ar-SA" b="1" dirty="0" smtClean="0">
                <a:solidFill>
                  <a:schemeClr val="tx2"/>
                </a:solidFill>
              </a:rPr>
              <a:t>:</a:t>
            </a:r>
            <a:r>
              <a:rPr lang="en-US" b="1" dirty="0" smtClean="0">
                <a:solidFill>
                  <a:schemeClr val="tx2"/>
                </a:solidFill>
              </a:rPr>
              <a:t>Importance of N.F </a:t>
            </a:r>
            <a:endParaRPr lang="en-US" dirty="0" smtClean="0">
              <a:solidFill>
                <a:schemeClr val="tx2"/>
              </a:solidFill>
            </a:endParaRPr>
          </a:p>
          <a:p>
            <a:pPr lvl="0" algn="l">
              <a:buNone/>
            </a:pPr>
            <a:r>
              <a:rPr lang="en-US" dirty="0" smtClean="0">
                <a:solidFill>
                  <a:schemeClr val="tx2"/>
                </a:solidFill>
              </a:rPr>
              <a:t>1-Inhibit pathogenic organisms (protect from disease).</a:t>
            </a:r>
          </a:p>
          <a:p>
            <a:pPr lvl="0" algn="l">
              <a:buNone/>
            </a:pPr>
            <a:r>
              <a:rPr lang="en-US" dirty="0" smtClean="0">
                <a:solidFill>
                  <a:schemeClr val="tx2"/>
                </a:solidFill>
              </a:rPr>
              <a:t>2-N.F in GIT help in absorption of Vitamin B</a:t>
            </a:r>
            <a:r>
              <a:rPr lang="en-US" baseline="-25000" dirty="0" smtClean="0">
                <a:solidFill>
                  <a:schemeClr val="tx2"/>
                </a:solidFill>
              </a:rPr>
              <a:t>12</a:t>
            </a:r>
            <a:r>
              <a:rPr lang="en-US" dirty="0" smtClean="0">
                <a:solidFill>
                  <a:schemeClr val="tx2"/>
                </a:solidFill>
              </a:rPr>
              <a:t>, K,.</a:t>
            </a:r>
          </a:p>
          <a:p>
            <a:pPr lvl="0" algn="l">
              <a:buNone/>
            </a:pPr>
            <a:r>
              <a:rPr lang="en-US" dirty="0" smtClean="0">
                <a:solidFill>
                  <a:schemeClr val="tx2"/>
                </a:solidFill>
              </a:rPr>
              <a:t>3-Keep the acidity level in vagina to prevent infection e.g. lactobacilli.</a:t>
            </a:r>
          </a:p>
          <a:p>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57158" y="571480"/>
            <a:ext cx="7467600" cy="4873752"/>
          </a:xfrm>
        </p:spPr>
        <p:txBody>
          <a:bodyPr/>
          <a:lstStyle/>
          <a:p>
            <a:pPr algn="l">
              <a:buNone/>
            </a:pPr>
            <a:r>
              <a:rPr lang="en-US" dirty="0" smtClean="0"/>
              <a:t> </a:t>
            </a:r>
            <a:endParaRPr lang="en-US" dirty="0" smtClean="0">
              <a:solidFill>
                <a:schemeClr val="tx2"/>
              </a:solidFill>
            </a:endParaRPr>
          </a:p>
          <a:p>
            <a:pPr algn="l">
              <a:buNone/>
            </a:pPr>
            <a:r>
              <a:rPr lang="en-US" b="1" dirty="0" smtClean="0">
                <a:solidFill>
                  <a:schemeClr val="tx2"/>
                </a:solidFill>
              </a:rPr>
              <a:t>Harmful effect of N.F:</a:t>
            </a:r>
            <a:endParaRPr lang="en-US" dirty="0" smtClean="0">
              <a:solidFill>
                <a:schemeClr val="tx2"/>
              </a:solidFill>
            </a:endParaRPr>
          </a:p>
          <a:p>
            <a:pPr lvl="0" algn="l">
              <a:buNone/>
            </a:pPr>
            <a:r>
              <a:rPr lang="en-US" dirty="0" smtClean="0">
                <a:solidFill>
                  <a:schemeClr val="tx2"/>
                </a:solidFill>
              </a:rPr>
              <a:t>1-When N.F change place (move to sterile organ they cause disease). E.g. when N.F of upper respiratory tract move to the lower sterile respiratory tract it causes lung infection.  Also, when insert I.V line without cleaning the skin by alcohol, N.F will go to blood stream causing septicemia. </a:t>
            </a:r>
          </a:p>
          <a:p>
            <a:pPr lvl="0" algn="l">
              <a:buNone/>
            </a:pPr>
            <a:r>
              <a:rPr lang="en-US" dirty="0" smtClean="0">
                <a:solidFill>
                  <a:schemeClr val="tx2"/>
                </a:solidFill>
              </a:rPr>
              <a:t>2-When the immunity is low, the N.F can cause disease, also when we don’t care about cleanings the mouth or </a:t>
            </a:r>
            <a:r>
              <a:rPr lang="en-US" dirty="0" err="1" smtClean="0">
                <a:solidFill>
                  <a:schemeClr val="tx2"/>
                </a:solidFill>
              </a:rPr>
              <a:t>axilla</a:t>
            </a:r>
            <a:r>
              <a:rPr lang="en-US" dirty="0" smtClean="0">
                <a:solidFill>
                  <a:schemeClr val="tx2"/>
                </a:solidFill>
              </a:rPr>
              <a:t>, the N.F will increase causing infection and smell.</a:t>
            </a:r>
          </a:p>
          <a:p>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algn="l">
              <a:buNone/>
            </a:pPr>
            <a:r>
              <a:rPr lang="en-US" b="1" dirty="0" smtClean="0">
                <a:solidFill>
                  <a:schemeClr val="tx2"/>
                </a:solidFill>
              </a:rPr>
              <a:t>Skin Flora:</a:t>
            </a:r>
            <a:r>
              <a:rPr lang="en-US" dirty="0" smtClean="0">
                <a:solidFill>
                  <a:schemeClr val="tx2"/>
                </a:solidFill>
              </a:rPr>
              <a:t> </a:t>
            </a:r>
          </a:p>
          <a:p>
            <a:pPr algn="l">
              <a:buNone/>
            </a:pPr>
            <a:r>
              <a:rPr lang="en-US" dirty="0" smtClean="0">
                <a:solidFill>
                  <a:schemeClr val="tx2"/>
                </a:solidFill>
              </a:rPr>
              <a:t>present in face, hand and </a:t>
            </a:r>
            <a:r>
              <a:rPr lang="en-US" dirty="0" err="1" smtClean="0">
                <a:solidFill>
                  <a:schemeClr val="tx2"/>
                </a:solidFill>
              </a:rPr>
              <a:t>axilla</a:t>
            </a:r>
            <a:r>
              <a:rPr lang="en-US" dirty="0" smtClean="0">
                <a:solidFill>
                  <a:schemeClr val="tx2"/>
                </a:solidFill>
              </a:rPr>
              <a:t>. </a:t>
            </a:r>
          </a:p>
          <a:p>
            <a:pPr algn="l">
              <a:buNone/>
            </a:pPr>
            <a:r>
              <a:rPr lang="en-US" dirty="0" smtClean="0">
                <a:solidFill>
                  <a:schemeClr val="tx2"/>
                </a:solidFill>
              </a:rPr>
              <a:t>High number of N.F causes smell. Scrubbing will temporarily remove most N.F, and then organisms in follicles and sweat glands will reestablish the skin N.F.</a:t>
            </a:r>
          </a:p>
          <a:p>
            <a:pPr algn="l">
              <a:buNone/>
            </a:pPr>
            <a:r>
              <a:rPr lang="en-US" dirty="0" smtClean="0">
                <a:solidFill>
                  <a:schemeClr val="tx2"/>
                </a:solidFill>
              </a:rPr>
              <a:t>e.g. Gram positive aerobic </a:t>
            </a:r>
            <a:r>
              <a:rPr lang="en-US" dirty="0" err="1" smtClean="0">
                <a:solidFill>
                  <a:schemeClr val="tx2"/>
                </a:solidFill>
              </a:rPr>
              <a:t>cocci</a:t>
            </a:r>
            <a:r>
              <a:rPr lang="en-US" dirty="0" smtClean="0">
                <a:solidFill>
                  <a:schemeClr val="tx2"/>
                </a:solidFill>
              </a:rPr>
              <a:t> ( staphylococci)</a:t>
            </a:r>
          </a:p>
          <a:p>
            <a:pPr algn="l">
              <a:buNone/>
            </a:pPr>
            <a:r>
              <a:rPr lang="en-US" dirty="0" smtClean="0">
                <a:solidFill>
                  <a:schemeClr val="tx2"/>
                </a:solidFill>
              </a:rPr>
              <a:t>      Gram positive anaerobic rods (</a:t>
            </a:r>
            <a:r>
              <a:rPr lang="en-US" dirty="0" err="1" smtClean="0">
                <a:solidFill>
                  <a:schemeClr val="tx2"/>
                </a:solidFill>
              </a:rPr>
              <a:t>propionibacteria</a:t>
            </a:r>
            <a:r>
              <a:rPr lang="en-US" dirty="0" smtClean="0">
                <a:solidFill>
                  <a:schemeClr val="tx2"/>
                </a:solidFill>
              </a:rPr>
              <a:t>)</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algn="l">
              <a:buNone/>
            </a:pPr>
            <a:r>
              <a:rPr lang="en-US" b="1" dirty="0" smtClean="0">
                <a:solidFill>
                  <a:schemeClr val="tx2"/>
                </a:solidFill>
              </a:rPr>
              <a:t>Mouth normal flora:</a:t>
            </a:r>
          </a:p>
          <a:p>
            <a:pPr algn="l">
              <a:buNone/>
            </a:pPr>
            <a:r>
              <a:rPr lang="en-US" b="1" dirty="0" smtClean="0">
                <a:solidFill>
                  <a:schemeClr val="tx2"/>
                </a:solidFill>
              </a:rPr>
              <a:t> </a:t>
            </a:r>
            <a:r>
              <a:rPr lang="en-US" dirty="0" smtClean="0">
                <a:solidFill>
                  <a:schemeClr val="tx2"/>
                </a:solidFill>
              </a:rPr>
              <a:t>the most proper place for the growth of bacteria. why?</a:t>
            </a:r>
          </a:p>
          <a:p>
            <a:pPr lvl="0" algn="l">
              <a:buNone/>
            </a:pPr>
            <a:r>
              <a:rPr lang="en-US" dirty="0" smtClean="0">
                <a:solidFill>
                  <a:schemeClr val="tx2"/>
                </a:solidFill>
              </a:rPr>
              <a:t>1-Because the mouth is rich with nutrients from the diet.</a:t>
            </a:r>
          </a:p>
          <a:p>
            <a:pPr lvl="0" algn="l">
              <a:buNone/>
            </a:pPr>
            <a:r>
              <a:rPr lang="en-US" dirty="0" smtClean="0">
                <a:solidFill>
                  <a:schemeClr val="tx2"/>
                </a:solidFill>
              </a:rPr>
              <a:t>2-Presence of gingival </a:t>
            </a:r>
            <a:r>
              <a:rPr lang="en-US" dirty="0" err="1" smtClean="0">
                <a:solidFill>
                  <a:schemeClr val="tx2"/>
                </a:solidFill>
              </a:rPr>
              <a:t>cervice</a:t>
            </a:r>
            <a:r>
              <a:rPr lang="en-US" dirty="0" smtClean="0">
                <a:solidFill>
                  <a:schemeClr val="tx2"/>
                </a:solidFill>
              </a:rPr>
              <a:t> fluid and salivary secretion. </a:t>
            </a:r>
          </a:p>
          <a:p>
            <a:pPr algn="l">
              <a:buNone/>
            </a:pPr>
            <a:r>
              <a:rPr lang="en-US" dirty="0" smtClean="0">
                <a:solidFill>
                  <a:schemeClr val="tx2"/>
                </a:solidFill>
              </a:rPr>
              <a:t>So, this permit growth of wide spectrum of organisms including: aerobic and anaerobic Gram positive streptococci, aerobic and anaerobic gram negative rods, spirochetes &amp; </a:t>
            </a:r>
            <a:r>
              <a:rPr lang="en-US" dirty="0" err="1" smtClean="0">
                <a:solidFill>
                  <a:schemeClr val="tx2"/>
                </a:solidFill>
              </a:rPr>
              <a:t>fusiform</a:t>
            </a:r>
            <a:r>
              <a:rPr lang="en-US" dirty="0" smtClean="0">
                <a:solidFill>
                  <a:schemeClr val="tx2"/>
                </a:solidFill>
              </a:rPr>
              <a:t> bacilli. </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1538" y="2428868"/>
            <a:ext cx="7467600" cy="1143000"/>
          </a:xfrm>
        </p:spPr>
        <p:txBody>
          <a:bodyPr/>
          <a:lstStyle/>
          <a:p>
            <a:r>
              <a:rPr lang="en-US" b="1" dirty="0" smtClean="0"/>
              <a:t>Processing of clinical specimen</a:t>
            </a:r>
            <a:r>
              <a:rPr lang="en-US" dirty="0" smtClean="0"/>
              <a:t/>
            </a:r>
            <a:br>
              <a:rPr lang="en-US" dirty="0" smtClean="0"/>
            </a:b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algn="l">
              <a:buNone/>
            </a:pPr>
            <a:r>
              <a:rPr lang="en-US" b="1" dirty="0" smtClean="0">
                <a:solidFill>
                  <a:schemeClr val="tx2"/>
                </a:solidFill>
              </a:rPr>
              <a:t>Processing of clinical specimen</a:t>
            </a:r>
            <a:endParaRPr lang="en-US" dirty="0" smtClean="0">
              <a:solidFill>
                <a:schemeClr val="tx2"/>
              </a:solidFill>
            </a:endParaRPr>
          </a:p>
          <a:p>
            <a:pPr lvl="0" algn="l">
              <a:buNone/>
            </a:pPr>
            <a:r>
              <a:rPr lang="en-US" dirty="0" smtClean="0">
                <a:solidFill>
                  <a:schemeClr val="tx2"/>
                </a:solidFill>
              </a:rPr>
              <a:t>1-Collection</a:t>
            </a:r>
            <a:endParaRPr lang="en-US" dirty="0" smtClean="0">
              <a:solidFill>
                <a:schemeClr val="tx2"/>
              </a:solidFill>
            </a:endParaRPr>
          </a:p>
          <a:p>
            <a:pPr lvl="0" algn="l">
              <a:buNone/>
            </a:pPr>
            <a:r>
              <a:rPr lang="en-US" dirty="0" smtClean="0">
                <a:solidFill>
                  <a:schemeClr val="tx2"/>
                </a:solidFill>
              </a:rPr>
              <a:t>2-Transportation</a:t>
            </a:r>
            <a:endParaRPr lang="en-US" dirty="0" smtClean="0">
              <a:solidFill>
                <a:schemeClr val="tx2"/>
              </a:solidFill>
            </a:endParaRPr>
          </a:p>
          <a:p>
            <a:pPr lvl="0" algn="l">
              <a:buNone/>
            </a:pPr>
            <a:r>
              <a:rPr lang="en-US" dirty="0" smtClean="0">
                <a:solidFill>
                  <a:schemeClr val="tx2"/>
                </a:solidFill>
              </a:rPr>
              <a:t>3-Processing</a:t>
            </a:r>
            <a:endParaRPr lang="en-US" dirty="0" smtClean="0">
              <a:solidFill>
                <a:schemeClr val="tx2"/>
              </a:solidFill>
            </a:endParaRPr>
          </a:p>
          <a:p>
            <a:pPr algn="l">
              <a:buNone/>
            </a:pPr>
            <a:r>
              <a:rPr lang="en-US" dirty="0" smtClean="0">
                <a:solidFill>
                  <a:schemeClr val="tx2"/>
                </a:solidFill>
              </a:rPr>
              <a:t> </a:t>
            </a:r>
          </a:p>
          <a:p>
            <a:pPr algn="l">
              <a:buNone/>
            </a:pPr>
            <a:r>
              <a:rPr lang="en-US" b="1" dirty="0" smtClean="0">
                <a:solidFill>
                  <a:schemeClr val="tx2"/>
                </a:solidFill>
              </a:rPr>
              <a:t>Clinical sample can be:</a:t>
            </a:r>
            <a:r>
              <a:rPr lang="en-US" dirty="0" smtClean="0">
                <a:solidFill>
                  <a:schemeClr val="tx2"/>
                </a:solidFill>
              </a:rPr>
              <a:t> urine, stool, blood, sputum, CSF or other fluid, throat swap, wound swap.</a:t>
            </a:r>
          </a:p>
          <a:p>
            <a:pPr algn="l"/>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TotalTime>
  <Words>723</Words>
  <PresentationFormat>عرض على الشاشة (3:4)‏</PresentationFormat>
  <Paragraphs>78</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مشربية</vt:lpstr>
      <vt:lpstr>الشريحة 1</vt:lpstr>
      <vt:lpstr>الشريحة 2</vt:lpstr>
      <vt:lpstr>الشريحة 3</vt:lpstr>
      <vt:lpstr>الشريحة 4</vt:lpstr>
      <vt:lpstr>الشريحة 5</vt:lpstr>
      <vt:lpstr>الشريحة 6</vt:lpstr>
      <vt:lpstr>الشريحة 7</vt:lpstr>
      <vt:lpstr>Processing of clinical specimen </vt:lpstr>
      <vt:lpstr>الشريحة 9</vt:lpstr>
      <vt:lpstr>Collection</vt:lpstr>
      <vt:lpstr>الشريحة 11</vt:lpstr>
      <vt:lpstr>الشريحة 12</vt:lpstr>
      <vt:lpstr>Transportation</vt:lpstr>
      <vt:lpstr>Processing</vt:lpstr>
      <vt:lpstr>الشريحة 15</vt:lpstr>
      <vt:lpstr>الشريحة 16</vt:lpstr>
      <vt:lpstr>الشريحة 17</vt:lpstr>
      <vt:lpstr>الشريحة 18</vt:lpstr>
      <vt:lpstr>الشريحة 19</vt:lpstr>
      <vt:lpstr>الشريحة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cp:lastModifiedBy>Customer</cp:lastModifiedBy>
  <cp:revision>11</cp:revision>
  <dcterms:modified xsi:type="dcterms:W3CDTF">2012-04-14T15:15:55Z</dcterms:modified>
</cp:coreProperties>
</file>