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997700" cy="927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35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AF599C99-3EB2-425D-85AD-2D0926DA423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7349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7349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D8931339-4B32-4A88-BAC8-E3E440B58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6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F18954-D106-44C3-9024-119B301C012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نموذج تقييم المشروعات الرأسمالية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Capital Assets evaluation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مثال عملي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81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/>
              <a:t>أمام احدى الشركات فرصة الاستثمار في أحد المشروعين أ , ب ويبين الجدول التالي البيانات الخاصة بكل استثمار:</a:t>
            </a:r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r>
              <a:rPr lang="ar-SA" sz="1900" dirty="0" smtClean="0"/>
              <a:t>المطلوب: تقييم المشروعين السابقين وفقاً لطرق التقييم المختلفة وبيان قبول المشروع من عدمه ، مع العلم أن الشركة تستخدم طريقة القسط الثابت في الاستهلاك</a:t>
            </a:r>
          </a:p>
          <a:p>
            <a:pPr algn="r" rtl="1"/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41676"/>
              </p:ext>
            </p:extLst>
          </p:nvPr>
        </p:nvGraphicFramePr>
        <p:xfrm>
          <a:off x="1494408" y="2438400"/>
          <a:ext cx="6049392" cy="3352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1985392"/>
              </a:tblGrid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بيان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المشروع أ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المشروع ب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تكلفة الاستثمار المبدئي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200000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300000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معدل تكلفة رأس المال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10%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10%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العمر</a:t>
                      </a:r>
                      <a:r>
                        <a:rPr lang="ar-SA" sz="1400" baseline="0" dirty="0" smtClean="0"/>
                        <a:t> الانتاجي</a:t>
                      </a:r>
                      <a:endParaRPr lang="ar-SA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5</a:t>
                      </a:r>
                      <a:endParaRPr lang="ar-SA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5</a:t>
                      </a:r>
                      <a:endParaRPr lang="ar-SA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التدفقات النقدية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السنة</a:t>
                      </a:r>
                      <a:endParaRPr lang="ar-SA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المبلغ</a:t>
                      </a:r>
                      <a:endParaRPr lang="ar-SA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المبلغ</a:t>
                      </a:r>
                      <a:endParaRPr lang="ar-SA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80000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120000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2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3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20000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4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5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80000</a:t>
                      </a:r>
                      <a:endParaRPr lang="ar-SA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66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</a:rPr>
              <a:t>خطوات بناء النموذج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خطوات بناء النموذج: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1-إدخال بيانات المعطيات كما في الجدول.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2-إدخال صافي التدفقات النقدية: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(الاستثمار المبدئي)السنة 0=( - التكلفة المبدئية) لاحظ أن الاستثمار المبدئي يجب أن يتم إظهاره بالقيمة السالبة 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باقي السنوات= تساوي القيم المعطاة للتدفقات</a:t>
            </a:r>
          </a:p>
          <a:p>
            <a:pPr marL="0" lvl="1" algn="r" rtl="1">
              <a:spcBef>
                <a:spcPts val="0"/>
              </a:spcBef>
              <a:buNone/>
            </a:pPr>
            <a:r>
              <a:rPr lang="ar-SA" sz="2400" dirty="0" smtClean="0">
                <a:solidFill>
                  <a:schemeClr val="accent3">
                    <a:lumMod val="75000"/>
                  </a:schemeClr>
                </a:solidFill>
              </a:rPr>
              <a:t>3- حساب صافي القيمة الحالية:</a:t>
            </a:r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اختيار دالة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NPV </a:t>
            </a:r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000" dirty="0" smtClean="0"/>
              <a:t>من الدوال المالية</a:t>
            </a:r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في المحدد </a:t>
            </a:r>
            <a:r>
              <a:rPr lang="en-US" sz="2000" dirty="0" smtClean="0"/>
              <a:t>Rate </a:t>
            </a:r>
            <a:r>
              <a:rPr lang="ar-SA" sz="2000" dirty="0" smtClean="0"/>
              <a:t> نضع  معدل تكلفة الاستثمار , وفي المحدد </a:t>
            </a:r>
            <a:r>
              <a:rPr lang="en-US" sz="2000" dirty="0" smtClean="0"/>
              <a:t>value</a:t>
            </a:r>
            <a:r>
              <a:rPr lang="ar-SA" sz="2000" dirty="0" smtClean="0"/>
              <a:t> نقوم بإدخال سلسلة بيانات التدفقات النقدية </a:t>
            </a:r>
            <a:r>
              <a:rPr lang="ar-SA" sz="2000" dirty="0"/>
              <a:t>من تكلفة الاستثمار المبدئي </a:t>
            </a:r>
            <a:r>
              <a:rPr lang="ar-SA" sz="2000" dirty="0" smtClean="0"/>
              <a:t>, ثم نضغط زر موافق </a:t>
            </a:r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ثم نقوم بسحب الخلية المتضمنة للدالة على المشروع ب  </a:t>
            </a:r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و يقبل المشروع وفقاً لهذه الطريقه اذا كانت صافي القيمه الحالية موجبه او اعلى قيمة موجبة  </a:t>
            </a:r>
            <a:endParaRPr lang="en-US" sz="2000" dirty="0" smtClean="0"/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ar-SA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يتبع-  خطوات بناء النموذج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 algn="r" rtl="1">
              <a:spcBef>
                <a:spcPts val="600"/>
              </a:spcBef>
              <a:buSzPct val="70000"/>
              <a:buNone/>
            </a:pPr>
            <a:r>
              <a:rPr lang="ar-SA" sz="2400" dirty="0">
                <a:solidFill>
                  <a:schemeClr val="accent3">
                    <a:lumMod val="75000"/>
                  </a:schemeClr>
                </a:solidFill>
              </a:rPr>
              <a:t>4- حساب معدل العائد الداخلي 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اختيار دالة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IRR</a:t>
            </a:r>
            <a:r>
              <a:rPr lang="ar-SA" sz="2000" dirty="0" smtClean="0"/>
              <a:t> من الدوال المالية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المحدد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values</a:t>
            </a:r>
            <a:r>
              <a:rPr lang="ar-SA" sz="2000" dirty="0" smtClean="0"/>
              <a:t> قومي بإدخال سلسلة التدفقات النقدية من تكلفة الاستثمار المبدئي ثم اضغطي زر موافق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لاحظي أن المحدد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Guess</a:t>
            </a:r>
            <a:r>
              <a:rPr lang="ar-SA" sz="2000" dirty="0" smtClean="0"/>
              <a:t> هو محدد اختياري الهدف منه مساعدة الاكسل في تحديد المعدل المتوقع لا يتم ادخال أي بيانات فيه</a:t>
            </a:r>
          </a:p>
          <a:p>
            <a:pPr marL="274320" lvl="1" algn="r" rtl="1">
              <a:spcBef>
                <a:spcPts val="600"/>
              </a:spcBef>
              <a:buSzPct val="70000"/>
              <a:buFont typeface="Arial" panose="020B0604020202020204" pitchFamily="34" charset="0"/>
              <a:buChar char="•"/>
            </a:pPr>
            <a:r>
              <a:rPr lang="ar-SA" sz="2000" dirty="0"/>
              <a:t>ثم نقوم بسحب الخلية المتضمنة للدالة على المشروع ب  </a:t>
            </a:r>
            <a:endParaRPr lang="ar-SA" sz="2000" dirty="0" smtClean="0"/>
          </a:p>
          <a:p>
            <a:pPr marL="274320" lvl="1" algn="r" rtl="1">
              <a:spcBef>
                <a:spcPts val="600"/>
              </a:spcBef>
              <a:buSzPct val="70000"/>
              <a:buFont typeface="Arial" panose="020B0604020202020204" pitchFamily="34" charset="0"/>
              <a:buChar char="•"/>
            </a:pPr>
            <a:r>
              <a:rPr lang="ar-SA" dirty="0" smtClean="0"/>
              <a:t>و يقبل المشروع اذا كان معدل العائد الداخلي أكبر من معدل تكلفة رأس المال</a:t>
            </a:r>
            <a:endParaRPr lang="ar-SA" sz="2000" dirty="0"/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5- حساب بطريقة فترة الاسترداد: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عمل جدول من ثلاثة اعمدة لكل مشروع (السنة - التدفق السنوي - التدفق المتجمع)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النقدي ادخال اول قيمة تدفق من السنه الاولى بشكل معادله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المتجمع للسنه الاولى ادخلي نفس قيمة التدفق النقدي الخاصة بالخطوة السابقة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النقدي للسنه الثانية ادخلي ثاني قيمة تدفق بشكل معادلة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المتجمع للسنة الثانية ادخلي = التدفق النقدي للسنه 2+ التدفق المتجمع للسنه 1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ثم قومي بسحب الصف لباقي السنوات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وقومي بإعادة نفس الخطوات للمشروع ب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يتم التقييم من حيث قيمة التدفق المتجمع اذا تساوى مع ت الاستثمار المبدئية (اي في أي سنة يتساوى) و نختار الاقل فترة استرداد</a:t>
            </a:r>
          </a:p>
          <a:p>
            <a:pPr algn="r" rt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50000"/>
                  </a:schemeClr>
                </a:solidFill>
              </a:rPr>
              <a:t>يتبع-  خطوات بناء النموذج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6- حساب معدل العائد المحاسبي: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عمل جدول يتكون من 4 أعمدة ( السنة -التدفق النقدي - مصروف الاستهلاك – صافي الدخل المحاسبي) لكل مشروع على حدى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السنوات ادخلي ارقام السنوات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النقدي انسخي سلسلة التدفقات النقدية لكل مشروع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مصروف الاستهلاك استخدمي دالة الاستهلاك حسب المطلوب في السؤال كما وردت طريقتها في الفصل السابق (</a:t>
            </a:r>
            <a:r>
              <a:rPr lang="en-US" sz="2000" dirty="0" smtClean="0"/>
              <a:t>cost </a:t>
            </a:r>
            <a:r>
              <a:rPr lang="ar-SA" sz="2000" dirty="0" smtClean="0"/>
              <a:t>التكلفة المبدئية – </a:t>
            </a:r>
            <a:r>
              <a:rPr lang="en-US" sz="2000" dirty="0" smtClean="0"/>
              <a:t>salvage </a:t>
            </a:r>
            <a:r>
              <a:rPr lang="ar-SA" sz="2000" dirty="0" smtClean="0"/>
              <a:t>الخردة – </a:t>
            </a:r>
            <a:r>
              <a:rPr lang="en-US" sz="2000" dirty="0" smtClean="0"/>
              <a:t>life</a:t>
            </a:r>
            <a:r>
              <a:rPr lang="ar-SA" sz="2000" dirty="0" smtClean="0"/>
              <a:t>العمر الانتاجي)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صافي الدخل المحاسبي ادخل المعادلة = التدفق النقدي – مصروف الاستهلاك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ثم اسحبي مصروف الاستهلاك وصافي الدخل المحاسبي للصف الاول على باقي السنوات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وقومي بإجراء نفس الخطوات للمشروع ب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b="1" dirty="0" smtClean="0">
                <a:solidFill>
                  <a:srgbClr val="FF0000"/>
                </a:solidFill>
              </a:rPr>
              <a:t>ولحساب معدل العائد المحاسبي لكل مشروع نستخدم المعادلة:</a:t>
            </a:r>
          </a:p>
          <a:p>
            <a:pPr algn="r" rtl="1">
              <a:buNone/>
            </a:pPr>
            <a:r>
              <a:rPr lang="ar-SA" sz="2000" dirty="0" smtClean="0"/>
              <a:t>=متوسط الدخل المحاسبي \ متوسط القيمة الدفتريه</a:t>
            </a:r>
          </a:p>
          <a:p>
            <a:pPr marL="0" indent="0" algn="r" rtl="1">
              <a:buNone/>
            </a:pPr>
            <a:r>
              <a:rPr lang="ar-SA" sz="2000" dirty="0" smtClean="0"/>
              <a:t>=( مجموع الدخل المحاسبي كنطاق \ العمر الانتاجي )\متوسط القيمة الدفترية </a:t>
            </a:r>
          </a:p>
          <a:p>
            <a:pPr marL="0" indent="0" algn="r" rtl="1">
              <a:buNone/>
            </a:pPr>
            <a:r>
              <a:rPr lang="ar-SA" sz="2000" dirty="0" smtClean="0">
                <a:solidFill>
                  <a:prstClr val="black"/>
                </a:solidFill>
              </a:rPr>
              <a:t>=( </a:t>
            </a:r>
            <a:r>
              <a:rPr lang="ar-SA" sz="2000" dirty="0">
                <a:solidFill>
                  <a:prstClr val="black"/>
                </a:solidFill>
              </a:rPr>
              <a:t>مجموع الدخل المحاسبي كنطاق \ العمر الانتاجي </a:t>
            </a:r>
            <a:r>
              <a:rPr lang="ar-SA" sz="2000" dirty="0" smtClean="0">
                <a:solidFill>
                  <a:prstClr val="black"/>
                </a:solidFill>
              </a:rPr>
              <a:t>)\(</a:t>
            </a:r>
            <a:r>
              <a:rPr lang="ar-SA" sz="2000" dirty="0" smtClean="0"/>
              <a:t>(</a:t>
            </a:r>
            <a:r>
              <a:rPr lang="ar-SA" sz="2000" dirty="0"/>
              <a:t>تكلفة الاستثمار + الخردة )\</a:t>
            </a:r>
            <a:r>
              <a:rPr lang="ar-SA" sz="2000" dirty="0" smtClean="0"/>
              <a:t>2)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المشروع الافضل الذي يحقق معدلاً اعلى من معدل رأس المال وفي حال كان كلا المشروعين اعلى نأخذ اعلاهما معدل عائد محاسبي</a:t>
            </a:r>
          </a:p>
        </p:txBody>
      </p:sp>
    </p:spTree>
    <p:extLst>
      <p:ext uri="{BB962C8B-B14F-4D97-AF65-F5344CB8AC3E}">
        <p14:creationId xmlns:p14="http://schemas.microsoft.com/office/powerpoint/2010/main" val="88333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نموذج حل المثال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4" b="17212"/>
          <a:stretch/>
        </p:blipFill>
        <p:spPr bwMode="auto">
          <a:xfrm>
            <a:off x="457200" y="1614628"/>
            <a:ext cx="7467600" cy="48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777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تابع حل المثال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3" b="8429"/>
          <a:stretch/>
        </p:blipFill>
        <p:spPr bwMode="auto">
          <a:xfrm>
            <a:off x="685800" y="1828800"/>
            <a:ext cx="7239000" cy="437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الواجب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sz="2000" dirty="0" smtClean="0"/>
              <a:t>شركة النجابة تعمل في صناعة طابعة الكتب وترغب في شراء طابعة جديدة وتدرس المفاضلة بين نموذجين لهذه الطابعة والآتي أهم بيانات التدفقات النقدية التي توفرت لك :</a:t>
            </a:r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r>
              <a:rPr lang="ar-SA" sz="1900" dirty="0" smtClean="0"/>
              <a:t>فاذا علمتي أن تكلفة رأس المال 11% وان قيمة الخردة للنموذجين أ ، ب هي 8000 ،24000 على التوالي وان الشركة تطبق القسط الثابت </a:t>
            </a:r>
          </a:p>
          <a:p>
            <a:pPr algn="r" rtl="1"/>
            <a:r>
              <a:rPr lang="ar-SA" sz="1900" dirty="0" smtClean="0"/>
              <a:t>المطلوب : بناء نموذج لتقييم اي خيار شراء للآلة افضل باستخدام طرق التقييم وماهو قرارك بهذا الخصوص ؟</a:t>
            </a:r>
          </a:p>
          <a:p>
            <a:pPr algn="r" rtl="1">
              <a:buNone/>
            </a:pPr>
            <a:endParaRPr lang="ar-SA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133600"/>
          <a:ext cx="5943600" cy="342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النموذج 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النموذج أ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السنة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(30000)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(160000)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55000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44000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58000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38000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60000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80000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100000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100000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28000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80000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9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chemeClr val="accent1">
                    <a:lumMod val="50000"/>
                  </a:schemeClr>
                </a:solidFill>
              </a:rPr>
              <a:t>أهداف المحاضرة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sz="3200" dirty="0" smtClean="0"/>
              <a:t>مراجعة مراحل تقييم المشروعات الرأسمالية.</a:t>
            </a:r>
          </a:p>
          <a:p>
            <a:pPr algn="r" rtl="1"/>
            <a:r>
              <a:rPr lang="ar-SA" sz="3200" dirty="0" smtClean="0"/>
              <a:t>بناء نموذج شامل لتقييم المشروعات الاستثمارية.</a:t>
            </a:r>
          </a:p>
          <a:p>
            <a:pPr algn="r" rtl="1"/>
            <a:r>
              <a:rPr lang="ar-SA" sz="3200" dirty="0" smtClean="0"/>
              <a:t>اكتساب مهارة استخدام الوظائف الجاهزة.</a:t>
            </a:r>
          </a:p>
          <a:p>
            <a:pPr algn="r" rtl="1"/>
            <a:r>
              <a:rPr lang="ar-SA" sz="3200" dirty="0" smtClean="0"/>
              <a:t>إتقان مهارة الربط بين أوراق دفتر العمل وبناء المعادلات وتقييد الخلايا.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</a:rPr>
              <a:t>مفاهيم أساسية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500" dirty="0" smtClean="0"/>
              <a:t>المشروعات الرأسماليه: هي القرارات التي تعنى بالتخطيط لاقتناء الاصول الرأسماليه أوتطويرها او استبدالها او المفاضلة بين المشروعات .</a:t>
            </a:r>
          </a:p>
          <a:p>
            <a:pPr algn="r" rtl="1"/>
            <a:r>
              <a:rPr lang="ar-SA" sz="2500" dirty="0" smtClean="0"/>
              <a:t>تتطلب المشروعات الرأسمالية أموالاً ضخمة قد تصل إلى ملايين الريالات وتتميز بطول الفترة الزمنية التي تظل فيها قادرة على إعطاء المنافع الاقتصادية.</a:t>
            </a:r>
          </a:p>
          <a:p>
            <a:pPr algn="r" rtl="1"/>
            <a:r>
              <a:rPr lang="ar-SA" sz="2500" dirty="0" smtClean="0"/>
              <a:t>من أمثلة الاستثمارات الرأسمالية :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500" dirty="0" smtClean="0"/>
              <a:t>انتاج منتجات جديدة او التوسع في الممنتجات القائمة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500" dirty="0" smtClean="0"/>
              <a:t>استبدال الالات او المصانع الحالية أو تطويرها.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500" dirty="0" smtClean="0"/>
              <a:t>المشروعات المتعلقة بالبحث والتطوير 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500" dirty="0" smtClean="0"/>
              <a:t>تقييم وترتيب المشروعات الرأسماليه </a:t>
            </a:r>
            <a:endParaRPr lang="en-US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عوامل يجب اخذها في الاعتبار عند اجراء تقييم الاستثمار</a:t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Aft>
                <a:spcPts val="1200"/>
              </a:spcAft>
            </a:pPr>
            <a:r>
              <a:rPr lang="ar-SA" sz="2800" dirty="0" smtClean="0"/>
              <a:t>القيمة الزمنية للنقود : حيث ان القيمة الزمنيه لوحدة النقد الآن تعتبر أكبر من قيمتها في المستقبل </a:t>
            </a:r>
          </a:p>
          <a:p>
            <a:pPr algn="r" rtl="1">
              <a:lnSpc>
                <a:spcPct val="150000"/>
              </a:lnSpc>
              <a:spcAft>
                <a:spcPts val="1200"/>
              </a:spcAft>
            </a:pPr>
            <a:r>
              <a:rPr lang="ar-SA" sz="2800" dirty="0" smtClean="0"/>
              <a:t>قياس الايرادات والتكاليف : حيث يتعين مقابلة الايرادات مع</a:t>
            </a:r>
          </a:p>
          <a:p>
            <a:pPr marL="0" indent="0" algn="r" rtl="1">
              <a:lnSpc>
                <a:spcPct val="150000"/>
              </a:lnSpc>
              <a:spcAft>
                <a:spcPts val="1200"/>
              </a:spcAft>
              <a:buNone/>
            </a:pPr>
            <a:r>
              <a:rPr lang="ar-SA" sz="2800" dirty="0" smtClean="0"/>
              <a:t> التكاليف اللازمه للحصول على تلك الايرادات ولذلك يتطلب تحديد التدفقات النقديه الداخله والخارجه وتحديد توقيتها</a:t>
            </a:r>
          </a:p>
          <a:p>
            <a:pPr algn="r" rtl="1">
              <a:lnSpc>
                <a:spcPct val="150000"/>
              </a:lnSpc>
              <a:spcAft>
                <a:spcPts val="1200"/>
              </a:spcAft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طرق تقييم المشروعات الرأسمالية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Courier New" pitchFamily="49" charset="0"/>
              <a:buChar char="o"/>
            </a:pPr>
            <a:r>
              <a:rPr lang="ar-SA" sz="2800" dirty="0" smtClean="0"/>
              <a:t>طرق تأخذ في الاعتبار القيمة الزمنية للنقود وتعتمد كلياً على التدفقات النقدية 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طريقة صافي القيمة الحالية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Net present value (NPV)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طريقة معدل العائد الداخلي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Internal Rate of Return(IRR)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r" rtl="1">
              <a:buFont typeface="Courier New" pitchFamily="49" charset="0"/>
              <a:buChar char="o"/>
            </a:pPr>
            <a:endParaRPr lang="en-US" dirty="0" smtClean="0"/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ar-SA" sz="2800" dirty="0" smtClean="0"/>
              <a:t>طرق لاتأخذ في الاعتبار القيمة الزمنية للنقود 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طريقة فترة الاسترداد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pay back period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معدل العائد المحاسبي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Accounting Rate of Return(ARR)</a:t>
            </a:r>
            <a:r>
              <a:rPr lang="ar-SA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طريقة صافي القيمة الحالية</a:t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Net present value (NPV)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تحسب القيمة الحالية للتدفقات النقدية الداخلة لاستثمار معين بناء على معدل العائد المطلوب لدى المستثمر.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صافي القيمة الحالية تمثل الفرق بين القيمة الحالية للتدفقات النقدية الداخله وتكلفة الاستثمار .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القيمة الحالية هي اقصى مايمكن دفعه في استثمار مرغوب فيه 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يقبل المشروع وفقاً لهذه الطريقه اذا كانت صافي القيمه الحالية موجبه او اعلى قيمة موجبة 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457200" algn="ctr" rtl="1">
              <a:spcBef>
                <a:spcPts val="600"/>
              </a:spcBef>
            </a:pPr>
            <a:r>
              <a:rPr lang="ar-SA" sz="2400" cap="none" dirty="0">
                <a:solidFill>
                  <a:prstClr val="black"/>
                </a:solidFill>
              </a:rPr>
              <a:t>طريقة معدل العائد </a:t>
            </a:r>
            <a:r>
              <a:rPr lang="ar-SA" sz="2400" cap="none" dirty="0" smtClean="0">
                <a:solidFill>
                  <a:prstClr val="black"/>
                </a:solidFill>
              </a:rPr>
              <a:t>الداخلي</a:t>
            </a:r>
            <a:br>
              <a:rPr lang="ar-SA" sz="2400" cap="none" dirty="0" smtClean="0">
                <a:solidFill>
                  <a:prstClr val="black"/>
                </a:solidFill>
              </a:rPr>
            </a:br>
            <a:r>
              <a:rPr lang="ar-SA" sz="2400" cap="none" dirty="0" smtClean="0">
                <a:solidFill>
                  <a:prstClr val="black"/>
                </a:solidFill>
              </a:rPr>
              <a:t> </a:t>
            </a:r>
            <a:r>
              <a:rPr lang="en-US" sz="2400" cap="none" dirty="0">
                <a:solidFill>
                  <a:srgbClr val="FE8637">
                    <a:lumMod val="75000"/>
                  </a:srgbClr>
                </a:solidFill>
              </a:rPr>
              <a:t>Internal Rate of Return(IRR</a:t>
            </a:r>
            <a:r>
              <a:rPr lang="en-US" sz="2400" cap="none" dirty="0" smtClean="0">
                <a:solidFill>
                  <a:srgbClr val="FE8637">
                    <a:lumMod val="75000"/>
                  </a:srgbClr>
                </a:solidFill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ar-SA" dirty="0" smtClean="0"/>
              <a:t>معدل العائد الداخلي عبارة عن معدل الخصم الذي بموجبه تصبح القيمة الحالية للتدفقات النقدية المستقبلية مساوية للتكلفة المبدئية للاستثمار 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ar-SA" dirty="0" smtClean="0"/>
              <a:t>أي أن صافي القيمة الحالية للاستثمارات هنا  تساوي صفر عند استخدام معدل العائد الداخلي.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ar-SA" dirty="0" smtClean="0"/>
              <a:t>لاتخاذ القرارات الاستثمارية: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ar-SA" dirty="0" smtClean="0"/>
              <a:t>يقبل المشروع اذا كان معدل العائد الداخلي أكبر من معدل تكلفة رأس المال.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ar-SA" dirty="0" smtClean="0"/>
              <a:t>يرفض المشروع إذا كان معدل العائد الداخلي أصغر من معدل تكلفة رأس المال.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2962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457200" algn="ctr" rtl="1">
              <a:spcBef>
                <a:spcPts val="600"/>
              </a:spcBef>
            </a:pPr>
            <a:r>
              <a:rPr lang="ar-SA" sz="2400" cap="none" dirty="0">
                <a:solidFill>
                  <a:schemeClr val="accent1">
                    <a:lumMod val="50000"/>
                  </a:schemeClr>
                </a:solidFill>
              </a:rPr>
              <a:t>طريقة فترة </a:t>
            </a:r>
            <a:r>
              <a:rPr lang="ar-SA" sz="2400" cap="none" dirty="0" smtClean="0">
                <a:solidFill>
                  <a:schemeClr val="accent1">
                    <a:lumMod val="50000"/>
                  </a:schemeClr>
                </a:solidFill>
              </a:rPr>
              <a:t>الاسترداد</a:t>
            </a:r>
            <a:br>
              <a:rPr lang="ar-SA" sz="2400" cap="non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cap="none" dirty="0" smtClean="0">
                <a:solidFill>
                  <a:schemeClr val="accent1">
                    <a:lumMod val="75000"/>
                  </a:schemeClr>
                </a:solidFill>
              </a:rPr>
              <a:t>pay back period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تحدد هذه الطريقة مقدار الوقت اللازم لمنشأة ما لتستطيع استرداد تكلفة الاستثمار الاصلية.</a:t>
            </a:r>
          </a:p>
          <a:p>
            <a:pPr algn="r" rtl="1"/>
            <a:r>
              <a:rPr lang="ar-SA" dirty="0" smtClean="0"/>
              <a:t>فترة الاسترداد القصيرة تعد أفضل من فترة الاسترداد الطويلة.</a:t>
            </a:r>
          </a:p>
          <a:p>
            <a:pPr algn="r" rtl="1"/>
            <a:r>
              <a:rPr lang="ar-SA" dirty="0" smtClean="0"/>
              <a:t>تحسب فترة الاسترداد: بقسمة الاستثمار المبدئي على التدفق السنوي وهذا في حال كانت التدفقات النقدية متساوية ومنتظمة</a:t>
            </a:r>
          </a:p>
          <a:p>
            <a:pPr algn="r" rtl="1"/>
            <a:r>
              <a:rPr lang="ar-SA" dirty="0" smtClean="0"/>
              <a:t>أما اذا كانت التدفقات النقدية غير متساوية تحسب فترة الاسترداد بجمع التدفقات السنوية الداخلة للمشروع الى أن تصبح مساوية لمبلغ الاستثمار المبدئي .</a:t>
            </a:r>
          </a:p>
          <a:p>
            <a:pPr algn="r" rtl="1"/>
            <a:r>
              <a:rPr lang="ar-SA" dirty="0" smtClean="0"/>
              <a:t>يقبل المشروع الاقل فترة استرداد.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311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457200" algn="ctr" rtl="1">
              <a:spcBef>
                <a:spcPts val="600"/>
              </a:spcBef>
            </a:pPr>
            <a:r>
              <a:rPr lang="ar-SA" sz="2400" cap="none" dirty="0">
                <a:solidFill>
                  <a:prstClr val="black"/>
                </a:solidFill>
              </a:rPr>
              <a:t>معدل العائد </a:t>
            </a:r>
            <a:r>
              <a:rPr lang="ar-SA" sz="2400" cap="none" dirty="0" smtClean="0">
                <a:solidFill>
                  <a:prstClr val="black"/>
                </a:solidFill>
              </a:rPr>
              <a:t>المحاسبي</a:t>
            </a:r>
            <a:br>
              <a:rPr lang="ar-SA" sz="2400" cap="none" dirty="0" smtClean="0">
                <a:solidFill>
                  <a:prstClr val="black"/>
                </a:solidFill>
              </a:rPr>
            </a:br>
            <a:r>
              <a:rPr lang="en-US" sz="2400" cap="none" dirty="0" smtClean="0">
                <a:solidFill>
                  <a:prstClr val="black"/>
                </a:solidFill>
              </a:rPr>
              <a:t>  </a:t>
            </a:r>
            <a:r>
              <a:rPr lang="en-US" sz="2400" cap="none" dirty="0">
                <a:solidFill>
                  <a:srgbClr val="FE8637">
                    <a:lumMod val="75000"/>
                  </a:srgbClr>
                </a:solidFill>
              </a:rPr>
              <a:t>Accounting Rate of Return(ARR</a:t>
            </a:r>
            <a:r>
              <a:rPr lang="en-US" sz="2400" cap="none" dirty="0" smtClean="0">
                <a:solidFill>
                  <a:srgbClr val="FE8637">
                    <a:lumMod val="75000"/>
                  </a:srgbClr>
                </a:solidFill>
              </a:rPr>
              <a:t>)</a:t>
            </a:r>
            <a:r>
              <a:rPr lang="ar-SA" sz="2400" cap="none" dirty="0" smtClean="0">
                <a:solidFill>
                  <a:prstClr val="black"/>
                </a:solidFill>
              </a:rPr>
              <a:t>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algn="r" rtl="1">
              <a:spcBef>
                <a:spcPts val="1200"/>
              </a:spcBef>
              <a:spcAft>
                <a:spcPts val="1200"/>
              </a:spcAft>
            </a:pPr>
            <a:r>
              <a:rPr lang="ar-SA" dirty="0" smtClean="0"/>
              <a:t>يتم حسابه بقسمة متوسط صافي الدخل السنوي المتوقع على متوسط تكلفة الاستثمار </a:t>
            </a:r>
          </a:p>
          <a:p>
            <a:pPr marL="365760" algn="r" rtl="1">
              <a:spcBef>
                <a:spcPts val="1200"/>
              </a:spcBef>
              <a:spcAft>
                <a:spcPts val="1200"/>
              </a:spcAft>
            </a:pPr>
            <a:r>
              <a:rPr lang="ar-SA" dirty="0" smtClean="0"/>
              <a:t>يتم حساب صافي الدخل من خلال طرح مصروف الاستهلاك من التدفقات النقدية السنوية المتوقعة </a:t>
            </a:r>
          </a:p>
          <a:p>
            <a:pPr marL="365760" algn="r" rtl="1">
              <a:spcBef>
                <a:spcPts val="1200"/>
              </a:spcBef>
              <a:spcAft>
                <a:spcPts val="1200"/>
              </a:spcAft>
            </a:pPr>
            <a:r>
              <a:rPr lang="ar-SA" dirty="0" smtClean="0"/>
              <a:t>معدل العائد المحاسبي = متوسط الربح المحاسبي </a:t>
            </a:r>
            <a:r>
              <a:rPr lang="en-US" dirty="0" smtClean="0"/>
              <a:t>/</a:t>
            </a:r>
            <a:r>
              <a:rPr lang="ar-SA" dirty="0" smtClean="0"/>
              <a:t> متوسط قيمة الاستثمار</a:t>
            </a:r>
          </a:p>
          <a:p>
            <a:pPr marL="365760" algn="r" rtl="1">
              <a:spcBef>
                <a:spcPts val="1200"/>
              </a:spcBef>
              <a:spcAft>
                <a:spcPts val="1200"/>
              </a:spcAft>
            </a:pPr>
            <a:r>
              <a:rPr lang="ar-SA" dirty="0" smtClean="0"/>
              <a:t>يعتبر الاستثمار مقبول اذا حقق معدل اعلى من معدل تكلفة رأس المال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15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1180</TotalTime>
  <Words>1152</Words>
  <Application>Microsoft Office PowerPoint</Application>
  <PresentationFormat>عرض على الشاشة (3:4)‏</PresentationFormat>
  <Paragraphs>185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Oriel</vt:lpstr>
      <vt:lpstr>نموذج تقييم المشروعات الرأسمالية</vt:lpstr>
      <vt:lpstr>أهداف المحاضرة</vt:lpstr>
      <vt:lpstr>مفاهيم أساسية</vt:lpstr>
      <vt:lpstr>عوامل يجب اخذها في الاعتبار عند اجراء تقييم الاستثمار </vt:lpstr>
      <vt:lpstr>طرق تقييم المشروعات الرأسمالية </vt:lpstr>
      <vt:lpstr>                                                                                                        طريقة صافي القيمة الحالية  Net present value (NPV)</vt:lpstr>
      <vt:lpstr>طريقة معدل العائد الداخلي  Internal Rate of Return(IRR)</vt:lpstr>
      <vt:lpstr>طريقة فترة الاسترداد pay back period</vt:lpstr>
      <vt:lpstr>معدل العائد المحاسبي   Accounting Rate of Return(ARR) </vt:lpstr>
      <vt:lpstr>مثال عملي </vt:lpstr>
      <vt:lpstr>خطوات بناء النموذج</vt:lpstr>
      <vt:lpstr>يتبع-  خطوات بناء النموذج</vt:lpstr>
      <vt:lpstr>يتبع-  خطوات بناء النموذج</vt:lpstr>
      <vt:lpstr>نموذج حل المثال</vt:lpstr>
      <vt:lpstr>تابع حل المثال</vt:lpstr>
      <vt:lpstr>الواجب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تقييم المشروعات الرأسمالية</dc:title>
  <dc:creator>User</dc:creator>
  <cp:lastModifiedBy>Sarah Abdulaziz Almuaither</cp:lastModifiedBy>
  <cp:revision>65</cp:revision>
  <dcterms:created xsi:type="dcterms:W3CDTF">2013-11-12T13:48:13Z</dcterms:created>
  <dcterms:modified xsi:type="dcterms:W3CDTF">2018-04-03T09:22:45Z</dcterms:modified>
</cp:coreProperties>
</file>