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8235-6D09-4BE3-BB64-0223AE4D952C}" type="datetimeFigureOut">
              <a:rPr lang="ar-SA" smtClean="0"/>
              <a:t>01/02/1439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FFD5-3BDB-44FC-8D5B-2519969EA1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quran.ksu.edu.sa/tafseer/katheer/sura20-aya11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762000" y="1090626"/>
            <a:ext cx="7772400" cy="4267200"/>
          </a:xfrm>
          <a:ln w="28575" cap="flat">
            <a:solidFill>
              <a:srgbClr val="FF9900"/>
            </a:solidFill>
            <a:prstDash val="dashDot"/>
          </a:ln>
        </p:spPr>
        <p:txBody>
          <a:bodyPr/>
          <a:lstStyle/>
          <a:p>
            <a:pPr eaLnBrk="1" hangingPunct="1"/>
            <a:r>
              <a:rPr lang="ar-SA" sz="9600" b="1" dirty="0" smtClean="0">
                <a:solidFill>
                  <a:srgbClr val="FF6600"/>
                </a:solidFill>
                <a:latin typeface="Traditional Arabic" pitchFamily="18" charset="-78"/>
                <a:cs typeface="Traditional Arabic" pitchFamily="18" charset="-78"/>
              </a:rPr>
              <a:t>إن وأخواتها </a:t>
            </a:r>
            <a:r>
              <a:rPr lang="ar-SA" sz="9600" b="1" dirty="0" smtClean="0">
                <a:solidFill>
                  <a:srgbClr val="FF6600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SA" sz="9600" b="1" dirty="0" smtClean="0">
                <a:solidFill>
                  <a:srgbClr val="FF6600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SA" sz="9600" b="1" dirty="0" smtClean="0">
                <a:solidFill>
                  <a:srgbClr val="FFCC00"/>
                </a:solidFill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A" sz="9600" b="1" dirty="0" smtClean="0">
                <a:solidFill>
                  <a:srgbClr val="FF6600"/>
                </a:solidFill>
                <a:latin typeface="Traditional Arabic" pitchFamily="18" charset="-78"/>
                <a:cs typeface="Traditional Arabic" pitchFamily="18" charset="-78"/>
              </a:rPr>
              <a:t>الأحرف الناسخة </a:t>
            </a:r>
            <a:r>
              <a:rPr lang="ar-SA" sz="9600" b="1" dirty="0" smtClean="0">
                <a:solidFill>
                  <a:srgbClr val="FFCC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en-US" sz="9600" dirty="0" smtClean="0">
              <a:solidFill>
                <a:srgbClr val="FFCC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85860"/>
            <a:ext cx="83058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الج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وُ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صح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وٌ</a:t>
            </a:r>
            <a:endParaRPr kumimoji="0" lang="ar-SA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السما</a:t>
            </a:r>
            <a:r>
              <a:rPr kumimoji="1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ءُ </a:t>
            </a:r>
            <a:r>
              <a:rPr kumimoji="1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صافي</a:t>
            </a:r>
            <a:r>
              <a:rPr kumimoji="1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ةٌ</a:t>
            </a:r>
            <a:endParaRPr kumimoji="1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PT Bold Heading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ft Arrow 6"/>
          <p:cNvSpPr/>
          <p:nvPr/>
        </p:nvSpPr>
        <p:spPr>
          <a:xfrm>
            <a:off x="4857752" y="1643050"/>
            <a:ext cx="1143008" cy="50006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Left Arrow 7"/>
          <p:cNvSpPr/>
          <p:nvPr/>
        </p:nvSpPr>
        <p:spPr>
          <a:xfrm>
            <a:off x="4786314" y="3929066"/>
            <a:ext cx="1123960" cy="519114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dirty="0"/>
              <a:t>  </a:t>
            </a:r>
            <a:endParaRPr lang="en-US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85786" y="1571612"/>
            <a:ext cx="35719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>
                <a:solidFill>
                  <a:srgbClr val="FFFF00"/>
                </a:solidFill>
              </a:rPr>
              <a:t>إنَّ</a:t>
            </a:r>
            <a:r>
              <a:rPr lang="ar-SA" sz="4400" b="1" dirty="0"/>
              <a:t> الج</a:t>
            </a:r>
            <a:r>
              <a:rPr lang="ar-SA" sz="4400" b="1" dirty="0">
                <a:solidFill>
                  <a:srgbClr val="C00000"/>
                </a:solidFill>
              </a:rPr>
              <a:t>وَ</a:t>
            </a:r>
            <a:r>
              <a:rPr lang="ar-SA" sz="4400" b="1" dirty="0"/>
              <a:t> صح</a:t>
            </a:r>
            <a:r>
              <a:rPr lang="ar-SA" sz="4400" b="1" dirty="0">
                <a:solidFill>
                  <a:srgbClr val="C00000"/>
                </a:solidFill>
              </a:rPr>
              <a:t>وٌ</a:t>
            </a:r>
            <a:endParaRPr lang="ar-SA" sz="4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14282" y="3786190"/>
            <a:ext cx="4143404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kumimoji="1" lang="ar-SA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كأنَّ</a:t>
            </a:r>
            <a:r>
              <a:rPr kumimoji="1" lang="ar-SA" sz="4400" b="1" dirty="0">
                <a:latin typeface="Times New Roman" pitchFamily="18" charset="0"/>
                <a:cs typeface="Times New Roman" pitchFamily="18" charset="0"/>
              </a:rPr>
              <a:t> السما</a:t>
            </a:r>
            <a:r>
              <a:rPr kumimoji="1" lang="ar-SA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ءَ</a:t>
            </a:r>
            <a:r>
              <a:rPr kumimoji="1" lang="ar-SA" sz="4400" b="1" dirty="0">
                <a:latin typeface="Times New Roman" pitchFamily="18" charset="0"/>
                <a:cs typeface="Times New Roman" pitchFamily="18" charset="0"/>
              </a:rPr>
              <a:t> صافي</a:t>
            </a:r>
            <a:r>
              <a:rPr kumimoji="1" lang="ar-SA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ة</a:t>
            </a:r>
            <a:r>
              <a:rPr kumimoji="1" lang="ar-SA" sz="4400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ٌ</a:t>
            </a:r>
            <a:endParaRPr lang="ar-SA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01763"/>
          </a:xfrm>
        </p:spPr>
        <p:txBody>
          <a:bodyPr/>
          <a:lstStyle/>
          <a:p>
            <a:pPr eaLnBrk="1" hangingPunct="1"/>
            <a:r>
              <a:rPr lang="ar-SA" sz="6000" smtClean="0">
                <a:cs typeface="Traditional Arabic" pitchFamily="18" charset="-78"/>
              </a:rPr>
              <a:t>تعريفها</a:t>
            </a:r>
            <a:endParaRPr lang="en-US" sz="6000" smtClean="0">
              <a:cs typeface="Traditional Arabic" pitchFamily="18" charset="-78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/>
          <a:lstStyle/>
          <a:p>
            <a:pPr algn="r" rtl="1" eaLnBrk="1" hangingPunct="1">
              <a:lnSpc>
                <a:spcPct val="140000"/>
              </a:lnSpc>
              <a:buFont typeface="Arial" pitchFamily="34" charset="0"/>
              <a:buNone/>
            </a:pPr>
            <a:r>
              <a:rPr lang="ar-SA" sz="4000" b="1" dirty="0" smtClean="0"/>
              <a:t>حروف تدخل على </a:t>
            </a:r>
            <a:r>
              <a:rPr lang="ar-SA" sz="4000" b="1" u="sng" dirty="0" smtClean="0">
                <a:solidFill>
                  <a:srgbClr val="FFC000"/>
                </a:solidFill>
              </a:rPr>
              <a:t>الجملة الاسمية </a:t>
            </a:r>
            <a:r>
              <a:rPr lang="ar-SA" sz="4000" b="1" dirty="0" smtClean="0"/>
              <a:t>, فتنصب المبتدأ ويسمى </a:t>
            </a:r>
            <a:r>
              <a:rPr lang="ar-SA" sz="4000" b="1" u="sng" dirty="0" smtClean="0">
                <a:solidFill>
                  <a:srgbClr val="FF0000"/>
                </a:solidFill>
              </a:rPr>
              <a:t>اسمها  </a:t>
            </a:r>
            <a:r>
              <a:rPr lang="ar-SA" sz="4000" b="1" u="sng" dirty="0" smtClean="0">
                <a:solidFill>
                  <a:srgbClr val="00B050"/>
                </a:solidFill>
              </a:rPr>
              <a:t>(اسم إنّ)</a:t>
            </a:r>
            <a:r>
              <a:rPr lang="ar-SA" sz="4000" b="1" dirty="0" smtClean="0">
                <a:solidFill>
                  <a:srgbClr val="00B050"/>
                </a:solidFill>
              </a:rPr>
              <a:t> </a:t>
            </a:r>
            <a:r>
              <a:rPr lang="ar-SA" sz="4000" b="1" dirty="0" smtClean="0"/>
              <a:t>وترفع الخبر ويسمى  </a:t>
            </a:r>
            <a:r>
              <a:rPr lang="ar-SA" sz="4000" b="1" u="sng" dirty="0" smtClean="0">
                <a:solidFill>
                  <a:srgbClr val="FF0000"/>
                </a:solidFill>
              </a:rPr>
              <a:t>خبرها </a:t>
            </a:r>
            <a:r>
              <a:rPr lang="ar-SA" sz="4000" b="1" u="sng" dirty="0" smtClean="0">
                <a:solidFill>
                  <a:srgbClr val="00B050"/>
                </a:solidFill>
              </a:rPr>
              <a:t>(خبر إنّ)</a:t>
            </a:r>
            <a:endParaRPr lang="en-US" sz="4000" b="1" u="sng" dirty="0" smtClean="0">
              <a:solidFill>
                <a:srgbClr val="00B050"/>
              </a:solidFill>
            </a:endParaRPr>
          </a:p>
          <a:p>
            <a:pPr algn="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ar-SA" b="1" dirty="0" smtClean="0"/>
              <a:t>هذه الحروف </a:t>
            </a:r>
            <a:r>
              <a:rPr lang="ar-SA" b="1" dirty="0" err="1" smtClean="0"/>
              <a:t>هى</a:t>
            </a:r>
            <a:r>
              <a:rPr lang="ar-SA" b="1" dirty="0" smtClean="0"/>
              <a:t> :</a:t>
            </a:r>
          </a:p>
          <a:p>
            <a:pPr algn="r" eaLnBrk="1" hangingPunct="1">
              <a:lnSpc>
                <a:spcPct val="90000"/>
              </a:lnSpc>
              <a:buFont typeface="Arial" pitchFamily="34" charset="0"/>
              <a:buNone/>
            </a:pPr>
            <a:endParaRPr lang="ar-SA" b="1" dirty="0" smtClean="0"/>
          </a:p>
          <a:p>
            <a:pPr algn="r" eaLnBrk="1" hangingPunct="1">
              <a:lnSpc>
                <a:spcPct val="90000"/>
              </a:lnSpc>
              <a:buFont typeface="Arial" pitchFamily="34" charset="0"/>
              <a:buNone/>
            </a:pPr>
            <a:endParaRPr lang="ar-SA" b="1" dirty="0" smtClean="0"/>
          </a:p>
          <a:p>
            <a:pPr algn="r" eaLnBrk="1" hangingPunct="1">
              <a:lnSpc>
                <a:spcPct val="90000"/>
              </a:lnSpc>
              <a:buFont typeface="Arial" pitchFamily="34" charset="0"/>
              <a:buNone/>
            </a:pPr>
            <a:endParaRPr lang="ar-SA" b="1" dirty="0" smtClean="0"/>
          </a:p>
          <a:p>
            <a:pPr algn="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ar-SA" b="1" dirty="0" smtClean="0"/>
              <a:t>.</a:t>
            </a:r>
            <a:endParaRPr lang="en-US" b="1" dirty="0" smtClean="0"/>
          </a:p>
          <a:p>
            <a:pPr algn="r" eaLnBrk="1" hangingPunct="1">
              <a:lnSpc>
                <a:spcPct val="90000"/>
              </a:lnSpc>
            </a:pP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6" name="Flowchart: Preparation 12"/>
          <p:cNvSpPr/>
          <p:nvPr/>
        </p:nvSpPr>
        <p:spPr>
          <a:xfrm>
            <a:off x="2971800" y="4114800"/>
            <a:ext cx="1524000" cy="990600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كأنّ</a:t>
            </a:r>
            <a:endParaRPr lang="en-US" sz="3600" dirty="0"/>
          </a:p>
        </p:txBody>
      </p:sp>
      <p:sp>
        <p:nvSpPr>
          <p:cNvPr id="7" name="Flowchart: Preparation 13"/>
          <p:cNvSpPr/>
          <p:nvPr/>
        </p:nvSpPr>
        <p:spPr>
          <a:xfrm>
            <a:off x="4648200" y="4114800"/>
            <a:ext cx="1524000" cy="990600"/>
          </a:xfrm>
          <a:prstGeom prst="flowChartPrepar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لكنّ</a:t>
            </a:r>
            <a:endParaRPr lang="en-US" sz="3600" dirty="0"/>
          </a:p>
        </p:txBody>
      </p:sp>
      <p:sp>
        <p:nvSpPr>
          <p:cNvPr id="8" name="Flowchart: Preparation 14"/>
          <p:cNvSpPr/>
          <p:nvPr/>
        </p:nvSpPr>
        <p:spPr>
          <a:xfrm>
            <a:off x="2971800" y="5334000"/>
            <a:ext cx="1524000" cy="990600"/>
          </a:xfrm>
          <a:prstGeom prst="flowChartPreparat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ليت</a:t>
            </a:r>
          </a:p>
        </p:txBody>
      </p:sp>
      <p:sp>
        <p:nvSpPr>
          <p:cNvPr id="9" name="Flowchart: Preparation 15"/>
          <p:cNvSpPr/>
          <p:nvPr/>
        </p:nvSpPr>
        <p:spPr>
          <a:xfrm>
            <a:off x="1371600" y="4724400"/>
            <a:ext cx="1524000" cy="990600"/>
          </a:xfrm>
          <a:prstGeom prst="flowChartPreparat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أنّ</a:t>
            </a:r>
            <a:endParaRPr lang="en-US" sz="3600" dirty="0"/>
          </a:p>
        </p:txBody>
      </p:sp>
      <p:sp>
        <p:nvSpPr>
          <p:cNvPr id="10" name="Flowchart: Preparation 16"/>
          <p:cNvSpPr/>
          <p:nvPr/>
        </p:nvSpPr>
        <p:spPr>
          <a:xfrm>
            <a:off x="6172200" y="4724400"/>
            <a:ext cx="1524000" cy="990600"/>
          </a:xfrm>
          <a:prstGeom prst="flowChartPrepar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742950" indent="-742950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 إنّ</a:t>
            </a:r>
          </a:p>
        </p:txBody>
      </p:sp>
      <p:sp>
        <p:nvSpPr>
          <p:cNvPr id="11" name="Flowchart: Preparation 17"/>
          <p:cNvSpPr/>
          <p:nvPr/>
        </p:nvSpPr>
        <p:spPr>
          <a:xfrm>
            <a:off x="4648200" y="5334000"/>
            <a:ext cx="1524000" cy="9906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600" dirty="0"/>
              <a:t>لعلّ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animBg="1"/>
      <p:bldP spid="7" grpId="0" animBg="1"/>
      <p:bldP spid="8" grpId="0" animBg="1"/>
      <p:bldP spid="9" grpId="1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143240" y="857232"/>
            <a:ext cx="5643602" cy="6286544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ar-SA" sz="4000" b="1" dirty="0" smtClean="0">
                <a:cs typeface="Traditional Arabic" pitchFamily="18" charset="-78"/>
              </a:rPr>
              <a:t>-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إنّ</a:t>
            </a:r>
            <a:r>
              <a:rPr lang="ar-SA" sz="4000" b="1" dirty="0" smtClean="0">
                <a:cs typeface="Traditional Arabic" pitchFamily="18" charset="-78"/>
              </a:rPr>
              <a:t> زي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داً </a:t>
            </a:r>
            <a:r>
              <a:rPr lang="ar-SA" sz="4000" b="1" dirty="0" err="1" smtClean="0">
                <a:solidFill>
                  <a:srgbClr val="FF0000"/>
                </a:solidFill>
                <a:cs typeface="Traditional Arabic" pitchFamily="18" charset="-78"/>
              </a:rPr>
              <a:t>ٌ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 </a:t>
            </a:r>
            <a:r>
              <a:rPr lang="ar-SA" sz="4000" b="1" dirty="0" smtClean="0">
                <a:cs typeface="Traditional Arabic" pitchFamily="18" charset="-78"/>
              </a:rPr>
              <a:t>قائ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مٌ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ar-SA" sz="4000" b="1" dirty="0" smtClean="0">
                <a:cs typeface="Traditional Arabic" pitchFamily="18" charset="-78"/>
              </a:rPr>
              <a:t>-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كأن</a:t>
            </a:r>
            <a:r>
              <a:rPr lang="ar-SA" sz="4000" b="1" dirty="0" smtClean="0">
                <a:cs typeface="Traditional Arabic" pitchFamily="18" charset="-78"/>
              </a:rPr>
              <a:t> </a:t>
            </a:r>
            <a:r>
              <a:rPr lang="ar-SA" sz="4000" b="1" dirty="0" smtClean="0">
                <a:cs typeface="Traditional Arabic" pitchFamily="18" charset="-78"/>
              </a:rPr>
              <a:t>زي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دًا</a:t>
            </a:r>
            <a:r>
              <a:rPr lang="ar-SA" sz="4000" b="1" dirty="0" smtClean="0">
                <a:cs typeface="Traditional Arabic" pitchFamily="18" charset="-78"/>
              </a:rPr>
              <a:t> </a:t>
            </a:r>
            <a:r>
              <a:rPr lang="ar-SA" sz="4000" b="1" dirty="0" smtClean="0">
                <a:cs typeface="Traditional Arabic" pitchFamily="18" charset="-78"/>
              </a:rPr>
              <a:t>أس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دٌ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ar-SA" sz="4000" b="1" dirty="0" smtClean="0">
                <a:cs typeface="Traditional Arabic" pitchFamily="18" charset="-78"/>
              </a:rPr>
              <a:t>-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زَيدٌ</a:t>
            </a:r>
            <a:r>
              <a:rPr lang="ar-SA" sz="4000" b="1" dirty="0" smtClean="0">
                <a:cs typeface="Traditional Arabic" pitchFamily="18" charset="-78"/>
              </a:rPr>
              <a:t> عالمٌ لكن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هُ</a:t>
            </a:r>
            <a:r>
              <a:rPr lang="ar-SA" sz="4000" b="1" dirty="0" smtClean="0">
                <a:cs typeface="Traditional Arabic" pitchFamily="18" charset="-78"/>
              </a:rPr>
              <a:t> فاس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قٌ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ar-SA" sz="4000" b="1" dirty="0" smtClean="0">
                <a:cs typeface="Traditional Arabic" pitchFamily="18" charset="-78"/>
              </a:rPr>
              <a:t>-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لَيتَ</a:t>
            </a:r>
            <a:r>
              <a:rPr lang="ar-SA" sz="4000" b="1" dirty="0" smtClean="0">
                <a:cs typeface="Traditional Arabic" pitchFamily="18" charset="-78"/>
              </a:rPr>
              <a:t> الشبَا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بَ</a:t>
            </a:r>
            <a:r>
              <a:rPr lang="ar-SA" sz="4000" b="1" dirty="0" smtClean="0">
                <a:cs typeface="Traditional Arabic" pitchFamily="18" charset="-78"/>
              </a:rPr>
              <a:t> 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يَعُودَ يوماً</a:t>
            </a:r>
          </a:p>
          <a:p>
            <a:pPr algn="r" eaLnBrk="1" hangingPunct="1">
              <a:buFont typeface="Arial" pitchFamily="34" charset="0"/>
              <a:buNone/>
            </a:pPr>
            <a:r>
              <a:rPr lang="ar-SA" sz="4000" b="1" dirty="0" smtClean="0">
                <a:cs typeface="Traditional Arabic" pitchFamily="18" charset="-78"/>
              </a:rPr>
              <a:t>-</a:t>
            </a:r>
            <a:r>
              <a:rPr lang="ar-SA" sz="4000" b="1" dirty="0" smtClean="0">
                <a:solidFill>
                  <a:srgbClr val="FFFF00"/>
                </a:solidFill>
                <a:cs typeface="Traditional Arabic" pitchFamily="18" charset="-78"/>
              </a:rPr>
              <a:t>لعّل</a:t>
            </a:r>
            <a:r>
              <a:rPr lang="ar-SA" sz="4000" b="1" dirty="0" smtClean="0">
                <a:cs typeface="Traditional Arabic" pitchFamily="18" charset="-78"/>
              </a:rPr>
              <a:t> الل</a:t>
            </a:r>
            <a:r>
              <a:rPr lang="ar-SA" sz="4000" b="1" dirty="0" smtClean="0">
                <a:solidFill>
                  <a:srgbClr val="FF0000"/>
                </a:solidFill>
                <a:cs typeface="Traditional Arabic" pitchFamily="18" charset="-78"/>
              </a:rPr>
              <a:t>ه</a:t>
            </a:r>
            <a:r>
              <a:rPr lang="ar-SA" sz="4000" b="1" dirty="0" smtClean="0">
                <a:cs typeface="Traditional Arabic" pitchFamily="18" charset="-78"/>
              </a:rPr>
              <a:t> يرحمني أو للإشفاق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285720" y="928670"/>
            <a:ext cx="35719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ar-SA" sz="4000" b="1" dirty="0"/>
              <a:t>أنّ  = حرف توكيد </a:t>
            </a:r>
            <a:endParaRPr lang="en-US" sz="4000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85720" y="1643050"/>
            <a:ext cx="35719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ar-SA" sz="4000" b="1" dirty="0"/>
              <a:t>كأنّ = حرف التشبيه</a:t>
            </a:r>
            <a:endParaRPr lang="en-US" sz="40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85720" y="3071810"/>
            <a:ext cx="35719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ar-SA" sz="4000" b="1" dirty="0"/>
              <a:t>ليت = حرف </a:t>
            </a:r>
            <a:r>
              <a:rPr lang="ar-SA" sz="4000" b="1" dirty="0" err="1"/>
              <a:t>التمنى</a:t>
            </a:r>
            <a:endParaRPr lang="ar-SA" sz="40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285720" y="3857628"/>
            <a:ext cx="3571900" cy="9162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ar-SA" sz="4000" b="1" dirty="0"/>
              <a:t>لعلّ = حرف الرجاء</a:t>
            </a:r>
            <a:endParaRPr lang="en-US" sz="40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-285784" y="2571744"/>
            <a:ext cx="414340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4000" b="1" dirty="0"/>
              <a:t>لكنّ = حرف </a:t>
            </a:r>
            <a:r>
              <a:rPr lang="ar-SA" sz="4000" b="1" dirty="0" smtClean="0"/>
              <a:t>الاستدراك</a:t>
            </a:r>
            <a:endParaRPr lang="en-US" sz="4000" b="1" dirty="0"/>
          </a:p>
        </p:txBody>
      </p:sp>
      <p:cxnSp>
        <p:nvCxnSpPr>
          <p:cNvPr id="27" name="رابط كسهم مستقيم 26"/>
          <p:cNvCxnSpPr/>
          <p:nvPr/>
        </p:nvCxnSpPr>
        <p:spPr>
          <a:xfrm rot="10800000">
            <a:off x="3929058" y="37131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10800000">
            <a:off x="4214810" y="157161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 rot="10800000">
            <a:off x="4214810" y="228599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 rot="10800000">
            <a:off x="4214810" y="300037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rot="10800000">
            <a:off x="3857620" y="442913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4" grpId="0"/>
      <p:bldP spid="15" grpId="0"/>
      <p:bldP spid="16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إلحاق ما الزائدة </a:t>
            </a:r>
            <a:r>
              <a:rPr lang="ar-SA" sz="4000" dirty="0" err="1" smtClean="0">
                <a:latin typeface="Traditional Arabic" pitchFamily="18" charset="-78"/>
                <a:cs typeface="Traditional Arabic" pitchFamily="18" charset="-78"/>
              </a:rPr>
              <a:t>بإن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 وأخواتها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714876" y="1643050"/>
            <a:ext cx="4071966" cy="49292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يجوز الإعمال والإهمال</a:t>
            </a:r>
          </a:p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ألا ليتما هذا الحمامَ/ الحمامُ لنا. 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85720" y="1643050"/>
            <a:ext cx="4071966" cy="49292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تكفها عن العمل</a:t>
            </a:r>
          </a:p>
          <a:p>
            <a:pPr algn="ctr"/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أنت شجاع لكنما أخوك جبان</a:t>
            </a:r>
          </a:p>
          <a:p>
            <a:pPr algn="ctr"/>
            <a:r>
              <a:rPr lang="ar-SA" sz="4000" dirty="0">
                <a:latin typeface="Traditional Arabic" pitchFamily="18" charset="-78"/>
                <a:cs typeface="Traditional Arabic" pitchFamily="18" charset="-78"/>
              </a:rPr>
              <a:t>ا</a:t>
            </a:r>
            <a:r>
              <a:rPr lang="ar-SA" sz="4000" dirty="0" smtClean="0">
                <a:latin typeface="Traditional Arabic" pitchFamily="18" charset="-78"/>
                <a:cs typeface="Traditional Arabic" pitchFamily="18" charset="-78"/>
              </a:rPr>
              <a:t>صعد إلى المئذنة لعلّما تُشاهِدُ الهلال</a:t>
            </a:r>
            <a:endParaRPr lang="ar-SA" sz="4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sz="4000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يجب فتح همزة إن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: إذا أولت مع ما بعدها بمصدر، وقع المصدر ...</a:t>
            </a:r>
            <a:endParaRPr lang="ar-SA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072066" y="3571876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يعجبني أنك قائم( قيامُك).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072066" y="4429108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عرفت أنك قائم( قيامَك).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72066" y="5286364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عجبت من أنك قائم( قيامِك).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072066" y="1214398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من علامات الذّكاء أنك سريع البديهة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72066" y="2000216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اعتقادي أنّك ماهر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5072066" y="6072182"/>
            <a:ext cx="3857652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استيقظت قبل أن تشرق الشّمس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142844" y="3571876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رفع فاعل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142844" y="4429108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نصب مفعول به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42844" y="5286364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جر بحرف الجر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142844" y="1214398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رفع مبتدأ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142844" y="2000216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رفع خبر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142844" y="6072182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جر بالإضافة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142844" y="2786034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في محل رفع نائب فاعل</a:t>
            </a:r>
            <a:endParaRPr lang="ar-SA" sz="28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5000628" y="2786034"/>
            <a:ext cx="3929090" cy="6429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(قُلْ </a:t>
            </a:r>
            <a:r>
              <a:rPr lang="ar-SA" sz="2800" b="1" dirty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أُوحِيَ إِلَيَّ أَنَّهُ اسْتَمَعَ نَفَرٌ مِّنَ الْجِنِّ</a:t>
            </a:r>
            <a:r>
              <a:rPr lang="ar-SA" sz="2800" b="1" dirty="0" smtClean="0">
                <a:solidFill>
                  <a:srgbClr val="C00000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2800" b="1" dirty="0">
              <a:solidFill>
                <a:srgbClr val="C00000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30" name="رابط كسهم مستقيم 29"/>
          <p:cNvCxnSpPr/>
          <p:nvPr/>
        </p:nvCxnSpPr>
        <p:spPr>
          <a:xfrm rot="10800000">
            <a:off x="4143372" y="157161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rot="10800000">
            <a:off x="4143372" y="2355841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10800000">
            <a:off x="414337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رابط كسهم مستقيم 39"/>
          <p:cNvCxnSpPr/>
          <p:nvPr/>
        </p:nvCxnSpPr>
        <p:spPr>
          <a:xfrm rot="10800000">
            <a:off x="4143372" y="385762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 rot="10800000">
            <a:off x="4143372" y="478632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/>
          <p:nvPr/>
        </p:nvCxnSpPr>
        <p:spPr>
          <a:xfrm rot="10800000">
            <a:off x="4143372" y="564357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10800000">
            <a:off x="4143372" y="6357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يجب كسر همزة إن: </a:t>
            </a:r>
            <a:endParaRPr lang="ar-SA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072066" y="1071546"/>
            <a:ext cx="392909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(أَلَا </a:t>
            </a:r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إِنَّ أَوْلِيَاءَ اللَّهِ لَا خَوْفٌ عَلَيْهِمْ وَلَا هُمْ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يَحْزَنُونَ)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72066" y="2071678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والله إن صديقك لمخلص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5072066" y="2857496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SA" sz="2400" b="1" dirty="0">
                <a:latin typeface="Traditional Arabic" pitchFamily="18" charset="-78"/>
                <a:cs typeface="Traditional Arabic" pitchFamily="18" charset="-78"/>
              </a:rPr>
              <a:t>قَالَ رَبِّ إِنِّي وَهَنَ الْعَظْمُ مِنِّي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72066" y="3643314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علمتُ/ أيقنت إن التدخين لمضر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072066" y="4429132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جئتك وإني طامع في عفوك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5072066" y="5214950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لا تتكاسل حيث إن الامتحان قريب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5072066" y="6000768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لا تعفُ عن المذنب إذ إنّك بعفوك تشجّعه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214282" y="1071546"/>
            <a:ext cx="392909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إذا وقعت بعد ألا الاستفتاحيّة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14282" y="2071678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إذا وقعت </a:t>
            </a:r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جوابًا للقسم، واقترن خبرها باللام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14282" y="2857496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الجمل المحكيّة بعد القول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14282" y="3643314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بعد فعل قلبي، واقترن خبرها باللام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14282" y="4429132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في صدر الجملة الحاليّة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214282" y="5214950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بعد حيث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214282" y="6000768"/>
            <a:ext cx="3929090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بعد إذ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 rot="10800000">
            <a:off x="4214810" y="164305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10800000">
            <a:off x="421481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0800000">
            <a:off x="4214810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0800000">
            <a:off x="4214810" y="400050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10800000">
            <a:off x="4214810" y="478632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10800000">
            <a:off x="4214810" y="557214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>
            <a:off x="4214810" y="63579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68346"/>
          </a:xfrm>
        </p:spPr>
        <p:txBody>
          <a:bodyPr>
            <a:normAutofit/>
          </a:bodyPr>
          <a:lstStyle/>
          <a:p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جواز كسر همزة إن، وفتحها:</a:t>
            </a:r>
            <a:endParaRPr lang="ar-SA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786314" y="857232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احذر الكسل إنه/ أنه أُسّ البلاء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786314" y="2071678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أقسم إن/ أن الشّاهد كاذب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786314" y="3286124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خير القول إني/ أني أحمد الله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788603" y="4429132"/>
            <a:ext cx="6141116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إِنَّ </a:t>
            </a:r>
            <a:r>
              <a:rPr lang="ar-SA" sz="2400" b="1" dirty="0" err="1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لَكَ</a:t>
            </a:r>
            <a:r>
              <a:rPr lang="ar-SA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أَلَّا تَجُوعَ فِيهَا وَلَا تَعْرَىٰ 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۝ وإنك/ وأنك </a:t>
            </a:r>
            <a:r>
              <a:rPr lang="ar-SA" sz="24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لَا </a:t>
            </a:r>
            <a:r>
              <a:rPr lang="ar-SA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  <a:hlinkClick r:id="rId2"/>
              </a:rPr>
              <a:t>تَظْمَأُ فِيهَا وَلَا تَضْحَىٰ</a:t>
            </a:r>
            <a:r>
              <a:rPr lang="ar-SA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71406" y="857232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الكسر على الاستئناف، والفتح على تقدير اللام الجارة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71406" y="2071678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الكسر على قصد جواب القسم، والفتح على تقدير الباء الجارة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1406" y="3286124"/>
            <a:ext cx="4143404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الكسر على الحكاية بالقول، والفتح على تأويل أن مع ما بعدا بمصدر في محل رفع خبر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334196" y="5643578"/>
            <a:ext cx="6881010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الكسر على الاستئناف، أو على العطف على إن الأولى، والفتح على العطف على أن لا تجوع ”أن تقع بعد واو مسبوقة بمفرد صالح للعطف عليه“.</a:t>
            </a:r>
            <a:endParaRPr lang="ar-SA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rot="10800000">
            <a:off x="4143372" y="1428736"/>
            <a:ext cx="7858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>
            <a:off x="4143372" y="2643182"/>
            <a:ext cx="7858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rot="10800000">
            <a:off x="4071934" y="3929066"/>
            <a:ext cx="7858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قوس 27"/>
          <p:cNvSpPr/>
          <p:nvPr/>
        </p:nvSpPr>
        <p:spPr>
          <a:xfrm rot="16947326">
            <a:off x="1744518" y="5337797"/>
            <a:ext cx="1650083" cy="698374"/>
          </a:xfrm>
          <a:prstGeom prst="arc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على شكل سحابة 3"/>
          <p:cNvSpPr/>
          <p:nvPr/>
        </p:nvSpPr>
        <p:spPr>
          <a:xfrm>
            <a:off x="1785918" y="928670"/>
            <a:ext cx="6072230" cy="450059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aditional Arabic" pitchFamily="18" charset="-78"/>
                <a:cs typeface="Traditional Arabic" pitchFamily="18" charset="-78"/>
              </a:rPr>
              <a:t>شكرًا على حسن الإنصات..</a:t>
            </a:r>
            <a:endParaRPr lang="ar-SA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414</Words>
  <Application>Microsoft Office PowerPoint</Application>
  <PresentationFormat>عرض على الشاشة (3:4)‏</PresentationFormat>
  <Paragraphs>78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إن وأخواتها  (الأحرف الناسخة )</vt:lpstr>
      <vt:lpstr>الشريحة 2</vt:lpstr>
      <vt:lpstr>تعريفها</vt:lpstr>
      <vt:lpstr>الشريحة 4</vt:lpstr>
      <vt:lpstr>إلحاق ما الزائدة بإن وأخواتها</vt:lpstr>
      <vt:lpstr>يجب فتح همزة إن: إذا أولت مع ما بعدها بمصدر، وقع المصدر ...</vt:lpstr>
      <vt:lpstr>يجب كسر همزة إن: </vt:lpstr>
      <vt:lpstr>جواز كسر همزة إن، وفتحها: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Lenovo</cp:lastModifiedBy>
  <cp:revision>13</cp:revision>
  <dcterms:created xsi:type="dcterms:W3CDTF">2017-10-21T20:12:29Z</dcterms:created>
  <dcterms:modified xsi:type="dcterms:W3CDTF">2017-10-21T22:13:24Z</dcterms:modified>
</cp:coreProperties>
</file>