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emf" ContentType="image/x-e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commentAuthors.xml" ContentType="application/vnd.openxmlformats-officedocument.presentationml.commentAuthors+xml"/>
  <Override PartName="/ppt/comments/comment2.xml" ContentType="application/vnd.openxmlformats-officedocument.presentationml.comments+xml"/>
  <Override PartName="/ppt/theme/theme1.xml" ContentType="application/vnd.openxmlformats-officedocument.theme+xml"/>
  <Override PartName="/ppt/notesMasters/notesMaster1.xml" ContentType="application/vnd.openxmlformats-officedocument.presentationml.notesMaster+xml"/>
  <Override PartName="/ppt/comments/comment1.xml" ContentType="application/vnd.openxmlformats-officedocument.presentationml.comments+xml"/>
  <Override PartName="/ppt/comments/comment7.xml" ContentType="application/vnd.openxmlformats-officedocument.presentationml.comments+xml"/>
  <Override PartName="/ppt/comments/comment6.xml" ContentType="application/vnd.openxmlformats-officedocument.presentationml.comments+xml"/>
  <Override PartName="/ppt/comments/comment4.xml" ContentType="application/vnd.openxmlformats-officedocument.presentationml.comments+xml"/>
  <Override PartName="/ppt/comments/comment3.xml" ContentType="application/vnd.openxmlformats-officedocument.presentationml.comments+xml"/>
  <Override PartName="/ppt/comments/comment5.xml" ContentType="application/vnd.openxmlformats-officedocument.presentationml.comment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s" initials="c" lastIdx="13" clrIdx="0"/>
  <p:cmAuthor id="1" name="Abdulrahman" initials="A" lastIdx="29" clrIdx="1"/>
  <p:cmAuthor id="2" name="alhokama" initials="a" lastIdx="3" clrIdx="2"/>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9-06T16:24:49.177" idx="1">
    <p:pos x="4212" y="3269"/>
    <p:text>most prominanat in subgroup with mild myopia
Mild myopia may be associated with envirmometal factor while high myopia may be more influence by a genetic predisposition</p:text>
  </p:cm>
  <p:cm authorId="0" dt="2011-09-06T16:25:29.850" idx="2">
    <p:pos x="4774" y="2218"/>
    <p:text>The increase was significant for mild and moderate myopia
For high myopia there was an increase but was not significant</p:text>
  </p:cm>
  <p:cm authorId="1" dt="2011-09-11T21:54:12.164" idx="1">
    <p:pos x="4815" y="1153"/>
    <p:text>difficulty with all studies measuring prevalence are
1- lack of one definition
2- lack of cycloplegic refraction in young people
3-  confounding factors were not examined
4-axial length and corneal curvature was not measured
5-longitudinal follow up is poor
6-sample size is insufficent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9-07T09:54:06.850" idx="3">
    <p:pos x="2231" y="2114"/>
    <p:text>Dayan found positive correlation between higher level of education and prevalence of myopia
candidates with &gt; 12 years of education had almost twice the risk of having myopia than candidates &lt;12 years of education
Prevalence of myopia in medical students in Norway is 54.1%while in rural indian population 2.8%</p:text>
  </p:cm>
  <p:cm authorId="0" dt="2011-09-07T10:15:07.057" idx="4">
    <p:pos x="1435" y="1653"/>
    <p:text>Prevalence of myopia among greek female studetns was found to be 46% whereas among male studetns it was only 29.7%
      Rosner et al. Metab Pediatr syst Ophthalmol 1991
Among Israeli female 32.7 and israeli male 25.5
        Dayan IOVS 2005
among american it was 45.8% in female and 37.4% in male
       Vitale et al Arch Ophthalmol 2009</p:text>
  </p:cm>
  <p:cm authorId="0" dt="2011-09-07T10:06:26.947" idx="5">
    <p:pos x="2386" y="1864"/>
    <p:text>the charactristic feature of the past 10 years is the expanding use of computer for amny purposes</p:text>
  </p:cm>
  <p:cm authorId="0" dt="2011-09-07T10:20:11.879" idx="6">
    <p:pos x="1444" y="1429"/>
    <p:text>Earlier studies showed that africam american have lower prevalence of myopia than white people
 1971  black was 13% and 2004 33%
 1971  white was 26.3% and 2004 43
still higher among white than africana merican
     vitale Arch Ophthalmol 2009
Asian studies Showed prevalence of 60 to 80%</p:text>
  </p:cm>
  <p:cm authorId="1" dt="2011-09-08T14:56:00.190" idx="2">
    <p:pos x="2108" y="1922"/>
    <p:text>difficult to measure and no consistency among studies
akso difficukties come ffrom studies compared people with different educational level and socioeconomic status
Possibke theories include:
- the growing eye of a child is sensitive to visual cues that could determine axial length eg if the image keeps falling behind the retina there is tendency for the eye to grow longer to out the image on the retina and this will trigger myopia
- the other possibility is the increased in pressure in the posterior part of the eye during accommodation which is poorly resisted by the sclera, resulting in increased ocular length</p:text>
  </p:cm>
  <p:cm authorId="1" dt="2011-09-08T17:37:23.668" idx="3">
    <p:pos x="1404" y="1224"/>
    <p:text>Supported by the strong association between positive family histroy and myopia
there is a greater prevalence of myopia in children of myopic parents than in children of nonmyopic paretns
Genetic studies of myopia have been mainly twin studies, pedigree studies, and studies of familial correlation
It is hard to seperate hereditary factors from enviromental factors
Role of hereditary is more significant for higher degree of myopia
Numerous studies have shown a higher rate of myopia in children with myopic parents and an even higher risk for children with two myopic parents
In 2008 Ros 3.3e et al. children of chinese ethnicity in singapour 29% and in sydney 3.3% 
Mode of inheritance and the genetic marker are  not determined yet
Genetic factors cant explain the recent incease in the prevalence of myopia since the genetic pool is the same</p:text>
  </p:cm>
  <p:cm authorId="1" dt="2011-09-08T15:10:39.096" idx="4">
    <p:pos x="2250" y="3164"/>
    <p:text>myopic individuals may be more
   - introverte
    - reflecctive
 - self-confident
  - dominant
    sedentary</p:text>
  </p:cm>
  <p:cm authorId="1" dt="2011-09-08T15:18:49.404" idx="5">
    <p:pos x="1684" y="3064"/>
    <p:text>several studies have shown that myopic individuals are taller than myopic individual. However, this difference is often explained by a difference in socioeconomic status</p:text>
  </p:cm>
  <p:cm authorId="1" dt="2011-09-08T18:07:14.801" idx="6">
    <p:pos x="2025" y="3628"/>
    <p:text>earlier studies among african tribal and lebanese arab infants showed that malnurished individuals had higher myopia rates.
recently people diet is improving especially in asia but myopic rate is increasing
in 2010 Lim et al. evaluated the association between myopia, axial lenght, and dietary factors of 851 chinenese children using food frequencies. after the authors controlled for age, gender, body mass index, socioeconomic status, parental education, time spent outdoors abd books read per week, they found that higher saturated fat and cholestrol were correlated with longer axial lenght
     Lim LS et al. Ophthalmology 2010</p:text>
  </p:cm>
  <p:cm authorId="1" dt="2011-09-08T15:34:13.503" idx="7">
    <p:pos x="1737" y="1931"/>
    <p:text>there are many studies supporting the association between near work and myopia.
- the most common type of myopia is school myopia which start at age of 7 and conti till late teens early twenties
-Orevalenc eo g myopia higher in certain jobs such as microscopy, sewing, carpet weaving, 
-higher prevalence of myopia among college students
-higher number of new cases in the college years
-higher incidence of myopia among US graduates after they studied chinese in universities</p:text>
  </p:cm>
  <p:cm authorId="1" dt="2011-09-08T16:31:19.992" idx="8">
    <p:pos x="2651" y="2137"/>
    <p:text>Several studies from USA, finland, and Israel, and denmark have shown a higher prevalence of myopia among individual with higher educational level
</p:text>
  </p:cm>
  <p:cm authorId="1" dt="2011-09-08T17:50:27.054" idx="9">
    <p:pos x="2070" y="2290"/>
    <p:text>Refractive error and intelligance have been  compared in various studies with inconsistent results
It is hypothesized that ocular axial length is directly related  had significantlyto cerebral development. It is also been speculted that similar genes influence both IQ and myopia
In singapour after controlling for age, gender,parental myopia, education and books read per week, children with higher IQ scores had significantly more myopia than those with lower IQ scores</p:text>
  </p:cm>
  <p:cm authorId="1" dt="2011-09-09T14:57:35.481" idx="10">
    <p:pos x="1758" y="1388"/>
    <p:text>In 2003 A MULTI CENTRE STUDY REPORTED SIGNIFICANT different prevalence rates among children of four differenr ethnic groups. Thenhighest rate was asian children 18.5%, hispanic 13.2%, african 6.6%, caucasian 4.4%
    Kleinstein RN et al. Arch Ophthalmol 2003
Rose et al 2008. study done on chinese children done in sigapore and syney found prevalence in singapore is 29% and in sydney is 3.3%</p:text>
  </p:cm>
  <p:cm authorId="1" dt="2011-09-08T17:55:03.690" idx="11">
    <p:pos x="1964" y="2950"/>
    <p:text>Many studies have shown an association betweeen increased myopia in urban areas as compared to rural areas are confounded by variables such as level of education, IQ, socioeconomic status, near related activities and outdoor exposure.</p:text>
  </p:cm>
  <p:cm authorId="1" dt="2011-09-08T17:59:22.229" idx="12">
    <p:pos x="2129" y="3491"/>
    <p:text>there is currently no consensus on whether ambient nighttime lighting during early childhood is a true risk factor for myopic development</p:text>
  </p:cm>
  <p:cm authorId="1" dt="2011-09-09T10:53:58.925" idx="13">
    <p:pos x="3098" y="1885"/>
    <p:text>It geenrally accepted  that the mechanism leading to chnages in ocular elongation involves local retinal image processing which sends a stop or go message to the sclera, regulating scleral matrix propeerties and its rate of elongation</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1-09-07T09:54:06.850" idx="7">
    <p:pos x="2231" y="2114"/>
    <p:text>Dayan found positive correlation between higher level of education and prevalence of myopia
candidates with &gt; 12 years of education had almost twice the risk of having myopia than candidates &lt;12 years of education
Prevalence of myopia in medical students in Norway is 54.1%while in rural indian population 2.8%</p:text>
  </p:cm>
  <p:cm authorId="0" dt="2011-09-07T10:15:07.057" idx="8">
    <p:pos x="1435" y="1653"/>
    <p:text>Prevalence of myopia among greek female studetns was found to be 46% whereas among male studetns it was only 29.7%
      Rosner et al. Metab Pediatr syst Ophthalmol 1991
Among Israeli female 32.7 and israeli male 25.5
        Dayan IOVS 2005
among american it was 45.8% in female and 37.4% in male
       Vitale et al Arch Ophthalmol 2009</p:text>
  </p:cm>
  <p:cm authorId="0" dt="2011-09-07T10:06:26.947" idx="9">
    <p:pos x="2386" y="1864"/>
    <p:text>the charactristic feature of the past 10 years is the expanding use of computer for amny purposes</p:text>
  </p:cm>
  <p:cm authorId="0" dt="2011-09-07T10:20:11.879" idx="10">
    <p:pos x="1444" y="1429"/>
    <p:text>Earlier studies showed that africam american have lower prevalence of myopia than white people
 1971  black was 13% and 2004 33%
 1971  white was 26.3% and 2004 43
still higher among white than africana merican
     vitale Arch Ophthalmol 2009
Asian studies Showed prevalence of 60 to 80%</p:text>
  </p:cm>
  <p:cm authorId="1" dt="2011-09-08T14:56:00.190" idx="14">
    <p:pos x="2108" y="1922"/>
    <p:text>difficult to measure and no consistency among studies
akso difficukties come ffrom studies compared people with different educational level and socioeconomic status
Possibke theories include:
- the growing eye of a child is sensitive to visual cues that could determine axial length eg if the image keeps falling behind the retina there is tendency for the eye to grow longer to out the image on the retina and this will trigger myopia
- the other possibility is the increased in pressure in the posterior part of the eye during accommodation which is poorly resisted by the sclera, resulting in increased ocular length</p:text>
  </p:cm>
  <p:cm authorId="1" dt="2011-09-08T17:37:23.668" idx="15">
    <p:pos x="1404" y="1224"/>
    <p:text>Supported by the strong association between positive family histroy and myopia
there is a greater prevalence of myopia in children of myopic parents than in children of nonmyopic paretns
Genetic studies of myopia have been mainly twin studies, pedigree studies, and studies of familial correlation
It is hard to seperate hereditary factors from enviromental factors
Role of hereditary is more significant for higher degree of myopia
Numerous studies have shown a higher rate of myopia in children with myopic parents and an even higher risk for children with two myopic parents
In 2008 Ros 3.3e et al. children of chinese ethnicity in singapour 29% and in sydney 3.3% 
Mode of inheritance and the genetic marker are  not determined yet
Genetic factors cant explain the recent incease in the prevalence of myopia since the genetic pool is the same</p:text>
  </p:cm>
  <p:cm authorId="1" dt="2011-09-08T15:10:39.096" idx="16">
    <p:pos x="2250" y="3164"/>
    <p:text>myopic individuals may be more
   - introverte
    - reflecctive
 - self-confident
  - dominant
    sedentary</p:text>
  </p:cm>
  <p:cm authorId="1" dt="2011-09-08T15:18:49.404" idx="17">
    <p:pos x="1684" y="3064"/>
    <p:text>several studies have shown that myopic individuals are taller than myopic individual. However, this difference is often explained by a difference in socioeconomic status</p:text>
  </p:cm>
  <p:cm authorId="1" dt="2011-09-08T18:07:14.801" idx="18">
    <p:pos x="2025" y="3628"/>
    <p:text>earlier studies among african tribal and lebanese arab infants showed that malnurished individuals had higher myopia rates.
recently people diet is improving especially in asia but myopic rate is increasing
in 2010 Lim et al. evaluated the association between myopia, axial lenght, and dietary factors of 851 chinenese children using food frequencies. after the authors controlled for age, gender, body mass index, socioeconomic status, parental education, time spent outdoors abd books read per week, they found that higher saturated fat and cholestrol were correlated with longer axial lenght
     Lim LS et al. Ophthalmology 2010</p:text>
  </p:cm>
  <p:cm authorId="1" dt="2011-09-08T15:34:13.503" idx="19">
    <p:pos x="1737" y="1931"/>
    <p:text>there are many studies supporting the association between near work and myopia.
- the most common type of myopia is school myopia which start at age of 7 and conti till late teens early twenties
-Orevalenc eo g myopia higher in certain jobs such as microscopy, sewing, carpet weaving, 
-higher prevalence of myopia among college students
-higher number of new cases in the college years
-higher incidence of myopia among US graduates after they studied chinese in universities</p:text>
  </p:cm>
  <p:cm authorId="1" dt="2011-09-08T16:31:19.992" idx="20">
    <p:pos x="2651" y="2137"/>
    <p:text>Several studies from USA, finland, and Israel, and denmark have shown a higher prevalence of myopia among individual with higher educational level
</p:text>
  </p:cm>
  <p:cm authorId="1" dt="2011-09-08T17:50:27.054" idx="21">
    <p:pos x="2070" y="2290"/>
    <p:text>Refractive error and intelligance have been  compared in various studies with inconsistent results
It is hypothesized that ocular axial length is directly related  had significantlyto cerebral development. It is also been speculted that similar genes influence both IQ and myopia
In singapour after controlling for age, gender,parental myopia, education and books read per week, children with higher IQ scores had significantly more myopia than those with lower IQ scores</p:text>
  </p:cm>
  <p:cm authorId="1" dt="2011-09-09T14:57:35.481" idx="22">
    <p:pos x="1758" y="1388"/>
    <p:text>In 2003 A MULTI CENTRE STUDY REPORTED SIGNIFICANT different prevalence rates among children of four differenr ethnic groups. Thenhighest rate was asian children 18.5%, hispanic 13.2%, african 6.6%, caucasian 4.4%
    Kleinstein RN et al. Arch Ophthalmol 2003
Rose et al 2008. study done on chinese children done in sigapore and syney found prevalence in singapore is 29% and in sydney is 3.3%</p:text>
  </p:cm>
  <p:cm authorId="1" dt="2011-09-08T17:55:03.690" idx="23">
    <p:pos x="1964" y="2950"/>
    <p:text>Many studies have shown an association betweeen increased myopia in urban areas as compared to rural areas are confounded by variables such as level of education, IQ, socioeconomic status, near related activities and outdoor exposure.</p:text>
  </p:cm>
  <p:cm authorId="1" dt="2011-09-08T17:59:22.229" idx="24">
    <p:pos x="2129" y="3491"/>
    <p:text>there is currently no consensus on whether ambient nighttime lighting during early childhood is a true risk factor for myopic development</p:text>
  </p:cm>
  <p:cm authorId="1" dt="2011-09-09T10:53:58.925" idx="25">
    <p:pos x="3098" y="1885"/>
    <p:text>It geenrally accepted  that the mechanism leading to chnages in ocular elongation involves local retinal image processing which sends a stop or go message to the sclera, regulating scleral matrix propeerties and its rate of elongation</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11-09-07T19:26:04.980" idx="1">
    <p:pos x="2827" y="1265"/>
    <p:text>to reduce accomodative demand
most of the studies are non randomized and no conclusive results
</p:text>
  </p:cm>
  <p:cm authorId="2" dt="2011-09-07T20:06:23.434" idx="2">
    <p:pos x="2824" y="2775"/>
    <p:text>can be overnigth contact lenses or daily lenses
most of the studies were non randomized
</p:text>
  </p:cm>
  <p:cm authorId="1" dt="2011-09-08T18:24:16.939" idx="26">
    <p:pos x="2381" y="2020"/>
    <p:text>cheng et al studied the effect of bifocals and prismatic bifocal spectacles on myopic progression in chinese canadian children. the author showed greater reduction of myopic progression and axial elongation at 2 years for children in bifocal and prismatic bifocals but didnot provide long term follow-up data
     Cheng D et al. Arch Ophthalmol 2010</p:text>
  </p:cm>
  <p:cm authorId="1" dt="2011-09-09T14:54:04.366" idx="27">
    <p:pos x="2707" y="2032"/>
    <p:text>Findings with atropine eye drops are equivocal  and inconclusive
Tong et al  reduction in myopic group after using atropine in commparison with the placebo group after 2 years however during follow up atropine group had sinificantly higher progression rate (significant rebound myopia)
Many clinician do not advocate using cycloplegic eye drops  for treating myopic profession becasue of the rebound myopia and side effect
Myopia can resume at faster rate once eye drops are withdrawn
side effect of atropine is an issue</p:text>
  </p:cm>
  <p:cm authorId="1" dt="2011-09-08T19:45:47.731" idx="28">
    <p:pos x="2579" y="2433"/>
    <p:text>relatively selective M1 receptor and less likely cause cycloplegia and mydiriasis
Tan 2005 and Siatkowsi 2008 both showed excellent safety profile, less side effect and 50% reduction in myopic progression with pirenzepine 2% gel</p:text>
  </p:cm>
  <p:cm authorId="1" dt="2011-09-09T10:47:59.158" idx="29">
    <p:pos x="2322" y="3121"/>
    <p:text>sydeny myopia study in 2008 demonstrated a significant reduction in prevalence of myopia in children who spent more time outdoors
Possible explanation: low accommodative demand, increasing light intensity which increases depth of field by decreasing image blur</p:text>
  </p:cm>
</p:cmLst>
</file>

<file path=ppt/comments/comment5.xml><?xml version="1.0" encoding="utf-8"?>
<p:cmLst xmlns:a="http://schemas.openxmlformats.org/drawingml/2006/main" xmlns:r="http://schemas.openxmlformats.org/officeDocument/2006/relationships" xmlns:p="http://schemas.openxmlformats.org/presentationml/2006/main">
  <p:cm authorId="2" dt="2011-09-05T18:54:02.016" idx="3">
    <p:pos x="4310" y="2761"/>
    <p:text>Talk about hyperbaric oxygen</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1-09-10T16:49:54.284" idx="11">
    <p:pos x="1903" y="3386"/>
    <p:text>Alio 2007 reported the rate of YAG following small incision cataract surgery to be 33%
Jacobi et al 1997 reported 29% YAG rate after ECCE </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1-09-10T15:23:01.746" idx="12">
    <p:pos x="1584" y="2369"/>
    <p:text>the incidence of RD following YAG varies in the published data from 0% to 0.89% to 10%
      Williams 2009</p:text>
  </p:cm>
  <p:cm authorId="0" dt="2011-09-10T17:19:17.708" idx="13">
    <p:pos x="2653" y="3412"/>
    <p:text>it has been hypothesized that alteration in the structure of the vitreous induced by capsulotomy with accompaning traction on the retina, may be responsible. Javitt 1992
yag capsulotomy will be followed by diffusion of hyaluronic acid toward the anterior chamber plays critical role in triggering depolimerization of the vitreous and causes PVD
The litrerature suggest that the posterior capsule opening rather than direct physical trauma from YAG is the primary factor contributing to RD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BDEF97-2B7C-4965-AB06-8097C4736AE2}" type="datetimeFigureOut">
              <a:rPr lang="en-US" smtClean="0"/>
              <a:pPr/>
              <a:t>12/28/2015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53CF31-D470-4120-B156-51CB3D6FF5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6AE9F6-4699-48DF-A7B5-94DE8C67797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6AE9F6-4699-48DF-A7B5-94DE8C677972}" type="slidenum">
              <a:rPr lang="en-US" smtClean="0"/>
              <a:pPr/>
              <a:t>33</a:t>
            </a:fld>
            <a:endParaRPr lang="en-US"/>
          </a:p>
        </p:txBody>
      </p:sp>
    </p:spTree>
    <p:extLst>
      <p:ext uri="{BB962C8B-B14F-4D97-AF65-F5344CB8AC3E}">
        <p14:creationId xmlns:p14="http://schemas.microsoft.com/office/powerpoint/2010/main" xmlns="" val="3041530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C4C9-836A-4BCB-939F-C16FB8C5819B}" type="datetimeFigureOut">
              <a:rPr lang="en-US" smtClean="0"/>
              <a:pPr/>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B67F0-47B8-47B1-A1E6-05957FCAA4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C4C9-836A-4BCB-939F-C16FB8C5819B}" type="datetimeFigureOut">
              <a:rPr lang="en-US" smtClean="0"/>
              <a:pPr/>
              <a:t>12/28/2015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B67F0-47B8-47B1-A1E6-05957FCAA4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ightdiagnosis.com/m/myopia/stats/count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Myopia and Cataract</a:t>
            </a:r>
            <a:endParaRPr lang="en-US" dirty="0"/>
          </a:p>
        </p:txBody>
      </p:sp>
      <p:sp>
        <p:nvSpPr>
          <p:cNvPr id="3" name="Subtitle 2"/>
          <p:cNvSpPr>
            <a:spLocks noGrp="1"/>
          </p:cNvSpPr>
          <p:nvPr>
            <p:ph type="subTitle" idx="1"/>
          </p:nvPr>
        </p:nvSpPr>
        <p:spPr/>
        <p:txBody>
          <a:bodyPr/>
          <a:lstStyle/>
          <a:p>
            <a:r>
              <a:rPr lang="en-US" dirty="0" err="1" smtClean="0">
                <a:solidFill>
                  <a:schemeClr val="tx1"/>
                </a:solidFill>
              </a:rPr>
              <a:t>Abdulrahman</a:t>
            </a:r>
            <a:r>
              <a:rPr lang="en-US" dirty="0" smtClean="0">
                <a:solidFill>
                  <a:schemeClr val="tx1"/>
                </a:solidFill>
              </a:rPr>
              <a:t> Al-Muammar</a:t>
            </a:r>
          </a:p>
          <a:p>
            <a:r>
              <a:rPr lang="en-US" dirty="0" smtClean="0">
                <a:solidFill>
                  <a:schemeClr val="tx1"/>
                </a:solidFill>
              </a:rPr>
              <a:t>Grand round</a:t>
            </a:r>
          </a:p>
          <a:p>
            <a:r>
              <a:rPr lang="en-US" dirty="0" smtClean="0">
                <a:solidFill>
                  <a:schemeClr val="tx1"/>
                </a:solidFill>
              </a:rPr>
              <a:t>Sep 12/2011</a:t>
            </a:r>
            <a:endParaRPr lang="en-US" dirty="0">
              <a:solidFill>
                <a:schemeClr val="tx1"/>
              </a:solidFill>
            </a:endParaRPr>
          </a:p>
        </p:txBody>
      </p:sp>
      <p:sp>
        <p:nvSpPr>
          <p:cNvPr id="13" name="Slide Number Placeholder 12"/>
          <p:cNvSpPr>
            <a:spLocks noGrp="1"/>
          </p:cNvSpPr>
          <p:nvPr>
            <p:ph type="sldNum" sz="quarter" idx="12"/>
          </p:nvPr>
        </p:nvSpPr>
        <p:spPr/>
        <p:txBody>
          <a:bodyPr/>
          <a:lstStyle/>
          <a:p>
            <a:fld id="{F3D8BACB-F674-44B5-AF77-09B0E32B1408}" type="slidenum">
              <a:rPr lang="en-US" smtClean="0"/>
              <a:pPr/>
              <a:t>1</a:t>
            </a:fld>
            <a:endParaRPr lang="en-US"/>
          </a:p>
        </p:txBody>
      </p:sp>
      <p:sp>
        <p:nvSpPr>
          <p:cNvPr id="14" name="Footer Placeholder 13"/>
          <p:cNvSpPr>
            <a:spLocks noGrp="1"/>
          </p:cNvSpPr>
          <p:nvPr>
            <p:ph type="ftr" sz="quarter" idx="11"/>
          </p:nvPr>
        </p:nvSpPr>
        <p:spPr/>
        <p:txBody>
          <a:bodyPr/>
          <a:lstStyle/>
          <a:p>
            <a:r>
              <a:rPr lang="en-US" smtClean="0"/>
              <a:t>myopia and catract</a:t>
            </a:r>
            <a:endParaRPr lang="en-US"/>
          </a:p>
        </p:txBody>
      </p:sp>
      <p:pic>
        <p:nvPicPr>
          <p:cNvPr id="1026" name="Picture 2" descr="C:\Documents and Settings\amalb\Desktop\ksuLogo-320x320.png"/>
          <p:cNvPicPr>
            <a:picLocks noChangeAspect="1" noChangeArrowheads="1"/>
          </p:cNvPicPr>
          <p:nvPr/>
        </p:nvPicPr>
        <p:blipFill>
          <a:blip r:embed="rId3" cstate="print"/>
          <a:srcRect/>
          <a:stretch>
            <a:fillRect/>
          </a:stretch>
        </p:blipFill>
        <p:spPr bwMode="auto">
          <a:xfrm>
            <a:off x="3635896" y="476672"/>
            <a:ext cx="1571604" cy="1857364"/>
          </a:xfrm>
          <a:prstGeom prst="rect">
            <a:avLst/>
          </a:prstGeom>
          <a:noFill/>
        </p:spPr>
      </p:pic>
    </p:spTree>
    <p:extLst>
      <p:ext uri="{BB962C8B-B14F-4D97-AF65-F5344CB8AC3E}">
        <p14:creationId xmlns:p14="http://schemas.microsoft.com/office/powerpoint/2010/main" xmlns="" val="3719749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for myopia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Causes of myopia are unclear and multifactorial</a:t>
            </a:r>
          </a:p>
          <a:p>
            <a:pPr lvl="1"/>
            <a:r>
              <a:rPr lang="en-US" dirty="0" smtClean="0"/>
              <a:t>Genetic</a:t>
            </a:r>
          </a:p>
          <a:p>
            <a:pPr lvl="1"/>
            <a:r>
              <a:rPr lang="en-US" dirty="0" smtClean="0"/>
              <a:t>Ethnicity</a:t>
            </a:r>
          </a:p>
          <a:p>
            <a:pPr lvl="1"/>
            <a:r>
              <a:rPr lang="en-US" dirty="0" smtClean="0"/>
              <a:t>Gender</a:t>
            </a:r>
          </a:p>
          <a:p>
            <a:pPr lvl="1"/>
            <a:r>
              <a:rPr lang="en-US" dirty="0" smtClean="0"/>
              <a:t>Environmental</a:t>
            </a:r>
          </a:p>
          <a:p>
            <a:pPr lvl="2"/>
            <a:r>
              <a:rPr lang="en-US" dirty="0" smtClean="0"/>
              <a:t>Near work</a:t>
            </a:r>
          </a:p>
          <a:p>
            <a:pPr lvl="2"/>
            <a:r>
              <a:rPr lang="en-US" b="1" dirty="0" smtClean="0"/>
              <a:t>Years of education</a:t>
            </a:r>
          </a:p>
          <a:p>
            <a:pPr lvl="2"/>
            <a:r>
              <a:rPr lang="en-US" b="1" dirty="0" smtClean="0"/>
              <a:t>Intelligence score</a:t>
            </a:r>
          </a:p>
          <a:p>
            <a:pPr lvl="2"/>
            <a:r>
              <a:rPr lang="en-US" b="1" dirty="0" smtClean="0"/>
              <a:t>Premature and low birth weight</a:t>
            </a:r>
          </a:p>
          <a:p>
            <a:pPr marL="914400" lvl="2" indent="0">
              <a:buNone/>
            </a:pPr>
            <a:endParaRPr lang="en-US" b="1" dirty="0" smtClean="0"/>
          </a:p>
          <a:p>
            <a:pPr lvl="2"/>
            <a:r>
              <a:rPr lang="en-US" b="1" dirty="0" smtClean="0"/>
              <a:t>Unconvincing evidence</a:t>
            </a:r>
          </a:p>
          <a:p>
            <a:pPr lvl="3"/>
            <a:r>
              <a:rPr lang="en-US" b="1" dirty="0" smtClean="0"/>
              <a:t>Urbanization</a:t>
            </a:r>
          </a:p>
          <a:p>
            <a:pPr lvl="3"/>
            <a:r>
              <a:rPr lang="en-US" b="1" dirty="0" smtClean="0"/>
              <a:t>Height</a:t>
            </a:r>
          </a:p>
          <a:p>
            <a:pPr lvl="3"/>
            <a:r>
              <a:rPr lang="en-US" b="1" dirty="0" smtClean="0"/>
              <a:t>Personality traits</a:t>
            </a:r>
          </a:p>
          <a:p>
            <a:pPr lvl="3"/>
            <a:r>
              <a:rPr lang="en-US" b="1" dirty="0" smtClean="0"/>
              <a:t>Socioeconomic status</a:t>
            </a:r>
          </a:p>
          <a:p>
            <a:pPr lvl="3"/>
            <a:r>
              <a:rPr lang="en-US" b="1" dirty="0" smtClean="0"/>
              <a:t>Ambient lighting</a:t>
            </a:r>
          </a:p>
          <a:p>
            <a:pPr lvl="3"/>
            <a:r>
              <a:rPr lang="en-US" b="1" dirty="0" smtClean="0"/>
              <a:t>Malnutrition</a:t>
            </a:r>
          </a:p>
          <a:p>
            <a:pPr lvl="2"/>
            <a:endParaRPr lang="en-US" dirty="0" smtClean="0"/>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Preventive measures in myopia</a:t>
            </a:r>
            <a:endParaRPr lang="ar-SA" dirty="0"/>
          </a:p>
        </p:txBody>
      </p:sp>
      <p:sp>
        <p:nvSpPr>
          <p:cNvPr id="3" name="Content Placeholder 2"/>
          <p:cNvSpPr>
            <a:spLocks noGrp="1"/>
          </p:cNvSpPr>
          <p:nvPr>
            <p:ph idx="1"/>
          </p:nvPr>
        </p:nvSpPr>
        <p:spPr/>
        <p:txBody>
          <a:bodyPr>
            <a:normAutofit/>
          </a:bodyPr>
          <a:lstStyle/>
          <a:p>
            <a:pPr lvl="1"/>
            <a:r>
              <a:rPr lang="en-US" dirty="0" smtClean="0"/>
              <a:t>Eliminating near work </a:t>
            </a:r>
          </a:p>
          <a:p>
            <a:pPr lvl="2"/>
            <a:r>
              <a:rPr lang="en-US" dirty="0" smtClean="0"/>
              <a:t>Refractive</a:t>
            </a:r>
          </a:p>
          <a:p>
            <a:pPr lvl="3"/>
            <a:r>
              <a:rPr lang="en-US" dirty="0" smtClean="0"/>
              <a:t>Bifocal spectacles</a:t>
            </a:r>
          </a:p>
          <a:p>
            <a:pPr lvl="2"/>
            <a:r>
              <a:rPr lang="en-US" dirty="0" smtClean="0"/>
              <a:t>Pharmacological</a:t>
            </a:r>
          </a:p>
          <a:p>
            <a:pPr lvl="3"/>
            <a:r>
              <a:rPr lang="en-US" dirty="0" smtClean="0"/>
              <a:t>Atropine</a:t>
            </a:r>
          </a:p>
          <a:p>
            <a:pPr lvl="3"/>
            <a:r>
              <a:rPr lang="en-US" dirty="0" err="1" smtClean="0"/>
              <a:t>Pirenzepine</a:t>
            </a:r>
            <a:endParaRPr lang="en-US" dirty="0" smtClean="0"/>
          </a:p>
          <a:p>
            <a:pPr lvl="1"/>
            <a:r>
              <a:rPr lang="en-US" dirty="0" smtClean="0"/>
              <a:t>Overnight hard contact lenses</a:t>
            </a:r>
          </a:p>
          <a:p>
            <a:pPr lvl="1"/>
            <a:r>
              <a:rPr lang="en-US" dirty="0" smtClean="0"/>
              <a:t>Outdoor activity</a:t>
            </a:r>
          </a:p>
          <a:p>
            <a:pPr lvl="1"/>
            <a:r>
              <a:rPr lang="en-US" dirty="0" smtClean="0"/>
              <a:t>Intraocular pressure reduction</a:t>
            </a:r>
          </a:p>
          <a:p>
            <a:pPr lvl="1"/>
            <a:endParaRPr lang="en-US" dirty="0" smtClean="0"/>
          </a:p>
          <a:p>
            <a:pPr lvl="1"/>
            <a:endParaRPr lang="ar-SA"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Association between myopia and cataract</a:t>
            </a:r>
            <a:endParaRPr lang="en-US" dirty="0"/>
          </a:p>
        </p:txBody>
      </p:sp>
      <p:sp>
        <p:nvSpPr>
          <p:cNvPr id="3" name="Content Placeholder 2"/>
          <p:cNvSpPr>
            <a:spLocks noGrp="1"/>
          </p:cNvSpPr>
          <p:nvPr>
            <p:ph idx="1"/>
          </p:nvPr>
        </p:nvSpPr>
        <p:spPr/>
        <p:txBody>
          <a:bodyPr>
            <a:normAutofit/>
          </a:bodyPr>
          <a:lstStyle/>
          <a:p>
            <a:pPr lvl="1"/>
            <a:r>
              <a:rPr lang="en-US" dirty="0" smtClean="0"/>
              <a:t>Many studies have suggested that increase in the axial length of the eye is associated with a lower mean age at the time of cataract surgery</a:t>
            </a:r>
          </a:p>
          <a:p>
            <a:pPr lvl="2"/>
            <a:r>
              <a:rPr lang="en-US" dirty="0" smtClean="0"/>
              <a:t>Myopia is a risk factor for cataract</a:t>
            </a:r>
          </a:p>
          <a:p>
            <a:pPr lvl="3">
              <a:buNone/>
            </a:pPr>
            <a:r>
              <a:rPr lang="en-US" dirty="0" smtClean="0"/>
              <a:t>                                OR</a:t>
            </a:r>
          </a:p>
          <a:p>
            <a:pPr lvl="2"/>
            <a:r>
              <a:rPr lang="en-US" dirty="0" smtClean="0"/>
              <a:t>Myopic patients are less tolerant to cataract</a:t>
            </a:r>
          </a:p>
          <a:p>
            <a:pPr lvl="1"/>
            <a:r>
              <a:rPr lang="en-US" dirty="0" smtClean="0"/>
              <a:t>Praveen et al. Eye 2010. reported that high myopia was a powerful risk factor for the development of cataracts in young patient</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F3D8BACB-F674-44B5-AF77-09B0E32B1408}"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671158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myopic cataract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Role of lipid </a:t>
            </a:r>
            <a:r>
              <a:rPr lang="en-US" dirty="0" err="1" smtClean="0"/>
              <a:t>peroxidation</a:t>
            </a:r>
            <a:r>
              <a:rPr lang="en-US" dirty="0" smtClean="0"/>
              <a:t> in the pathogenesis of myopic cataract</a:t>
            </a:r>
          </a:p>
          <a:p>
            <a:pPr lvl="1"/>
            <a:r>
              <a:rPr lang="en-US" dirty="0" smtClean="0"/>
              <a:t>Oxidative damage of proteins in the lens is widely accepted as a major factor leading to cataract formation</a:t>
            </a:r>
          </a:p>
          <a:p>
            <a:pPr lvl="1"/>
            <a:r>
              <a:rPr lang="en-US" dirty="0" smtClean="0"/>
              <a:t>Oxidative damage occurs earlier in diabetic and myopic patients</a:t>
            </a:r>
          </a:p>
          <a:p>
            <a:pPr lvl="1"/>
            <a:r>
              <a:rPr lang="en-US" dirty="0" smtClean="0"/>
              <a:t>Retina is rich with polyunsaturated fatty acids and subjected to photic oxidative injury, especially under conditions such as diabetes and myopia associated with chronic </a:t>
            </a:r>
            <a:r>
              <a:rPr lang="en-US" dirty="0" err="1" smtClean="0"/>
              <a:t>hyopxia</a:t>
            </a:r>
            <a:endParaRPr lang="en-US" dirty="0" smtClean="0"/>
          </a:p>
          <a:p>
            <a:pPr lvl="1"/>
            <a:r>
              <a:rPr lang="en-US" dirty="0" smtClean="0"/>
              <a:t>High concentration of </a:t>
            </a:r>
            <a:r>
              <a:rPr lang="en-US" dirty="0" err="1" smtClean="0"/>
              <a:t>malondiadlehyde</a:t>
            </a:r>
            <a:r>
              <a:rPr lang="en-US" dirty="0" smtClean="0"/>
              <a:t> (MDA) which is a lipid </a:t>
            </a:r>
            <a:r>
              <a:rPr lang="en-US" dirty="0" err="1" smtClean="0"/>
              <a:t>peroxidative</a:t>
            </a:r>
            <a:r>
              <a:rPr lang="en-US" dirty="0" smtClean="0"/>
              <a:t> product was seen in the vitreous and lens of diabetic and myopic patients with cataract </a:t>
            </a:r>
          </a:p>
          <a:p>
            <a:pPr lvl="3"/>
            <a:r>
              <a:rPr lang="en-US" dirty="0" smtClean="0"/>
              <a:t>Ferrari et al. British Journal of Ophthalmology 1996</a:t>
            </a:r>
          </a:p>
          <a:p>
            <a:pPr lvl="3"/>
            <a:r>
              <a:rPr lang="en-US" dirty="0" err="1" smtClean="0"/>
              <a:t>Boscia</a:t>
            </a:r>
            <a:r>
              <a:rPr lang="en-US" dirty="0" smtClean="0"/>
              <a:t> et al. Invest </a:t>
            </a:r>
            <a:r>
              <a:rPr lang="en-US" dirty="0" err="1" smtClean="0"/>
              <a:t>Ophthalmol</a:t>
            </a:r>
            <a:r>
              <a:rPr lang="en-US" dirty="0" smtClean="0"/>
              <a:t> Vis </a:t>
            </a:r>
            <a:r>
              <a:rPr lang="en-US" dirty="0" err="1" smtClean="0"/>
              <a:t>Sci</a:t>
            </a:r>
            <a:r>
              <a:rPr lang="en-US" dirty="0" smtClean="0"/>
              <a:t> 2000</a:t>
            </a:r>
          </a:p>
          <a:p>
            <a:pPr lvl="3"/>
            <a:r>
              <a:rPr lang="en-US" dirty="0" err="1" smtClean="0"/>
              <a:t>Simonelli</a:t>
            </a:r>
            <a:r>
              <a:rPr lang="en-US" dirty="0" smtClean="0"/>
              <a:t> et al. Exp Eye Res 1989</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pic>
        <p:nvPicPr>
          <p:cNvPr id="5124" name="Picture 4" descr="eye_anatomy_diagram_2"/>
          <p:cNvPicPr>
            <a:picLocks noGrp="1" noChangeAspect="1" noChangeArrowheads="1"/>
          </p:cNvPicPr>
          <p:nvPr>
            <p:ph type="body" idx="1"/>
          </p:nvPr>
        </p:nvPicPr>
        <p:blipFill>
          <a:blip r:embed="rId2" cstate="print"/>
          <a:srcRect/>
          <a:stretch>
            <a:fillRect/>
          </a:stretch>
        </p:blipFill>
        <p:spPr>
          <a:xfrm>
            <a:off x="2411760" y="1988840"/>
            <a:ext cx="4286250" cy="3876675"/>
          </a:xfrm>
          <a:noFill/>
          <a:ln/>
        </p:spPr>
      </p:pic>
      <p:sp>
        <p:nvSpPr>
          <p:cNvPr id="5125" name="Line 5"/>
          <p:cNvSpPr>
            <a:spLocks noChangeShapeType="1"/>
          </p:cNvSpPr>
          <p:nvPr/>
        </p:nvSpPr>
        <p:spPr bwMode="auto">
          <a:xfrm flipV="1">
            <a:off x="5148064" y="3645024"/>
            <a:ext cx="0" cy="504056"/>
          </a:xfrm>
          <a:prstGeom prst="line">
            <a:avLst/>
          </a:prstGeom>
          <a:noFill/>
          <a:ln w="9525">
            <a:solidFill>
              <a:schemeClr val="tx1"/>
            </a:solidFill>
            <a:round/>
            <a:headEnd/>
            <a:tailEnd type="triangle" w="lg" len="lg"/>
          </a:ln>
          <a:effectLst/>
        </p:spPr>
        <p:txBody>
          <a:bodyPr/>
          <a:lstStyle/>
          <a:p>
            <a:endParaRPr lang="en-US">
              <a:solidFill>
                <a:prstClr val="black"/>
              </a:solidFill>
            </a:endParaRPr>
          </a:p>
        </p:txBody>
      </p:sp>
      <p:sp>
        <p:nvSpPr>
          <p:cNvPr id="5126" name="Line 6"/>
          <p:cNvSpPr>
            <a:spLocks noChangeShapeType="1"/>
          </p:cNvSpPr>
          <p:nvPr/>
        </p:nvSpPr>
        <p:spPr bwMode="auto">
          <a:xfrm>
            <a:off x="3635896" y="3717032"/>
            <a:ext cx="0" cy="482352"/>
          </a:xfrm>
          <a:prstGeom prst="line">
            <a:avLst/>
          </a:prstGeom>
          <a:noFill/>
          <a:ln w="9525">
            <a:solidFill>
              <a:schemeClr val="tx1"/>
            </a:solidFill>
            <a:round/>
            <a:headEnd/>
            <a:tailEnd type="triangle" w="lg" len="lg"/>
          </a:ln>
          <a:effectLst/>
        </p:spPr>
        <p:txBody>
          <a:bodyPr/>
          <a:lstStyle/>
          <a:p>
            <a:endParaRPr lang="en-US">
              <a:solidFill>
                <a:prstClr val="black"/>
              </a:solidFill>
            </a:endParaRPr>
          </a:p>
        </p:txBody>
      </p:sp>
      <p:sp>
        <p:nvSpPr>
          <p:cNvPr id="5128" name="Line 8"/>
          <p:cNvSpPr>
            <a:spLocks noChangeShapeType="1"/>
          </p:cNvSpPr>
          <p:nvPr/>
        </p:nvSpPr>
        <p:spPr bwMode="auto">
          <a:xfrm flipH="1">
            <a:off x="4191000" y="3962400"/>
            <a:ext cx="914400" cy="0"/>
          </a:xfrm>
          <a:prstGeom prst="line">
            <a:avLst/>
          </a:prstGeom>
          <a:noFill/>
          <a:ln w="9525">
            <a:solidFill>
              <a:schemeClr val="tx1"/>
            </a:solidFill>
            <a:round/>
            <a:headEnd/>
            <a:tailEnd type="triangle" w="med" len="med"/>
          </a:ln>
          <a:effectLst/>
        </p:spPr>
        <p:txBody>
          <a:bodyPr/>
          <a:lstStyle/>
          <a:p>
            <a:endParaRPr lang="en-US">
              <a:solidFill>
                <a:prstClr val="black"/>
              </a:solidFill>
            </a:endParaRPr>
          </a:p>
        </p:txBody>
      </p:sp>
      <p:sp>
        <p:nvSpPr>
          <p:cNvPr id="5130" name="Text Box 10"/>
          <p:cNvSpPr txBox="1">
            <a:spLocks noChangeArrowheads="1"/>
          </p:cNvSpPr>
          <p:nvPr/>
        </p:nvSpPr>
        <p:spPr bwMode="auto">
          <a:xfrm>
            <a:off x="5148064" y="3789040"/>
            <a:ext cx="990600" cy="369332"/>
          </a:xfrm>
          <a:prstGeom prst="rect">
            <a:avLst/>
          </a:prstGeom>
          <a:noFill/>
          <a:ln w="9525">
            <a:noFill/>
            <a:miter lim="800000"/>
            <a:headEnd/>
            <a:tailEnd/>
          </a:ln>
          <a:effectLst/>
        </p:spPr>
        <p:txBody>
          <a:bodyPr>
            <a:spAutoFit/>
          </a:bodyPr>
          <a:lstStyle/>
          <a:p>
            <a:pPr>
              <a:spcBef>
                <a:spcPct val="50000"/>
              </a:spcBef>
            </a:pPr>
            <a:r>
              <a:rPr lang="en-US" dirty="0" smtClean="0"/>
              <a:t>MDA</a:t>
            </a:r>
            <a:endParaRPr lang="en-US" dirty="0">
              <a:solidFill>
                <a:prstClr val="black"/>
              </a:solidFill>
            </a:endParaRPr>
          </a:p>
        </p:txBody>
      </p:sp>
      <p:sp>
        <p:nvSpPr>
          <p:cNvPr id="5131" name="Text Box 11"/>
          <p:cNvSpPr txBox="1">
            <a:spLocks noChangeArrowheads="1"/>
          </p:cNvSpPr>
          <p:nvPr/>
        </p:nvSpPr>
        <p:spPr bwMode="auto">
          <a:xfrm>
            <a:off x="3275856" y="3789040"/>
            <a:ext cx="1371600" cy="369332"/>
          </a:xfrm>
          <a:prstGeom prst="rect">
            <a:avLst/>
          </a:prstGeom>
          <a:noFill/>
          <a:ln w="9525">
            <a:noFill/>
            <a:miter lim="800000"/>
            <a:headEnd/>
            <a:tailEnd/>
          </a:ln>
          <a:effectLst/>
        </p:spPr>
        <p:txBody>
          <a:bodyPr>
            <a:spAutoFit/>
          </a:bodyPr>
          <a:lstStyle/>
          <a:p>
            <a:pPr>
              <a:spcBef>
                <a:spcPct val="50000"/>
              </a:spcBef>
            </a:pPr>
            <a:r>
              <a:rPr lang="en-US" dirty="0" smtClean="0">
                <a:solidFill>
                  <a:prstClr val="black"/>
                </a:solidFill>
              </a:rPr>
              <a:t>       GSH</a:t>
            </a:r>
            <a:endParaRPr lang="en-US" dirty="0">
              <a:solidFill>
                <a:prstClr val="black"/>
              </a:solidFill>
            </a:endParaRPr>
          </a:p>
        </p:txBody>
      </p:sp>
      <p:sp>
        <p:nvSpPr>
          <p:cNvPr id="9" name="Slide Number Placeholder 8"/>
          <p:cNvSpPr>
            <a:spLocks noGrp="1"/>
          </p:cNvSpPr>
          <p:nvPr>
            <p:ph type="sldNum" sz="quarter" idx="12"/>
          </p:nvPr>
        </p:nvSpPr>
        <p:spPr/>
        <p:txBody>
          <a:bodyPr/>
          <a:lstStyle/>
          <a:p>
            <a:fld id="{F3D8BACB-F674-44B5-AF77-09B0E32B1408}" type="slidenum">
              <a:rPr lang="en-US" smtClean="0"/>
              <a:pPr/>
              <a:t>14</a:t>
            </a:fld>
            <a:endParaRPr lang="en-US"/>
          </a:p>
        </p:txBody>
      </p:sp>
      <p:sp>
        <p:nvSpPr>
          <p:cNvPr id="10" name="Footer Placeholder 9"/>
          <p:cNvSpPr>
            <a:spLocks noGrp="1"/>
          </p:cNvSpPr>
          <p:nvPr>
            <p:ph type="ftr" sz="quarter" idx="11"/>
          </p:nvPr>
        </p:nvSpPr>
        <p:spPr/>
        <p:txBody>
          <a:bodyPr/>
          <a:lstStyle/>
          <a:p>
            <a:r>
              <a:rPr lang="en-US" smtClean="0"/>
              <a:t>myopia and catract</a:t>
            </a:r>
            <a:endParaRPr lang="en-US"/>
          </a:p>
        </p:txBody>
      </p:sp>
      <p:sp>
        <p:nvSpPr>
          <p:cNvPr id="11" name="TextBox 10"/>
          <p:cNvSpPr txBox="1"/>
          <p:nvPr/>
        </p:nvSpPr>
        <p:spPr>
          <a:xfrm>
            <a:off x="3779912" y="4509120"/>
            <a:ext cx="184731" cy="369332"/>
          </a:xfrm>
          <a:prstGeom prst="rect">
            <a:avLst/>
          </a:prstGeom>
          <a:noFill/>
        </p:spPr>
        <p:txBody>
          <a:bodyPr wrap="none" rtlCol="0">
            <a:spAutoFit/>
          </a:bodyPr>
          <a:lstStyle/>
          <a:p>
            <a:endParaRPr lang="en-US" dirty="0"/>
          </a:p>
        </p:txBody>
      </p:sp>
      <p:sp>
        <p:nvSpPr>
          <p:cNvPr id="13" name="Line 5"/>
          <p:cNvSpPr>
            <a:spLocks noChangeShapeType="1"/>
          </p:cNvSpPr>
          <p:nvPr/>
        </p:nvSpPr>
        <p:spPr bwMode="auto">
          <a:xfrm flipV="1">
            <a:off x="3635896" y="4221088"/>
            <a:ext cx="0" cy="360040"/>
          </a:xfrm>
          <a:prstGeom prst="line">
            <a:avLst/>
          </a:prstGeom>
          <a:noFill/>
          <a:ln w="9525">
            <a:solidFill>
              <a:schemeClr val="tx1"/>
            </a:solidFill>
            <a:round/>
            <a:headEnd/>
            <a:tailEnd type="triangle" w="lg" len="lg"/>
          </a:ln>
          <a:effectLst/>
        </p:spPr>
        <p:txBody>
          <a:bodyPr/>
          <a:lstStyle/>
          <a:p>
            <a:endParaRPr lang="en-US">
              <a:solidFill>
                <a:prstClr val="black"/>
              </a:solidFill>
            </a:endParaRPr>
          </a:p>
        </p:txBody>
      </p:sp>
      <p:sp>
        <p:nvSpPr>
          <p:cNvPr id="14" name="TextBox 13"/>
          <p:cNvSpPr txBox="1"/>
          <p:nvPr/>
        </p:nvSpPr>
        <p:spPr>
          <a:xfrm>
            <a:off x="3635896" y="4221088"/>
            <a:ext cx="792088" cy="369332"/>
          </a:xfrm>
          <a:prstGeom prst="rect">
            <a:avLst/>
          </a:prstGeom>
          <a:noFill/>
        </p:spPr>
        <p:txBody>
          <a:bodyPr wrap="square" rtlCol="0">
            <a:spAutoFit/>
          </a:bodyPr>
          <a:lstStyle/>
          <a:p>
            <a:r>
              <a:rPr lang="en-US" dirty="0" smtClean="0"/>
              <a:t>GSSG</a:t>
            </a:r>
            <a:endParaRPr lang="en-US" dirty="0"/>
          </a:p>
        </p:txBody>
      </p:sp>
    </p:spTree>
    <p:extLst>
      <p:ext uri="{BB962C8B-B14F-4D97-AF65-F5344CB8AC3E}">
        <p14:creationId xmlns:p14="http://schemas.microsoft.com/office/powerpoint/2010/main" xmlns="" val="2236950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myopic cataract</a:t>
            </a:r>
            <a:endParaRPr lang="en-US" dirty="0"/>
          </a:p>
        </p:txBody>
      </p:sp>
      <p:sp>
        <p:nvSpPr>
          <p:cNvPr id="3" name="Content Placeholder 2"/>
          <p:cNvSpPr>
            <a:spLocks noGrp="1"/>
          </p:cNvSpPr>
          <p:nvPr>
            <p:ph idx="1"/>
          </p:nvPr>
        </p:nvSpPr>
        <p:spPr/>
        <p:txBody>
          <a:bodyPr/>
          <a:lstStyle/>
          <a:p>
            <a:r>
              <a:rPr lang="en-US" dirty="0" smtClean="0"/>
              <a:t>Importance of vitreous liquefaction in cataract formation</a:t>
            </a:r>
          </a:p>
          <a:p>
            <a:pPr lvl="1"/>
            <a:r>
              <a:rPr lang="en-US" dirty="0" smtClean="0"/>
              <a:t>Vitrectomy replaces the gel vitreous with liquid and increases the risk for cataract</a:t>
            </a:r>
          </a:p>
          <a:p>
            <a:pPr lvl="1"/>
            <a:r>
              <a:rPr lang="en-US" dirty="0" smtClean="0"/>
              <a:t>High myopia is associated with increased liquefaction of the vitreous body and has been identified as a risk factor for cataract</a:t>
            </a:r>
          </a:p>
          <a:p>
            <a:pPr lvl="1"/>
            <a:r>
              <a:rPr lang="en-US" dirty="0" smtClean="0"/>
              <a:t>Stickler syndrome is associated with early cataract</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myopic cataract</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Importance of vitreous liquefaction in cataract formation</a:t>
            </a:r>
          </a:p>
          <a:p>
            <a:pPr lvl="1"/>
            <a:r>
              <a:rPr lang="en-US" dirty="0" smtClean="0"/>
              <a:t>Conclusion</a:t>
            </a:r>
          </a:p>
          <a:p>
            <a:pPr lvl="2"/>
            <a:r>
              <a:rPr lang="en-US" dirty="0" smtClean="0"/>
              <a:t>Vitreous liquefaction is associated with nuclear cataract but it is age dependent</a:t>
            </a:r>
          </a:p>
          <a:p>
            <a:pPr lvl="2"/>
            <a:r>
              <a:rPr lang="en-US" dirty="0" smtClean="0"/>
              <a:t>Possible mechanisms:</a:t>
            </a:r>
          </a:p>
          <a:p>
            <a:pPr lvl="3"/>
            <a:r>
              <a:rPr lang="en-US" dirty="0" smtClean="0"/>
              <a:t>Decrease diffusion of growth factors, ions, and metabolites because of decrease pressure gradient between vitreous and lens</a:t>
            </a:r>
          </a:p>
          <a:p>
            <a:pPr lvl="3"/>
            <a:r>
              <a:rPr lang="en-US" dirty="0" smtClean="0"/>
              <a:t>Exposure of the lens to elevated level of oxygen</a:t>
            </a:r>
          </a:p>
          <a:p>
            <a:pPr lvl="3"/>
            <a:r>
              <a:rPr lang="en-US" dirty="0" smtClean="0"/>
              <a:t>Increased oxidative stress in the eye may contribute to vitreous liquefaction and formation of nuclear cataract</a:t>
            </a:r>
          </a:p>
          <a:p>
            <a:pPr lvl="3">
              <a:buNone/>
            </a:pPr>
            <a:r>
              <a:rPr lang="en-US" dirty="0" smtClean="0"/>
              <a:t>             </a:t>
            </a:r>
            <a:r>
              <a:rPr lang="en-US" dirty="0" err="1" smtClean="0"/>
              <a:t>Harcopos</a:t>
            </a:r>
            <a:r>
              <a:rPr lang="en-US" dirty="0" smtClean="0"/>
              <a:t> et al. Invest </a:t>
            </a:r>
            <a:r>
              <a:rPr lang="en-US" dirty="0" err="1" smtClean="0"/>
              <a:t>Ophthalmol</a:t>
            </a:r>
            <a:r>
              <a:rPr lang="en-US" dirty="0" smtClean="0"/>
              <a:t> Vis </a:t>
            </a:r>
            <a:r>
              <a:rPr lang="en-US" dirty="0" err="1" smtClean="0"/>
              <a:t>Sci</a:t>
            </a:r>
            <a:r>
              <a:rPr lang="en-US" dirty="0" smtClean="0"/>
              <a:t> 2005</a:t>
            </a:r>
          </a:p>
          <a:p>
            <a:pPr lvl="3">
              <a:buNone/>
            </a:pPr>
            <a:r>
              <a:rPr lang="en-US" dirty="0" smtClean="0"/>
              <a:t>             </a:t>
            </a:r>
            <a:r>
              <a:rPr lang="en-US" dirty="0" err="1" smtClean="0"/>
              <a:t>Barbazetto</a:t>
            </a:r>
            <a:r>
              <a:rPr lang="en-US" dirty="0" smtClean="0"/>
              <a:t> et al. Exp Eye Res 2004</a:t>
            </a:r>
          </a:p>
          <a:p>
            <a:pPr lvl="3"/>
            <a:endParaRPr lang="en-US" dirty="0" smtClean="0"/>
          </a:p>
          <a:p>
            <a:endParaRPr lang="ar-SA"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Clinical Characteristics and Outcomes of Cataract Surgery in </a:t>
            </a:r>
            <a:br>
              <a:rPr lang="en-US" sz="2800" dirty="0" smtClean="0"/>
            </a:br>
            <a:r>
              <a:rPr lang="en-US" sz="2800" dirty="0" smtClean="0"/>
              <a:t>Highly Myopic Eyes</a:t>
            </a:r>
            <a:endParaRPr lang="en-US" sz="2800" dirty="0"/>
          </a:p>
        </p:txBody>
      </p:sp>
      <p:sp>
        <p:nvSpPr>
          <p:cNvPr id="3" name="Content Placeholder 2"/>
          <p:cNvSpPr>
            <a:spLocks noGrp="1"/>
          </p:cNvSpPr>
          <p:nvPr>
            <p:ph idx="1"/>
          </p:nvPr>
        </p:nvSpPr>
        <p:spPr/>
        <p:txBody>
          <a:bodyPr/>
          <a:lstStyle/>
          <a:p>
            <a:r>
              <a:rPr lang="en-US" dirty="0" smtClean="0"/>
              <a:t>Purpose</a:t>
            </a:r>
          </a:p>
          <a:p>
            <a:pPr lvl="1"/>
            <a:r>
              <a:rPr lang="en-US" dirty="0" smtClean="0"/>
              <a:t>To evaluate the clinical characteristic and outcomes of cataract surgery in highly myopic eyes</a:t>
            </a:r>
          </a:p>
          <a:p>
            <a:pPr lvl="1"/>
            <a:r>
              <a:rPr lang="en-US" dirty="0" smtClean="0"/>
              <a:t>To investigate the role of high axial length as a risk factor for RD after cataract surgery</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134833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Clinical Characteristics and Outcomes of Cataract Surgery in </a:t>
            </a:r>
            <a:br>
              <a:rPr lang="en-US" sz="2800" dirty="0" smtClean="0"/>
            </a:br>
            <a:r>
              <a:rPr lang="en-US" sz="2800" dirty="0" smtClean="0"/>
              <a:t>Highly Myopic Eyes</a:t>
            </a:r>
            <a:endParaRPr lang="en-US" sz="2800" dirty="0"/>
          </a:p>
        </p:txBody>
      </p:sp>
      <p:sp>
        <p:nvSpPr>
          <p:cNvPr id="3" name="Content Placeholder 2"/>
          <p:cNvSpPr>
            <a:spLocks noGrp="1"/>
          </p:cNvSpPr>
          <p:nvPr>
            <p:ph idx="1"/>
          </p:nvPr>
        </p:nvSpPr>
        <p:spPr/>
        <p:txBody>
          <a:bodyPr/>
          <a:lstStyle/>
          <a:p>
            <a:r>
              <a:rPr lang="en-US" dirty="0" smtClean="0"/>
              <a:t>Patients and methods</a:t>
            </a:r>
          </a:p>
          <a:p>
            <a:pPr lvl="1"/>
            <a:r>
              <a:rPr lang="en-US" dirty="0" smtClean="0"/>
              <a:t>Retrospective comparative case-control study</a:t>
            </a:r>
          </a:p>
          <a:p>
            <a:pPr lvl="1"/>
            <a:r>
              <a:rPr lang="en-US" dirty="0" smtClean="0"/>
              <a:t>A stratified systemic sample of cataract patients who underwent cataract surgery during the period between 1998 and 2009</a:t>
            </a:r>
          </a:p>
          <a:p>
            <a:pPr lvl="1"/>
            <a:r>
              <a:rPr lang="en-US" dirty="0" smtClean="0"/>
              <a:t>Medical files of selected file number were retrieved and reviewed</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969720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 Collected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Pre operative data</a:t>
            </a:r>
          </a:p>
          <a:p>
            <a:pPr lvl="2"/>
            <a:r>
              <a:rPr lang="en-US" dirty="0" smtClean="0"/>
              <a:t>Age</a:t>
            </a:r>
          </a:p>
          <a:p>
            <a:pPr lvl="2"/>
            <a:r>
              <a:rPr lang="en-US" dirty="0" smtClean="0"/>
              <a:t>Sex</a:t>
            </a:r>
          </a:p>
          <a:p>
            <a:pPr lvl="2"/>
            <a:r>
              <a:rPr lang="en-US" dirty="0" smtClean="0"/>
              <a:t>Past ocular history</a:t>
            </a:r>
          </a:p>
          <a:p>
            <a:pPr lvl="2"/>
            <a:r>
              <a:rPr lang="en-US" dirty="0" smtClean="0"/>
              <a:t>Past medical history</a:t>
            </a:r>
          </a:p>
          <a:p>
            <a:pPr lvl="2"/>
            <a:r>
              <a:rPr lang="en-US" dirty="0" smtClean="0"/>
              <a:t>Medications</a:t>
            </a:r>
          </a:p>
          <a:p>
            <a:pPr lvl="2"/>
            <a:r>
              <a:rPr lang="en-US" dirty="0" smtClean="0"/>
              <a:t>Previous ocular surgeries</a:t>
            </a:r>
          </a:p>
          <a:p>
            <a:pPr lvl="2"/>
            <a:r>
              <a:rPr lang="en-US" dirty="0" smtClean="0"/>
              <a:t>Ocular trauma</a:t>
            </a:r>
          </a:p>
          <a:p>
            <a:pPr lvl="2"/>
            <a:r>
              <a:rPr lang="en-US" dirty="0" smtClean="0"/>
              <a:t>Preoperative uncorrected and best corrected visual acuity</a:t>
            </a:r>
          </a:p>
          <a:p>
            <a:pPr lvl="2"/>
            <a:r>
              <a:rPr lang="en-US" dirty="0" smtClean="0"/>
              <a:t>Clarity of the cornea</a:t>
            </a:r>
          </a:p>
          <a:p>
            <a:pPr lvl="2"/>
            <a:r>
              <a:rPr lang="en-US" dirty="0" smtClean="0"/>
              <a:t>Type of cataract</a:t>
            </a:r>
          </a:p>
          <a:p>
            <a:pPr lvl="2"/>
            <a:r>
              <a:rPr lang="en-US" dirty="0" smtClean="0"/>
              <a:t>Fundus exam</a:t>
            </a:r>
          </a:p>
          <a:p>
            <a:pPr lvl="2"/>
            <a:r>
              <a:rPr lang="en-US" dirty="0" smtClean="0"/>
              <a:t>Intraocular pressure</a:t>
            </a:r>
          </a:p>
          <a:p>
            <a:pPr lvl="2"/>
            <a:r>
              <a:rPr lang="en-US" dirty="0" smtClean="0"/>
              <a:t>Axial length</a:t>
            </a:r>
          </a:p>
          <a:p>
            <a:pPr lvl="1"/>
            <a:endParaRPr lang="en-US" dirty="0" smtClean="0"/>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fld id="{F3D8BACB-F674-44B5-AF77-09B0E32B1408}"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62754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Prevalence of myopia</a:t>
            </a:r>
          </a:p>
          <a:p>
            <a:r>
              <a:rPr lang="en-US" dirty="0" smtClean="0"/>
              <a:t>Association between cataract and myopia</a:t>
            </a:r>
          </a:p>
          <a:p>
            <a:r>
              <a:rPr lang="en-US" dirty="0" smtClean="0"/>
              <a:t>Clinical characteristics and outcomes of cataract surgery in high myopic patients</a:t>
            </a:r>
          </a:p>
          <a:p>
            <a:r>
              <a:rPr lang="en-US" dirty="0" smtClean="0"/>
              <a:t>High myopia as a risk factor for retinal detachment after cataract extraction</a:t>
            </a:r>
          </a:p>
          <a:p>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474890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collected</a:t>
            </a:r>
            <a:endParaRPr lang="en-US" dirty="0"/>
          </a:p>
        </p:txBody>
      </p:sp>
      <p:sp>
        <p:nvSpPr>
          <p:cNvPr id="3" name="Content Placeholder 2"/>
          <p:cNvSpPr>
            <a:spLocks noGrp="1"/>
          </p:cNvSpPr>
          <p:nvPr>
            <p:ph idx="1"/>
          </p:nvPr>
        </p:nvSpPr>
        <p:spPr/>
        <p:txBody>
          <a:bodyPr/>
          <a:lstStyle/>
          <a:p>
            <a:pPr lvl="1"/>
            <a:r>
              <a:rPr lang="en-US" dirty="0" smtClean="0"/>
              <a:t>Intraoperative data</a:t>
            </a:r>
          </a:p>
          <a:p>
            <a:pPr lvl="2"/>
            <a:r>
              <a:rPr lang="en-US" dirty="0" smtClean="0"/>
              <a:t>Date of surgery</a:t>
            </a:r>
          </a:p>
          <a:p>
            <a:pPr lvl="2"/>
            <a:r>
              <a:rPr lang="en-US" dirty="0" smtClean="0"/>
              <a:t>Type of anesthesia</a:t>
            </a:r>
          </a:p>
          <a:p>
            <a:pPr lvl="2"/>
            <a:r>
              <a:rPr lang="en-US" dirty="0" smtClean="0"/>
              <a:t>Surgical technique</a:t>
            </a:r>
          </a:p>
          <a:p>
            <a:pPr lvl="2"/>
            <a:r>
              <a:rPr lang="en-US" dirty="0" smtClean="0"/>
              <a:t>Level of surgeon</a:t>
            </a:r>
          </a:p>
          <a:p>
            <a:pPr lvl="2"/>
            <a:r>
              <a:rPr lang="en-US" dirty="0" smtClean="0"/>
              <a:t>Occurrence of ruptured posterior capsule</a:t>
            </a:r>
          </a:p>
          <a:p>
            <a:pPr lvl="2"/>
            <a:r>
              <a:rPr lang="en-US" dirty="0" smtClean="0"/>
              <a:t>Vitreous loss</a:t>
            </a:r>
          </a:p>
          <a:p>
            <a:pPr lvl="2"/>
            <a:r>
              <a:rPr lang="en-US" dirty="0" smtClean="0"/>
              <a:t>IOL implantation</a:t>
            </a:r>
          </a:p>
          <a:p>
            <a:pPr lvl="2"/>
            <a:r>
              <a:rPr lang="en-US" dirty="0" smtClean="0"/>
              <a:t>Position of IOL implantation</a:t>
            </a:r>
          </a:p>
          <a:p>
            <a:pPr lvl="2"/>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fld id="{F3D8BACB-F674-44B5-AF77-09B0E32B1408}"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826503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collected</a:t>
            </a:r>
            <a:endParaRPr lang="en-US" dirty="0"/>
          </a:p>
        </p:txBody>
      </p:sp>
      <p:sp>
        <p:nvSpPr>
          <p:cNvPr id="3" name="Content Placeholder 2"/>
          <p:cNvSpPr>
            <a:spLocks noGrp="1"/>
          </p:cNvSpPr>
          <p:nvPr>
            <p:ph idx="1"/>
          </p:nvPr>
        </p:nvSpPr>
        <p:spPr/>
        <p:txBody>
          <a:bodyPr/>
          <a:lstStyle/>
          <a:p>
            <a:pPr lvl="1"/>
            <a:r>
              <a:rPr lang="en-US" dirty="0" smtClean="0"/>
              <a:t>Postoperative data</a:t>
            </a:r>
          </a:p>
          <a:p>
            <a:pPr lvl="2"/>
            <a:r>
              <a:rPr lang="en-US" dirty="0" smtClean="0"/>
              <a:t>Non corrected and best corrected visual acuity at last visit</a:t>
            </a:r>
          </a:p>
          <a:p>
            <a:pPr lvl="2"/>
            <a:r>
              <a:rPr lang="en-US" dirty="0" smtClean="0"/>
              <a:t>Post operative refraction</a:t>
            </a:r>
          </a:p>
          <a:p>
            <a:pPr lvl="2"/>
            <a:r>
              <a:rPr lang="en-US" dirty="0" smtClean="0"/>
              <a:t>Presence of posterior capsular pacification</a:t>
            </a:r>
          </a:p>
          <a:p>
            <a:pPr lvl="2"/>
            <a:r>
              <a:rPr lang="en-US" dirty="0" smtClean="0"/>
              <a:t>Rate of Nd:YAG  capsulotomy</a:t>
            </a:r>
          </a:p>
          <a:p>
            <a:pPr lvl="2"/>
            <a:r>
              <a:rPr lang="en-US" dirty="0" smtClean="0"/>
              <a:t>Retinal detachment</a:t>
            </a:r>
          </a:p>
          <a:p>
            <a:pPr lvl="2"/>
            <a:r>
              <a:rPr lang="en-US" dirty="0" smtClean="0"/>
              <a:t>Mean time to retinal detachment</a:t>
            </a:r>
          </a:p>
          <a:p>
            <a:pPr lvl="2"/>
            <a:r>
              <a:rPr lang="en-US" dirty="0" smtClean="0"/>
              <a:t>Postoperative follow up time</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510390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 criteria</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Age less than 20</a:t>
            </a:r>
          </a:p>
          <a:p>
            <a:pPr lvl="1"/>
            <a:r>
              <a:rPr lang="en-US" dirty="0" smtClean="0"/>
              <a:t>Previous ocular surgery</a:t>
            </a:r>
          </a:p>
          <a:p>
            <a:pPr lvl="1"/>
            <a:r>
              <a:rPr lang="en-US" dirty="0" smtClean="0"/>
              <a:t>Combined surgery</a:t>
            </a:r>
          </a:p>
          <a:p>
            <a:pPr lvl="1"/>
            <a:r>
              <a:rPr lang="en-US" dirty="0" smtClean="0"/>
              <a:t>Ocular trauma</a:t>
            </a:r>
          </a:p>
          <a:p>
            <a:pPr lvl="1"/>
            <a:r>
              <a:rPr lang="en-US" dirty="0" smtClean="0"/>
              <a:t>History of preoperative RD</a:t>
            </a:r>
          </a:p>
          <a:p>
            <a:pPr lvl="1"/>
            <a:r>
              <a:rPr lang="en-US" dirty="0" smtClean="0"/>
              <a:t>Uveitis</a:t>
            </a:r>
          </a:p>
          <a:p>
            <a:pPr lvl="1"/>
            <a:r>
              <a:rPr lang="en-US" dirty="0" smtClean="0"/>
              <a:t>Proliferative diabetic retinopathy</a:t>
            </a:r>
          </a:p>
          <a:p>
            <a:pPr lvl="1"/>
            <a:r>
              <a:rPr lang="en-US" dirty="0" smtClean="0"/>
              <a:t>PRP done pre or post cataract surgery</a:t>
            </a:r>
          </a:p>
          <a:p>
            <a:pPr lvl="1"/>
            <a:r>
              <a:rPr lang="en-US" dirty="0" smtClean="0"/>
              <a:t>Retinal diseases which predispose to RD such as stickler’s syndrome and </a:t>
            </a:r>
            <a:r>
              <a:rPr lang="en-US" dirty="0" err="1" smtClean="0"/>
              <a:t>Marfan</a:t>
            </a:r>
            <a:r>
              <a:rPr lang="en-US" dirty="0" smtClean="0"/>
              <a:t> syndrome</a:t>
            </a:r>
          </a:p>
          <a:p>
            <a:pPr lvl="1"/>
            <a:r>
              <a:rPr lang="en-US" dirty="0" smtClean="0"/>
              <a:t>Less than 1 year follow up</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90745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myopia</a:t>
            </a:r>
            <a:endParaRPr lang="en-US" dirty="0"/>
          </a:p>
        </p:txBody>
      </p:sp>
      <p:sp>
        <p:nvSpPr>
          <p:cNvPr id="3" name="Content Placeholder 2"/>
          <p:cNvSpPr>
            <a:spLocks noGrp="1"/>
          </p:cNvSpPr>
          <p:nvPr>
            <p:ph idx="1"/>
          </p:nvPr>
        </p:nvSpPr>
        <p:spPr/>
        <p:txBody>
          <a:bodyPr>
            <a:normAutofit lnSpcReduction="10000"/>
          </a:bodyPr>
          <a:lstStyle/>
          <a:p>
            <a:r>
              <a:rPr lang="en-US" dirty="0" smtClean="0"/>
              <a:t>Myopia can be defined by refractive or axial length</a:t>
            </a:r>
          </a:p>
          <a:p>
            <a:r>
              <a:rPr lang="en-US" dirty="0" smtClean="0"/>
              <a:t>Using refractive myopia, it is difficult to differentiate between cause and effect</a:t>
            </a:r>
          </a:p>
          <a:p>
            <a:r>
              <a:rPr lang="en-US" dirty="0" smtClean="0"/>
              <a:t>Most of the recent studies have used axial length as a definition for myopia</a:t>
            </a:r>
          </a:p>
          <a:p>
            <a:r>
              <a:rPr lang="en-US" dirty="0" smtClean="0"/>
              <a:t>Eyes with an axial length of ≥25.00 mm have been considered as having high myopia by large number of studies</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30015858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Total withdrawn sample size was 2720</a:t>
            </a:r>
          </a:p>
          <a:p>
            <a:r>
              <a:rPr lang="en-US" dirty="0" smtClean="0"/>
              <a:t>Number of eyes with high myopia (≥ 25.00 mm) that met the inclusion criteria was 352 eyes of 283 patients</a:t>
            </a:r>
          </a:p>
          <a:p>
            <a:r>
              <a:rPr lang="en-US" dirty="0" smtClean="0"/>
              <a:t>500 eyes of 438 patients with axial length between 22.00 mm and ≤ 24.00 mm were selected to serve as controls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604237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Mean follow up duration was 45.1 (27.9) months ranging from 12 to 144 months</a:t>
            </a:r>
          </a:p>
          <a:p>
            <a:r>
              <a:rPr lang="en-US" b="1" u="sng" dirty="0" smtClean="0"/>
              <a:t>Follow up time:</a:t>
            </a:r>
            <a:endParaRPr lang="en-US" dirty="0" smtClean="0"/>
          </a:p>
          <a:p>
            <a:r>
              <a:rPr lang="en-US" dirty="0" smtClean="0"/>
              <a:t>Cases: Mean (SD), [min – max]: 46.2 (33.2), [1 – 12 Yrs]</a:t>
            </a:r>
          </a:p>
          <a:p>
            <a:r>
              <a:rPr lang="en-US" dirty="0" smtClean="0"/>
              <a:t>Controls: Mean (SD), [min – max]: 47.5 (31.1), [1 – 12 Yrs]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3131487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cataract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2744591"/>
              </p:ext>
            </p:extLst>
          </p:nvPr>
        </p:nvGraphicFramePr>
        <p:xfrm>
          <a:off x="323528" y="1772816"/>
          <a:ext cx="8229600" cy="1296145"/>
        </p:xfrm>
        <a:graphic>
          <a:graphicData uri="http://schemas.openxmlformats.org/drawingml/2006/table">
            <a:tbl>
              <a:tblPr firstRow="1" firstCol="1" bandRow="1">
                <a:tableStyleId>{5C22544A-7EE6-4342-B048-85BDC9FD1C3A}</a:tableStyleId>
              </a:tblPr>
              <a:tblGrid>
                <a:gridCol w="1790541"/>
                <a:gridCol w="1423250"/>
                <a:gridCol w="1652807"/>
                <a:gridCol w="1744629"/>
                <a:gridCol w="1618373"/>
              </a:tblGrid>
              <a:tr h="259229">
                <a:tc>
                  <a:txBody>
                    <a:bodyPr/>
                    <a:lstStyle/>
                    <a:p>
                      <a:pPr algn="ctr">
                        <a:lnSpc>
                          <a:spcPts val="1455"/>
                        </a:lnSpc>
                        <a:spcAft>
                          <a:spcPts val="0"/>
                        </a:spcAft>
                      </a:pPr>
                      <a:r>
                        <a:rPr lang="en-CA" sz="1100" kern="1200" dirty="0">
                          <a:effectLst/>
                        </a:rPr>
                        <a:t>Variable</a:t>
                      </a:r>
                      <a:endParaRPr lang="en-US" sz="1000" dirty="0">
                        <a:effectLst/>
                        <a:latin typeface="Calibri"/>
                        <a:ea typeface="Calibri"/>
                        <a:cs typeface="Arial"/>
                      </a:endParaRPr>
                    </a:p>
                  </a:txBody>
                  <a:tcPr marL="37877" marR="37877" marT="8608" marB="0" anchor="ctr"/>
                </a:tc>
                <a:tc>
                  <a:txBody>
                    <a:bodyPr/>
                    <a:lstStyle/>
                    <a:p>
                      <a:pP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tc>
                <a:tc>
                  <a:txBody>
                    <a:bodyPr/>
                    <a:lstStyle/>
                    <a:p>
                      <a:pPr algn="ctr">
                        <a:lnSpc>
                          <a:spcPts val="1455"/>
                        </a:lnSpc>
                        <a:spcAft>
                          <a:spcPts val="0"/>
                        </a:spcAft>
                      </a:pPr>
                      <a:r>
                        <a:rPr lang="en-CA" sz="1100" kern="1200">
                          <a:effectLst/>
                        </a:rPr>
                        <a:t>Cases</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Controls</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P value</a:t>
                      </a:r>
                      <a:endParaRPr lang="en-US" sz="1000">
                        <a:effectLst/>
                        <a:latin typeface="Calibri"/>
                        <a:ea typeface="Calibri"/>
                        <a:cs typeface="Arial"/>
                      </a:endParaRPr>
                    </a:p>
                  </a:txBody>
                  <a:tcPr marL="37877" marR="37877" marT="8608" marB="0" anchor="ctr"/>
                </a:tc>
              </a:tr>
              <a:tr h="259229">
                <a:tc>
                  <a:txBody>
                    <a:bodyPr/>
                    <a:lstStyle/>
                    <a:p>
                      <a:pP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nchor="ctr"/>
                </a:tc>
                <a:tc>
                  <a:txBody>
                    <a:bodyPr/>
                    <a:lstStyle/>
                    <a:p>
                      <a:pP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tc>
                <a:tc>
                  <a:txBody>
                    <a:bodyPr/>
                    <a:lstStyle/>
                    <a:p>
                      <a:pPr algn="ctr">
                        <a:lnSpc>
                          <a:spcPts val="1455"/>
                        </a:lnSpc>
                        <a:spcAft>
                          <a:spcPts val="0"/>
                        </a:spcAft>
                      </a:pPr>
                      <a:r>
                        <a:rPr lang="en-CA" sz="1100" kern="1200">
                          <a:effectLst/>
                        </a:rPr>
                        <a:t>No. (%)</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No. (%)</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nchor="ctr"/>
                </a:tc>
              </a:tr>
              <a:tr h="259229">
                <a:tc>
                  <a:txBody>
                    <a:bodyPr/>
                    <a:lstStyle/>
                    <a:p>
                      <a:pPr>
                        <a:lnSpc>
                          <a:spcPts val="1455"/>
                        </a:lnSpc>
                        <a:spcAft>
                          <a:spcPts val="0"/>
                        </a:spcAft>
                      </a:pPr>
                      <a:r>
                        <a:rPr lang="en-CA" sz="1100" kern="1200">
                          <a:effectLst/>
                        </a:rPr>
                        <a:t>Age</a:t>
                      </a:r>
                      <a:endParaRPr lang="en-US" sz="1000">
                        <a:effectLst/>
                        <a:latin typeface="Calibri"/>
                        <a:ea typeface="Calibri"/>
                        <a:cs typeface="Arial"/>
                      </a:endParaRPr>
                    </a:p>
                  </a:txBody>
                  <a:tcPr marL="37877" marR="37877" marT="8608" marB="0" anchor="ctr"/>
                </a:tc>
                <a:tc>
                  <a:txBody>
                    <a:bodyPr/>
                    <a:lstStyle/>
                    <a:p>
                      <a:pP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tc>
                <a:tc>
                  <a:txBody>
                    <a:bodyPr/>
                    <a:lstStyle/>
                    <a:p>
                      <a:pPr algn="ct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nchor="ctr"/>
                </a:tc>
              </a:tr>
              <a:tr h="259229">
                <a:tc>
                  <a:txBody>
                    <a:bodyPr/>
                    <a:lstStyle/>
                    <a:p>
                      <a:pP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nchor="ctr"/>
                </a:tc>
                <a:tc>
                  <a:txBody>
                    <a:bodyPr/>
                    <a:lstStyle/>
                    <a:p>
                      <a:pPr>
                        <a:lnSpc>
                          <a:spcPts val="1455"/>
                        </a:lnSpc>
                        <a:spcAft>
                          <a:spcPts val="0"/>
                        </a:spcAft>
                      </a:pPr>
                      <a:r>
                        <a:rPr lang="en-CA" sz="1100" kern="1200">
                          <a:effectLst/>
                        </a:rPr>
                        <a:t>Mean (±SD)</a:t>
                      </a:r>
                      <a:endParaRPr lang="en-US" sz="1000">
                        <a:effectLst/>
                        <a:latin typeface="Calibri"/>
                        <a:ea typeface="Calibri"/>
                        <a:cs typeface="Arial"/>
                      </a:endParaRPr>
                    </a:p>
                  </a:txBody>
                  <a:tcPr marL="37877" marR="37877" marT="8608" marB="0"/>
                </a:tc>
                <a:tc>
                  <a:txBody>
                    <a:bodyPr/>
                    <a:lstStyle/>
                    <a:p>
                      <a:pPr algn="ctr" rtl="1">
                        <a:lnSpc>
                          <a:spcPts val="1455"/>
                        </a:lnSpc>
                        <a:spcAft>
                          <a:spcPts val="0"/>
                        </a:spcAft>
                      </a:pPr>
                      <a:r>
                        <a:rPr lang="en-CA" sz="1100" kern="1200" dirty="0" smtClean="0">
                          <a:effectLst/>
                        </a:rPr>
                        <a:t> 59.5 (11.3</a:t>
                      </a:r>
                      <a:r>
                        <a:rPr lang="en-CA" sz="1100" kern="1200" dirty="0">
                          <a:effectLst/>
                        </a:rPr>
                        <a:t>)</a:t>
                      </a:r>
                      <a:endParaRPr lang="en-US" sz="1000" dirty="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62.3 (10.7)</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dirty="0">
                          <a:effectLst/>
                        </a:rPr>
                        <a:t>&lt; 0.0001</a:t>
                      </a:r>
                      <a:endParaRPr lang="en-US" sz="1000" dirty="0">
                        <a:effectLst/>
                        <a:latin typeface="Calibri"/>
                        <a:ea typeface="Calibri"/>
                        <a:cs typeface="Arial"/>
                      </a:endParaRPr>
                    </a:p>
                  </a:txBody>
                  <a:tcPr marL="37877" marR="37877" marT="8608" marB="0" anchor="ctr"/>
                </a:tc>
              </a:tr>
              <a:tr h="259229">
                <a:tc>
                  <a:txBody>
                    <a:bodyPr/>
                    <a:lstStyle/>
                    <a:p>
                      <a:pPr>
                        <a:lnSpc>
                          <a:spcPts val="1455"/>
                        </a:lnSpc>
                        <a:spcAft>
                          <a:spcPts val="0"/>
                        </a:spcAft>
                      </a:pPr>
                      <a:r>
                        <a:rPr lang="en-CA" sz="1100" kern="1200">
                          <a:effectLst/>
                        </a:rPr>
                        <a:t> </a:t>
                      </a:r>
                      <a:endParaRPr lang="en-US" sz="1000">
                        <a:effectLst/>
                        <a:latin typeface="Calibri"/>
                        <a:ea typeface="Calibri"/>
                        <a:cs typeface="Arial"/>
                      </a:endParaRPr>
                    </a:p>
                  </a:txBody>
                  <a:tcPr marL="37877" marR="37877" marT="8608" marB="0" anchor="ctr"/>
                </a:tc>
                <a:tc>
                  <a:txBody>
                    <a:bodyPr/>
                    <a:lstStyle/>
                    <a:p>
                      <a:pPr>
                        <a:lnSpc>
                          <a:spcPts val="1455"/>
                        </a:lnSpc>
                        <a:spcAft>
                          <a:spcPts val="0"/>
                        </a:spcAft>
                      </a:pPr>
                      <a:r>
                        <a:rPr lang="en-CA" sz="1100" kern="1200">
                          <a:effectLst/>
                        </a:rPr>
                        <a:t>Range</a:t>
                      </a:r>
                      <a:endParaRPr lang="en-US" sz="1000">
                        <a:effectLst/>
                        <a:latin typeface="Calibri"/>
                        <a:ea typeface="Calibri"/>
                        <a:cs typeface="Arial"/>
                      </a:endParaRPr>
                    </a:p>
                  </a:txBody>
                  <a:tcPr marL="37877" marR="37877" marT="8608" marB="0"/>
                </a:tc>
                <a:tc>
                  <a:txBody>
                    <a:bodyPr/>
                    <a:lstStyle/>
                    <a:p>
                      <a:pPr algn="ctr">
                        <a:lnSpc>
                          <a:spcPts val="1455"/>
                        </a:lnSpc>
                        <a:spcAft>
                          <a:spcPts val="0"/>
                        </a:spcAft>
                      </a:pPr>
                      <a:r>
                        <a:rPr lang="en-CA" sz="1100" kern="1200">
                          <a:effectLst/>
                        </a:rPr>
                        <a:t>(20 – 85)</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a:effectLst/>
                        </a:rPr>
                        <a:t>(20 – 90)</a:t>
                      </a:r>
                      <a:endParaRPr lang="en-US" sz="1000">
                        <a:effectLst/>
                        <a:latin typeface="Calibri"/>
                        <a:ea typeface="Calibri"/>
                        <a:cs typeface="Arial"/>
                      </a:endParaRPr>
                    </a:p>
                  </a:txBody>
                  <a:tcPr marL="37877" marR="37877" marT="8608" marB="0" anchor="ctr"/>
                </a:tc>
                <a:tc>
                  <a:txBody>
                    <a:bodyPr/>
                    <a:lstStyle/>
                    <a:p>
                      <a:pPr algn="ctr">
                        <a:lnSpc>
                          <a:spcPts val="1455"/>
                        </a:lnSpc>
                        <a:spcAft>
                          <a:spcPts val="0"/>
                        </a:spcAft>
                      </a:pPr>
                      <a:r>
                        <a:rPr lang="en-CA" sz="1100" kern="1200" dirty="0">
                          <a:effectLst/>
                        </a:rPr>
                        <a:t> </a:t>
                      </a:r>
                      <a:endParaRPr lang="en-US" sz="1000" dirty="0">
                        <a:effectLst/>
                        <a:latin typeface="Calibri"/>
                        <a:ea typeface="Calibri"/>
                        <a:cs typeface="Arial"/>
                      </a:endParaRPr>
                    </a:p>
                  </a:txBody>
                  <a:tcPr marL="37877" marR="37877" marT="8608" marB="0" anchor="ctr"/>
                </a:tc>
              </a:tr>
            </a:tbl>
          </a:graphicData>
        </a:graphic>
      </p:graphicFrame>
      <p:sp>
        <p:nvSpPr>
          <p:cNvPr id="5" name="TextBox 4"/>
          <p:cNvSpPr txBox="1"/>
          <p:nvPr/>
        </p:nvSpPr>
        <p:spPr>
          <a:xfrm>
            <a:off x="395536" y="3667452"/>
            <a:ext cx="7992888" cy="923330"/>
          </a:xfrm>
          <a:prstGeom prst="rect">
            <a:avLst/>
          </a:prstGeom>
          <a:noFill/>
        </p:spPr>
        <p:txBody>
          <a:bodyPr wrap="square" rtlCol="0">
            <a:spAutoFit/>
          </a:bodyPr>
          <a:lstStyle/>
          <a:p>
            <a:r>
              <a:rPr lang="en-US" dirty="0" smtClean="0"/>
              <a:t>The mean age of the case group was younger than that of control group</a:t>
            </a:r>
          </a:p>
          <a:p>
            <a:endParaRPr lang="en-US" dirty="0" smtClean="0"/>
          </a:p>
          <a:p>
            <a:r>
              <a:rPr lang="en-US" dirty="0" smtClean="0"/>
              <a:t>It is consistent with previous studies</a:t>
            </a:r>
            <a:endParaRPr lang="en-US" dirty="0"/>
          </a:p>
        </p:txBody>
      </p:sp>
      <p:sp>
        <p:nvSpPr>
          <p:cNvPr id="6" name="Oval 5"/>
          <p:cNvSpPr/>
          <p:nvPr/>
        </p:nvSpPr>
        <p:spPr>
          <a:xfrm>
            <a:off x="7308304" y="2420888"/>
            <a:ext cx="864096" cy="513095"/>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fld id="{F3D8BACB-F674-44B5-AF77-09B0E32B1408}" type="slidenum">
              <a:rPr lang="en-US" smtClean="0"/>
              <a:pPr/>
              <a:t>26</a:t>
            </a:fld>
            <a:endParaRPr lang="en-US"/>
          </a:p>
        </p:txBody>
      </p:sp>
      <p:sp>
        <p:nvSpPr>
          <p:cNvPr id="8" name="Footer Placeholder 7"/>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467138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Distribution of cases and controls by type of cataract</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556792"/>
            <a:ext cx="8229600" cy="24509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99592" y="4149080"/>
            <a:ext cx="7992888" cy="2831544"/>
          </a:xfrm>
          <a:prstGeom prst="rect">
            <a:avLst/>
          </a:prstGeom>
          <a:noFill/>
        </p:spPr>
        <p:txBody>
          <a:bodyPr wrap="square" rtlCol="0">
            <a:spAutoFit/>
          </a:bodyPr>
          <a:lstStyle/>
          <a:p>
            <a:r>
              <a:rPr lang="en-US" sz="1600" dirty="0"/>
              <a:t>Nuclear cataract was strongly associated with high axial myopia</a:t>
            </a:r>
          </a:p>
          <a:p>
            <a:r>
              <a:rPr lang="en-US" sz="1600" dirty="0" smtClean="0"/>
              <a:t>    Praveen  </a:t>
            </a:r>
            <a:r>
              <a:rPr lang="en-US" sz="1600" dirty="0"/>
              <a:t>Am J </a:t>
            </a:r>
            <a:r>
              <a:rPr lang="en-US" sz="1600" dirty="0" err="1"/>
              <a:t>Ophthalmol</a:t>
            </a:r>
            <a:r>
              <a:rPr lang="en-US" sz="1600" dirty="0"/>
              <a:t> 2008</a:t>
            </a:r>
          </a:p>
          <a:p>
            <a:r>
              <a:rPr lang="en-US" sz="1600" dirty="0" smtClean="0"/>
              <a:t>    </a:t>
            </a:r>
            <a:r>
              <a:rPr lang="en-US" sz="1600" dirty="0" err="1" smtClean="0"/>
              <a:t>Jeon</a:t>
            </a:r>
            <a:r>
              <a:rPr lang="en-US" sz="1600" dirty="0" smtClean="0"/>
              <a:t> </a:t>
            </a:r>
            <a:r>
              <a:rPr lang="en-US" sz="1600" dirty="0"/>
              <a:t>Korean J </a:t>
            </a:r>
            <a:r>
              <a:rPr lang="en-US" sz="1600" dirty="0" err="1"/>
              <a:t>Ophthalmol</a:t>
            </a:r>
            <a:r>
              <a:rPr lang="en-US" sz="1600" dirty="0"/>
              <a:t> 2011</a:t>
            </a:r>
          </a:p>
          <a:p>
            <a:r>
              <a:rPr lang="en-US" sz="1600" dirty="0" smtClean="0"/>
              <a:t>    Blue </a:t>
            </a:r>
            <a:r>
              <a:rPr lang="en-US" sz="1600" dirty="0"/>
              <a:t>Mountains </a:t>
            </a:r>
            <a:r>
              <a:rPr lang="en-US" sz="1600" dirty="0" smtClean="0"/>
              <a:t>Eye </a:t>
            </a:r>
            <a:r>
              <a:rPr lang="en-US" sz="1600" dirty="0"/>
              <a:t>Study. Invest </a:t>
            </a:r>
            <a:r>
              <a:rPr lang="en-US" sz="1600" dirty="0" err="1"/>
              <a:t>Ophthalmol</a:t>
            </a:r>
            <a:r>
              <a:rPr lang="en-US" sz="1600" dirty="0"/>
              <a:t> Vis </a:t>
            </a:r>
            <a:r>
              <a:rPr lang="en-US" sz="1600" dirty="0" err="1"/>
              <a:t>Sci</a:t>
            </a:r>
            <a:r>
              <a:rPr lang="en-US" sz="1600" dirty="0"/>
              <a:t> 1999</a:t>
            </a:r>
          </a:p>
          <a:p>
            <a:r>
              <a:rPr lang="en-US" sz="1600" dirty="0" smtClean="0"/>
              <a:t>    Beaver </a:t>
            </a:r>
            <a:r>
              <a:rPr lang="en-US" sz="1600" dirty="0"/>
              <a:t>Dam Eye Study. Invest </a:t>
            </a:r>
            <a:r>
              <a:rPr lang="en-US" sz="1600" dirty="0" err="1"/>
              <a:t>Ophthalmol</a:t>
            </a:r>
            <a:r>
              <a:rPr lang="en-US" sz="1600" dirty="0"/>
              <a:t> Vis </a:t>
            </a:r>
            <a:r>
              <a:rPr lang="en-US" sz="1600" dirty="0" err="1"/>
              <a:t>Sci</a:t>
            </a:r>
            <a:r>
              <a:rPr lang="en-US" sz="1600" dirty="0"/>
              <a:t> 2001 </a:t>
            </a:r>
            <a:endParaRPr lang="en-US" sz="1600" dirty="0" smtClean="0"/>
          </a:p>
          <a:p>
            <a:endParaRPr lang="en-US" sz="1600" dirty="0"/>
          </a:p>
          <a:p>
            <a:r>
              <a:rPr lang="en-US" sz="1600" dirty="0"/>
              <a:t>The association between </a:t>
            </a:r>
            <a:r>
              <a:rPr lang="en-US" sz="1600" dirty="0" smtClean="0"/>
              <a:t>PSC </a:t>
            </a:r>
            <a:r>
              <a:rPr lang="en-US" sz="1600" dirty="0"/>
              <a:t>and high myopia was controversial</a:t>
            </a:r>
          </a:p>
          <a:p>
            <a:r>
              <a:rPr lang="en-US" sz="1600" dirty="0"/>
              <a:t>Blue </a:t>
            </a:r>
            <a:r>
              <a:rPr lang="en-US" sz="1600" dirty="0" smtClean="0"/>
              <a:t>Mountains </a:t>
            </a:r>
            <a:r>
              <a:rPr lang="en-US" sz="1600" dirty="0"/>
              <a:t>Eye Study and </a:t>
            </a:r>
            <a:r>
              <a:rPr lang="en-US" sz="1600" dirty="0" err="1"/>
              <a:t>Jeon</a:t>
            </a:r>
            <a:r>
              <a:rPr lang="en-US" sz="1600" dirty="0"/>
              <a:t> et al, found PSC to be more common among high myopic eyes while Praveen et al and other studies found PSC to be more common among emmetropic eyes</a:t>
            </a:r>
          </a:p>
          <a:p>
            <a:endParaRPr lang="en-US" dirty="0"/>
          </a:p>
        </p:txBody>
      </p:sp>
      <p:sp>
        <p:nvSpPr>
          <p:cNvPr id="5" name="Oval 4"/>
          <p:cNvSpPr/>
          <p:nvPr/>
        </p:nvSpPr>
        <p:spPr>
          <a:xfrm>
            <a:off x="7452320" y="2420888"/>
            <a:ext cx="864096" cy="513095"/>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fld id="{F3D8BACB-F674-44B5-AF77-09B0E32B1408}" type="slidenum">
              <a:rPr lang="en-US" smtClean="0"/>
              <a:pPr/>
              <a:t>27</a:t>
            </a:fld>
            <a:endParaRPr lang="en-US"/>
          </a:p>
        </p:txBody>
      </p:sp>
      <p:sp>
        <p:nvSpPr>
          <p:cNvPr id="7" name="Footer Placeholder 6"/>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8229563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Distribution of cases and controls by type of surgery</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0119" y="1600200"/>
            <a:ext cx="7123761"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3D8BACB-F674-44B5-AF77-09B0E32B1408}"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141585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PCO and rate of YAG capsulotomy among cases and controls</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628800"/>
            <a:ext cx="7987696" cy="2836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Oval 4"/>
          <p:cNvSpPr/>
          <p:nvPr/>
        </p:nvSpPr>
        <p:spPr>
          <a:xfrm>
            <a:off x="7322043" y="3599268"/>
            <a:ext cx="864096" cy="513095"/>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 name="TextBox 3"/>
          <p:cNvSpPr txBox="1"/>
          <p:nvPr/>
        </p:nvSpPr>
        <p:spPr>
          <a:xfrm>
            <a:off x="1691680" y="4797152"/>
            <a:ext cx="5112567" cy="1477328"/>
          </a:xfrm>
          <a:prstGeom prst="rect">
            <a:avLst/>
          </a:prstGeom>
          <a:noFill/>
        </p:spPr>
        <p:txBody>
          <a:bodyPr wrap="square" rtlCol="0">
            <a:spAutoFit/>
          </a:bodyPr>
          <a:lstStyle/>
          <a:p>
            <a:r>
              <a:rPr lang="en-US" dirty="0"/>
              <a:t>High myopic eyes might be less tolerant to PCO or the nature of PCO might be denser among high myopic eyes</a:t>
            </a:r>
            <a:r>
              <a:rPr lang="en-US" dirty="0" smtClean="0"/>
              <a:t>.</a:t>
            </a:r>
          </a:p>
          <a:p>
            <a:r>
              <a:rPr lang="en-US" dirty="0" smtClean="0"/>
              <a:t>Published rate of  YAG capsulotomy in high myopic eyes  is 20% to 50%</a:t>
            </a:r>
            <a:endParaRPr lang="en-US" dirty="0"/>
          </a:p>
        </p:txBody>
      </p:sp>
      <p:sp>
        <p:nvSpPr>
          <p:cNvPr id="6" name="Slide Number Placeholder 5"/>
          <p:cNvSpPr>
            <a:spLocks noGrp="1"/>
          </p:cNvSpPr>
          <p:nvPr>
            <p:ph type="sldNum" sz="quarter" idx="12"/>
          </p:nvPr>
        </p:nvSpPr>
        <p:spPr/>
        <p:txBody>
          <a:bodyPr/>
          <a:lstStyle/>
          <a:p>
            <a:fld id="{F3D8BACB-F674-44B5-AF77-09B0E32B1408}" type="slidenum">
              <a:rPr lang="en-US" smtClean="0"/>
              <a:pPr/>
              <a:t>29</a:t>
            </a:fld>
            <a:endParaRPr lang="en-US"/>
          </a:p>
        </p:txBody>
      </p:sp>
      <p:sp>
        <p:nvSpPr>
          <p:cNvPr id="7" name="Footer Placeholder 6"/>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3315661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Myopia</a:t>
            </a:r>
            <a:endParaRPr lang="en-US" dirty="0"/>
          </a:p>
        </p:txBody>
      </p:sp>
      <p:sp>
        <p:nvSpPr>
          <p:cNvPr id="3" name="Content Placeholder 2"/>
          <p:cNvSpPr>
            <a:spLocks noGrp="1"/>
          </p:cNvSpPr>
          <p:nvPr>
            <p:ph idx="1"/>
          </p:nvPr>
        </p:nvSpPr>
        <p:spPr/>
        <p:txBody>
          <a:bodyPr>
            <a:normAutofit/>
          </a:bodyPr>
          <a:lstStyle/>
          <a:p>
            <a:r>
              <a:rPr lang="en-US" dirty="0" smtClean="0"/>
              <a:t>Myopia can be</a:t>
            </a:r>
          </a:p>
          <a:p>
            <a:pPr lvl="1"/>
            <a:r>
              <a:rPr lang="en-US" dirty="0" smtClean="0"/>
              <a:t>Axial</a:t>
            </a:r>
          </a:p>
          <a:p>
            <a:pPr lvl="2"/>
            <a:r>
              <a:rPr lang="en-US" dirty="0" smtClean="0"/>
              <a:t>Non-</a:t>
            </a:r>
            <a:r>
              <a:rPr lang="en-US" dirty="0" err="1" smtClean="0"/>
              <a:t>syndromic</a:t>
            </a:r>
            <a:r>
              <a:rPr lang="en-US" dirty="0" smtClean="0"/>
              <a:t> </a:t>
            </a:r>
          </a:p>
          <a:p>
            <a:pPr lvl="3"/>
            <a:r>
              <a:rPr lang="en-US" dirty="0" smtClean="0"/>
              <a:t>Congenital</a:t>
            </a:r>
          </a:p>
          <a:p>
            <a:pPr lvl="3"/>
            <a:r>
              <a:rPr lang="en-US" dirty="0" smtClean="0"/>
              <a:t>School</a:t>
            </a:r>
          </a:p>
          <a:p>
            <a:pPr lvl="3"/>
            <a:r>
              <a:rPr lang="en-US" dirty="0" smtClean="0"/>
              <a:t>Adult</a:t>
            </a:r>
          </a:p>
          <a:p>
            <a:pPr lvl="2"/>
            <a:r>
              <a:rPr lang="en-US" dirty="0" smtClean="0"/>
              <a:t>Syndromic</a:t>
            </a:r>
          </a:p>
          <a:p>
            <a:pPr lvl="1"/>
            <a:r>
              <a:rPr lang="en-US" dirty="0" smtClean="0"/>
              <a:t>Refractive</a:t>
            </a:r>
          </a:p>
          <a:p>
            <a:pPr lvl="2"/>
            <a:r>
              <a:rPr lang="en-US" dirty="0" smtClean="0"/>
              <a:t>Cataract</a:t>
            </a:r>
          </a:p>
          <a:p>
            <a:pPr lvl="2"/>
            <a:r>
              <a:rPr lang="en-US" dirty="0" smtClean="0"/>
              <a:t>Corneal</a:t>
            </a:r>
          </a:p>
          <a:p>
            <a:pPr marL="914400" lvl="2" indent="0">
              <a:buNone/>
            </a:pP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3422064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Intraoperative complications among cases and controls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98569451"/>
              </p:ext>
            </p:extLst>
          </p:nvPr>
        </p:nvGraphicFramePr>
        <p:xfrm>
          <a:off x="899592" y="1844824"/>
          <a:ext cx="7405370" cy="2441106"/>
        </p:xfrm>
        <a:graphic>
          <a:graphicData uri="http://schemas.openxmlformats.org/drawingml/2006/table">
            <a:tbl>
              <a:tblPr firstRow="1" firstCol="1" bandRow="1">
                <a:tableStyleId>{5C22544A-7EE6-4342-B048-85BDC9FD1C3A}</a:tableStyleId>
              </a:tblPr>
              <a:tblGrid>
                <a:gridCol w="1640503"/>
                <a:gridCol w="1270812"/>
                <a:gridCol w="1478764"/>
                <a:gridCol w="1571186"/>
                <a:gridCol w="1444105"/>
              </a:tblGrid>
              <a:tr h="293354">
                <a:tc>
                  <a:txBody>
                    <a:bodyPr/>
                    <a:lstStyle/>
                    <a:p>
                      <a:pPr algn="ctr">
                        <a:lnSpc>
                          <a:spcPct val="115000"/>
                        </a:lnSpc>
                        <a:spcAft>
                          <a:spcPts val="0"/>
                        </a:spcAft>
                      </a:pPr>
                      <a:r>
                        <a:rPr lang="en-CA" sz="1700" kern="1200" dirty="0">
                          <a:effectLst/>
                        </a:rPr>
                        <a:t>Type of Surgery</a:t>
                      </a:r>
                      <a:endParaRPr lang="en-US" sz="1000" dirty="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tc>
                <a:tc>
                  <a:txBody>
                    <a:bodyPr/>
                    <a:lstStyle/>
                    <a:p>
                      <a:pPr algn="ctr">
                        <a:lnSpc>
                          <a:spcPct val="115000"/>
                        </a:lnSpc>
                        <a:spcAft>
                          <a:spcPts val="0"/>
                        </a:spcAft>
                      </a:pPr>
                      <a:r>
                        <a:rPr lang="en-CA" sz="1700" kern="1200">
                          <a:effectLst/>
                        </a:rPr>
                        <a:t>Cases</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Controls</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P value</a:t>
                      </a:r>
                      <a:endParaRPr lang="en-US" sz="1000">
                        <a:effectLst/>
                        <a:latin typeface="Calibri"/>
                        <a:ea typeface="Calibri"/>
                        <a:cs typeface="Arial"/>
                      </a:endParaRPr>
                    </a:p>
                  </a:txBody>
                  <a:tcPr marL="65322" marR="65322" marT="9072" marB="0" anchor="ctr"/>
                </a:tc>
              </a:tr>
              <a:tr h="293354">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tc>
                <a:tc>
                  <a:txBody>
                    <a:bodyPr/>
                    <a:lstStyle/>
                    <a:p>
                      <a:pPr algn="ctr">
                        <a:lnSpc>
                          <a:spcPct val="115000"/>
                        </a:lnSpc>
                        <a:spcAft>
                          <a:spcPts val="0"/>
                        </a:spcAft>
                      </a:pPr>
                      <a:r>
                        <a:rPr lang="en-CA" sz="1700" kern="1200">
                          <a:effectLst/>
                        </a:rPr>
                        <a:t>No. (%)</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No. (%)</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nchor="ctr"/>
                </a:tc>
              </a:tr>
              <a:tr h="279738">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tc>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nchor="ctr"/>
                </a:tc>
                <a:tc>
                  <a:txBody>
                    <a:bodyPr/>
                    <a:lstStyle/>
                    <a:p>
                      <a:pPr algn="ctr">
                        <a:lnSpc>
                          <a:spcPct val="115000"/>
                        </a:lnSpc>
                        <a:spcAft>
                          <a:spcPts val="0"/>
                        </a:spcAft>
                      </a:pPr>
                      <a:r>
                        <a:rPr lang="en-CA" sz="1700" kern="1200">
                          <a:effectLst/>
                        </a:rPr>
                        <a:t> </a:t>
                      </a:r>
                      <a:endParaRPr lang="en-US" sz="1000">
                        <a:effectLst/>
                        <a:latin typeface="Calibri"/>
                        <a:ea typeface="Calibri"/>
                        <a:cs typeface="Arial"/>
                      </a:endParaRPr>
                    </a:p>
                  </a:txBody>
                  <a:tcPr marL="65322" marR="65322" marT="9072" marB="0" anchor="ctr"/>
                </a:tc>
              </a:tr>
              <a:tr h="592065">
                <a:tc>
                  <a:txBody>
                    <a:bodyPr/>
                    <a:lstStyle/>
                    <a:p>
                      <a:pPr>
                        <a:lnSpc>
                          <a:spcPct val="115000"/>
                        </a:lnSpc>
                        <a:spcAft>
                          <a:spcPts val="0"/>
                        </a:spcAft>
                      </a:pPr>
                      <a:r>
                        <a:rPr lang="en-CA" sz="1900" kern="1200">
                          <a:effectLst/>
                        </a:rPr>
                        <a:t>Post. Cap. Rupture</a:t>
                      </a:r>
                      <a:endParaRPr lang="en-US" sz="1000">
                        <a:effectLst/>
                        <a:latin typeface="Calibri"/>
                        <a:ea typeface="Calibri"/>
                        <a:cs typeface="Arial"/>
                      </a:endParaRPr>
                    </a:p>
                  </a:txBody>
                  <a:tcPr marL="29637" marR="29637" marT="9072" marB="0" anchor="ctr"/>
                </a:tc>
                <a:tc>
                  <a:txBody>
                    <a:bodyPr/>
                    <a:lstStyle/>
                    <a:p>
                      <a:pPr>
                        <a:lnSpc>
                          <a:spcPct val="115000"/>
                        </a:lnSpc>
                      </a:pPr>
                      <a:endParaRPr lang="en-US" sz="1000">
                        <a:effectLst/>
                        <a:latin typeface="Calibri"/>
                        <a:cs typeface="Arial"/>
                      </a:endParaRPr>
                    </a:p>
                  </a:txBody>
                  <a:tcPr marL="29637" marR="29637" marT="9072" marB="0" anchor="ctr"/>
                </a:tc>
                <a:tc>
                  <a:txBody>
                    <a:bodyPr/>
                    <a:lstStyle/>
                    <a:p>
                      <a:pPr algn="ctr">
                        <a:lnSpc>
                          <a:spcPct val="115000"/>
                        </a:lnSpc>
                        <a:spcAft>
                          <a:spcPts val="0"/>
                        </a:spcAft>
                      </a:pPr>
                      <a:r>
                        <a:rPr lang="en-US" sz="1900" kern="1200">
                          <a:effectLst/>
                        </a:rPr>
                        <a:t>14 (3.9)</a:t>
                      </a:r>
                      <a:endParaRPr lang="en-US" sz="1000">
                        <a:effectLst/>
                        <a:latin typeface="Calibri"/>
                        <a:ea typeface="Calibri"/>
                        <a:cs typeface="Arial"/>
                      </a:endParaRPr>
                    </a:p>
                  </a:txBody>
                  <a:tcPr marL="29637" marR="29637" marT="9072" marB="0" anchor="ctr"/>
                </a:tc>
                <a:tc>
                  <a:txBody>
                    <a:bodyPr/>
                    <a:lstStyle/>
                    <a:p>
                      <a:pPr algn="ctr">
                        <a:lnSpc>
                          <a:spcPct val="115000"/>
                        </a:lnSpc>
                        <a:spcAft>
                          <a:spcPts val="0"/>
                        </a:spcAft>
                      </a:pPr>
                      <a:r>
                        <a:rPr lang="en-US" sz="1900" kern="1200">
                          <a:effectLst/>
                        </a:rPr>
                        <a:t>5 (1.0)</a:t>
                      </a:r>
                      <a:endParaRPr lang="en-US" sz="1000">
                        <a:effectLst/>
                        <a:latin typeface="Calibri"/>
                        <a:ea typeface="Calibri"/>
                        <a:cs typeface="Arial"/>
                      </a:endParaRPr>
                    </a:p>
                  </a:txBody>
                  <a:tcPr marL="29637" marR="29637" marT="9072" marB="0" anchor="ctr"/>
                </a:tc>
                <a:tc>
                  <a:txBody>
                    <a:bodyPr/>
                    <a:lstStyle/>
                    <a:p>
                      <a:pPr algn="ctr">
                        <a:lnSpc>
                          <a:spcPct val="115000"/>
                        </a:lnSpc>
                        <a:spcAft>
                          <a:spcPts val="0"/>
                        </a:spcAft>
                      </a:pPr>
                      <a:r>
                        <a:rPr lang="en-CA" sz="1900" kern="1200">
                          <a:effectLst/>
                        </a:rPr>
                        <a:t>0.0606</a:t>
                      </a:r>
                      <a:endParaRPr lang="en-US" sz="1000">
                        <a:effectLst/>
                        <a:latin typeface="Calibri"/>
                        <a:ea typeface="Calibri"/>
                        <a:cs typeface="Arial"/>
                      </a:endParaRPr>
                    </a:p>
                  </a:txBody>
                  <a:tcPr marL="29637" marR="29637" marT="9072" marB="0" anchor="ctr"/>
                </a:tc>
              </a:tr>
              <a:tr h="293354">
                <a:tc>
                  <a:txBody>
                    <a:bodyPr/>
                    <a:lstStyle/>
                    <a:p>
                      <a:pPr>
                        <a:lnSpc>
                          <a:spcPct val="115000"/>
                        </a:lnSpc>
                      </a:pPr>
                      <a:endParaRPr lang="en-US" sz="1000">
                        <a:effectLst/>
                        <a:latin typeface="Calibri"/>
                        <a:cs typeface="Arial"/>
                      </a:endParaRPr>
                    </a:p>
                  </a:txBody>
                  <a:tcPr marL="29637" marR="29637" marT="9072" marB="0" anchor="ctr"/>
                </a:tc>
                <a:tc>
                  <a:txBody>
                    <a:bodyPr/>
                    <a:lstStyle/>
                    <a:p>
                      <a:pPr>
                        <a:lnSpc>
                          <a:spcPct val="115000"/>
                        </a:lnSpc>
                      </a:pPr>
                      <a:endParaRPr lang="en-US" sz="1000">
                        <a:effectLst/>
                        <a:latin typeface="Calibri"/>
                        <a:cs typeface="Arial"/>
                      </a:endParaRPr>
                    </a:p>
                  </a:txBody>
                  <a:tcPr marL="29637" marR="29637" marT="9072" marB="0" anchor="ctr"/>
                </a:tc>
                <a:tc>
                  <a:txBody>
                    <a:bodyPr/>
                    <a:lstStyle/>
                    <a:p>
                      <a:pPr>
                        <a:lnSpc>
                          <a:spcPct val="115000"/>
                        </a:lnSpc>
                      </a:pPr>
                      <a:endParaRPr lang="en-US" sz="1000">
                        <a:effectLst/>
                        <a:latin typeface="Calibri"/>
                        <a:cs typeface="Arial"/>
                      </a:endParaRPr>
                    </a:p>
                  </a:txBody>
                  <a:tcPr marL="29637" marR="29637" marT="9072" marB="0" anchor="ctr"/>
                </a:tc>
                <a:tc>
                  <a:txBody>
                    <a:bodyPr/>
                    <a:lstStyle/>
                    <a:p>
                      <a:pPr>
                        <a:lnSpc>
                          <a:spcPct val="115000"/>
                        </a:lnSpc>
                      </a:pPr>
                      <a:endParaRPr lang="en-US" sz="1000">
                        <a:effectLst/>
                        <a:latin typeface="Calibri"/>
                        <a:cs typeface="Arial"/>
                      </a:endParaRPr>
                    </a:p>
                  </a:txBody>
                  <a:tcPr marL="29637" marR="29637" marT="9072" marB="0" anchor="ctr"/>
                </a:tc>
                <a:tc>
                  <a:txBody>
                    <a:bodyPr/>
                    <a:lstStyle/>
                    <a:p>
                      <a:pPr>
                        <a:lnSpc>
                          <a:spcPct val="115000"/>
                        </a:lnSpc>
                      </a:pPr>
                      <a:endParaRPr lang="en-US" sz="1000">
                        <a:effectLst/>
                        <a:latin typeface="Calibri"/>
                        <a:cs typeface="Arial"/>
                      </a:endParaRPr>
                    </a:p>
                  </a:txBody>
                  <a:tcPr marL="29637" marR="29637" marT="9072" marB="0" anchor="ctr"/>
                </a:tc>
              </a:tr>
              <a:tr h="300011">
                <a:tc>
                  <a:txBody>
                    <a:bodyPr/>
                    <a:lstStyle/>
                    <a:p>
                      <a:pPr>
                        <a:lnSpc>
                          <a:spcPct val="115000"/>
                        </a:lnSpc>
                        <a:spcAft>
                          <a:spcPts val="0"/>
                        </a:spcAft>
                      </a:pPr>
                      <a:r>
                        <a:rPr lang="en-CA" sz="1900" kern="1200">
                          <a:effectLst/>
                        </a:rPr>
                        <a:t>Vitreous loss</a:t>
                      </a:r>
                      <a:endParaRPr lang="en-US" sz="1000">
                        <a:effectLst/>
                        <a:latin typeface="Calibri"/>
                        <a:ea typeface="Calibri"/>
                        <a:cs typeface="Arial"/>
                      </a:endParaRPr>
                    </a:p>
                  </a:txBody>
                  <a:tcPr marL="29637" marR="29637" marT="9072" marB="0" anchor="ctr"/>
                </a:tc>
                <a:tc>
                  <a:txBody>
                    <a:bodyPr/>
                    <a:lstStyle/>
                    <a:p>
                      <a:pPr>
                        <a:lnSpc>
                          <a:spcPct val="115000"/>
                        </a:lnSpc>
                      </a:pPr>
                      <a:endParaRPr lang="en-US" sz="1000">
                        <a:effectLst/>
                        <a:latin typeface="Calibri"/>
                        <a:cs typeface="Arial"/>
                      </a:endParaRPr>
                    </a:p>
                  </a:txBody>
                  <a:tcPr marL="29637" marR="29637" marT="9072" marB="0" anchor="ctr"/>
                </a:tc>
                <a:tc>
                  <a:txBody>
                    <a:bodyPr/>
                    <a:lstStyle/>
                    <a:p>
                      <a:pPr algn="ctr">
                        <a:lnSpc>
                          <a:spcPct val="115000"/>
                        </a:lnSpc>
                        <a:spcAft>
                          <a:spcPts val="0"/>
                        </a:spcAft>
                      </a:pPr>
                      <a:r>
                        <a:rPr lang="en-US" sz="1900" kern="1200">
                          <a:effectLst/>
                        </a:rPr>
                        <a:t>8(2.2)</a:t>
                      </a:r>
                      <a:endParaRPr lang="en-US" sz="1000">
                        <a:effectLst/>
                        <a:latin typeface="Calibri"/>
                        <a:ea typeface="Calibri"/>
                        <a:cs typeface="Arial"/>
                      </a:endParaRPr>
                    </a:p>
                  </a:txBody>
                  <a:tcPr marL="29637" marR="29637" marT="9072" marB="0" anchor="ctr"/>
                </a:tc>
                <a:tc>
                  <a:txBody>
                    <a:bodyPr/>
                    <a:lstStyle/>
                    <a:p>
                      <a:pPr algn="ctr">
                        <a:lnSpc>
                          <a:spcPct val="115000"/>
                        </a:lnSpc>
                        <a:spcAft>
                          <a:spcPts val="0"/>
                        </a:spcAft>
                      </a:pPr>
                      <a:r>
                        <a:rPr lang="en-CA" sz="1900" kern="1200">
                          <a:effectLst/>
                        </a:rPr>
                        <a:t>3(0.6) </a:t>
                      </a:r>
                      <a:endParaRPr lang="en-US" sz="1000">
                        <a:effectLst/>
                        <a:latin typeface="Calibri"/>
                        <a:ea typeface="Calibri"/>
                        <a:cs typeface="Arial"/>
                      </a:endParaRPr>
                    </a:p>
                  </a:txBody>
                  <a:tcPr marL="29637" marR="29637" marT="9072" marB="0" anchor="ctr"/>
                </a:tc>
                <a:tc>
                  <a:txBody>
                    <a:bodyPr/>
                    <a:lstStyle/>
                    <a:p>
                      <a:pPr>
                        <a:lnSpc>
                          <a:spcPct val="115000"/>
                        </a:lnSpc>
                      </a:pPr>
                      <a:endParaRPr lang="en-US" sz="1000">
                        <a:effectLst/>
                        <a:latin typeface="Calibri"/>
                        <a:cs typeface="Arial"/>
                      </a:endParaRPr>
                    </a:p>
                  </a:txBody>
                  <a:tcPr marL="29637" marR="29637" marT="9072" marB="0" anchor="ctr"/>
                </a:tc>
              </a:tr>
              <a:tr h="293354">
                <a:tc>
                  <a:txBody>
                    <a:bodyPr/>
                    <a:lstStyle/>
                    <a:p>
                      <a:pPr>
                        <a:lnSpc>
                          <a:spcPct val="115000"/>
                        </a:lnSpc>
                        <a:spcAft>
                          <a:spcPts val="0"/>
                        </a:spcAft>
                      </a:pPr>
                      <a:r>
                        <a:rPr lang="en-CA" sz="900" kern="1200">
                          <a:effectLst/>
                        </a:rPr>
                        <a:t> </a:t>
                      </a:r>
                      <a:endParaRPr lang="en-US" sz="1000">
                        <a:effectLst/>
                        <a:latin typeface="Calibri"/>
                        <a:ea typeface="Calibri"/>
                        <a:cs typeface="Arial"/>
                      </a:endParaRPr>
                    </a:p>
                  </a:txBody>
                  <a:tcPr marL="29637" marR="29637" marT="9072" marB="0" anchor="ctr"/>
                </a:tc>
                <a:tc>
                  <a:txBody>
                    <a:bodyPr/>
                    <a:lstStyle/>
                    <a:p>
                      <a:pPr>
                        <a:lnSpc>
                          <a:spcPct val="115000"/>
                        </a:lnSpc>
                        <a:spcAft>
                          <a:spcPts val="0"/>
                        </a:spcAft>
                      </a:pPr>
                      <a:r>
                        <a:rPr lang="en-CA" sz="900" kern="1200">
                          <a:effectLst/>
                        </a:rPr>
                        <a:t> </a:t>
                      </a:r>
                      <a:endParaRPr lang="en-US" sz="1000">
                        <a:effectLst/>
                        <a:latin typeface="Calibri"/>
                        <a:ea typeface="Calibri"/>
                        <a:cs typeface="Arial"/>
                      </a:endParaRPr>
                    </a:p>
                  </a:txBody>
                  <a:tcPr marL="29637" marR="29637" marT="9072" marB="0" anchor="ctr"/>
                </a:tc>
                <a:tc>
                  <a:txBody>
                    <a:bodyPr/>
                    <a:lstStyle/>
                    <a:p>
                      <a:pPr algn="ctr">
                        <a:lnSpc>
                          <a:spcPct val="115000"/>
                        </a:lnSpc>
                        <a:spcAft>
                          <a:spcPts val="0"/>
                        </a:spcAft>
                      </a:pPr>
                      <a:r>
                        <a:rPr lang="en-CA" sz="900" kern="1200" dirty="0">
                          <a:effectLst/>
                        </a:rPr>
                        <a:t> </a:t>
                      </a:r>
                      <a:endParaRPr lang="en-US" sz="1000" dirty="0">
                        <a:effectLst/>
                        <a:latin typeface="Calibri"/>
                        <a:ea typeface="Calibri"/>
                        <a:cs typeface="Arial"/>
                      </a:endParaRPr>
                    </a:p>
                  </a:txBody>
                  <a:tcPr marL="29637" marR="29637" marT="9072" marB="0" anchor="ctr"/>
                </a:tc>
                <a:tc>
                  <a:txBody>
                    <a:bodyPr/>
                    <a:lstStyle/>
                    <a:p>
                      <a:pPr algn="ctr">
                        <a:lnSpc>
                          <a:spcPct val="115000"/>
                        </a:lnSpc>
                        <a:spcAft>
                          <a:spcPts val="0"/>
                        </a:spcAft>
                      </a:pPr>
                      <a:r>
                        <a:rPr lang="en-CA" sz="900" kern="1200">
                          <a:effectLst/>
                        </a:rPr>
                        <a:t> </a:t>
                      </a:r>
                      <a:endParaRPr lang="en-US" sz="1000">
                        <a:effectLst/>
                        <a:latin typeface="Calibri"/>
                        <a:ea typeface="Calibri"/>
                        <a:cs typeface="Arial"/>
                      </a:endParaRPr>
                    </a:p>
                  </a:txBody>
                  <a:tcPr marL="29637" marR="29637" marT="9072" marB="0" anchor="ctr"/>
                </a:tc>
                <a:tc>
                  <a:txBody>
                    <a:bodyPr/>
                    <a:lstStyle/>
                    <a:p>
                      <a:pPr algn="ctr">
                        <a:lnSpc>
                          <a:spcPct val="115000"/>
                        </a:lnSpc>
                        <a:spcAft>
                          <a:spcPts val="0"/>
                        </a:spcAft>
                      </a:pPr>
                      <a:r>
                        <a:rPr lang="en-CA" sz="900" kern="1200" dirty="0">
                          <a:effectLst/>
                        </a:rPr>
                        <a:t> </a:t>
                      </a:r>
                      <a:endParaRPr lang="en-US" sz="1000" dirty="0">
                        <a:effectLst/>
                        <a:latin typeface="Calibri"/>
                        <a:ea typeface="Calibri"/>
                        <a:cs typeface="Arial"/>
                      </a:endParaRPr>
                    </a:p>
                  </a:txBody>
                  <a:tcPr marL="29637" marR="29637" marT="9072" marB="0" anchor="ctr"/>
                </a:tc>
              </a:tr>
            </a:tbl>
          </a:graphicData>
        </a:graphic>
      </p:graphicFrame>
      <p:sp>
        <p:nvSpPr>
          <p:cNvPr id="5" name="TextBox 4"/>
          <p:cNvSpPr txBox="1"/>
          <p:nvPr/>
        </p:nvSpPr>
        <p:spPr>
          <a:xfrm>
            <a:off x="1259632" y="4492445"/>
            <a:ext cx="6480720" cy="646331"/>
          </a:xfrm>
          <a:prstGeom prst="rect">
            <a:avLst/>
          </a:prstGeom>
          <a:noFill/>
        </p:spPr>
        <p:txBody>
          <a:bodyPr wrap="square" rtlCol="0">
            <a:spAutoFit/>
          </a:bodyPr>
          <a:lstStyle/>
          <a:p>
            <a:r>
              <a:rPr lang="en-US" dirty="0" smtClean="0"/>
              <a:t>Published data reported  that intraoperative vitreous loss occurred in 1%  to 2% of high myopic cases </a:t>
            </a:r>
            <a:endParaRPr lang="en-US" dirty="0"/>
          </a:p>
        </p:txBody>
      </p:sp>
      <p:sp>
        <p:nvSpPr>
          <p:cNvPr id="6" name="Slide Number Placeholder 5"/>
          <p:cNvSpPr>
            <a:spLocks noGrp="1"/>
          </p:cNvSpPr>
          <p:nvPr>
            <p:ph type="sldNum" sz="quarter" idx="12"/>
          </p:nvPr>
        </p:nvSpPr>
        <p:spPr/>
        <p:txBody>
          <a:bodyPr/>
          <a:lstStyle/>
          <a:p>
            <a:fld id="{F3D8BACB-F674-44B5-AF77-09B0E32B1408}" type="slidenum">
              <a:rPr lang="en-US" smtClean="0"/>
              <a:pPr/>
              <a:t>30</a:t>
            </a:fld>
            <a:endParaRPr lang="en-US"/>
          </a:p>
        </p:txBody>
      </p:sp>
      <p:sp>
        <p:nvSpPr>
          <p:cNvPr id="7" name="Footer Placeholder 6"/>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6187574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Distribution of cases and controls by surgical indices</a:t>
            </a: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7381" y="1600200"/>
            <a:ext cx="7289237"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3D8BACB-F674-44B5-AF77-09B0E32B1408}"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776429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Distribution of cases and controls by surgical indices</a:t>
            </a:r>
            <a:endParaRPr lang="en-US" dirty="0"/>
          </a:p>
        </p:txBody>
      </p:sp>
      <p:sp>
        <p:nvSpPr>
          <p:cNvPr id="4" name="Footer Placeholder 3"/>
          <p:cNvSpPr>
            <a:spLocks noGrp="1"/>
          </p:cNvSpPr>
          <p:nvPr>
            <p:ph type="ftr" sz="quarter" idx="11"/>
          </p:nvPr>
        </p:nvSpPr>
        <p:spPr/>
        <p:txBody>
          <a:bodyPr/>
          <a:lstStyle/>
          <a:p>
            <a:r>
              <a:rPr lang="en-US" smtClean="0"/>
              <a:t>myopia and catract</a:t>
            </a:r>
            <a:endParaRPr lang="en-US"/>
          </a:p>
        </p:txBody>
      </p:sp>
      <p:sp>
        <p:nvSpPr>
          <p:cNvPr id="5" name="Slide Number Placeholder 4"/>
          <p:cNvSpPr>
            <a:spLocks noGrp="1"/>
          </p:cNvSpPr>
          <p:nvPr>
            <p:ph type="sldNum" sz="quarter" idx="12"/>
          </p:nvPr>
        </p:nvSpPr>
        <p:spPr/>
        <p:txBody>
          <a:bodyPr/>
          <a:lstStyle/>
          <a:p>
            <a:fld id="{F3D8BACB-F674-44B5-AF77-09B0E32B1408}" type="slidenum">
              <a:rPr lang="en-US" smtClean="0"/>
              <a:pPr/>
              <a:t>32</a:t>
            </a:fld>
            <a:endParaRPr lang="en-US"/>
          </a:p>
        </p:txBody>
      </p:sp>
      <p:graphicFrame>
        <p:nvGraphicFramePr>
          <p:cNvPr id="8" name="Content Placeholder 7"/>
          <p:cNvGraphicFramePr>
            <a:graphicFrameLocks noGrp="1"/>
          </p:cNvGraphicFramePr>
          <p:nvPr>
            <p:ph idx="1"/>
          </p:nvPr>
        </p:nvGraphicFramePr>
        <p:xfrm>
          <a:off x="457200" y="1571612"/>
          <a:ext cx="8229600" cy="522034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99428">
                <a:tc>
                  <a:txBody>
                    <a:bodyPr/>
                    <a:lstStyle/>
                    <a:p>
                      <a:pPr>
                        <a:lnSpc>
                          <a:spcPct val="115000"/>
                        </a:lnSpc>
                        <a:spcAft>
                          <a:spcPts val="0"/>
                        </a:spcAft>
                      </a:pPr>
                      <a:endParaRPr lang="en-US" sz="1800" dirty="0">
                        <a:solidFill>
                          <a:schemeClr val="bg1"/>
                        </a:solidFill>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r>
                        <a:rPr lang="en-US" sz="1600">
                          <a:latin typeface="Calibri"/>
                          <a:ea typeface="Calibri"/>
                          <a:cs typeface="Arial"/>
                        </a:rPr>
                        <a:t>Cases</a:t>
                      </a:r>
                    </a:p>
                  </a:txBody>
                  <a:tcPr marL="68580" marR="68580" marT="0" marB="0"/>
                </a:tc>
                <a:tc>
                  <a:txBody>
                    <a:bodyPr/>
                    <a:lstStyle/>
                    <a:p>
                      <a:pPr>
                        <a:lnSpc>
                          <a:spcPct val="115000"/>
                        </a:lnSpc>
                        <a:spcAft>
                          <a:spcPts val="0"/>
                        </a:spcAft>
                      </a:pPr>
                      <a:r>
                        <a:rPr lang="en-US" sz="1600">
                          <a:latin typeface="Calibri"/>
                          <a:ea typeface="Calibri"/>
                          <a:cs typeface="Arial"/>
                        </a:rPr>
                        <a:t>Control</a:t>
                      </a:r>
                    </a:p>
                  </a:txBody>
                  <a:tcPr marL="68580" marR="68580" marT="0" marB="0"/>
                </a:tc>
                <a:tc>
                  <a:txBody>
                    <a:bodyPr/>
                    <a:lstStyle/>
                    <a:p>
                      <a:pPr>
                        <a:lnSpc>
                          <a:spcPct val="115000"/>
                        </a:lnSpc>
                        <a:spcAft>
                          <a:spcPts val="0"/>
                        </a:spcAft>
                      </a:pPr>
                      <a:r>
                        <a:rPr lang="en-US" sz="1600">
                          <a:latin typeface="Calibri"/>
                          <a:ea typeface="Calibri"/>
                          <a:cs typeface="Arial"/>
                        </a:rPr>
                        <a:t>P Value</a:t>
                      </a: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r>
                        <a:rPr lang="en-US" sz="1600">
                          <a:latin typeface="Calibri"/>
                          <a:ea typeface="Calibri"/>
                          <a:cs typeface="Arial"/>
                        </a:rPr>
                        <a:t>NO.(%)</a:t>
                      </a:r>
                    </a:p>
                  </a:txBody>
                  <a:tcPr marL="68580" marR="68580" marT="0" marB="0"/>
                </a:tc>
                <a:tc>
                  <a:txBody>
                    <a:bodyPr/>
                    <a:lstStyle/>
                    <a:p>
                      <a:pPr>
                        <a:lnSpc>
                          <a:spcPct val="115000"/>
                        </a:lnSpc>
                        <a:spcAft>
                          <a:spcPts val="0"/>
                        </a:spcAft>
                      </a:pPr>
                      <a:r>
                        <a:rPr lang="en-US" sz="1600">
                          <a:latin typeface="Calibri"/>
                          <a:ea typeface="Calibri"/>
                          <a:cs typeface="Arial"/>
                        </a:rPr>
                        <a:t>NO.(%)</a:t>
                      </a: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r>
                        <a:rPr lang="en-US" sz="1800">
                          <a:solidFill>
                            <a:schemeClr val="bg1"/>
                          </a:solidFill>
                          <a:latin typeface="Calibri"/>
                          <a:ea typeface="Calibri"/>
                          <a:cs typeface="Arial"/>
                        </a:rPr>
                        <a:t>IOL Inseration</a:t>
                      </a:r>
                    </a:p>
                  </a:txBody>
                  <a:tcPr marL="68580" marR="68580" marT="0" marB="0">
                    <a:solidFill>
                      <a:schemeClr val="accent1"/>
                    </a:solidFill>
                  </a:tcPr>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a:latin typeface="Calibri"/>
                          <a:ea typeface="Calibri"/>
                          <a:cs typeface="Arial"/>
                        </a:rPr>
                        <a:t>Anterior</a:t>
                      </a:r>
                    </a:p>
                  </a:txBody>
                  <a:tcPr marL="68580" marR="68580" marT="0" marB="0"/>
                </a:tc>
                <a:tc>
                  <a:txBody>
                    <a:bodyPr/>
                    <a:lstStyle/>
                    <a:p>
                      <a:pPr>
                        <a:lnSpc>
                          <a:spcPct val="115000"/>
                        </a:lnSpc>
                        <a:spcAft>
                          <a:spcPts val="0"/>
                        </a:spcAft>
                      </a:pPr>
                      <a:r>
                        <a:rPr lang="en-US" sz="1600">
                          <a:latin typeface="Calibri"/>
                          <a:ea typeface="Calibri"/>
                          <a:cs typeface="Arial"/>
                        </a:rPr>
                        <a:t>8(2.3)</a:t>
                      </a:r>
                    </a:p>
                  </a:txBody>
                  <a:tcPr marL="68580" marR="68580" marT="0" marB="0"/>
                </a:tc>
                <a:tc>
                  <a:txBody>
                    <a:bodyPr/>
                    <a:lstStyle/>
                    <a:p>
                      <a:pPr>
                        <a:lnSpc>
                          <a:spcPct val="115000"/>
                        </a:lnSpc>
                        <a:spcAft>
                          <a:spcPts val="0"/>
                        </a:spcAft>
                      </a:pPr>
                      <a:r>
                        <a:rPr lang="en-US" sz="1600">
                          <a:latin typeface="Calibri"/>
                          <a:ea typeface="Calibri"/>
                          <a:cs typeface="Arial"/>
                        </a:rPr>
                        <a:t>3(0.6)</a:t>
                      </a:r>
                    </a:p>
                  </a:txBody>
                  <a:tcPr marL="68580" marR="68580" marT="0" marB="0"/>
                </a:tc>
                <a:tc>
                  <a:txBody>
                    <a:bodyPr/>
                    <a:lstStyle/>
                    <a:p>
                      <a:pPr>
                        <a:lnSpc>
                          <a:spcPct val="115000"/>
                        </a:lnSpc>
                        <a:spcAft>
                          <a:spcPts val="0"/>
                        </a:spcAft>
                      </a:pPr>
                      <a:r>
                        <a:rPr lang="en-US" sz="1600">
                          <a:latin typeface="Calibri"/>
                          <a:ea typeface="Calibri"/>
                          <a:cs typeface="Arial"/>
                        </a:rPr>
                        <a:t>0.002</a:t>
                      </a: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a:latin typeface="Calibri"/>
                          <a:ea typeface="Calibri"/>
                          <a:cs typeface="Arial"/>
                        </a:rPr>
                        <a:t>Posterior</a:t>
                      </a:r>
                    </a:p>
                  </a:txBody>
                  <a:tcPr marL="68580" marR="68580" marT="0" marB="0"/>
                </a:tc>
                <a:tc>
                  <a:txBody>
                    <a:bodyPr/>
                    <a:lstStyle/>
                    <a:p>
                      <a:pPr>
                        <a:lnSpc>
                          <a:spcPct val="115000"/>
                        </a:lnSpc>
                        <a:spcAft>
                          <a:spcPts val="0"/>
                        </a:spcAft>
                      </a:pPr>
                      <a:r>
                        <a:rPr lang="en-US" sz="1600">
                          <a:latin typeface="Calibri"/>
                          <a:ea typeface="Calibri"/>
                          <a:cs typeface="Arial"/>
                        </a:rPr>
                        <a:t>302(85)</a:t>
                      </a:r>
                    </a:p>
                  </a:txBody>
                  <a:tcPr marL="68580" marR="68580" marT="0" marB="0"/>
                </a:tc>
                <a:tc>
                  <a:txBody>
                    <a:bodyPr/>
                    <a:lstStyle/>
                    <a:p>
                      <a:pPr>
                        <a:lnSpc>
                          <a:spcPct val="115000"/>
                        </a:lnSpc>
                        <a:spcAft>
                          <a:spcPts val="0"/>
                        </a:spcAft>
                      </a:pPr>
                      <a:r>
                        <a:rPr lang="en-US" sz="1600" dirty="0">
                          <a:latin typeface="Calibri"/>
                          <a:ea typeface="Calibri"/>
                          <a:cs typeface="Arial"/>
                        </a:rPr>
                        <a:t>470(94)</a:t>
                      </a: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a:latin typeface="Calibri"/>
                          <a:ea typeface="Calibri"/>
                          <a:cs typeface="Arial"/>
                        </a:rPr>
                        <a:t>Sulcus</a:t>
                      </a:r>
                    </a:p>
                  </a:txBody>
                  <a:tcPr marL="68580" marR="68580" marT="0" marB="0"/>
                </a:tc>
                <a:tc>
                  <a:txBody>
                    <a:bodyPr/>
                    <a:lstStyle/>
                    <a:p>
                      <a:pPr>
                        <a:lnSpc>
                          <a:spcPct val="115000"/>
                        </a:lnSpc>
                        <a:spcAft>
                          <a:spcPts val="0"/>
                        </a:spcAft>
                      </a:pPr>
                      <a:r>
                        <a:rPr lang="en-US" sz="1600">
                          <a:latin typeface="Calibri"/>
                          <a:ea typeface="Calibri"/>
                          <a:cs typeface="Arial"/>
                        </a:rPr>
                        <a:t>18(5.1)</a:t>
                      </a:r>
                    </a:p>
                  </a:txBody>
                  <a:tcPr marL="68580" marR="68580" marT="0" marB="0"/>
                </a:tc>
                <a:tc>
                  <a:txBody>
                    <a:bodyPr/>
                    <a:lstStyle/>
                    <a:p>
                      <a:pPr>
                        <a:lnSpc>
                          <a:spcPct val="115000"/>
                        </a:lnSpc>
                        <a:spcAft>
                          <a:spcPts val="0"/>
                        </a:spcAft>
                      </a:pPr>
                      <a:r>
                        <a:rPr lang="en-US" sz="1600">
                          <a:latin typeface="Calibri"/>
                          <a:ea typeface="Calibri"/>
                          <a:cs typeface="Arial"/>
                        </a:rPr>
                        <a:t>28(5.6)</a:t>
                      </a: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dirty="0" err="1" smtClean="0">
                          <a:latin typeface="Calibri"/>
                          <a:ea typeface="Calibri"/>
                          <a:cs typeface="Arial"/>
                        </a:rPr>
                        <a:t>Aphakia</a:t>
                      </a:r>
                      <a:endParaRPr lang="en-US" sz="1600" dirty="0">
                        <a:latin typeface="Calibri"/>
                        <a:ea typeface="Calibri"/>
                        <a:cs typeface="Arial"/>
                      </a:endParaRPr>
                    </a:p>
                  </a:txBody>
                  <a:tcPr marL="68580" marR="68580" marT="0" marB="0"/>
                </a:tc>
                <a:tc>
                  <a:txBody>
                    <a:bodyPr/>
                    <a:lstStyle/>
                    <a:p>
                      <a:pPr>
                        <a:lnSpc>
                          <a:spcPct val="115000"/>
                        </a:lnSpc>
                        <a:spcAft>
                          <a:spcPts val="0"/>
                        </a:spcAft>
                      </a:pPr>
                      <a:r>
                        <a:rPr lang="en-US" sz="1600">
                          <a:latin typeface="Calibri"/>
                          <a:ea typeface="Calibri"/>
                          <a:cs typeface="Arial"/>
                        </a:rPr>
                        <a:t>7(1.9)</a:t>
                      </a:r>
                    </a:p>
                  </a:txBody>
                  <a:tcPr marL="68580" marR="68580" marT="0" marB="0"/>
                </a:tc>
                <a:tc>
                  <a:txBody>
                    <a:bodyPr/>
                    <a:lstStyle/>
                    <a:p>
                      <a:pPr>
                        <a:lnSpc>
                          <a:spcPct val="115000"/>
                        </a:lnSpc>
                        <a:spcAft>
                          <a:spcPts val="0"/>
                        </a:spcAft>
                      </a:pPr>
                      <a:r>
                        <a:rPr lang="en-US" sz="1600">
                          <a:latin typeface="Calibri"/>
                          <a:ea typeface="Calibri"/>
                          <a:cs typeface="Arial"/>
                        </a:rPr>
                        <a:t>2(0.4)</a:t>
                      </a: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r>
                        <a:rPr lang="en-US" sz="1800">
                          <a:solidFill>
                            <a:schemeClr val="bg1"/>
                          </a:solidFill>
                          <a:latin typeface="Calibri"/>
                          <a:ea typeface="Calibri"/>
                          <a:cs typeface="Arial"/>
                        </a:rPr>
                        <a:t>Suegeon level</a:t>
                      </a:r>
                    </a:p>
                  </a:txBody>
                  <a:tcPr marL="68580" marR="68580" marT="0" marB="0">
                    <a:solidFill>
                      <a:schemeClr val="accent1"/>
                    </a:solidFill>
                  </a:tcPr>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a:latin typeface="Calibri"/>
                          <a:ea typeface="Calibri"/>
                          <a:cs typeface="Arial"/>
                        </a:rPr>
                        <a:t>Consultant</a:t>
                      </a:r>
                    </a:p>
                  </a:txBody>
                  <a:tcPr marL="68580" marR="68580" marT="0" marB="0"/>
                </a:tc>
                <a:tc>
                  <a:txBody>
                    <a:bodyPr/>
                    <a:lstStyle/>
                    <a:p>
                      <a:pPr>
                        <a:lnSpc>
                          <a:spcPct val="115000"/>
                        </a:lnSpc>
                        <a:spcAft>
                          <a:spcPts val="0"/>
                        </a:spcAft>
                      </a:pPr>
                      <a:r>
                        <a:rPr lang="en-US" sz="1600">
                          <a:latin typeface="Calibri"/>
                          <a:ea typeface="Calibri"/>
                          <a:cs typeface="Arial"/>
                        </a:rPr>
                        <a:t>249(70.7)</a:t>
                      </a:r>
                    </a:p>
                  </a:txBody>
                  <a:tcPr marL="68580" marR="68580" marT="0" marB="0"/>
                </a:tc>
                <a:tc>
                  <a:txBody>
                    <a:bodyPr/>
                    <a:lstStyle/>
                    <a:p>
                      <a:pPr>
                        <a:lnSpc>
                          <a:spcPct val="115000"/>
                        </a:lnSpc>
                        <a:spcAft>
                          <a:spcPts val="0"/>
                        </a:spcAft>
                      </a:pPr>
                      <a:r>
                        <a:rPr lang="en-US" sz="1600">
                          <a:latin typeface="Calibri"/>
                          <a:ea typeface="Calibri"/>
                          <a:cs typeface="Arial"/>
                        </a:rPr>
                        <a:t>312(62.4)</a:t>
                      </a:r>
                    </a:p>
                  </a:txBody>
                  <a:tcPr marL="68580" marR="68580" marT="0" marB="0"/>
                </a:tc>
                <a:tc>
                  <a:txBody>
                    <a:bodyPr/>
                    <a:lstStyle/>
                    <a:p>
                      <a:pPr>
                        <a:lnSpc>
                          <a:spcPct val="115000"/>
                        </a:lnSpc>
                        <a:spcAft>
                          <a:spcPts val="0"/>
                        </a:spcAft>
                      </a:pPr>
                      <a:r>
                        <a:rPr lang="en-US" sz="1600">
                          <a:latin typeface="Calibri"/>
                          <a:ea typeface="Calibri"/>
                          <a:cs typeface="Arial"/>
                        </a:rPr>
                        <a:t>0.0115</a:t>
                      </a: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a:latin typeface="Calibri"/>
                          <a:ea typeface="Calibri"/>
                          <a:cs typeface="Arial"/>
                        </a:rPr>
                        <a:t>Resident</a:t>
                      </a:r>
                    </a:p>
                  </a:txBody>
                  <a:tcPr marL="68580" marR="68580" marT="0" marB="0"/>
                </a:tc>
                <a:tc>
                  <a:txBody>
                    <a:bodyPr/>
                    <a:lstStyle/>
                    <a:p>
                      <a:pPr>
                        <a:lnSpc>
                          <a:spcPct val="115000"/>
                        </a:lnSpc>
                        <a:spcAft>
                          <a:spcPts val="0"/>
                        </a:spcAft>
                      </a:pPr>
                      <a:r>
                        <a:rPr lang="en-US" sz="1600">
                          <a:latin typeface="Calibri"/>
                          <a:ea typeface="Calibri"/>
                          <a:cs typeface="Arial"/>
                        </a:rPr>
                        <a:t>103(29.3)</a:t>
                      </a:r>
                    </a:p>
                  </a:txBody>
                  <a:tcPr marL="68580" marR="68580" marT="0" marB="0"/>
                </a:tc>
                <a:tc>
                  <a:txBody>
                    <a:bodyPr/>
                    <a:lstStyle/>
                    <a:p>
                      <a:pPr>
                        <a:lnSpc>
                          <a:spcPct val="115000"/>
                        </a:lnSpc>
                        <a:spcAft>
                          <a:spcPts val="0"/>
                        </a:spcAft>
                      </a:pPr>
                      <a:r>
                        <a:rPr lang="en-US" sz="1600">
                          <a:latin typeface="Calibri"/>
                          <a:ea typeface="Calibri"/>
                          <a:cs typeface="Arial"/>
                        </a:rPr>
                        <a:t>188(37.6)</a:t>
                      </a: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r>
                        <a:rPr lang="en-US" sz="1800">
                          <a:solidFill>
                            <a:schemeClr val="bg1"/>
                          </a:solidFill>
                          <a:latin typeface="Calibri"/>
                          <a:ea typeface="Calibri"/>
                          <a:cs typeface="Arial"/>
                        </a:rPr>
                        <a:t>Anaesthesia</a:t>
                      </a:r>
                    </a:p>
                  </a:txBody>
                  <a:tcPr marL="68580" marR="68580" marT="0" marB="0">
                    <a:solidFill>
                      <a:schemeClr val="accent1"/>
                    </a:solidFill>
                  </a:tcPr>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a:latin typeface="Calibri"/>
                          <a:ea typeface="Calibri"/>
                          <a:cs typeface="Arial"/>
                        </a:rPr>
                        <a:t>Local</a:t>
                      </a:r>
                    </a:p>
                  </a:txBody>
                  <a:tcPr marL="68580" marR="68580" marT="0" marB="0"/>
                </a:tc>
                <a:tc>
                  <a:txBody>
                    <a:bodyPr/>
                    <a:lstStyle/>
                    <a:p>
                      <a:pPr>
                        <a:lnSpc>
                          <a:spcPct val="115000"/>
                        </a:lnSpc>
                        <a:spcAft>
                          <a:spcPts val="0"/>
                        </a:spcAft>
                      </a:pPr>
                      <a:r>
                        <a:rPr lang="en-US" sz="1600">
                          <a:latin typeface="Calibri"/>
                          <a:ea typeface="Calibri"/>
                          <a:cs typeface="Arial"/>
                        </a:rPr>
                        <a:t>325(92.3)</a:t>
                      </a:r>
                    </a:p>
                  </a:txBody>
                  <a:tcPr marL="68580" marR="68580" marT="0" marB="0"/>
                </a:tc>
                <a:tc>
                  <a:txBody>
                    <a:bodyPr/>
                    <a:lstStyle/>
                    <a:p>
                      <a:pPr>
                        <a:lnSpc>
                          <a:spcPct val="115000"/>
                        </a:lnSpc>
                        <a:spcAft>
                          <a:spcPts val="0"/>
                        </a:spcAft>
                      </a:pPr>
                      <a:r>
                        <a:rPr lang="en-US" sz="1600">
                          <a:latin typeface="Calibri"/>
                          <a:ea typeface="Calibri"/>
                          <a:cs typeface="Arial"/>
                        </a:rPr>
                        <a:t>479(95.8)</a:t>
                      </a:r>
                    </a:p>
                  </a:txBody>
                  <a:tcPr marL="68580" marR="68580" marT="0" marB="0"/>
                </a:tc>
                <a:tc>
                  <a:txBody>
                    <a:bodyPr/>
                    <a:lstStyle/>
                    <a:p>
                      <a:pPr>
                        <a:lnSpc>
                          <a:spcPct val="115000"/>
                        </a:lnSpc>
                        <a:spcAft>
                          <a:spcPts val="0"/>
                        </a:spcAft>
                      </a:pPr>
                      <a:r>
                        <a:rPr lang="en-US" sz="1600">
                          <a:latin typeface="Calibri"/>
                          <a:ea typeface="Calibri"/>
                          <a:cs typeface="Arial"/>
                        </a:rPr>
                        <a:t>0.0305</a:t>
                      </a:r>
                    </a:p>
                  </a:txBody>
                  <a:tcPr marL="68580" marR="68580" marT="0" marB="0"/>
                </a:tc>
              </a:tr>
              <a:tr h="370840">
                <a:tc>
                  <a:txBody>
                    <a:bodyPr/>
                    <a:lstStyle/>
                    <a:p>
                      <a:pPr>
                        <a:lnSpc>
                          <a:spcPct val="115000"/>
                        </a:lnSpc>
                        <a:spcAft>
                          <a:spcPts val="0"/>
                        </a:spcAft>
                      </a:pPr>
                      <a:endParaRPr lang="en-US" sz="180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r>
                        <a:rPr lang="en-US" sz="1600">
                          <a:latin typeface="Calibri"/>
                          <a:ea typeface="Calibri"/>
                          <a:cs typeface="Arial"/>
                        </a:rPr>
                        <a:t>General</a:t>
                      </a:r>
                    </a:p>
                  </a:txBody>
                  <a:tcPr marL="68580" marR="68580" marT="0" marB="0"/>
                </a:tc>
                <a:tc>
                  <a:txBody>
                    <a:bodyPr/>
                    <a:lstStyle/>
                    <a:p>
                      <a:pPr>
                        <a:lnSpc>
                          <a:spcPct val="115000"/>
                        </a:lnSpc>
                        <a:spcAft>
                          <a:spcPts val="0"/>
                        </a:spcAft>
                      </a:pPr>
                      <a:r>
                        <a:rPr lang="en-US" sz="1600">
                          <a:latin typeface="Calibri"/>
                          <a:ea typeface="Calibri"/>
                          <a:cs typeface="Arial"/>
                        </a:rPr>
                        <a:t>27(7.7)</a:t>
                      </a:r>
                    </a:p>
                  </a:txBody>
                  <a:tcPr marL="68580" marR="68580" marT="0" marB="0"/>
                </a:tc>
                <a:tc>
                  <a:txBody>
                    <a:bodyPr/>
                    <a:lstStyle/>
                    <a:p>
                      <a:pPr>
                        <a:lnSpc>
                          <a:spcPct val="115000"/>
                        </a:lnSpc>
                        <a:spcAft>
                          <a:spcPts val="0"/>
                        </a:spcAft>
                      </a:pPr>
                      <a:r>
                        <a:rPr lang="en-US" sz="1600">
                          <a:latin typeface="Calibri"/>
                          <a:ea typeface="Calibri"/>
                          <a:cs typeface="Arial"/>
                        </a:rPr>
                        <a:t>21(4.2)</a:t>
                      </a:r>
                    </a:p>
                  </a:txBody>
                  <a:tcPr marL="68580" marR="68580" marT="0" marB="0"/>
                </a:tc>
                <a:tc>
                  <a:txBody>
                    <a:bodyPr/>
                    <a:lstStyle/>
                    <a:p>
                      <a:pPr>
                        <a:lnSpc>
                          <a:spcPct val="115000"/>
                        </a:lnSpc>
                        <a:spcAft>
                          <a:spcPts val="0"/>
                        </a:spcAft>
                      </a:pPr>
                      <a:endParaRPr lang="en-US" sz="1600">
                        <a:latin typeface="Calibri"/>
                        <a:ea typeface="Calibri"/>
                        <a:cs typeface="Arial"/>
                      </a:endParaRPr>
                    </a:p>
                  </a:txBody>
                  <a:tcPr marL="68580" marR="68580" marT="0" marB="0"/>
                </a:tc>
              </a:tr>
              <a:tr h="370840">
                <a:tc>
                  <a:txBody>
                    <a:bodyPr/>
                    <a:lstStyle/>
                    <a:p>
                      <a:pPr>
                        <a:lnSpc>
                          <a:spcPct val="115000"/>
                        </a:lnSpc>
                        <a:spcAft>
                          <a:spcPts val="0"/>
                        </a:spcAft>
                      </a:pPr>
                      <a:endParaRPr lang="en-US" sz="1800" dirty="0">
                        <a:solidFill>
                          <a:schemeClr val="bg1"/>
                        </a:solidFill>
                        <a:latin typeface="Calibri"/>
                        <a:ea typeface="Calibri"/>
                        <a:cs typeface="Arial"/>
                      </a:endParaRPr>
                    </a:p>
                  </a:txBody>
                  <a:tcPr marL="68580" marR="68580" marT="0" marB="0">
                    <a:solidFill>
                      <a:schemeClr val="accent1"/>
                    </a:solidFill>
                  </a:tcPr>
                </a:tc>
                <a:tc>
                  <a:txBody>
                    <a:bodyPr/>
                    <a:lstStyle/>
                    <a:p>
                      <a:pPr>
                        <a:lnSpc>
                          <a:spcPct val="115000"/>
                        </a:lnSpc>
                        <a:spcAft>
                          <a:spcPts val="0"/>
                        </a:spcAft>
                      </a:pPr>
                      <a:endParaRPr lang="en-US" sz="1600" dirty="0">
                        <a:latin typeface="Calibri"/>
                        <a:ea typeface="Calibri"/>
                        <a:cs typeface="Arial"/>
                      </a:endParaRPr>
                    </a:p>
                  </a:txBody>
                  <a:tcPr marL="68580" marR="68580" marT="0" marB="0"/>
                </a:tc>
                <a:tc>
                  <a:txBody>
                    <a:bodyPr/>
                    <a:lstStyle/>
                    <a:p>
                      <a:pPr>
                        <a:lnSpc>
                          <a:spcPct val="115000"/>
                        </a:lnSpc>
                        <a:spcAft>
                          <a:spcPts val="0"/>
                        </a:spcAft>
                      </a:pPr>
                      <a:endParaRPr lang="en-US" sz="1600" dirty="0">
                        <a:latin typeface="Calibri"/>
                        <a:ea typeface="Calibri"/>
                        <a:cs typeface="Arial"/>
                      </a:endParaRPr>
                    </a:p>
                  </a:txBody>
                  <a:tcPr marL="68580" marR="68580" marT="0" marB="0"/>
                </a:tc>
                <a:tc>
                  <a:txBody>
                    <a:bodyPr/>
                    <a:lstStyle/>
                    <a:p>
                      <a:pPr>
                        <a:lnSpc>
                          <a:spcPct val="115000"/>
                        </a:lnSpc>
                        <a:spcAft>
                          <a:spcPts val="0"/>
                        </a:spcAft>
                      </a:pPr>
                      <a:endParaRPr lang="en-US" sz="1600" dirty="0">
                        <a:latin typeface="Calibri"/>
                        <a:ea typeface="Calibri"/>
                        <a:cs typeface="Arial"/>
                      </a:endParaRPr>
                    </a:p>
                  </a:txBody>
                  <a:tcPr marL="68580" marR="68580" marT="0" marB="0"/>
                </a:tc>
                <a:tc>
                  <a:txBody>
                    <a:bodyPr/>
                    <a:lstStyle/>
                    <a:p>
                      <a:pPr>
                        <a:lnSpc>
                          <a:spcPct val="115000"/>
                        </a:lnSpc>
                        <a:spcAft>
                          <a:spcPts val="0"/>
                        </a:spcAft>
                      </a:pPr>
                      <a:endParaRPr lang="en-US" sz="1600" dirty="0">
                        <a:latin typeface="Calibri"/>
                        <a:ea typeface="Calibri"/>
                        <a:cs typeface="Arial"/>
                      </a:endParaRPr>
                    </a:p>
                  </a:txBody>
                  <a:tcPr marL="68580" marR="68580" marT="0" marB="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indices outcomes</a:t>
            </a:r>
            <a:endParaRPr lang="en-US" dirty="0"/>
          </a:p>
        </p:txBody>
      </p:sp>
      <p:pic>
        <p:nvPicPr>
          <p:cNvPr id="9218"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1484784"/>
            <a:ext cx="8158338"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Oval 3"/>
          <p:cNvSpPr/>
          <p:nvPr/>
        </p:nvSpPr>
        <p:spPr>
          <a:xfrm>
            <a:off x="7596336" y="3068960"/>
            <a:ext cx="792088" cy="288032"/>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 name="Oval 4"/>
          <p:cNvSpPr/>
          <p:nvPr/>
        </p:nvSpPr>
        <p:spPr>
          <a:xfrm>
            <a:off x="7596336" y="3429000"/>
            <a:ext cx="792088" cy="360041"/>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fld id="{F3D8BACB-F674-44B5-AF77-09B0E32B1408}" type="slidenum">
              <a:rPr lang="en-US" smtClean="0"/>
              <a:pPr/>
              <a:t>33</a:t>
            </a:fld>
            <a:endParaRPr lang="en-US"/>
          </a:p>
        </p:txBody>
      </p:sp>
      <p:sp>
        <p:nvSpPr>
          <p:cNvPr id="7" name="Footer Placeholder 6"/>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865013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Retinal detachment and cataract surgery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incidence of retinal detachment either after extra-capsular cataract extraction by nuclear expression (ECCE) or </a:t>
            </a:r>
            <a:r>
              <a:rPr lang="en-US" dirty="0" err="1" smtClean="0"/>
              <a:t>phaco</a:t>
            </a:r>
            <a:r>
              <a:rPr lang="en-US" dirty="0" smtClean="0"/>
              <a:t>-emulsification has been estimated to be within the range of 0.6% to 2.7% </a:t>
            </a:r>
          </a:p>
          <a:p>
            <a:r>
              <a:rPr lang="en-US" dirty="0" smtClean="0"/>
              <a:t>Potential risk factors for retinal detachment after cataract extraction include </a:t>
            </a:r>
          </a:p>
          <a:p>
            <a:pPr lvl="1"/>
            <a:r>
              <a:rPr lang="en-US" dirty="0" smtClean="0"/>
              <a:t>Male sex</a:t>
            </a:r>
          </a:p>
          <a:p>
            <a:pPr lvl="1"/>
            <a:r>
              <a:rPr lang="en-US" dirty="0" smtClean="0"/>
              <a:t>Younger age</a:t>
            </a:r>
          </a:p>
          <a:p>
            <a:pPr lvl="1"/>
            <a:r>
              <a:rPr lang="en-US" dirty="0" smtClean="0"/>
              <a:t>Ruptured  posterior capsule/vitreous loss</a:t>
            </a:r>
          </a:p>
          <a:p>
            <a:pPr lvl="1"/>
            <a:r>
              <a:rPr lang="en-US" dirty="0" smtClean="0"/>
              <a:t>Presence of atrophic retinal lesion</a:t>
            </a:r>
          </a:p>
          <a:p>
            <a:pPr lvl="1"/>
            <a:r>
              <a:rPr lang="en-US" dirty="0" smtClean="0"/>
              <a:t>Retinal detachment in the other eye</a:t>
            </a:r>
          </a:p>
          <a:p>
            <a:pPr lvl="1"/>
            <a:r>
              <a:rPr lang="en-US" dirty="0" smtClean="0"/>
              <a:t>Nd:YAG laser capsulotomy</a:t>
            </a:r>
          </a:p>
          <a:p>
            <a:pPr lvl="1"/>
            <a:r>
              <a:rPr lang="en-US" dirty="0" smtClean="0"/>
              <a:t>High axial myopia</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of RD in high myopic eyes after cataract surgery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relationship between high axial myopia and retinal detachment </a:t>
            </a:r>
            <a:r>
              <a:rPr lang="en-US" dirty="0" smtClean="0"/>
              <a:t>after cataract </a:t>
            </a:r>
            <a:r>
              <a:rPr lang="en-US" dirty="0"/>
              <a:t>extraction has been assessed and reported in many retrospective </a:t>
            </a:r>
            <a:r>
              <a:rPr lang="en-US" dirty="0" smtClean="0"/>
              <a:t>studies</a:t>
            </a:r>
          </a:p>
          <a:p>
            <a:r>
              <a:rPr lang="en-US" dirty="0" smtClean="0"/>
              <a:t>There </a:t>
            </a:r>
            <a:r>
              <a:rPr lang="en-US" dirty="0"/>
              <a:t>is a considerable number of studies reported that high axial myopia increases the risk of retinal detachment after </a:t>
            </a:r>
            <a:r>
              <a:rPr lang="en-US" dirty="0" smtClean="0"/>
              <a:t>cataract </a:t>
            </a:r>
            <a:r>
              <a:rPr lang="en-US" dirty="0"/>
              <a:t>extraction </a:t>
            </a:r>
            <a:r>
              <a:rPr lang="en-US" dirty="0" smtClean="0"/>
              <a:t>while </a:t>
            </a:r>
            <a:r>
              <a:rPr lang="en-US" dirty="0"/>
              <a:t>many other studies have not found such </a:t>
            </a:r>
            <a:r>
              <a:rPr lang="en-US" dirty="0" smtClean="0"/>
              <a:t>increase</a:t>
            </a:r>
          </a:p>
          <a:p>
            <a:r>
              <a:rPr lang="en-US" dirty="0" smtClean="0"/>
              <a:t>The reported incidence varies between 0% to 8% </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4704507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 of RD in high myopic eyes after cataract surgery</a:t>
            </a:r>
          </a:p>
        </p:txBody>
      </p:sp>
      <p:sp>
        <p:nvSpPr>
          <p:cNvPr id="3" name="Content Placeholder 2"/>
          <p:cNvSpPr>
            <a:spLocks noGrp="1"/>
          </p:cNvSpPr>
          <p:nvPr>
            <p:ph idx="1"/>
          </p:nvPr>
        </p:nvSpPr>
        <p:spPr/>
        <p:txBody>
          <a:bodyPr>
            <a:normAutofit/>
          </a:bodyPr>
          <a:lstStyle/>
          <a:p>
            <a:r>
              <a:rPr lang="en-US" dirty="0" smtClean="0"/>
              <a:t>The </a:t>
            </a:r>
            <a:r>
              <a:rPr lang="en-US" dirty="0"/>
              <a:t>main difficulties in comparing different studies come from </a:t>
            </a:r>
            <a:endParaRPr lang="en-US" dirty="0" smtClean="0"/>
          </a:p>
          <a:p>
            <a:pPr lvl="1"/>
            <a:r>
              <a:rPr lang="en-US" dirty="0" smtClean="0"/>
              <a:t>Various </a:t>
            </a:r>
            <a:r>
              <a:rPr lang="en-US" dirty="0"/>
              <a:t>definition used for high </a:t>
            </a:r>
            <a:r>
              <a:rPr lang="en-US" dirty="0" smtClean="0"/>
              <a:t>myopia</a:t>
            </a:r>
          </a:p>
          <a:p>
            <a:pPr lvl="1"/>
            <a:r>
              <a:rPr lang="en-US" dirty="0" smtClean="0"/>
              <a:t>Variation </a:t>
            </a:r>
            <a:r>
              <a:rPr lang="en-US" dirty="0"/>
              <a:t>in the follow up </a:t>
            </a:r>
            <a:r>
              <a:rPr lang="en-US" dirty="0" smtClean="0"/>
              <a:t>period</a:t>
            </a:r>
          </a:p>
          <a:p>
            <a:pPr lvl="1"/>
            <a:r>
              <a:rPr lang="en-US" dirty="0" smtClean="0"/>
              <a:t>Different </a:t>
            </a:r>
            <a:r>
              <a:rPr lang="en-US" dirty="0"/>
              <a:t>surgical </a:t>
            </a:r>
            <a:r>
              <a:rPr lang="en-US" dirty="0" smtClean="0"/>
              <a:t>technique</a:t>
            </a:r>
          </a:p>
          <a:p>
            <a:pPr lvl="1"/>
            <a:r>
              <a:rPr lang="en-US" dirty="0" smtClean="0"/>
              <a:t>Hospital setting</a:t>
            </a:r>
          </a:p>
          <a:p>
            <a:pPr lvl="1"/>
            <a:r>
              <a:rPr lang="en-US" dirty="0" smtClean="0"/>
              <a:t>Ethnicity</a:t>
            </a:r>
          </a:p>
          <a:p>
            <a:pPr lvl="1"/>
            <a:r>
              <a:rPr lang="en-US" dirty="0" smtClean="0"/>
              <a:t>Inclusion </a:t>
            </a:r>
            <a:r>
              <a:rPr lang="en-US" dirty="0"/>
              <a:t>and exclusion </a:t>
            </a:r>
            <a:r>
              <a:rPr lang="en-US" dirty="0" smtClean="0"/>
              <a:t>criteria</a:t>
            </a:r>
          </a:p>
          <a:p>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624848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of RD</a:t>
            </a:r>
            <a:endParaRPr lang="en-US" dirty="0"/>
          </a:p>
        </p:txBody>
      </p:sp>
      <p:sp>
        <p:nvSpPr>
          <p:cNvPr id="3" name="Content Placeholder 2"/>
          <p:cNvSpPr>
            <a:spLocks noGrp="1"/>
          </p:cNvSpPr>
          <p:nvPr>
            <p:ph idx="1"/>
          </p:nvPr>
        </p:nvSpPr>
        <p:spPr/>
        <p:txBody>
          <a:bodyPr/>
          <a:lstStyle/>
          <a:p>
            <a:r>
              <a:rPr lang="en-US" dirty="0" smtClean="0"/>
              <a:t>RD </a:t>
            </a:r>
            <a:r>
              <a:rPr lang="en-US" dirty="0"/>
              <a:t>across the whole group is 16/852 = 1.9</a:t>
            </a:r>
            <a:r>
              <a:rPr lang="en-US" dirty="0" smtClean="0"/>
              <a:t>%</a:t>
            </a:r>
          </a:p>
          <a:p>
            <a:r>
              <a:rPr lang="en-US" dirty="0" smtClean="0"/>
              <a:t>RD </a:t>
            </a:r>
            <a:r>
              <a:rPr lang="en-US" dirty="0"/>
              <a:t>among cases: 14/352 (4</a:t>
            </a:r>
            <a:r>
              <a:rPr lang="en-US" dirty="0" smtClean="0"/>
              <a:t>%)</a:t>
            </a:r>
            <a:endParaRPr lang="en-US" dirty="0"/>
          </a:p>
          <a:p>
            <a:r>
              <a:rPr lang="en-US" dirty="0" smtClean="0"/>
              <a:t>RD </a:t>
            </a:r>
            <a:r>
              <a:rPr lang="en-US" dirty="0"/>
              <a:t>among controls: 2/500 (0.4</a:t>
            </a:r>
            <a:r>
              <a:rPr lang="en-US" dirty="0" smtClean="0"/>
              <a:t>%)</a:t>
            </a: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6117090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Kaplan-Maier analysis for the risk of RD</a:t>
            </a:r>
            <a:endParaRPr lang="en-US" dirty="0"/>
          </a:p>
        </p:txBody>
      </p:sp>
      <p:pic>
        <p:nvPicPr>
          <p:cNvPr id="1331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836712"/>
            <a:ext cx="6912768" cy="39528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1"/>
          <p:cNvSpPr>
            <a:spLocks noChangeArrowheads="1"/>
          </p:cNvSpPr>
          <p:nvPr/>
        </p:nvSpPr>
        <p:spPr bwMode="auto">
          <a:xfrm>
            <a:off x="107504" y="5449190"/>
            <a:ext cx="9144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FFFF00"/>
                </a:solidFill>
                <a:effectLst/>
                <a:latin typeface="Arial" pitchFamily="34" charset="0"/>
                <a:cs typeface="Arial" pitchFamily="34" charset="0"/>
              </a:rPr>
              <a:t> </a:t>
            </a:r>
            <a:endParaRPr kumimoji="0" lang="en-US" sz="3200" b="0" i="0" u="none" strike="noStrike" cap="none" normalizeH="0" baseline="0" dirty="0" smtClean="0">
              <a:ln>
                <a:noFill/>
              </a:ln>
              <a:solidFill>
                <a:srgbClr val="FFFF00"/>
              </a:solidFill>
              <a:effectLst/>
              <a:latin typeface="Arial" pitchFamily="34" charset="0"/>
              <a:cs typeface="Arial" pitchFamily="34" charset="0"/>
            </a:endParaRPr>
          </a:p>
        </p:txBody>
      </p:sp>
      <p:sp>
        <p:nvSpPr>
          <p:cNvPr id="4" name="TextBox 3"/>
          <p:cNvSpPr txBox="1"/>
          <p:nvPr/>
        </p:nvSpPr>
        <p:spPr>
          <a:xfrm>
            <a:off x="2627784" y="4972136"/>
            <a:ext cx="3452420" cy="1477328"/>
          </a:xfrm>
          <a:prstGeom prst="rect">
            <a:avLst/>
          </a:prstGeom>
          <a:noFill/>
        </p:spPr>
        <p:txBody>
          <a:bodyPr wrap="none" rtlCol="0">
            <a:spAutoFit/>
          </a:bodyPr>
          <a:lstStyle/>
          <a:p>
            <a:r>
              <a:rPr lang="en-US" dirty="0" smtClean="0"/>
              <a:t>The cumulative risk of onset of RD:</a:t>
            </a:r>
          </a:p>
          <a:p>
            <a:r>
              <a:rPr lang="en-US" dirty="0" smtClean="0"/>
              <a:t>2% at 12 months</a:t>
            </a:r>
          </a:p>
          <a:p>
            <a:r>
              <a:rPr lang="en-US" dirty="0" smtClean="0"/>
              <a:t>3.5% at 24 months</a:t>
            </a:r>
          </a:p>
          <a:p>
            <a:r>
              <a:rPr lang="en-US" dirty="0" smtClean="0"/>
              <a:t>4.4% at  48 months</a:t>
            </a:r>
          </a:p>
          <a:p>
            <a:r>
              <a:rPr lang="en-US" dirty="0" smtClean="0"/>
              <a:t>5.2% at  54 months</a:t>
            </a:r>
            <a:endParaRPr lang="en-US" dirty="0"/>
          </a:p>
        </p:txBody>
      </p:sp>
      <p:sp>
        <p:nvSpPr>
          <p:cNvPr id="6" name="Slide Number Placeholder 5"/>
          <p:cNvSpPr>
            <a:spLocks noGrp="1"/>
          </p:cNvSpPr>
          <p:nvPr>
            <p:ph type="sldNum" sz="quarter" idx="12"/>
          </p:nvPr>
        </p:nvSpPr>
        <p:spPr/>
        <p:txBody>
          <a:bodyPr/>
          <a:lstStyle/>
          <a:p>
            <a:fld id="{F3D8BACB-F674-44B5-AF77-09B0E32B1408}" type="slidenum">
              <a:rPr lang="en-US" smtClean="0"/>
              <a:pPr/>
              <a:t>38</a:t>
            </a:fld>
            <a:endParaRPr lang="en-US"/>
          </a:p>
        </p:txBody>
      </p:sp>
      <p:sp>
        <p:nvSpPr>
          <p:cNvPr id="7" name="Footer Placeholder 6"/>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1448215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Survivorship Function over follow up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11546764"/>
              </p:ext>
            </p:extLst>
          </p:nvPr>
        </p:nvGraphicFramePr>
        <p:xfrm>
          <a:off x="539552" y="1988840"/>
          <a:ext cx="8229600" cy="4082919"/>
        </p:xfrm>
        <a:graphic>
          <a:graphicData uri="http://schemas.openxmlformats.org/drawingml/2006/table">
            <a:tbl>
              <a:tblPr>
                <a:tableStyleId>{5C22544A-7EE6-4342-B048-85BDC9FD1C3A}</a:tableStyleId>
              </a:tblPr>
              <a:tblGrid>
                <a:gridCol w="2216568"/>
                <a:gridCol w="2004344"/>
                <a:gridCol w="2004344"/>
                <a:gridCol w="2004344"/>
              </a:tblGrid>
              <a:tr h="1166549">
                <a:tc>
                  <a:txBody>
                    <a:bodyPr/>
                    <a:lstStyle/>
                    <a:p>
                      <a:pPr>
                        <a:lnSpc>
                          <a:spcPct val="115000"/>
                        </a:lnSpc>
                        <a:spcAft>
                          <a:spcPts val="1000"/>
                        </a:spcAft>
                      </a:pPr>
                      <a:r>
                        <a:rPr lang="en-US" sz="1800" dirty="0">
                          <a:solidFill>
                            <a:schemeClr val="bg1"/>
                          </a:solidFill>
                          <a:effectLst/>
                        </a:rPr>
                        <a:t>Follow Up time (M)</a:t>
                      </a:r>
                      <a:endParaRPr lang="en-US" sz="1800" dirty="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800" dirty="0">
                          <a:solidFill>
                            <a:schemeClr val="bg1"/>
                          </a:solidFill>
                          <a:effectLst/>
                        </a:rPr>
                        <a:t>RD Incidence</a:t>
                      </a:r>
                    </a:p>
                    <a:p>
                      <a:pPr>
                        <a:lnSpc>
                          <a:spcPct val="115000"/>
                        </a:lnSpc>
                        <a:spcAft>
                          <a:spcPts val="1000"/>
                        </a:spcAft>
                      </a:pPr>
                      <a:r>
                        <a:rPr lang="en-US" sz="1800" dirty="0">
                          <a:solidFill>
                            <a:schemeClr val="bg1"/>
                          </a:solidFill>
                          <a:effectLst/>
                        </a:rPr>
                        <a:t>No. (%)</a:t>
                      </a:r>
                      <a:endParaRPr lang="en-US" sz="1800" dirty="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800" dirty="0">
                          <a:solidFill>
                            <a:schemeClr val="bg1"/>
                          </a:solidFill>
                          <a:effectLst/>
                        </a:rPr>
                        <a:t>Probability Survive</a:t>
                      </a:r>
                      <a:endParaRPr lang="en-US" sz="1800" dirty="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800" dirty="0">
                          <a:solidFill>
                            <a:schemeClr val="bg1"/>
                          </a:solidFill>
                          <a:effectLst/>
                        </a:rPr>
                        <a:t>Probability RD Event</a:t>
                      </a:r>
                      <a:endParaRPr lang="en-US" sz="1800" dirty="0">
                        <a:solidFill>
                          <a:schemeClr val="bg1"/>
                        </a:solidFill>
                        <a:effectLst/>
                        <a:latin typeface="Calibri"/>
                        <a:ea typeface="Calibri"/>
                        <a:cs typeface="Arial"/>
                      </a:endParaRPr>
                    </a:p>
                  </a:txBody>
                  <a:tcPr marL="63759" marR="63759" marT="8855" marB="0" anchor="ctr">
                    <a:solidFill>
                      <a:schemeClr val="accent1"/>
                    </a:solidFill>
                  </a:tcPr>
                </a:tc>
              </a:tr>
              <a:tr h="583274">
                <a:tc>
                  <a:txBody>
                    <a:bodyPr/>
                    <a:lstStyle/>
                    <a:p>
                      <a:pPr>
                        <a:lnSpc>
                          <a:spcPct val="115000"/>
                        </a:lnSpc>
                        <a:spcAft>
                          <a:spcPts val="1000"/>
                        </a:spcAft>
                      </a:pPr>
                      <a:r>
                        <a:rPr lang="en-US" sz="1800" dirty="0">
                          <a:solidFill>
                            <a:schemeClr val="bg1"/>
                          </a:solidFill>
                          <a:effectLst/>
                        </a:rPr>
                        <a:t>0 - 12</a:t>
                      </a:r>
                      <a:endParaRPr lang="en-US" sz="1800" dirty="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600" dirty="0">
                          <a:effectLst/>
                        </a:rPr>
                        <a:t>7 (50%)</a:t>
                      </a:r>
                      <a:endParaRPr lang="en-US" sz="1600" dirty="0">
                        <a:effectLst/>
                        <a:latin typeface="Calibri"/>
                        <a:ea typeface="Calibri"/>
                        <a:cs typeface="Arial"/>
                      </a:endParaRPr>
                    </a:p>
                  </a:txBody>
                  <a:tcPr marL="63759" marR="63759" marT="8855" marB="0" anchor="ctr">
                    <a:solidFill>
                      <a:schemeClr val="accent1">
                        <a:lumMod val="20000"/>
                        <a:lumOff val="80000"/>
                      </a:schemeClr>
                    </a:solidFill>
                  </a:tcPr>
                </a:tc>
                <a:tc>
                  <a:txBody>
                    <a:bodyPr/>
                    <a:lstStyle/>
                    <a:p>
                      <a:pPr>
                        <a:lnSpc>
                          <a:spcPct val="115000"/>
                        </a:lnSpc>
                        <a:spcAft>
                          <a:spcPts val="1000"/>
                        </a:spcAft>
                      </a:pPr>
                      <a:r>
                        <a:rPr lang="en-US" sz="1600" dirty="0">
                          <a:effectLst/>
                        </a:rPr>
                        <a:t>98%</a:t>
                      </a:r>
                      <a:endParaRPr lang="en-US" sz="1600" dirty="0">
                        <a:effectLst/>
                        <a:latin typeface="Calibri"/>
                        <a:ea typeface="Calibri"/>
                        <a:cs typeface="Arial"/>
                      </a:endParaRPr>
                    </a:p>
                  </a:txBody>
                  <a:tcPr marL="63759" marR="63759" marT="8855" marB="0" anchor="ctr">
                    <a:solidFill>
                      <a:schemeClr val="accent1">
                        <a:lumMod val="20000"/>
                        <a:lumOff val="80000"/>
                      </a:schemeClr>
                    </a:solidFill>
                  </a:tcPr>
                </a:tc>
                <a:tc>
                  <a:txBody>
                    <a:bodyPr/>
                    <a:lstStyle/>
                    <a:p>
                      <a:pPr>
                        <a:lnSpc>
                          <a:spcPct val="115000"/>
                        </a:lnSpc>
                        <a:spcAft>
                          <a:spcPts val="1000"/>
                        </a:spcAft>
                      </a:pPr>
                      <a:r>
                        <a:rPr lang="en-US" sz="1600" dirty="0">
                          <a:effectLst/>
                        </a:rPr>
                        <a:t>2%</a:t>
                      </a:r>
                      <a:endParaRPr lang="en-US" sz="1600" dirty="0">
                        <a:effectLst/>
                        <a:latin typeface="Calibri"/>
                        <a:ea typeface="Calibri"/>
                        <a:cs typeface="Arial"/>
                      </a:endParaRPr>
                    </a:p>
                  </a:txBody>
                  <a:tcPr marL="63759" marR="63759" marT="8855" marB="0" anchor="ctr">
                    <a:solidFill>
                      <a:schemeClr val="accent1">
                        <a:lumMod val="20000"/>
                        <a:lumOff val="80000"/>
                      </a:schemeClr>
                    </a:solidFill>
                  </a:tcPr>
                </a:tc>
              </a:tr>
              <a:tr h="583274">
                <a:tc>
                  <a:txBody>
                    <a:bodyPr/>
                    <a:lstStyle/>
                    <a:p>
                      <a:pPr>
                        <a:lnSpc>
                          <a:spcPct val="115000"/>
                        </a:lnSpc>
                        <a:spcAft>
                          <a:spcPts val="1000"/>
                        </a:spcAft>
                      </a:pPr>
                      <a:r>
                        <a:rPr lang="en-US" sz="1800">
                          <a:solidFill>
                            <a:schemeClr val="bg1"/>
                          </a:solidFill>
                          <a:effectLst/>
                        </a:rPr>
                        <a:t>13 – 24</a:t>
                      </a:r>
                      <a:endParaRPr lang="en-US" sz="180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600" dirty="0">
                          <a:effectLst/>
                        </a:rPr>
                        <a:t>4 (28.6%)</a:t>
                      </a:r>
                      <a:endParaRPr lang="en-US" sz="1600" dirty="0">
                        <a:effectLst/>
                        <a:latin typeface="Calibri"/>
                        <a:ea typeface="Calibri"/>
                        <a:cs typeface="Arial"/>
                      </a:endParaRPr>
                    </a:p>
                  </a:txBody>
                  <a:tcPr marL="63759" marR="63759" marT="8855" marB="0" anchor="ctr">
                    <a:solidFill>
                      <a:schemeClr val="accent1">
                        <a:lumMod val="40000"/>
                        <a:lumOff val="60000"/>
                      </a:schemeClr>
                    </a:solidFill>
                  </a:tcPr>
                </a:tc>
                <a:tc>
                  <a:txBody>
                    <a:bodyPr/>
                    <a:lstStyle/>
                    <a:p>
                      <a:pPr>
                        <a:lnSpc>
                          <a:spcPct val="115000"/>
                        </a:lnSpc>
                        <a:spcAft>
                          <a:spcPts val="1000"/>
                        </a:spcAft>
                      </a:pPr>
                      <a:r>
                        <a:rPr lang="en-US" sz="1600" dirty="0">
                          <a:effectLst/>
                        </a:rPr>
                        <a:t>96.6%</a:t>
                      </a:r>
                      <a:endParaRPr lang="en-US" sz="1600" dirty="0">
                        <a:effectLst/>
                        <a:latin typeface="Calibri"/>
                        <a:ea typeface="Calibri"/>
                        <a:cs typeface="Arial"/>
                      </a:endParaRPr>
                    </a:p>
                  </a:txBody>
                  <a:tcPr marL="63759" marR="63759" marT="8855" marB="0" anchor="ctr">
                    <a:solidFill>
                      <a:schemeClr val="accent1">
                        <a:lumMod val="40000"/>
                        <a:lumOff val="60000"/>
                      </a:schemeClr>
                    </a:solidFill>
                  </a:tcPr>
                </a:tc>
                <a:tc>
                  <a:txBody>
                    <a:bodyPr/>
                    <a:lstStyle/>
                    <a:p>
                      <a:pPr>
                        <a:lnSpc>
                          <a:spcPct val="115000"/>
                        </a:lnSpc>
                        <a:spcAft>
                          <a:spcPts val="1000"/>
                        </a:spcAft>
                      </a:pPr>
                      <a:r>
                        <a:rPr lang="en-US" sz="1600" dirty="0">
                          <a:effectLst/>
                        </a:rPr>
                        <a:t>3.5%</a:t>
                      </a:r>
                      <a:endParaRPr lang="en-US" sz="1600" dirty="0">
                        <a:effectLst/>
                        <a:latin typeface="Calibri"/>
                        <a:ea typeface="Calibri"/>
                        <a:cs typeface="Arial"/>
                      </a:endParaRPr>
                    </a:p>
                  </a:txBody>
                  <a:tcPr marL="63759" marR="63759" marT="8855" marB="0" anchor="ctr">
                    <a:solidFill>
                      <a:schemeClr val="accent1">
                        <a:lumMod val="40000"/>
                        <a:lumOff val="60000"/>
                      </a:schemeClr>
                    </a:solidFill>
                  </a:tcPr>
                </a:tc>
              </a:tr>
              <a:tr h="583274">
                <a:tc>
                  <a:txBody>
                    <a:bodyPr/>
                    <a:lstStyle/>
                    <a:p>
                      <a:pPr>
                        <a:lnSpc>
                          <a:spcPct val="115000"/>
                        </a:lnSpc>
                        <a:spcAft>
                          <a:spcPts val="1000"/>
                        </a:spcAft>
                      </a:pPr>
                      <a:r>
                        <a:rPr lang="en-US" sz="1800">
                          <a:solidFill>
                            <a:schemeClr val="bg1"/>
                          </a:solidFill>
                          <a:effectLst/>
                        </a:rPr>
                        <a:t>25 – 36</a:t>
                      </a:r>
                      <a:endParaRPr lang="en-US" sz="180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600">
                          <a:effectLst/>
                        </a:rPr>
                        <a:t>2 (14.3%)</a:t>
                      </a:r>
                      <a:endParaRPr lang="en-US" sz="1600">
                        <a:effectLst/>
                        <a:latin typeface="Calibri"/>
                        <a:ea typeface="Calibri"/>
                        <a:cs typeface="Arial"/>
                      </a:endParaRPr>
                    </a:p>
                  </a:txBody>
                  <a:tcPr marL="63759" marR="63759" marT="8855" marB="0" anchor="ctr"/>
                </a:tc>
                <a:tc>
                  <a:txBody>
                    <a:bodyPr/>
                    <a:lstStyle/>
                    <a:p>
                      <a:pPr>
                        <a:lnSpc>
                          <a:spcPct val="115000"/>
                        </a:lnSpc>
                        <a:spcAft>
                          <a:spcPts val="1000"/>
                        </a:spcAft>
                      </a:pPr>
                      <a:r>
                        <a:rPr lang="en-US" sz="1600" dirty="0">
                          <a:effectLst/>
                        </a:rPr>
                        <a:t>95.7%</a:t>
                      </a:r>
                      <a:endParaRPr lang="en-US" sz="1600" dirty="0">
                        <a:effectLst/>
                        <a:latin typeface="Calibri"/>
                        <a:ea typeface="Calibri"/>
                        <a:cs typeface="Arial"/>
                      </a:endParaRPr>
                    </a:p>
                  </a:txBody>
                  <a:tcPr marL="63759" marR="63759" marT="8855" marB="0" anchor="ctr"/>
                </a:tc>
                <a:tc>
                  <a:txBody>
                    <a:bodyPr/>
                    <a:lstStyle/>
                    <a:p>
                      <a:pPr>
                        <a:lnSpc>
                          <a:spcPct val="115000"/>
                        </a:lnSpc>
                        <a:spcAft>
                          <a:spcPts val="1000"/>
                        </a:spcAft>
                      </a:pPr>
                      <a:r>
                        <a:rPr lang="en-US" sz="1600" dirty="0">
                          <a:effectLst/>
                        </a:rPr>
                        <a:t>4.4%</a:t>
                      </a:r>
                      <a:endParaRPr lang="en-US" sz="1600" dirty="0">
                        <a:effectLst/>
                        <a:latin typeface="Calibri"/>
                        <a:ea typeface="Calibri"/>
                        <a:cs typeface="Arial"/>
                      </a:endParaRPr>
                    </a:p>
                  </a:txBody>
                  <a:tcPr marL="63759" marR="63759" marT="8855" marB="0" anchor="ctr"/>
                </a:tc>
              </a:tr>
              <a:tr h="583274">
                <a:tc>
                  <a:txBody>
                    <a:bodyPr/>
                    <a:lstStyle/>
                    <a:p>
                      <a:pPr>
                        <a:lnSpc>
                          <a:spcPct val="115000"/>
                        </a:lnSpc>
                        <a:spcAft>
                          <a:spcPts val="1000"/>
                        </a:spcAft>
                      </a:pPr>
                      <a:r>
                        <a:rPr lang="en-US" sz="1800">
                          <a:solidFill>
                            <a:schemeClr val="bg1"/>
                          </a:solidFill>
                          <a:effectLst/>
                        </a:rPr>
                        <a:t>37 – 53</a:t>
                      </a:r>
                      <a:endParaRPr lang="en-US" sz="180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600" dirty="0">
                          <a:effectLst/>
                        </a:rPr>
                        <a:t>0 (0%)</a:t>
                      </a:r>
                      <a:endParaRPr lang="en-US" sz="1600" dirty="0">
                        <a:effectLst/>
                        <a:latin typeface="Calibri"/>
                        <a:ea typeface="Calibri"/>
                        <a:cs typeface="Arial"/>
                      </a:endParaRPr>
                    </a:p>
                  </a:txBody>
                  <a:tcPr marL="63759" marR="63759" marT="8855" marB="0" anchor="ctr">
                    <a:solidFill>
                      <a:schemeClr val="accent1">
                        <a:lumMod val="40000"/>
                        <a:lumOff val="60000"/>
                      </a:schemeClr>
                    </a:solidFill>
                  </a:tcPr>
                </a:tc>
                <a:tc>
                  <a:txBody>
                    <a:bodyPr/>
                    <a:lstStyle/>
                    <a:p>
                      <a:pPr>
                        <a:lnSpc>
                          <a:spcPct val="115000"/>
                        </a:lnSpc>
                        <a:spcAft>
                          <a:spcPts val="1000"/>
                        </a:spcAft>
                      </a:pPr>
                      <a:r>
                        <a:rPr lang="en-US" sz="1600">
                          <a:effectLst/>
                        </a:rPr>
                        <a:t>95.7%</a:t>
                      </a:r>
                      <a:endParaRPr lang="en-US" sz="1600">
                        <a:effectLst/>
                        <a:latin typeface="Calibri"/>
                        <a:ea typeface="Calibri"/>
                        <a:cs typeface="Arial"/>
                      </a:endParaRPr>
                    </a:p>
                  </a:txBody>
                  <a:tcPr marL="63759" marR="63759" marT="8855" marB="0" anchor="ctr">
                    <a:solidFill>
                      <a:schemeClr val="accent1">
                        <a:lumMod val="40000"/>
                        <a:lumOff val="60000"/>
                      </a:schemeClr>
                    </a:solidFill>
                  </a:tcPr>
                </a:tc>
                <a:tc>
                  <a:txBody>
                    <a:bodyPr/>
                    <a:lstStyle/>
                    <a:p>
                      <a:pPr>
                        <a:lnSpc>
                          <a:spcPct val="115000"/>
                        </a:lnSpc>
                        <a:spcAft>
                          <a:spcPts val="1000"/>
                        </a:spcAft>
                      </a:pPr>
                      <a:r>
                        <a:rPr lang="en-US" sz="1600" dirty="0">
                          <a:effectLst/>
                        </a:rPr>
                        <a:t>4.4%</a:t>
                      </a:r>
                      <a:endParaRPr lang="en-US" sz="1600" dirty="0">
                        <a:effectLst/>
                        <a:latin typeface="Calibri"/>
                        <a:ea typeface="Calibri"/>
                        <a:cs typeface="Arial"/>
                      </a:endParaRPr>
                    </a:p>
                  </a:txBody>
                  <a:tcPr marL="63759" marR="63759" marT="8855" marB="0" anchor="ctr">
                    <a:solidFill>
                      <a:schemeClr val="accent1">
                        <a:lumMod val="40000"/>
                        <a:lumOff val="60000"/>
                      </a:schemeClr>
                    </a:solidFill>
                  </a:tcPr>
                </a:tc>
              </a:tr>
              <a:tr h="583274">
                <a:tc>
                  <a:txBody>
                    <a:bodyPr/>
                    <a:lstStyle/>
                    <a:p>
                      <a:pPr>
                        <a:lnSpc>
                          <a:spcPct val="115000"/>
                        </a:lnSpc>
                        <a:spcAft>
                          <a:spcPts val="1000"/>
                        </a:spcAft>
                      </a:pPr>
                      <a:r>
                        <a:rPr lang="en-US" sz="1800" dirty="0">
                          <a:solidFill>
                            <a:schemeClr val="bg1"/>
                          </a:solidFill>
                          <a:effectLst/>
                        </a:rPr>
                        <a:t>54 +</a:t>
                      </a:r>
                      <a:endParaRPr lang="en-US" sz="1800" dirty="0">
                        <a:solidFill>
                          <a:schemeClr val="bg1"/>
                        </a:solidFill>
                        <a:effectLst/>
                        <a:latin typeface="Calibri"/>
                        <a:ea typeface="Calibri"/>
                        <a:cs typeface="Arial"/>
                      </a:endParaRPr>
                    </a:p>
                  </a:txBody>
                  <a:tcPr marL="63759" marR="63759" marT="8855" marB="0" anchor="ctr">
                    <a:solidFill>
                      <a:schemeClr val="accent1"/>
                    </a:solidFill>
                  </a:tcPr>
                </a:tc>
                <a:tc>
                  <a:txBody>
                    <a:bodyPr/>
                    <a:lstStyle/>
                    <a:p>
                      <a:pPr>
                        <a:lnSpc>
                          <a:spcPct val="115000"/>
                        </a:lnSpc>
                        <a:spcAft>
                          <a:spcPts val="1000"/>
                        </a:spcAft>
                      </a:pPr>
                      <a:r>
                        <a:rPr lang="en-US" sz="1600">
                          <a:effectLst/>
                        </a:rPr>
                        <a:t>1 (7.1%)</a:t>
                      </a:r>
                      <a:endParaRPr lang="en-US" sz="1600">
                        <a:effectLst/>
                        <a:latin typeface="Calibri"/>
                        <a:ea typeface="Calibri"/>
                        <a:cs typeface="Arial"/>
                      </a:endParaRPr>
                    </a:p>
                  </a:txBody>
                  <a:tcPr marL="63759" marR="63759" marT="8855" marB="0" anchor="ctr"/>
                </a:tc>
                <a:tc>
                  <a:txBody>
                    <a:bodyPr/>
                    <a:lstStyle/>
                    <a:p>
                      <a:pPr>
                        <a:lnSpc>
                          <a:spcPct val="115000"/>
                        </a:lnSpc>
                        <a:spcAft>
                          <a:spcPts val="1000"/>
                        </a:spcAft>
                      </a:pPr>
                      <a:r>
                        <a:rPr lang="en-US" sz="1600">
                          <a:effectLst/>
                        </a:rPr>
                        <a:t>94.9%</a:t>
                      </a:r>
                      <a:endParaRPr lang="en-US" sz="1600">
                        <a:effectLst/>
                        <a:latin typeface="Calibri"/>
                        <a:ea typeface="Calibri"/>
                        <a:cs typeface="Arial"/>
                      </a:endParaRPr>
                    </a:p>
                  </a:txBody>
                  <a:tcPr marL="63759" marR="63759" marT="8855" marB="0" anchor="ctr"/>
                </a:tc>
                <a:tc>
                  <a:txBody>
                    <a:bodyPr/>
                    <a:lstStyle/>
                    <a:p>
                      <a:pPr>
                        <a:lnSpc>
                          <a:spcPct val="115000"/>
                        </a:lnSpc>
                        <a:spcAft>
                          <a:spcPts val="1000"/>
                        </a:spcAft>
                      </a:pPr>
                      <a:r>
                        <a:rPr lang="en-US" sz="1600" dirty="0">
                          <a:effectLst/>
                        </a:rPr>
                        <a:t>5.2%</a:t>
                      </a:r>
                      <a:endParaRPr lang="en-US" sz="1600" dirty="0">
                        <a:effectLst/>
                        <a:latin typeface="Calibri"/>
                        <a:ea typeface="Calibri"/>
                        <a:cs typeface="Arial"/>
                      </a:endParaRPr>
                    </a:p>
                  </a:txBody>
                  <a:tcPr marL="63759" marR="63759" marT="8855" marB="0" anchor="ctr"/>
                </a:tc>
              </a:tr>
            </a:tbl>
          </a:graphicData>
        </a:graphic>
      </p:graphicFrame>
      <p:sp>
        <p:nvSpPr>
          <p:cNvPr id="5" name="Slide Number Placeholder 4"/>
          <p:cNvSpPr>
            <a:spLocks noGrp="1"/>
          </p:cNvSpPr>
          <p:nvPr>
            <p:ph type="sldNum" sz="quarter" idx="12"/>
          </p:nvPr>
        </p:nvSpPr>
        <p:spPr/>
        <p:txBody>
          <a:bodyPr/>
          <a:lstStyle/>
          <a:p>
            <a:fld id="{F3D8BACB-F674-44B5-AF77-09B0E32B1408}"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675458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myopia</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Multiple studies have found an increase in the prevalence of myopia</a:t>
            </a:r>
          </a:p>
          <a:p>
            <a:pPr lvl="2"/>
            <a:r>
              <a:rPr lang="en-US" dirty="0" smtClean="0"/>
              <a:t>In USA: between 1971-1971 and 1999-2004. Significant increase from 24% to 41.6% in rates of myopia in both men and women cohorts between the ages of 12 and 54</a:t>
            </a:r>
          </a:p>
          <a:p>
            <a:pPr lvl="3"/>
            <a:r>
              <a:rPr lang="en-US" dirty="0" smtClean="0"/>
              <a:t>Vitale et al. Arch </a:t>
            </a:r>
            <a:r>
              <a:rPr lang="en-US" dirty="0" err="1" smtClean="0"/>
              <a:t>Ophthalmol</a:t>
            </a:r>
            <a:r>
              <a:rPr lang="en-US" dirty="0" smtClean="0"/>
              <a:t> 2009</a:t>
            </a:r>
          </a:p>
          <a:p>
            <a:pPr lvl="2"/>
            <a:r>
              <a:rPr lang="en-US" dirty="0" smtClean="0"/>
              <a:t>In Israel: between 1990 and 2002. Significant increase from 20.03% to 28.3% in 16 to 22-year age group</a:t>
            </a:r>
          </a:p>
          <a:p>
            <a:pPr lvl="2">
              <a:buNone/>
            </a:pPr>
            <a:r>
              <a:rPr lang="en-US" dirty="0" smtClean="0"/>
              <a:t>              Dayan et al. Invest </a:t>
            </a:r>
            <a:r>
              <a:rPr lang="en-US" dirty="0" err="1" smtClean="0"/>
              <a:t>Ophthalmol</a:t>
            </a:r>
            <a:r>
              <a:rPr lang="en-US" dirty="0" smtClean="0"/>
              <a:t> Vis </a:t>
            </a:r>
            <a:r>
              <a:rPr lang="en-US" dirty="0" err="1" smtClean="0"/>
              <a:t>Sci</a:t>
            </a:r>
            <a:r>
              <a:rPr lang="en-US" dirty="0" smtClean="0"/>
              <a:t> 2005</a:t>
            </a:r>
          </a:p>
          <a:p>
            <a:pPr lvl="2"/>
            <a:r>
              <a:rPr lang="en-US" dirty="0"/>
              <a:t>60% to 80% in the East</a:t>
            </a:r>
          </a:p>
          <a:p>
            <a:pPr marL="914400" lvl="2" indent="0">
              <a:buNone/>
            </a:pPr>
            <a:r>
              <a:rPr lang="en-US" dirty="0" smtClean="0"/>
              <a:t>              </a:t>
            </a:r>
            <a:r>
              <a:rPr lang="en-US" dirty="0"/>
              <a:t>Saw SM. </a:t>
            </a:r>
            <a:r>
              <a:rPr lang="en-US" dirty="0" err="1"/>
              <a:t>Clin</a:t>
            </a:r>
            <a:r>
              <a:rPr lang="en-US" dirty="0"/>
              <a:t> </a:t>
            </a:r>
            <a:r>
              <a:rPr lang="en-US" dirty="0" err="1"/>
              <a:t>Exp</a:t>
            </a:r>
            <a:r>
              <a:rPr lang="en-US" dirty="0"/>
              <a:t> </a:t>
            </a:r>
            <a:r>
              <a:rPr lang="en-US" dirty="0" err="1"/>
              <a:t>Optom</a:t>
            </a:r>
            <a:r>
              <a:rPr lang="en-US" dirty="0"/>
              <a:t> 2003</a:t>
            </a:r>
          </a:p>
          <a:p>
            <a:pPr lvl="2"/>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4</a:t>
            </a:fld>
            <a:endParaRPr lang="en-US"/>
          </a:p>
        </p:txBody>
      </p:sp>
      <p:sp>
        <p:nvSpPr>
          <p:cNvPr id="5" name="Footer Placeholder 4"/>
          <p:cNvSpPr>
            <a:spLocks noGrp="1"/>
          </p:cNvSpPr>
          <p:nvPr>
            <p:ph type="ftr" sz="quarter" idx="11"/>
          </p:nvPr>
        </p:nvSpPr>
        <p:spPr/>
        <p:txBody>
          <a:bodyPr/>
          <a:lstStyle/>
          <a:p>
            <a:r>
              <a:rPr lang="en-US" dirty="0" smtClean="0"/>
              <a:t>myopia and </a:t>
            </a:r>
            <a:r>
              <a:rPr lang="en-US" dirty="0" err="1" smtClean="0"/>
              <a:t>catract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Phacoemulsification versus ECCE</a:t>
            </a:r>
            <a:br>
              <a:rPr lang="en-US" dirty="0"/>
            </a:br>
            <a:endParaRPr lang="en-US" dirty="0"/>
          </a:p>
        </p:txBody>
      </p:sp>
      <p:sp>
        <p:nvSpPr>
          <p:cNvPr id="3" name="Content Placeholder 2"/>
          <p:cNvSpPr>
            <a:spLocks noGrp="1"/>
          </p:cNvSpPr>
          <p:nvPr>
            <p:ph idx="1"/>
          </p:nvPr>
        </p:nvSpPr>
        <p:spPr/>
        <p:txBody>
          <a:bodyPr>
            <a:normAutofit/>
          </a:bodyPr>
          <a:lstStyle/>
          <a:p>
            <a:pPr lvl="2"/>
            <a:endParaRPr lang="en-US" dirty="0" smtClean="0"/>
          </a:p>
          <a:p>
            <a:pPr lvl="2"/>
            <a:endParaRPr lang="en-US" dirty="0" smtClean="0"/>
          </a:p>
          <a:p>
            <a:pPr lvl="2"/>
            <a:endParaRPr lang="en-US" dirty="0" smtClean="0"/>
          </a:p>
          <a:p>
            <a:pPr lvl="2"/>
            <a:endParaRPr lang="en-US" dirty="0" smtClean="0"/>
          </a:p>
          <a:p>
            <a:pPr lvl="2"/>
            <a:r>
              <a:rPr lang="en-US" dirty="0" err="1" smtClean="0"/>
              <a:t>Phacoemulsification</a:t>
            </a:r>
            <a:r>
              <a:rPr lang="en-US" dirty="0" smtClean="0"/>
              <a:t> </a:t>
            </a:r>
            <a:r>
              <a:rPr lang="en-US" dirty="0"/>
              <a:t>was reported to carry either similar or even lower risk than ECCE( Erie JC 2006, Nielsen NE 1993, </a:t>
            </a:r>
            <a:r>
              <a:rPr lang="en-US" dirty="0" err="1"/>
              <a:t>Tielsch</a:t>
            </a:r>
            <a:r>
              <a:rPr lang="en-US" dirty="0"/>
              <a:t> JM 1996, </a:t>
            </a:r>
            <a:r>
              <a:rPr lang="en-US" dirty="0" err="1"/>
              <a:t>Russel</a:t>
            </a:r>
            <a:r>
              <a:rPr lang="en-US" dirty="0"/>
              <a:t> M 2006, Tuft SJ 2006, Sharma MC 2003). </a:t>
            </a:r>
            <a:endParaRPr lang="en-US" dirty="0" smtClean="0"/>
          </a:p>
          <a:p>
            <a:pPr lvl="2"/>
            <a:r>
              <a:rPr lang="en-US" dirty="0" err="1" smtClean="0"/>
              <a:t>Javitt</a:t>
            </a:r>
            <a:r>
              <a:rPr lang="en-US" dirty="0" smtClean="0"/>
              <a:t> </a:t>
            </a:r>
            <a:r>
              <a:rPr lang="en-US" dirty="0"/>
              <a:t>et al found </a:t>
            </a:r>
            <a:r>
              <a:rPr lang="en-US" dirty="0" err="1"/>
              <a:t>pseudophakic</a:t>
            </a:r>
            <a:r>
              <a:rPr lang="en-US" dirty="0"/>
              <a:t> RD to be higher after phacoemulsification in years soon after its introduction (</a:t>
            </a:r>
            <a:r>
              <a:rPr lang="en-US" dirty="0" err="1"/>
              <a:t>Javitt</a:t>
            </a:r>
            <a:r>
              <a:rPr lang="en-US" dirty="0"/>
              <a:t> JC 1992</a:t>
            </a:r>
            <a:r>
              <a:rPr lang="en-US" dirty="0" smtClean="0"/>
              <a:t>)</a:t>
            </a:r>
          </a:p>
          <a:p>
            <a:pPr marL="914400" lvl="2" indent="0">
              <a:buNone/>
            </a:pPr>
            <a:endParaRPr lang="en-US" dirty="0" smtClean="0"/>
          </a:p>
          <a:p>
            <a:pPr lvl="2"/>
            <a:endParaRPr lang="en-US" dirty="0"/>
          </a:p>
        </p:txBody>
      </p:sp>
      <p:pic>
        <p:nvPicPr>
          <p:cNvPr id="1741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1484784"/>
            <a:ext cx="5845175" cy="201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F3D8BACB-F674-44B5-AF77-09B0E32B1408}"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4485103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sz="3600" dirty="0">
                <a:solidFill>
                  <a:prstClr val="black"/>
                </a:solidFill>
                <a:ea typeface="+mn-ea"/>
                <a:cs typeface="+mn-cs"/>
              </a:rPr>
              <a:t>Nd:YAG capsulotomy and retinal detachment</a:t>
            </a:r>
            <a:r>
              <a:rPr lang="en-US" sz="2700" dirty="0">
                <a:solidFill>
                  <a:prstClr val="black"/>
                </a:solidFill>
                <a:ea typeface="+mn-ea"/>
                <a:cs typeface="+mn-cs"/>
              </a:rPr>
              <a:t/>
            </a:r>
            <a:br>
              <a:rPr lang="en-US" sz="2700" dirty="0">
                <a:solidFill>
                  <a:prstClr val="black"/>
                </a:solidFill>
                <a:ea typeface="+mn-ea"/>
                <a:cs typeface="+mn-cs"/>
              </a:rPr>
            </a:br>
            <a:endParaRPr lang="en-US" dirty="0"/>
          </a:p>
        </p:txBody>
      </p:sp>
      <p:sp>
        <p:nvSpPr>
          <p:cNvPr id="3" name="Content Placeholder 2"/>
          <p:cNvSpPr>
            <a:spLocks noGrp="1"/>
          </p:cNvSpPr>
          <p:nvPr>
            <p:ph idx="1"/>
          </p:nvPr>
        </p:nvSpPr>
        <p:spPr>
          <a:xfrm>
            <a:off x="323528" y="1412776"/>
            <a:ext cx="8229600" cy="4525963"/>
          </a:xfrm>
        </p:spPr>
        <p:txBody>
          <a:bodyPr>
            <a:normAutofit fontScale="92500" lnSpcReduction="20000"/>
          </a:bodyPr>
          <a:lstStyle/>
          <a:p>
            <a:pPr lvl="1"/>
            <a:endParaRPr lang="en-US" dirty="0" smtClean="0"/>
          </a:p>
          <a:p>
            <a:pPr lvl="1"/>
            <a:endParaRPr lang="en-US" dirty="0"/>
          </a:p>
          <a:p>
            <a:pPr lvl="1"/>
            <a:endParaRPr lang="en-US" dirty="0" smtClean="0"/>
          </a:p>
          <a:p>
            <a:pPr lvl="1"/>
            <a:endParaRPr lang="en-US" dirty="0"/>
          </a:p>
          <a:p>
            <a:pPr marL="457200" lvl="1" indent="0">
              <a:buNone/>
            </a:pPr>
            <a:endParaRPr lang="en-US" dirty="0" smtClean="0"/>
          </a:p>
          <a:p>
            <a:pPr lvl="1"/>
            <a:r>
              <a:rPr lang="en-US" dirty="0" smtClean="0"/>
              <a:t>Laser </a:t>
            </a:r>
            <a:r>
              <a:rPr lang="en-US" dirty="0"/>
              <a:t>capsulotomy was reported to increase the risk of RD 4 fold </a:t>
            </a:r>
            <a:endParaRPr lang="en-US" dirty="0" smtClean="0"/>
          </a:p>
          <a:p>
            <a:pPr lvl="1"/>
            <a:r>
              <a:rPr lang="en-US" dirty="0"/>
              <a:t>However, it is difficult to come to conclusion from different studies regarding  the risk of RD following Nd:YAG </a:t>
            </a:r>
            <a:r>
              <a:rPr lang="en-US" dirty="0" smtClean="0"/>
              <a:t>capsulotomy </a:t>
            </a:r>
            <a:r>
              <a:rPr lang="en-US" dirty="0"/>
              <a:t>as using different energy might influence the  changes occurring in the vitreous  that may predispose to RD.</a:t>
            </a:r>
          </a:p>
          <a:p>
            <a:pPr lvl="1"/>
            <a:endParaRPr lang="en-US" dirty="0" smtClean="0"/>
          </a:p>
          <a:p>
            <a:pPr marL="45720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50164415"/>
              </p:ext>
            </p:extLst>
          </p:nvPr>
        </p:nvGraphicFramePr>
        <p:xfrm>
          <a:off x="1547664" y="1124744"/>
          <a:ext cx="5840095" cy="1953414"/>
        </p:xfrm>
        <a:graphic>
          <a:graphicData uri="http://schemas.openxmlformats.org/drawingml/2006/table">
            <a:tbl>
              <a:tblPr firstRow="1" firstCol="1" bandRow="1">
                <a:tableStyleId>{5C22544A-7EE6-4342-B048-85BDC9FD1C3A}</a:tableStyleId>
              </a:tblPr>
              <a:tblGrid>
                <a:gridCol w="1440160"/>
                <a:gridCol w="864096"/>
                <a:gridCol w="469424"/>
                <a:gridCol w="941705"/>
                <a:gridCol w="687070"/>
                <a:gridCol w="750570"/>
                <a:gridCol w="687070"/>
              </a:tblGrid>
              <a:tr h="643030">
                <a:tc>
                  <a:txBody>
                    <a:bodyPr/>
                    <a:lstStyle/>
                    <a:p>
                      <a:pPr algn="ctr">
                        <a:lnSpc>
                          <a:spcPct val="115000"/>
                        </a:lnSpc>
                        <a:spcAft>
                          <a:spcPts val="0"/>
                        </a:spcAft>
                      </a:pPr>
                      <a:r>
                        <a:rPr lang="en-CA" sz="1200" kern="1200" dirty="0">
                          <a:effectLst/>
                        </a:rPr>
                        <a:t>Risk Factor</a:t>
                      </a:r>
                      <a:endParaRPr lang="en-US" sz="1100" dirty="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dirty="0">
                          <a:effectLst/>
                        </a:rPr>
                        <a:t>Incidence of RD</a:t>
                      </a:r>
                      <a:endParaRPr lang="en-US" sz="1100" dirty="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total</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Unadjusted OR</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P value</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Adjusted OR</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P value</a:t>
                      </a:r>
                      <a:endParaRPr lang="en-US" sz="1100">
                        <a:effectLst/>
                        <a:latin typeface="Calibri"/>
                        <a:ea typeface="Calibri"/>
                        <a:cs typeface="Arial"/>
                      </a:endParaRPr>
                    </a:p>
                  </a:txBody>
                  <a:tcPr marL="41275" marR="41275" marT="9525" marB="0" anchor="ctr"/>
                </a:tc>
              </a:tr>
              <a:tr h="328635">
                <a:tc>
                  <a:txBody>
                    <a:bodyPr/>
                    <a:lstStyle/>
                    <a:p>
                      <a:pPr algn="ctr">
                        <a:lnSpc>
                          <a:spcPct val="115000"/>
                        </a:lnSpc>
                        <a:spcAft>
                          <a:spcPts val="0"/>
                        </a:spcAft>
                      </a:pPr>
                      <a:r>
                        <a:rPr lang="en-CA" sz="1200" kern="1200">
                          <a:effectLst/>
                        </a:rPr>
                        <a:t>Yag Capsulatomy</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r>
              <a:tr h="324479">
                <a:tc>
                  <a:txBody>
                    <a:bodyPr/>
                    <a:lstStyle/>
                    <a:p>
                      <a:pPr algn="ctr">
                        <a:lnSpc>
                          <a:spcPct val="115000"/>
                        </a:lnSpc>
                        <a:spcAft>
                          <a:spcPts val="0"/>
                        </a:spcAft>
                      </a:pPr>
                      <a:r>
                        <a:rPr lang="en-CA" sz="1200" kern="1200">
                          <a:effectLst/>
                        </a:rPr>
                        <a:t> Yes</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1 (4.3)</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dirty="0" smtClean="0">
                          <a:effectLst/>
                        </a:rPr>
                        <a:t>1.1</a:t>
                      </a:r>
                      <a:endParaRPr lang="en-US" sz="1100" dirty="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0.999</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1.13</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0.912</a:t>
                      </a:r>
                      <a:endParaRPr lang="en-US" sz="1100">
                        <a:effectLst/>
                        <a:latin typeface="Calibri"/>
                        <a:ea typeface="Calibri"/>
                        <a:cs typeface="Arial"/>
                      </a:endParaRPr>
                    </a:p>
                  </a:txBody>
                  <a:tcPr marL="41275" marR="41275" marT="9525" marB="0" anchor="ctr"/>
                </a:tc>
              </a:tr>
              <a:tr h="328635">
                <a:tc>
                  <a:txBody>
                    <a:bodyPr/>
                    <a:lstStyle/>
                    <a:p>
                      <a:pPr algn="ctr">
                        <a:lnSpc>
                          <a:spcPct val="115000"/>
                        </a:lnSpc>
                        <a:spcAft>
                          <a:spcPts val="0"/>
                        </a:spcAft>
                      </a:pPr>
                      <a:r>
                        <a:rPr lang="en-CA" sz="1200" kern="1200" dirty="0">
                          <a:effectLst/>
                        </a:rPr>
                        <a:t> </a:t>
                      </a:r>
                      <a:r>
                        <a:rPr lang="en-CA" sz="1200" kern="1200" dirty="0" smtClean="0">
                          <a:effectLst/>
                        </a:rPr>
                        <a:t>No̽</a:t>
                      </a:r>
                      <a:endParaRPr lang="en-US" sz="1100" dirty="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13 (4)</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r>
              <a:tr h="328635">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dirty="0">
                          <a:effectLst/>
                        </a:rPr>
                        <a:t> </a:t>
                      </a:r>
                      <a:endParaRPr lang="en-US" sz="1100" dirty="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dirty="0">
                          <a:effectLst/>
                        </a:rPr>
                        <a:t> </a:t>
                      </a:r>
                      <a:endParaRPr lang="en-US" sz="1100" dirty="0">
                        <a:effectLst/>
                        <a:latin typeface="Calibri"/>
                        <a:ea typeface="Calibri"/>
                        <a:cs typeface="Arial"/>
                      </a:endParaRPr>
                    </a:p>
                  </a:txBody>
                  <a:tcPr marL="41275" marR="41275" marT="9525" marB="0" anchor="ctr"/>
                </a:tc>
              </a:tr>
            </a:tbl>
          </a:graphicData>
        </a:graphic>
      </p:graphicFrame>
      <p:sp>
        <p:nvSpPr>
          <p:cNvPr id="5" name="Slide Number Placeholder 4"/>
          <p:cNvSpPr>
            <a:spLocks noGrp="1"/>
          </p:cNvSpPr>
          <p:nvPr>
            <p:ph type="sldNum" sz="quarter" idx="12"/>
          </p:nvPr>
        </p:nvSpPr>
        <p:spPr/>
        <p:txBody>
          <a:bodyPr/>
          <a:lstStyle/>
          <a:p>
            <a:fld id="{F3D8BACB-F674-44B5-AF77-09B0E32B1408}"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3102337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Ruptured posterior capsule+/- Vitreous loss</a:t>
            </a:r>
          </a:p>
        </p:txBody>
      </p:sp>
      <p:sp>
        <p:nvSpPr>
          <p:cNvPr id="3" name="Content Placeholder 2"/>
          <p:cNvSpPr>
            <a:spLocks noGrp="1"/>
          </p:cNvSpPr>
          <p:nvPr>
            <p:ph idx="1"/>
          </p:nvPr>
        </p:nvSpPr>
        <p:spPr/>
        <p:txBody>
          <a:bodyPr/>
          <a:lstStyle/>
          <a:p>
            <a:pPr lvl="1"/>
            <a:endParaRPr lang="en-US" dirty="0" smtClean="0"/>
          </a:p>
          <a:p>
            <a:pPr lvl="1"/>
            <a:endParaRPr lang="en-US" dirty="0"/>
          </a:p>
          <a:p>
            <a:pPr lvl="1"/>
            <a:endParaRPr lang="en-US" dirty="0" smtClean="0"/>
          </a:p>
          <a:p>
            <a:pPr lvl="1"/>
            <a:endParaRPr lang="en-US" dirty="0" smtClean="0"/>
          </a:p>
          <a:p>
            <a:pPr lvl="1"/>
            <a:endParaRPr lang="en-US" dirty="0"/>
          </a:p>
          <a:p>
            <a:pPr lvl="1"/>
            <a:r>
              <a:rPr lang="en-US" dirty="0" err="1" smtClean="0"/>
              <a:t>Tielsch</a:t>
            </a:r>
            <a:r>
              <a:rPr lang="en-US" dirty="0" smtClean="0"/>
              <a:t> et al 1995, reported that intraoperative posterior capsular rupture increases the risk for retinal detachment fivefold</a:t>
            </a:r>
            <a:endParaRPr lang="en-US" dirty="0"/>
          </a:p>
        </p:txBody>
      </p:sp>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1916832"/>
            <a:ext cx="7128791" cy="20882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F3D8BACB-F674-44B5-AF77-09B0E32B1408}"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0076410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 and RD among high myopic eyes</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145446247"/>
              </p:ext>
            </p:extLst>
          </p:nvPr>
        </p:nvGraphicFramePr>
        <p:xfrm>
          <a:off x="1475656" y="1628800"/>
          <a:ext cx="5840095" cy="1455420"/>
        </p:xfrm>
        <a:graphic>
          <a:graphicData uri="http://schemas.openxmlformats.org/drawingml/2006/table">
            <a:tbl>
              <a:tblPr firstRow="1" firstCol="1" bandRow="1">
                <a:tableStyleId>{5C22544A-7EE6-4342-B048-85BDC9FD1C3A}</a:tableStyleId>
              </a:tblPr>
              <a:tblGrid>
                <a:gridCol w="1527175"/>
                <a:gridCol w="814070"/>
                <a:gridCol w="432435"/>
                <a:gridCol w="941705"/>
                <a:gridCol w="687070"/>
                <a:gridCol w="750570"/>
                <a:gridCol w="687070"/>
              </a:tblGrid>
              <a:tr h="280035">
                <a:tc>
                  <a:txBody>
                    <a:bodyPr/>
                    <a:lstStyle/>
                    <a:p>
                      <a:pPr algn="ctr">
                        <a:lnSpc>
                          <a:spcPct val="115000"/>
                        </a:lnSpc>
                        <a:spcAft>
                          <a:spcPts val="0"/>
                        </a:spcAft>
                      </a:pPr>
                      <a:r>
                        <a:rPr lang="en-CA" sz="1200" kern="1200" dirty="0">
                          <a:effectLst/>
                        </a:rPr>
                        <a:t>Risk Factor</a:t>
                      </a:r>
                      <a:endParaRPr lang="en-US" sz="1100" dirty="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Incidence of RD</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total</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Unadjusted OR</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P value</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Adjusted OR</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P value</a:t>
                      </a:r>
                      <a:endParaRPr lang="en-US" sz="1100">
                        <a:effectLst/>
                        <a:latin typeface="Calibri"/>
                        <a:ea typeface="Calibri"/>
                        <a:cs typeface="Arial"/>
                      </a:endParaRPr>
                    </a:p>
                  </a:txBody>
                  <a:tcPr marL="41275" marR="41275" marT="9525" marB="0" anchor="ctr"/>
                </a:tc>
              </a:tr>
              <a:tr h="139700">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No.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dirty="0">
                          <a:effectLst/>
                        </a:rPr>
                        <a:t> </a:t>
                      </a:r>
                      <a:endParaRPr lang="en-US" sz="1100" dirty="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r>
              <a:tr h="139700">
                <a:tc>
                  <a:txBody>
                    <a:bodyPr/>
                    <a:lstStyle/>
                    <a:p>
                      <a:pPr algn="ctr">
                        <a:lnSpc>
                          <a:spcPct val="115000"/>
                        </a:lnSpc>
                        <a:spcAft>
                          <a:spcPts val="0"/>
                        </a:spcAft>
                      </a:pPr>
                      <a:r>
                        <a:rPr lang="en-CA" sz="1200" kern="1200">
                          <a:effectLst/>
                        </a:rPr>
                        <a:t>Age</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r>
              <a:tr h="139700">
                <a:tc>
                  <a:txBody>
                    <a:bodyPr/>
                    <a:lstStyle/>
                    <a:p>
                      <a:pPr algn="ctr">
                        <a:lnSpc>
                          <a:spcPct val="115000"/>
                        </a:lnSpc>
                        <a:spcAft>
                          <a:spcPts val="0"/>
                        </a:spcAft>
                      </a:pPr>
                      <a:r>
                        <a:rPr lang="en-CA" sz="1200" kern="1200">
                          <a:effectLst/>
                        </a:rPr>
                        <a:t>&lt; 50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4 (7.1)</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2.2</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0.252</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1.72</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0.450</a:t>
                      </a:r>
                      <a:endParaRPr lang="en-US" sz="1100">
                        <a:effectLst/>
                        <a:latin typeface="Calibri"/>
                        <a:ea typeface="Calibri"/>
                        <a:cs typeface="Arial"/>
                      </a:endParaRPr>
                    </a:p>
                  </a:txBody>
                  <a:tcPr marL="41275" marR="41275" marT="9525" marB="0" anchor="ctr"/>
                </a:tc>
              </a:tr>
              <a:tr h="139700">
                <a:tc>
                  <a:txBody>
                    <a:bodyPr/>
                    <a:lstStyle/>
                    <a:p>
                      <a:pPr algn="ctr">
                        <a:lnSpc>
                          <a:spcPct val="115000"/>
                        </a:lnSpc>
                        <a:spcAft>
                          <a:spcPts val="0"/>
                        </a:spcAft>
                      </a:pPr>
                      <a:r>
                        <a:rPr lang="en-CA" sz="1200" kern="1200">
                          <a:effectLst/>
                        </a:rPr>
                        <a:t>≥ 50*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10 (3.4)</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r>
              <a:tr h="139700">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a:effectLst/>
                        </a:rPr>
                        <a:t> </a:t>
                      </a:r>
                      <a:endParaRPr lang="en-US" sz="1100">
                        <a:effectLst/>
                        <a:latin typeface="Calibri"/>
                        <a:ea typeface="Calibri"/>
                        <a:cs typeface="Arial"/>
                      </a:endParaRPr>
                    </a:p>
                  </a:txBody>
                  <a:tcPr marL="41275" marR="41275" marT="9525" marB="0" anchor="ctr"/>
                </a:tc>
                <a:tc>
                  <a:txBody>
                    <a:bodyPr/>
                    <a:lstStyle/>
                    <a:p>
                      <a:pPr algn="ctr">
                        <a:lnSpc>
                          <a:spcPct val="115000"/>
                        </a:lnSpc>
                        <a:spcAft>
                          <a:spcPts val="0"/>
                        </a:spcAft>
                      </a:pPr>
                      <a:r>
                        <a:rPr lang="en-CA" sz="1200" kern="1200" dirty="0">
                          <a:effectLst/>
                        </a:rPr>
                        <a:t> </a:t>
                      </a:r>
                      <a:endParaRPr lang="en-US" sz="1100" dirty="0">
                        <a:effectLst/>
                        <a:latin typeface="Calibri"/>
                        <a:ea typeface="Calibri"/>
                        <a:cs typeface="Arial"/>
                      </a:endParaRPr>
                    </a:p>
                  </a:txBody>
                  <a:tcPr marL="41275" marR="41275" marT="9525" marB="0" anchor="ctr"/>
                </a:tc>
              </a:tr>
            </a:tbl>
          </a:graphicData>
        </a:graphic>
      </p:graphicFrame>
      <p:sp>
        <p:nvSpPr>
          <p:cNvPr id="5" name="TextBox 4"/>
          <p:cNvSpPr txBox="1"/>
          <p:nvPr/>
        </p:nvSpPr>
        <p:spPr>
          <a:xfrm>
            <a:off x="1547664" y="3670895"/>
            <a:ext cx="6264696" cy="1938992"/>
          </a:xfrm>
          <a:prstGeom prst="rect">
            <a:avLst/>
          </a:prstGeom>
          <a:noFill/>
        </p:spPr>
        <p:txBody>
          <a:bodyPr wrap="square" rtlCol="0">
            <a:spAutoFit/>
          </a:bodyPr>
          <a:lstStyle/>
          <a:p>
            <a:r>
              <a:rPr lang="en-US" sz="2800" dirty="0" smtClean="0"/>
              <a:t>A trend was found indicating association between age at surgery of younger than 50 years and an increased risk of RD</a:t>
            </a:r>
          </a:p>
          <a:p>
            <a:endParaRPr lang="en-US" dirty="0"/>
          </a:p>
          <a:p>
            <a:endParaRPr lang="en-US" dirty="0"/>
          </a:p>
        </p:txBody>
      </p:sp>
      <p:sp>
        <p:nvSpPr>
          <p:cNvPr id="6" name="Slide Number Placeholder 5"/>
          <p:cNvSpPr>
            <a:spLocks noGrp="1"/>
          </p:cNvSpPr>
          <p:nvPr>
            <p:ph type="sldNum" sz="quarter" idx="12"/>
          </p:nvPr>
        </p:nvSpPr>
        <p:spPr/>
        <p:txBody>
          <a:bodyPr/>
          <a:lstStyle/>
          <a:p>
            <a:fld id="{F3D8BACB-F674-44B5-AF77-09B0E32B1408}" type="slidenum">
              <a:rPr lang="en-US" smtClean="0"/>
              <a:pPr/>
              <a:t>43</a:t>
            </a:fld>
            <a:endParaRPr lang="en-US"/>
          </a:p>
        </p:txBody>
      </p:sp>
      <p:sp>
        <p:nvSpPr>
          <p:cNvPr id="7" name="Footer Placeholder 6"/>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6130870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Gender and RD among high myopic eyes</a:t>
            </a:r>
            <a:endParaRPr lang="en-US" dirty="0"/>
          </a:p>
        </p:txBody>
      </p:sp>
      <p:sp>
        <p:nvSpPr>
          <p:cNvPr id="3" name="Content Placeholder 2"/>
          <p:cNvSpPr>
            <a:spLocks noGrp="1"/>
          </p:cNvSpPr>
          <p:nvPr>
            <p:ph idx="1"/>
          </p:nvPr>
        </p:nvSpPr>
        <p:spPr/>
        <p:txBody>
          <a:bodyPr/>
          <a:lstStyle/>
          <a:p>
            <a:pPr lvl="1"/>
            <a:r>
              <a:rPr lang="en-US" dirty="0"/>
              <a:t>Male gender was found by several studies to be a high risk for RD following cataract extraction </a:t>
            </a:r>
            <a:r>
              <a:rPr lang="en-US" dirty="0" smtClean="0"/>
              <a:t>(Davidson </a:t>
            </a:r>
            <a:r>
              <a:rPr lang="en-US" dirty="0"/>
              <a:t>1988, </a:t>
            </a:r>
            <a:r>
              <a:rPr lang="en-US" dirty="0" err="1"/>
              <a:t>Boberg</a:t>
            </a:r>
            <a:r>
              <a:rPr lang="en-US" dirty="0"/>
              <a:t> 2003 JCRS, </a:t>
            </a:r>
            <a:r>
              <a:rPr lang="en-US" dirty="0" smtClean="0"/>
              <a:t>Olsen </a:t>
            </a:r>
            <a:r>
              <a:rPr lang="en-US" dirty="0"/>
              <a:t>2000, Erie 2006, Rowe 1995, </a:t>
            </a:r>
            <a:r>
              <a:rPr lang="en-US" dirty="0" err="1" smtClean="0"/>
              <a:t>Sheu</a:t>
            </a:r>
            <a:r>
              <a:rPr lang="en-US" dirty="0" smtClean="0"/>
              <a:t> </a:t>
            </a:r>
            <a:r>
              <a:rPr lang="en-US" dirty="0"/>
              <a:t>2010)</a:t>
            </a:r>
          </a:p>
        </p:txBody>
      </p:sp>
      <p:graphicFrame>
        <p:nvGraphicFramePr>
          <p:cNvPr id="4" name="Table 3"/>
          <p:cNvGraphicFramePr>
            <a:graphicFrameLocks noGrp="1"/>
          </p:cNvGraphicFramePr>
          <p:nvPr>
            <p:extLst>
              <p:ext uri="{D42A27DB-BD31-4B8C-83A1-F6EECF244321}">
                <p14:modId xmlns:p14="http://schemas.microsoft.com/office/powerpoint/2010/main" xmlns="" val="4169627277"/>
              </p:ext>
            </p:extLst>
          </p:nvPr>
        </p:nvGraphicFramePr>
        <p:xfrm>
          <a:off x="1691680" y="3645024"/>
          <a:ext cx="5840095" cy="1728192"/>
        </p:xfrm>
        <a:graphic>
          <a:graphicData uri="http://schemas.openxmlformats.org/drawingml/2006/table">
            <a:tbl>
              <a:tblPr firstRow="1" firstCol="1" bandRow="1">
                <a:tableStyleId>{5C22544A-7EE6-4342-B048-85BDC9FD1C3A}</a:tableStyleId>
              </a:tblPr>
              <a:tblGrid>
                <a:gridCol w="1527175"/>
                <a:gridCol w="814070"/>
                <a:gridCol w="432435"/>
                <a:gridCol w="941705"/>
                <a:gridCol w="687070"/>
                <a:gridCol w="750570"/>
                <a:gridCol w="687070"/>
              </a:tblGrid>
              <a:tr h="578644">
                <a:tc>
                  <a:txBody>
                    <a:bodyPr/>
                    <a:lstStyle/>
                    <a:p>
                      <a:pPr>
                        <a:lnSpc>
                          <a:spcPct val="115000"/>
                        </a:lnSpc>
                        <a:spcAft>
                          <a:spcPts val="1000"/>
                        </a:spcAft>
                      </a:pPr>
                      <a:r>
                        <a:rPr lang="en-CA" sz="1200" dirty="0">
                          <a:effectLst/>
                        </a:rPr>
                        <a:t>Risk Factor</a:t>
                      </a:r>
                      <a:endParaRPr lang="en-US" sz="1100" dirty="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Incidence of RD</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dirty="0">
                          <a:effectLst/>
                        </a:rPr>
                        <a:t>T</a:t>
                      </a:r>
                      <a:r>
                        <a:rPr lang="en-CA" sz="1200" dirty="0" smtClean="0">
                          <a:effectLst/>
                        </a:rPr>
                        <a:t>otal</a:t>
                      </a:r>
                      <a:endParaRPr lang="en-US" sz="1100" dirty="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Unadjusted OR</a:t>
                      </a:r>
                      <a:endParaRPr lang="en-US" sz="1100">
                        <a:effectLst/>
                        <a:latin typeface="Calibri"/>
                        <a:ea typeface="Calibri"/>
                        <a:cs typeface="Arial"/>
                      </a:endParaRPr>
                    </a:p>
                  </a:txBody>
                  <a:tcPr marL="41275" marR="41275" marT="9525" marB="0"/>
                </a:tc>
                <a:tc>
                  <a:txBody>
                    <a:bodyPr/>
                    <a:lstStyle/>
                    <a:p>
                      <a:pPr>
                        <a:lnSpc>
                          <a:spcPct val="115000"/>
                        </a:lnSpc>
                        <a:spcAft>
                          <a:spcPts val="1000"/>
                        </a:spcAft>
                      </a:pPr>
                      <a:r>
                        <a:rPr lang="en-CA" sz="1200">
                          <a:effectLst/>
                        </a:rPr>
                        <a:t>P value</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Adjusted OR</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P value</a:t>
                      </a:r>
                      <a:endParaRPr lang="en-US" sz="1100">
                        <a:effectLst/>
                        <a:latin typeface="Calibri"/>
                        <a:ea typeface="Calibri"/>
                        <a:cs typeface="Arial"/>
                      </a:endParaRPr>
                    </a:p>
                  </a:txBody>
                  <a:tcPr marL="41275" marR="41275" marT="9525" marB="0" anchor="ctr"/>
                </a:tc>
              </a:tr>
              <a:tr h="287387">
                <a:tc>
                  <a:txBody>
                    <a:bodyPr/>
                    <a:lstStyle/>
                    <a:p>
                      <a:pPr>
                        <a:lnSpc>
                          <a:spcPct val="115000"/>
                        </a:lnSpc>
                        <a:spcAft>
                          <a:spcPts val="1000"/>
                        </a:spcAft>
                      </a:pPr>
                      <a:r>
                        <a:rPr lang="en-CA" sz="1200">
                          <a:effectLst/>
                        </a:rPr>
                        <a:t>Sex</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dirty="0">
                          <a:effectLst/>
                        </a:rPr>
                        <a:t> </a:t>
                      </a:r>
                      <a:endParaRPr lang="en-US" sz="1100" dirty="0">
                        <a:effectLst/>
                        <a:latin typeface="Calibri"/>
                        <a:ea typeface="Calibri"/>
                        <a:cs typeface="Arial"/>
                      </a:endParaRPr>
                    </a:p>
                  </a:txBody>
                  <a:tcPr marL="41275" marR="41275" marT="9525" marB="0"/>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r>
              <a:tr h="287387">
                <a:tc>
                  <a:txBody>
                    <a:bodyPr/>
                    <a:lstStyle/>
                    <a:p>
                      <a:pPr>
                        <a:lnSpc>
                          <a:spcPct val="115000"/>
                        </a:lnSpc>
                        <a:spcAft>
                          <a:spcPts val="1000"/>
                        </a:spcAft>
                      </a:pPr>
                      <a:r>
                        <a:rPr lang="en-CA" sz="1200">
                          <a:effectLst/>
                        </a:rPr>
                        <a:t> Male</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11 (5.5)</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2.9</a:t>
                      </a:r>
                      <a:endParaRPr lang="en-US" sz="1100">
                        <a:effectLst/>
                        <a:latin typeface="Calibri"/>
                        <a:ea typeface="Calibri"/>
                        <a:cs typeface="Arial"/>
                      </a:endParaRPr>
                    </a:p>
                  </a:txBody>
                  <a:tcPr marL="41275" marR="41275" marT="9525" marB="0"/>
                </a:tc>
                <a:tc>
                  <a:txBody>
                    <a:bodyPr/>
                    <a:lstStyle/>
                    <a:p>
                      <a:pPr>
                        <a:lnSpc>
                          <a:spcPct val="115000"/>
                        </a:lnSpc>
                        <a:spcAft>
                          <a:spcPts val="1000"/>
                        </a:spcAft>
                      </a:pPr>
                      <a:r>
                        <a:rPr lang="en-CA" sz="1200">
                          <a:effectLst/>
                        </a:rPr>
                        <a:t>0.106</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6.8</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0.891</a:t>
                      </a:r>
                      <a:endParaRPr lang="en-US" sz="1100">
                        <a:effectLst/>
                        <a:latin typeface="Calibri"/>
                        <a:ea typeface="Calibri"/>
                        <a:cs typeface="Arial"/>
                      </a:endParaRPr>
                    </a:p>
                  </a:txBody>
                  <a:tcPr marL="41275" marR="41275" marT="9525" marB="0" anchor="ctr"/>
                </a:tc>
              </a:tr>
              <a:tr h="287387">
                <a:tc>
                  <a:txBody>
                    <a:bodyPr/>
                    <a:lstStyle/>
                    <a:p>
                      <a:pPr>
                        <a:lnSpc>
                          <a:spcPct val="115000"/>
                        </a:lnSpc>
                        <a:spcAft>
                          <a:spcPts val="1000"/>
                        </a:spcAft>
                      </a:pPr>
                      <a:r>
                        <a:rPr lang="en-CA" sz="1200">
                          <a:effectLst/>
                        </a:rPr>
                        <a:t> Female*</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3 (2)</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r>
              <a:tr h="287387">
                <a:tc>
                  <a:txBody>
                    <a:bodyPr/>
                    <a:lstStyle/>
                    <a:p>
                      <a:pPr>
                        <a:lnSpc>
                          <a:spcPct val="115000"/>
                        </a:lnSpc>
                        <a:spcAft>
                          <a:spcPts val="1000"/>
                        </a:spcAft>
                      </a:pPr>
                      <a:r>
                        <a:rPr lang="en-CA" sz="1200" dirty="0">
                          <a:effectLst/>
                        </a:rPr>
                        <a:t> </a:t>
                      </a:r>
                      <a:endParaRPr lang="en-US" sz="1100" dirty="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dirty="0">
                          <a:effectLst/>
                        </a:rPr>
                        <a:t> </a:t>
                      </a:r>
                      <a:endParaRPr lang="en-US" sz="1100" dirty="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a:effectLst/>
                        </a:rPr>
                        <a:t> </a:t>
                      </a:r>
                      <a:endParaRPr lang="en-US" sz="1100">
                        <a:effectLst/>
                        <a:latin typeface="Calibri"/>
                        <a:ea typeface="Calibri"/>
                        <a:cs typeface="Arial"/>
                      </a:endParaRPr>
                    </a:p>
                  </a:txBody>
                  <a:tcPr marL="41275" marR="41275" marT="9525" marB="0" anchor="ctr"/>
                </a:tc>
                <a:tc>
                  <a:txBody>
                    <a:bodyPr/>
                    <a:lstStyle/>
                    <a:p>
                      <a:pPr>
                        <a:lnSpc>
                          <a:spcPct val="115000"/>
                        </a:lnSpc>
                        <a:spcAft>
                          <a:spcPts val="1000"/>
                        </a:spcAft>
                      </a:pPr>
                      <a:r>
                        <a:rPr lang="en-CA" sz="1200" dirty="0">
                          <a:effectLst/>
                        </a:rPr>
                        <a:t> </a:t>
                      </a:r>
                      <a:endParaRPr lang="en-US" sz="1100" dirty="0">
                        <a:effectLst/>
                        <a:latin typeface="Calibri"/>
                        <a:ea typeface="Calibri"/>
                        <a:cs typeface="Arial"/>
                      </a:endParaRPr>
                    </a:p>
                  </a:txBody>
                  <a:tcPr marL="41275" marR="41275" marT="9525" marB="0" anchor="ctr"/>
                </a:tc>
              </a:tr>
            </a:tbl>
          </a:graphicData>
        </a:graphic>
      </p:graphicFrame>
      <p:sp>
        <p:nvSpPr>
          <p:cNvPr id="5" name="Slide Number Placeholder 4"/>
          <p:cNvSpPr>
            <a:spLocks noGrp="1"/>
          </p:cNvSpPr>
          <p:nvPr>
            <p:ph type="sldNum" sz="quarter" idx="12"/>
          </p:nvPr>
        </p:nvSpPr>
        <p:spPr/>
        <p:txBody>
          <a:bodyPr/>
          <a:lstStyle/>
          <a:p>
            <a:fld id="{F3D8BACB-F674-44B5-AF77-09B0E32B1408}"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14589391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Cataract surgery in high myopic eyes has excellent visual outcome but less than emmetropic eyes</a:t>
            </a:r>
          </a:p>
          <a:p>
            <a:r>
              <a:rPr lang="en-US" dirty="0" smtClean="0"/>
              <a:t>High myopic patients tend to have cataract surgery at younger age</a:t>
            </a:r>
          </a:p>
          <a:p>
            <a:r>
              <a:rPr lang="en-US" dirty="0" smtClean="0"/>
              <a:t>The incidence of intraoperative ruptured posterior capsule and postoperative YAG capsulotomy was higher in high myopic eyes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lvl="0"/>
            <a:r>
              <a:rPr lang="en-US" dirty="0" smtClean="0">
                <a:solidFill>
                  <a:prstClr val="black"/>
                </a:solidFill>
              </a:rPr>
              <a:t>Incidence </a:t>
            </a:r>
            <a:r>
              <a:rPr lang="en-US" dirty="0">
                <a:solidFill>
                  <a:prstClr val="black"/>
                </a:solidFill>
              </a:rPr>
              <a:t>of retinal detachment after cataract surgery is higher  among high myopic eyes than emmetropic eyes</a:t>
            </a:r>
          </a:p>
          <a:p>
            <a:pPr lvl="0"/>
            <a:r>
              <a:rPr lang="en-US" dirty="0">
                <a:solidFill>
                  <a:prstClr val="black"/>
                </a:solidFill>
              </a:rPr>
              <a:t>Among high myopic eyes, being male, </a:t>
            </a:r>
            <a:r>
              <a:rPr lang="en-US" dirty="0" smtClean="0">
                <a:solidFill>
                  <a:prstClr val="black"/>
                </a:solidFill>
              </a:rPr>
              <a:t>age </a:t>
            </a:r>
            <a:r>
              <a:rPr lang="en-US" dirty="0">
                <a:solidFill>
                  <a:prstClr val="black"/>
                </a:solidFill>
              </a:rPr>
              <a:t>&lt;50, and ruptured posterior capsule with vitreous loss increases </a:t>
            </a:r>
            <a:r>
              <a:rPr lang="en-US" dirty="0" smtClean="0">
                <a:solidFill>
                  <a:prstClr val="black"/>
                </a:solidFill>
              </a:rPr>
              <a:t>the </a:t>
            </a:r>
            <a:r>
              <a:rPr lang="en-US" dirty="0">
                <a:solidFill>
                  <a:prstClr val="black"/>
                </a:solidFill>
              </a:rPr>
              <a:t>risk of RD</a:t>
            </a:r>
          </a:p>
          <a:p>
            <a:pPr lvl="0"/>
            <a:r>
              <a:rPr lang="en-US" dirty="0">
                <a:solidFill>
                  <a:prstClr val="black"/>
                </a:solidFill>
              </a:rPr>
              <a:t>5 years cumulative risk for RD is 5.2</a:t>
            </a:r>
            <a:r>
              <a:rPr lang="en-US" dirty="0" smtClean="0">
                <a:solidFill>
                  <a:prstClr val="black"/>
                </a:solidFill>
              </a:rPr>
              <a:t>%</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6154023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pPr lvl="0"/>
            <a:r>
              <a:rPr lang="en-US" dirty="0">
                <a:solidFill>
                  <a:prstClr val="black"/>
                </a:solidFill>
              </a:rPr>
              <a:t>Given the low incidence of postoperative RD, large number of cases are required for accurate analysis </a:t>
            </a:r>
          </a:p>
          <a:p>
            <a:pPr lvl="0"/>
            <a:r>
              <a:rPr lang="en-US" dirty="0">
                <a:solidFill>
                  <a:prstClr val="black"/>
                </a:solidFill>
              </a:rPr>
              <a:t>Our findings will be helpful in estimating the risks and benefits of cataract surgery in high myopic eye</a:t>
            </a:r>
          </a:p>
          <a:p>
            <a:pPr lvl="0"/>
            <a:r>
              <a:rPr lang="en-US" dirty="0">
                <a:solidFill>
                  <a:prstClr val="black"/>
                </a:solidFill>
              </a:rPr>
              <a:t>We would emphasize the importance of regular fundus examination after cataract surgery for high myopic eyes</a:t>
            </a:r>
          </a:p>
          <a:p>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7493981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a:t>
            </a:r>
            <a:endParaRPr lang="en-US" dirty="0"/>
          </a:p>
        </p:txBody>
      </p:sp>
      <p:sp>
        <p:nvSpPr>
          <p:cNvPr id="3" name="Content Placeholder 2"/>
          <p:cNvSpPr>
            <a:spLocks noGrp="1"/>
          </p:cNvSpPr>
          <p:nvPr>
            <p:ph idx="1"/>
          </p:nvPr>
        </p:nvSpPr>
        <p:spPr/>
        <p:txBody>
          <a:bodyPr/>
          <a:lstStyle/>
          <a:p>
            <a:r>
              <a:rPr lang="en-US" dirty="0" smtClean="0"/>
              <a:t>Dr.  Ahmed </a:t>
            </a:r>
            <a:r>
              <a:rPr lang="en-US" dirty="0" err="1" smtClean="0"/>
              <a:t>Mousa</a:t>
            </a:r>
            <a:endParaRPr lang="en-US" dirty="0" smtClean="0"/>
          </a:p>
          <a:p>
            <a:r>
              <a:rPr lang="en-US" dirty="0" smtClean="0"/>
              <a:t>Dr. Dora  </a:t>
            </a:r>
            <a:r>
              <a:rPr lang="en-US" dirty="0" err="1" smtClean="0"/>
              <a:t>Alharkan</a:t>
            </a:r>
            <a:endParaRPr lang="en-US" dirty="0" smtClean="0"/>
          </a:p>
          <a:p>
            <a:r>
              <a:rPr lang="en-US" dirty="0" smtClean="0"/>
              <a:t>Dr. Sultan </a:t>
            </a:r>
            <a:r>
              <a:rPr lang="en-US" dirty="0" err="1" smtClean="0"/>
              <a:t>Alreshidi</a:t>
            </a:r>
            <a:endParaRPr lang="en-US" dirty="0" smtClean="0"/>
          </a:p>
          <a:p>
            <a:r>
              <a:rPr lang="en-US" dirty="0" smtClean="0"/>
              <a:t>Dr. Tariq </a:t>
            </a:r>
            <a:r>
              <a:rPr lang="en-US" dirty="0" err="1" smtClean="0"/>
              <a:t>Almudhaiyan</a:t>
            </a:r>
            <a:endParaRPr lang="en-US" dirty="0" smtClean="0"/>
          </a:p>
          <a:p>
            <a:r>
              <a:rPr lang="en-US" dirty="0" smtClean="0"/>
              <a:t>Dr. Mohammed </a:t>
            </a:r>
            <a:r>
              <a:rPr lang="en-US" dirty="0" err="1" smtClean="0"/>
              <a:t>Alotaibi</a:t>
            </a:r>
            <a:endParaRPr lang="en-US" dirty="0" smtClean="0"/>
          </a:p>
          <a:p>
            <a:r>
              <a:rPr lang="en-US" dirty="0" smtClean="0"/>
              <a:t>Ms. Sara Alsuleiman</a:t>
            </a:r>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3698856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myopia</a:t>
            </a:r>
            <a:endParaRPr lang="en-US" dirty="0"/>
          </a:p>
        </p:txBody>
      </p:sp>
      <p:sp>
        <p:nvSpPr>
          <p:cNvPr id="3" name="Content Placeholder 2"/>
          <p:cNvSpPr>
            <a:spLocks noGrp="1"/>
          </p:cNvSpPr>
          <p:nvPr>
            <p:ph idx="1"/>
          </p:nvPr>
        </p:nvSpPr>
        <p:spPr/>
        <p:txBody>
          <a:bodyPr/>
          <a:lstStyle/>
          <a:p>
            <a:pPr marL="457200" lvl="1" indent="0">
              <a:buNone/>
            </a:pPr>
            <a:r>
              <a:rPr lang="en-US" dirty="0" smtClean="0">
                <a:hlinkClick r:id="rId2"/>
              </a:rPr>
              <a:t>www.rightdiagnosis.com/m/myopia/stats/country</a:t>
            </a:r>
            <a:endParaRPr lang="en-US" dirty="0" smtClean="0"/>
          </a:p>
          <a:p>
            <a:pPr lvl="1"/>
            <a:r>
              <a:rPr lang="en-US" dirty="0" smtClean="0"/>
              <a:t>In USA , 1 in 3 or 25.74% or 70 millions</a:t>
            </a:r>
          </a:p>
          <a:p>
            <a:pPr lvl="1"/>
            <a:r>
              <a:rPr lang="en-US" dirty="0" smtClean="0"/>
              <a:t>An attempt to extrapolate the above prevalence rate for myopia to the populations of various countries and regions</a:t>
            </a:r>
          </a:p>
          <a:p>
            <a:pPr lvl="1"/>
            <a:r>
              <a:rPr lang="en-US" dirty="0" smtClean="0"/>
              <a:t>Saudi Arabia: 6,638,660 in 25,795,938</a:t>
            </a:r>
          </a:p>
          <a:p>
            <a:pPr lvl="1"/>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Consequences of myopia</a:t>
            </a:r>
            <a:endParaRPr lang="en-US" dirty="0"/>
          </a:p>
        </p:txBody>
      </p:sp>
      <p:sp>
        <p:nvSpPr>
          <p:cNvPr id="3" name="Content Placeholder 2"/>
          <p:cNvSpPr>
            <a:spLocks noGrp="1"/>
          </p:cNvSpPr>
          <p:nvPr>
            <p:ph idx="1"/>
          </p:nvPr>
        </p:nvSpPr>
        <p:spPr/>
        <p:txBody>
          <a:bodyPr>
            <a:noAutofit/>
          </a:bodyPr>
          <a:lstStyle/>
          <a:p>
            <a:r>
              <a:rPr lang="en-US" sz="2400" dirty="0" smtClean="0"/>
              <a:t>It is not only a refractive error that requires optical correction</a:t>
            </a:r>
          </a:p>
          <a:p>
            <a:r>
              <a:rPr lang="en-US" sz="2400" dirty="0" smtClean="0"/>
              <a:t>Myopia is an important public health problem because of its frequency and the social, education, and economic consequences</a:t>
            </a:r>
          </a:p>
          <a:p>
            <a:r>
              <a:rPr lang="en-US" sz="2400" dirty="0" smtClean="0"/>
              <a:t>In USA, the cost of correcting refractive errors with spectacles or contact lenses is estimated to be 2 billion dollars per year</a:t>
            </a:r>
          </a:p>
          <a:p>
            <a:r>
              <a:rPr lang="en-US" sz="2400" dirty="0" smtClean="0"/>
              <a:t>It is an ocular state that is associated with an increased risk of sight threatening conditions, such as cataract, myopic macular degeneration, retinal detachment, macular hole, </a:t>
            </a:r>
            <a:r>
              <a:rPr lang="en-US" sz="2400" dirty="0" err="1" smtClean="0"/>
              <a:t>choroidal</a:t>
            </a:r>
            <a:r>
              <a:rPr lang="en-US" sz="2400" dirty="0" smtClean="0"/>
              <a:t> </a:t>
            </a:r>
            <a:r>
              <a:rPr lang="en-US" sz="2400" dirty="0" err="1" smtClean="0"/>
              <a:t>neovascular</a:t>
            </a:r>
            <a:r>
              <a:rPr lang="en-US" sz="2400" dirty="0" smtClean="0"/>
              <a:t> membrane, and glaucoma</a:t>
            </a:r>
          </a:p>
          <a:p>
            <a:pPr marL="0" indent="0">
              <a:buNone/>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3181259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for myopia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Causes of myopia are unclear and multifactorial</a:t>
            </a:r>
          </a:p>
          <a:p>
            <a:pPr lvl="1"/>
            <a:r>
              <a:rPr lang="en-US" b="1" dirty="0" smtClean="0"/>
              <a:t>Genetic</a:t>
            </a:r>
          </a:p>
          <a:p>
            <a:pPr lvl="1"/>
            <a:r>
              <a:rPr lang="en-US" b="1" dirty="0" smtClean="0"/>
              <a:t>Ethnicity</a:t>
            </a:r>
          </a:p>
          <a:p>
            <a:pPr lvl="1"/>
            <a:r>
              <a:rPr lang="en-US" b="1" dirty="0" smtClean="0"/>
              <a:t>Gender</a:t>
            </a:r>
          </a:p>
          <a:p>
            <a:pPr lvl="1"/>
            <a:r>
              <a:rPr lang="en-US" b="1" dirty="0" smtClean="0"/>
              <a:t>Environmental</a:t>
            </a:r>
          </a:p>
          <a:p>
            <a:pPr lvl="2"/>
            <a:r>
              <a:rPr lang="en-US" b="1" dirty="0" smtClean="0"/>
              <a:t>Near work</a:t>
            </a:r>
          </a:p>
          <a:p>
            <a:pPr lvl="2"/>
            <a:r>
              <a:rPr lang="en-US" b="1" dirty="0" smtClean="0"/>
              <a:t>Years of education</a:t>
            </a:r>
          </a:p>
          <a:p>
            <a:pPr lvl="2"/>
            <a:r>
              <a:rPr lang="en-US" b="1" dirty="0" smtClean="0"/>
              <a:t>Intelligence score</a:t>
            </a:r>
          </a:p>
          <a:p>
            <a:pPr lvl="2"/>
            <a:r>
              <a:rPr lang="en-US" b="1" dirty="0" smtClean="0"/>
              <a:t>Premature and low birth weight</a:t>
            </a:r>
          </a:p>
          <a:p>
            <a:pPr marL="914400" lvl="2" indent="0">
              <a:buNone/>
            </a:pPr>
            <a:endParaRPr lang="en-US" b="1" dirty="0" smtClean="0"/>
          </a:p>
          <a:p>
            <a:pPr lvl="2"/>
            <a:r>
              <a:rPr lang="en-US" b="1" dirty="0" smtClean="0"/>
              <a:t>Unconvincing evidence</a:t>
            </a:r>
          </a:p>
          <a:p>
            <a:pPr lvl="3"/>
            <a:r>
              <a:rPr lang="en-US" b="1" dirty="0" smtClean="0"/>
              <a:t>Urbanization</a:t>
            </a:r>
          </a:p>
          <a:p>
            <a:pPr lvl="3"/>
            <a:r>
              <a:rPr lang="en-US" b="1" dirty="0" smtClean="0"/>
              <a:t>Height</a:t>
            </a:r>
          </a:p>
          <a:p>
            <a:pPr lvl="3"/>
            <a:r>
              <a:rPr lang="en-US" b="1" dirty="0" smtClean="0"/>
              <a:t>Personality traits</a:t>
            </a:r>
          </a:p>
          <a:p>
            <a:pPr lvl="3"/>
            <a:r>
              <a:rPr lang="en-US" b="1" dirty="0" smtClean="0"/>
              <a:t>Socioeconomic status</a:t>
            </a:r>
          </a:p>
          <a:p>
            <a:pPr lvl="3"/>
            <a:r>
              <a:rPr lang="en-US" b="1" dirty="0" smtClean="0"/>
              <a:t>Ambient lighting</a:t>
            </a:r>
          </a:p>
          <a:p>
            <a:pPr lvl="3"/>
            <a:r>
              <a:rPr lang="en-US" b="1" dirty="0" smtClean="0"/>
              <a:t>Malnutrition</a:t>
            </a:r>
          </a:p>
          <a:p>
            <a:pPr lvl="2"/>
            <a:endParaRPr lang="en-US" dirty="0" smtClean="0"/>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F3D8BACB-F674-44B5-AF77-09B0E32B1408}"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68" name="Picture 24" descr="TLOFKCAZ60WWYCAKFQ6VRCA7EZ2IFCA55RJS5CA41MOZQCAEHV8Q1CARJJ2USCAXH93EBCAM4UVFACAZJI40JCA8FDRGZCATF42AGCAYG9UTCCAYXX5ERCAJ5PIWNCAAXR90ACAR6HFPXCAY3M1LRCA9BH6IZ"/>
          <p:cNvPicPr>
            <a:picLocks noChangeAspect="1" noChangeArrowheads="1"/>
          </p:cNvPicPr>
          <p:nvPr/>
        </p:nvPicPr>
        <p:blipFill>
          <a:blip r:embed="rId2" cstate="print"/>
          <a:srcRect/>
          <a:stretch>
            <a:fillRect/>
          </a:stretch>
        </p:blipFill>
        <p:spPr bwMode="auto">
          <a:xfrm>
            <a:off x="1447800" y="838200"/>
            <a:ext cx="800100" cy="762000"/>
          </a:xfrm>
          <a:prstGeom prst="rect">
            <a:avLst/>
          </a:prstGeom>
          <a:noFill/>
        </p:spPr>
      </p:pic>
      <p:pic>
        <p:nvPicPr>
          <p:cNvPr id="6171" name="Picture 27" descr="TLOFKCAZ60WWYCAKFQ6VRCA7EZ2IFCA55RJS5CA41MOZQCAEHV8Q1CARJJ2USCAXH93EBCAM4UVFACAZJI40JCA8FDRGZCATF42AGCAYG9UTCCAYXX5ERCAJ5PIWNCAAXR90ACAR6HFPXCAY3M1LRCA9BH6IZ"/>
          <p:cNvPicPr>
            <a:picLocks noChangeAspect="1" noChangeArrowheads="1"/>
          </p:cNvPicPr>
          <p:nvPr/>
        </p:nvPicPr>
        <p:blipFill>
          <a:blip r:embed="rId2" cstate="print"/>
          <a:srcRect/>
          <a:stretch>
            <a:fillRect/>
          </a:stretch>
        </p:blipFill>
        <p:spPr bwMode="auto">
          <a:xfrm>
            <a:off x="1524000" y="2971800"/>
            <a:ext cx="800100" cy="762000"/>
          </a:xfrm>
          <a:prstGeom prst="rect">
            <a:avLst/>
          </a:prstGeom>
          <a:noFill/>
        </p:spPr>
      </p:pic>
      <p:sp>
        <p:nvSpPr>
          <p:cNvPr id="6146" name="Rectangle 2"/>
          <p:cNvSpPr>
            <a:spLocks noGrp="1" noChangeArrowheads="1"/>
          </p:cNvSpPr>
          <p:nvPr>
            <p:ph type="title"/>
          </p:nvPr>
        </p:nvSpPr>
        <p:spPr/>
        <p:txBody>
          <a:bodyPr/>
          <a:lstStyle/>
          <a:p>
            <a:endParaRPr lang="en-US" dirty="0"/>
          </a:p>
        </p:txBody>
      </p:sp>
      <p:pic>
        <p:nvPicPr>
          <p:cNvPr id="6148" name="Picture 4" descr="eye_anatomy_diagram_2"/>
          <p:cNvPicPr>
            <a:picLocks noGrp="1" noChangeAspect="1" noChangeArrowheads="1"/>
          </p:cNvPicPr>
          <p:nvPr>
            <p:ph type="body" idx="1"/>
          </p:nvPr>
        </p:nvPicPr>
        <p:blipFill>
          <a:blip r:embed="rId3" cstate="print"/>
          <a:srcRect/>
          <a:stretch>
            <a:fillRect/>
          </a:stretch>
        </p:blipFill>
        <p:spPr>
          <a:xfrm>
            <a:off x="3276600" y="0"/>
            <a:ext cx="2971800" cy="2097088"/>
          </a:xfrm>
          <a:noFill/>
          <a:ln/>
        </p:spPr>
      </p:pic>
      <p:sp>
        <p:nvSpPr>
          <p:cNvPr id="6149" name="Text Box 5"/>
          <p:cNvSpPr txBox="1">
            <a:spLocks noChangeArrowheads="1"/>
          </p:cNvSpPr>
          <p:nvPr/>
        </p:nvSpPr>
        <p:spPr bwMode="auto">
          <a:xfrm>
            <a:off x="1600200" y="990600"/>
            <a:ext cx="762000" cy="457200"/>
          </a:xfrm>
          <a:prstGeom prst="rect">
            <a:avLst/>
          </a:prstGeom>
          <a:noFill/>
          <a:ln w="9525">
            <a:noFill/>
            <a:miter lim="800000"/>
            <a:headEnd/>
            <a:tailEnd/>
          </a:ln>
          <a:effectLst/>
        </p:spPr>
        <p:txBody>
          <a:bodyPr>
            <a:spAutoFit/>
          </a:bodyPr>
          <a:lstStyle/>
          <a:p>
            <a:pPr>
              <a:spcBef>
                <a:spcPct val="50000"/>
              </a:spcBef>
            </a:pPr>
            <a:r>
              <a:rPr lang="en-US" sz="2400"/>
              <a:t>A    </a:t>
            </a:r>
          </a:p>
        </p:txBody>
      </p:sp>
      <p:sp>
        <p:nvSpPr>
          <p:cNvPr id="6151" name="Text Box 7"/>
          <p:cNvSpPr txBox="1">
            <a:spLocks noChangeArrowheads="1"/>
          </p:cNvSpPr>
          <p:nvPr/>
        </p:nvSpPr>
        <p:spPr bwMode="auto">
          <a:xfrm>
            <a:off x="5940152" y="654843"/>
            <a:ext cx="533400" cy="366713"/>
          </a:xfrm>
          <a:prstGeom prst="rect">
            <a:avLst/>
          </a:prstGeom>
          <a:noFill/>
          <a:ln w="9525">
            <a:noFill/>
            <a:miter lim="800000"/>
            <a:headEnd/>
            <a:tailEnd/>
          </a:ln>
          <a:effectLst/>
        </p:spPr>
        <p:txBody>
          <a:bodyPr>
            <a:spAutoFit/>
          </a:bodyPr>
          <a:lstStyle/>
          <a:p>
            <a:pPr>
              <a:spcBef>
                <a:spcPct val="50000"/>
              </a:spcBef>
            </a:pPr>
            <a:r>
              <a:rPr lang="en-US" dirty="0"/>
              <a:t>A</a:t>
            </a:r>
          </a:p>
        </p:txBody>
      </p:sp>
      <p:pic>
        <p:nvPicPr>
          <p:cNvPr id="6152" name="Picture 8" descr="eye_anatomy_diagram_2"/>
          <p:cNvPicPr>
            <a:picLocks noChangeAspect="1" noChangeArrowheads="1"/>
          </p:cNvPicPr>
          <p:nvPr/>
        </p:nvPicPr>
        <p:blipFill>
          <a:blip r:embed="rId3" cstate="print"/>
          <a:srcRect/>
          <a:stretch>
            <a:fillRect/>
          </a:stretch>
        </p:blipFill>
        <p:spPr bwMode="auto">
          <a:xfrm>
            <a:off x="3306388" y="2076443"/>
            <a:ext cx="3581400" cy="2362200"/>
          </a:xfrm>
          <a:prstGeom prst="rect">
            <a:avLst/>
          </a:prstGeom>
          <a:noFill/>
          <a:ln w="9525">
            <a:noFill/>
            <a:miter lim="800000"/>
            <a:headEnd/>
            <a:tailEnd/>
          </a:ln>
        </p:spPr>
      </p:pic>
      <p:sp>
        <p:nvSpPr>
          <p:cNvPr id="6154" name="Text Box 10"/>
          <p:cNvSpPr txBox="1">
            <a:spLocks noChangeArrowheads="1"/>
          </p:cNvSpPr>
          <p:nvPr/>
        </p:nvSpPr>
        <p:spPr bwMode="auto">
          <a:xfrm>
            <a:off x="1676400" y="3048000"/>
            <a:ext cx="762000" cy="457200"/>
          </a:xfrm>
          <a:prstGeom prst="rect">
            <a:avLst/>
          </a:prstGeom>
          <a:noFill/>
          <a:ln w="9525">
            <a:noFill/>
            <a:miter lim="800000"/>
            <a:headEnd/>
            <a:tailEnd/>
          </a:ln>
          <a:effectLst/>
        </p:spPr>
        <p:txBody>
          <a:bodyPr>
            <a:spAutoFit/>
          </a:bodyPr>
          <a:lstStyle/>
          <a:p>
            <a:pPr>
              <a:spcBef>
                <a:spcPct val="50000"/>
              </a:spcBef>
            </a:pPr>
            <a:r>
              <a:rPr lang="en-US" sz="2400"/>
              <a:t>A    </a:t>
            </a:r>
          </a:p>
        </p:txBody>
      </p:sp>
      <p:sp>
        <p:nvSpPr>
          <p:cNvPr id="6155" name="Text Box 11"/>
          <p:cNvSpPr txBox="1">
            <a:spLocks noChangeArrowheads="1"/>
          </p:cNvSpPr>
          <p:nvPr/>
        </p:nvSpPr>
        <p:spPr bwMode="auto">
          <a:xfrm>
            <a:off x="0" y="5486400"/>
            <a:ext cx="762000" cy="457200"/>
          </a:xfrm>
          <a:prstGeom prst="rect">
            <a:avLst/>
          </a:prstGeom>
          <a:noFill/>
          <a:ln w="9525">
            <a:noFill/>
            <a:miter lim="800000"/>
            <a:headEnd/>
            <a:tailEnd/>
          </a:ln>
          <a:effectLst/>
        </p:spPr>
        <p:txBody>
          <a:bodyPr>
            <a:spAutoFit/>
          </a:bodyPr>
          <a:lstStyle/>
          <a:p>
            <a:pPr>
              <a:spcBef>
                <a:spcPct val="50000"/>
              </a:spcBef>
            </a:pPr>
            <a:r>
              <a:rPr lang="en-US" sz="2400"/>
              <a:t>A    </a:t>
            </a:r>
          </a:p>
        </p:txBody>
      </p:sp>
      <p:sp>
        <p:nvSpPr>
          <p:cNvPr id="6156" name="Text Box 12"/>
          <p:cNvSpPr txBox="1">
            <a:spLocks noChangeArrowheads="1"/>
          </p:cNvSpPr>
          <p:nvPr/>
        </p:nvSpPr>
        <p:spPr bwMode="auto">
          <a:xfrm>
            <a:off x="6025986" y="2957611"/>
            <a:ext cx="533400" cy="366713"/>
          </a:xfrm>
          <a:prstGeom prst="rect">
            <a:avLst/>
          </a:prstGeom>
          <a:noFill/>
          <a:ln w="9525">
            <a:noFill/>
            <a:miter lim="800000"/>
            <a:headEnd/>
            <a:tailEnd/>
          </a:ln>
          <a:effectLst/>
        </p:spPr>
        <p:txBody>
          <a:bodyPr>
            <a:spAutoFit/>
          </a:bodyPr>
          <a:lstStyle/>
          <a:p>
            <a:pPr>
              <a:spcBef>
                <a:spcPct val="50000"/>
              </a:spcBef>
            </a:pPr>
            <a:r>
              <a:rPr lang="en-US" dirty="0"/>
              <a:t>A</a:t>
            </a:r>
          </a:p>
        </p:txBody>
      </p:sp>
      <p:sp>
        <p:nvSpPr>
          <p:cNvPr id="6158" name="Line 14"/>
          <p:cNvSpPr>
            <a:spLocks noChangeShapeType="1"/>
          </p:cNvSpPr>
          <p:nvPr/>
        </p:nvSpPr>
        <p:spPr bwMode="auto">
          <a:xfrm flipV="1">
            <a:off x="5580112" y="2420888"/>
            <a:ext cx="144016" cy="148208"/>
          </a:xfrm>
          <a:prstGeom prst="line">
            <a:avLst/>
          </a:prstGeom>
          <a:noFill/>
          <a:ln w="9525">
            <a:solidFill>
              <a:schemeClr val="tx1"/>
            </a:solidFill>
            <a:round/>
            <a:headEnd/>
            <a:tailEnd type="triangle" w="med" len="med"/>
          </a:ln>
          <a:effectLst/>
        </p:spPr>
        <p:txBody>
          <a:bodyPr/>
          <a:lstStyle/>
          <a:p>
            <a:endParaRPr lang="en-US"/>
          </a:p>
        </p:txBody>
      </p:sp>
      <p:sp>
        <p:nvSpPr>
          <p:cNvPr id="6159" name="Line 15"/>
          <p:cNvSpPr>
            <a:spLocks noChangeShapeType="1"/>
          </p:cNvSpPr>
          <p:nvPr/>
        </p:nvSpPr>
        <p:spPr bwMode="auto">
          <a:xfrm flipV="1">
            <a:off x="6084168" y="2935796"/>
            <a:ext cx="288032" cy="72008"/>
          </a:xfrm>
          <a:prstGeom prst="line">
            <a:avLst/>
          </a:prstGeom>
          <a:noFill/>
          <a:ln w="9525">
            <a:solidFill>
              <a:schemeClr val="tx1"/>
            </a:solidFill>
            <a:round/>
            <a:headEnd/>
            <a:tailEnd type="triangle" w="med" len="med"/>
          </a:ln>
          <a:effectLst/>
        </p:spPr>
        <p:txBody>
          <a:bodyPr/>
          <a:lstStyle/>
          <a:p>
            <a:endParaRPr lang="en-US"/>
          </a:p>
        </p:txBody>
      </p:sp>
      <p:sp>
        <p:nvSpPr>
          <p:cNvPr id="6160" name="Line 16"/>
          <p:cNvSpPr>
            <a:spLocks noChangeShapeType="1"/>
          </p:cNvSpPr>
          <p:nvPr/>
        </p:nvSpPr>
        <p:spPr bwMode="auto">
          <a:xfrm flipV="1">
            <a:off x="5940152" y="2636912"/>
            <a:ext cx="216024" cy="216024"/>
          </a:xfrm>
          <a:prstGeom prst="line">
            <a:avLst/>
          </a:prstGeom>
          <a:noFill/>
          <a:ln w="9525">
            <a:solidFill>
              <a:schemeClr val="tx1"/>
            </a:solidFill>
            <a:round/>
            <a:headEnd/>
            <a:tailEnd type="triangle" w="med" len="med"/>
          </a:ln>
          <a:effectLst/>
        </p:spPr>
        <p:txBody>
          <a:bodyPr/>
          <a:lstStyle/>
          <a:p>
            <a:endParaRPr lang="en-US"/>
          </a:p>
        </p:txBody>
      </p:sp>
      <p:sp>
        <p:nvSpPr>
          <p:cNvPr id="6163" name="Line 19"/>
          <p:cNvSpPr>
            <a:spLocks noChangeShapeType="1"/>
          </p:cNvSpPr>
          <p:nvPr/>
        </p:nvSpPr>
        <p:spPr bwMode="auto">
          <a:xfrm>
            <a:off x="5868144" y="3861048"/>
            <a:ext cx="216024" cy="216024"/>
          </a:xfrm>
          <a:prstGeom prst="line">
            <a:avLst/>
          </a:prstGeom>
          <a:noFill/>
          <a:ln w="9525">
            <a:solidFill>
              <a:schemeClr val="tx1"/>
            </a:solidFill>
            <a:round/>
            <a:headEnd/>
            <a:tailEnd type="triangle" w="med" len="med"/>
          </a:ln>
          <a:effectLst/>
        </p:spPr>
        <p:txBody>
          <a:bodyPr/>
          <a:lstStyle/>
          <a:p>
            <a:endParaRPr lang="en-US"/>
          </a:p>
        </p:txBody>
      </p:sp>
      <p:sp>
        <p:nvSpPr>
          <p:cNvPr id="6164" name="Line 20"/>
          <p:cNvSpPr>
            <a:spLocks noChangeShapeType="1"/>
          </p:cNvSpPr>
          <p:nvPr/>
        </p:nvSpPr>
        <p:spPr bwMode="auto">
          <a:xfrm>
            <a:off x="5796136" y="3789040"/>
            <a:ext cx="144016" cy="216024"/>
          </a:xfrm>
          <a:prstGeom prst="line">
            <a:avLst/>
          </a:prstGeom>
          <a:noFill/>
          <a:ln w="9525">
            <a:solidFill>
              <a:schemeClr val="tx1"/>
            </a:solidFill>
            <a:round/>
            <a:headEnd/>
            <a:tailEnd type="triangle" w="med" len="med"/>
          </a:ln>
          <a:effectLst/>
        </p:spPr>
        <p:txBody>
          <a:bodyPr/>
          <a:lstStyle/>
          <a:p>
            <a:endParaRPr lang="en-US"/>
          </a:p>
        </p:txBody>
      </p:sp>
      <p:pic>
        <p:nvPicPr>
          <p:cNvPr id="20" name="Picture 8" descr="eye_anatomy_diagram_2"/>
          <p:cNvPicPr>
            <a:picLocks noChangeAspect="1" noChangeArrowheads="1"/>
          </p:cNvPicPr>
          <p:nvPr/>
        </p:nvPicPr>
        <p:blipFill>
          <a:blip r:embed="rId3" cstate="print"/>
          <a:srcRect/>
          <a:stretch>
            <a:fillRect/>
          </a:stretch>
        </p:blipFill>
        <p:spPr bwMode="auto">
          <a:xfrm>
            <a:off x="3275856" y="4408257"/>
            <a:ext cx="3581400" cy="2362200"/>
          </a:xfrm>
          <a:prstGeom prst="rect">
            <a:avLst/>
          </a:prstGeom>
          <a:noFill/>
          <a:ln w="9525">
            <a:noFill/>
            <a:miter lim="800000"/>
            <a:headEnd/>
            <a:tailEnd/>
          </a:ln>
        </p:spPr>
      </p:pic>
      <p:sp>
        <p:nvSpPr>
          <p:cNvPr id="21" name="Text Box 13"/>
          <p:cNvSpPr txBox="1">
            <a:spLocks noChangeArrowheads="1"/>
          </p:cNvSpPr>
          <p:nvPr/>
        </p:nvSpPr>
        <p:spPr bwMode="auto">
          <a:xfrm>
            <a:off x="5636009" y="5361935"/>
            <a:ext cx="533400" cy="366713"/>
          </a:xfrm>
          <a:prstGeom prst="rect">
            <a:avLst/>
          </a:prstGeom>
          <a:noFill/>
          <a:ln w="9525">
            <a:noFill/>
            <a:miter lim="800000"/>
            <a:headEnd/>
            <a:tailEnd/>
          </a:ln>
          <a:effectLst/>
        </p:spPr>
        <p:txBody>
          <a:bodyPr>
            <a:spAutoFit/>
          </a:bodyPr>
          <a:lstStyle/>
          <a:p>
            <a:pPr>
              <a:spcBef>
                <a:spcPct val="50000"/>
              </a:spcBef>
            </a:pPr>
            <a:r>
              <a:rPr lang="en-US" dirty="0"/>
              <a:t>A</a:t>
            </a:r>
          </a:p>
        </p:txBody>
      </p:sp>
      <p:sp>
        <p:nvSpPr>
          <p:cNvPr id="19" name="TextBox 18"/>
          <p:cNvSpPr txBox="1"/>
          <p:nvPr/>
        </p:nvSpPr>
        <p:spPr>
          <a:xfrm>
            <a:off x="1259632" y="1844824"/>
            <a:ext cx="639919" cy="369332"/>
          </a:xfrm>
          <a:prstGeom prst="rect">
            <a:avLst/>
          </a:prstGeom>
          <a:noFill/>
        </p:spPr>
        <p:txBody>
          <a:bodyPr wrap="none" rtlCol="0">
            <a:spAutoFit/>
          </a:bodyPr>
          <a:lstStyle/>
          <a:p>
            <a:r>
              <a:rPr lang="en-US" dirty="0" smtClean="0"/>
              <a:t>Near</a:t>
            </a:r>
            <a:endParaRPr lang="en-US" dirty="0"/>
          </a:p>
        </p:txBody>
      </p:sp>
      <p:sp>
        <p:nvSpPr>
          <p:cNvPr id="22" name="TextBox 21"/>
          <p:cNvSpPr txBox="1"/>
          <p:nvPr/>
        </p:nvSpPr>
        <p:spPr>
          <a:xfrm>
            <a:off x="1547664" y="4221088"/>
            <a:ext cx="639919" cy="369332"/>
          </a:xfrm>
          <a:prstGeom prst="rect">
            <a:avLst/>
          </a:prstGeom>
          <a:noFill/>
        </p:spPr>
        <p:txBody>
          <a:bodyPr wrap="none" rtlCol="0">
            <a:spAutoFit/>
          </a:bodyPr>
          <a:lstStyle/>
          <a:p>
            <a:r>
              <a:rPr lang="en-US" dirty="0" smtClean="0"/>
              <a:t>Near</a:t>
            </a:r>
            <a:endParaRPr lang="en-US" dirty="0"/>
          </a:p>
        </p:txBody>
      </p:sp>
      <p:sp>
        <p:nvSpPr>
          <p:cNvPr id="23" name="TextBox 22"/>
          <p:cNvSpPr txBox="1"/>
          <p:nvPr/>
        </p:nvSpPr>
        <p:spPr>
          <a:xfrm>
            <a:off x="179512" y="6165304"/>
            <a:ext cx="848822" cy="369332"/>
          </a:xfrm>
          <a:prstGeom prst="rect">
            <a:avLst/>
          </a:prstGeom>
          <a:noFill/>
        </p:spPr>
        <p:txBody>
          <a:bodyPr wrap="none" rtlCol="0">
            <a:spAutoFit/>
          </a:bodyPr>
          <a:lstStyle/>
          <a:p>
            <a:r>
              <a:rPr lang="en-US" dirty="0" smtClean="0"/>
              <a:t>Distant</a:t>
            </a:r>
            <a:endParaRPr lang="en-US" dirty="0"/>
          </a:p>
        </p:txBody>
      </p:sp>
      <p:sp>
        <p:nvSpPr>
          <p:cNvPr id="24" name="Slide Number Placeholder 23"/>
          <p:cNvSpPr>
            <a:spLocks noGrp="1"/>
          </p:cNvSpPr>
          <p:nvPr>
            <p:ph type="sldNum" sz="quarter" idx="12"/>
          </p:nvPr>
        </p:nvSpPr>
        <p:spPr/>
        <p:txBody>
          <a:bodyPr/>
          <a:lstStyle/>
          <a:p>
            <a:fld id="{F3D8BACB-F674-44B5-AF77-09B0E32B1408}" type="slidenum">
              <a:rPr lang="en-US" smtClean="0"/>
              <a:pPr/>
              <a:t>8</a:t>
            </a:fld>
            <a:endParaRPr lang="en-US"/>
          </a:p>
        </p:txBody>
      </p:sp>
      <p:sp>
        <p:nvSpPr>
          <p:cNvPr id="25" name="Footer Placeholder 24"/>
          <p:cNvSpPr>
            <a:spLocks noGrp="1"/>
          </p:cNvSpPr>
          <p:nvPr>
            <p:ph type="ftr" sz="quarter" idx="11"/>
          </p:nvPr>
        </p:nvSpPr>
        <p:spPr/>
        <p:txBody>
          <a:bodyPr/>
          <a:lstStyle/>
          <a:p>
            <a:r>
              <a:rPr lang="en-US" smtClean="0"/>
              <a:t>myopia and catract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68" name="Picture 24" descr="TLOFKCAZ60WWYCAKFQ6VRCA7EZ2IFCA55RJS5CA41MOZQCAEHV8Q1CARJJ2USCAXH93EBCAM4UVFACAZJI40JCA8FDRGZCATF42AGCAYG9UTCCAYXX5ERCAJ5PIWNCAAXR90ACAR6HFPXCAY3M1LRCA9BH6IZ"/>
          <p:cNvPicPr>
            <a:picLocks noChangeAspect="1" noChangeArrowheads="1"/>
          </p:cNvPicPr>
          <p:nvPr/>
        </p:nvPicPr>
        <p:blipFill>
          <a:blip r:embed="rId2" cstate="print"/>
          <a:srcRect/>
          <a:stretch>
            <a:fillRect/>
          </a:stretch>
        </p:blipFill>
        <p:spPr bwMode="auto">
          <a:xfrm>
            <a:off x="1447800" y="2196480"/>
            <a:ext cx="800100" cy="762000"/>
          </a:xfrm>
          <a:prstGeom prst="rect">
            <a:avLst/>
          </a:prstGeom>
          <a:noFill/>
        </p:spPr>
      </p:pic>
      <p:sp>
        <p:nvSpPr>
          <p:cNvPr id="6146" name="Rectangle 2"/>
          <p:cNvSpPr>
            <a:spLocks noGrp="1" noChangeArrowheads="1"/>
          </p:cNvSpPr>
          <p:nvPr>
            <p:ph type="title"/>
          </p:nvPr>
        </p:nvSpPr>
        <p:spPr/>
        <p:txBody>
          <a:bodyPr/>
          <a:lstStyle/>
          <a:p>
            <a:endParaRPr lang="en-US" dirty="0"/>
          </a:p>
        </p:txBody>
      </p:sp>
      <p:pic>
        <p:nvPicPr>
          <p:cNvPr id="6148" name="Picture 4" descr="eye_anatomy_diagram_2"/>
          <p:cNvPicPr>
            <a:picLocks noGrp="1" noChangeAspect="1" noChangeArrowheads="1"/>
          </p:cNvPicPr>
          <p:nvPr>
            <p:ph type="body" idx="1"/>
          </p:nvPr>
        </p:nvPicPr>
        <p:blipFill>
          <a:blip r:embed="rId3" cstate="print"/>
          <a:srcRect/>
          <a:stretch>
            <a:fillRect/>
          </a:stretch>
        </p:blipFill>
        <p:spPr>
          <a:xfrm>
            <a:off x="3261772" y="1428466"/>
            <a:ext cx="2971800" cy="2097088"/>
          </a:xfrm>
          <a:noFill/>
          <a:ln/>
        </p:spPr>
      </p:pic>
      <p:sp>
        <p:nvSpPr>
          <p:cNvPr id="6149" name="Text Box 5"/>
          <p:cNvSpPr txBox="1">
            <a:spLocks noChangeArrowheads="1"/>
          </p:cNvSpPr>
          <p:nvPr/>
        </p:nvSpPr>
        <p:spPr bwMode="auto">
          <a:xfrm>
            <a:off x="1600200" y="2348880"/>
            <a:ext cx="762000" cy="457200"/>
          </a:xfrm>
          <a:prstGeom prst="rect">
            <a:avLst/>
          </a:prstGeom>
          <a:noFill/>
          <a:ln w="9525">
            <a:noFill/>
            <a:miter lim="800000"/>
            <a:headEnd/>
            <a:tailEnd/>
          </a:ln>
          <a:effectLst/>
        </p:spPr>
        <p:txBody>
          <a:bodyPr>
            <a:spAutoFit/>
          </a:bodyPr>
          <a:lstStyle/>
          <a:p>
            <a:pPr>
              <a:spcBef>
                <a:spcPct val="50000"/>
              </a:spcBef>
            </a:pPr>
            <a:r>
              <a:rPr lang="en-US" sz="2400" dirty="0"/>
              <a:t>A    </a:t>
            </a:r>
          </a:p>
        </p:txBody>
      </p:sp>
      <p:sp>
        <p:nvSpPr>
          <p:cNvPr id="6151" name="Text Box 7"/>
          <p:cNvSpPr txBox="1">
            <a:spLocks noChangeArrowheads="1"/>
          </p:cNvSpPr>
          <p:nvPr/>
        </p:nvSpPr>
        <p:spPr bwMode="auto">
          <a:xfrm>
            <a:off x="5995079" y="2165523"/>
            <a:ext cx="533400" cy="366713"/>
          </a:xfrm>
          <a:prstGeom prst="rect">
            <a:avLst/>
          </a:prstGeom>
          <a:noFill/>
          <a:ln w="9525">
            <a:noFill/>
            <a:miter lim="800000"/>
            <a:headEnd/>
            <a:tailEnd/>
          </a:ln>
          <a:effectLst/>
        </p:spPr>
        <p:txBody>
          <a:bodyPr>
            <a:spAutoFit/>
          </a:bodyPr>
          <a:lstStyle/>
          <a:p>
            <a:pPr>
              <a:spcBef>
                <a:spcPct val="50000"/>
              </a:spcBef>
            </a:pPr>
            <a:r>
              <a:rPr lang="en-US" dirty="0"/>
              <a:t>A</a:t>
            </a:r>
          </a:p>
        </p:txBody>
      </p:sp>
      <p:pic>
        <p:nvPicPr>
          <p:cNvPr id="6153" name="Picture 9" descr="eye_anatomy_diagram_2"/>
          <p:cNvPicPr>
            <a:picLocks noChangeAspect="1" noChangeArrowheads="1"/>
          </p:cNvPicPr>
          <p:nvPr/>
        </p:nvPicPr>
        <p:blipFill>
          <a:blip r:embed="rId3" cstate="print"/>
          <a:srcRect/>
          <a:stretch>
            <a:fillRect/>
          </a:stretch>
        </p:blipFill>
        <p:spPr bwMode="auto">
          <a:xfrm>
            <a:off x="2699792" y="4077072"/>
            <a:ext cx="4572000" cy="2057400"/>
          </a:xfrm>
          <a:prstGeom prst="rect">
            <a:avLst/>
          </a:prstGeom>
          <a:noFill/>
          <a:ln w="9525">
            <a:noFill/>
            <a:miter lim="800000"/>
            <a:headEnd/>
            <a:tailEnd/>
          </a:ln>
        </p:spPr>
      </p:pic>
      <p:sp>
        <p:nvSpPr>
          <p:cNvPr id="6155" name="Text Box 11"/>
          <p:cNvSpPr txBox="1">
            <a:spLocks noChangeArrowheads="1"/>
          </p:cNvSpPr>
          <p:nvPr/>
        </p:nvSpPr>
        <p:spPr bwMode="auto">
          <a:xfrm>
            <a:off x="-10128" y="5227093"/>
            <a:ext cx="762000" cy="457200"/>
          </a:xfrm>
          <a:prstGeom prst="rect">
            <a:avLst/>
          </a:prstGeom>
          <a:noFill/>
          <a:ln w="9525">
            <a:noFill/>
            <a:miter lim="800000"/>
            <a:headEnd/>
            <a:tailEnd/>
          </a:ln>
          <a:effectLst/>
        </p:spPr>
        <p:txBody>
          <a:bodyPr>
            <a:spAutoFit/>
          </a:bodyPr>
          <a:lstStyle/>
          <a:p>
            <a:pPr>
              <a:spcBef>
                <a:spcPct val="50000"/>
              </a:spcBef>
            </a:pPr>
            <a:r>
              <a:rPr lang="en-US" sz="2400" dirty="0"/>
              <a:t>A    </a:t>
            </a:r>
          </a:p>
        </p:txBody>
      </p:sp>
      <p:sp>
        <p:nvSpPr>
          <p:cNvPr id="6157" name="Text Box 13"/>
          <p:cNvSpPr txBox="1">
            <a:spLocks noChangeArrowheads="1"/>
          </p:cNvSpPr>
          <p:nvPr/>
        </p:nvSpPr>
        <p:spPr bwMode="auto">
          <a:xfrm>
            <a:off x="5728379" y="4922415"/>
            <a:ext cx="533400" cy="366713"/>
          </a:xfrm>
          <a:prstGeom prst="rect">
            <a:avLst/>
          </a:prstGeom>
          <a:noFill/>
          <a:ln w="9525">
            <a:noFill/>
            <a:miter lim="800000"/>
            <a:headEnd/>
            <a:tailEnd/>
          </a:ln>
          <a:effectLst/>
        </p:spPr>
        <p:txBody>
          <a:bodyPr>
            <a:spAutoFit/>
          </a:bodyPr>
          <a:lstStyle/>
          <a:p>
            <a:pPr>
              <a:spcBef>
                <a:spcPct val="50000"/>
              </a:spcBef>
            </a:pPr>
            <a:r>
              <a:rPr lang="en-US" dirty="0"/>
              <a:t>A</a:t>
            </a:r>
          </a:p>
        </p:txBody>
      </p:sp>
      <p:sp>
        <p:nvSpPr>
          <p:cNvPr id="22" name="Line 5"/>
          <p:cNvSpPr>
            <a:spLocks noChangeShapeType="1"/>
          </p:cNvSpPr>
          <p:nvPr/>
        </p:nvSpPr>
        <p:spPr bwMode="auto">
          <a:xfrm flipV="1">
            <a:off x="4041560" y="5436085"/>
            <a:ext cx="0" cy="248208"/>
          </a:xfrm>
          <a:prstGeom prst="line">
            <a:avLst/>
          </a:prstGeom>
          <a:noFill/>
          <a:ln w="9525">
            <a:solidFill>
              <a:schemeClr val="tx1"/>
            </a:solidFill>
            <a:round/>
            <a:headEnd/>
            <a:tailEnd type="triangle" w="lg" len="lg"/>
          </a:ln>
          <a:effectLst/>
        </p:spPr>
        <p:txBody>
          <a:bodyPr/>
          <a:lstStyle/>
          <a:p>
            <a:endParaRPr lang="en-US"/>
          </a:p>
        </p:txBody>
      </p:sp>
      <p:sp>
        <p:nvSpPr>
          <p:cNvPr id="23" name="Line 6"/>
          <p:cNvSpPr>
            <a:spLocks noChangeShapeType="1"/>
          </p:cNvSpPr>
          <p:nvPr/>
        </p:nvSpPr>
        <p:spPr bwMode="auto">
          <a:xfrm>
            <a:off x="4016087" y="4521696"/>
            <a:ext cx="0" cy="228600"/>
          </a:xfrm>
          <a:prstGeom prst="line">
            <a:avLst/>
          </a:prstGeom>
          <a:noFill/>
          <a:ln w="9525">
            <a:solidFill>
              <a:schemeClr val="tx1"/>
            </a:solidFill>
            <a:round/>
            <a:headEnd/>
            <a:tailEnd type="triangle" w="lg" len="lg"/>
          </a:ln>
          <a:effectLst/>
        </p:spPr>
        <p:txBody>
          <a:bodyPr/>
          <a:lstStyle/>
          <a:p>
            <a:endParaRPr lang="en-US"/>
          </a:p>
        </p:txBody>
      </p:sp>
      <p:sp>
        <p:nvSpPr>
          <p:cNvPr id="24" name="Line 8"/>
          <p:cNvSpPr>
            <a:spLocks noChangeShapeType="1"/>
          </p:cNvSpPr>
          <p:nvPr/>
        </p:nvSpPr>
        <p:spPr bwMode="auto">
          <a:xfrm>
            <a:off x="4519682" y="5105772"/>
            <a:ext cx="889679" cy="0"/>
          </a:xfrm>
          <a:prstGeom prst="line">
            <a:avLst/>
          </a:prstGeom>
          <a:noFill/>
          <a:ln w="9525">
            <a:solidFill>
              <a:schemeClr val="tx1"/>
            </a:solidFill>
            <a:round/>
            <a:headEnd/>
            <a:tailEnd type="triangle" w="med" len="med"/>
          </a:ln>
          <a:effectLst/>
        </p:spPr>
        <p:txBody>
          <a:bodyPr/>
          <a:lstStyle/>
          <a:p>
            <a:endParaRPr lang="en-US"/>
          </a:p>
        </p:txBody>
      </p:sp>
      <p:sp>
        <p:nvSpPr>
          <p:cNvPr id="13" name="Slide Number Placeholder 12"/>
          <p:cNvSpPr>
            <a:spLocks noGrp="1"/>
          </p:cNvSpPr>
          <p:nvPr>
            <p:ph type="sldNum" sz="quarter" idx="12"/>
          </p:nvPr>
        </p:nvSpPr>
        <p:spPr/>
        <p:txBody>
          <a:bodyPr/>
          <a:lstStyle/>
          <a:p>
            <a:fld id="{F3D8BACB-F674-44B5-AF77-09B0E32B1408}" type="slidenum">
              <a:rPr lang="en-US" smtClean="0"/>
              <a:pPr/>
              <a:t>9</a:t>
            </a:fld>
            <a:endParaRPr lang="en-US"/>
          </a:p>
        </p:txBody>
      </p:sp>
      <p:sp>
        <p:nvSpPr>
          <p:cNvPr id="14" name="Footer Placeholder 13"/>
          <p:cNvSpPr>
            <a:spLocks noGrp="1"/>
          </p:cNvSpPr>
          <p:nvPr>
            <p:ph type="ftr" sz="quarter" idx="11"/>
          </p:nvPr>
        </p:nvSpPr>
        <p:spPr/>
        <p:txBody>
          <a:bodyPr/>
          <a:lstStyle/>
          <a:p>
            <a:r>
              <a:rPr lang="en-US" smtClean="0"/>
              <a:t>myopia and catract</a:t>
            </a:r>
            <a:endParaRPr lang="en-US"/>
          </a:p>
        </p:txBody>
      </p:sp>
    </p:spTree>
    <p:extLst>
      <p:ext uri="{BB962C8B-B14F-4D97-AF65-F5344CB8AC3E}">
        <p14:creationId xmlns:p14="http://schemas.microsoft.com/office/powerpoint/2010/main" xmlns="" val="2358248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D3128568B1964AA6A40497C202D2B1" ma:contentTypeVersion="0" ma:contentTypeDescription="Create a new document." ma:contentTypeScope="" ma:versionID="585cc05df1366ced9d726cae6d57788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FB36C0-7F15-4B2B-BF49-BB7CFEBBDC84}"/>
</file>

<file path=customXml/itemProps2.xml><?xml version="1.0" encoding="utf-8"?>
<ds:datastoreItem xmlns:ds="http://schemas.openxmlformats.org/officeDocument/2006/customXml" ds:itemID="{60C0255F-0BC2-4460-9231-5BB759438072}"/>
</file>

<file path=customXml/itemProps3.xml><?xml version="1.0" encoding="utf-8"?>
<ds:datastoreItem xmlns:ds="http://schemas.openxmlformats.org/officeDocument/2006/customXml" ds:itemID="{109B3A1B-EE47-4345-8546-D1DF3DAF3487}"/>
</file>

<file path=docProps/app.xml><?xml version="1.0" encoding="utf-8"?>
<Properties xmlns="http://schemas.openxmlformats.org/officeDocument/2006/extended-properties" xmlns:vt="http://schemas.openxmlformats.org/officeDocument/2006/docPropsVTypes">
  <TotalTime>20</TotalTime>
  <Words>2485</Words>
  <Application>Microsoft Office PowerPoint</Application>
  <PresentationFormat>On-screen Show (4:3)</PresentationFormat>
  <Paragraphs>628</Paragraphs>
  <Slides>48</Slides>
  <Notes>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Myopia and Cataract</vt:lpstr>
      <vt:lpstr>Outline</vt:lpstr>
      <vt:lpstr>Myopia</vt:lpstr>
      <vt:lpstr>Prevalence of myopia</vt:lpstr>
      <vt:lpstr>Prevalence of myopia</vt:lpstr>
      <vt:lpstr>Consequences of myopia</vt:lpstr>
      <vt:lpstr>Risk factors for myopia</vt:lpstr>
      <vt:lpstr>Slide 8</vt:lpstr>
      <vt:lpstr>Slide 9</vt:lpstr>
      <vt:lpstr>Risk factors for myopia</vt:lpstr>
      <vt:lpstr>Preventive measures in myopia</vt:lpstr>
      <vt:lpstr>Association between myopia and cataract</vt:lpstr>
      <vt:lpstr>Pathogenesis of myopic cataract</vt:lpstr>
      <vt:lpstr>Slide 14</vt:lpstr>
      <vt:lpstr>Pathogenesis of myopic cataract</vt:lpstr>
      <vt:lpstr>Pathogenesis of myopic cataract</vt:lpstr>
      <vt:lpstr>Clinical Characteristics and Outcomes of Cataract Surgery in  Highly Myopic Eyes</vt:lpstr>
      <vt:lpstr>Clinical Characteristics and Outcomes of Cataract Surgery in  Highly Myopic Eyes</vt:lpstr>
      <vt:lpstr>Data Collected </vt:lpstr>
      <vt:lpstr>Data collected</vt:lpstr>
      <vt:lpstr>Data collected</vt:lpstr>
      <vt:lpstr>Exclusion criteria</vt:lpstr>
      <vt:lpstr>Definition of myopia</vt:lpstr>
      <vt:lpstr>Results</vt:lpstr>
      <vt:lpstr>Results</vt:lpstr>
      <vt:lpstr>Age and cataract</vt:lpstr>
      <vt:lpstr>Distribution of cases and controls by type of cataract</vt:lpstr>
      <vt:lpstr>Distribution of cases and controls by type of surgery</vt:lpstr>
      <vt:lpstr>PCO and rate of YAG capsulotomy among cases and controls</vt:lpstr>
      <vt:lpstr>Intraoperative complications among cases and controls</vt:lpstr>
      <vt:lpstr>Distribution of cases and controls by surgical indices</vt:lpstr>
      <vt:lpstr>Distribution of cases and controls by surgical indices</vt:lpstr>
      <vt:lpstr>Clinical indices outcomes</vt:lpstr>
      <vt:lpstr>Retinal detachment and cataract surgery</vt:lpstr>
      <vt:lpstr>Risk of RD in high myopic eyes after cataract surgery</vt:lpstr>
      <vt:lpstr>Risk of RD in high myopic eyes after cataract surgery</vt:lpstr>
      <vt:lpstr>Incidence of RD</vt:lpstr>
      <vt:lpstr>Kaplan-Maier analysis for the risk of RD</vt:lpstr>
      <vt:lpstr>Survivorship Function over follow up time</vt:lpstr>
      <vt:lpstr>Phacoemulsification versus ECCE </vt:lpstr>
      <vt:lpstr>Nd:YAG capsulotomy and retinal detachment </vt:lpstr>
      <vt:lpstr>Ruptured posterior capsule+/- Vitreous loss</vt:lpstr>
      <vt:lpstr>Age and RD among high myopic eyes</vt:lpstr>
      <vt:lpstr>Gender and RD among high myopic eyes</vt:lpstr>
      <vt:lpstr>Conclusion</vt:lpstr>
      <vt:lpstr>Conclusion</vt:lpstr>
      <vt:lpstr>Conclusion</vt:lpstr>
      <vt:lpstr>Acknowledgment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amalb</dc:creator>
  <cp:lastModifiedBy>Safa</cp:lastModifiedBy>
  <cp:revision>5</cp:revision>
  <dcterms:created xsi:type="dcterms:W3CDTF">2011-09-12T08:41:29Z</dcterms:created>
  <dcterms:modified xsi:type="dcterms:W3CDTF">2015-12-28T08:55:53Z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0x010100F9D3128568B1964AA6A40497C202D2B1</vt:lpwstr>
  </property>
</Properties>
</file>