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sldIdLst>
    <p:sldId id="257" r:id="rId5"/>
    <p:sldId id="258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2" r:id="rId17"/>
    <p:sldId id="270" r:id="rId18"/>
    <p:sldId id="273" r:id="rId19"/>
    <p:sldId id="271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9" autoAdjust="0"/>
    <p:restoredTop sz="94640" autoAdjust="0"/>
  </p:normalViewPr>
  <p:slideViewPr>
    <p:cSldViewPr>
      <p:cViewPr>
        <p:scale>
          <a:sx n="94" d="100"/>
          <a:sy n="94" d="100"/>
        </p:scale>
        <p:origin x="-882" y="-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2" y="2037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983A04C7-4A97-405D-AB22-F702CE8D49A8}" type="datetimeFigureOut">
              <a:rPr lang="en-GB" smtClean="0"/>
              <a:pPr/>
              <a:t>05/09/2019</a:t>
            </a:fld>
            <a:endParaRPr lang="en-GB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GB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F644D49B-7A1E-4471-8429-DAC26AA569F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A04C7-4A97-405D-AB22-F702CE8D49A8}" type="datetimeFigureOut">
              <a:rPr lang="en-GB" smtClean="0"/>
              <a:pPr/>
              <a:t>05/09/2019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4D49B-7A1E-4471-8429-DAC26AA569F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A04C7-4A97-405D-AB22-F702CE8D49A8}" type="datetimeFigureOut">
              <a:rPr lang="en-GB" smtClean="0"/>
              <a:pPr/>
              <a:t>05/09/2019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4D49B-7A1E-4471-8429-DAC26AA569F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A04C7-4A97-405D-AB22-F702CE8D49A8}" type="datetimeFigureOut">
              <a:rPr lang="en-GB" smtClean="0"/>
              <a:pPr/>
              <a:t>05/09/2019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4D49B-7A1E-4471-8429-DAC26AA569F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A04C7-4A97-405D-AB22-F702CE8D49A8}" type="datetimeFigureOut">
              <a:rPr lang="en-GB" smtClean="0"/>
              <a:pPr/>
              <a:t>05/09/2019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4D49B-7A1E-4471-8429-DAC26AA569F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A04C7-4A97-405D-AB22-F702CE8D49A8}" type="datetimeFigureOut">
              <a:rPr lang="en-GB" smtClean="0"/>
              <a:pPr/>
              <a:t>05/09/2019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4D49B-7A1E-4471-8429-DAC26AA569F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83A04C7-4A97-405D-AB22-F702CE8D49A8}" type="datetimeFigureOut">
              <a:rPr lang="en-GB" smtClean="0"/>
              <a:pPr/>
              <a:t>05/09/2019</a:t>
            </a:fld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644D49B-7A1E-4471-8429-DAC26AA569F7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983A04C7-4A97-405D-AB22-F702CE8D49A8}" type="datetimeFigureOut">
              <a:rPr lang="en-GB" smtClean="0"/>
              <a:pPr/>
              <a:t>05/09/2019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F644D49B-7A1E-4471-8429-DAC26AA569F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A04C7-4A97-405D-AB22-F702CE8D49A8}" type="datetimeFigureOut">
              <a:rPr lang="en-GB" smtClean="0"/>
              <a:pPr/>
              <a:t>05/09/2019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4D49B-7A1E-4471-8429-DAC26AA569F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A04C7-4A97-405D-AB22-F702CE8D49A8}" type="datetimeFigureOut">
              <a:rPr lang="en-GB" smtClean="0"/>
              <a:pPr/>
              <a:t>05/09/2019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4D49B-7A1E-4471-8429-DAC26AA569F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A04C7-4A97-405D-AB22-F702CE8D49A8}" type="datetimeFigureOut">
              <a:rPr lang="en-GB" smtClean="0"/>
              <a:pPr/>
              <a:t>05/09/2019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4D49B-7A1E-4471-8429-DAC26AA569F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983A04C7-4A97-405D-AB22-F702CE8D49A8}" type="datetimeFigureOut">
              <a:rPr lang="en-GB" smtClean="0"/>
              <a:pPr/>
              <a:t>05/09/2019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GB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F644D49B-7A1E-4471-8429-DAC26AA569F7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1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r" rtl="1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r" rtl="1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r" rtl="1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r" rtl="1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r" rtl="1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r" rtl="1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r" rtl="1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r" rtl="1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r" rtl="1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276872"/>
            <a:ext cx="8458200" cy="1470025"/>
          </a:xfrm>
        </p:spPr>
        <p:txBody>
          <a:bodyPr/>
          <a:lstStyle/>
          <a:p>
            <a:pPr algn="l" rtl="0"/>
            <a:r>
              <a:rPr lang="en-GB" dirty="0" smtClean="0"/>
              <a:t>Inheritance in C++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5536" y="4293096"/>
            <a:ext cx="4953000" cy="1752600"/>
          </a:xfrm>
        </p:spPr>
        <p:txBody>
          <a:bodyPr>
            <a:normAutofit/>
          </a:bodyPr>
          <a:lstStyle/>
          <a:p>
            <a:pPr algn="l" rtl="0"/>
            <a:r>
              <a:rPr lang="en-US" sz="2800" b="1" dirty="0"/>
              <a:t>Multiple Base </a:t>
            </a:r>
            <a:r>
              <a:rPr lang="en-US" sz="2800" b="1" dirty="0" smtClean="0"/>
              <a:t>Classes Inheritance</a:t>
            </a:r>
            <a:endParaRPr lang="en-GB" dirty="0" smtClean="0"/>
          </a:p>
          <a:p>
            <a:pPr algn="l" rtl="0"/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395536" y="404664"/>
            <a:ext cx="3276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 smtClean="0">
                <a:solidFill>
                  <a:schemeClr val="bg1"/>
                </a:solidFill>
              </a:rPr>
              <a:t>By:</a:t>
            </a:r>
            <a:r>
              <a:rPr lang="en-GB" dirty="0" err="1">
                <a:solidFill>
                  <a:schemeClr val="bg1"/>
                </a:solidFill>
                <a:latin typeface="Times New Roman" pitchFamily="18" charset="0"/>
              </a:rPr>
              <a:t>Nouf</a:t>
            </a:r>
            <a:r>
              <a:rPr lang="en-GB" dirty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GB" dirty="0" smtClean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GB" dirty="0" err="1" smtClean="0">
                <a:solidFill>
                  <a:schemeClr val="bg1"/>
                </a:solidFill>
                <a:latin typeface="Times New Roman" pitchFamily="18" charset="0"/>
              </a:rPr>
              <a:t>Aljaffan</a:t>
            </a:r>
            <a:endParaRPr lang="en-GB" dirty="0">
              <a:solidFill>
                <a:schemeClr val="bg1"/>
              </a:solidFill>
              <a:latin typeface="Times New Roman" pitchFamily="18" charset="0"/>
            </a:endParaRPr>
          </a:p>
          <a:p>
            <a:pPr algn="l"/>
            <a:r>
              <a:rPr lang="en-US" b="1" dirty="0">
                <a:solidFill>
                  <a:schemeClr val="bg1"/>
                </a:solidFill>
              </a:rPr>
              <a:t>Edited</a:t>
            </a:r>
            <a:r>
              <a:rPr lang="en-US" b="1" dirty="0"/>
              <a:t> </a:t>
            </a:r>
            <a:r>
              <a:rPr lang="en-US" dirty="0" smtClean="0">
                <a:solidFill>
                  <a:schemeClr val="bg1"/>
                </a:solidFill>
              </a:rPr>
              <a:t>by : </a:t>
            </a:r>
            <a:r>
              <a:rPr lang="en-US" dirty="0" err="1" smtClean="0">
                <a:solidFill>
                  <a:schemeClr val="bg1"/>
                </a:solidFill>
              </a:rPr>
              <a:t>Nouf</a:t>
            </a:r>
            <a:r>
              <a:rPr lang="en-US" dirty="0" smtClean="0">
                <a:solidFill>
                  <a:schemeClr val="bg1"/>
                </a:solidFill>
              </a:rPr>
              <a:t>  </a:t>
            </a:r>
            <a:r>
              <a:rPr lang="en-US" dirty="0" err="1" smtClean="0">
                <a:solidFill>
                  <a:schemeClr val="bg1"/>
                </a:solidFill>
              </a:rPr>
              <a:t>Almunyif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9745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76672"/>
            <a:ext cx="8229600" cy="1066800"/>
          </a:xfrm>
        </p:spPr>
        <p:txBody>
          <a:bodyPr>
            <a:normAutofit fontScale="90000"/>
          </a:bodyPr>
          <a:lstStyle/>
          <a:p>
            <a:pPr algn="l" rtl="0"/>
            <a:r>
              <a:rPr lang="en-GB" dirty="0" smtClean="0"/>
              <a:t>Passing Parameters to Base Class Constructors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801720"/>
          </a:xfrm>
        </p:spPr>
        <p:txBody>
          <a:bodyPr>
            <a:normAutofit fontScale="62500" lnSpcReduction="20000"/>
          </a:bodyPr>
          <a:lstStyle/>
          <a:p>
            <a:pPr algn="l" rtl="0" hangingPunct="0"/>
            <a:r>
              <a:rPr lang="en-US" dirty="0" smtClean="0"/>
              <a:t>The </a:t>
            </a:r>
            <a:r>
              <a:rPr lang="en-US" dirty="0"/>
              <a:t>general form of this expanded declaration is shown here</a:t>
            </a:r>
            <a:r>
              <a:rPr lang="en-US" dirty="0" smtClean="0"/>
              <a:t>:</a:t>
            </a:r>
          </a:p>
          <a:p>
            <a:pPr algn="l" rtl="0" hangingPunct="0"/>
            <a:endParaRPr lang="en-US" dirty="0"/>
          </a:p>
          <a:p>
            <a:pPr algn="l" rtl="0" hangingPunct="0"/>
            <a:endParaRPr lang="en-US" dirty="0" smtClean="0"/>
          </a:p>
          <a:p>
            <a:pPr algn="l" rtl="0" hangingPunct="0"/>
            <a:endParaRPr lang="en-US" dirty="0"/>
          </a:p>
          <a:p>
            <a:pPr algn="l" rtl="0" hangingPunct="0"/>
            <a:endParaRPr lang="en-US" dirty="0" smtClean="0"/>
          </a:p>
          <a:p>
            <a:pPr algn="l" rtl="0" hangingPunct="0"/>
            <a:endParaRPr lang="en-US" dirty="0"/>
          </a:p>
          <a:p>
            <a:pPr algn="l" rtl="0" hangingPunct="0"/>
            <a:endParaRPr lang="en-US" i="1" dirty="0" smtClean="0"/>
          </a:p>
          <a:p>
            <a:pPr algn="l" rtl="0" hangingPunct="0"/>
            <a:endParaRPr lang="en-US" i="1" dirty="0"/>
          </a:p>
          <a:p>
            <a:pPr algn="l" rtl="0" hangingPunct="0"/>
            <a:endParaRPr lang="en-US" i="1" dirty="0" smtClean="0"/>
          </a:p>
          <a:p>
            <a:pPr algn="l" rtl="0" hangingPunct="0"/>
            <a:endParaRPr lang="en-US" i="1" dirty="0"/>
          </a:p>
          <a:p>
            <a:pPr algn="l" rtl="0" hangingPunct="0"/>
            <a:endParaRPr lang="en-US" i="1" dirty="0" smtClean="0"/>
          </a:p>
          <a:p>
            <a:pPr lvl="1" algn="l" rtl="0" hangingPunct="0"/>
            <a:endParaRPr lang="en-US" i="1" dirty="0" smtClean="0"/>
          </a:p>
          <a:p>
            <a:pPr algn="l" rtl="0" hangingPunct="0"/>
            <a:r>
              <a:rPr lang="en-US" sz="3300" i="1" dirty="0" smtClean="0"/>
              <a:t>base1 </a:t>
            </a:r>
            <a:r>
              <a:rPr lang="en-US" sz="3300" dirty="0"/>
              <a:t>through </a:t>
            </a:r>
            <a:r>
              <a:rPr lang="en-US" sz="3300" i="1" dirty="0" err="1"/>
              <a:t>baseN</a:t>
            </a:r>
            <a:r>
              <a:rPr lang="en-US" sz="3300" i="1" dirty="0"/>
              <a:t> </a:t>
            </a:r>
            <a:r>
              <a:rPr lang="en-US" sz="3300" dirty="0"/>
              <a:t>are the names of the base classes inherited by the derived class. </a:t>
            </a:r>
            <a:endParaRPr lang="en-US" sz="3300" dirty="0" smtClean="0"/>
          </a:p>
          <a:p>
            <a:pPr algn="l" rtl="0" hangingPunct="0"/>
            <a:r>
              <a:rPr lang="en-US" sz="3300" dirty="0" smtClean="0"/>
              <a:t>Notice </a:t>
            </a:r>
            <a:r>
              <a:rPr lang="en-US" sz="3300" dirty="0"/>
              <a:t>that a </a:t>
            </a:r>
            <a:r>
              <a:rPr lang="en-US" sz="3300" dirty="0">
                <a:solidFill>
                  <a:srgbClr val="FF0000"/>
                </a:solidFill>
              </a:rPr>
              <a:t>colon</a:t>
            </a:r>
            <a:r>
              <a:rPr lang="en-US" sz="3300" dirty="0"/>
              <a:t> separates the constructor function declaration of the derived class from the base classes, and that the base classes are separated from each other by </a:t>
            </a:r>
            <a:r>
              <a:rPr lang="en-US" sz="3300" dirty="0">
                <a:solidFill>
                  <a:srgbClr val="FF0000"/>
                </a:solidFill>
              </a:rPr>
              <a:t>commas</a:t>
            </a:r>
            <a:r>
              <a:rPr lang="en-US" sz="3300" dirty="0"/>
              <a:t>, in the case of multiple base classes.</a:t>
            </a:r>
            <a:endParaRPr lang="en-GB" sz="3300" dirty="0"/>
          </a:p>
          <a:p>
            <a:pPr algn="l" rtl="0" hangingPunct="0"/>
            <a:endParaRPr lang="en-GB" dirty="0"/>
          </a:p>
          <a:p>
            <a:pPr algn="l" rtl="0"/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0" y="2132856"/>
            <a:ext cx="9144000" cy="224676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hangingPunct="0"/>
            <a:r>
              <a:rPr lang="en-US" sz="2000" i="1" dirty="0" smtClean="0"/>
              <a:t>derived-constructor(</a:t>
            </a:r>
            <a:r>
              <a:rPr lang="en-US" sz="2000" i="1" dirty="0" err="1" smtClean="0">
                <a:solidFill>
                  <a:srgbClr val="00B050"/>
                </a:solidFill>
              </a:rPr>
              <a:t>arg</a:t>
            </a:r>
            <a:r>
              <a:rPr lang="en-US" sz="2000" i="1" dirty="0" smtClean="0">
                <a:solidFill>
                  <a:srgbClr val="00B050"/>
                </a:solidFill>
              </a:rPr>
              <a:t>-list</a:t>
            </a:r>
            <a:r>
              <a:rPr lang="en-US" sz="2000" i="1" dirty="0" smtClean="0"/>
              <a:t>)</a:t>
            </a:r>
            <a:r>
              <a:rPr lang="en-US" sz="2400" i="1" dirty="0" smtClean="0"/>
              <a:t> </a:t>
            </a:r>
            <a:r>
              <a:rPr lang="en-US" sz="3600" b="1" i="1" dirty="0" smtClean="0">
                <a:solidFill>
                  <a:srgbClr val="FF0000"/>
                </a:solidFill>
              </a:rPr>
              <a:t>: </a:t>
            </a:r>
            <a:r>
              <a:rPr lang="en-US" sz="2000" i="1" dirty="0" smtClean="0"/>
              <a:t> </a:t>
            </a:r>
            <a:r>
              <a:rPr lang="en-US" sz="2000" i="1" dirty="0" smtClean="0">
                <a:solidFill>
                  <a:srgbClr val="00B0F0"/>
                </a:solidFill>
              </a:rPr>
              <a:t>base1</a:t>
            </a:r>
            <a:r>
              <a:rPr lang="en-US" sz="2000" i="1" dirty="0" smtClean="0"/>
              <a:t> (</a:t>
            </a:r>
            <a:r>
              <a:rPr lang="en-US" sz="2000" i="1" dirty="0" err="1" smtClean="0"/>
              <a:t>arg</a:t>
            </a:r>
            <a:r>
              <a:rPr lang="en-US" sz="2000" i="1" dirty="0" smtClean="0"/>
              <a:t>-list)</a:t>
            </a:r>
            <a:r>
              <a:rPr lang="en-US" sz="4400" b="1" i="1" dirty="0" smtClean="0">
                <a:solidFill>
                  <a:srgbClr val="FF0000"/>
                </a:solidFill>
              </a:rPr>
              <a:t>,</a:t>
            </a:r>
            <a:r>
              <a:rPr lang="en-US" sz="2000" i="1" dirty="0" smtClean="0"/>
              <a:t> </a:t>
            </a:r>
            <a:r>
              <a:rPr lang="en-US" sz="2000" i="1" dirty="0" smtClean="0">
                <a:solidFill>
                  <a:srgbClr val="00B0F0"/>
                </a:solidFill>
              </a:rPr>
              <a:t>base2</a:t>
            </a:r>
            <a:r>
              <a:rPr lang="en-US" sz="2000" i="1" dirty="0" smtClean="0"/>
              <a:t>(</a:t>
            </a:r>
            <a:r>
              <a:rPr lang="en-US" sz="2000" i="1" dirty="0" err="1" smtClean="0"/>
              <a:t>arg</a:t>
            </a:r>
            <a:r>
              <a:rPr lang="en-US" sz="2000" i="1" dirty="0" smtClean="0"/>
              <a:t>-list)</a:t>
            </a:r>
            <a:r>
              <a:rPr lang="en-US" sz="6000" b="1" i="1" dirty="0" smtClean="0">
                <a:solidFill>
                  <a:srgbClr val="FF0000"/>
                </a:solidFill>
              </a:rPr>
              <a:t>, </a:t>
            </a:r>
            <a:r>
              <a:rPr lang="en-US" sz="2000" i="1" dirty="0" smtClean="0"/>
              <a:t>….</a:t>
            </a:r>
            <a:r>
              <a:rPr lang="en-US" sz="2000" i="1" dirty="0" err="1" smtClean="0">
                <a:solidFill>
                  <a:srgbClr val="00B0F0"/>
                </a:solidFill>
              </a:rPr>
              <a:t>baseN</a:t>
            </a:r>
            <a:r>
              <a:rPr lang="en-US" sz="2000" i="1" dirty="0" smtClean="0"/>
              <a:t>(</a:t>
            </a:r>
            <a:r>
              <a:rPr lang="en-US" sz="2000" i="1" dirty="0" err="1" smtClean="0"/>
              <a:t>arg</a:t>
            </a:r>
            <a:r>
              <a:rPr lang="en-US" sz="2000" i="1" dirty="0" smtClean="0"/>
              <a:t>-list)</a:t>
            </a:r>
          </a:p>
          <a:p>
            <a:pPr hangingPunct="0"/>
            <a:r>
              <a:rPr lang="en-US" sz="2000" i="1" dirty="0" smtClean="0"/>
              <a:t>	{</a:t>
            </a:r>
            <a:endParaRPr lang="en-GB" sz="2000" dirty="0" smtClean="0"/>
          </a:p>
          <a:p>
            <a:pPr hangingPunct="0"/>
            <a:r>
              <a:rPr lang="en-US" sz="2000" i="1" dirty="0" smtClean="0"/>
              <a:t>		body of derived constructor</a:t>
            </a:r>
          </a:p>
          <a:p>
            <a:pPr hangingPunct="0"/>
            <a:r>
              <a:rPr lang="en-US" sz="2000" i="1" dirty="0" smtClean="0"/>
              <a:t>	}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082119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364088" y="692696"/>
            <a:ext cx="3322712" cy="1066800"/>
          </a:xfrm>
        </p:spPr>
        <p:txBody>
          <a:bodyPr/>
          <a:lstStyle/>
          <a:p>
            <a:pPr algn="l" rtl="0"/>
            <a:r>
              <a:rPr lang="en-GB" dirty="0" smtClean="0"/>
              <a:t>Example 1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1520" y="620688"/>
            <a:ext cx="4680520" cy="6048672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l" rtl="0">
              <a:buNone/>
            </a:pPr>
            <a:r>
              <a:rPr lang="en-US" sz="1400" dirty="0" smtClean="0">
                <a:solidFill>
                  <a:srgbClr val="0000FF"/>
                </a:solidFill>
                <a:latin typeface="Courier New"/>
              </a:rPr>
              <a:t>class base{</a:t>
            </a:r>
          </a:p>
          <a:p>
            <a:pPr algn="l" rtl="0">
              <a:buNone/>
            </a:pPr>
            <a:r>
              <a:rPr lang="en-US" sz="1400" dirty="0" smtClean="0">
                <a:solidFill>
                  <a:srgbClr val="0000FF"/>
                </a:solidFill>
                <a:latin typeface="Courier New"/>
              </a:rPr>
              <a:t>    protected:</a:t>
            </a:r>
          </a:p>
          <a:p>
            <a:pPr algn="l" rtl="0">
              <a:buNone/>
            </a:pPr>
            <a:r>
              <a:rPr lang="en-US" sz="1400" dirty="0" smtClean="0">
                <a:solidFill>
                  <a:srgbClr val="0000FF"/>
                </a:solidFill>
                <a:latin typeface="Courier New"/>
              </a:rPr>
              <a:t>        </a:t>
            </a:r>
            <a:r>
              <a:rPr lang="en-US" sz="1400" dirty="0" err="1" smtClean="0">
                <a:solidFill>
                  <a:srgbClr val="0000FF"/>
                </a:solidFill>
                <a:latin typeface="Courier New"/>
              </a:rPr>
              <a:t>int</a:t>
            </a:r>
            <a:r>
              <a:rPr lang="en-US" sz="1400" dirty="0" smtClean="0">
                <a:solidFill>
                  <a:srgbClr val="0000FF"/>
                </a:solidFill>
                <a:latin typeface="Courier New"/>
              </a:rPr>
              <a:t> </a:t>
            </a:r>
            <a:r>
              <a:rPr lang="en-US" sz="1400" dirty="0" err="1" smtClean="0">
                <a:solidFill>
                  <a:srgbClr val="0000FF"/>
                </a:solidFill>
                <a:latin typeface="Courier New"/>
              </a:rPr>
              <a:t>i</a:t>
            </a:r>
            <a:r>
              <a:rPr lang="en-US" sz="1400" dirty="0" smtClean="0">
                <a:solidFill>
                  <a:srgbClr val="0000FF"/>
                </a:solidFill>
                <a:latin typeface="Courier New"/>
              </a:rPr>
              <a:t> ;</a:t>
            </a:r>
          </a:p>
          <a:p>
            <a:pPr algn="l" rtl="0">
              <a:buNone/>
            </a:pPr>
            <a:r>
              <a:rPr lang="en-US" sz="1400" dirty="0" smtClean="0">
                <a:solidFill>
                  <a:srgbClr val="0000FF"/>
                </a:solidFill>
                <a:latin typeface="Courier New"/>
              </a:rPr>
              <a:t>     public:</a:t>
            </a:r>
          </a:p>
          <a:p>
            <a:pPr algn="l" rtl="0">
              <a:buNone/>
            </a:pPr>
            <a:r>
              <a:rPr lang="en-US" sz="1400" dirty="0" smtClean="0">
                <a:solidFill>
                  <a:srgbClr val="0000FF"/>
                </a:solidFill>
                <a:latin typeface="Courier New"/>
              </a:rPr>
              <a:t>        base( </a:t>
            </a:r>
            <a:r>
              <a:rPr lang="en-US" sz="1400" dirty="0" err="1" smtClean="0">
                <a:solidFill>
                  <a:srgbClr val="0000FF"/>
                </a:solidFill>
                <a:latin typeface="Courier New"/>
              </a:rPr>
              <a:t>int</a:t>
            </a:r>
            <a:r>
              <a:rPr lang="en-US" sz="1400" dirty="0" smtClean="0">
                <a:solidFill>
                  <a:srgbClr val="0000FF"/>
                </a:solidFill>
                <a:latin typeface="Courier New"/>
              </a:rPr>
              <a:t> x ) { </a:t>
            </a:r>
            <a:r>
              <a:rPr lang="en-US" sz="1400" dirty="0" err="1" smtClean="0">
                <a:solidFill>
                  <a:srgbClr val="0000FF"/>
                </a:solidFill>
                <a:latin typeface="Courier New"/>
              </a:rPr>
              <a:t>i</a:t>
            </a:r>
            <a:r>
              <a:rPr lang="en-US" sz="1400" dirty="0" smtClean="0">
                <a:solidFill>
                  <a:srgbClr val="0000FF"/>
                </a:solidFill>
                <a:latin typeface="Courier New"/>
              </a:rPr>
              <a:t> = x; </a:t>
            </a:r>
            <a:r>
              <a:rPr lang="en-US" sz="1400" dirty="0" err="1" smtClean="0">
                <a:solidFill>
                  <a:srgbClr val="0000FF"/>
                </a:solidFill>
                <a:latin typeface="Courier New"/>
              </a:rPr>
              <a:t>cout</a:t>
            </a:r>
            <a:r>
              <a:rPr lang="en-US" sz="1400" dirty="0" smtClean="0">
                <a:solidFill>
                  <a:srgbClr val="0000FF"/>
                </a:solidFill>
                <a:latin typeface="Courier New"/>
              </a:rPr>
              <a:t> &lt;&lt; </a:t>
            </a:r>
            <a:r>
              <a:rPr lang="en-US" sz="1400" dirty="0" smtClean="0">
                <a:solidFill>
                  <a:srgbClr val="A31515"/>
                </a:solidFill>
                <a:latin typeface="Courier New"/>
              </a:rPr>
              <a:t>"Constructing base\n";} </a:t>
            </a:r>
          </a:p>
          <a:p>
            <a:pPr algn="l" rtl="0">
              <a:buNone/>
            </a:pPr>
            <a:r>
              <a:rPr lang="en-US" sz="1400" dirty="0" smtClean="0">
                <a:solidFill>
                  <a:srgbClr val="A31515"/>
                </a:solidFill>
                <a:latin typeface="Courier New"/>
              </a:rPr>
              <a:t>    ~ base() { </a:t>
            </a:r>
            <a:r>
              <a:rPr lang="en-US" sz="1400" dirty="0" err="1" smtClean="0">
                <a:solidFill>
                  <a:srgbClr val="A31515"/>
                </a:solidFill>
                <a:latin typeface="Courier New"/>
              </a:rPr>
              <a:t>cout</a:t>
            </a:r>
            <a:r>
              <a:rPr lang="en-US" sz="1400" dirty="0" smtClean="0">
                <a:solidFill>
                  <a:srgbClr val="A31515"/>
                </a:solidFill>
                <a:latin typeface="Courier New"/>
              </a:rPr>
              <a:t> &lt;&lt; "Destructing base\n"; }</a:t>
            </a:r>
          </a:p>
          <a:p>
            <a:pPr algn="l" rtl="0">
              <a:buNone/>
            </a:pPr>
            <a:r>
              <a:rPr lang="en-US" sz="1400" dirty="0" smtClean="0">
                <a:solidFill>
                  <a:srgbClr val="A31515"/>
                </a:solidFill>
                <a:latin typeface="Courier New"/>
              </a:rPr>
              <a:t>};</a:t>
            </a:r>
            <a:endParaRPr lang="ar-SA" sz="1400" dirty="0" smtClean="0">
              <a:solidFill>
                <a:srgbClr val="A31515"/>
              </a:solidFill>
              <a:latin typeface="Courier New"/>
            </a:endParaRPr>
          </a:p>
          <a:p>
            <a:pPr algn="l" rtl="0">
              <a:buNone/>
            </a:pPr>
            <a:r>
              <a:rPr lang="en-US" sz="1400" dirty="0" smtClean="0">
                <a:solidFill>
                  <a:srgbClr val="0000FF"/>
                </a:solidFill>
                <a:latin typeface="Courier New"/>
              </a:rPr>
              <a:t>class derived: public base {</a:t>
            </a:r>
          </a:p>
          <a:p>
            <a:pPr algn="l" rtl="0">
              <a:buNone/>
            </a:pPr>
            <a:r>
              <a:rPr lang="en-US" sz="1400" dirty="0" smtClean="0">
                <a:solidFill>
                  <a:srgbClr val="0000FF"/>
                </a:solidFill>
                <a:latin typeface="Courier New"/>
              </a:rPr>
              <a:t>       </a:t>
            </a:r>
            <a:r>
              <a:rPr lang="en-US" sz="1400" dirty="0" err="1" smtClean="0">
                <a:solidFill>
                  <a:srgbClr val="0000FF"/>
                </a:solidFill>
                <a:latin typeface="Courier New"/>
              </a:rPr>
              <a:t>int</a:t>
            </a:r>
            <a:r>
              <a:rPr lang="en-US" sz="1400" dirty="0" smtClean="0">
                <a:solidFill>
                  <a:srgbClr val="0000FF"/>
                </a:solidFill>
                <a:latin typeface="Courier New"/>
              </a:rPr>
              <a:t> j;</a:t>
            </a:r>
          </a:p>
          <a:p>
            <a:pPr algn="l" rtl="0">
              <a:buNone/>
            </a:pPr>
            <a:r>
              <a:rPr lang="en-US" sz="1400" dirty="0" smtClean="0">
                <a:solidFill>
                  <a:srgbClr val="0000FF"/>
                </a:solidFill>
                <a:latin typeface="Courier New"/>
              </a:rPr>
              <a:t>public:</a:t>
            </a:r>
          </a:p>
          <a:p>
            <a:pPr algn="l" rtl="0">
              <a:buNone/>
            </a:pPr>
            <a:r>
              <a:rPr lang="en-US" sz="1400" dirty="0" smtClean="0">
                <a:solidFill>
                  <a:srgbClr val="008000"/>
                </a:solidFill>
                <a:latin typeface="Courier New"/>
              </a:rPr>
              <a:t>//derived uses x;" y is passed along to base. </a:t>
            </a:r>
          </a:p>
          <a:p>
            <a:pPr algn="l" rtl="0">
              <a:buNone/>
            </a:pPr>
            <a:r>
              <a:rPr lang="en-US" sz="1400" dirty="0" smtClean="0">
                <a:solidFill>
                  <a:srgbClr val="008000"/>
                </a:solidFill>
                <a:latin typeface="Courier New"/>
              </a:rPr>
              <a:t>     derived(</a:t>
            </a:r>
            <a:r>
              <a:rPr lang="en-US" sz="1400" dirty="0" err="1" smtClean="0">
                <a:solidFill>
                  <a:srgbClr val="0000FF"/>
                </a:solidFill>
                <a:latin typeface="Courier New"/>
              </a:rPr>
              <a:t>int</a:t>
            </a:r>
            <a:r>
              <a:rPr lang="en-US" sz="1400" dirty="0" smtClean="0">
                <a:solidFill>
                  <a:srgbClr val="0000FF"/>
                </a:solidFill>
                <a:latin typeface="Courier New"/>
              </a:rPr>
              <a:t> x, </a:t>
            </a:r>
            <a:r>
              <a:rPr lang="en-US" sz="1400" dirty="0" err="1" smtClean="0">
                <a:solidFill>
                  <a:srgbClr val="0000FF"/>
                </a:solidFill>
                <a:latin typeface="Courier New"/>
              </a:rPr>
              <a:t>int</a:t>
            </a:r>
            <a:r>
              <a:rPr lang="en-US" sz="1400" dirty="0" smtClean="0">
                <a:solidFill>
                  <a:srgbClr val="0000FF"/>
                </a:solidFill>
                <a:latin typeface="Courier New"/>
              </a:rPr>
              <a:t> y): base(y)</a:t>
            </a:r>
          </a:p>
          <a:p>
            <a:pPr algn="l" rtl="0">
              <a:buNone/>
            </a:pPr>
            <a:r>
              <a:rPr lang="en-US" sz="1400" dirty="0" smtClean="0">
                <a:solidFill>
                  <a:srgbClr val="0000FF"/>
                </a:solidFill>
                <a:latin typeface="Courier New"/>
              </a:rPr>
              <a:t>      {  j = x;   </a:t>
            </a:r>
            <a:r>
              <a:rPr lang="en-US" sz="1400" dirty="0" err="1" smtClean="0">
                <a:solidFill>
                  <a:srgbClr val="0000FF"/>
                </a:solidFill>
                <a:latin typeface="Courier New"/>
              </a:rPr>
              <a:t>cout</a:t>
            </a:r>
            <a:r>
              <a:rPr lang="en-US" sz="1400" dirty="0" smtClean="0">
                <a:solidFill>
                  <a:srgbClr val="0000FF"/>
                </a:solidFill>
                <a:latin typeface="Courier New"/>
              </a:rPr>
              <a:t> &lt;&lt; </a:t>
            </a:r>
            <a:r>
              <a:rPr lang="en-US" sz="1400" dirty="0" smtClean="0">
                <a:solidFill>
                  <a:srgbClr val="A31515"/>
                </a:solidFill>
                <a:latin typeface="Courier New"/>
              </a:rPr>
              <a:t>"Constructing derived\n"; }</a:t>
            </a:r>
          </a:p>
          <a:p>
            <a:pPr algn="l" rtl="0">
              <a:buNone/>
            </a:pPr>
            <a:r>
              <a:rPr lang="en-US" sz="1400" dirty="0" smtClean="0">
                <a:solidFill>
                  <a:srgbClr val="A31515"/>
                </a:solidFill>
                <a:latin typeface="Courier New"/>
              </a:rPr>
              <a:t>~ derived(){   </a:t>
            </a:r>
            <a:r>
              <a:rPr lang="en-US" sz="1400" dirty="0" err="1" smtClean="0">
                <a:solidFill>
                  <a:srgbClr val="A31515"/>
                </a:solidFill>
                <a:latin typeface="Courier New"/>
              </a:rPr>
              <a:t>cout</a:t>
            </a:r>
            <a:r>
              <a:rPr lang="en-US" sz="1400" dirty="0" smtClean="0">
                <a:solidFill>
                  <a:srgbClr val="A31515"/>
                </a:solidFill>
                <a:latin typeface="Courier New"/>
              </a:rPr>
              <a:t> &lt;&lt; "Destructing derived\n"; } </a:t>
            </a:r>
          </a:p>
          <a:p>
            <a:pPr algn="l" rtl="0">
              <a:buNone/>
            </a:pPr>
            <a:r>
              <a:rPr lang="en-US" sz="1400" dirty="0" smtClean="0">
                <a:solidFill>
                  <a:srgbClr val="A31515"/>
                </a:solidFill>
                <a:latin typeface="Courier New"/>
              </a:rPr>
              <a:t> </a:t>
            </a:r>
            <a:r>
              <a:rPr lang="en-US" sz="1400" dirty="0" smtClean="0">
                <a:solidFill>
                  <a:srgbClr val="0000FF"/>
                </a:solidFill>
                <a:latin typeface="Courier New"/>
              </a:rPr>
              <a:t>void show(){</a:t>
            </a:r>
            <a:r>
              <a:rPr lang="en-US" sz="1400" dirty="0" err="1" smtClean="0">
                <a:solidFill>
                  <a:srgbClr val="0000FF"/>
                </a:solidFill>
                <a:latin typeface="Courier New"/>
              </a:rPr>
              <a:t>cout</a:t>
            </a:r>
            <a:r>
              <a:rPr lang="en-US" sz="1400" dirty="0" smtClean="0">
                <a:solidFill>
                  <a:srgbClr val="0000FF"/>
                </a:solidFill>
                <a:latin typeface="Courier New"/>
              </a:rPr>
              <a:t> &lt;&lt; </a:t>
            </a:r>
            <a:r>
              <a:rPr lang="en-US" sz="1400" dirty="0" err="1" smtClean="0">
                <a:solidFill>
                  <a:srgbClr val="0000FF"/>
                </a:solidFill>
                <a:latin typeface="Courier New"/>
              </a:rPr>
              <a:t>i</a:t>
            </a:r>
            <a:r>
              <a:rPr lang="en-US" sz="1400" dirty="0" smtClean="0">
                <a:solidFill>
                  <a:srgbClr val="0000FF"/>
                </a:solidFill>
                <a:latin typeface="Courier New"/>
              </a:rPr>
              <a:t> &lt;&lt;“—”&lt;&lt;j&lt;&lt; </a:t>
            </a:r>
            <a:r>
              <a:rPr lang="en-US" sz="1400" dirty="0" smtClean="0">
                <a:solidFill>
                  <a:srgbClr val="A31515"/>
                </a:solidFill>
                <a:latin typeface="Courier New"/>
              </a:rPr>
              <a:t>"\n"; }</a:t>
            </a:r>
          </a:p>
          <a:p>
            <a:pPr algn="l" rtl="0">
              <a:buNone/>
            </a:pPr>
            <a:r>
              <a:rPr lang="en-US" sz="1400" dirty="0" smtClean="0">
                <a:solidFill>
                  <a:srgbClr val="A31515"/>
                </a:solidFill>
                <a:latin typeface="Courier New"/>
              </a:rPr>
              <a:t>};</a:t>
            </a:r>
            <a:endParaRPr lang="ar-SA" sz="1400" dirty="0" smtClean="0">
              <a:solidFill>
                <a:srgbClr val="A31515"/>
              </a:solidFill>
              <a:latin typeface="Courier New"/>
            </a:endParaRPr>
          </a:p>
          <a:p>
            <a:pPr algn="l" rtl="0">
              <a:buNone/>
            </a:pPr>
            <a:r>
              <a:rPr lang="en-US" sz="1400" dirty="0" err="1" smtClean="0">
                <a:solidFill>
                  <a:srgbClr val="0000FF"/>
                </a:solidFill>
                <a:latin typeface="Courier New"/>
              </a:rPr>
              <a:t>int</a:t>
            </a:r>
            <a:r>
              <a:rPr lang="en-US" sz="1400" dirty="0" smtClean="0">
                <a:solidFill>
                  <a:srgbClr val="0000FF"/>
                </a:solidFill>
                <a:latin typeface="Courier New"/>
              </a:rPr>
              <a:t> main() {     derived  ob(3,4);</a:t>
            </a:r>
          </a:p>
          <a:p>
            <a:pPr algn="l" rtl="0">
              <a:buNone/>
            </a:pPr>
            <a:r>
              <a:rPr lang="en-US" sz="1400" dirty="0" smtClean="0">
                <a:solidFill>
                  <a:srgbClr val="0000FF"/>
                </a:solidFill>
                <a:latin typeface="Courier New"/>
              </a:rPr>
              <a:t>     </a:t>
            </a:r>
            <a:r>
              <a:rPr lang="en-US" sz="1400" dirty="0" err="1" smtClean="0">
                <a:solidFill>
                  <a:srgbClr val="0000FF"/>
                </a:solidFill>
                <a:latin typeface="Courier New"/>
              </a:rPr>
              <a:t>ob.show</a:t>
            </a:r>
            <a:r>
              <a:rPr lang="en-US" sz="1400" dirty="0" smtClean="0">
                <a:solidFill>
                  <a:srgbClr val="0000FF"/>
                </a:solidFill>
                <a:latin typeface="Courier New"/>
              </a:rPr>
              <a:t>();    </a:t>
            </a:r>
            <a:r>
              <a:rPr lang="en-US" sz="1400" dirty="0" smtClean="0">
                <a:solidFill>
                  <a:srgbClr val="008000"/>
                </a:solidFill>
                <a:latin typeface="Courier New"/>
              </a:rPr>
              <a:t>//displays 4 3</a:t>
            </a:r>
          </a:p>
          <a:p>
            <a:pPr algn="l" rtl="0">
              <a:buNone/>
            </a:pPr>
            <a:r>
              <a:rPr lang="en-US" sz="1400" dirty="0" smtClean="0">
                <a:solidFill>
                  <a:srgbClr val="008000"/>
                </a:solidFill>
                <a:latin typeface="Courier New"/>
              </a:rPr>
              <a:t>     </a:t>
            </a:r>
            <a:r>
              <a:rPr lang="en-US" sz="1400" dirty="0" smtClean="0">
                <a:solidFill>
                  <a:srgbClr val="0000FF"/>
                </a:solidFill>
                <a:latin typeface="Courier New"/>
              </a:rPr>
              <a:t>return 0;}</a:t>
            </a:r>
            <a:endParaRPr lang="ar-SA" sz="1400" dirty="0" smtClean="0">
              <a:solidFill>
                <a:srgbClr val="0000FF"/>
              </a:solidFill>
              <a:latin typeface="Courier New"/>
            </a:endParaRPr>
          </a:p>
          <a:p>
            <a:pPr algn="l" rtl="0">
              <a:buNone/>
            </a:pPr>
            <a:endParaRPr lang="ar-SA" sz="1400" dirty="0" smtClean="0">
              <a:solidFill>
                <a:srgbClr val="0000FF"/>
              </a:solidFill>
              <a:latin typeface="Courier New"/>
            </a:endParaRPr>
          </a:p>
          <a:p>
            <a:pPr algn="l" rtl="0">
              <a:buNone/>
            </a:pPr>
            <a:endParaRPr lang="ar-SA" sz="1400" dirty="0" smtClean="0">
              <a:solidFill>
                <a:srgbClr val="0000FF"/>
              </a:solidFill>
              <a:latin typeface="Courier New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932040" y="3501008"/>
            <a:ext cx="375476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b="1" dirty="0" err="1" smtClean="0"/>
              <a:t>derived's</a:t>
            </a:r>
            <a:r>
              <a:rPr lang="en-US" b="1" dirty="0" smtClean="0"/>
              <a:t> </a:t>
            </a:r>
            <a:r>
              <a:rPr lang="en-US" dirty="0"/>
              <a:t>constructor is declared as taking two parameters, x and y. </a:t>
            </a:r>
            <a:endParaRPr lang="en-US" dirty="0" smtClean="0"/>
          </a:p>
          <a:p>
            <a:pPr marL="285750" indent="-285750">
              <a:buFont typeface="Arial" pitchFamily="34" charset="0"/>
              <a:buChar char="•"/>
            </a:pPr>
            <a:endParaRPr lang="en-US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However</a:t>
            </a:r>
            <a:r>
              <a:rPr lang="en-US" dirty="0"/>
              <a:t>, </a:t>
            </a:r>
            <a:r>
              <a:rPr lang="en-US" b="1" dirty="0"/>
              <a:t>derived( ) </a:t>
            </a:r>
            <a:r>
              <a:rPr lang="en-US" dirty="0"/>
              <a:t>uses only </a:t>
            </a:r>
            <a:r>
              <a:rPr lang="en-US" b="1" dirty="0"/>
              <a:t>x; y </a:t>
            </a:r>
            <a:r>
              <a:rPr lang="en-US" dirty="0"/>
              <a:t>is passed along to </a:t>
            </a:r>
            <a:r>
              <a:rPr lang="en-US" b="1" dirty="0"/>
              <a:t>base( ). </a:t>
            </a:r>
            <a:endParaRPr lang="en-US" b="1" dirty="0" smtClean="0"/>
          </a:p>
          <a:p>
            <a:pPr marL="285750" indent="-285750">
              <a:buFont typeface="Arial" pitchFamily="34" charset="0"/>
              <a:buChar char="•"/>
            </a:pPr>
            <a:endParaRPr lang="en-US" b="1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In </a:t>
            </a:r>
            <a:r>
              <a:rPr lang="en-US" dirty="0"/>
              <a:t>general, the constructor of the derived class </a:t>
            </a:r>
            <a:r>
              <a:rPr lang="en-US" i="1" dirty="0"/>
              <a:t>must</a:t>
            </a:r>
            <a:r>
              <a:rPr lang="en-US" dirty="0"/>
              <a:t> declare the parameter(s) that its class requires, as well as any required by the base class. </a:t>
            </a:r>
            <a:endParaRPr lang="en-GB" dirty="0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6056" y="1700808"/>
            <a:ext cx="3977557" cy="1656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951773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51520" y="404664"/>
            <a:ext cx="8229600" cy="1066800"/>
          </a:xfrm>
        </p:spPr>
        <p:txBody>
          <a:bodyPr>
            <a:normAutofit fontScale="90000"/>
          </a:bodyPr>
          <a:lstStyle/>
          <a:p>
            <a:pPr algn="l" rtl="0"/>
            <a:r>
              <a:rPr lang="en-GB" dirty="0" smtClean="0"/>
              <a:t>Example 2 </a:t>
            </a:r>
            <a:r>
              <a:rPr lang="en-US" dirty="0" smtClean="0"/>
              <a:t>uses </a:t>
            </a:r>
            <a:r>
              <a:rPr lang="en-US" dirty="0"/>
              <a:t>multiple base classes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9512" y="1268760"/>
            <a:ext cx="4377680" cy="5589240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l" rtl="0">
              <a:buNone/>
            </a:pPr>
            <a:r>
              <a:rPr lang="en-US" sz="1400" dirty="0" smtClean="0">
                <a:solidFill>
                  <a:srgbClr val="0000FF"/>
                </a:solidFill>
                <a:latin typeface="Courier New"/>
              </a:rPr>
              <a:t>#include </a:t>
            </a:r>
            <a:r>
              <a:rPr lang="en-US" sz="1400" dirty="0" smtClean="0">
                <a:solidFill>
                  <a:srgbClr val="A31515"/>
                </a:solidFill>
                <a:latin typeface="Courier New"/>
              </a:rPr>
              <a:t>&lt;</a:t>
            </a:r>
            <a:r>
              <a:rPr lang="en-US" sz="1400" dirty="0" err="1" smtClean="0">
                <a:solidFill>
                  <a:srgbClr val="A31515"/>
                </a:solidFill>
                <a:latin typeface="Courier New"/>
              </a:rPr>
              <a:t>iostream</a:t>
            </a:r>
            <a:r>
              <a:rPr lang="en-US" sz="1400" dirty="0" smtClean="0">
                <a:solidFill>
                  <a:srgbClr val="A31515"/>
                </a:solidFill>
                <a:latin typeface="Courier New"/>
              </a:rPr>
              <a:t>&gt; </a:t>
            </a:r>
          </a:p>
          <a:p>
            <a:pPr algn="l" rtl="0">
              <a:buNone/>
            </a:pPr>
            <a:r>
              <a:rPr lang="en-US" sz="1400" dirty="0" smtClean="0">
                <a:solidFill>
                  <a:srgbClr val="0000FF"/>
                </a:solidFill>
                <a:latin typeface="Courier New"/>
              </a:rPr>
              <a:t>using namespace std;</a:t>
            </a:r>
          </a:p>
          <a:p>
            <a:pPr algn="l" rtl="0">
              <a:buNone/>
            </a:pPr>
            <a:r>
              <a:rPr lang="en-US" sz="1400" dirty="0" smtClean="0">
                <a:solidFill>
                  <a:srgbClr val="0000FF"/>
                </a:solidFill>
                <a:latin typeface="Courier New"/>
              </a:rPr>
              <a:t>class base1{</a:t>
            </a:r>
          </a:p>
          <a:p>
            <a:pPr algn="l" rtl="0">
              <a:buNone/>
            </a:pPr>
            <a:r>
              <a:rPr lang="en-US" sz="1400" dirty="0" smtClean="0">
                <a:solidFill>
                  <a:srgbClr val="0000FF"/>
                </a:solidFill>
                <a:latin typeface="Courier New"/>
              </a:rPr>
              <a:t>protected:</a:t>
            </a:r>
          </a:p>
          <a:p>
            <a:pPr algn="l" rtl="0">
              <a:buNone/>
            </a:pPr>
            <a:r>
              <a:rPr lang="en-US" sz="1400" dirty="0" smtClean="0">
                <a:solidFill>
                  <a:srgbClr val="0000FF"/>
                </a:solidFill>
                <a:latin typeface="Courier New"/>
              </a:rPr>
              <a:t>        </a:t>
            </a:r>
            <a:r>
              <a:rPr lang="en-US" sz="1400" dirty="0" err="1" smtClean="0">
                <a:solidFill>
                  <a:srgbClr val="0000FF"/>
                </a:solidFill>
                <a:latin typeface="Courier New"/>
              </a:rPr>
              <a:t>int</a:t>
            </a:r>
            <a:r>
              <a:rPr lang="en-US" sz="1400" dirty="0" smtClean="0">
                <a:solidFill>
                  <a:srgbClr val="0000FF"/>
                </a:solidFill>
                <a:latin typeface="Courier New"/>
              </a:rPr>
              <a:t> </a:t>
            </a:r>
            <a:r>
              <a:rPr lang="en-US" sz="1400" dirty="0" err="1" smtClean="0">
                <a:solidFill>
                  <a:srgbClr val="0000FF"/>
                </a:solidFill>
                <a:latin typeface="Courier New"/>
              </a:rPr>
              <a:t>i</a:t>
            </a:r>
            <a:r>
              <a:rPr lang="en-US" sz="1400" dirty="0" smtClean="0">
                <a:solidFill>
                  <a:srgbClr val="0000FF"/>
                </a:solidFill>
                <a:latin typeface="Courier New"/>
              </a:rPr>
              <a:t> ;</a:t>
            </a:r>
          </a:p>
          <a:p>
            <a:pPr algn="l" rtl="0">
              <a:buNone/>
            </a:pPr>
            <a:r>
              <a:rPr lang="en-US" sz="1400" dirty="0" smtClean="0">
                <a:solidFill>
                  <a:srgbClr val="0000FF"/>
                </a:solidFill>
                <a:latin typeface="Courier New"/>
              </a:rPr>
              <a:t>public:</a:t>
            </a:r>
          </a:p>
          <a:p>
            <a:pPr algn="l" rtl="0">
              <a:buNone/>
            </a:pPr>
            <a:r>
              <a:rPr lang="en-US" sz="1400" dirty="0" smtClean="0">
                <a:solidFill>
                  <a:srgbClr val="0000FF"/>
                </a:solidFill>
                <a:latin typeface="Courier New"/>
              </a:rPr>
              <a:t>     base1( </a:t>
            </a:r>
            <a:r>
              <a:rPr lang="en-US" sz="1400" dirty="0" err="1" smtClean="0">
                <a:solidFill>
                  <a:srgbClr val="0000FF"/>
                </a:solidFill>
                <a:latin typeface="Courier New"/>
              </a:rPr>
              <a:t>int</a:t>
            </a:r>
            <a:r>
              <a:rPr lang="en-US" sz="1400" dirty="0" smtClean="0">
                <a:solidFill>
                  <a:srgbClr val="0000FF"/>
                </a:solidFill>
                <a:latin typeface="Courier New"/>
              </a:rPr>
              <a:t> x ) { </a:t>
            </a:r>
            <a:r>
              <a:rPr lang="en-US" sz="1400" dirty="0" err="1" smtClean="0">
                <a:solidFill>
                  <a:srgbClr val="0000FF"/>
                </a:solidFill>
                <a:latin typeface="Courier New"/>
              </a:rPr>
              <a:t>i</a:t>
            </a:r>
            <a:r>
              <a:rPr lang="en-US" sz="1400" dirty="0" smtClean="0">
                <a:solidFill>
                  <a:srgbClr val="0000FF"/>
                </a:solidFill>
                <a:latin typeface="Courier New"/>
              </a:rPr>
              <a:t> = x; </a:t>
            </a:r>
            <a:r>
              <a:rPr lang="en-US" sz="1400" dirty="0" err="1" smtClean="0">
                <a:solidFill>
                  <a:srgbClr val="0000FF"/>
                </a:solidFill>
                <a:latin typeface="Courier New"/>
              </a:rPr>
              <a:t>cout</a:t>
            </a:r>
            <a:r>
              <a:rPr lang="en-US" sz="1400" dirty="0" smtClean="0">
                <a:solidFill>
                  <a:srgbClr val="0000FF"/>
                </a:solidFill>
                <a:latin typeface="Courier New"/>
              </a:rPr>
              <a:t> &lt;&lt;</a:t>
            </a:r>
            <a:r>
              <a:rPr lang="en-US" sz="1400" dirty="0" smtClean="0">
                <a:solidFill>
                  <a:srgbClr val="A31515"/>
                </a:solidFill>
                <a:latin typeface="Courier New"/>
              </a:rPr>
              <a:t>"Constructing base1\n";} </a:t>
            </a:r>
          </a:p>
          <a:p>
            <a:pPr algn="l" rtl="0">
              <a:buNone/>
            </a:pPr>
            <a:r>
              <a:rPr lang="en-US" sz="1400" dirty="0" smtClean="0">
                <a:solidFill>
                  <a:srgbClr val="A31515"/>
                </a:solidFill>
                <a:latin typeface="Courier New"/>
              </a:rPr>
              <a:t> ~ base1() { </a:t>
            </a:r>
            <a:r>
              <a:rPr lang="en-US" sz="1400" dirty="0" err="1" smtClean="0">
                <a:solidFill>
                  <a:srgbClr val="A31515"/>
                </a:solidFill>
                <a:latin typeface="Courier New"/>
              </a:rPr>
              <a:t>cout</a:t>
            </a:r>
            <a:r>
              <a:rPr lang="en-US" sz="1400" dirty="0" smtClean="0">
                <a:solidFill>
                  <a:srgbClr val="A31515"/>
                </a:solidFill>
                <a:latin typeface="Courier New"/>
              </a:rPr>
              <a:t> &lt;&lt; "Destructing base1\n"; }</a:t>
            </a:r>
          </a:p>
          <a:p>
            <a:pPr algn="l" rtl="0">
              <a:buNone/>
            </a:pPr>
            <a:r>
              <a:rPr lang="ar-SA" sz="1400" dirty="0" smtClean="0">
                <a:solidFill>
                  <a:srgbClr val="A31515"/>
                </a:solidFill>
                <a:latin typeface="Courier New"/>
              </a:rPr>
              <a:t>};</a:t>
            </a:r>
          </a:p>
          <a:p>
            <a:pPr algn="l" rtl="0">
              <a:buNone/>
            </a:pPr>
            <a:r>
              <a:rPr lang="en-US" sz="1400" dirty="0" smtClean="0">
                <a:solidFill>
                  <a:srgbClr val="0000FF"/>
                </a:solidFill>
                <a:latin typeface="Courier New"/>
              </a:rPr>
              <a:t>class base2{</a:t>
            </a:r>
          </a:p>
          <a:p>
            <a:pPr algn="l" rtl="0">
              <a:buNone/>
            </a:pPr>
            <a:r>
              <a:rPr lang="en-US" sz="1400" dirty="0" smtClean="0">
                <a:solidFill>
                  <a:srgbClr val="0000FF"/>
                </a:solidFill>
                <a:latin typeface="Courier New"/>
              </a:rPr>
              <a:t>protected:</a:t>
            </a:r>
          </a:p>
          <a:p>
            <a:pPr algn="l" rtl="0">
              <a:buNone/>
            </a:pPr>
            <a:r>
              <a:rPr lang="en-US" sz="1400" dirty="0" smtClean="0">
                <a:solidFill>
                  <a:srgbClr val="0000FF"/>
                </a:solidFill>
                <a:latin typeface="Courier New"/>
              </a:rPr>
              <a:t>        </a:t>
            </a:r>
            <a:r>
              <a:rPr lang="en-US" sz="1400" dirty="0" err="1" smtClean="0">
                <a:solidFill>
                  <a:srgbClr val="0000FF"/>
                </a:solidFill>
                <a:latin typeface="Courier New"/>
              </a:rPr>
              <a:t>int</a:t>
            </a:r>
            <a:r>
              <a:rPr lang="en-US" sz="1400" dirty="0" smtClean="0">
                <a:solidFill>
                  <a:srgbClr val="0000FF"/>
                </a:solidFill>
                <a:latin typeface="Courier New"/>
              </a:rPr>
              <a:t> k;</a:t>
            </a:r>
          </a:p>
          <a:p>
            <a:pPr algn="l" rtl="0">
              <a:buNone/>
            </a:pPr>
            <a:r>
              <a:rPr lang="en-US" sz="1400" dirty="0" smtClean="0">
                <a:solidFill>
                  <a:srgbClr val="0000FF"/>
                </a:solidFill>
                <a:latin typeface="Courier New"/>
              </a:rPr>
              <a:t> public:</a:t>
            </a:r>
          </a:p>
          <a:p>
            <a:pPr algn="l" rtl="0">
              <a:buNone/>
            </a:pPr>
            <a:r>
              <a:rPr lang="en-US" sz="1400" dirty="0" smtClean="0">
                <a:solidFill>
                  <a:srgbClr val="0000FF"/>
                </a:solidFill>
                <a:latin typeface="Courier New"/>
              </a:rPr>
              <a:t>      base2( </a:t>
            </a:r>
            <a:r>
              <a:rPr lang="en-US" sz="1400" dirty="0" err="1" smtClean="0">
                <a:solidFill>
                  <a:srgbClr val="0000FF"/>
                </a:solidFill>
                <a:latin typeface="Courier New"/>
              </a:rPr>
              <a:t>int</a:t>
            </a:r>
            <a:r>
              <a:rPr lang="en-US" sz="1400" dirty="0" smtClean="0">
                <a:solidFill>
                  <a:srgbClr val="0000FF"/>
                </a:solidFill>
                <a:latin typeface="Courier New"/>
              </a:rPr>
              <a:t> x ) { k = x; </a:t>
            </a:r>
            <a:r>
              <a:rPr lang="en-US" sz="1400" dirty="0" err="1" smtClean="0">
                <a:solidFill>
                  <a:srgbClr val="0000FF"/>
                </a:solidFill>
                <a:latin typeface="Courier New"/>
              </a:rPr>
              <a:t>cout</a:t>
            </a:r>
            <a:r>
              <a:rPr lang="en-US" sz="1400" dirty="0" smtClean="0">
                <a:solidFill>
                  <a:srgbClr val="0000FF"/>
                </a:solidFill>
                <a:latin typeface="Courier New"/>
              </a:rPr>
              <a:t> &lt;&lt; </a:t>
            </a:r>
            <a:r>
              <a:rPr lang="en-US" sz="1400" dirty="0" smtClean="0">
                <a:solidFill>
                  <a:srgbClr val="A31515"/>
                </a:solidFill>
                <a:latin typeface="Courier New"/>
              </a:rPr>
              <a:t>"Constructing base2\n";} </a:t>
            </a:r>
          </a:p>
          <a:p>
            <a:pPr algn="l" rtl="0">
              <a:buNone/>
            </a:pPr>
            <a:r>
              <a:rPr lang="en-US" sz="1400" dirty="0" smtClean="0">
                <a:solidFill>
                  <a:srgbClr val="A31515"/>
                </a:solidFill>
                <a:latin typeface="Courier New"/>
              </a:rPr>
              <a:t> ~ base2() { </a:t>
            </a:r>
            <a:r>
              <a:rPr lang="en-US" sz="1400" dirty="0" err="1" smtClean="0">
                <a:solidFill>
                  <a:srgbClr val="A31515"/>
                </a:solidFill>
                <a:latin typeface="Courier New"/>
              </a:rPr>
              <a:t>cout</a:t>
            </a:r>
            <a:r>
              <a:rPr lang="en-US" sz="1400" dirty="0" smtClean="0">
                <a:solidFill>
                  <a:srgbClr val="A31515"/>
                </a:solidFill>
                <a:latin typeface="Courier New"/>
              </a:rPr>
              <a:t> &lt;&lt; "Destructing base2\n"; }</a:t>
            </a:r>
          </a:p>
          <a:p>
            <a:pPr algn="l" rtl="0">
              <a:buNone/>
            </a:pPr>
            <a:r>
              <a:rPr lang="ar-SA" sz="1400" dirty="0" smtClean="0">
                <a:solidFill>
                  <a:srgbClr val="A31515"/>
                </a:solidFill>
                <a:latin typeface="Courier New"/>
              </a:rPr>
              <a:t>};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algn="l" rtl="0"/>
            <a:endParaRPr lang="en-GB" dirty="0" smtClean="0"/>
          </a:p>
          <a:p>
            <a:pPr algn="l" rtl="0"/>
            <a:endParaRPr lang="en-GB" dirty="0"/>
          </a:p>
          <a:p>
            <a:pPr algn="l" rtl="0"/>
            <a:endParaRPr lang="en-GB" dirty="0" smtClean="0"/>
          </a:p>
          <a:p>
            <a:pPr algn="l" rtl="0"/>
            <a:endParaRPr lang="en-GB" dirty="0"/>
          </a:p>
        </p:txBody>
      </p:sp>
      <p:sp>
        <p:nvSpPr>
          <p:cNvPr id="6" name="Content Placeholder 7"/>
          <p:cNvSpPr txBox="1">
            <a:spLocks/>
          </p:cNvSpPr>
          <p:nvPr/>
        </p:nvSpPr>
        <p:spPr>
          <a:xfrm>
            <a:off x="4648200" y="1196752"/>
            <a:ext cx="4038600" cy="540060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5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None/>
            </a:pPr>
            <a:r>
              <a:rPr lang="en-US" dirty="0" smtClean="0">
                <a:solidFill>
                  <a:srgbClr val="0000FF"/>
                </a:solidFill>
                <a:latin typeface="Courier New"/>
              </a:rPr>
              <a:t>class derived : public base1, public base2{</a:t>
            </a:r>
          </a:p>
          <a:p>
            <a:pPr>
              <a:buNone/>
            </a:pPr>
            <a:r>
              <a:rPr lang="en-US" dirty="0" err="1" smtClean="0">
                <a:solidFill>
                  <a:srgbClr val="0000FF"/>
                </a:solidFill>
                <a:latin typeface="Courier New"/>
              </a:rPr>
              <a:t>int</a:t>
            </a:r>
            <a:r>
              <a:rPr lang="en-US" dirty="0" smtClean="0">
                <a:solidFill>
                  <a:srgbClr val="0000FF"/>
                </a:solidFill>
                <a:latin typeface="Courier New"/>
              </a:rPr>
              <a:t> j;</a:t>
            </a:r>
          </a:p>
          <a:p>
            <a:pPr>
              <a:buNone/>
            </a:pPr>
            <a:r>
              <a:rPr lang="en-US" dirty="0" smtClean="0">
                <a:solidFill>
                  <a:srgbClr val="0000FF"/>
                </a:solidFill>
                <a:latin typeface="Courier New"/>
              </a:rPr>
              <a:t>public:</a:t>
            </a:r>
          </a:p>
          <a:p>
            <a:pPr>
              <a:buNone/>
            </a:pPr>
            <a:r>
              <a:rPr lang="en-US" dirty="0" smtClean="0">
                <a:solidFill>
                  <a:srgbClr val="0000FF"/>
                </a:solidFill>
                <a:latin typeface="Courier New"/>
              </a:rPr>
              <a:t>derived(</a:t>
            </a:r>
            <a:r>
              <a:rPr lang="en-US" dirty="0" err="1" smtClean="0">
                <a:solidFill>
                  <a:srgbClr val="0000FF"/>
                </a:solidFill>
                <a:latin typeface="Courier New"/>
              </a:rPr>
              <a:t>int</a:t>
            </a:r>
            <a:r>
              <a:rPr lang="en-US" dirty="0" smtClean="0">
                <a:solidFill>
                  <a:srgbClr val="0000FF"/>
                </a:solidFill>
                <a:latin typeface="Courier New"/>
              </a:rPr>
              <a:t> x, </a:t>
            </a:r>
            <a:r>
              <a:rPr lang="en-US" dirty="0" err="1" smtClean="0">
                <a:solidFill>
                  <a:srgbClr val="0000FF"/>
                </a:solidFill>
                <a:latin typeface="Courier New"/>
              </a:rPr>
              <a:t>int</a:t>
            </a:r>
            <a:r>
              <a:rPr lang="en-US" dirty="0" smtClean="0">
                <a:solidFill>
                  <a:srgbClr val="0000FF"/>
                </a:solidFill>
                <a:latin typeface="Courier New"/>
              </a:rPr>
              <a:t> y, </a:t>
            </a:r>
            <a:r>
              <a:rPr lang="en-US" dirty="0" err="1" smtClean="0">
                <a:solidFill>
                  <a:srgbClr val="0000FF"/>
                </a:solidFill>
                <a:latin typeface="Courier New"/>
              </a:rPr>
              <a:t>int</a:t>
            </a:r>
            <a:r>
              <a:rPr lang="en-US" dirty="0" smtClean="0">
                <a:solidFill>
                  <a:srgbClr val="0000FF"/>
                </a:solidFill>
                <a:latin typeface="Courier New"/>
              </a:rPr>
              <a:t> z ): base1(y), base2(z)</a:t>
            </a:r>
          </a:p>
          <a:p>
            <a:pPr>
              <a:buNone/>
            </a:pPr>
            <a:r>
              <a:rPr lang="en-US" dirty="0" smtClean="0">
                <a:solidFill>
                  <a:srgbClr val="0000FF"/>
                </a:solidFill>
                <a:latin typeface="Courier New"/>
              </a:rPr>
              <a:t>   {  j = x; </a:t>
            </a:r>
          </a:p>
          <a:p>
            <a:pPr>
              <a:buNone/>
            </a:pPr>
            <a:r>
              <a:rPr lang="en-US" dirty="0" smtClean="0">
                <a:solidFill>
                  <a:srgbClr val="0000FF"/>
                </a:solidFill>
                <a:latin typeface="Courier New"/>
              </a:rPr>
              <a:t>     </a:t>
            </a:r>
            <a:r>
              <a:rPr lang="en-US" dirty="0" err="1" smtClean="0">
                <a:solidFill>
                  <a:srgbClr val="0000FF"/>
                </a:solidFill>
                <a:latin typeface="Courier New"/>
              </a:rPr>
              <a:t>cout</a:t>
            </a:r>
            <a:r>
              <a:rPr lang="en-US" dirty="0" smtClean="0">
                <a:solidFill>
                  <a:srgbClr val="0000FF"/>
                </a:solidFill>
                <a:latin typeface="Courier New"/>
              </a:rPr>
              <a:t> &lt;&lt; </a:t>
            </a:r>
            <a:r>
              <a:rPr lang="en-US" dirty="0" smtClean="0">
                <a:solidFill>
                  <a:srgbClr val="A31515"/>
                </a:solidFill>
                <a:latin typeface="Courier New"/>
              </a:rPr>
              <a:t>"Constructing derived\n"; }</a:t>
            </a:r>
          </a:p>
          <a:p>
            <a:pPr>
              <a:buNone/>
            </a:pPr>
            <a:endParaRPr lang="ar-SA" dirty="0" smtClean="0">
              <a:solidFill>
                <a:srgbClr val="A31515"/>
              </a:solidFill>
              <a:latin typeface="Courier New"/>
            </a:endParaRPr>
          </a:p>
          <a:p>
            <a:pPr>
              <a:buNone/>
            </a:pPr>
            <a:r>
              <a:rPr lang="en-US" dirty="0" smtClean="0">
                <a:solidFill>
                  <a:srgbClr val="A31515"/>
                </a:solidFill>
                <a:latin typeface="Courier New"/>
              </a:rPr>
              <a:t>~ derived(){  </a:t>
            </a:r>
            <a:r>
              <a:rPr lang="en-US" dirty="0" err="1" smtClean="0">
                <a:solidFill>
                  <a:srgbClr val="A31515"/>
                </a:solidFill>
                <a:latin typeface="Courier New"/>
              </a:rPr>
              <a:t>cout</a:t>
            </a:r>
            <a:r>
              <a:rPr lang="en-US" dirty="0" smtClean="0">
                <a:solidFill>
                  <a:srgbClr val="A31515"/>
                </a:solidFill>
                <a:latin typeface="Courier New"/>
              </a:rPr>
              <a:t> &lt;&lt; "Destructing  derived\n";} </a:t>
            </a:r>
          </a:p>
          <a:p>
            <a:pPr>
              <a:buNone/>
            </a:pPr>
            <a:r>
              <a:rPr lang="en-US" dirty="0" smtClean="0">
                <a:solidFill>
                  <a:srgbClr val="A31515"/>
                </a:solidFill>
                <a:latin typeface="Courier New"/>
              </a:rPr>
              <a:t> </a:t>
            </a:r>
            <a:r>
              <a:rPr lang="en-US" dirty="0" smtClean="0">
                <a:solidFill>
                  <a:srgbClr val="0000FF"/>
                </a:solidFill>
                <a:latin typeface="Courier New"/>
              </a:rPr>
              <a:t>void show(){</a:t>
            </a:r>
            <a:r>
              <a:rPr lang="en-US" dirty="0" err="1" smtClean="0">
                <a:solidFill>
                  <a:srgbClr val="0000FF"/>
                </a:solidFill>
                <a:latin typeface="Courier New"/>
              </a:rPr>
              <a:t>cout</a:t>
            </a:r>
            <a:r>
              <a:rPr lang="en-US" dirty="0" smtClean="0">
                <a:solidFill>
                  <a:srgbClr val="0000FF"/>
                </a:solidFill>
                <a:latin typeface="Courier New"/>
              </a:rPr>
              <a:t> &lt;&lt; </a:t>
            </a:r>
            <a:r>
              <a:rPr lang="en-US" dirty="0" err="1" smtClean="0">
                <a:solidFill>
                  <a:srgbClr val="0000FF"/>
                </a:solidFill>
                <a:latin typeface="Courier New"/>
              </a:rPr>
              <a:t>i</a:t>
            </a:r>
            <a:r>
              <a:rPr lang="en-US" dirty="0" smtClean="0">
                <a:solidFill>
                  <a:srgbClr val="0000FF"/>
                </a:solidFill>
                <a:latin typeface="Courier New"/>
              </a:rPr>
              <a:t> &lt;&lt;</a:t>
            </a:r>
            <a:r>
              <a:rPr lang="en-US" dirty="0" smtClean="0">
                <a:solidFill>
                  <a:srgbClr val="A31515"/>
                </a:solidFill>
                <a:latin typeface="Courier New"/>
              </a:rPr>
              <a:t>"--" &lt;&lt;j&lt;&lt;"--" &lt;&lt; k &lt;&lt; "\n"; }</a:t>
            </a:r>
          </a:p>
          <a:p>
            <a:pPr>
              <a:buNone/>
            </a:pPr>
            <a:r>
              <a:rPr lang="ar-SA" dirty="0" smtClean="0">
                <a:solidFill>
                  <a:srgbClr val="A31515"/>
                </a:solidFill>
                <a:latin typeface="Courier New"/>
              </a:rPr>
              <a:t>};</a:t>
            </a:r>
          </a:p>
          <a:p>
            <a:pPr>
              <a:buNone/>
            </a:pPr>
            <a:endParaRPr lang="ar-SA" dirty="0" smtClean="0">
              <a:solidFill>
                <a:srgbClr val="A31515"/>
              </a:solidFill>
              <a:latin typeface="Courier New"/>
            </a:endParaRPr>
          </a:p>
          <a:p>
            <a:pPr>
              <a:buNone/>
            </a:pPr>
            <a:r>
              <a:rPr lang="en-US" dirty="0" err="1" smtClean="0">
                <a:solidFill>
                  <a:srgbClr val="0000FF"/>
                </a:solidFill>
                <a:latin typeface="Courier New"/>
              </a:rPr>
              <a:t>int</a:t>
            </a:r>
            <a:r>
              <a:rPr lang="en-US" dirty="0" smtClean="0">
                <a:solidFill>
                  <a:srgbClr val="0000FF"/>
                </a:solidFill>
                <a:latin typeface="Courier New"/>
              </a:rPr>
              <a:t> main() {</a:t>
            </a:r>
          </a:p>
          <a:p>
            <a:pPr>
              <a:buNone/>
            </a:pPr>
            <a:r>
              <a:rPr lang="en-US" dirty="0" smtClean="0">
                <a:solidFill>
                  <a:srgbClr val="0000FF"/>
                </a:solidFill>
                <a:latin typeface="Courier New"/>
              </a:rPr>
              <a:t>     derived  ob(3,4,5);</a:t>
            </a:r>
          </a:p>
          <a:p>
            <a:pPr>
              <a:buNone/>
            </a:pPr>
            <a:r>
              <a:rPr lang="en-US" dirty="0" smtClean="0">
                <a:solidFill>
                  <a:srgbClr val="0000FF"/>
                </a:solidFill>
                <a:latin typeface="Courier New"/>
              </a:rPr>
              <a:t>     </a:t>
            </a:r>
            <a:r>
              <a:rPr lang="en-US" dirty="0" err="1" smtClean="0">
                <a:solidFill>
                  <a:srgbClr val="0000FF"/>
                </a:solidFill>
                <a:latin typeface="Courier New"/>
              </a:rPr>
              <a:t>ob.show</a:t>
            </a:r>
            <a:r>
              <a:rPr lang="en-US" dirty="0" smtClean="0">
                <a:solidFill>
                  <a:srgbClr val="0000FF"/>
                </a:solidFill>
                <a:latin typeface="Courier New"/>
              </a:rPr>
              <a:t>();            </a:t>
            </a:r>
            <a:r>
              <a:rPr lang="en-US" dirty="0" smtClean="0">
                <a:solidFill>
                  <a:srgbClr val="008000"/>
                </a:solidFill>
                <a:latin typeface="Courier New"/>
              </a:rPr>
              <a:t>//displays 4 3 5</a:t>
            </a:r>
          </a:p>
          <a:p>
            <a:pPr>
              <a:buNone/>
            </a:pPr>
            <a:r>
              <a:rPr lang="en-US" dirty="0" smtClean="0">
                <a:solidFill>
                  <a:srgbClr val="008000"/>
                </a:solidFill>
                <a:latin typeface="Courier New"/>
              </a:rPr>
              <a:t>  </a:t>
            </a:r>
            <a:r>
              <a:rPr lang="en-US" dirty="0" smtClean="0">
                <a:solidFill>
                  <a:srgbClr val="0000FF"/>
                </a:solidFill>
                <a:latin typeface="Courier New"/>
              </a:rPr>
              <a:t>return 0;</a:t>
            </a:r>
          </a:p>
          <a:p>
            <a:pPr>
              <a:buNone/>
            </a:pPr>
            <a:r>
              <a:rPr lang="ar-SA" dirty="0" smtClean="0">
                <a:solidFill>
                  <a:srgbClr val="0000FF"/>
                </a:solidFill>
                <a:latin typeface="Courier New"/>
              </a:rPr>
              <a:t>}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45822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1700808"/>
            <a:ext cx="7226147" cy="27418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51520" y="0"/>
            <a:ext cx="8229600" cy="1066800"/>
          </a:xfrm>
        </p:spPr>
        <p:txBody>
          <a:bodyPr>
            <a:normAutofit fontScale="90000"/>
          </a:bodyPr>
          <a:lstStyle/>
          <a:p>
            <a:pPr algn="l" rtl="0"/>
            <a:r>
              <a:rPr lang="en-GB" dirty="0" smtClean="0">
                <a:solidFill>
                  <a:schemeClr val="bg1"/>
                </a:solidFill>
              </a:rPr>
              <a:t>Example 3: Derived take no arguments </a:t>
            </a:r>
            <a:r>
              <a:rPr lang="en-GB" dirty="0" smtClean="0"/>
              <a:t>but base1() and base2()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124744"/>
            <a:ext cx="4495800" cy="5733256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l" rtl="0">
              <a:buNone/>
            </a:pPr>
            <a:r>
              <a:rPr lang="en-US" sz="1400" dirty="0" smtClean="0">
                <a:solidFill>
                  <a:srgbClr val="0000FF"/>
                </a:solidFill>
                <a:latin typeface="Courier New"/>
              </a:rPr>
              <a:t>#include </a:t>
            </a:r>
            <a:r>
              <a:rPr lang="en-US" sz="1400" dirty="0" smtClean="0">
                <a:solidFill>
                  <a:srgbClr val="A31515"/>
                </a:solidFill>
                <a:latin typeface="Courier New"/>
              </a:rPr>
              <a:t>&lt;</a:t>
            </a:r>
            <a:r>
              <a:rPr lang="en-US" sz="1400" dirty="0" err="1" smtClean="0">
                <a:solidFill>
                  <a:srgbClr val="A31515"/>
                </a:solidFill>
                <a:latin typeface="Courier New"/>
              </a:rPr>
              <a:t>iostream</a:t>
            </a:r>
            <a:r>
              <a:rPr lang="en-US" sz="1400" dirty="0" smtClean="0">
                <a:solidFill>
                  <a:srgbClr val="A31515"/>
                </a:solidFill>
                <a:latin typeface="Courier New"/>
              </a:rPr>
              <a:t>&gt; </a:t>
            </a:r>
          </a:p>
          <a:p>
            <a:pPr algn="l" rtl="0">
              <a:buNone/>
            </a:pPr>
            <a:r>
              <a:rPr lang="en-US" sz="1400" dirty="0" smtClean="0">
                <a:solidFill>
                  <a:srgbClr val="0000FF"/>
                </a:solidFill>
                <a:latin typeface="Courier New"/>
              </a:rPr>
              <a:t>using namespace std;</a:t>
            </a:r>
          </a:p>
          <a:p>
            <a:pPr algn="l" rtl="0">
              <a:buNone/>
            </a:pPr>
            <a:r>
              <a:rPr lang="en-US" sz="1400" dirty="0" smtClean="0">
                <a:solidFill>
                  <a:srgbClr val="0000FF"/>
                </a:solidFill>
                <a:latin typeface="Courier New"/>
              </a:rPr>
              <a:t>class base1{</a:t>
            </a:r>
          </a:p>
          <a:p>
            <a:pPr algn="l" rtl="0">
              <a:buNone/>
            </a:pPr>
            <a:r>
              <a:rPr lang="en-US" sz="1400" dirty="0" smtClean="0">
                <a:solidFill>
                  <a:srgbClr val="0000FF"/>
                </a:solidFill>
                <a:latin typeface="Courier New"/>
              </a:rPr>
              <a:t>protected:</a:t>
            </a:r>
          </a:p>
          <a:p>
            <a:pPr algn="l" rtl="0">
              <a:buNone/>
            </a:pPr>
            <a:r>
              <a:rPr lang="en-US" sz="1400" dirty="0" smtClean="0">
                <a:solidFill>
                  <a:srgbClr val="0000FF"/>
                </a:solidFill>
                <a:latin typeface="Courier New"/>
              </a:rPr>
              <a:t>        </a:t>
            </a:r>
            <a:r>
              <a:rPr lang="en-US" sz="1400" dirty="0" err="1" smtClean="0">
                <a:solidFill>
                  <a:srgbClr val="0000FF"/>
                </a:solidFill>
                <a:latin typeface="Courier New"/>
              </a:rPr>
              <a:t>int</a:t>
            </a:r>
            <a:r>
              <a:rPr lang="en-US" sz="1400" dirty="0" smtClean="0">
                <a:solidFill>
                  <a:srgbClr val="0000FF"/>
                </a:solidFill>
                <a:latin typeface="Courier New"/>
              </a:rPr>
              <a:t> </a:t>
            </a:r>
            <a:r>
              <a:rPr lang="en-US" sz="1400" dirty="0" err="1" smtClean="0">
                <a:solidFill>
                  <a:srgbClr val="0000FF"/>
                </a:solidFill>
                <a:latin typeface="Courier New"/>
              </a:rPr>
              <a:t>i</a:t>
            </a:r>
            <a:r>
              <a:rPr lang="en-US" sz="1400" dirty="0" smtClean="0">
                <a:solidFill>
                  <a:srgbClr val="0000FF"/>
                </a:solidFill>
                <a:latin typeface="Courier New"/>
              </a:rPr>
              <a:t> ;</a:t>
            </a:r>
          </a:p>
          <a:p>
            <a:pPr algn="l" rtl="0">
              <a:buNone/>
            </a:pPr>
            <a:r>
              <a:rPr lang="en-US" sz="1400" dirty="0" smtClean="0">
                <a:solidFill>
                  <a:srgbClr val="0000FF"/>
                </a:solidFill>
                <a:latin typeface="Courier New"/>
              </a:rPr>
              <a:t>     public:</a:t>
            </a:r>
          </a:p>
          <a:p>
            <a:pPr algn="l" rtl="0">
              <a:buNone/>
            </a:pPr>
            <a:r>
              <a:rPr lang="en-US" sz="1400" dirty="0" smtClean="0">
                <a:solidFill>
                  <a:srgbClr val="0000FF"/>
                </a:solidFill>
                <a:latin typeface="Courier New"/>
              </a:rPr>
              <a:t>        base1( </a:t>
            </a:r>
            <a:r>
              <a:rPr lang="en-US" sz="1400" dirty="0" err="1" smtClean="0">
                <a:solidFill>
                  <a:srgbClr val="0000FF"/>
                </a:solidFill>
                <a:latin typeface="Courier New"/>
              </a:rPr>
              <a:t>int</a:t>
            </a:r>
            <a:r>
              <a:rPr lang="en-US" sz="1400" dirty="0" smtClean="0">
                <a:solidFill>
                  <a:srgbClr val="0000FF"/>
                </a:solidFill>
                <a:latin typeface="Courier New"/>
              </a:rPr>
              <a:t> x ) { </a:t>
            </a:r>
            <a:r>
              <a:rPr lang="en-US" sz="1400" dirty="0" err="1" smtClean="0">
                <a:solidFill>
                  <a:srgbClr val="0000FF"/>
                </a:solidFill>
                <a:latin typeface="Courier New"/>
              </a:rPr>
              <a:t>i</a:t>
            </a:r>
            <a:r>
              <a:rPr lang="en-US" sz="1400" dirty="0" smtClean="0">
                <a:solidFill>
                  <a:srgbClr val="0000FF"/>
                </a:solidFill>
                <a:latin typeface="Courier New"/>
              </a:rPr>
              <a:t> = x; </a:t>
            </a:r>
            <a:r>
              <a:rPr lang="en-US" sz="1400" dirty="0" err="1" smtClean="0">
                <a:solidFill>
                  <a:srgbClr val="0000FF"/>
                </a:solidFill>
                <a:latin typeface="Courier New"/>
              </a:rPr>
              <a:t>cout</a:t>
            </a:r>
            <a:r>
              <a:rPr lang="en-US" sz="1400" dirty="0" smtClean="0">
                <a:solidFill>
                  <a:srgbClr val="0000FF"/>
                </a:solidFill>
                <a:latin typeface="Courier New"/>
              </a:rPr>
              <a:t> &lt;&lt; </a:t>
            </a:r>
            <a:r>
              <a:rPr lang="en-US" sz="1400" dirty="0" smtClean="0">
                <a:solidFill>
                  <a:srgbClr val="A31515"/>
                </a:solidFill>
                <a:latin typeface="Courier New"/>
              </a:rPr>
              <a:t>"Constructing base1\n";} </a:t>
            </a:r>
          </a:p>
          <a:p>
            <a:pPr algn="l" rtl="0">
              <a:buNone/>
            </a:pPr>
            <a:r>
              <a:rPr lang="en-US" sz="1400" dirty="0" smtClean="0">
                <a:solidFill>
                  <a:srgbClr val="A31515"/>
                </a:solidFill>
                <a:latin typeface="Courier New"/>
              </a:rPr>
              <a:t> ~ base1() { </a:t>
            </a:r>
            <a:r>
              <a:rPr lang="en-US" sz="1400" dirty="0" err="1" smtClean="0">
                <a:solidFill>
                  <a:srgbClr val="A31515"/>
                </a:solidFill>
                <a:latin typeface="Courier New"/>
              </a:rPr>
              <a:t>cout</a:t>
            </a:r>
            <a:r>
              <a:rPr lang="en-US" sz="1400" dirty="0" smtClean="0">
                <a:solidFill>
                  <a:srgbClr val="A31515"/>
                </a:solidFill>
                <a:latin typeface="Courier New"/>
              </a:rPr>
              <a:t> &lt;&lt; "Destructing base1\n"; }</a:t>
            </a:r>
          </a:p>
          <a:p>
            <a:pPr algn="l" rtl="0">
              <a:buNone/>
            </a:pPr>
            <a:r>
              <a:rPr lang="ar-SA" sz="1400" dirty="0" smtClean="0">
                <a:solidFill>
                  <a:srgbClr val="A31515"/>
                </a:solidFill>
                <a:latin typeface="Courier New"/>
              </a:rPr>
              <a:t>};</a:t>
            </a:r>
          </a:p>
          <a:p>
            <a:pPr algn="l" rtl="0">
              <a:buNone/>
            </a:pPr>
            <a:r>
              <a:rPr lang="en-US" sz="1400" dirty="0" smtClean="0">
                <a:solidFill>
                  <a:srgbClr val="0000FF"/>
                </a:solidFill>
                <a:latin typeface="Courier New"/>
              </a:rPr>
              <a:t>class base2{</a:t>
            </a:r>
          </a:p>
          <a:p>
            <a:pPr algn="l" rtl="0">
              <a:buNone/>
            </a:pPr>
            <a:r>
              <a:rPr lang="en-US" sz="1400" dirty="0" smtClean="0">
                <a:solidFill>
                  <a:srgbClr val="0000FF"/>
                </a:solidFill>
                <a:latin typeface="Courier New"/>
              </a:rPr>
              <a:t>protected:</a:t>
            </a:r>
          </a:p>
          <a:p>
            <a:pPr algn="l" rtl="0">
              <a:buNone/>
            </a:pPr>
            <a:r>
              <a:rPr lang="en-US" sz="1400" dirty="0" smtClean="0">
                <a:solidFill>
                  <a:srgbClr val="0000FF"/>
                </a:solidFill>
                <a:latin typeface="Courier New"/>
              </a:rPr>
              <a:t>        </a:t>
            </a:r>
            <a:r>
              <a:rPr lang="en-US" sz="1400" dirty="0" err="1" smtClean="0">
                <a:solidFill>
                  <a:srgbClr val="0000FF"/>
                </a:solidFill>
                <a:latin typeface="Courier New"/>
              </a:rPr>
              <a:t>int</a:t>
            </a:r>
            <a:r>
              <a:rPr lang="en-US" sz="1400" dirty="0" smtClean="0">
                <a:solidFill>
                  <a:srgbClr val="0000FF"/>
                </a:solidFill>
                <a:latin typeface="Courier New"/>
              </a:rPr>
              <a:t> k;</a:t>
            </a:r>
          </a:p>
          <a:p>
            <a:pPr algn="l" rtl="0">
              <a:buNone/>
            </a:pPr>
            <a:r>
              <a:rPr lang="en-US" sz="1400" dirty="0" smtClean="0">
                <a:solidFill>
                  <a:srgbClr val="0000FF"/>
                </a:solidFill>
                <a:latin typeface="Courier New"/>
              </a:rPr>
              <a:t>     public:</a:t>
            </a:r>
          </a:p>
          <a:p>
            <a:pPr algn="l" rtl="0">
              <a:buNone/>
            </a:pPr>
            <a:r>
              <a:rPr lang="en-US" sz="1400" dirty="0" smtClean="0">
                <a:solidFill>
                  <a:srgbClr val="0000FF"/>
                </a:solidFill>
                <a:latin typeface="Courier New"/>
              </a:rPr>
              <a:t>        base2( </a:t>
            </a:r>
            <a:r>
              <a:rPr lang="en-US" sz="1400" dirty="0" err="1" smtClean="0">
                <a:solidFill>
                  <a:srgbClr val="0000FF"/>
                </a:solidFill>
                <a:latin typeface="Courier New"/>
              </a:rPr>
              <a:t>int</a:t>
            </a:r>
            <a:r>
              <a:rPr lang="en-US" sz="1400" dirty="0" smtClean="0">
                <a:solidFill>
                  <a:srgbClr val="0000FF"/>
                </a:solidFill>
                <a:latin typeface="Courier New"/>
              </a:rPr>
              <a:t> x ) { k = x; </a:t>
            </a:r>
            <a:r>
              <a:rPr lang="en-US" sz="1400" dirty="0" err="1" smtClean="0">
                <a:solidFill>
                  <a:srgbClr val="0000FF"/>
                </a:solidFill>
                <a:latin typeface="Courier New"/>
              </a:rPr>
              <a:t>cout</a:t>
            </a:r>
            <a:r>
              <a:rPr lang="en-US" sz="1400" dirty="0" smtClean="0">
                <a:solidFill>
                  <a:srgbClr val="0000FF"/>
                </a:solidFill>
                <a:latin typeface="Courier New"/>
              </a:rPr>
              <a:t> &lt;&lt; </a:t>
            </a:r>
            <a:r>
              <a:rPr lang="en-US" sz="1400" dirty="0" smtClean="0">
                <a:solidFill>
                  <a:srgbClr val="A31515"/>
                </a:solidFill>
                <a:latin typeface="Courier New"/>
              </a:rPr>
              <a:t>"Constructing base2\n";} </a:t>
            </a:r>
          </a:p>
          <a:p>
            <a:pPr algn="l" rtl="0">
              <a:buNone/>
            </a:pPr>
            <a:r>
              <a:rPr lang="en-US" sz="1400" dirty="0" smtClean="0">
                <a:solidFill>
                  <a:srgbClr val="A31515"/>
                </a:solidFill>
                <a:latin typeface="Courier New"/>
              </a:rPr>
              <a:t> ~ base2() { </a:t>
            </a:r>
            <a:r>
              <a:rPr lang="en-US" sz="1400" dirty="0" err="1" smtClean="0">
                <a:solidFill>
                  <a:srgbClr val="A31515"/>
                </a:solidFill>
                <a:latin typeface="Courier New"/>
              </a:rPr>
              <a:t>cout</a:t>
            </a:r>
            <a:r>
              <a:rPr lang="en-US" sz="1400" dirty="0" smtClean="0">
                <a:solidFill>
                  <a:srgbClr val="A31515"/>
                </a:solidFill>
                <a:latin typeface="Courier New"/>
              </a:rPr>
              <a:t> &lt;&lt; "Destructing base2\n"; }</a:t>
            </a:r>
          </a:p>
          <a:p>
            <a:pPr algn="l" rtl="0">
              <a:buNone/>
            </a:pPr>
            <a:r>
              <a:rPr lang="ar-SA" sz="1400" dirty="0" smtClean="0">
                <a:solidFill>
                  <a:srgbClr val="A31515"/>
                </a:solidFill>
                <a:latin typeface="Courier New"/>
              </a:rPr>
              <a:t>};</a:t>
            </a:r>
            <a:endParaRPr lang="en-US" sz="1350" dirty="0" smtClean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algn="l" rtl="0"/>
            <a:endParaRPr lang="en-GB" dirty="0" smtClean="0"/>
          </a:p>
          <a:p>
            <a:pPr algn="l" rtl="0"/>
            <a:endParaRPr lang="en-GB" dirty="0"/>
          </a:p>
          <a:p>
            <a:pPr algn="l" rtl="0"/>
            <a:endParaRPr lang="en-GB" dirty="0" smtClean="0"/>
          </a:p>
          <a:p>
            <a:pPr algn="l" rtl="0"/>
            <a:endParaRPr lang="en-GB" dirty="0"/>
          </a:p>
        </p:txBody>
      </p:sp>
      <p:sp>
        <p:nvSpPr>
          <p:cNvPr id="6" name="Content Placeholder 7"/>
          <p:cNvSpPr txBox="1">
            <a:spLocks/>
          </p:cNvSpPr>
          <p:nvPr/>
        </p:nvSpPr>
        <p:spPr>
          <a:xfrm>
            <a:off x="4648200" y="1124744"/>
            <a:ext cx="4316288" cy="5472608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47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None/>
            </a:pPr>
            <a:endParaRPr lang="ar-SA" dirty="0" smtClean="0">
              <a:solidFill>
                <a:srgbClr val="A31515"/>
              </a:solidFill>
              <a:latin typeface="Courier New"/>
            </a:endParaRPr>
          </a:p>
          <a:p>
            <a:pPr>
              <a:buNone/>
            </a:pPr>
            <a:r>
              <a:rPr lang="en-US" dirty="0" smtClean="0">
                <a:solidFill>
                  <a:srgbClr val="0000FF"/>
                </a:solidFill>
                <a:latin typeface="Courier New"/>
              </a:rPr>
              <a:t>class derived: public base1, public base2{</a:t>
            </a:r>
          </a:p>
          <a:p>
            <a:pPr>
              <a:buNone/>
            </a:pPr>
            <a:r>
              <a:rPr lang="en-US" dirty="0" err="1" smtClean="0">
                <a:solidFill>
                  <a:srgbClr val="0000FF"/>
                </a:solidFill>
                <a:latin typeface="Courier New"/>
              </a:rPr>
              <a:t>int</a:t>
            </a:r>
            <a:r>
              <a:rPr lang="en-US" dirty="0" smtClean="0">
                <a:solidFill>
                  <a:srgbClr val="0000FF"/>
                </a:solidFill>
                <a:latin typeface="Courier New"/>
              </a:rPr>
              <a:t> j;</a:t>
            </a:r>
          </a:p>
          <a:p>
            <a:pPr>
              <a:buNone/>
            </a:pPr>
            <a:r>
              <a:rPr lang="en-US" dirty="0" smtClean="0">
                <a:solidFill>
                  <a:srgbClr val="0000FF"/>
                </a:solidFill>
                <a:latin typeface="Courier New"/>
              </a:rPr>
              <a:t>public:</a:t>
            </a:r>
          </a:p>
          <a:p>
            <a:pPr>
              <a:buNone/>
            </a:pPr>
            <a:r>
              <a:rPr lang="en-US" dirty="0" smtClean="0">
                <a:solidFill>
                  <a:srgbClr val="008000"/>
                </a:solidFill>
                <a:latin typeface="Courier New"/>
              </a:rPr>
              <a:t>/* Derived constructor uses no parameters,</a:t>
            </a:r>
          </a:p>
          <a:p>
            <a:pPr>
              <a:buNone/>
            </a:pPr>
            <a:r>
              <a:rPr lang="en-US" dirty="0" smtClean="0">
                <a:solidFill>
                  <a:srgbClr val="008000"/>
                </a:solidFill>
                <a:latin typeface="Courier New"/>
              </a:rPr>
              <a:t>but still must be declared as taking them to</a:t>
            </a:r>
          </a:p>
          <a:p>
            <a:pPr>
              <a:buNone/>
            </a:pPr>
            <a:r>
              <a:rPr lang="en-US" dirty="0" smtClean="0">
                <a:solidFill>
                  <a:srgbClr val="008000"/>
                </a:solidFill>
                <a:latin typeface="Courier New"/>
              </a:rPr>
              <a:t>pass them along to base classes.*/</a:t>
            </a:r>
          </a:p>
          <a:p>
            <a:pPr>
              <a:buNone/>
            </a:pPr>
            <a:endParaRPr lang="ar-SA" dirty="0" smtClean="0">
              <a:solidFill>
                <a:srgbClr val="008000"/>
              </a:solidFill>
              <a:latin typeface="Courier New"/>
            </a:endParaRPr>
          </a:p>
          <a:p>
            <a:pPr>
              <a:buNone/>
            </a:pPr>
            <a:r>
              <a:rPr lang="es-ES" dirty="0" err="1" smtClean="0">
                <a:solidFill>
                  <a:srgbClr val="008000"/>
                </a:solidFill>
                <a:latin typeface="Courier New"/>
              </a:rPr>
              <a:t>derived</a:t>
            </a:r>
            <a:r>
              <a:rPr lang="es-ES" dirty="0" smtClean="0">
                <a:solidFill>
                  <a:srgbClr val="008000"/>
                </a:solidFill>
                <a:latin typeface="Courier New"/>
              </a:rPr>
              <a:t>(</a:t>
            </a:r>
            <a:r>
              <a:rPr lang="es-ES" dirty="0" err="1" smtClean="0">
                <a:solidFill>
                  <a:srgbClr val="0000FF"/>
                </a:solidFill>
                <a:latin typeface="Courier New"/>
              </a:rPr>
              <a:t>int</a:t>
            </a:r>
            <a:r>
              <a:rPr lang="es-ES" dirty="0" smtClean="0">
                <a:solidFill>
                  <a:srgbClr val="0000FF"/>
                </a:solidFill>
                <a:latin typeface="Courier New"/>
              </a:rPr>
              <a:t> x, </a:t>
            </a:r>
            <a:r>
              <a:rPr lang="es-ES" dirty="0" err="1" smtClean="0">
                <a:solidFill>
                  <a:srgbClr val="0000FF"/>
                </a:solidFill>
                <a:latin typeface="Courier New"/>
              </a:rPr>
              <a:t>int</a:t>
            </a:r>
            <a:r>
              <a:rPr lang="es-ES" dirty="0" smtClean="0">
                <a:solidFill>
                  <a:srgbClr val="0000FF"/>
                </a:solidFill>
                <a:latin typeface="Courier New"/>
              </a:rPr>
              <a:t> y): base1(x), base2(y)</a:t>
            </a:r>
          </a:p>
          <a:p>
            <a:pPr>
              <a:buNone/>
            </a:pPr>
            <a:r>
              <a:rPr lang="en-US" dirty="0" smtClean="0">
                <a:solidFill>
                  <a:srgbClr val="0000FF"/>
                </a:solidFill>
                <a:latin typeface="Courier New"/>
              </a:rPr>
              <a:t>   {   </a:t>
            </a:r>
            <a:r>
              <a:rPr lang="en-US" dirty="0" err="1" smtClean="0">
                <a:solidFill>
                  <a:srgbClr val="0000FF"/>
                </a:solidFill>
                <a:latin typeface="Courier New"/>
              </a:rPr>
              <a:t>cout</a:t>
            </a:r>
            <a:r>
              <a:rPr lang="en-US" dirty="0" smtClean="0">
                <a:solidFill>
                  <a:srgbClr val="0000FF"/>
                </a:solidFill>
                <a:latin typeface="Courier New"/>
              </a:rPr>
              <a:t> &lt;&lt; </a:t>
            </a:r>
            <a:r>
              <a:rPr lang="en-US" dirty="0" smtClean="0">
                <a:solidFill>
                  <a:srgbClr val="A31515"/>
                </a:solidFill>
                <a:latin typeface="Courier New"/>
              </a:rPr>
              <a:t>"Constructing derived\n"; }</a:t>
            </a:r>
          </a:p>
          <a:p>
            <a:pPr>
              <a:buNone/>
            </a:pPr>
            <a:endParaRPr lang="ar-SA" dirty="0" smtClean="0">
              <a:solidFill>
                <a:srgbClr val="A31515"/>
              </a:solidFill>
              <a:latin typeface="Courier New"/>
            </a:endParaRPr>
          </a:p>
          <a:p>
            <a:pPr>
              <a:buNone/>
            </a:pPr>
            <a:r>
              <a:rPr lang="en-US" dirty="0" smtClean="0">
                <a:solidFill>
                  <a:srgbClr val="A31515"/>
                </a:solidFill>
                <a:latin typeface="Courier New"/>
              </a:rPr>
              <a:t>~ derived(){  </a:t>
            </a:r>
            <a:r>
              <a:rPr lang="en-US" dirty="0" err="1" smtClean="0">
                <a:solidFill>
                  <a:srgbClr val="A31515"/>
                </a:solidFill>
                <a:latin typeface="Courier New"/>
              </a:rPr>
              <a:t>cout</a:t>
            </a:r>
            <a:r>
              <a:rPr lang="en-US" dirty="0" smtClean="0">
                <a:solidFill>
                  <a:srgbClr val="A31515"/>
                </a:solidFill>
                <a:latin typeface="Courier New"/>
              </a:rPr>
              <a:t> &lt;&lt; "Destructing  derived\n";} </a:t>
            </a:r>
          </a:p>
          <a:p>
            <a:pPr>
              <a:buNone/>
            </a:pPr>
            <a:r>
              <a:rPr lang="en-US" dirty="0" smtClean="0">
                <a:solidFill>
                  <a:srgbClr val="A31515"/>
                </a:solidFill>
                <a:latin typeface="Courier New"/>
              </a:rPr>
              <a:t> </a:t>
            </a:r>
            <a:r>
              <a:rPr lang="en-US" dirty="0" smtClean="0">
                <a:solidFill>
                  <a:srgbClr val="0000FF"/>
                </a:solidFill>
                <a:latin typeface="Courier New"/>
              </a:rPr>
              <a:t>void show(){</a:t>
            </a:r>
            <a:r>
              <a:rPr lang="en-US" dirty="0" err="1" smtClean="0">
                <a:solidFill>
                  <a:srgbClr val="0000FF"/>
                </a:solidFill>
                <a:latin typeface="Courier New"/>
              </a:rPr>
              <a:t>cout</a:t>
            </a:r>
            <a:r>
              <a:rPr lang="en-US" dirty="0" smtClean="0">
                <a:solidFill>
                  <a:srgbClr val="0000FF"/>
                </a:solidFill>
                <a:latin typeface="Courier New"/>
              </a:rPr>
              <a:t> &lt;&lt; </a:t>
            </a:r>
            <a:r>
              <a:rPr lang="en-US" dirty="0" err="1" smtClean="0">
                <a:solidFill>
                  <a:srgbClr val="0000FF"/>
                </a:solidFill>
                <a:latin typeface="Courier New"/>
              </a:rPr>
              <a:t>i</a:t>
            </a:r>
            <a:r>
              <a:rPr lang="en-US" dirty="0" smtClean="0">
                <a:solidFill>
                  <a:srgbClr val="0000FF"/>
                </a:solidFill>
                <a:latin typeface="Courier New"/>
              </a:rPr>
              <a:t> &lt;&lt;</a:t>
            </a:r>
            <a:r>
              <a:rPr lang="en-US" dirty="0" smtClean="0">
                <a:solidFill>
                  <a:srgbClr val="A31515"/>
                </a:solidFill>
                <a:latin typeface="Courier New"/>
              </a:rPr>
              <a:t>"--"&lt;&lt;j&lt;&lt;"--"&lt;&lt; k &lt;&lt; "\n"; }</a:t>
            </a:r>
          </a:p>
          <a:p>
            <a:pPr>
              <a:buNone/>
            </a:pPr>
            <a:r>
              <a:rPr lang="ar-SA" dirty="0" smtClean="0">
                <a:solidFill>
                  <a:srgbClr val="A31515"/>
                </a:solidFill>
                <a:latin typeface="Courier New"/>
              </a:rPr>
              <a:t>};</a:t>
            </a:r>
          </a:p>
          <a:p>
            <a:pPr>
              <a:buNone/>
            </a:pPr>
            <a:endParaRPr lang="ar-SA" dirty="0" smtClean="0">
              <a:solidFill>
                <a:srgbClr val="A31515"/>
              </a:solidFill>
              <a:latin typeface="Courier New"/>
            </a:endParaRPr>
          </a:p>
          <a:p>
            <a:pPr>
              <a:buNone/>
            </a:pPr>
            <a:r>
              <a:rPr lang="en-US" dirty="0" err="1" smtClean="0">
                <a:solidFill>
                  <a:srgbClr val="0000FF"/>
                </a:solidFill>
                <a:latin typeface="Courier New"/>
              </a:rPr>
              <a:t>int</a:t>
            </a:r>
            <a:r>
              <a:rPr lang="en-US" dirty="0" smtClean="0">
                <a:solidFill>
                  <a:srgbClr val="0000FF"/>
                </a:solidFill>
                <a:latin typeface="Courier New"/>
              </a:rPr>
              <a:t> main() {</a:t>
            </a:r>
          </a:p>
          <a:p>
            <a:pPr>
              <a:buNone/>
            </a:pPr>
            <a:r>
              <a:rPr lang="en-US" dirty="0" smtClean="0">
                <a:solidFill>
                  <a:srgbClr val="0000FF"/>
                </a:solidFill>
                <a:latin typeface="Courier New"/>
              </a:rPr>
              <a:t>     derived  ob(3,4);</a:t>
            </a:r>
          </a:p>
          <a:p>
            <a:pPr>
              <a:buNone/>
            </a:pPr>
            <a:r>
              <a:rPr lang="en-US" dirty="0" smtClean="0">
                <a:solidFill>
                  <a:srgbClr val="0000FF"/>
                </a:solidFill>
                <a:latin typeface="Courier New"/>
              </a:rPr>
              <a:t>     </a:t>
            </a:r>
            <a:r>
              <a:rPr lang="en-US" dirty="0" err="1" smtClean="0">
                <a:solidFill>
                  <a:srgbClr val="0000FF"/>
                </a:solidFill>
                <a:latin typeface="Courier New"/>
              </a:rPr>
              <a:t>ob.show</a:t>
            </a:r>
            <a:r>
              <a:rPr lang="en-US" dirty="0" smtClean="0">
                <a:solidFill>
                  <a:srgbClr val="0000FF"/>
                </a:solidFill>
                <a:latin typeface="Courier New"/>
              </a:rPr>
              <a:t>();            </a:t>
            </a:r>
            <a:r>
              <a:rPr lang="en-US" dirty="0" smtClean="0">
                <a:solidFill>
                  <a:srgbClr val="008000"/>
                </a:solidFill>
                <a:latin typeface="Courier New"/>
              </a:rPr>
              <a:t>//displays  3 4</a:t>
            </a:r>
          </a:p>
          <a:p>
            <a:pPr>
              <a:buNone/>
            </a:pPr>
            <a:r>
              <a:rPr lang="en-US" dirty="0" smtClean="0">
                <a:solidFill>
                  <a:srgbClr val="008000"/>
                </a:solidFill>
                <a:latin typeface="Courier New"/>
              </a:rPr>
              <a:t>  </a:t>
            </a:r>
            <a:r>
              <a:rPr lang="en-US" dirty="0" smtClean="0">
                <a:solidFill>
                  <a:srgbClr val="0000FF"/>
                </a:solidFill>
                <a:latin typeface="Courier New"/>
              </a:rPr>
              <a:t>return 0;</a:t>
            </a:r>
          </a:p>
          <a:p>
            <a:pPr>
              <a:buNone/>
            </a:pPr>
            <a:r>
              <a:rPr lang="en-US" dirty="0" smtClean="0">
                <a:solidFill>
                  <a:srgbClr val="0000FF"/>
                </a:solidFill>
                <a:latin typeface="Courier New"/>
              </a:rPr>
              <a:t>}</a:t>
            </a:r>
            <a:endParaRPr lang="ar-SA" dirty="0" smtClean="0">
              <a:solidFill>
                <a:srgbClr val="0000FF"/>
              </a:solidFill>
              <a:latin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3821818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1556792"/>
            <a:ext cx="6169434" cy="31388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066800"/>
          </a:xfrm>
        </p:spPr>
        <p:txBody>
          <a:bodyPr/>
          <a:lstStyle/>
          <a:p>
            <a:pPr algn="l" rtl="0"/>
            <a:r>
              <a:rPr lang="en-GB" dirty="0" smtClean="0"/>
              <a:t>Notice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340768"/>
            <a:ext cx="8229600" cy="4325112"/>
          </a:xfrm>
        </p:spPr>
        <p:txBody>
          <a:bodyPr>
            <a:normAutofit/>
          </a:bodyPr>
          <a:lstStyle/>
          <a:p>
            <a:pPr algn="l" rtl="0" hangingPunct="0"/>
            <a:r>
              <a:rPr lang="en-US" sz="2400" dirty="0"/>
              <a:t>The constructor function of a derived class is free to use any and all parameters that it is declared as taking, whether or not one or more are passed along to a base class. </a:t>
            </a:r>
            <a:endParaRPr lang="en-US" sz="2400" dirty="0" smtClean="0"/>
          </a:p>
          <a:p>
            <a:pPr algn="l" rtl="0" hangingPunct="0"/>
            <a:r>
              <a:rPr lang="en-US" sz="2400" dirty="0" smtClean="0"/>
              <a:t>Put </a:t>
            </a:r>
            <a:r>
              <a:rPr lang="en-US" sz="2400" dirty="0"/>
              <a:t>differently, just because an argument is passed along to a base class does not </a:t>
            </a:r>
            <a:r>
              <a:rPr lang="en-US" sz="2400" dirty="0" smtClean="0"/>
              <a:t>produce </a:t>
            </a:r>
            <a:r>
              <a:rPr lang="en-US" sz="2400" dirty="0"/>
              <a:t>its use by the derived class as well. </a:t>
            </a:r>
            <a:endParaRPr lang="en-US" sz="2400" dirty="0" smtClean="0"/>
          </a:p>
          <a:p>
            <a:pPr algn="l" rtl="0" hangingPunct="0"/>
            <a:r>
              <a:rPr lang="en-US" sz="2400" dirty="0" smtClean="0"/>
              <a:t>For </a:t>
            </a:r>
            <a:r>
              <a:rPr lang="en-US" sz="2400" dirty="0"/>
              <a:t>example, this fragment is perfectly valid</a:t>
            </a:r>
            <a:r>
              <a:rPr lang="en-US" sz="2400" dirty="0" smtClean="0"/>
              <a:t>:</a:t>
            </a:r>
            <a:endParaRPr lang="en-GB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971600" y="4509121"/>
            <a:ext cx="7143183" cy="230832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hangingPunct="0"/>
            <a:r>
              <a:rPr lang="en-US" dirty="0" smtClean="0"/>
              <a:t>class derived: public base{</a:t>
            </a:r>
            <a:endParaRPr lang="en-GB" dirty="0" smtClean="0"/>
          </a:p>
          <a:p>
            <a:pPr lvl="1" hangingPunct="0"/>
            <a:r>
              <a:rPr lang="en-US" dirty="0" smtClean="0"/>
              <a:t> </a:t>
            </a:r>
            <a:r>
              <a:rPr lang="en-US" dirty="0" err="1" smtClean="0"/>
              <a:t>int</a:t>
            </a:r>
            <a:r>
              <a:rPr lang="en-US" dirty="0" smtClean="0"/>
              <a:t> j;</a:t>
            </a:r>
            <a:endParaRPr lang="en-GB" dirty="0" smtClean="0"/>
          </a:p>
          <a:p>
            <a:pPr hangingPunct="0"/>
            <a:r>
              <a:rPr lang="en-US" dirty="0" smtClean="0"/>
              <a:t>         public:</a:t>
            </a:r>
            <a:endParaRPr lang="en-GB" dirty="0" smtClean="0"/>
          </a:p>
          <a:p>
            <a:pPr hangingPunct="0"/>
            <a:r>
              <a:rPr lang="en-US" dirty="0" smtClean="0"/>
              <a:t>         // derived uses both x and y and then passes them to base. </a:t>
            </a:r>
          </a:p>
          <a:p>
            <a:pPr hangingPunct="0"/>
            <a:r>
              <a:rPr lang="en-US" dirty="0" smtClean="0"/>
              <a:t>  </a:t>
            </a:r>
          </a:p>
          <a:p>
            <a:pPr hangingPunct="0"/>
            <a:r>
              <a:rPr lang="en-US" dirty="0"/>
              <a:t> </a:t>
            </a:r>
            <a:r>
              <a:rPr lang="en-US" dirty="0" smtClean="0"/>
              <a:t>       </a:t>
            </a:r>
            <a:r>
              <a:rPr lang="en-US" b="1" dirty="0" smtClean="0"/>
              <a:t>derived</a:t>
            </a:r>
            <a:r>
              <a:rPr lang="en-US" dirty="0" smtClean="0"/>
              <a:t>(</a:t>
            </a:r>
            <a:r>
              <a:rPr lang="en-US" dirty="0" err="1" smtClean="0"/>
              <a:t>int</a:t>
            </a:r>
            <a:r>
              <a:rPr lang="en-US" dirty="0" smtClean="0"/>
              <a:t> x, </a:t>
            </a:r>
            <a:r>
              <a:rPr lang="en-US" dirty="0" err="1" smtClean="0"/>
              <a:t>int</a:t>
            </a:r>
            <a:r>
              <a:rPr lang="en-US" dirty="0" smtClean="0"/>
              <a:t> y): </a:t>
            </a:r>
            <a:r>
              <a:rPr lang="en-US" b="1" dirty="0" smtClean="0"/>
              <a:t>base(x, y)</a:t>
            </a:r>
            <a:endParaRPr lang="en-GB" b="1" dirty="0" smtClean="0"/>
          </a:p>
          <a:p>
            <a:pPr hangingPunct="0"/>
            <a:r>
              <a:rPr lang="en-US" dirty="0" smtClean="0"/>
              <a:t>           { j = x*y;  </a:t>
            </a:r>
            <a:r>
              <a:rPr lang="en-US" dirty="0" err="1" smtClean="0"/>
              <a:t>cout</a:t>
            </a:r>
            <a:r>
              <a:rPr lang="en-US" dirty="0" smtClean="0"/>
              <a:t> &lt;&lt; "Constructing derived\n"; }</a:t>
            </a:r>
          </a:p>
          <a:p>
            <a:pPr hangingPunct="0"/>
            <a:r>
              <a:rPr lang="en-US" dirty="0" smtClean="0"/>
              <a:t>};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559584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sz="3600" b="1" dirty="0"/>
              <a:t>Inheriting Multiple Base </a:t>
            </a:r>
            <a:r>
              <a:rPr lang="en-US" sz="3600" b="1" dirty="0" smtClean="0"/>
              <a:t>Classes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/>
              <a:t>It is possible for a derived class to inherit two or more base classes</a:t>
            </a:r>
            <a:r>
              <a:rPr lang="en-US" dirty="0" smtClean="0"/>
              <a:t>.</a:t>
            </a:r>
          </a:p>
          <a:p>
            <a:pPr algn="l" rtl="0"/>
            <a:r>
              <a:rPr lang="en-US" b="1" dirty="0" smtClean="0"/>
              <a:t>General definition : </a:t>
            </a:r>
          </a:p>
          <a:p>
            <a:pPr algn="l" rtl="0"/>
            <a:endParaRPr lang="en-US" b="1" dirty="0" smtClean="0"/>
          </a:p>
          <a:p>
            <a:pPr marL="82296" indent="0" algn="l" rtl="0">
              <a:buNone/>
            </a:pPr>
            <a:r>
              <a:rPr lang="en-US" dirty="0" smtClean="0">
                <a:solidFill>
                  <a:srgbClr val="FF0000"/>
                </a:solidFill>
              </a:rPr>
              <a:t>class</a:t>
            </a:r>
            <a:r>
              <a:rPr lang="en-US" dirty="0" smtClean="0"/>
              <a:t> </a:t>
            </a:r>
            <a:r>
              <a:rPr lang="en-US" b="1" dirty="0" err="1" smtClean="0"/>
              <a:t>derivedName</a:t>
            </a:r>
            <a:r>
              <a:rPr lang="en-US" dirty="0" smtClean="0">
                <a:solidFill>
                  <a:srgbClr val="FF0000"/>
                </a:solidFill>
              </a:rPr>
              <a:t>: access1 </a:t>
            </a:r>
            <a:r>
              <a:rPr lang="en-US" b="1" dirty="0" smtClean="0"/>
              <a:t>base1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FF0000"/>
                </a:solidFill>
              </a:rPr>
              <a:t>access2 </a:t>
            </a:r>
            <a:r>
              <a:rPr lang="en-US" b="1" dirty="0" smtClean="0"/>
              <a:t>base2</a:t>
            </a:r>
            <a:r>
              <a:rPr lang="en-US" dirty="0" smtClean="0"/>
              <a:t> { </a:t>
            </a:r>
          </a:p>
          <a:p>
            <a:pPr marL="82296" indent="0" algn="l" rtl="0">
              <a:buNone/>
            </a:pPr>
            <a:r>
              <a:rPr lang="en-US" dirty="0" smtClean="0"/>
              <a:t>	The member list of </a:t>
            </a:r>
            <a:r>
              <a:rPr lang="en-US" dirty="0" err="1" smtClean="0"/>
              <a:t>derivedName</a:t>
            </a:r>
            <a:r>
              <a:rPr lang="en-US" dirty="0" smtClean="0"/>
              <a:t> class</a:t>
            </a:r>
          </a:p>
          <a:p>
            <a:pPr marL="82296" indent="0" algn="l" rtl="0">
              <a:buNone/>
            </a:pPr>
            <a:r>
              <a:rPr lang="en-US" b="1" dirty="0" smtClean="0"/>
              <a:t>};</a:t>
            </a:r>
          </a:p>
          <a:p>
            <a:pPr algn="l" rtl="0"/>
            <a:endParaRPr lang="en-US" dirty="0" smtClean="0"/>
          </a:p>
          <a:p>
            <a:pPr algn="l" rtl="0"/>
            <a:endParaRPr lang="en-US" dirty="0" smtClean="0"/>
          </a:p>
          <a:p>
            <a:pPr algn="l" rtl="0"/>
            <a:endParaRPr lang="en-US" b="1" dirty="0"/>
          </a:p>
          <a:p>
            <a:pPr algn="l" rtl="0"/>
            <a:endParaRPr lang="en-GB" dirty="0"/>
          </a:p>
          <a:p>
            <a:pPr algn="l" rtl="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3461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0" y="476672"/>
            <a:ext cx="8229600" cy="1066800"/>
          </a:xfrm>
        </p:spPr>
        <p:txBody>
          <a:bodyPr>
            <a:normAutofit fontScale="90000"/>
          </a:bodyPr>
          <a:lstStyle/>
          <a:p>
            <a:pPr algn="l" rtl="0"/>
            <a:r>
              <a:rPr lang="en-US" dirty="0" smtClean="0"/>
              <a:t>An </a:t>
            </a:r>
            <a:r>
              <a:rPr lang="en-US" dirty="0"/>
              <a:t>example of multiple base </a:t>
            </a:r>
            <a:r>
              <a:rPr lang="en-US" dirty="0" smtClean="0"/>
              <a:t>classes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251520" y="1412776"/>
            <a:ext cx="4244280" cy="5362611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l" rtl="0">
              <a:buNone/>
            </a:pPr>
            <a:r>
              <a:rPr lang="en-US" sz="1600" dirty="0" smtClean="0">
                <a:solidFill>
                  <a:srgbClr val="008000"/>
                </a:solidFill>
                <a:latin typeface="Courier New"/>
              </a:rPr>
              <a:t>// An example of multiple base classes.</a:t>
            </a:r>
          </a:p>
          <a:p>
            <a:pPr algn="l" rtl="0">
              <a:buNone/>
            </a:pPr>
            <a:r>
              <a:rPr lang="en-US" sz="1600" dirty="0" smtClean="0">
                <a:solidFill>
                  <a:srgbClr val="008000"/>
                </a:solidFill>
                <a:latin typeface="Courier New"/>
              </a:rPr>
              <a:t> </a:t>
            </a:r>
            <a:r>
              <a:rPr lang="en-US" sz="1600" dirty="0" smtClean="0">
                <a:solidFill>
                  <a:srgbClr val="0000FF"/>
                </a:solidFill>
                <a:latin typeface="Courier New"/>
              </a:rPr>
              <a:t>#include </a:t>
            </a:r>
            <a:r>
              <a:rPr lang="en-US" sz="1600" dirty="0" smtClean="0">
                <a:solidFill>
                  <a:srgbClr val="A31515"/>
                </a:solidFill>
                <a:latin typeface="Courier New"/>
              </a:rPr>
              <a:t>&lt;</a:t>
            </a:r>
            <a:r>
              <a:rPr lang="en-US" sz="1600" dirty="0" err="1" smtClean="0">
                <a:solidFill>
                  <a:srgbClr val="A31515"/>
                </a:solidFill>
                <a:latin typeface="Courier New"/>
              </a:rPr>
              <a:t>iostream</a:t>
            </a:r>
            <a:r>
              <a:rPr lang="en-US" sz="1600" dirty="0" smtClean="0">
                <a:solidFill>
                  <a:srgbClr val="A31515"/>
                </a:solidFill>
                <a:latin typeface="Courier New"/>
              </a:rPr>
              <a:t>&gt;</a:t>
            </a:r>
          </a:p>
          <a:p>
            <a:pPr algn="l" rtl="0">
              <a:buNone/>
            </a:pPr>
            <a:r>
              <a:rPr lang="en-US" sz="1600" dirty="0" smtClean="0">
                <a:solidFill>
                  <a:srgbClr val="0000FF"/>
                </a:solidFill>
                <a:latin typeface="Courier New"/>
              </a:rPr>
              <a:t>using namespace std;</a:t>
            </a:r>
          </a:p>
          <a:p>
            <a:pPr algn="l" rtl="0">
              <a:buNone/>
            </a:pPr>
            <a:r>
              <a:rPr lang="en-US" sz="1600" dirty="0" smtClean="0">
                <a:solidFill>
                  <a:srgbClr val="0000FF"/>
                </a:solidFill>
                <a:latin typeface="Courier New"/>
              </a:rPr>
              <a:t>class base1 {</a:t>
            </a:r>
          </a:p>
          <a:p>
            <a:pPr algn="l" rtl="0">
              <a:buNone/>
            </a:pPr>
            <a:r>
              <a:rPr lang="en-US" sz="1600" dirty="0" smtClean="0">
                <a:solidFill>
                  <a:srgbClr val="0000FF"/>
                </a:solidFill>
                <a:latin typeface="Courier New"/>
              </a:rPr>
              <a:t>    protected:</a:t>
            </a:r>
          </a:p>
          <a:p>
            <a:pPr algn="l" rtl="0">
              <a:buNone/>
            </a:pPr>
            <a:r>
              <a:rPr lang="en-US" sz="1600" dirty="0" smtClean="0">
                <a:solidFill>
                  <a:srgbClr val="0000FF"/>
                </a:solidFill>
                <a:latin typeface="Courier New"/>
              </a:rPr>
              <a:t>        </a:t>
            </a:r>
            <a:r>
              <a:rPr lang="en-US" sz="1600" dirty="0" err="1" smtClean="0">
                <a:solidFill>
                  <a:srgbClr val="0000FF"/>
                </a:solidFill>
                <a:latin typeface="Courier New"/>
              </a:rPr>
              <a:t>int</a:t>
            </a:r>
            <a:r>
              <a:rPr lang="en-US" sz="1600" dirty="0" smtClean="0">
                <a:solidFill>
                  <a:srgbClr val="0000FF"/>
                </a:solidFill>
                <a:latin typeface="Courier New"/>
              </a:rPr>
              <a:t> x;</a:t>
            </a:r>
          </a:p>
          <a:p>
            <a:pPr algn="l" rtl="0">
              <a:buNone/>
            </a:pPr>
            <a:r>
              <a:rPr lang="en-US" sz="1600" dirty="0" smtClean="0">
                <a:solidFill>
                  <a:srgbClr val="0000FF"/>
                </a:solidFill>
                <a:latin typeface="Courier New"/>
              </a:rPr>
              <a:t>    public:</a:t>
            </a:r>
          </a:p>
          <a:p>
            <a:pPr algn="l" rtl="0">
              <a:buNone/>
            </a:pPr>
            <a:r>
              <a:rPr lang="en-US" sz="1600" dirty="0" smtClean="0">
                <a:solidFill>
                  <a:srgbClr val="0000FF"/>
                </a:solidFill>
                <a:latin typeface="Courier New"/>
              </a:rPr>
              <a:t>         void </a:t>
            </a:r>
            <a:r>
              <a:rPr lang="en-US" sz="1600" dirty="0" err="1" smtClean="0">
                <a:solidFill>
                  <a:srgbClr val="0000FF"/>
                </a:solidFill>
                <a:latin typeface="Courier New"/>
              </a:rPr>
              <a:t>showx</a:t>
            </a:r>
            <a:r>
              <a:rPr lang="en-US" sz="1600" dirty="0" smtClean="0">
                <a:solidFill>
                  <a:srgbClr val="0000FF"/>
                </a:solidFill>
                <a:latin typeface="Courier New"/>
              </a:rPr>
              <a:t>() { </a:t>
            </a:r>
            <a:r>
              <a:rPr lang="en-US" sz="1600" dirty="0" err="1" smtClean="0">
                <a:solidFill>
                  <a:srgbClr val="0000FF"/>
                </a:solidFill>
                <a:latin typeface="Courier New"/>
              </a:rPr>
              <a:t>cout</a:t>
            </a:r>
            <a:r>
              <a:rPr lang="en-US" sz="1600" dirty="0" smtClean="0">
                <a:solidFill>
                  <a:srgbClr val="0000FF"/>
                </a:solidFill>
                <a:latin typeface="Courier New"/>
              </a:rPr>
              <a:t> &lt;&lt; x &lt;&lt; </a:t>
            </a:r>
            <a:r>
              <a:rPr lang="en-US" sz="1600" dirty="0" smtClean="0">
                <a:solidFill>
                  <a:srgbClr val="A31515"/>
                </a:solidFill>
                <a:latin typeface="Courier New"/>
              </a:rPr>
              <a:t>"\n";}</a:t>
            </a:r>
          </a:p>
          <a:p>
            <a:pPr algn="l" rtl="0">
              <a:buNone/>
            </a:pPr>
            <a:r>
              <a:rPr lang="ar-SA" sz="1600" dirty="0" smtClean="0">
                <a:solidFill>
                  <a:srgbClr val="A31515"/>
                </a:solidFill>
                <a:latin typeface="Courier New"/>
              </a:rPr>
              <a:t>};</a:t>
            </a:r>
          </a:p>
          <a:p>
            <a:pPr algn="l" rtl="0">
              <a:buNone/>
            </a:pPr>
            <a:r>
              <a:rPr lang="en-US" sz="1600" dirty="0" smtClean="0">
                <a:solidFill>
                  <a:srgbClr val="0000FF"/>
                </a:solidFill>
                <a:latin typeface="Courier New"/>
              </a:rPr>
              <a:t>class base2 { </a:t>
            </a:r>
          </a:p>
          <a:p>
            <a:pPr algn="l" rtl="0">
              <a:buNone/>
            </a:pPr>
            <a:r>
              <a:rPr lang="en-US" sz="1600" dirty="0" smtClean="0">
                <a:solidFill>
                  <a:srgbClr val="0000FF"/>
                </a:solidFill>
                <a:latin typeface="Courier New"/>
              </a:rPr>
              <a:t>      protected:</a:t>
            </a:r>
          </a:p>
          <a:p>
            <a:pPr algn="l" rtl="0">
              <a:buNone/>
            </a:pPr>
            <a:r>
              <a:rPr lang="en-US" sz="1600" dirty="0" smtClean="0">
                <a:solidFill>
                  <a:srgbClr val="0000FF"/>
                </a:solidFill>
                <a:latin typeface="Courier New"/>
              </a:rPr>
              <a:t>          </a:t>
            </a:r>
            <a:r>
              <a:rPr lang="en-US" sz="1600" dirty="0" err="1" smtClean="0">
                <a:solidFill>
                  <a:srgbClr val="0000FF"/>
                </a:solidFill>
                <a:latin typeface="Courier New"/>
              </a:rPr>
              <a:t>int</a:t>
            </a:r>
            <a:r>
              <a:rPr lang="en-US" sz="1600" dirty="0" smtClean="0">
                <a:solidFill>
                  <a:srgbClr val="0000FF"/>
                </a:solidFill>
                <a:latin typeface="Courier New"/>
              </a:rPr>
              <a:t> y;</a:t>
            </a:r>
          </a:p>
          <a:p>
            <a:pPr algn="l" rtl="0">
              <a:buNone/>
            </a:pPr>
            <a:r>
              <a:rPr lang="en-US" sz="1600" dirty="0" smtClean="0">
                <a:solidFill>
                  <a:srgbClr val="0000FF"/>
                </a:solidFill>
                <a:latin typeface="Courier New"/>
              </a:rPr>
              <a:t>      public:</a:t>
            </a:r>
          </a:p>
          <a:p>
            <a:pPr algn="l" rtl="0">
              <a:buNone/>
            </a:pPr>
            <a:r>
              <a:rPr lang="en-US" sz="1600" dirty="0" smtClean="0">
                <a:solidFill>
                  <a:srgbClr val="0000FF"/>
                </a:solidFill>
                <a:latin typeface="Courier New"/>
              </a:rPr>
              <a:t>          void showy() { </a:t>
            </a:r>
            <a:r>
              <a:rPr lang="en-US" sz="1600" dirty="0" err="1" smtClean="0">
                <a:solidFill>
                  <a:srgbClr val="0000FF"/>
                </a:solidFill>
                <a:latin typeface="Courier New"/>
              </a:rPr>
              <a:t>cout</a:t>
            </a:r>
            <a:r>
              <a:rPr lang="en-US" sz="1600" dirty="0" smtClean="0">
                <a:solidFill>
                  <a:srgbClr val="0000FF"/>
                </a:solidFill>
                <a:latin typeface="Courier New"/>
              </a:rPr>
              <a:t>&lt;&lt; y &lt;&lt; </a:t>
            </a:r>
            <a:r>
              <a:rPr lang="en-US" sz="1600" dirty="0" smtClean="0">
                <a:solidFill>
                  <a:srgbClr val="A31515"/>
                </a:solidFill>
                <a:latin typeface="Courier New"/>
              </a:rPr>
              <a:t>"\n"; }</a:t>
            </a:r>
          </a:p>
          <a:p>
            <a:pPr algn="l" rtl="0">
              <a:buNone/>
            </a:pPr>
            <a:r>
              <a:rPr lang="ar-SA" sz="1600" dirty="0" smtClean="0">
                <a:solidFill>
                  <a:srgbClr val="A31515"/>
                </a:solidFill>
                <a:latin typeface="Courier New"/>
              </a:rPr>
              <a:t>};</a:t>
            </a:r>
          </a:p>
          <a:p>
            <a:pPr algn="l" rtl="0">
              <a:buNone/>
            </a:pPr>
            <a:endParaRPr lang="ar-SA" sz="1600" dirty="0" smtClean="0">
              <a:solidFill>
                <a:srgbClr val="0000FF"/>
              </a:solidFill>
              <a:latin typeface="Courier New"/>
            </a:endParaRPr>
          </a:p>
          <a:p>
            <a:pPr algn="l" rtl="0">
              <a:buNone/>
            </a:pPr>
            <a:endParaRPr lang="ar-SA" sz="1600" dirty="0" smtClean="0">
              <a:solidFill>
                <a:srgbClr val="0000FF"/>
              </a:solidFill>
              <a:latin typeface="Courier New"/>
            </a:endParaRPr>
          </a:p>
          <a:p>
            <a:pPr algn="l" rtl="0">
              <a:buNone/>
            </a:pPr>
            <a:endParaRPr lang="ar-SA" sz="1600" dirty="0" smtClean="0">
              <a:solidFill>
                <a:srgbClr val="0000FF"/>
              </a:solidFill>
              <a:latin typeface="Courier New"/>
            </a:endParaRPr>
          </a:p>
          <a:p>
            <a:pPr algn="l" rtl="0">
              <a:buNone/>
            </a:pPr>
            <a:endParaRPr lang="ar-SA" sz="1600" dirty="0" smtClean="0">
              <a:solidFill>
                <a:srgbClr val="0000FF"/>
              </a:solidFill>
              <a:latin typeface="Courier New"/>
            </a:endParaRPr>
          </a:p>
          <a:p>
            <a:pPr algn="l" rtl="0">
              <a:buNone/>
            </a:pPr>
            <a:endParaRPr lang="ar-SA" sz="1600" dirty="0" smtClean="0">
              <a:solidFill>
                <a:srgbClr val="0000FF"/>
              </a:solidFill>
              <a:latin typeface="Courier New"/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sz="half" idx="2"/>
          </p:nvPr>
        </p:nvSpPr>
        <p:spPr>
          <a:xfrm>
            <a:off x="4648200" y="1484784"/>
            <a:ext cx="4038600" cy="5290603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l" rtl="0">
              <a:buNone/>
            </a:pPr>
            <a:r>
              <a:rPr lang="en-US" sz="1600" dirty="0" smtClean="0">
                <a:solidFill>
                  <a:srgbClr val="008000"/>
                </a:solidFill>
                <a:latin typeface="Courier New"/>
              </a:rPr>
              <a:t>// Inherit multiple base classes.</a:t>
            </a:r>
          </a:p>
          <a:p>
            <a:pPr algn="l" rtl="0">
              <a:buNone/>
            </a:pPr>
            <a:r>
              <a:rPr lang="en-US" sz="1600" dirty="0" smtClean="0">
                <a:solidFill>
                  <a:srgbClr val="0000FF"/>
                </a:solidFill>
                <a:latin typeface="Courier New"/>
              </a:rPr>
              <a:t>class derived: public base1, public base2 { </a:t>
            </a:r>
          </a:p>
          <a:p>
            <a:pPr algn="l" rtl="0">
              <a:buNone/>
            </a:pPr>
            <a:r>
              <a:rPr lang="en-US" sz="1600" dirty="0" smtClean="0">
                <a:solidFill>
                  <a:srgbClr val="0000FF"/>
                </a:solidFill>
                <a:latin typeface="Courier New"/>
              </a:rPr>
              <a:t>     public:</a:t>
            </a:r>
          </a:p>
          <a:p>
            <a:pPr algn="l" rtl="0">
              <a:buNone/>
            </a:pPr>
            <a:r>
              <a:rPr lang="en-US" sz="1600" dirty="0" smtClean="0">
                <a:solidFill>
                  <a:srgbClr val="0000FF"/>
                </a:solidFill>
                <a:latin typeface="Courier New"/>
              </a:rPr>
              <a:t>         void set(</a:t>
            </a:r>
            <a:r>
              <a:rPr lang="en-US" sz="1600" dirty="0" err="1" smtClean="0">
                <a:solidFill>
                  <a:srgbClr val="0000FF"/>
                </a:solidFill>
                <a:latin typeface="Courier New"/>
              </a:rPr>
              <a:t>int</a:t>
            </a:r>
            <a:r>
              <a:rPr lang="en-US" sz="1600" dirty="0" smtClean="0">
                <a:solidFill>
                  <a:srgbClr val="0000FF"/>
                </a:solidFill>
                <a:latin typeface="Courier New"/>
              </a:rPr>
              <a:t>  </a:t>
            </a:r>
            <a:r>
              <a:rPr lang="en-US" sz="1600" dirty="0" err="1" smtClean="0">
                <a:solidFill>
                  <a:srgbClr val="0000FF"/>
                </a:solidFill>
                <a:latin typeface="Courier New"/>
              </a:rPr>
              <a:t>i</a:t>
            </a:r>
            <a:r>
              <a:rPr lang="en-US" sz="1600" dirty="0" smtClean="0">
                <a:solidFill>
                  <a:srgbClr val="0000FF"/>
                </a:solidFill>
                <a:latin typeface="Courier New"/>
              </a:rPr>
              <a:t>, </a:t>
            </a:r>
            <a:r>
              <a:rPr lang="en-US" sz="1600" dirty="0" err="1" smtClean="0">
                <a:solidFill>
                  <a:srgbClr val="0000FF"/>
                </a:solidFill>
                <a:latin typeface="Courier New"/>
              </a:rPr>
              <a:t>int</a:t>
            </a:r>
            <a:r>
              <a:rPr lang="en-US" sz="1600" dirty="0" smtClean="0">
                <a:solidFill>
                  <a:srgbClr val="0000FF"/>
                </a:solidFill>
                <a:latin typeface="Courier New"/>
              </a:rPr>
              <a:t>  j) { x= </a:t>
            </a:r>
            <a:r>
              <a:rPr lang="en-US" sz="1600" dirty="0" err="1" smtClean="0">
                <a:solidFill>
                  <a:srgbClr val="0000FF"/>
                </a:solidFill>
                <a:latin typeface="Courier New"/>
              </a:rPr>
              <a:t>i</a:t>
            </a:r>
            <a:r>
              <a:rPr lang="en-US" sz="1600" dirty="0" smtClean="0">
                <a:solidFill>
                  <a:srgbClr val="0000FF"/>
                </a:solidFill>
                <a:latin typeface="Courier New"/>
              </a:rPr>
              <a:t>;  y =j; }	};</a:t>
            </a:r>
          </a:p>
          <a:p>
            <a:pPr algn="l" rtl="0">
              <a:buNone/>
            </a:pPr>
            <a:endParaRPr lang="ar-SA" sz="1600" dirty="0" smtClean="0">
              <a:solidFill>
                <a:srgbClr val="0000FF"/>
              </a:solidFill>
              <a:latin typeface="Courier New"/>
            </a:endParaRPr>
          </a:p>
          <a:p>
            <a:pPr algn="l" rtl="0">
              <a:buNone/>
            </a:pPr>
            <a:r>
              <a:rPr lang="en-US" sz="1600" dirty="0" err="1" smtClean="0">
                <a:solidFill>
                  <a:srgbClr val="0000FF"/>
                </a:solidFill>
                <a:latin typeface="Courier New"/>
              </a:rPr>
              <a:t>int</a:t>
            </a:r>
            <a:r>
              <a:rPr lang="en-US" sz="1600" dirty="0" smtClean="0">
                <a:solidFill>
                  <a:srgbClr val="0000FF"/>
                </a:solidFill>
                <a:latin typeface="Courier New"/>
              </a:rPr>
              <a:t> main(){</a:t>
            </a:r>
          </a:p>
          <a:p>
            <a:pPr algn="l" rtl="0">
              <a:buNone/>
            </a:pPr>
            <a:r>
              <a:rPr lang="en-US" sz="1600" dirty="0" smtClean="0">
                <a:solidFill>
                  <a:srgbClr val="0000FF"/>
                </a:solidFill>
                <a:latin typeface="Courier New"/>
              </a:rPr>
              <a:t>derived ob;</a:t>
            </a:r>
          </a:p>
          <a:p>
            <a:pPr algn="l" rtl="0">
              <a:buNone/>
            </a:pPr>
            <a:r>
              <a:rPr lang="en-US" sz="1600" dirty="0" err="1" smtClean="0">
                <a:solidFill>
                  <a:srgbClr val="0000FF"/>
                </a:solidFill>
                <a:latin typeface="Courier New"/>
              </a:rPr>
              <a:t>ob.set</a:t>
            </a:r>
            <a:r>
              <a:rPr lang="en-US" sz="1600" dirty="0" smtClean="0">
                <a:solidFill>
                  <a:srgbClr val="0000FF"/>
                </a:solidFill>
                <a:latin typeface="Courier New"/>
              </a:rPr>
              <a:t>(10, 20);</a:t>
            </a:r>
            <a:r>
              <a:rPr lang="en-US" sz="1600" dirty="0" smtClean="0">
                <a:solidFill>
                  <a:srgbClr val="008000"/>
                </a:solidFill>
                <a:latin typeface="Courier New"/>
              </a:rPr>
              <a:t>//provided by derived</a:t>
            </a:r>
          </a:p>
          <a:p>
            <a:pPr algn="l" rtl="0">
              <a:buNone/>
            </a:pPr>
            <a:r>
              <a:rPr lang="en-US" sz="1600" dirty="0" err="1" smtClean="0">
                <a:solidFill>
                  <a:srgbClr val="008000"/>
                </a:solidFill>
                <a:latin typeface="Courier New"/>
              </a:rPr>
              <a:t>ob.showx</a:t>
            </a:r>
            <a:r>
              <a:rPr lang="en-US" sz="1600" dirty="0" smtClean="0">
                <a:solidFill>
                  <a:srgbClr val="008000"/>
                </a:solidFill>
                <a:latin typeface="Courier New"/>
              </a:rPr>
              <a:t>();//from </a:t>
            </a:r>
            <a:r>
              <a:rPr lang="en-US" sz="1600" dirty="0" err="1" smtClean="0">
                <a:solidFill>
                  <a:srgbClr val="008000"/>
                </a:solidFill>
                <a:latin typeface="Courier New"/>
              </a:rPr>
              <a:t>basel</a:t>
            </a:r>
            <a:endParaRPr lang="en-US" sz="1600" dirty="0" smtClean="0">
              <a:solidFill>
                <a:srgbClr val="008000"/>
              </a:solidFill>
              <a:latin typeface="Courier New"/>
            </a:endParaRPr>
          </a:p>
          <a:p>
            <a:pPr algn="l" rtl="0">
              <a:buNone/>
            </a:pPr>
            <a:r>
              <a:rPr lang="en-US" sz="1600" dirty="0" err="1" smtClean="0">
                <a:solidFill>
                  <a:srgbClr val="008000"/>
                </a:solidFill>
                <a:latin typeface="Courier New"/>
              </a:rPr>
              <a:t>ob.showy</a:t>
            </a:r>
            <a:r>
              <a:rPr lang="en-US" sz="1600" dirty="0" smtClean="0">
                <a:solidFill>
                  <a:srgbClr val="008000"/>
                </a:solidFill>
                <a:latin typeface="Courier New"/>
              </a:rPr>
              <a:t>();//from base2</a:t>
            </a:r>
          </a:p>
          <a:p>
            <a:pPr algn="l" rtl="0">
              <a:buNone/>
            </a:pPr>
            <a:r>
              <a:rPr lang="en-US" sz="1600" dirty="0" smtClean="0">
                <a:solidFill>
                  <a:srgbClr val="0000FF"/>
                </a:solidFill>
                <a:latin typeface="Courier New"/>
              </a:rPr>
              <a:t>return 0;</a:t>
            </a:r>
          </a:p>
          <a:p>
            <a:pPr algn="l" rtl="0">
              <a:buNone/>
            </a:pPr>
            <a:r>
              <a:rPr lang="ar-SA" sz="1600" dirty="0" smtClean="0">
                <a:solidFill>
                  <a:srgbClr val="0000FF"/>
                </a:solidFill>
                <a:latin typeface="Courier New"/>
              </a:rPr>
              <a:t>}</a:t>
            </a:r>
            <a:endParaRPr lang="en-GB" sz="16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6016" y="5805264"/>
            <a:ext cx="4069002" cy="10527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14832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sz="2800" b="1" dirty="0"/>
              <a:t>Constructors, Destructors, and </a:t>
            </a:r>
            <a:r>
              <a:rPr lang="en-US" sz="2800" b="1" dirty="0" smtClean="0"/>
              <a:t>Inheritance</a:t>
            </a:r>
            <a:endParaRPr lang="en-GB" sz="28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algn="l" rtl="0">
              <a:buFont typeface="+mj-lt"/>
              <a:buAutoNum type="arabicPeriod"/>
            </a:pPr>
            <a:r>
              <a:rPr lang="en-US" dirty="0" smtClean="0"/>
              <a:t>when </a:t>
            </a:r>
            <a:r>
              <a:rPr lang="en-US" dirty="0"/>
              <a:t>are base class and derived class constructor and destructor functions called? </a:t>
            </a:r>
            <a:endParaRPr lang="en-US" dirty="0" smtClean="0"/>
          </a:p>
          <a:p>
            <a:pPr marL="514350" indent="-514350" algn="l" rtl="0">
              <a:buFont typeface="+mj-lt"/>
              <a:buAutoNum type="arabicPeriod"/>
            </a:pPr>
            <a:endParaRPr lang="en-US" dirty="0" smtClean="0"/>
          </a:p>
          <a:p>
            <a:pPr marL="514350" indent="-514350" algn="l" rtl="0">
              <a:buFont typeface="+mj-lt"/>
              <a:buAutoNum type="arabicPeriod"/>
            </a:pPr>
            <a:r>
              <a:rPr lang="en-US" dirty="0" smtClean="0"/>
              <a:t>how </a:t>
            </a:r>
            <a:r>
              <a:rPr lang="en-US" dirty="0"/>
              <a:t>can parameters be passed to base class constructor functions?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40018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sz="2000" b="1" dirty="0"/>
              <a:t>When Constructor and Destructor </a:t>
            </a:r>
            <a:r>
              <a:rPr lang="en-US" sz="2000" b="1" dirty="0" smtClean="0"/>
              <a:t>Functions </a:t>
            </a:r>
            <a:r>
              <a:rPr lang="en-US" sz="2000" b="1" dirty="0"/>
              <a:t>Are </a:t>
            </a:r>
            <a:r>
              <a:rPr lang="en-US" sz="2000" b="1" dirty="0" smtClean="0"/>
              <a:t>Executed?</a:t>
            </a:r>
            <a:endParaRPr lang="en-GB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 hangingPunct="0"/>
            <a:r>
              <a:rPr lang="en-US" dirty="0" smtClean="0"/>
              <a:t>It is possible for a base class, a derived class, or both, to contain constructor and/or destructor functions. </a:t>
            </a:r>
          </a:p>
          <a:p>
            <a:pPr algn="l" rtl="0" hangingPunct="0"/>
            <a:endParaRPr lang="en-US" dirty="0" smtClean="0"/>
          </a:p>
          <a:p>
            <a:pPr algn="l" rtl="0" hangingPunct="0"/>
            <a:r>
              <a:rPr lang="en-US" dirty="0" smtClean="0"/>
              <a:t>It is important to understand the order in which these functions are executed </a:t>
            </a:r>
          </a:p>
          <a:p>
            <a:pPr lvl="1" algn="l" rtl="0" hangingPunct="0"/>
            <a:r>
              <a:rPr lang="en-US" dirty="0" smtClean="0"/>
              <a:t>when an object of a derived class comes into existence </a:t>
            </a:r>
          </a:p>
          <a:p>
            <a:pPr lvl="1" algn="l" rtl="0" hangingPunct="0"/>
            <a:r>
              <a:rPr lang="en-US" dirty="0" smtClean="0"/>
              <a:t>when it goes out of existence.</a:t>
            </a:r>
            <a:endParaRPr lang="en-GB" dirty="0" smtClean="0"/>
          </a:p>
          <a:p>
            <a:pPr algn="l" rtl="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67240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292080" y="764704"/>
            <a:ext cx="4917232" cy="1066800"/>
          </a:xfrm>
        </p:spPr>
        <p:txBody>
          <a:bodyPr/>
          <a:lstStyle/>
          <a:p>
            <a:pPr algn="l" rtl="0"/>
            <a:r>
              <a:rPr lang="en-GB" dirty="0" smtClean="0"/>
              <a:t>Example 1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9512" y="620688"/>
            <a:ext cx="4913696" cy="5904656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514350" indent="-514350" algn="l" rtl="0" hangingPunct="0">
              <a:buFont typeface="+mj-lt"/>
              <a:buAutoNum type="arabicPeriod"/>
            </a:pPr>
            <a:r>
              <a:rPr lang="en-US" sz="1600" dirty="0">
                <a:solidFill>
                  <a:srgbClr val="FF0000"/>
                </a:solidFill>
              </a:rPr>
              <a:t>#include </a:t>
            </a:r>
            <a:r>
              <a:rPr lang="en-US" sz="1600" dirty="0"/>
              <a:t>&lt;</a:t>
            </a:r>
            <a:r>
              <a:rPr lang="en-US" sz="1600" dirty="0" err="1"/>
              <a:t>iostream</a:t>
            </a:r>
            <a:r>
              <a:rPr lang="en-US" sz="1600" dirty="0"/>
              <a:t>&gt;</a:t>
            </a:r>
            <a:endParaRPr lang="en-GB" sz="1600" dirty="0"/>
          </a:p>
          <a:p>
            <a:pPr marL="514350" indent="-514350" algn="l" rtl="0" hangingPunct="0">
              <a:buFont typeface="+mj-lt"/>
              <a:buAutoNum type="arabicPeriod"/>
            </a:pPr>
            <a:r>
              <a:rPr lang="en-US" sz="1600" dirty="0">
                <a:solidFill>
                  <a:srgbClr val="FF0000"/>
                </a:solidFill>
              </a:rPr>
              <a:t>using namespace </a:t>
            </a:r>
            <a:r>
              <a:rPr lang="en-US" sz="1600" dirty="0" err="1"/>
              <a:t>std</a:t>
            </a:r>
            <a:r>
              <a:rPr lang="en-US" sz="1600" dirty="0"/>
              <a:t>;</a:t>
            </a:r>
            <a:endParaRPr lang="en-GB" sz="1600" dirty="0"/>
          </a:p>
          <a:p>
            <a:pPr marL="514350" indent="-514350" algn="l" rtl="0" hangingPunct="0">
              <a:buFont typeface="+mj-lt"/>
              <a:buAutoNum type="arabicPeriod"/>
            </a:pPr>
            <a:r>
              <a:rPr lang="en-US" sz="1600" dirty="0">
                <a:solidFill>
                  <a:srgbClr val="FF0000"/>
                </a:solidFill>
              </a:rPr>
              <a:t>class</a:t>
            </a:r>
            <a:r>
              <a:rPr lang="en-US" sz="1600" dirty="0"/>
              <a:t> </a:t>
            </a:r>
            <a:r>
              <a:rPr lang="en-US" sz="1600" b="1" dirty="0"/>
              <a:t>base</a:t>
            </a:r>
            <a:r>
              <a:rPr lang="en-US" sz="1600" dirty="0"/>
              <a:t> {</a:t>
            </a:r>
            <a:endParaRPr lang="en-GB" sz="1600" dirty="0"/>
          </a:p>
          <a:p>
            <a:pPr marL="514350" indent="-514350" algn="l" rtl="0" hangingPunct="0">
              <a:buFont typeface="+mj-lt"/>
              <a:buAutoNum type="arabicPeriod"/>
            </a:pPr>
            <a:r>
              <a:rPr lang="en-US" sz="1600" dirty="0" smtClean="0">
                <a:solidFill>
                  <a:srgbClr val="FF0000"/>
                </a:solidFill>
              </a:rPr>
              <a:t>   public</a:t>
            </a:r>
            <a:r>
              <a:rPr lang="en-US" sz="1600" dirty="0">
                <a:solidFill>
                  <a:srgbClr val="FF0000"/>
                </a:solidFill>
              </a:rPr>
              <a:t>:</a:t>
            </a:r>
            <a:endParaRPr lang="en-GB" sz="1600" dirty="0">
              <a:solidFill>
                <a:srgbClr val="FF0000"/>
              </a:solidFill>
            </a:endParaRPr>
          </a:p>
          <a:p>
            <a:pPr marL="514350" indent="-514350" algn="l" rtl="0" hangingPunct="0">
              <a:buFont typeface="+mj-lt"/>
              <a:buAutoNum type="arabicPeriod"/>
            </a:pPr>
            <a:r>
              <a:rPr lang="en-US" sz="1600" dirty="0" smtClean="0"/>
              <a:t>      base(){   </a:t>
            </a:r>
            <a:r>
              <a:rPr lang="en-US" sz="1600" dirty="0" err="1" smtClean="0">
                <a:solidFill>
                  <a:srgbClr val="FF0000"/>
                </a:solidFill>
              </a:rPr>
              <a:t>cout</a:t>
            </a:r>
            <a:r>
              <a:rPr lang="en-US" sz="1600" dirty="0" smtClean="0">
                <a:solidFill>
                  <a:srgbClr val="FF0000"/>
                </a:solidFill>
              </a:rPr>
              <a:t> </a:t>
            </a:r>
            <a:r>
              <a:rPr lang="en-US" sz="1600" dirty="0"/>
              <a:t>&lt;&lt; "Constructing base\n</a:t>
            </a:r>
            <a:r>
              <a:rPr lang="en-US" sz="1600" dirty="0" smtClean="0"/>
              <a:t>";}</a:t>
            </a:r>
            <a:endParaRPr lang="en-GB" sz="1600" dirty="0"/>
          </a:p>
          <a:p>
            <a:pPr marL="514350" indent="-514350" algn="l" rtl="0" hangingPunct="0">
              <a:buFont typeface="+mj-lt"/>
              <a:buAutoNum type="arabicPeriod"/>
            </a:pPr>
            <a:r>
              <a:rPr lang="en-US" sz="1600" dirty="0" smtClean="0"/>
              <a:t>     </a:t>
            </a:r>
            <a:r>
              <a:rPr lang="ar-SA" sz="1600" dirty="0" smtClean="0"/>
              <a:t>~</a:t>
            </a:r>
            <a:r>
              <a:rPr lang="en-US" sz="1600" dirty="0" smtClean="0"/>
              <a:t>base(){  </a:t>
            </a:r>
            <a:r>
              <a:rPr lang="en-US" sz="1600" dirty="0" err="1" smtClean="0">
                <a:solidFill>
                  <a:srgbClr val="FF0000"/>
                </a:solidFill>
              </a:rPr>
              <a:t>cout</a:t>
            </a:r>
            <a:r>
              <a:rPr lang="en-US" sz="1600" dirty="0" smtClean="0">
                <a:solidFill>
                  <a:srgbClr val="FF0000"/>
                </a:solidFill>
              </a:rPr>
              <a:t> </a:t>
            </a:r>
            <a:r>
              <a:rPr lang="en-US" sz="1600" dirty="0" smtClean="0"/>
              <a:t>&lt;&lt; "</a:t>
            </a:r>
            <a:r>
              <a:rPr lang="en-US" sz="1600" dirty="0"/>
              <a:t>Destructing base\n</a:t>
            </a:r>
            <a:r>
              <a:rPr lang="en-US" sz="1600" dirty="0" smtClean="0"/>
              <a:t>"; }</a:t>
            </a:r>
          </a:p>
          <a:p>
            <a:pPr marL="514350" indent="-514350" algn="l" rtl="0" hangingPunct="0">
              <a:buFont typeface="+mj-lt"/>
              <a:buAutoNum type="arabicPeriod"/>
            </a:pPr>
            <a:r>
              <a:rPr lang="en-US" sz="1600" dirty="0" smtClean="0"/>
              <a:t>};</a:t>
            </a:r>
          </a:p>
          <a:p>
            <a:pPr marL="514350" indent="-514350" algn="l" rtl="0" hangingPunct="0">
              <a:buFont typeface="+mj-lt"/>
              <a:buAutoNum type="arabicPeriod"/>
            </a:pPr>
            <a:endParaRPr lang="en-US" sz="1600" dirty="0" smtClean="0"/>
          </a:p>
          <a:p>
            <a:pPr marL="514350" indent="-514350" algn="l" rtl="0" hangingPunct="0">
              <a:buFont typeface="+mj-lt"/>
              <a:buAutoNum type="arabicPeriod"/>
            </a:pPr>
            <a:r>
              <a:rPr lang="en-US" sz="1600" dirty="0" smtClean="0">
                <a:solidFill>
                  <a:srgbClr val="FF0000"/>
                </a:solidFill>
              </a:rPr>
              <a:t>class</a:t>
            </a:r>
            <a:r>
              <a:rPr lang="en-US" sz="1600" dirty="0" smtClean="0"/>
              <a:t> </a:t>
            </a:r>
            <a:r>
              <a:rPr lang="en-US" sz="1600" b="1" dirty="0"/>
              <a:t>derived</a:t>
            </a:r>
            <a:r>
              <a:rPr lang="en-US" sz="1600" dirty="0"/>
              <a:t>: </a:t>
            </a:r>
            <a:r>
              <a:rPr lang="en-US" sz="1600" dirty="0">
                <a:solidFill>
                  <a:srgbClr val="FF0000"/>
                </a:solidFill>
              </a:rPr>
              <a:t>public</a:t>
            </a:r>
            <a:r>
              <a:rPr lang="en-US" sz="1600" dirty="0"/>
              <a:t> </a:t>
            </a:r>
            <a:r>
              <a:rPr lang="en-US" sz="1600" b="1" dirty="0"/>
              <a:t>base</a:t>
            </a:r>
            <a:r>
              <a:rPr lang="en-US" sz="1600" dirty="0"/>
              <a:t> {</a:t>
            </a:r>
            <a:endParaRPr lang="en-GB" sz="1600" dirty="0"/>
          </a:p>
          <a:p>
            <a:pPr marL="514350" indent="-514350" algn="l" rtl="0" hangingPunct="0">
              <a:buFont typeface="+mj-lt"/>
              <a:buAutoNum type="arabicPeriod"/>
            </a:pPr>
            <a:r>
              <a:rPr lang="en-US" sz="1600" dirty="0" smtClean="0">
                <a:solidFill>
                  <a:srgbClr val="FF0000"/>
                </a:solidFill>
              </a:rPr>
              <a:t>    public</a:t>
            </a:r>
            <a:r>
              <a:rPr lang="en-US" sz="1600" dirty="0"/>
              <a:t>:</a:t>
            </a:r>
            <a:endParaRPr lang="en-GB" sz="1600" dirty="0"/>
          </a:p>
          <a:p>
            <a:pPr marL="514350" indent="-514350" algn="l" rtl="0" hangingPunct="0">
              <a:buFont typeface="+mj-lt"/>
              <a:buAutoNum type="arabicPeriod"/>
            </a:pPr>
            <a:r>
              <a:rPr lang="en-US" sz="1400" dirty="0" smtClean="0"/>
              <a:t>      derived() {  </a:t>
            </a:r>
            <a:r>
              <a:rPr lang="en-US" sz="1400" dirty="0" err="1" smtClean="0">
                <a:solidFill>
                  <a:srgbClr val="FF0000"/>
                </a:solidFill>
              </a:rPr>
              <a:t>cout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/>
              <a:t>&lt;&lt; "Constructing derived\n</a:t>
            </a:r>
            <a:r>
              <a:rPr lang="en-US" sz="1400" dirty="0" smtClean="0"/>
              <a:t>";}</a:t>
            </a:r>
            <a:endParaRPr lang="en-GB" sz="1400" dirty="0"/>
          </a:p>
          <a:p>
            <a:pPr marL="514350" indent="-514350" algn="l" rtl="0" hangingPunct="0">
              <a:buFont typeface="+mj-lt"/>
              <a:buAutoNum type="arabicPeriod"/>
            </a:pPr>
            <a:r>
              <a:rPr lang="en-US" sz="1400" dirty="0" smtClean="0"/>
              <a:t>    ~derived() {  </a:t>
            </a:r>
            <a:r>
              <a:rPr lang="en-US" sz="1400" dirty="0" err="1" smtClean="0">
                <a:solidFill>
                  <a:srgbClr val="FF0000"/>
                </a:solidFill>
              </a:rPr>
              <a:t>cout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/>
              <a:t>&lt;&lt; "Destructing derived\n</a:t>
            </a:r>
            <a:r>
              <a:rPr lang="en-US" sz="1400" dirty="0" smtClean="0"/>
              <a:t>";}</a:t>
            </a:r>
          </a:p>
          <a:p>
            <a:pPr marL="514350" indent="-514350" algn="l" rtl="0" hangingPunct="0">
              <a:buFont typeface="+mj-lt"/>
              <a:buAutoNum type="arabicPeriod"/>
            </a:pPr>
            <a:r>
              <a:rPr lang="en-US" sz="1400" dirty="0" smtClean="0"/>
              <a:t>};</a:t>
            </a:r>
          </a:p>
          <a:p>
            <a:pPr marL="514350" indent="-514350" algn="l" rtl="0" hangingPunct="0">
              <a:buFont typeface="+mj-lt"/>
              <a:buAutoNum type="arabicPeriod"/>
            </a:pPr>
            <a:endParaRPr lang="en-GB" sz="1400" dirty="0"/>
          </a:p>
          <a:p>
            <a:pPr marL="514350" indent="-514350" algn="l" rtl="0" hangingPunct="0">
              <a:buFont typeface="+mj-lt"/>
              <a:buAutoNum type="arabicPeriod"/>
            </a:pPr>
            <a:r>
              <a:rPr lang="en-US" sz="1600" dirty="0" err="1">
                <a:solidFill>
                  <a:srgbClr val="FF0000"/>
                </a:solidFill>
              </a:rPr>
              <a:t>int</a:t>
            </a:r>
            <a:r>
              <a:rPr lang="en-US" sz="1600" dirty="0">
                <a:solidFill>
                  <a:srgbClr val="FF0000"/>
                </a:solidFill>
              </a:rPr>
              <a:t> </a:t>
            </a:r>
            <a:r>
              <a:rPr lang="en-US" sz="1600" dirty="0"/>
              <a:t>main()</a:t>
            </a:r>
            <a:endParaRPr lang="en-GB" sz="1600" dirty="0"/>
          </a:p>
          <a:p>
            <a:pPr marL="514350" indent="-514350" algn="l" rtl="0" hangingPunct="0">
              <a:buFont typeface="+mj-lt"/>
              <a:buAutoNum type="arabicPeriod"/>
            </a:pPr>
            <a:r>
              <a:rPr lang="en-US" sz="1600" dirty="0"/>
              <a:t>{</a:t>
            </a:r>
            <a:endParaRPr lang="en-GB" sz="1600" dirty="0"/>
          </a:p>
          <a:p>
            <a:pPr marL="514350" indent="-514350" algn="l" rtl="0" hangingPunct="0">
              <a:buFont typeface="+mj-lt"/>
              <a:buAutoNum type="arabicPeriod"/>
            </a:pPr>
            <a:r>
              <a:rPr lang="en-US" sz="1600" b="1" dirty="0"/>
              <a:t>derived</a:t>
            </a:r>
            <a:r>
              <a:rPr lang="en-US" sz="1600" dirty="0"/>
              <a:t> </a:t>
            </a:r>
            <a:r>
              <a:rPr lang="en-US" sz="1600" dirty="0" err="1"/>
              <a:t>ob</a:t>
            </a:r>
            <a:r>
              <a:rPr lang="en-US" sz="1600" dirty="0"/>
              <a:t>;</a:t>
            </a:r>
            <a:endParaRPr lang="en-GB" sz="1600" dirty="0"/>
          </a:p>
          <a:p>
            <a:pPr marL="514350" indent="-514350" algn="l" rtl="0" hangingPunct="0">
              <a:buFont typeface="+mj-lt"/>
              <a:buAutoNum type="arabicPeriod"/>
            </a:pPr>
            <a:r>
              <a:rPr lang="en-US" sz="1600" dirty="0">
                <a:solidFill>
                  <a:srgbClr val="00B050"/>
                </a:solidFill>
              </a:rPr>
              <a:t>// do nothing but construct and destruct </a:t>
            </a:r>
            <a:r>
              <a:rPr lang="en-US" sz="1600" dirty="0" err="1">
                <a:solidFill>
                  <a:srgbClr val="00B050"/>
                </a:solidFill>
              </a:rPr>
              <a:t>ob</a:t>
            </a:r>
            <a:endParaRPr lang="en-GB" sz="1600" dirty="0">
              <a:solidFill>
                <a:srgbClr val="00B050"/>
              </a:solidFill>
            </a:endParaRPr>
          </a:p>
          <a:p>
            <a:pPr marL="514350" indent="-514350" algn="l" rtl="0" hangingPunct="0">
              <a:buFont typeface="+mj-lt"/>
              <a:buAutoNum type="arabicPeriod"/>
            </a:pPr>
            <a:r>
              <a:rPr lang="en-US" sz="1600" dirty="0">
                <a:solidFill>
                  <a:srgbClr val="FF0000"/>
                </a:solidFill>
              </a:rPr>
              <a:t>return</a:t>
            </a:r>
            <a:r>
              <a:rPr lang="en-US" sz="1600" dirty="0"/>
              <a:t> 0;</a:t>
            </a:r>
            <a:endParaRPr lang="en-GB" sz="1600" dirty="0"/>
          </a:p>
          <a:p>
            <a:pPr marL="514350" indent="-514350" algn="l" rtl="0" hangingPunct="0">
              <a:buFont typeface="+mj-lt"/>
              <a:buAutoNum type="arabicPeriod"/>
            </a:pPr>
            <a:r>
              <a:rPr lang="en-US" sz="1600" dirty="0" smtClean="0"/>
              <a:t>}</a:t>
            </a:r>
            <a:endParaRPr lang="en-GB" sz="1600" dirty="0"/>
          </a:p>
        </p:txBody>
      </p:sp>
      <p:sp>
        <p:nvSpPr>
          <p:cNvPr id="6" name="TextBox 5"/>
          <p:cNvSpPr txBox="1"/>
          <p:nvPr/>
        </p:nvSpPr>
        <p:spPr>
          <a:xfrm>
            <a:off x="5292080" y="4005064"/>
            <a:ext cx="36004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u="sng" dirty="0" smtClean="0">
                <a:latin typeface="Arial" pitchFamily="34" charset="0"/>
                <a:cs typeface="Arial" pitchFamily="34" charset="0"/>
              </a:rPr>
              <a:t>General Rule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constructor 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functions are executed in the order of their derivation. </a:t>
            </a:r>
            <a:endParaRPr lang="en-US" sz="1600" dirty="0" smtClean="0"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endParaRPr lang="en-US" sz="1600" dirty="0"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Destructor 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functions are executed in reverse order of derivation.</a:t>
            </a:r>
            <a:endParaRPr lang="en-GB" sz="1600" dirty="0"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endParaRPr lang="en-GB" sz="16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4918" y="1772816"/>
            <a:ext cx="4055960" cy="19724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80013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5652120" y="764704"/>
            <a:ext cx="2880320" cy="1066800"/>
          </a:xfrm>
        </p:spPr>
        <p:txBody>
          <a:bodyPr/>
          <a:lstStyle/>
          <a:p>
            <a:pPr algn="l" rtl="0"/>
            <a:r>
              <a:rPr lang="en-GB" dirty="0" smtClean="0"/>
              <a:t>Example 2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0" y="548680"/>
            <a:ext cx="4769680" cy="5616624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514350" indent="-514350" algn="l" rtl="0" hangingPunct="0">
              <a:buNone/>
            </a:pPr>
            <a:r>
              <a:rPr lang="en-US" sz="1600" dirty="0">
                <a:solidFill>
                  <a:srgbClr val="FF0000"/>
                </a:solidFill>
              </a:rPr>
              <a:t>#include </a:t>
            </a:r>
            <a:r>
              <a:rPr lang="en-US" sz="1600" dirty="0"/>
              <a:t>&lt;</a:t>
            </a:r>
            <a:r>
              <a:rPr lang="en-US" sz="1600" dirty="0" err="1"/>
              <a:t>iostream</a:t>
            </a:r>
            <a:r>
              <a:rPr lang="en-US" sz="1600" dirty="0"/>
              <a:t>&gt; </a:t>
            </a:r>
            <a:endParaRPr lang="en-US" sz="1600" dirty="0" smtClean="0"/>
          </a:p>
          <a:p>
            <a:pPr marL="514350" indent="-514350" algn="l" rtl="0" hangingPunct="0">
              <a:buNone/>
            </a:pPr>
            <a:r>
              <a:rPr lang="en-US" sz="1600" dirty="0" smtClean="0">
                <a:solidFill>
                  <a:srgbClr val="FF0000"/>
                </a:solidFill>
              </a:rPr>
              <a:t>using </a:t>
            </a:r>
            <a:r>
              <a:rPr lang="en-US" sz="1600" dirty="0">
                <a:solidFill>
                  <a:srgbClr val="FF0000"/>
                </a:solidFill>
              </a:rPr>
              <a:t>namespace </a:t>
            </a:r>
            <a:r>
              <a:rPr lang="en-US" sz="1600" dirty="0" err="1"/>
              <a:t>std</a:t>
            </a:r>
            <a:r>
              <a:rPr lang="en-US" sz="1600" dirty="0" smtClean="0"/>
              <a:t>;</a:t>
            </a:r>
          </a:p>
          <a:p>
            <a:pPr marL="514350" indent="-514350" algn="l" rtl="0" hangingPunct="0">
              <a:buNone/>
            </a:pPr>
            <a:r>
              <a:rPr lang="en-US" sz="1600" dirty="0" smtClean="0">
                <a:solidFill>
                  <a:srgbClr val="FF0000"/>
                </a:solidFill>
              </a:rPr>
              <a:t>class</a:t>
            </a:r>
            <a:r>
              <a:rPr lang="en-US" sz="1600" dirty="0" smtClean="0"/>
              <a:t> </a:t>
            </a:r>
            <a:r>
              <a:rPr lang="en-US" sz="1600" dirty="0"/>
              <a:t>base </a:t>
            </a:r>
            <a:r>
              <a:rPr lang="en-US" sz="1600" dirty="0" smtClean="0"/>
              <a:t>{</a:t>
            </a:r>
            <a:endParaRPr lang="en-GB" sz="1600" dirty="0"/>
          </a:p>
          <a:p>
            <a:pPr marL="514350" indent="-514350" algn="l" rtl="0" hangingPunct="0">
              <a:buNone/>
            </a:pPr>
            <a:r>
              <a:rPr lang="en-US" sz="1600" dirty="0" smtClean="0"/>
              <a:t>     </a:t>
            </a:r>
            <a:r>
              <a:rPr lang="en-US" sz="1600" dirty="0" smtClean="0">
                <a:solidFill>
                  <a:srgbClr val="FF0000"/>
                </a:solidFill>
              </a:rPr>
              <a:t>public</a:t>
            </a:r>
            <a:r>
              <a:rPr lang="en-US" sz="1600" dirty="0"/>
              <a:t>:</a:t>
            </a:r>
            <a:endParaRPr lang="en-GB" sz="1600" dirty="0"/>
          </a:p>
          <a:p>
            <a:pPr marL="514350" indent="-514350" algn="l" rtl="0" hangingPunct="0">
              <a:buNone/>
            </a:pPr>
            <a:r>
              <a:rPr lang="en-US" sz="1600" dirty="0" smtClean="0"/>
              <a:t>         base</a:t>
            </a:r>
            <a:r>
              <a:rPr lang="en-US" sz="1600" dirty="0"/>
              <a:t>() { </a:t>
            </a:r>
            <a:r>
              <a:rPr lang="en-US" sz="1600" dirty="0" err="1">
                <a:solidFill>
                  <a:srgbClr val="FF0000"/>
                </a:solidFill>
              </a:rPr>
              <a:t>cout</a:t>
            </a:r>
            <a:r>
              <a:rPr lang="en-US" sz="1600" dirty="0">
                <a:solidFill>
                  <a:srgbClr val="FF0000"/>
                </a:solidFill>
              </a:rPr>
              <a:t> </a:t>
            </a:r>
            <a:r>
              <a:rPr lang="en-US" sz="1600" dirty="0"/>
              <a:t>&lt;&lt; "Constructing base\n"; } </a:t>
            </a:r>
            <a:endParaRPr lang="en-US" sz="1600" dirty="0" smtClean="0"/>
          </a:p>
          <a:p>
            <a:pPr marL="514350" indent="-514350" algn="l" rtl="0" hangingPunct="0">
              <a:buNone/>
            </a:pPr>
            <a:r>
              <a:rPr lang="en-US" sz="1600" dirty="0">
                <a:latin typeface="Tahoma"/>
                <a:ea typeface="Tahoma"/>
                <a:cs typeface="Tahoma"/>
              </a:rPr>
              <a:t>~ </a:t>
            </a:r>
            <a:r>
              <a:rPr lang="en-US" sz="1600" dirty="0" smtClean="0"/>
              <a:t>base</a:t>
            </a:r>
            <a:r>
              <a:rPr lang="en-US" sz="1600" dirty="0"/>
              <a:t>() { </a:t>
            </a:r>
            <a:r>
              <a:rPr lang="en-US" sz="1600" dirty="0" err="1">
                <a:solidFill>
                  <a:srgbClr val="FF0000"/>
                </a:solidFill>
              </a:rPr>
              <a:t>cout</a:t>
            </a:r>
            <a:r>
              <a:rPr lang="en-US" sz="1600" dirty="0">
                <a:solidFill>
                  <a:srgbClr val="FF0000"/>
                </a:solidFill>
              </a:rPr>
              <a:t> </a:t>
            </a:r>
            <a:r>
              <a:rPr lang="en-US" sz="1600" dirty="0"/>
              <a:t>&lt;&lt; "Destructing base\n"; </a:t>
            </a:r>
            <a:r>
              <a:rPr lang="en-US" sz="1600" dirty="0" smtClean="0"/>
              <a:t>}</a:t>
            </a:r>
          </a:p>
          <a:p>
            <a:pPr marL="514350" indent="-514350" algn="l" rtl="0" hangingPunct="0">
              <a:buNone/>
            </a:pPr>
            <a:r>
              <a:rPr lang="en-US" sz="1600" dirty="0" smtClean="0"/>
              <a:t>};</a:t>
            </a:r>
          </a:p>
          <a:p>
            <a:pPr marL="514350" indent="-514350" algn="l" rtl="0" hangingPunct="0">
              <a:buNone/>
            </a:pPr>
            <a:r>
              <a:rPr lang="en-US" sz="1600" dirty="0" smtClean="0">
                <a:solidFill>
                  <a:srgbClr val="FF0000"/>
                </a:solidFill>
              </a:rPr>
              <a:t>class</a:t>
            </a:r>
            <a:r>
              <a:rPr lang="en-US" sz="1600" dirty="0" smtClean="0"/>
              <a:t> derived1: </a:t>
            </a:r>
            <a:r>
              <a:rPr lang="en-US" sz="1600" dirty="0" smtClean="0">
                <a:solidFill>
                  <a:srgbClr val="FF0000"/>
                </a:solidFill>
              </a:rPr>
              <a:t>public</a:t>
            </a:r>
            <a:r>
              <a:rPr lang="en-US" sz="1600" dirty="0" smtClean="0"/>
              <a:t> base{</a:t>
            </a:r>
            <a:endParaRPr lang="en-GB" sz="1600" dirty="0" smtClean="0"/>
          </a:p>
          <a:p>
            <a:pPr marL="514350" indent="-514350" algn="l" rtl="0" hangingPunct="0">
              <a:buNone/>
            </a:pPr>
            <a:r>
              <a:rPr lang="en-US" sz="1600" dirty="0" smtClean="0"/>
              <a:t>    </a:t>
            </a:r>
            <a:r>
              <a:rPr lang="en-US" sz="1600" dirty="0" smtClean="0">
                <a:solidFill>
                  <a:srgbClr val="FF0000"/>
                </a:solidFill>
              </a:rPr>
              <a:t>public</a:t>
            </a:r>
            <a:r>
              <a:rPr lang="en-US" sz="1600" dirty="0"/>
              <a:t>:</a:t>
            </a:r>
            <a:endParaRPr lang="en-GB" sz="1600" dirty="0"/>
          </a:p>
          <a:p>
            <a:pPr marL="514350" indent="-514350" algn="l" rtl="0" hangingPunct="0">
              <a:buNone/>
            </a:pPr>
            <a:r>
              <a:rPr lang="en-US" sz="1600" dirty="0" smtClean="0"/>
              <a:t>       derived1() {</a:t>
            </a:r>
            <a:r>
              <a:rPr lang="en-US" sz="1600" dirty="0" err="1" smtClean="0">
                <a:solidFill>
                  <a:srgbClr val="FF0000"/>
                </a:solidFill>
              </a:rPr>
              <a:t>cout</a:t>
            </a:r>
            <a:r>
              <a:rPr lang="en-US" sz="1600" dirty="0" smtClean="0">
                <a:solidFill>
                  <a:srgbClr val="FF0000"/>
                </a:solidFill>
              </a:rPr>
              <a:t> </a:t>
            </a:r>
            <a:r>
              <a:rPr lang="en-US" sz="1600" dirty="0"/>
              <a:t>&lt;&lt; "Constructing </a:t>
            </a:r>
            <a:r>
              <a:rPr lang="en-US" sz="1600" dirty="0" smtClean="0"/>
              <a:t>derived1\n</a:t>
            </a:r>
            <a:r>
              <a:rPr lang="en-US" sz="1600" dirty="0"/>
              <a:t>"; }</a:t>
            </a:r>
            <a:endParaRPr lang="en-GB" sz="1600" dirty="0"/>
          </a:p>
          <a:p>
            <a:pPr marL="514350" indent="-514350" algn="l" rtl="0" hangingPunct="0">
              <a:buNone/>
            </a:pPr>
            <a:r>
              <a:rPr lang="en-US" sz="1600" dirty="0" smtClean="0"/>
              <a:t> </a:t>
            </a:r>
            <a:r>
              <a:rPr lang="en-US" sz="1600" dirty="0">
                <a:latin typeface="Tahoma"/>
                <a:ea typeface="Tahoma"/>
                <a:cs typeface="Tahoma"/>
              </a:rPr>
              <a:t>~ </a:t>
            </a:r>
            <a:r>
              <a:rPr lang="en-US" sz="1600" dirty="0" smtClean="0"/>
              <a:t>derived1() {</a:t>
            </a:r>
            <a:r>
              <a:rPr lang="en-US" sz="1600" dirty="0" err="1" smtClean="0">
                <a:solidFill>
                  <a:srgbClr val="FF0000"/>
                </a:solidFill>
              </a:rPr>
              <a:t>cout</a:t>
            </a:r>
            <a:r>
              <a:rPr lang="en-US" sz="1600" dirty="0" smtClean="0">
                <a:solidFill>
                  <a:srgbClr val="FF0000"/>
                </a:solidFill>
              </a:rPr>
              <a:t> </a:t>
            </a:r>
            <a:r>
              <a:rPr lang="en-US" sz="1600" dirty="0"/>
              <a:t>&lt;&lt; "Destructing </a:t>
            </a:r>
            <a:r>
              <a:rPr lang="en-US" sz="1600" dirty="0" smtClean="0"/>
              <a:t>derived1\n</a:t>
            </a:r>
            <a:r>
              <a:rPr lang="en-US" sz="1600" dirty="0"/>
              <a:t>"; </a:t>
            </a:r>
            <a:r>
              <a:rPr lang="en-US" sz="1600" dirty="0" smtClean="0"/>
              <a:t>}</a:t>
            </a:r>
          </a:p>
          <a:p>
            <a:pPr marL="514350" indent="-514350" algn="l" rtl="0" hangingPunct="0">
              <a:buNone/>
            </a:pPr>
            <a:r>
              <a:rPr lang="en-US" sz="1600" dirty="0" smtClean="0"/>
              <a:t>};</a:t>
            </a:r>
          </a:p>
          <a:p>
            <a:pPr marL="514350" indent="-514350" algn="l" rtl="0" hangingPunct="0">
              <a:buNone/>
            </a:pPr>
            <a:r>
              <a:rPr lang="en-US" sz="1600" dirty="0" smtClean="0">
                <a:solidFill>
                  <a:srgbClr val="FF0000"/>
                </a:solidFill>
              </a:rPr>
              <a:t>class</a:t>
            </a:r>
            <a:r>
              <a:rPr lang="en-US" sz="1600" dirty="0" smtClean="0"/>
              <a:t> </a:t>
            </a:r>
            <a:r>
              <a:rPr lang="en-US" sz="1600" dirty="0"/>
              <a:t>derived2: </a:t>
            </a:r>
            <a:r>
              <a:rPr lang="en-US" sz="1600" dirty="0">
                <a:solidFill>
                  <a:srgbClr val="FF0000"/>
                </a:solidFill>
              </a:rPr>
              <a:t>public</a:t>
            </a:r>
            <a:r>
              <a:rPr lang="en-US" sz="1600" dirty="0"/>
              <a:t> </a:t>
            </a:r>
            <a:r>
              <a:rPr lang="en-US" sz="1600" dirty="0" smtClean="0"/>
              <a:t>derived1 </a:t>
            </a:r>
            <a:r>
              <a:rPr lang="en-US" sz="1600" dirty="0"/>
              <a:t>{</a:t>
            </a:r>
            <a:endParaRPr lang="en-GB" sz="1600" dirty="0"/>
          </a:p>
          <a:p>
            <a:pPr marL="514350" indent="-514350" algn="l" rtl="0" hangingPunct="0">
              <a:buNone/>
            </a:pPr>
            <a:r>
              <a:rPr lang="en-US" sz="1600" dirty="0">
                <a:solidFill>
                  <a:srgbClr val="FF0000"/>
                </a:solidFill>
              </a:rPr>
              <a:t>public</a:t>
            </a:r>
            <a:r>
              <a:rPr lang="en-US" sz="1600" dirty="0" smtClean="0"/>
              <a:t>:</a:t>
            </a:r>
            <a:endParaRPr lang="en-GB" sz="1600" dirty="0"/>
          </a:p>
          <a:p>
            <a:pPr marL="514350" indent="-514350" algn="l" rtl="0" hangingPunct="0">
              <a:buNone/>
            </a:pPr>
            <a:r>
              <a:rPr lang="en-US" sz="1600" dirty="0" smtClean="0"/>
              <a:t>  derived2{ </a:t>
            </a:r>
            <a:r>
              <a:rPr lang="en-US" sz="1600" dirty="0" err="1">
                <a:solidFill>
                  <a:srgbClr val="FF0000"/>
                </a:solidFill>
              </a:rPr>
              <a:t>cout</a:t>
            </a:r>
            <a:r>
              <a:rPr lang="en-US" sz="1600" dirty="0">
                <a:solidFill>
                  <a:srgbClr val="FF0000"/>
                </a:solidFill>
              </a:rPr>
              <a:t> </a:t>
            </a:r>
            <a:r>
              <a:rPr lang="en-US" sz="1600" dirty="0"/>
              <a:t>&lt;&lt; "Constructing derived2\n"; </a:t>
            </a:r>
            <a:r>
              <a:rPr lang="en-US" sz="1600" dirty="0" smtClean="0"/>
              <a:t>}</a:t>
            </a:r>
            <a:endParaRPr lang="en-US" sz="1600" dirty="0"/>
          </a:p>
          <a:p>
            <a:pPr marL="514350" indent="-514350" algn="l" rtl="0" hangingPunct="0">
              <a:buNone/>
            </a:pPr>
            <a:r>
              <a:rPr lang="en-US" sz="1600" dirty="0">
                <a:latin typeface="Tahoma"/>
                <a:ea typeface="Tahoma"/>
                <a:cs typeface="Tahoma"/>
              </a:rPr>
              <a:t>~ </a:t>
            </a:r>
            <a:r>
              <a:rPr lang="en-US" sz="1600" dirty="0" smtClean="0"/>
              <a:t>derived2{ </a:t>
            </a:r>
            <a:r>
              <a:rPr lang="en-US" sz="1600" dirty="0" err="1" smtClean="0">
                <a:solidFill>
                  <a:srgbClr val="FF0000"/>
                </a:solidFill>
              </a:rPr>
              <a:t>cout</a:t>
            </a:r>
            <a:r>
              <a:rPr lang="en-US" sz="1600" dirty="0" smtClean="0">
                <a:solidFill>
                  <a:srgbClr val="FF0000"/>
                </a:solidFill>
              </a:rPr>
              <a:t> </a:t>
            </a:r>
            <a:r>
              <a:rPr lang="en-US" sz="1600" dirty="0"/>
              <a:t>&lt;&lt; "Destructing derived2\n</a:t>
            </a:r>
            <a:r>
              <a:rPr lang="en-US" sz="1600" dirty="0" smtClean="0"/>
              <a:t>";}</a:t>
            </a:r>
          </a:p>
          <a:p>
            <a:pPr marL="514350" indent="-514350" algn="l" rtl="0" hangingPunct="0">
              <a:buNone/>
            </a:pPr>
            <a:r>
              <a:rPr lang="en-US" sz="1600" dirty="0" smtClean="0"/>
              <a:t>};</a:t>
            </a:r>
          </a:p>
          <a:p>
            <a:pPr marL="342900" indent="-342900" algn="l" rtl="0" hangingPunct="0">
              <a:buNone/>
            </a:pPr>
            <a:endParaRPr lang="en-GB" sz="1600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/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514350" indent="-514350" algn="l" rtl="0" hangingPunct="0">
              <a:buNone/>
            </a:pPr>
            <a:r>
              <a:rPr lang="en-US" sz="1800" dirty="0" err="1" smtClean="0">
                <a:solidFill>
                  <a:srgbClr val="FF0000"/>
                </a:solidFill>
              </a:rPr>
              <a:t>int</a:t>
            </a:r>
            <a:r>
              <a:rPr lang="en-US" sz="1800" dirty="0" smtClean="0">
                <a:solidFill>
                  <a:srgbClr val="FF0000"/>
                </a:solidFill>
              </a:rPr>
              <a:t> </a:t>
            </a:r>
            <a:r>
              <a:rPr lang="en-US" sz="1800" dirty="0" smtClean="0"/>
              <a:t>main() {</a:t>
            </a:r>
            <a:endParaRPr lang="en-GB" sz="1800" dirty="0" smtClean="0"/>
          </a:p>
          <a:p>
            <a:pPr marL="514350" indent="-514350" algn="l" rtl="0" hangingPunct="0">
              <a:buNone/>
            </a:pPr>
            <a:r>
              <a:rPr lang="en-US" sz="1800" dirty="0" smtClean="0"/>
              <a:t>derived2 </a:t>
            </a:r>
            <a:r>
              <a:rPr lang="en-US" sz="1800" dirty="0" err="1" smtClean="0"/>
              <a:t>ob</a:t>
            </a:r>
            <a:r>
              <a:rPr lang="en-US" sz="1800" dirty="0" smtClean="0"/>
              <a:t>;</a:t>
            </a:r>
            <a:endParaRPr lang="en-GB" sz="1800" dirty="0" smtClean="0"/>
          </a:p>
          <a:p>
            <a:pPr marL="514350" indent="-514350" algn="l" rtl="0" hangingPunct="0">
              <a:buNone/>
            </a:pPr>
            <a:r>
              <a:rPr lang="en-US" sz="1800" dirty="0" smtClean="0">
                <a:solidFill>
                  <a:srgbClr val="00B050"/>
                </a:solidFill>
              </a:rPr>
              <a:t>// construct and destruct </a:t>
            </a:r>
            <a:r>
              <a:rPr lang="en-US" sz="1800" dirty="0" err="1" smtClean="0">
                <a:solidFill>
                  <a:srgbClr val="00B050"/>
                </a:solidFill>
              </a:rPr>
              <a:t>ob</a:t>
            </a:r>
            <a:endParaRPr lang="en-GB" sz="1800" dirty="0" smtClean="0">
              <a:solidFill>
                <a:srgbClr val="00B050"/>
              </a:solidFill>
            </a:endParaRPr>
          </a:p>
          <a:p>
            <a:pPr marL="514350" indent="-514350" algn="l" rtl="0" hangingPunct="0">
              <a:buNone/>
            </a:pPr>
            <a:r>
              <a:rPr lang="en-US" sz="1800" dirty="0" smtClean="0">
                <a:solidFill>
                  <a:srgbClr val="FF0000"/>
                </a:solidFill>
              </a:rPr>
              <a:t>return</a:t>
            </a:r>
            <a:r>
              <a:rPr lang="en-US" sz="1800" dirty="0" smtClean="0"/>
              <a:t> 0;}</a:t>
            </a:r>
            <a:endParaRPr lang="en-GB" sz="18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6016" y="3573016"/>
            <a:ext cx="5457448" cy="259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656700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88024" y="692696"/>
            <a:ext cx="3898776" cy="1517104"/>
          </a:xfrm>
        </p:spPr>
        <p:txBody>
          <a:bodyPr>
            <a:normAutofit fontScale="90000"/>
          </a:bodyPr>
          <a:lstStyle/>
          <a:p>
            <a:pPr algn="l" rtl="0"/>
            <a:r>
              <a:rPr lang="en-US" sz="2800" dirty="0"/>
              <a:t>The same general rule applies in situations involving multiple base </a:t>
            </a:r>
            <a:r>
              <a:rPr lang="en-US" sz="2800" dirty="0" smtClean="0"/>
              <a:t>classes</a:t>
            </a:r>
            <a:br>
              <a:rPr lang="en-US" sz="2800" dirty="0" smtClean="0"/>
            </a:br>
            <a:r>
              <a:rPr lang="en-US" sz="2800" dirty="0" smtClean="0"/>
              <a:t>Example 1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3528" y="548680"/>
            <a:ext cx="4248472" cy="6192688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514350" indent="-514350" algn="l" rtl="0" hangingPunct="0">
              <a:buNone/>
            </a:pPr>
            <a:r>
              <a:rPr lang="en-US" sz="1400" dirty="0" smtClean="0">
                <a:solidFill>
                  <a:srgbClr val="FF0000"/>
                </a:solidFill>
              </a:rPr>
              <a:t>#include </a:t>
            </a:r>
            <a:r>
              <a:rPr lang="en-US" sz="1400" dirty="0" smtClean="0"/>
              <a:t>&lt;</a:t>
            </a:r>
            <a:r>
              <a:rPr lang="en-US" sz="1400" dirty="0" err="1" smtClean="0"/>
              <a:t>iostream</a:t>
            </a:r>
            <a:r>
              <a:rPr lang="en-US" sz="1400" dirty="0" smtClean="0"/>
              <a:t>&gt; </a:t>
            </a:r>
          </a:p>
          <a:p>
            <a:pPr marL="514350" indent="-514350" algn="l" rtl="0" hangingPunct="0">
              <a:buNone/>
            </a:pPr>
            <a:r>
              <a:rPr lang="en-US" sz="1400" dirty="0" smtClean="0">
                <a:solidFill>
                  <a:srgbClr val="FF0000"/>
                </a:solidFill>
              </a:rPr>
              <a:t>using namespace </a:t>
            </a:r>
            <a:r>
              <a:rPr lang="en-US" sz="1400" dirty="0" err="1" smtClean="0"/>
              <a:t>std</a:t>
            </a:r>
            <a:r>
              <a:rPr lang="en-US" sz="1400" dirty="0" smtClean="0"/>
              <a:t>;</a:t>
            </a:r>
          </a:p>
          <a:p>
            <a:pPr marL="514350" indent="-514350" algn="l" rtl="0" hangingPunct="0">
              <a:buNone/>
            </a:pPr>
            <a:r>
              <a:rPr lang="en-US" sz="1400" dirty="0" smtClean="0">
                <a:solidFill>
                  <a:srgbClr val="FF0000"/>
                </a:solidFill>
              </a:rPr>
              <a:t>class</a:t>
            </a:r>
            <a:r>
              <a:rPr lang="en-US" sz="1400" dirty="0" smtClean="0"/>
              <a:t> base1{</a:t>
            </a:r>
            <a:endParaRPr lang="en-GB" sz="1400" dirty="0" smtClean="0"/>
          </a:p>
          <a:p>
            <a:pPr marL="514350" indent="-514350" algn="l" rtl="0" hangingPunct="0">
              <a:buNone/>
            </a:pPr>
            <a:r>
              <a:rPr lang="en-US" sz="1400" dirty="0" smtClean="0"/>
              <a:t>     </a:t>
            </a:r>
            <a:r>
              <a:rPr lang="en-US" sz="1400" dirty="0" smtClean="0">
                <a:solidFill>
                  <a:srgbClr val="FF0000"/>
                </a:solidFill>
              </a:rPr>
              <a:t>public</a:t>
            </a:r>
            <a:r>
              <a:rPr lang="en-US" sz="1400" dirty="0" smtClean="0"/>
              <a:t>:</a:t>
            </a:r>
            <a:endParaRPr lang="en-GB" sz="1400" dirty="0" smtClean="0"/>
          </a:p>
          <a:p>
            <a:pPr marL="514350" indent="-514350" algn="l" rtl="0" hangingPunct="0">
              <a:buNone/>
            </a:pPr>
            <a:r>
              <a:rPr lang="en-US" sz="1400" dirty="0" smtClean="0"/>
              <a:t> base1() { </a:t>
            </a:r>
            <a:r>
              <a:rPr lang="en-US" sz="1400" dirty="0" err="1" smtClean="0">
                <a:solidFill>
                  <a:srgbClr val="FF0000"/>
                </a:solidFill>
              </a:rPr>
              <a:t>cout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smtClean="0"/>
              <a:t>&lt;&lt; "Constructing base1\n";} </a:t>
            </a:r>
          </a:p>
          <a:p>
            <a:pPr marL="514350" indent="-514350" algn="l" rtl="0" hangingPunct="0">
              <a:buNone/>
            </a:pPr>
            <a:r>
              <a:rPr lang="en-US" sz="1400" dirty="0" smtClean="0"/>
              <a:t> </a:t>
            </a:r>
            <a:r>
              <a:rPr lang="en-US" sz="1400" dirty="0">
                <a:latin typeface="Tahoma"/>
                <a:ea typeface="Tahoma"/>
                <a:cs typeface="Tahoma"/>
              </a:rPr>
              <a:t>~ </a:t>
            </a:r>
            <a:r>
              <a:rPr lang="en-US" sz="1400" dirty="0" smtClean="0"/>
              <a:t>base1() { </a:t>
            </a:r>
            <a:r>
              <a:rPr lang="en-US" sz="1400" dirty="0" err="1" smtClean="0">
                <a:solidFill>
                  <a:srgbClr val="FF0000"/>
                </a:solidFill>
              </a:rPr>
              <a:t>cout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smtClean="0"/>
              <a:t>&lt;&lt; "Destructing base1\n"; }</a:t>
            </a:r>
          </a:p>
          <a:p>
            <a:pPr marL="514350" indent="-514350" algn="l" rtl="0" hangingPunct="0">
              <a:buNone/>
            </a:pPr>
            <a:r>
              <a:rPr lang="en-US" sz="1400" dirty="0" smtClean="0"/>
              <a:t>};</a:t>
            </a:r>
          </a:p>
          <a:p>
            <a:pPr marL="514350" indent="-514350" algn="l" rtl="0" hangingPunct="0">
              <a:buNone/>
            </a:pPr>
            <a:r>
              <a:rPr lang="en-US" sz="1400" dirty="0" smtClean="0">
                <a:solidFill>
                  <a:srgbClr val="FF0000"/>
                </a:solidFill>
              </a:rPr>
              <a:t>class</a:t>
            </a:r>
            <a:r>
              <a:rPr lang="en-US" sz="1400" dirty="0" smtClean="0"/>
              <a:t> base2{</a:t>
            </a:r>
            <a:endParaRPr lang="en-GB" sz="1400" dirty="0" smtClean="0"/>
          </a:p>
          <a:p>
            <a:pPr marL="514350" indent="-514350" algn="l" rtl="0" hangingPunct="0">
              <a:buNone/>
            </a:pPr>
            <a:r>
              <a:rPr lang="en-US" sz="1400" dirty="0" smtClean="0"/>
              <a:t>     </a:t>
            </a:r>
            <a:r>
              <a:rPr lang="en-US" sz="1400" dirty="0" smtClean="0">
                <a:solidFill>
                  <a:srgbClr val="FF0000"/>
                </a:solidFill>
              </a:rPr>
              <a:t>public</a:t>
            </a:r>
            <a:r>
              <a:rPr lang="en-US" sz="1400" dirty="0" smtClean="0"/>
              <a:t>:</a:t>
            </a:r>
            <a:endParaRPr lang="en-GB" sz="1400" dirty="0" smtClean="0"/>
          </a:p>
          <a:p>
            <a:pPr marL="514350" indent="-514350" algn="l" rtl="0" hangingPunct="0">
              <a:buNone/>
            </a:pPr>
            <a:r>
              <a:rPr lang="en-US" sz="1400" dirty="0" smtClean="0"/>
              <a:t>       base2() { </a:t>
            </a:r>
            <a:r>
              <a:rPr lang="en-US" sz="1400" dirty="0" err="1" smtClean="0">
                <a:solidFill>
                  <a:srgbClr val="FF0000"/>
                </a:solidFill>
              </a:rPr>
              <a:t>cout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smtClean="0"/>
              <a:t>&lt;&lt; "Constructing base2\n"; } </a:t>
            </a:r>
          </a:p>
          <a:p>
            <a:pPr marL="514350" indent="-514350" algn="l" rtl="0" hangingPunct="0">
              <a:buNone/>
            </a:pPr>
            <a:r>
              <a:rPr lang="en-US" sz="1400" dirty="0" smtClean="0"/>
              <a:t> </a:t>
            </a:r>
            <a:r>
              <a:rPr lang="en-US" sz="1400" dirty="0">
                <a:latin typeface="Tahoma"/>
                <a:ea typeface="Tahoma"/>
                <a:cs typeface="Tahoma"/>
              </a:rPr>
              <a:t>~ </a:t>
            </a:r>
            <a:r>
              <a:rPr lang="en-US" sz="1400" dirty="0" smtClean="0"/>
              <a:t>base2() { </a:t>
            </a:r>
            <a:r>
              <a:rPr lang="en-US" sz="1400" dirty="0" err="1" smtClean="0">
                <a:solidFill>
                  <a:srgbClr val="FF0000"/>
                </a:solidFill>
              </a:rPr>
              <a:t>cout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smtClean="0"/>
              <a:t>&lt;&lt; "Destructing base2\n"; }</a:t>
            </a:r>
          </a:p>
          <a:p>
            <a:pPr marL="514350" indent="-514350" algn="l" rtl="0" hangingPunct="0">
              <a:buNone/>
            </a:pPr>
            <a:r>
              <a:rPr lang="en-US" sz="1400" dirty="0" smtClean="0"/>
              <a:t>};</a:t>
            </a:r>
          </a:p>
          <a:p>
            <a:pPr marL="514350" indent="-514350" algn="l" rtl="0" hangingPunct="0">
              <a:buNone/>
            </a:pPr>
            <a:endParaRPr lang="en-US" sz="1400" dirty="0"/>
          </a:p>
          <a:p>
            <a:pPr marL="514350" indent="-514350" algn="l" rtl="0" hangingPunct="0">
              <a:buNone/>
            </a:pPr>
            <a:r>
              <a:rPr lang="en-US" sz="1400" dirty="0" smtClean="0">
                <a:solidFill>
                  <a:srgbClr val="FF0000"/>
                </a:solidFill>
              </a:rPr>
              <a:t>class</a:t>
            </a:r>
            <a:r>
              <a:rPr lang="en-US" sz="1400" dirty="0" smtClean="0"/>
              <a:t> </a:t>
            </a:r>
            <a:r>
              <a:rPr lang="en-US" sz="1400" b="1" dirty="0" smtClean="0"/>
              <a:t>derived</a:t>
            </a:r>
            <a:r>
              <a:rPr lang="en-US" sz="1400" dirty="0" smtClean="0">
                <a:solidFill>
                  <a:srgbClr val="FF0000"/>
                </a:solidFill>
              </a:rPr>
              <a:t>: public </a:t>
            </a:r>
            <a:r>
              <a:rPr lang="en-US" sz="1400" b="1" dirty="0" smtClean="0"/>
              <a:t>base1</a:t>
            </a:r>
            <a:r>
              <a:rPr lang="en-US" sz="1400" dirty="0" smtClean="0"/>
              <a:t>, </a:t>
            </a:r>
            <a:r>
              <a:rPr lang="en-US" sz="1400" dirty="0" smtClean="0">
                <a:solidFill>
                  <a:srgbClr val="FF0000"/>
                </a:solidFill>
              </a:rPr>
              <a:t>public</a:t>
            </a:r>
            <a:r>
              <a:rPr lang="en-US" sz="1400" dirty="0" smtClean="0"/>
              <a:t> </a:t>
            </a:r>
            <a:r>
              <a:rPr lang="en-US" sz="1400" b="1" dirty="0" smtClean="0"/>
              <a:t>base2</a:t>
            </a:r>
            <a:r>
              <a:rPr lang="en-US" sz="1400" dirty="0" smtClean="0"/>
              <a:t> { </a:t>
            </a:r>
          </a:p>
          <a:p>
            <a:pPr marL="514350" indent="-514350" algn="l" rtl="0" hangingPunct="0">
              <a:buNone/>
            </a:pPr>
            <a:r>
              <a:rPr lang="en-US" sz="1400" dirty="0">
                <a:solidFill>
                  <a:srgbClr val="FF0000"/>
                </a:solidFill>
              </a:rPr>
              <a:t> </a:t>
            </a:r>
            <a:r>
              <a:rPr lang="en-US" sz="1400" dirty="0" smtClean="0">
                <a:solidFill>
                  <a:srgbClr val="FF0000"/>
                </a:solidFill>
              </a:rPr>
              <a:t>    public</a:t>
            </a:r>
            <a:r>
              <a:rPr lang="en-US" sz="1400" dirty="0" smtClean="0"/>
              <a:t>:</a:t>
            </a:r>
            <a:endParaRPr lang="en-GB" sz="1400" dirty="0" smtClean="0"/>
          </a:p>
          <a:p>
            <a:pPr marL="514350" indent="-514350" algn="l" rtl="0" hangingPunct="0">
              <a:buNone/>
            </a:pPr>
            <a:r>
              <a:rPr lang="en-US" sz="1400" dirty="0" smtClean="0"/>
              <a:t>      derived() {  </a:t>
            </a:r>
            <a:r>
              <a:rPr lang="en-US" sz="1400" dirty="0" err="1" smtClean="0">
                <a:solidFill>
                  <a:srgbClr val="FF0000"/>
                </a:solidFill>
              </a:rPr>
              <a:t>cout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smtClean="0"/>
              <a:t>&lt;&lt; "Constructing 			derived\n";}</a:t>
            </a:r>
            <a:endParaRPr lang="en-GB" sz="1400" dirty="0" smtClean="0"/>
          </a:p>
          <a:p>
            <a:pPr marL="514350" indent="-514350" algn="l" rtl="0" hangingPunct="0">
              <a:buNone/>
            </a:pPr>
            <a:r>
              <a:rPr lang="en-US" sz="1400" dirty="0" smtClean="0"/>
              <a:t>    ~derived() {  </a:t>
            </a:r>
            <a:r>
              <a:rPr lang="en-US" sz="1400" dirty="0" err="1" smtClean="0">
                <a:solidFill>
                  <a:srgbClr val="FF0000"/>
                </a:solidFill>
              </a:rPr>
              <a:t>cout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smtClean="0"/>
              <a:t>&lt;&lt; "Destructing 			derived\n";}</a:t>
            </a:r>
          </a:p>
          <a:p>
            <a:pPr marL="514350" indent="-514350" algn="l" rtl="0" hangingPunct="0">
              <a:buNone/>
            </a:pPr>
            <a:r>
              <a:rPr lang="en-US" sz="1400" dirty="0" smtClean="0"/>
              <a:t>};</a:t>
            </a:r>
          </a:p>
          <a:p>
            <a:pPr marL="514350" lvl="0" indent="-514350" algn="l" rtl="0" hangingPunct="0">
              <a:spcBef>
                <a:spcPts val="0"/>
              </a:spcBef>
              <a:buClrTx/>
              <a:buNone/>
            </a:pPr>
            <a:r>
              <a:rPr lang="en-US" sz="1400" dirty="0" err="1" smtClean="0">
                <a:solidFill>
                  <a:srgbClr val="FF0000"/>
                </a:solidFill>
              </a:rPr>
              <a:t>int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smtClean="0">
                <a:solidFill>
                  <a:prstClr val="black"/>
                </a:solidFill>
              </a:rPr>
              <a:t>main() {</a:t>
            </a:r>
            <a:endParaRPr lang="en-GB" sz="1400" dirty="0" smtClean="0">
              <a:solidFill>
                <a:prstClr val="black"/>
              </a:solidFill>
            </a:endParaRPr>
          </a:p>
          <a:p>
            <a:pPr marL="514350" lvl="0" indent="-514350" algn="l" rtl="0" hangingPunct="0">
              <a:spcBef>
                <a:spcPts val="0"/>
              </a:spcBef>
              <a:buClrTx/>
              <a:buNone/>
            </a:pPr>
            <a:r>
              <a:rPr lang="en-US" sz="1400" dirty="0" smtClean="0">
                <a:solidFill>
                  <a:prstClr val="black"/>
                </a:solidFill>
              </a:rPr>
              <a:t>derived2 ob;</a:t>
            </a:r>
            <a:endParaRPr lang="en-GB" sz="1400" dirty="0" smtClean="0">
              <a:solidFill>
                <a:prstClr val="black"/>
              </a:solidFill>
            </a:endParaRPr>
          </a:p>
          <a:p>
            <a:pPr marL="514350" lvl="0" indent="-514350" algn="l" rtl="0" hangingPunct="0">
              <a:spcBef>
                <a:spcPts val="0"/>
              </a:spcBef>
              <a:buClrTx/>
              <a:buNone/>
            </a:pPr>
            <a:r>
              <a:rPr lang="en-US" sz="1400" dirty="0" smtClean="0">
                <a:solidFill>
                  <a:srgbClr val="00B050"/>
                </a:solidFill>
              </a:rPr>
              <a:t>// construct and destruct ob</a:t>
            </a:r>
            <a:endParaRPr lang="en-GB" sz="1400" dirty="0" smtClean="0">
              <a:solidFill>
                <a:srgbClr val="00B050"/>
              </a:solidFill>
            </a:endParaRPr>
          </a:p>
          <a:p>
            <a:pPr marL="514350" lvl="0" indent="-514350" algn="l" rtl="0" hangingPunct="0">
              <a:spcBef>
                <a:spcPts val="0"/>
              </a:spcBef>
              <a:buClrTx/>
              <a:buNone/>
            </a:pPr>
            <a:r>
              <a:rPr lang="en-US" sz="1400" dirty="0" smtClean="0">
                <a:solidFill>
                  <a:srgbClr val="FF0000"/>
                </a:solidFill>
              </a:rPr>
              <a:t>return</a:t>
            </a:r>
            <a:r>
              <a:rPr lang="en-US" sz="1400" dirty="0" smtClean="0">
                <a:solidFill>
                  <a:prstClr val="black"/>
                </a:solidFill>
              </a:rPr>
              <a:t> 0;}</a:t>
            </a:r>
            <a:endParaRPr lang="en-GB" sz="1400" dirty="0" smtClean="0">
              <a:solidFill>
                <a:prstClr val="black"/>
              </a:solidFill>
            </a:endParaRPr>
          </a:p>
          <a:p>
            <a:pPr marL="514350" indent="-514350" algn="l" rtl="0" hangingPunct="0">
              <a:buNone/>
            </a:pPr>
            <a:endParaRPr lang="en-US" sz="1400" dirty="0" smtClean="0"/>
          </a:p>
          <a:p>
            <a:pPr marL="452628" indent="-342900" algn="l" rtl="0">
              <a:buNone/>
            </a:pPr>
            <a:endParaRPr lang="en-GB" sz="1400" dirty="0"/>
          </a:p>
        </p:txBody>
      </p:sp>
      <p:sp>
        <p:nvSpPr>
          <p:cNvPr id="8" name="TextBox 7"/>
          <p:cNvSpPr txBox="1"/>
          <p:nvPr/>
        </p:nvSpPr>
        <p:spPr>
          <a:xfrm>
            <a:off x="4648200" y="4581128"/>
            <a:ext cx="4038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constructors </a:t>
            </a:r>
            <a:r>
              <a:rPr lang="en-US" dirty="0"/>
              <a:t>are called in order of derivation, </a:t>
            </a:r>
            <a:r>
              <a:rPr lang="en-US" dirty="0">
                <a:solidFill>
                  <a:srgbClr val="FF0000"/>
                </a:solidFill>
              </a:rPr>
              <a:t>left to right</a:t>
            </a:r>
            <a:r>
              <a:rPr lang="en-US" dirty="0"/>
              <a:t>, as specified in </a:t>
            </a:r>
            <a:r>
              <a:rPr lang="en-US" b="1" dirty="0" err="1"/>
              <a:t>derived's</a:t>
            </a:r>
            <a:r>
              <a:rPr lang="en-US" b="1" dirty="0"/>
              <a:t> </a:t>
            </a:r>
            <a:r>
              <a:rPr lang="en-US" dirty="0"/>
              <a:t>inheritance list. </a:t>
            </a:r>
            <a:endParaRPr lang="en-US" dirty="0" smtClean="0"/>
          </a:p>
          <a:p>
            <a:endParaRPr lang="en-US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Destructors </a:t>
            </a:r>
            <a:r>
              <a:rPr lang="en-US" dirty="0"/>
              <a:t>are called in reverse order, </a:t>
            </a:r>
            <a:r>
              <a:rPr lang="en-US" dirty="0">
                <a:solidFill>
                  <a:srgbClr val="FF0000"/>
                </a:solidFill>
              </a:rPr>
              <a:t>right to left. </a:t>
            </a:r>
            <a:endParaRPr lang="en-GB" dirty="0">
              <a:solidFill>
                <a:srgbClr val="FF0000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8024" y="2636912"/>
            <a:ext cx="5135811" cy="19295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291828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92080" y="692696"/>
            <a:ext cx="3322712" cy="1066800"/>
          </a:xfrm>
        </p:spPr>
        <p:txBody>
          <a:bodyPr>
            <a:normAutofit/>
          </a:bodyPr>
          <a:lstStyle/>
          <a:p>
            <a:pPr algn="l" rtl="0"/>
            <a:r>
              <a:rPr lang="en-GB" dirty="0" smtClean="0"/>
              <a:t>Example 2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57200" y="620688"/>
            <a:ext cx="4114800" cy="5976664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 hangingPunct="0">
              <a:buFont typeface="+mj-lt"/>
              <a:buAutoNum type="arabicPeriod"/>
            </a:pPr>
            <a:r>
              <a:rPr lang="en-US" sz="1300" dirty="0" smtClean="0">
                <a:solidFill>
                  <a:srgbClr val="FF0000"/>
                </a:solidFill>
              </a:rPr>
              <a:t>#include </a:t>
            </a:r>
            <a:r>
              <a:rPr lang="en-US" sz="1300" dirty="0" smtClean="0"/>
              <a:t>&lt;</a:t>
            </a:r>
            <a:r>
              <a:rPr lang="en-US" sz="1300" dirty="0" err="1" smtClean="0"/>
              <a:t>iostream</a:t>
            </a:r>
            <a:r>
              <a:rPr lang="en-US" sz="1300" dirty="0" smtClean="0"/>
              <a:t>&gt; </a:t>
            </a:r>
          </a:p>
          <a:p>
            <a:pPr marL="514350" indent="-514350" hangingPunct="0">
              <a:buFont typeface="+mj-lt"/>
              <a:buAutoNum type="arabicPeriod"/>
            </a:pPr>
            <a:r>
              <a:rPr lang="en-US" sz="1300" dirty="0" smtClean="0">
                <a:solidFill>
                  <a:srgbClr val="FF0000"/>
                </a:solidFill>
              </a:rPr>
              <a:t>using namespace </a:t>
            </a:r>
            <a:r>
              <a:rPr lang="en-US" sz="1300" dirty="0" err="1" smtClean="0"/>
              <a:t>std</a:t>
            </a:r>
            <a:r>
              <a:rPr lang="en-US" sz="1300" dirty="0" smtClean="0"/>
              <a:t>;</a:t>
            </a:r>
          </a:p>
          <a:p>
            <a:pPr marL="514350" indent="-514350" hangingPunct="0">
              <a:buFont typeface="+mj-lt"/>
              <a:buAutoNum type="arabicPeriod"/>
            </a:pPr>
            <a:endParaRPr lang="en-GB" sz="1300" dirty="0" smtClean="0"/>
          </a:p>
          <a:p>
            <a:pPr marL="514350" indent="-514350" hangingPunct="0">
              <a:buFont typeface="+mj-lt"/>
              <a:buAutoNum type="arabicPeriod"/>
            </a:pPr>
            <a:r>
              <a:rPr lang="en-US" sz="1300" dirty="0" smtClean="0">
                <a:solidFill>
                  <a:srgbClr val="FF0000"/>
                </a:solidFill>
              </a:rPr>
              <a:t>class</a:t>
            </a:r>
            <a:r>
              <a:rPr lang="en-US" sz="1300" dirty="0" smtClean="0"/>
              <a:t> base1{</a:t>
            </a:r>
            <a:endParaRPr lang="en-GB" sz="1300" dirty="0" smtClean="0"/>
          </a:p>
          <a:p>
            <a:pPr marL="514350" indent="-514350" hangingPunct="0">
              <a:buFont typeface="+mj-lt"/>
              <a:buAutoNum type="arabicPeriod"/>
            </a:pPr>
            <a:r>
              <a:rPr lang="en-US" sz="1300" dirty="0" smtClean="0"/>
              <a:t>     </a:t>
            </a:r>
            <a:r>
              <a:rPr lang="en-US" sz="1300" dirty="0" smtClean="0">
                <a:solidFill>
                  <a:srgbClr val="FF0000"/>
                </a:solidFill>
              </a:rPr>
              <a:t>public</a:t>
            </a:r>
            <a:r>
              <a:rPr lang="en-US" sz="1300" dirty="0" smtClean="0"/>
              <a:t>:</a:t>
            </a:r>
            <a:endParaRPr lang="en-GB" sz="1300" dirty="0" smtClean="0"/>
          </a:p>
          <a:p>
            <a:pPr marL="514350" indent="-514350" hangingPunct="0">
              <a:buFont typeface="+mj-lt"/>
              <a:buAutoNum type="arabicPeriod"/>
            </a:pPr>
            <a:r>
              <a:rPr lang="en-US" sz="1300" dirty="0" smtClean="0"/>
              <a:t>        base1() { </a:t>
            </a:r>
            <a:r>
              <a:rPr lang="en-US" sz="1300" dirty="0" err="1" smtClean="0">
                <a:solidFill>
                  <a:srgbClr val="FF0000"/>
                </a:solidFill>
              </a:rPr>
              <a:t>cout</a:t>
            </a:r>
            <a:r>
              <a:rPr lang="en-US" sz="1300" dirty="0" smtClean="0">
                <a:solidFill>
                  <a:srgbClr val="FF0000"/>
                </a:solidFill>
              </a:rPr>
              <a:t> </a:t>
            </a:r>
            <a:r>
              <a:rPr lang="en-US" sz="1300" dirty="0" smtClean="0"/>
              <a:t>&lt;&lt; "Constructing base1\n";} </a:t>
            </a:r>
          </a:p>
          <a:p>
            <a:pPr marL="514350" indent="-514350" hangingPunct="0">
              <a:buFont typeface="+mj-lt"/>
              <a:buAutoNum type="arabicPeriod"/>
            </a:pPr>
            <a:r>
              <a:rPr lang="en-US" sz="1300" dirty="0" smtClean="0"/>
              <a:t> </a:t>
            </a:r>
            <a:r>
              <a:rPr lang="en-US" sz="1200" dirty="0">
                <a:latin typeface="Tahoma"/>
                <a:ea typeface="Tahoma"/>
                <a:cs typeface="Tahoma"/>
              </a:rPr>
              <a:t>~ </a:t>
            </a:r>
            <a:r>
              <a:rPr lang="en-US" sz="1300" dirty="0" smtClean="0"/>
              <a:t>base1() { </a:t>
            </a:r>
            <a:r>
              <a:rPr lang="en-US" sz="1300" dirty="0" err="1" smtClean="0">
                <a:solidFill>
                  <a:srgbClr val="FF0000"/>
                </a:solidFill>
              </a:rPr>
              <a:t>cout</a:t>
            </a:r>
            <a:r>
              <a:rPr lang="en-US" sz="1300" dirty="0" smtClean="0">
                <a:solidFill>
                  <a:srgbClr val="FF0000"/>
                </a:solidFill>
              </a:rPr>
              <a:t> </a:t>
            </a:r>
            <a:r>
              <a:rPr lang="en-US" sz="1300" dirty="0" smtClean="0"/>
              <a:t>&lt;&lt; "Destructing base1\n"; }</a:t>
            </a:r>
          </a:p>
          <a:p>
            <a:pPr marL="514350" indent="-514350" hangingPunct="0">
              <a:buFont typeface="+mj-lt"/>
              <a:buAutoNum type="arabicPeriod"/>
            </a:pPr>
            <a:r>
              <a:rPr lang="en-US" sz="1300" dirty="0" smtClean="0"/>
              <a:t>};</a:t>
            </a:r>
          </a:p>
          <a:p>
            <a:pPr marL="514350" indent="-514350" hangingPunct="0">
              <a:buFont typeface="+mj-lt"/>
              <a:buAutoNum type="arabicPeriod"/>
            </a:pPr>
            <a:endParaRPr lang="en-US" sz="1300" dirty="0" smtClean="0"/>
          </a:p>
          <a:p>
            <a:pPr marL="514350" indent="-514350" hangingPunct="0">
              <a:buFont typeface="+mj-lt"/>
              <a:buAutoNum type="arabicPeriod"/>
            </a:pPr>
            <a:r>
              <a:rPr lang="en-US" sz="1300" dirty="0" smtClean="0">
                <a:solidFill>
                  <a:srgbClr val="FF0000"/>
                </a:solidFill>
              </a:rPr>
              <a:t>class</a:t>
            </a:r>
            <a:r>
              <a:rPr lang="en-US" sz="1300" dirty="0" smtClean="0"/>
              <a:t> base2{</a:t>
            </a:r>
            <a:endParaRPr lang="en-GB" sz="1300" dirty="0" smtClean="0"/>
          </a:p>
          <a:p>
            <a:pPr marL="514350" indent="-514350" hangingPunct="0">
              <a:buFont typeface="+mj-lt"/>
              <a:buAutoNum type="arabicPeriod"/>
            </a:pPr>
            <a:r>
              <a:rPr lang="en-US" sz="1300" dirty="0" smtClean="0"/>
              <a:t>     </a:t>
            </a:r>
            <a:r>
              <a:rPr lang="en-US" sz="1300" dirty="0" smtClean="0">
                <a:solidFill>
                  <a:srgbClr val="FF0000"/>
                </a:solidFill>
              </a:rPr>
              <a:t>public</a:t>
            </a:r>
            <a:r>
              <a:rPr lang="en-US" sz="1300" dirty="0" smtClean="0"/>
              <a:t>:</a:t>
            </a:r>
            <a:endParaRPr lang="en-GB" sz="1300" dirty="0" smtClean="0"/>
          </a:p>
          <a:p>
            <a:pPr marL="514350" indent="-514350" hangingPunct="0">
              <a:buFont typeface="+mj-lt"/>
              <a:buAutoNum type="arabicPeriod"/>
            </a:pPr>
            <a:r>
              <a:rPr lang="en-US" sz="1300" dirty="0" smtClean="0"/>
              <a:t>       base2() { </a:t>
            </a:r>
            <a:r>
              <a:rPr lang="en-US" sz="1300" dirty="0" err="1" smtClean="0">
                <a:solidFill>
                  <a:srgbClr val="FF0000"/>
                </a:solidFill>
              </a:rPr>
              <a:t>cout</a:t>
            </a:r>
            <a:r>
              <a:rPr lang="en-US" sz="1300" dirty="0" smtClean="0">
                <a:solidFill>
                  <a:srgbClr val="FF0000"/>
                </a:solidFill>
              </a:rPr>
              <a:t> </a:t>
            </a:r>
            <a:r>
              <a:rPr lang="en-US" sz="1300" dirty="0" smtClean="0"/>
              <a:t>&lt;&lt; "Constructing base2\n"; } </a:t>
            </a:r>
          </a:p>
          <a:p>
            <a:pPr marL="514350" indent="-514350" hangingPunct="0">
              <a:buFont typeface="+mj-lt"/>
              <a:buAutoNum type="arabicPeriod"/>
            </a:pPr>
            <a:r>
              <a:rPr lang="en-US" sz="1300" dirty="0" smtClean="0"/>
              <a:t> </a:t>
            </a:r>
            <a:r>
              <a:rPr lang="en-US" sz="1200" dirty="0">
                <a:latin typeface="Tahoma"/>
                <a:ea typeface="Tahoma"/>
                <a:cs typeface="Tahoma"/>
              </a:rPr>
              <a:t>~ </a:t>
            </a:r>
            <a:r>
              <a:rPr lang="en-US" sz="1300" dirty="0" smtClean="0"/>
              <a:t>base2() { </a:t>
            </a:r>
            <a:r>
              <a:rPr lang="en-US" sz="1300" dirty="0" err="1" smtClean="0">
                <a:solidFill>
                  <a:srgbClr val="FF0000"/>
                </a:solidFill>
              </a:rPr>
              <a:t>cout</a:t>
            </a:r>
            <a:r>
              <a:rPr lang="en-US" sz="1300" dirty="0" smtClean="0">
                <a:solidFill>
                  <a:srgbClr val="FF0000"/>
                </a:solidFill>
              </a:rPr>
              <a:t> </a:t>
            </a:r>
            <a:r>
              <a:rPr lang="en-US" sz="1300" dirty="0" smtClean="0"/>
              <a:t>&lt;&lt; "Destructing base2\n"; }</a:t>
            </a:r>
          </a:p>
          <a:p>
            <a:pPr marL="514350" indent="-514350" hangingPunct="0">
              <a:buFont typeface="+mj-lt"/>
              <a:buAutoNum type="arabicPeriod"/>
            </a:pPr>
            <a:r>
              <a:rPr lang="en-US" sz="1300" dirty="0" smtClean="0"/>
              <a:t>};</a:t>
            </a:r>
          </a:p>
          <a:p>
            <a:pPr marL="514350" indent="-514350" hangingPunct="0">
              <a:buFont typeface="+mj-lt"/>
              <a:buAutoNum type="arabicPeriod"/>
            </a:pPr>
            <a:endParaRPr lang="en-US" sz="1300" dirty="0" smtClean="0"/>
          </a:p>
          <a:p>
            <a:pPr marL="514350" indent="-514350" hangingPunct="0">
              <a:buFont typeface="+mj-lt"/>
              <a:buAutoNum type="arabicPeriod"/>
            </a:pPr>
            <a:r>
              <a:rPr lang="en-US" sz="1600" dirty="0" smtClean="0"/>
              <a:t>class derived: public base2, public base1{ </a:t>
            </a:r>
          </a:p>
          <a:p>
            <a:pPr marL="514350" indent="-514350" hangingPunct="0">
              <a:buFont typeface="+mj-lt"/>
              <a:buAutoNum type="arabicPeriod"/>
            </a:pPr>
            <a:r>
              <a:rPr lang="en-US" sz="1300" dirty="0" smtClean="0">
                <a:solidFill>
                  <a:srgbClr val="FF0000"/>
                </a:solidFill>
              </a:rPr>
              <a:t>     public</a:t>
            </a:r>
            <a:r>
              <a:rPr lang="en-US" sz="1300" dirty="0" smtClean="0"/>
              <a:t>:</a:t>
            </a:r>
            <a:endParaRPr lang="en-GB" sz="1300" dirty="0" smtClean="0"/>
          </a:p>
          <a:p>
            <a:pPr marL="514350" indent="-514350" hangingPunct="0">
              <a:buFont typeface="+mj-lt"/>
              <a:buAutoNum type="arabicPeriod"/>
            </a:pPr>
            <a:r>
              <a:rPr lang="en-US" sz="1300" dirty="0" smtClean="0"/>
              <a:t>      derived() {  </a:t>
            </a:r>
            <a:r>
              <a:rPr lang="en-US" sz="1300" dirty="0" err="1" smtClean="0">
                <a:solidFill>
                  <a:srgbClr val="FF0000"/>
                </a:solidFill>
              </a:rPr>
              <a:t>cout</a:t>
            </a:r>
            <a:r>
              <a:rPr lang="en-US" sz="1300" dirty="0" smtClean="0">
                <a:solidFill>
                  <a:srgbClr val="FF0000"/>
                </a:solidFill>
              </a:rPr>
              <a:t> </a:t>
            </a:r>
            <a:r>
              <a:rPr lang="en-US" sz="1300" dirty="0" smtClean="0"/>
              <a:t>&lt;&lt; "Constructing 	derived\n";}</a:t>
            </a:r>
            <a:endParaRPr lang="en-GB" sz="1300" dirty="0" smtClean="0"/>
          </a:p>
          <a:p>
            <a:pPr marL="514350" indent="-514350" hangingPunct="0">
              <a:buFont typeface="+mj-lt"/>
              <a:buAutoNum type="arabicPeriod"/>
            </a:pPr>
            <a:r>
              <a:rPr lang="en-US" sz="1300" dirty="0" smtClean="0"/>
              <a:t>    ~derived() {  </a:t>
            </a:r>
            <a:r>
              <a:rPr lang="en-US" sz="1300" dirty="0" err="1" smtClean="0">
                <a:solidFill>
                  <a:srgbClr val="FF0000"/>
                </a:solidFill>
              </a:rPr>
              <a:t>cout</a:t>
            </a:r>
            <a:r>
              <a:rPr lang="en-US" sz="1300" dirty="0" smtClean="0">
                <a:solidFill>
                  <a:srgbClr val="FF0000"/>
                </a:solidFill>
              </a:rPr>
              <a:t> </a:t>
            </a:r>
            <a:r>
              <a:rPr lang="en-US" sz="1300" dirty="0" smtClean="0"/>
              <a:t>&lt;&lt; "Destructing derived\n";}</a:t>
            </a:r>
          </a:p>
          <a:p>
            <a:pPr marL="514350" indent="-514350" hangingPunct="0">
              <a:buFont typeface="+mj-lt"/>
              <a:buAutoNum type="arabicPeriod"/>
            </a:pPr>
            <a:r>
              <a:rPr lang="en-US" sz="1300" dirty="0" smtClean="0"/>
              <a:t>};</a:t>
            </a:r>
          </a:p>
          <a:p>
            <a:pPr marL="514350" indent="-514350" hangingPunct="0">
              <a:buFont typeface="+mj-lt"/>
              <a:buAutoNum type="arabicPeriod"/>
            </a:pPr>
            <a:endParaRPr lang="en-US" sz="1300" dirty="0" smtClean="0"/>
          </a:p>
          <a:p>
            <a:endParaRPr lang="en-GB" sz="1300" dirty="0"/>
          </a:p>
        </p:txBody>
      </p:sp>
      <p:sp>
        <p:nvSpPr>
          <p:cNvPr id="7" name="Content Placeholder 7"/>
          <p:cNvSpPr txBox="1">
            <a:spLocks/>
          </p:cNvSpPr>
          <p:nvPr/>
        </p:nvSpPr>
        <p:spPr>
          <a:xfrm>
            <a:off x="4788024" y="1628800"/>
            <a:ext cx="4038600" cy="110872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5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 hangingPunct="0">
              <a:buFont typeface="+mj-lt"/>
              <a:buAutoNum type="arabicPeriod"/>
            </a:pPr>
            <a:r>
              <a:rPr lang="en-US" dirty="0" err="1" smtClean="0">
                <a:solidFill>
                  <a:srgbClr val="FF0000"/>
                </a:solidFill>
              </a:rPr>
              <a:t>int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main() {</a:t>
            </a:r>
            <a:endParaRPr lang="en-GB" dirty="0" smtClean="0"/>
          </a:p>
          <a:p>
            <a:pPr marL="514350" indent="-514350" hangingPunct="0">
              <a:buFont typeface="+mj-lt"/>
              <a:buAutoNum type="arabicPeriod"/>
            </a:pPr>
            <a:r>
              <a:rPr lang="en-US" dirty="0" smtClean="0"/>
              <a:t>derived ob;</a:t>
            </a:r>
            <a:endParaRPr lang="en-GB" dirty="0" smtClean="0"/>
          </a:p>
          <a:p>
            <a:pPr marL="514350" indent="-514350" hangingPunct="0">
              <a:buFont typeface="+mj-lt"/>
              <a:buAutoNum type="arabicPeriod"/>
            </a:pPr>
            <a:r>
              <a:rPr lang="en-US" dirty="0" smtClean="0">
                <a:solidFill>
                  <a:srgbClr val="00B050"/>
                </a:solidFill>
              </a:rPr>
              <a:t>// construct and destruct </a:t>
            </a:r>
            <a:r>
              <a:rPr lang="en-US" dirty="0" err="1" smtClean="0">
                <a:solidFill>
                  <a:srgbClr val="00B050"/>
                </a:solidFill>
              </a:rPr>
              <a:t>ob</a:t>
            </a:r>
            <a:endParaRPr lang="en-GB" dirty="0" smtClean="0">
              <a:solidFill>
                <a:srgbClr val="00B050"/>
              </a:solidFill>
            </a:endParaRPr>
          </a:p>
          <a:p>
            <a:pPr marL="514350" indent="-514350" hangingPunct="0">
              <a:buFont typeface="+mj-lt"/>
              <a:buAutoNum type="arabicPeriod"/>
            </a:pPr>
            <a:r>
              <a:rPr lang="en-US" dirty="0" smtClean="0">
                <a:solidFill>
                  <a:srgbClr val="FF0000"/>
                </a:solidFill>
              </a:rPr>
              <a:t>return</a:t>
            </a:r>
            <a:r>
              <a:rPr lang="en-US" dirty="0" smtClean="0"/>
              <a:t> 0;}</a:t>
            </a:r>
            <a:endParaRPr lang="en-GB" dirty="0" smtClean="0"/>
          </a:p>
          <a:p>
            <a:endParaRPr lang="en-GB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27984" y="3717032"/>
            <a:ext cx="5538514" cy="2428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991116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6594AD1C67AF545A5960EF5B4D34DFC" ma:contentTypeVersion="1" ma:contentTypeDescription="Create a new document." ma:contentTypeScope="" ma:versionID="158d98ff5f363f64d157ecf49ddff337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a447206dab0015f8b9f8924535193e8c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215EF6E-EBC0-486B-A459-3A708D471B2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F7E9648-5E88-454B-8AAA-CACD0C49A71A}">
  <ds:schemaRefs>
    <ds:schemaRef ds:uri="http://purl.org/dc/elements/1.1/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  <ds:schemaRef ds:uri="http://schemas.microsoft.com/sharepoint/v3"/>
    <ds:schemaRef ds:uri="http://www.w3.org/XML/1998/namespace"/>
    <ds:schemaRef ds:uri="http://purl.org/dc/dcmitype/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8040997E-3C53-460E-B480-0C62869F5AE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148</TotalTime>
  <Words>1509</Words>
  <Application>Microsoft Office PowerPoint</Application>
  <PresentationFormat>عرض على الشاشة (3:4)‏</PresentationFormat>
  <Paragraphs>284</Paragraphs>
  <Slides>16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16</vt:i4>
      </vt:variant>
    </vt:vector>
  </HeadingPairs>
  <TitlesOfParts>
    <vt:vector size="17" baseType="lpstr">
      <vt:lpstr>Urban</vt:lpstr>
      <vt:lpstr>Inheritance in C++</vt:lpstr>
      <vt:lpstr>Inheriting Multiple Base Classes</vt:lpstr>
      <vt:lpstr>An example of multiple base classes</vt:lpstr>
      <vt:lpstr>Constructors, Destructors, and Inheritance</vt:lpstr>
      <vt:lpstr>When Constructor and Destructor Functions Are Executed?</vt:lpstr>
      <vt:lpstr>Example 1</vt:lpstr>
      <vt:lpstr>Example 2</vt:lpstr>
      <vt:lpstr>The same general rule applies in situations involving multiple base classes Example 1</vt:lpstr>
      <vt:lpstr>Example 2</vt:lpstr>
      <vt:lpstr>Passing Parameters to Base Class Constructors</vt:lpstr>
      <vt:lpstr>Example 1</vt:lpstr>
      <vt:lpstr>Example 2 uses multiple base classes</vt:lpstr>
      <vt:lpstr>عرض تقديمي في PowerPoint</vt:lpstr>
      <vt:lpstr>Example 3: Derived take no arguments but base1() and base2()</vt:lpstr>
      <vt:lpstr>عرض تقديمي في PowerPoint</vt:lpstr>
      <vt:lpstr>Notice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Inheritance in C++</dc:title>
  <dc:creator>ALjaffan</dc:creator>
  <cp:lastModifiedBy>user-8</cp:lastModifiedBy>
  <cp:revision>15</cp:revision>
  <dcterms:created xsi:type="dcterms:W3CDTF">2012-10-12T11:14:08Z</dcterms:created>
  <dcterms:modified xsi:type="dcterms:W3CDTF">2019-09-05T06:26:09Z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0x01010006594AD1C67AF545A5960EF5B4D34DFC</vt:lpwstr>
  </property>
</Properties>
</file>