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68" r:id="rId17"/>
    <p:sldId id="269" r:id="rId18"/>
    <p:sldId id="273" r:id="rId19"/>
    <p:sldId id="275" r:id="rId20"/>
    <p:sldId id="276" r:id="rId21"/>
    <p:sldId id="277" r:id="rId22"/>
    <p:sldId id="274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24/06/1434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مجموعة 15"/>
          <p:cNvGrpSpPr/>
          <p:nvPr/>
        </p:nvGrpSpPr>
        <p:grpSpPr>
          <a:xfrm>
            <a:off x="1845608" y="2306312"/>
            <a:ext cx="5583912" cy="1337002"/>
            <a:chOff x="1845608" y="2306312"/>
            <a:chExt cx="5583912" cy="1337002"/>
          </a:xfrm>
        </p:grpSpPr>
        <p:cxnSp>
          <p:nvCxnSpPr>
            <p:cNvPr id="6" name="رابط مستقيم 5"/>
            <p:cNvCxnSpPr/>
            <p:nvPr/>
          </p:nvCxnSpPr>
          <p:spPr>
            <a:xfrm rot="5400000">
              <a:off x="4285454" y="2519832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5400000">
              <a:off x="7000098" y="3142454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5400000">
              <a:off x="1417774" y="3213892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V="1">
              <a:off x="1857356" y="2714620"/>
              <a:ext cx="557216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مستطيل 12"/>
          <p:cNvSpPr/>
          <p:nvPr/>
        </p:nvSpPr>
        <p:spPr>
          <a:xfrm>
            <a:off x="6000792" y="3571876"/>
            <a:ext cx="2786050" cy="7143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FF0000"/>
                </a:solidFill>
                <a:cs typeface="AL-Mateen" pitchFamily="2" charset="-78"/>
              </a:rPr>
              <a:t>الكتاب المقدس</a:t>
            </a:r>
            <a:endParaRPr lang="ar-SA" sz="4000" dirty="0">
              <a:solidFill>
                <a:srgbClr val="FF0000"/>
              </a:solidFill>
              <a:cs typeface="AL-Mateen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00034" y="3571876"/>
            <a:ext cx="2786050" cy="7143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FF0000"/>
                </a:solidFill>
                <a:cs typeface="AL-Mateen" pitchFamily="2" charset="-78"/>
              </a:rPr>
              <a:t>المجامع النصرانية</a:t>
            </a:r>
            <a:endParaRPr lang="ar-SA" sz="4000" dirty="0">
              <a:solidFill>
                <a:srgbClr val="FF0000"/>
              </a:solidFill>
              <a:cs typeface="AL-Mateen" pitchFamily="2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285852" y="1071546"/>
            <a:ext cx="6286544" cy="12242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L-Mateen" pitchFamily="2" charset="-78"/>
              </a:rPr>
              <a:t>مصادر النصرانية</a:t>
            </a:r>
            <a:endParaRPr lang="ar-SA" sz="6600" dirty="0">
              <a:solidFill>
                <a:schemeClr val="bg1">
                  <a:lumMod val="95000"/>
                  <a:lumOff val="5000"/>
                </a:schemeClr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714348" y="857232"/>
            <a:ext cx="7929618" cy="107157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cs typeface="AL-Mateen" pitchFamily="2" charset="-78"/>
              </a:rPr>
              <a:t>تاريخ الأناجيل الأربعة إجمالاً:</a:t>
            </a:r>
            <a:endParaRPr lang="ar-SA" sz="3200" dirty="0">
              <a:cs typeface="AL-Mateen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14348" y="2285992"/>
            <a:ext cx="7929618" cy="321471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Low">
              <a:buFontTx/>
              <a:buChar char="-"/>
            </a:pPr>
            <a:r>
              <a:rPr lang="ar-SA" sz="3200" b="1" dirty="0" smtClean="0">
                <a:cs typeface="Simplified Arabic" pitchFamily="2" charset="-78"/>
              </a:rPr>
              <a:t>لا إسناد لها.</a:t>
            </a:r>
          </a:p>
          <a:p>
            <a:pPr algn="justLow">
              <a:buFontTx/>
              <a:buChar char="-"/>
            </a:pPr>
            <a:r>
              <a:rPr lang="ar-SA" sz="3200" b="1" dirty="0" smtClean="0">
                <a:cs typeface="Simplified Arabic" pitchFamily="2" charset="-78"/>
              </a:rPr>
              <a:t>محاولات النصارى إثبات صحتها.</a:t>
            </a:r>
          </a:p>
          <a:p>
            <a:pPr algn="justLow">
              <a:buFontTx/>
              <a:buChar char="-"/>
            </a:pPr>
            <a:r>
              <a:rPr lang="ar-SA" sz="3200" b="1" dirty="0" smtClean="0">
                <a:cs typeface="Simplified Arabic" pitchFamily="2" charset="-78"/>
              </a:rPr>
              <a:t>لم تعرف هذه الكتب إلا بعد موت من تنسب إليه بعشرات السنين.</a:t>
            </a:r>
          </a:p>
          <a:p>
            <a:pPr algn="justLow">
              <a:buFontTx/>
              <a:buChar char="-"/>
            </a:pPr>
            <a:r>
              <a:rPr lang="ar-SA" sz="3200" b="1" dirty="0" smtClean="0">
                <a:cs typeface="Simplified Arabic" pitchFamily="2" charset="-78"/>
              </a:rPr>
              <a:t>ظهرت متأخرة عن رسائل بولس.</a:t>
            </a:r>
            <a:endParaRPr lang="ar-SA" sz="32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571472" y="928670"/>
            <a:ext cx="8143932" cy="1000132"/>
          </a:xfrm>
          <a:prstGeom prst="flowChartPredefined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  <a:cs typeface="AL-Mateen" pitchFamily="2" charset="-78"/>
              </a:rPr>
              <a:t>ملاحظات مهمة:</a:t>
            </a:r>
          </a:p>
          <a:p>
            <a:pPr algn="ctr"/>
            <a:endParaRPr lang="ar-SA" dirty="0"/>
          </a:p>
        </p:txBody>
      </p:sp>
      <p:sp>
        <p:nvSpPr>
          <p:cNvPr id="5" name="مخطط انسيابي: معالجة معرّفة مسبقاً 4"/>
          <p:cNvSpPr/>
          <p:nvPr/>
        </p:nvSpPr>
        <p:spPr>
          <a:xfrm>
            <a:off x="500034" y="2214554"/>
            <a:ext cx="8143932" cy="3429024"/>
          </a:xfrm>
          <a:prstGeom prst="flowChartPredefinedProcess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61950" indent="-361950" algn="justLow"/>
            <a:r>
              <a:rPr lang="ar-SA" sz="3200" b="1" dirty="0" smtClean="0">
                <a:solidFill>
                  <a:srgbClr val="FF0000"/>
                </a:solidFill>
                <a:cs typeface="Simplified Arabic" pitchFamily="2" charset="-78"/>
              </a:rPr>
              <a:t>1- أن بولس لم يشر في كتاباته إلى أيِّ من الأناجيل المكتوبة ولا إلى أيِّ كتاب عن حياة المسيح أو أقواله.</a:t>
            </a:r>
          </a:p>
          <a:p>
            <a:pPr marL="361950" indent="-361950" algn="justLow"/>
            <a:r>
              <a:rPr lang="ar-SA" sz="3200" b="1" dirty="0" smtClean="0">
                <a:solidFill>
                  <a:srgbClr val="FF0000"/>
                </a:solidFill>
                <a:cs typeface="Simplified Arabic" pitchFamily="2" charset="-78"/>
              </a:rPr>
              <a:t>2- كلام القساوسة المتعمقين والمتخصصين في دراسات العهد الجديد.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r"/>
            <a:r>
              <a:rPr lang="ar-SA" b="1" dirty="0" smtClean="0">
                <a:solidFill>
                  <a:srgbClr val="FFFF00"/>
                </a:solidFill>
                <a:cs typeface="AL-Mateen" pitchFamily="2" charset="-78"/>
              </a:rPr>
              <a:t>= كيف نشأت فكرة تأليف الأناجيل الأربعة ؟</a:t>
            </a:r>
            <a:endParaRPr lang="ar-SA" b="1" dirty="0">
              <a:solidFill>
                <a:srgbClr val="FFFF00"/>
              </a:solidFill>
              <a:cs typeface="AL-Mateen" pitchFamily="2" charset="-78"/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214282" y="1857364"/>
            <a:ext cx="8729666" cy="3714776"/>
            <a:chOff x="214282" y="1857364"/>
            <a:chExt cx="8729666" cy="3714776"/>
          </a:xfrm>
        </p:grpSpPr>
        <p:sp>
          <p:nvSpPr>
            <p:cNvPr id="4" name="عنوان 1"/>
            <p:cNvSpPr txBox="1">
              <a:spLocks/>
            </p:cNvSpPr>
            <p:nvPr/>
          </p:nvSpPr>
          <p:spPr>
            <a:xfrm>
              <a:off x="6143636" y="2571744"/>
              <a:ext cx="2800312" cy="1143000"/>
            </a:xfrm>
            <a:prstGeom prst="rect">
              <a:avLst/>
            </a:prstGeom>
            <a:solidFill>
              <a:srgbClr val="002060"/>
            </a:solidFill>
          </p:spPr>
          <p:txBody>
            <a:bodyPr vert="horz" lIns="0" rIns="0" bIns="0" anchor="b">
              <a:norm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Simplified Arabic" pitchFamily="2" charset="-78"/>
                </a:rPr>
                <a:t>تدوين ذكريات المسيح وتعاليمه</a:t>
              </a:r>
              <a:endPara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endParaRPr>
            </a:p>
          </p:txBody>
        </p:sp>
        <p:cxnSp>
          <p:nvCxnSpPr>
            <p:cNvPr id="6" name="رابط كسهم مستقيم 5"/>
            <p:cNvCxnSpPr/>
            <p:nvPr/>
          </p:nvCxnSpPr>
          <p:spPr>
            <a:xfrm rot="16200000" flipH="1">
              <a:off x="8036743" y="2035959"/>
              <a:ext cx="642942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كسهم مستقيم 6"/>
            <p:cNvCxnSpPr/>
            <p:nvPr/>
          </p:nvCxnSpPr>
          <p:spPr>
            <a:xfrm rot="5400000">
              <a:off x="7358082" y="4000504"/>
              <a:ext cx="1071570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عنوان 1"/>
            <p:cNvSpPr txBox="1">
              <a:spLocks/>
            </p:cNvSpPr>
            <p:nvPr/>
          </p:nvSpPr>
          <p:spPr>
            <a:xfrm>
              <a:off x="4786314" y="4214818"/>
              <a:ext cx="2800312" cy="1143000"/>
            </a:xfrm>
            <a:prstGeom prst="rect">
              <a:avLst/>
            </a:prstGeom>
            <a:solidFill>
              <a:srgbClr val="002060"/>
            </a:solidFill>
          </p:spPr>
          <p:txBody>
            <a:bodyPr vert="horz" lIns="0" rIns="0" bIns="0" anchor="b">
              <a:norm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3200" b="1" dirty="0" smtClean="0">
                  <a:solidFill>
                    <a:srgbClr val="FFFF00"/>
                  </a:solidFill>
                  <a:latin typeface="+mj-lt"/>
                  <a:ea typeface="+mj-ea"/>
                  <a:cs typeface="Simplified Arabic" pitchFamily="2" charset="-78"/>
                </a:rPr>
                <a:t>رسائل بولس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endParaRPr>
            </a:p>
          </p:txBody>
        </p:sp>
        <p:cxnSp>
          <p:nvCxnSpPr>
            <p:cNvPr id="10" name="رابط كسهم مستقيم 9"/>
            <p:cNvCxnSpPr/>
            <p:nvPr/>
          </p:nvCxnSpPr>
          <p:spPr>
            <a:xfrm rot="10800000">
              <a:off x="3000364" y="4643446"/>
              <a:ext cx="1857388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عنوان 1"/>
            <p:cNvSpPr txBox="1">
              <a:spLocks/>
            </p:cNvSpPr>
            <p:nvPr/>
          </p:nvSpPr>
          <p:spPr>
            <a:xfrm>
              <a:off x="214282" y="4000504"/>
              <a:ext cx="2800312" cy="1571636"/>
            </a:xfrm>
            <a:prstGeom prst="rect">
              <a:avLst/>
            </a:prstGeom>
            <a:solidFill>
              <a:srgbClr val="002060"/>
            </a:solidFill>
          </p:spPr>
          <p:txBody>
            <a:bodyPr vert="horz" lIns="0" rIns="0" bIns="0" anchor="b">
              <a:normAutofit lnSpcReduction="10000"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Simplified Arabic" pitchFamily="2" charset="-78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ar-SA" sz="1400" b="1" dirty="0" smtClean="0">
                <a:solidFill>
                  <a:srgbClr val="FFFF00"/>
                </a:solidFill>
                <a:latin typeface="+mj-lt"/>
                <a:ea typeface="+mj-ea"/>
                <a:cs typeface="Simplified Arabic" pitchFamily="2" charset="-78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400" b="1" dirty="0" smtClean="0">
                  <a:solidFill>
                    <a:srgbClr val="FFFF00"/>
                  </a:solidFill>
                  <a:latin typeface="+mj-lt"/>
                  <a:ea typeface="+mj-ea"/>
                  <a:cs typeface="Simplified Arabic" pitchFamily="2" charset="-78"/>
                </a:rPr>
                <a:t>في النصف الثاني من القرن الثاني (ظهور الأناجيل الأربعة)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endParaRPr>
            </a:p>
          </p:txBody>
        </p:sp>
        <p:cxnSp>
          <p:nvCxnSpPr>
            <p:cNvPr id="15" name="رابط كسهم مستقيم 14"/>
            <p:cNvCxnSpPr>
              <a:stCxn id="13" idx="0"/>
            </p:cNvCxnSpPr>
            <p:nvPr/>
          </p:nvCxnSpPr>
          <p:spPr>
            <a:xfrm rot="16200000" flipV="1">
              <a:off x="950079" y="3336145"/>
              <a:ext cx="785818" cy="5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عنوان 1"/>
            <p:cNvSpPr txBox="1">
              <a:spLocks/>
            </p:cNvSpPr>
            <p:nvPr/>
          </p:nvSpPr>
          <p:spPr>
            <a:xfrm>
              <a:off x="285720" y="2071678"/>
              <a:ext cx="2514592" cy="1143008"/>
            </a:xfrm>
            <a:prstGeom prst="rect">
              <a:avLst/>
            </a:prstGeom>
            <a:solidFill>
              <a:srgbClr val="002060"/>
            </a:solidFill>
          </p:spPr>
          <p:txBody>
            <a:bodyPr vert="horz" lIns="0" rIns="0" bIns="0" anchor="b">
              <a:normAutofit fontScale="92500" lnSpcReduction="10000"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ar-SA" sz="2400" b="1" dirty="0" smtClean="0">
                <a:solidFill>
                  <a:srgbClr val="FFFF00"/>
                </a:solidFill>
                <a:latin typeface="+mj-lt"/>
                <a:ea typeface="+mj-ea"/>
                <a:cs typeface="Simplified Arabic" pitchFamily="2" charset="-78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ar-SA" sz="1400" b="1" dirty="0" smtClean="0">
                <a:solidFill>
                  <a:srgbClr val="FFFF00"/>
                </a:solidFill>
                <a:latin typeface="+mj-lt"/>
                <a:ea typeface="+mj-ea"/>
                <a:cs typeface="Simplified Arabic" pitchFamily="2" charset="-78"/>
              </a:endParaRP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400" b="1" dirty="0" smtClean="0">
                  <a:solidFill>
                    <a:srgbClr val="FFFF00"/>
                  </a:solidFill>
                  <a:latin typeface="+mj-lt"/>
                  <a:ea typeface="+mj-ea"/>
                  <a:cs typeface="Simplified Arabic" pitchFamily="2" charset="-78"/>
                </a:rPr>
                <a:t>خطيت بعد سنة 170م بمقام الأدب القانوني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endParaRP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FF00"/>
                </a:solidFill>
              </a:rPr>
              <a:t>الخـلاصـة</a:t>
            </a:r>
            <a:endParaRPr lang="ar-SA" b="1" dirty="0">
              <a:solidFill>
                <a:srgbClr val="FFFF00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28596" y="2214554"/>
            <a:ext cx="8215370" cy="264320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61950" indent="-361950" algn="justLow"/>
            <a:r>
              <a:rPr lang="ar-SA" sz="2400" dirty="0" smtClean="0"/>
              <a:t>1- أن الله أنزل كتاباً على المسيح سمّاه الإنجيل ودعا المسيح الناس إلى الإيمان </a:t>
            </a:r>
            <a:r>
              <a:rPr lang="ar-SA" sz="2400" dirty="0" err="1" smtClean="0"/>
              <a:t>به</a:t>
            </a:r>
            <a:r>
              <a:rPr lang="ar-SA" sz="2400" dirty="0" smtClean="0"/>
              <a:t>، وذكره أوائل النصارى.</a:t>
            </a:r>
          </a:p>
          <a:p>
            <a:pPr marL="361950" indent="-361950" algn="justLow"/>
            <a:r>
              <a:rPr lang="ar-SA" sz="2400" dirty="0" smtClean="0"/>
              <a:t>2- أن النصارى لا يوفون شيئاً عن مصير ذلك الإنجيل، ولا أين ذهب !!</a:t>
            </a:r>
          </a:p>
          <a:p>
            <a:pPr marL="361950" indent="-361950" algn="justLow"/>
            <a:r>
              <a:rPr lang="ar-SA" sz="2400" dirty="0" smtClean="0"/>
              <a:t>3- أنه كانت هناك روايات شفويّة ووثيقة مشتركة كان </a:t>
            </a:r>
            <a:r>
              <a:rPr lang="ar-SA" sz="2400" dirty="0" err="1" smtClean="0"/>
              <a:t>يتناقلها</a:t>
            </a:r>
            <a:r>
              <a:rPr lang="ar-SA" sz="2400" dirty="0" smtClean="0"/>
              <a:t> الحواريون ودعاة النصارى الأوائل ويعتقد أنها كانت المصدر الأساسيّ لأوجه الاتفاق بين الأناجيل.</a:t>
            </a:r>
            <a:endParaRPr lang="ar-SA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28596" y="1285860"/>
            <a:ext cx="8215370" cy="35719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61950" indent="-361950" algn="justLow"/>
            <a:r>
              <a:rPr lang="ar-SA" sz="2800" dirty="0" smtClean="0"/>
              <a:t>4- أن المتقدمين من النصارى لم يشيروا إلى الأناجيل الأربعة ولم يذكروها </a:t>
            </a:r>
            <a:r>
              <a:rPr lang="ar-SA" sz="2800" dirty="0" err="1" smtClean="0"/>
              <a:t>ألبتة</a:t>
            </a:r>
            <a:r>
              <a:rPr lang="ar-SA" sz="2800" dirty="0" smtClean="0"/>
              <a:t>.</a:t>
            </a:r>
          </a:p>
          <a:p>
            <a:pPr marL="361950" indent="-361950" algn="justLow"/>
            <a:r>
              <a:rPr lang="ar-SA" sz="2800" dirty="0" smtClean="0"/>
              <a:t>5- أن أقل من ذكر مجموعة من الكتب المدونة ذكراً صريحاً هو ”</a:t>
            </a:r>
            <a:r>
              <a:rPr lang="ar-SA" sz="2800" dirty="0" err="1" smtClean="0"/>
              <a:t>جاستن</a:t>
            </a:r>
            <a:r>
              <a:rPr lang="ar-SA" sz="2800" dirty="0" smtClean="0"/>
              <a:t>“. وأما من عرّف </a:t>
            </a:r>
            <a:r>
              <a:rPr lang="ar-SA" sz="2800" dirty="0" err="1" smtClean="0"/>
              <a:t>بها</a:t>
            </a:r>
            <a:r>
              <a:rPr lang="ar-SA" sz="2800" dirty="0" smtClean="0"/>
              <a:t> ونشرها فهو ”</a:t>
            </a:r>
            <a:r>
              <a:rPr lang="ar-SA" sz="2800" dirty="0" err="1" smtClean="0"/>
              <a:t>الدياطسرن</a:t>
            </a:r>
            <a:r>
              <a:rPr lang="ar-SA" sz="2800" dirty="0" smtClean="0"/>
              <a:t>“ في الفترة من (166 – 170).</a:t>
            </a:r>
            <a:endParaRPr lang="ar-SA" sz="28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428596" y="1285860"/>
            <a:ext cx="8215370" cy="35719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61950" indent="-361950" algn="justLow"/>
            <a:r>
              <a:rPr lang="ar-SA" sz="2800" dirty="0" smtClean="0"/>
              <a:t>6- أنه بعد 170م إلى القرن الرابع الميلادي لم تكن الأناجيل الأربعة وحدها هي الموجودة.</a:t>
            </a:r>
          </a:p>
          <a:p>
            <a:pPr marL="361950" indent="-361950" algn="justLow"/>
            <a:r>
              <a:rPr lang="ar-SA" sz="2800" dirty="0" smtClean="0"/>
              <a:t>7- أنها أخذت صفة القداسة خلال القرن الرابع الميلادي.</a:t>
            </a:r>
          </a:p>
          <a:p>
            <a:pPr marL="361950" indent="-361950" algn="justLow"/>
            <a:r>
              <a:rPr lang="ar-SA" sz="2800" dirty="0" smtClean="0"/>
              <a:t>8- لا سند لها ولا يعرف مصدرها.</a:t>
            </a:r>
            <a:endParaRPr lang="ar-SA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000108"/>
            <a:ext cx="9144000" cy="493949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/>
            </a:r>
            <a:b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</a:br>
            <a: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/>
            </a:r>
            <a:b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</a:br>
            <a: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/>
            </a:r>
            <a:b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</a:br>
            <a: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/>
            </a:r>
            <a:br>
              <a:rPr lang="ar-SA" sz="1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</a:br>
            <a:r>
              <a:rPr lang="ar-SA" sz="107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> تاريخ </a:t>
            </a:r>
            <a:r>
              <a:rPr lang="ar-SA" sz="107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>الأناجيل</a:t>
            </a:r>
            <a:br>
              <a:rPr lang="ar-SA" sz="107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</a:br>
            <a:r>
              <a:rPr lang="ar-SA" sz="107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> </a:t>
            </a:r>
            <a:r>
              <a:rPr lang="ar-SA" sz="107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>الأربعة تفصيلا </a:t>
            </a:r>
            <a:r>
              <a:rPr lang="ar-SA" sz="6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/>
            </a:r>
            <a:br>
              <a:rPr lang="ar-SA" sz="6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</a:br>
            <a:endParaRPr lang="ar-SA" sz="6000" dirty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9608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C0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أولاً: إنجيل متى</a:t>
            </a:r>
            <a:endParaRPr lang="ar-SA" dirty="0">
              <a:solidFill>
                <a:srgbClr val="C000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08098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ar-SA" dirty="0" smtClean="0">
                <a:solidFill>
                  <a:srgbClr val="FFFF00"/>
                </a:solidFill>
              </a:rPr>
              <a:t>أولها في الترتيب.</a:t>
            </a:r>
          </a:p>
          <a:p>
            <a:pPr>
              <a:buFontTx/>
              <a:buChar char="-"/>
            </a:pPr>
            <a:r>
              <a:rPr lang="ar-SA" dirty="0" smtClean="0">
                <a:solidFill>
                  <a:srgbClr val="FFFF00"/>
                </a:solidFill>
              </a:rPr>
              <a:t>يحوي ثمانية وعشرين إصحاحاً.</a:t>
            </a:r>
          </a:p>
          <a:p>
            <a:pPr>
              <a:buFontTx/>
              <a:buChar char="-"/>
            </a:pPr>
            <a:r>
              <a:rPr lang="ar-SA" dirty="0" smtClean="0">
                <a:solidFill>
                  <a:srgbClr val="FFFF00"/>
                </a:solidFill>
              </a:rPr>
              <a:t>يزعمون أن ”متى“ كان حواريًّا، وكان قبل ذلك ”</a:t>
            </a:r>
            <a:r>
              <a:rPr lang="ar-SA" dirty="0" err="1" smtClean="0">
                <a:solidFill>
                  <a:srgbClr val="FFFF00"/>
                </a:solidFill>
              </a:rPr>
              <a:t>عشارا</a:t>
            </a:r>
            <a:r>
              <a:rPr lang="ar-SA" dirty="0" smtClean="0">
                <a:solidFill>
                  <a:srgbClr val="FFFF00"/>
                </a:solidFill>
              </a:rPr>
              <a:t>“.</a:t>
            </a:r>
          </a:p>
          <a:p>
            <a:pPr>
              <a:buFontTx/>
              <a:buChar char="-"/>
            </a:pPr>
            <a:r>
              <a:rPr lang="ar-SA" dirty="0" smtClean="0">
                <a:solidFill>
                  <a:srgbClr val="FFFF00"/>
                </a:solidFill>
              </a:rPr>
              <a:t>لا دليل معتمد على صحة نسبته إلى متى.</a:t>
            </a:r>
          </a:p>
          <a:p>
            <a:pPr>
              <a:buFontTx/>
              <a:buChar char="-"/>
            </a:pPr>
            <a:r>
              <a:rPr lang="ar-SA" dirty="0" smtClean="0">
                <a:solidFill>
                  <a:srgbClr val="FFFF00"/>
                </a:solidFill>
              </a:rPr>
              <a:t>أقدم من يعتمد على قوله النصارى في إثبات </a:t>
            </a:r>
            <a:r>
              <a:rPr lang="ar-SA" dirty="0" err="1" smtClean="0">
                <a:solidFill>
                  <a:srgbClr val="FFFF00"/>
                </a:solidFill>
              </a:rPr>
              <a:t>صحى</a:t>
            </a:r>
            <a:r>
              <a:rPr lang="ar-SA" dirty="0" smtClean="0">
                <a:solidFill>
                  <a:srgbClr val="FFFF00"/>
                </a:solidFill>
              </a:rPr>
              <a:t> نسبة هذا الإنجيل إلى متى قول أحد كُتّابهم ”</a:t>
            </a:r>
            <a:r>
              <a:rPr lang="ar-SA" dirty="0" err="1" smtClean="0">
                <a:solidFill>
                  <a:srgbClr val="FFFF00"/>
                </a:solidFill>
              </a:rPr>
              <a:t>يوسابيوس</a:t>
            </a:r>
            <a:r>
              <a:rPr lang="ar-SA" dirty="0" smtClean="0">
                <a:solidFill>
                  <a:srgbClr val="FFFF00"/>
                </a:solidFill>
              </a:rPr>
              <a:t>“.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2071670" y="785794"/>
            <a:ext cx="4500594" cy="1285884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أدلـة بطلان</a:t>
            </a:r>
            <a:endParaRPr lang="ar-SA" sz="3600" b="1" dirty="0">
              <a:solidFill>
                <a:srgbClr val="FFFF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57158" y="2143116"/>
            <a:ext cx="8358246" cy="4071966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49263" indent="-342900">
              <a:buFont typeface="+mj-cs"/>
              <a:buAutoNum type="arabic2Minus"/>
            </a:pPr>
            <a:r>
              <a:rPr lang="ar-SA" sz="2400" b="1" dirty="0" smtClean="0">
                <a:solidFill>
                  <a:srgbClr val="FFFF00"/>
                </a:solidFill>
              </a:rPr>
              <a:t>أن ”</a:t>
            </a:r>
            <a:r>
              <a:rPr lang="ar-SA" sz="2400" b="1" dirty="0" err="1" smtClean="0">
                <a:solidFill>
                  <a:srgbClr val="FFFF00"/>
                </a:solidFill>
              </a:rPr>
              <a:t>بابياس</a:t>
            </a:r>
            <a:r>
              <a:rPr lang="ar-SA" sz="2400" b="1" dirty="0" smtClean="0">
                <a:solidFill>
                  <a:srgbClr val="FFFF00"/>
                </a:solidFill>
              </a:rPr>
              <a:t>“ لم يسمع تعاليم من أصحابها، وإنما سمعها بواسطة.</a:t>
            </a:r>
          </a:p>
          <a:p>
            <a:pPr marL="449263" indent="-342900">
              <a:buFont typeface="+mj-cs"/>
              <a:buAutoNum type="arabic2Minus"/>
            </a:pPr>
            <a:r>
              <a:rPr lang="ar-SA" sz="2400" b="1" dirty="0" smtClean="0">
                <a:solidFill>
                  <a:srgbClr val="FFFF00"/>
                </a:solidFill>
              </a:rPr>
              <a:t>أن </a:t>
            </a:r>
            <a:r>
              <a:rPr lang="ar-SA" sz="2400" b="1" dirty="0" err="1" smtClean="0">
                <a:solidFill>
                  <a:srgbClr val="FFFF00"/>
                </a:solidFill>
              </a:rPr>
              <a:t>يوسابيوس</a:t>
            </a:r>
            <a:r>
              <a:rPr lang="ar-SA" sz="2400" b="1" dirty="0" smtClean="0">
                <a:solidFill>
                  <a:srgbClr val="FFFF00"/>
                </a:solidFill>
              </a:rPr>
              <a:t> قد طعن في </a:t>
            </a:r>
            <a:r>
              <a:rPr lang="ar-SA" sz="2400" b="1" dirty="0" err="1" smtClean="0">
                <a:solidFill>
                  <a:srgbClr val="FFFF00"/>
                </a:solidFill>
              </a:rPr>
              <a:t>بابياس</a:t>
            </a:r>
            <a:r>
              <a:rPr lang="ar-SA" sz="2400" b="1" dirty="0" smtClean="0">
                <a:solidFill>
                  <a:srgbClr val="FFFF00"/>
                </a:solidFill>
              </a:rPr>
              <a:t>.</a:t>
            </a:r>
          </a:p>
          <a:p>
            <a:pPr marL="449263" indent="-342900">
              <a:buFont typeface="+mj-cs"/>
              <a:buAutoNum type="arabic2Minus"/>
            </a:pPr>
            <a:r>
              <a:rPr lang="ar-SA" sz="2400" b="1" dirty="0" smtClean="0">
                <a:solidFill>
                  <a:srgbClr val="FFFF00"/>
                </a:solidFill>
              </a:rPr>
              <a:t>ضعف </a:t>
            </a:r>
            <a:r>
              <a:rPr lang="ar-SA" sz="2400" b="1" dirty="0" err="1" smtClean="0">
                <a:solidFill>
                  <a:srgbClr val="FFFF00"/>
                </a:solidFill>
              </a:rPr>
              <a:t>بابياس</a:t>
            </a:r>
            <a:r>
              <a:rPr lang="ar-SA" sz="2400" b="1" dirty="0" smtClean="0">
                <a:solidFill>
                  <a:srgbClr val="FFFF00"/>
                </a:solidFill>
              </a:rPr>
              <a:t> في النقل.</a:t>
            </a:r>
          </a:p>
          <a:p>
            <a:pPr marL="449263" indent="-342900">
              <a:buFont typeface="+mj-cs"/>
              <a:buAutoNum type="arabic2Minus"/>
            </a:pPr>
            <a:r>
              <a:rPr lang="ar-SA" sz="2400" b="1" dirty="0" smtClean="0">
                <a:solidFill>
                  <a:srgbClr val="FFFF00"/>
                </a:solidFill>
              </a:rPr>
              <a:t>لا سند لإنجيل متى.</a:t>
            </a:r>
          </a:p>
          <a:p>
            <a:pPr marL="449263" indent="-342900">
              <a:buFont typeface="+mj-cs"/>
              <a:buAutoNum type="arabic2Minus"/>
            </a:pPr>
            <a:r>
              <a:rPr lang="ar-SA" sz="2400" b="1" dirty="0" smtClean="0">
                <a:solidFill>
                  <a:srgbClr val="FFFF00"/>
                </a:solidFill>
              </a:rPr>
              <a:t>أن الدارسين لهذا الكتاب يرون أن كاتبه اعتمد على إنجيل مرقص.</a:t>
            </a:r>
          </a:p>
          <a:p>
            <a:pPr marL="342900" indent="-342900" algn="ctr">
              <a:buAutoNum type="arabic2Minus"/>
            </a:pPr>
            <a:endParaRPr lang="ar-SA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2071670" y="785794"/>
            <a:ext cx="4500594" cy="1285884"/>
          </a:xfrm>
          <a:prstGeom prst="horizontalScroll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ثانياً: إنجيل مرقص</a:t>
            </a:r>
            <a:endParaRPr lang="ar-SA" sz="3600" b="1" dirty="0">
              <a:solidFill>
                <a:srgbClr val="FFFF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57158" y="2143116"/>
            <a:ext cx="8358246" cy="4071966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هو الثاني في الترتيب.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يحوي ستة عشر إصحاحا.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المعلومات عن ”مرقص“ غامضة وقليلة جداً (مجهول).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كان صاحباً لبولس </a:t>
            </a:r>
            <a:r>
              <a:rPr lang="ar-SA" sz="2400" b="1" dirty="0" err="1" smtClean="0">
                <a:solidFill>
                  <a:srgbClr val="FFFF00"/>
                </a:solidFill>
              </a:rPr>
              <a:t>وبرناباني</a:t>
            </a:r>
            <a:r>
              <a:rPr lang="ar-SA" sz="2400" b="1" dirty="0" smtClean="0">
                <a:solidFill>
                  <a:srgbClr val="FFFF00"/>
                </a:solidFill>
              </a:rPr>
              <a:t> دعوتهما ثم افترق عنهما.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لا تكفي الأدلة والشواهد على إثبات صحة هذا الإنجيل إليه.</a:t>
            </a:r>
          </a:p>
          <a:p>
            <a:pPr marL="342900" indent="-342900" algn="ctr">
              <a:buAutoNum type="arabic2Minus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335758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SA" dirty="0" smtClean="0">
                <a:blipFill>
                  <a:blip r:embed="rId3"/>
                  <a:tile tx="0" ty="0" sx="100000" sy="100000" flip="none" algn="tl"/>
                </a:blipFill>
                <a:cs typeface="AL-Mateen" pitchFamily="2" charset="-78"/>
              </a:rPr>
              <a:t>أولاً: الكتاب المقدس </a:t>
            </a:r>
            <a:br>
              <a:rPr lang="ar-SA" dirty="0" smtClean="0">
                <a:blipFill>
                  <a:blip r:embed="rId3"/>
                  <a:tile tx="0" ty="0" sx="100000" sy="100000" flip="none" algn="tl"/>
                </a:blipFill>
                <a:cs typeface="AL-Mateen" pitchFamily="2" charset="-78"/>
              </a:rPr>
            </a:br>
            <a:r>
              <a:rPr lang="ar-SA" dirty="0" smtClean="0">
                <a:blipFill>
                  <a:blip r:embed="rId3"/>
                  <a:tile tx="0" ty="0" sx="100000" sy="100000" flip="none" algn="tl"/>
                </a:blipFill>
                <a:cs typeface="AL-Mateen" pitchFamily="2" charset="-78"/>
              </a:rPr>
              <a:t>(العهد القديم والعهد الجديد)</a:t>
            </a:r>
            <a:br>
              <a:rPr lang="ar-SA" dirty="0" smtClean="0">
                <a:blipFill>
                  <a:blip r:embed="rId3"/>
                  <a:tile tx="0" ty="0" sx="100000" sy="100000" flip="none" algn="tl"/>
                </a:blipFill>
                <a:cs typeface="AL-Mateen" pitchFamily="2" charset="-78"/>
              </a:rPr>
            </a:br>
            <a:endParaRPr lang="ar-SA" dirty="0">
              <a:blipFill>
                <a:blip r:embed="rId3"/>
                <a:tile tx="0" ty="0" sx="100000" sy="100000" flip="none" algn="tl"/>
              </a:blipFill>
              <a:cs typeface="AL-Matee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2071670" y="785794"/>
            <a:ext cx="4500594" cy="1285884"/>
          </a:xfrm>
          <a:prstGeom prst="horizontalScroll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</a:rPr>
              <a:t>ثالثاً: إنجيل لوقا</a:t>
            </a:r>
            <a:endParaRPr lang="ar-SA" sz="3600" b="1" dirty="0">
              <a:solidFill>
                <a:srgbClr val="FFFF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57158" y="2143116"/>
            <a:ext cx="8358246" cy="4071966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هو الثالث في الترتيب.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يحوي أربعة وعشرين إصحاحاً.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كاتبه كان وثنيًّا، آمن بالمسيح بعد رفعه، وكان رفيقاً لبولس (مجهول).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لا يوجد لدى النصارى أدلة كافية على إثبات صحة الكتاب إليه.</a:t>
            </a:r>
          </a:p>
          <a:p>
            <a:pPr marL="342900" indent="-342900" algn="ctr">
              <a:buAutoNum type="arabic2Minus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2071670" y="785794"/>
            <a:ext cx="4500594" cy="1285884"/>
          </a:xfrm>
          <a:prstGeom prst="horizontalScroll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رابعاً: إنجيل يوحنا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57158" y="2143116"/>
            <a:ext cx="8358246" cy="40719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هو الرابع في ترتيب العهد الجديد.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يتميز عن الأناجيل الأخرى المتشابهة (ركز على قضية واحدة، هي دعوى </a:t>
            </a:r>
            <a:r>
              <a:rPr lang="ar-SA" sz="2400" b="1" dirty="0" err="1" smtClean="0">
                <a:solidFill>
                  <a:srgbClr val="FFFF00"/>
                </a:solidFill>
              </a:rPr>
              <a:t>ألوهية</a:t>
            </a:r>
            <a:r>
              <a:rPr lang="ar-SA" sz="2400" b="1" dirty="0" smtClean="0">
                <a:solidFill>
                  <a:srgbClr val="FFFF00"/>
                </a:solidFill>
              </a:rPr>
              <a:t> المسيح وبنوته لله) [نظرة فلسفيّة].</a:t>
            </a:r>
          </a:p>
          <a:p>
            <a:pPr marL="449263" indent="-342900">
              <a:buFontTx/>
              <a:buChar char="-"/>
            </a:pPr>
            <a:r>
              <a:rPr lang="ar-SA" sz="2400" b="1" dirty="0" smtClean="0">
                <a:solidFill>
                  <a:srgbClr val="FFFF00"/>
                </a:solidFill>
              </a:rPr>
              <a:t>أقل الكتب السابقة نصيباً من الصحة.</a:t>
            </a:r>
          </a:p>
          <a:p>
            <a:pPr marL="342900" indent="-342900" algn="ctr">
              <a:buAutoNum type="arabic2Minus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وايا قطرية مستديرة 4"/>
          <p:cNvSpPr/>
          <p:nvPr/>
        </p:nvSpPr>
        <p:spPr>
          <a:xfrm>
            <a:off x="642910" y="785794"/>
            <a:ext cx="7643866" cy="1143008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  <a:cs typeface="AL-Mateen" pitchFamily="2" charset="-78"/>
              </a:rPr>
              <a:t>أدلة من أنكروا نسبة هذا الإنجيل  إلى ”يوحنا“</a:t>
            </a:r>
            <a:endParaRPr lang="ar-SA" sz="4000" b="1" dirty="0">
              <a:solidFill>
                <a:srgbClr val="FFFF00"/>
              </a:solidFill>
              <a:cs typeface="AL-Mateen" pitchFamily="2" charset="-78"/>
            </a:endParaRPr>
          </a:p>
        </p:txBody>
      </p:sp>
      <p:sp>
        <p:nvSpPr>
          <p:cNvPr id="6" name="مستطيل ذو زوايا قطرية مستديرة 5"/>
          <p:cNvSpPr/>
          <p:nvPr/>
        </p:nvSpPr>
        <p:spPr>
          <a:xfrm>
            <a:off x="642910" y="2214554"/>
            <a:ext cx="7643866" cy="3571900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solidFill>
                  <a:srgbClr val="FFFF00"/>
                </a:solidFill>
                <a:cs typeface="Simplified Arabic" pitchFamily="2" charset="-78"/>
              </a:rPr>
              <a:t>1- أن ”</a:t>
            </a:r>
            <a:r>
              <a:rPr lang="ar-SA" sz="3200" b="1" dirty="0" err="1" smtClean="0">
                <a:solidFill>
                  <a:srgbClr val="FFFF00"/>
                </a:solidFill>
                <a:cs typeface="Simplified Arabic" pitchFamily="2" charset="-78"/>
              </a:rPr>
              <a:t>بوليكاربوس</a:t>
            </a:r>
            <a:r>
              <a:rPr lang="ar-SA" sz="3200" b="1" dirty="0" smtClean="0">
                <a:solidFill>
                  <a:srgbClr val="FFFF00"/>
                </a:solidFill>
                <a:cs typeface="Simplified Arabic" pitchFamily="2" charset="-78"/>
              </a:rPr>
              <a:t>“ – تلميذ يوحنا – لم يشر إلى هذا الإنجيل عن شيخه يوحنا.</a:t>
            </a:r>
          </a:p>
          <a:p>
            <a:r>
              <a:rPr lang="ar-SA" sz="3200" b="1" dirty="0" smtClean="0">
                <a:solidFill>
                  <a:srgbClr val="FFFF00"/>
                </a:solidFill>
                <a:cs typeface="Simplified Arabic" pitchFamily="2" charset="-78"/>
              </a:rPr>
              <a:t>2- أنه مملوء بالمصطلحات الفلسفيّة اليونانيّة.</a:t>
            </a:r>
          </a:p>
          <a:p>
            <a:r>
              <a:rPr lang="ar-SA" sz="3200" b="1" dirty="0" smtClean="0">
                <a:solidFill>
                  <a:srgbClr val="FFFF00"/>
                </a:solidFill>
                <a:cs typeface="Simplified Arabic" pitchFamily="2" charset="-78"/>
              </a:rPr>
              <a:t>3- أن النصارى الأوائل لم ينسبوا هذا الإنجيل إلى ”يوحنا“.</a:t>
            </a:r>
            <a:endParaRPr lang="ar-SA" sz="32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0" y="2071678"/>
            <a:ext cx="9144000" cy="271464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0000" b="1" dirty="0" smtClean="0">
                <a:solidFill>
                  <a:srgbClr val="FFFF00"/>
                </a:solidFill>
                <a:cs typeface="AL-Mateen" pitchFamily="2" charset="-78"/>
              </a:rPr>
              <a:t>الأناجيل الأربعة متناً</a:t>
            </a:r>
            <a:endParaRPr lang="ar-SA" sz="10000" b="1" dirty="0">
              <a:solidFill>
                <a:srgbClr val="FFFF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0" y="2071678"/>
            <a:ext cx="9144000" cy="271464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  <a:cs typeface="AL-Mateen" pitchFamily="2" charset="-78"/>
              </a:rPr>
              <a:t>أولاً: الاختلافـــات</a:t>
            </a:r>
            <a:endParaRPr lang="ar-SA" sz="8000" b="1" dirty="0">
              <a:solidFill>
                <a:srgbClr val="FF00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  <a:solidFill>
            <a:schemeClr val="accent5">
              <a:lumMod val="50000"/>
            </a:schemeClr>
          </a:solidFill>
          <a:scene3d>
            <a:camera prst="isometricOffAxis1Right"/>
            <a:lightRig rig="threePt" dir="t"/>
          </a:scene3d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نسب المسيح</a:t>
            </a:r>
            <a:endParaRPr lang="ar-SA" dirty="0">
              <a:solidFill>
                <a:srgbClr val="FF00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428728" y="2428868"/>
          <a:ext cx="6096000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solidFill>
                            <a:srgbClr val="7030A0"/>
                          </a:solidFill>
                        </a:rPr>
                        <a:t>إنجيل</a:t>
                      </a:r>
                      <a:r>
                        <a:rPr lang="ar-SA" baseline="0" dirty="0" smtClean="0">
                          <a:solidFill>
                            <a:srgbClr val="7030A0"/>
                          </a:solidFill>
                        </a:rPr>
                        <a:t> متى</a:t>
                      </a:r>
                      <a:endParaRPr lang="ar-SA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إنجيل لوقا</a:t>
                      </a:r>
                      <a:endParaRPr lang="ar-SA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7030A0"/>
                          </a:solidFill>
                        </a:rPr>
                        <a:t>المسيح ابن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المسيح ابن</a:t>
                      </a:r>
                      <a:endParaRPr lang="ar-SA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7030A0"/>
                          </a:solidFill>
                        </a:rPr>
                        <a:t>1- يوسف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1- يوسف</a:t>
                      </a:r>
                      <a:endParaRPr lang="ar-SA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7030A0"/>
                          </a:solidFill>
                        </a:rPr>
                        <a:t>2- يعقوب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2- </a:t>
                      </a:r>
                      <a:r>
                        <a:rPr lang="ar-SA" b="1" dirty="0" err="1" smtClean="0"/>
                        <a:t>هالي</a:t>
                      </a:r>
                      <a:endParaRPr lang="ar-SA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7030A0"/>
                          </a:solidFill>
                        </a:rPr>
                        <a:t>3- </a:t>
                      </a:r>
                      <a:r>
                        <a:rPr lang="ar-SA" b="1" dirty="0" err="1" smtClean="0">
                          <a:solidFill>
                            <a:srgbClr val="7030A0"/>
                          </a:solidFill>
                        </a:rPr>
                        <a:t>متان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3- </a:t>
                      </a:r>
                      <a:r>
                        <a:rPr lang="ar-SA" b="1" dirty="0" err="1" smtClean="0"/>
                        <a:t>متثاب</a:t>
                      </a:r>
                      <a:endParaRPr lang="ar-SA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7030A0"/>
                          </a:solidFill>
                        </a:rPr>
                        <a:t>4- </a:t>
                      </a:r>
                      <a:r>
                        <a:rPr lang="ar-SA" b="1" dirty="0" err="1" smtClean="0">
                          <a:solidFill>
                            <a:srgbClr val="7030A0"/>
                          </a:solidFill>
                        </a:rPr>
                        <a:t>اليعازر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4- </a:t>
                      </a:r>
                      <a:r>
                        <a:rPr lang="ar-SA" b="1" dirty="0" err="1" smtClean="0"/>
                        <a:t>لاوي</a:t>
                      </a:r>
                      <a:endParaRPr lang="ar-SA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7030A0"/>
                          </a:solidFill>
                        </a:rPr>
                        <a:t>5- أليود</a:t>
                      </a:r>
                      <a:endParaRPr lang="ar-SA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5- ملكي</a:t>
                      </a:r>
                      <a:endParaRPr lang="ar-SA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ريط منحني إلى الأسفل 3"/>
          <p:cNvSpPr/>
          <p:nvPr/>
        </p:nvSpPr>
        <p:spPr>
          <a:xfrm>
            <a:off x="357158" y="1214422"/>
            <a:ext cx="8429684" cy="3857652"/>
          </a:xfrm>
          <a:prstGeom prst="ellipseRibbon">
            <a:avLst>
              <a:gd name="adj1" fmla="val 15078"/>
              <a:gd name="adj2" fmla="val 75000"/>
              <a:gd name="adj3" fmla="val 1976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500" b="1" dirty="0" smtClean="0">
                <a:solidFill>
                  <a:srgbClr val="FFFF00"/>
                </a:solidFill>
                <a:cs typeface="AL-Mateen" pitchFamily="2" charset="-78"/>
              </a:rPr>
              <a:t>إنجيل </a:t>
            </a:r>
            <a:r>
              <a:rPr lang="ar-SA" sz="11500" b="1" dirty="0" err="1" smtClean="0">
                <a:solidFill>
                  <a:srgbClr val="FFFF00"/>
                </a:solidFill>
                <a:cs typeface="AL-Mateen" pitchFamily="2" charset="-78"/>
              </a:rPr>
              <a:t>برنابا</a:t>
            </a:r>
            <a:endParaRPr lang="ar-SA" sz="11500" b="1" dirty="0">
              <a:solidFill>
                <a:srgbClr val="FFFF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مجموعة 6"/>
          <p:cNvGrpSpPr/>
          <p:nvPr/>
        </p:nvGrpSpPr>
        <p:grpSpPr>
          <a:xfrm>
            <a:off x="1428728" y="1714488"/>
            <a:ext cx="6858048" cy="857256"/>
            <a:chOff x="1428728" y="1714488"/>
            <a:chExt cx="6858048" cy="857256"/>
          </a:xfrm>
        </p:grpSpPr>
        <p:sp>
          <p:nvSpPr>
            <p:cNvPr id="4" name="مستطيل ذو زوايا قطرية مستديرة 3"/>
            <p:cNvSpPr/>
            <p:nvPr/>
          </p:nvSpPr>
          <p:spPr>
            <a:xfrm>
              <a:off x="1428728" y="1714488"/>
              <a:ext cx="5643602" cy="857256"/>
            </a:xfrm>
            <a:prstGeom prst="round2Diag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b="1" dirty="0" smtClean="0">
                  <a:solidFill>
                    <a:srgbClr val="FFFF00"/>
                  </a:solidFill>
                  <a:cs typeface="Simplified Arabic" pitchFamily="2" charset="-78"/>
                </a:rPr>
                <a:t>لا يعتبر من الأناجيل القانونية لدى </a:t>
              </a:r>
              <a:r>
                <a:rPr lang="ar-SA" sz="2800" b="1" dirty="0" smtClean="0">
                  <a:solidFill>
                    <a:srgbClr val="FFFF00"/>
                  </a:solidFill>
                  <a:cs typeface="Simplified Arabic" pitchFamily="2" charset="-78"/>
                </a:rPr>
                <a:t>النصارى</a:t>
              </a:r>
              <a:endParaRPr lang="ar-SA" sz="2800" b="1" dirty="0" smtClean="0">
                <a:solidFill>
                  <a:srgbClr val="FFFF00"/>
                </a:solidFill>
                <a:cs typeface="Simplified Arabic" pitchFamily="2" charset="-78"/>
              </a:endParaRPr>
            </a:p>
            <a:p>
              <a:endParaRPr lang="ar-SA" dirty="0"/>
            </a:p>
          </p:txBody>
        </p:sp>
        <p:cxnSp>
          <p:nvCxnSpPr>
            <p:cNvPr id="6" name="رابط كسهم مستقيم 5"/>
            <p:cNvCxnSpPr/>
            <p:nvPr/>
          </p:nvCxnSpPr>
          <p:spPr>
            <a:xfrm rot="10800000">
              <a:off x="7072330" y="2143116"/>
              <a:ext cx="1214446" cy="1588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مجموعة 13"/>
          <p:cNvGrpSpPr/>
          <p:nvPr/>
        </p:nvGrpSpPr>
        <p:grpSpPr>
          <a:xfrm>
            <a:off x="1357290" y="2928934"/>
            <a:ext cx="6858048" cy="857256"/>
            <a:chOff x="1357290" y="2928934"/>
            <a:chExt cx="6858048" cy="857256"/>
          </a:xfrm>
        </p:grpSpPr>
        <p:sp>
          <p:nvSpPr>
            <p:cNvPr id="9" name="مستطيل ذو زوايا قطرية مستديرة 8"/>
            <p:cNvSpPr/>
            <p:nvPr/>
          </p:nvSpPr>
          <p:spPr>
            <a:xfrm>
              <a:off x="1357290" y="2928934"/>
              <a:ext cx="5643602" cy="857256"/>
            </a:xfrm>
            <a:prstGeom prst="round2Diag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b="1" dirty="0" smtClean="0">
                  <a:solidFill>
                    <a:srgbClr val="FFFF00"/>
                  </a:solidFill>
                  <a:cs typeface="Simplified Arabic" pitchFamily="2" charset="-78"/>
                </a:rPr>
                <a:t>لأهمية ما يحتويه من معلومات</a:t>
              </a:r>
            </a:p>
          </p:txBody>
        </p:sp>
        <p:cxnSp>
          <p:nvCxnSpPr>
            <p:cNvPr id="10" name="رابط كسهم مستقيم 9"/>
            <p:cNvCxnSpPr/>
            <p:nvPr/>
          </p:nvCxnSpPr>
          <p:spPr>
            <a:xfrm rot="10800000">
              <a:off x="7000892" y="3357562"/>
              <a:ext cx="1214446" cy="1588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مجموعة 14"/>
          <p:cNvGrpSpPr/>
          <p:nvPr/>
        </p:nvGrpSpPr>
        <p:grpSpPr>
          <a:xfrm>
            <a:off x="1428728" y="4143380"/>
            <a:ext cx="6858048" cy="1143008"/>
            <a:chOff x="1428728" y="4143380"/>
            <a:chExt cx="6858048" cy="1143008"/>
          </a:xfrm>
        </p:grpSpPr>
        <p:sp>
          <p:nvSpPr>
            <p:cNvPr id="12" name="مستطيل ذو زوايا قطرية مستديرة 11"/>
            <p:cNvSpPr/>
            <p:nvPr/>
          </p:nvSpPr>
          <p:spPr>
            <a:xfrm>
              <a:off x="1428728" y="4143380"/>
              <a:ext cx="5643602" cy="1143008"/>
            </a:xfrm>
            <a:prstGeom prst="round2Diag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b="1" dirty="0" smtClean="0">
                  <a:solidFill>
                    <a:srgbClr val="FFFF00"/>
                  </a:solidFill>
                  <a:cs typeface="Simplified Arabic" pitchFamily="2" charset="-78"/>
                </a:rPr>
                <a:t>لما بينه وبين الأناجيل الأربعة من تشابه في التعريف بالمسيح – عليه السلام - ودعوته</a:t>
              </a:r>
              <a:endParaRPr lang="ar-SA" sz="2800" b="1" dirty="0" smtClean="0">
                <a:solidFill>
                  <a:srgbClr val="FFFF00"/>
                </a:solidFill>
                <a:cs typeface="Simplified Arabic" pitchFamily="2" charset="-78"/>
              </a:endParaRPr>
            </a:p>
          </p:txBody>
        </p:sp>
        <p:cxnSp>
          <p:nvCxnSpPr>
            <p:cNvPr id="13" name="رابط كسهم مستقيم 12"/>
            <p:cNvCxnSpPr/>
            <p:nvPr/>
          </p:nvCxnSpPr>
          <p:spPr>
            <a:xfrm rot="10800000">
              <a:off x="7072330" y="4572008"/>
              <a:ext cx="1214446" cy="1588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1142976" y="785794"/>
            <a:ext cx="6143668" cy="164307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التعريف </a:t>
            </a:r>
            <a:r>
              <a:rPr lang="ar-SA" sz="5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بـ</a:t>
            </a:r>
            <a:r>
              <a:rPr lang="ar-SA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“</a:t>
            </a:r>
            <a:r>
              <a:rPr lang="ar-SA" sz="5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برنابا</a:t>
            </a:r>
            <a:r>
              <a:rPr lang="ar-SA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“</a:t>
            </a:r>
            <a:endParaRPr lang="ar-SA" sz="5400" dirty="0">
              <a:solidFill>
                <a:schemeClr val="tx2">
                  <a:lumMod val="40000"/>
                  <a:lumOff val="6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28596" y="2571744"/>
            <a:ext cx="8286808" cy="342902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800" b="1" dirty="0" smtClean="0">
                <a:solidFill>
                  <a:schemeClr val="bg1"/>
                </a:solidFill>
              </a:rPr>
              <a:t>اسمه ”يوسف“ يلقب: ابن الواعظ، </a:t>
            </a:r>
            <a:r>
              <a:rPr lang="ar-SA" sz="2800" b="1" dirty="0" err="1" smtClean="0">
                <a:solidFill>
                  <a:schemeClr val="bg1"/>
                </a:solidFill>
              </a:rPr>
              <a:t>لاوي</a:t>
            </a:r>
            <a:r>
              <a:rPr lang="ar-SA" sz="2800" b="1" dirty="0" smtClean="0">
                <a:solidFill>
                  <a:schemeClr val="bg1"/>
                </a:solidFill>
              </a:rPr>
              <a:t>، قبرصي الجنسية.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800" b="1" dirty="0" smtClean="0">
                <a:solidFill>
                  <a:schemeClr val="bg1"/>
                </a:solidFill>
              </a:rPr>
              <a:t> </a:t>
            </a:r>
            <a:r>
              <a:rPr lang="ar-SA" sz="2800" b="1" dirty="0" smtClean="0">
                <a:solidFill>
                  <a:schemeClr val="bg1"/>
                </a:solidFill>
              </a:rPr>
              <a:t>خال ”مرقص“.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800" b="1" dirty="0" smtClean="0">
                <a:solidFill>
                  <a:schemeClr val="bg1"/>
                </a:solidFill>
              </a:rPr>
              <a:t>كان من دعاة النصرانية الأوائل (مؤثر ونشيط).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800" b="1" dirty="0" smtClean="0">
                <a:solidFill>
                  <a:schemeClr val="bg1"/>
                </a:solidFill>
              </a:rPr>
              <a:t>له أعمال عظيمة.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1142976" y="785794"/>
            <a:ext cx="6143668" cy="164307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التعريف بإنجيله</a:t>
            </a:r>
            <a:endParaRPr lang="ar-SA" sz="5400" dirty="0">
              <a:solidFill>
                <a:schemeClr val="accent4">
                  <a:lumMod val="60000"/>
                  <a:lumOff val="4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28596" y="2571744"/>
            <a:ext cx="8286808" cy="342902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000" b="1" dirty="0" smtClean="0">
                <a:solidFill>
                  <a:schemeClr val="bg1"/>
                </a:solidFill>
              </a:rPr>
              <a:t>أقدم خبر عنه كان قريباً من عام 492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000" b="1" dirty="0" smtClean="0">
                <a:solidFill>
                  <a:schemeClr val="bg1"/>
                </a:solidFill>
              </a:rPr>
              <a:t>لم يظهر له خبر بعد تحريم ”</a:t>
            </a:r>
            <a:r>
              <a:rPr lang="ar-SA" sz="2000" b="1" dirty="0" err="1" smtClean="0">
                <a:solidFill>
                  <a:schemeClr val="bg1"/>
                </a:solidFill>
              </a:rPr>
              <a:t>جلاسيوس</a:t>
            </a:r>
            <a:r>
              <a:rPr lang="ar-SA" sz="2000" b="1" dirty="0" smtClean="0">
                <a:solidFill>
                  <a:schemeClr val="bg1"/>
                </a:solidFill>
              </a:rPr>
              <a:t>“ لمطالعته إلا في أواخر القرن السادس عشر الميلادي.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000" b="1" dirty="0" smtClean="0">
                <a:solidFill>
                  <a:schemeClr val="bg1"/>
                </a:solidFill>
              </a:rPr>
              <a:t>عثور الراهب ”</a:t>
            </a:r>
            <a:r>
              <a:rPr lang="ar-SA" sz="2000" b="1" dirty="0" err="1" smtClean="0">
                <a:solidFill>
                  <a:schemeClr val="bg1"/>
                </a:solidFill>
              </a:rPr>
              <a:t>فرامرينو</a:t>
            </a:r>
            <a:r>
              <a:rPr lang="ar-SA" sz="2000" b="1" dirty="0" smtClean="0">
                <a:solidFill>
                  <a:schemeClr val="bg1"/>
                </a:solidFill>
              </a:rPr>
              <a:t>“ عليه.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000" b="1" dirty="0" smtClean="0">
                <a:solidFill>
                  <a:schemeClr val="bg1"/>
                </a:solidFill>
              </a:rPr>
              <a:t>عثور (كريم) على نسخة منه.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000" b="1" dirty="0" smtClean="0">
                <a:solidFill>
                  <a:schemeClr val="bg1"/>
                </a:solidFill>
              </a:rPr>
              <a:t>العثور على نسخة منه ”أسبانية“ في أوائل القرن الثامن عشر الميلادي.</a:t>
            </a:r>
          </a:p>
          <a:p>
            <a:pPr marL="108000" algn="justLow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ar-SA" sz="2000" b="1" dirty="0" smtClean="0">
                <a:solidFill>
                  <a:schemeClr val="bg1"/>
                </a:solidFill>
              </a:rPr>
              <a:t>موقف الأوساط النصرانية منه حين ظهوره.</a:t>
            </a:r>
            <a:endParaRPr lang="ar-SA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0" y="1500174"/>
            <a:ext cx="9144000" cy="292895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إسناد وتاريخ الأناجيل الأربعة</a:t>
            </a:r>
            <a:endParaRPr lang="ar-SA" sz="6000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>أهم مبادئ إنجيل برنا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357158" y="2357430"/>
            <a:ext cx="8229600" cy="27860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txBody>
          <a:bodyPr vert="horz" lIns="0" rIns="0" bIns="0" anchor="b">
            <a:normAutofit/>
          </a:bodyPr>
          <a:lstStyle/>
          <a:p>
            <a:pPr marL="712788" marR="0" lvl="0" indent="-531813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1- التصريح بإنسانية المسيح، وبأنه ليس إله</a:t>
            </a:r>
            <a:r>
              <a:rPr kumimoji="0" lang="ar-SA" sz="32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 ولا ابن إله.</a:t>
            </a:r>
          </a:p>
          <a:p>
            <a:pPr marL="712788" marR="0" lvl="0" indent="-531813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aseline="0" dirty="0" smtClean="0">
                <a:solidFill>
                  <a:srgbClr val="002060"/>
                </a:solidFill>
                <a:latin typeface="+mj-lt"/>
                <a:ea typeface="+mj-ea"/>
                <a:cs typeface="Simplified Arabic" pitchFamily="2" charset="-78"/>
              </a:rPr>
              <a:t>2-</a:t>
            </a:r>
            <a:r>
              <a:rPr lang="ar-SA" sz="3200" dirty="0" smtClean="0">
                <a:solidFill>
                  <a:srgbClr val="002060"/>
                </a:solidFill>
                <a:latin typeface="+mj-lt"/>
                <a:ea typeface="+mj-ea"/>
                <a:cs typeface="Simplified Arabic" pitchFamily="2" charset="-78"/>
              </a:rPr>
              <a:t> نقل عن المسيح التصريح بأن الذبيح هو إسماعيل، وليس إسحاق.</a:t>
            </a:r>
          </a:p>
          <a:p>
            <a:pPr marL="712788" marR="0" lvl="0" indent="-531813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Simplified Arabic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cs typeface="Al-Mothnna" pitchFamily="2" charset="-78"/>
              </a:rPr>
              <a:t>التعريف بالإنجيل</a:t>
            </a:r>
            <a:endParaRPr lang="ar-SA" dirty="0">
              <a:cs typeface="Al-Mothnna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0" y="2285992"/>
            <a:ext cx="9144000" cy="242889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الإنجيل: كلمة يونانية تعني: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الخبر الطيّب وهو عند المسلمين: الكتاب الذي أنزله الله على عيسى – عليه السلام –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928670"/>
            <a:ext cx="9001156" cy="472517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r"/>
            <a: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  <a:t>- </a:t>
            </a:r>
            <a:r>
              <a:rPr lang="ar-SA" sz="4400" dirty="0" err="1" smtClean="0">
                <a:solidFill>
                  <a:schemeClr val="bg1"/>
                </a:solidFill>
                <a:cs typeface="Simplified Arabic" pitchFamily="2" charset="-78"/>
              </a:rPr>
              <a:t>دعى</a:t>
            </a:r>
            <a: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  <a:t> المسيح – عليه السلام – بني إسرائيل للأخذ بالإنجيل والإيمان </a:t>
            </a:r>
            <a:r>
              <a:rPr lang="ar-SA" sz="4400" dirty="0" err="1" smtClean="0">
                <a:solidFill>
                  <a:schemeClr val="bg1"/>
                </a:solidFill>
                <a:cs typeface="Simplified Arabic" pitchFamily="2" charset="-78"/>
              </a:rPr>
              <a:t>به</a:t>
            </a:r>
            <a: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  <a:t>.</a:t>
            </a:r>
            <a:b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</a:br>
            <a: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  <a:t>- ذكر هذا الإنجيل أوائل النصارى ودعوا إلى الإيمان </a:t>
            </a:r>
            <a:r>
              <a:rPr lang="ar-SA" sz="4400" dirty="0" err="1" smtClean="0">
                <a:solidFill>
                  <a:schemeClr val="bg1"/>
                </a:solidFill>
                <a:cs typeface="Simplified Arabic" pitchFamily="2" charset="-78"/>
              </a:rPr>
              <a:t>به</a:t>
            </a:r>
            <a: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  <a:t>.</a:t>
            </a:r>
            <a:b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</a:br>
            <a:r>
              <a:rPr lang="ar-SA" sz="4400" dirty="0" smtClean="0">
                <a:solidFill>
                  <a:schemeClr val="bg1"/>
                </a:solidFill>
                <a:cs typeface="Simplified Arabic" pitchFamily="2" charset="-78"/>
              </a:rPr>
              <a:t>- كان موجوداً ومعروفاً لدى النصارى الأوائل بأنه إنجيل الله أو إنجيل المسيح.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اوية واحدة مخدوشة ودائرية 3"/>
          <p:cNvSpPr/>
          <p:nvPr/>
        </p:nvSpPr>
        <p:spPr>
          <a:xfrm>
            <a:off x="142844" y="1500174"/>
            <a:ext cx="8786874" cy="3357586"/>
          </a:xfrm>
          <a:prstGeom prst="snip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solidFill>
                  <a:srgbClr val="FFFF00"/>
                </a:solidFill>
              </a:rPr>
              <a:t>هل ”الإنجيل“ موجود بين يدي النصارى اليوم ؟!!</a:t>
            </a:r>
            <a:endParaRPr lang="ar-SA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785786" y="1428736"/>
            <a:ext cx="7715304" cy="3714776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1"/>
                </a:solidFill>
              </a:rPr>
              <a:t>{وَمِنَ الَّذِينَ قَالُواْ إِنَّا نَصَارَى أَخَذْنَا مِيثَاقَهُمْ فَنَسُواْ حَظّاً مِّمَّا ذُكِّرُواْ </a:t>
            </a:r>
            <a:r>
              <a:rPr lang="ar-SA" sz="3200" dirty="0" err="1" smtClean="0">
                <a:solidFill>
                  <a:schemeClr val="bg1"/>
                </a:solidFill>
              </a:rPr>
              <a:t>بِهِ</a:t>
            </a:r>
            <a:r>
              <a:rPr lang="ar-SA" sz="3200" dirty="0" smtClean="0">
                <a:solidFill>
                  <a:schemeClr val="bg1"/>
                </a:solidFill>
              </a:rPr>
              <a:t> فَأَغْرَيْنَا بَيْنَهُمُ الْعَدَاوَةَ وَالْبَغْضَاء إِلَى يَوْمِ الْقِيَامَةِ وَسَوْفَ يُنَبِّئُهُمُ اللّهُ بِمَا كَانُواْ يَصْنَعُونَ }المائدة14</a:t>
            </a:r>
            <a:endParaRPr lang="ar-S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7030A0"/>
                </a:solidFill>
                <a:cs typeface="AL-Mateen" pitchFamily="2" charset="-78"/>
              </a:rPr>
              <a:t>أناجيل النصارى</a:t>
            </a:r>
            <a:endParaRPr lang="ar-SA" dirty="0">
              <a:solidFill>
                <a:srgbClr val="7030A0"/>
              </a:solidFill>
              <a:cs typeface="AL-Mateen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357290" y="2000240"/>
            <a:ext cx="6357982" cy="1143008"/>
            <a:chOff x="1357290" y="2000240"/>
            <a:chExt cx="6357982" cy="1143008"/>
          </a:xfrm>
        </p:grpSpPr>
        <p:cxnSp>
          <p:nvCxnSpPr>
            <p:cNvPr id="5" name="رابط مستقيم 4"/>
            <p:cNvCxnSpPr/>
            <p:nvPr/>
          </p:nvCxnSpPr>
          <p:spPr>
            <a:xfrm rot="5400000">
              <a:off x="4215604" y="2285198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مستقيم 5"/>
            <p:cNvCxnSpPr/>
            <p:nvPr/>
          </p:nvCxnSpPr>
          <p:spPr>
            <a:xfrm rot="5400000">
              <a:off x="7428726" y="2856702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5400000">
              <a:off x="5144298" y="2856702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5400000">
              <a:off x="2929720" y="2856702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5400000">
              <a:off x="1072332" y="2856702"/>
              <a:ext cx="57150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>
              <a:off x="1357290" y="2571744"/>
              <a:ext cx="635798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مخطط انسيابي: معالجة معرّفة مسبقاً 15"/>
          <p:cNvSpPr/>
          <p:nvPr/>
        </p:nvSpPr>
        <p:spPr>
          <a:xfrm>
            <a:off x="6929454" y="3122610"/>
            <a:ext cx="1571636" cy="1714512"/>
          </a:xfrm>
          <a:prstGeom prst="flowChartPredefined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إنجيل متى (حواريّ</a:t>
            </a:r>
            <a:endParaRPr lang="ar-SA" b="1" dirty="0"/>
          </a:p>
        </p:txBody>
      </p:sp>
      <p:sp>
        <p:nvSpPr>
          <p:cNvPr id="17" name="مخطط انسيابي: معالجة معرّفة مسبقاً 16"/>
          <p:cNvSpPr/>
          <p:nvPr/>
        </p:nvSpPr>
        <p:spPr>
          <a:xfrm>
            <a:off x="4643438" y="3143248"/>
            <a:ext cx="1571636" cy="1714512"/>
          </a:xfrm>
          <a:prstGeom prst="flowChartPredefined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إنجيل مرقص (تلميذ بطرس)</a:t>
            </a:r>
            <a:endParaRPr lang="ar-SA" b="1" dirty="0"/>
          </a:p>
        </p:txBody>
      </p:sp>
      <p:sp>
        <p:nvSpPr>
          <p:cNvPr id="20" name="مخطط انسيابي: معالجة معرّفة مسبقاً 19"/>
          <p:cNvSpPr/>
          <p:nvPr/>
        </p:nvSpPr>
        <p:spPr>
          <a:xfrm>
            <a:off x="2643174" y="3143248"/>
            <a:ext cx="1571636" cy="1714512"/>
          </a:xfrm>
          <a:prstGeom prst="flowChartPredefined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إنجيل لوقا (</a:t>
            </a:r>
            <a:r>
              <a:rPr lang="ar-SA" b="1" dirty="0" err="1" smtClean="0"/>
              <a:t>تليذبولس</a:t>
            </a:r>
            <a:endParaRPr lang="ar-SA" b="1" dirty="0"/>
          </a:p>
        </p:txBody>
      </p:sp>
      <p:sp>
        <p:nvSpPr>
          <p:cNvPr id="21" name="مخطط انسيابي: معالجة معرّفة مسبقاً 20"/>
          <p:cNvSpPr/>
          <p:nvPr/>
        </p:nvSpPr>
        <p:spPr>
          <a:xfrm>
            <a:off x="642910" y="3143248"/>
            <a:ext cx="1571636" cy="1714512"/>
          </a:xfrm>
          <a:prstGeom prst="flowChartPredefined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إنجيل يوحنا (حواريّ)</a:t>
            </a:r>
            <a:endParaRPr lang="ar-SA" b="1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SA" dirty="0" smtClean="0">
                <a:cs typeface="AL-Mateen" pitchFamily="2" charset="-78"/>
              </a:rPr>
              <a:t>محتويات الأناجيل الأربعة: (سيرة)</a:t>
            </a:r>
            <a:endParaRPr lang="ar-SA" dirty="0">
              <a:cs typeface="AL-Mateen" pitchFamily="2" charset="-78"/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571604" y="2071678"/>
            <a:ext cx="7158030" cy="33575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0" rIns="0" bIns="0" anchor="b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3200" dirty="0" smtClean="0">
                <a:blipFill>
                  <a:blip r:embed="rId3"/>
                  <a:tile tx="0" ty="0" sx="100000" sy="100000" flip="none" algn="tl"/>
                </a:blipFill>
                <a:latin typeface="+mj-lt"/>
                <a:ea typeface="+mj-ea"/>
                <a:cs typeface="Simplified Arabic" pitchFamily="2" charset="-78"/>
              </a:rPr>
              <a:t>تاريخ عيسى: (ولادته، وتنقلاته في الدعوة ثم نهايته بصلبه وقيامته في زعمهم ثم صعوده إلى السماء).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مواعظ وخطب ومجادلات</a:t>
            </a:r>
            <a:r>
              <a:rPr kumimoji="0" lang="ar-SA" sz="3200" b="0" i="0" u="none" strike="noStrike" kern="1200" cap="none" spc="0" normalizeH="0" noProof="0" dirty="0" smtClean="0">
                <a:ln>
                  <a:noFill/>
                </a:ln>
                <a:blipFill>
                  <a:blip r:embed="rId3"/>
                  <a:tile tx="0" ty="0" sx="100000" sy="100000" flip="none" algn="tl"/>
                </a:blipFill>
                <a:effectLst/>
                <a:uLnTx/>
                <a:uFillTx/>
                <a:latin typeface="+mj-lt"/>
                <a:ea typeface="+mj-ea"/>
                <a:cs typeface="Simplified Arabic" pitchFamily="2" charset="-78"/>
              </a:rPr>
              <a:t> مع اليهود ومعجزات.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3200" baseline="0" dirty="0" smtClean="0">
                <a:blipFill>
                  <a:blip r:embed="rId3"/>
                  <a:tile tx="0" ty="0" sx="100000" sy="100000" flip="none" algn="tl"/>
                </a:blipFill>
                <a:latin typeface="+mj-lt"/>
                <a:ea typeface="+mj-ea"/>
                <a:cs typeface="Simplified Arabic" pitchFamily="2" charset="-78"/>
              </a:rPr>
              <a:t>بينها</a:t>
            </a:r>
            <a:r>
              <a:rPr lang="ar-SA" sz="3200" dirty="0" smtClean="0">
                <a:blipFill>
                  <a:blip r:embed="rId3"/>
                  <a:tile tx="0" ty="0" sx="100000" sy="100000" flip="none" algn="tl"/>
                </a:blipFill>
                <a:latin typeface="+mj-lt"/>
                <a:ea typeface="+mj-ea"/>
                <a:cs typeface="Simplified Arabic" pitchFamily="2" charset="-78"/>
              </a:rPr>
              <a:t> اختلافات ليست قليلة، وبعضها جوهريّة.</a:t>
            </a:r>
            <a:endParaRPr lang="ar-SA" sz="3200" dirty="0" smtClean="0">
              <a:blipFill>
                <a:blip r:embed="rId3"/>
                <a:tile tx="0" ty="0" sx="100000" sy="100000" flip="none" algn="tl"/>
              </a:blipFill>
              <a:latin typeface="+mj-lt"/>
              <a:ea typeface="+mj-ea"/>
              <a:cs typeface="Simplified Arabic" pitchFamily="2" charset="-78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3200" dirty="0" smtClean="0">
              <a:blipFill>
                <a:blip r:embed="rId3"/>
                <a:tile tx="0" ty="0" sx="100000" sy="100000" flip="none" algn="tl"/>
              </a:blipFill>
              <a:latin typeface="+mj-lt"/>
              <a:ea typeface="+mj-ea"/>
              <a:cs typeface="Simplified Arabic" pitchFamily="2" charset="-78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3200" dirty="0" smtClean="0">
              <a:blipFill>
                <a:blip r:embed="rId3"/>
                <a:tile tx="0" ty="0" sx="100000" sy="100000" flip="none" algn="tl"/>
              </a:blipFill>
              <a:latin typeface="+mj-lt"/>
              <a:ea typeface="+mj-ea"/>
              <a:cs typeface="Simplified Arabic" pitchFamily="2" charset="-78"/>
            </a:endParaRPr>
          </a:p>
        </p:txBody>
      </p:sp>
      <p:sp>
        <p:nvSpPr>
          <p:cNvPr id="5" name="مستطيل ذو زاوية واحدة مخدوشة ودائرية 4"/>
          <p:cNvSpPr/>
          <p:nvPr/>
        </p:nvSpPr>
        <p:spPr>
          <a:xfrm>
            <a:off x="214282" y="2071678"/>
            <a:ext cx="1214446" cy="1714512"/>
          </a:xfrm>
          <a:prstGeom prst="snip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1- دعوة إلى التوبة والعمل بشريعة موسى</a:t>
            </a:r>
            <a:endParaRPr lang="ar-SA" dirty="0"/>
          </a:p>
        </p:txBody>
      </p:sp>
      <p:sp>
        <p:nvSpPr>
          <p:cNvPr id="6" name="مستطيل ذو زاوية واحدة مخدوشة ودائرية 5"/>
          <p:cNvSpPr/>
          <p:nvPr/>
        </p:nvSpPr>
        <p:spPr>
          <a:xfrm>
            <a:off x="142844" y="4000504"/>
            <a:ext cx="1214446" cy="1714512"/>
          </a:xfrm>
          <a:prstGeom prst="snip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2- التبشير بقرب مملكة الله</a:t>
            </a:r>
            <a:endParaRPr lang="ar-SA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872</Words>
  <PresentationFormat>عرض على الشاشة (3:4)‏</PresentationFormat>
  <Paragraphs>115</Paragraphs>
  <Slides>30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تدفق</vt:lpstr>
      <vt:lpstr>الشريحة 1</vt:lpstr>
      <vt:lpstr>أولاً: الكتاب المقدس  (العهد القديم والعهد الجديد) </vt:lpstr>
      <vt:lpstr>الشريحة 3</vt:lpstr>
      <vt:lpstr>التعريف بالإنجيل</vt:lpstr>
      <vt:lpstr>- دعى المسيح – عليه السلام – بني إسرائيل للأخذ بالإنجيل والإيمان به. - ذكر هذا الإنجيل أوائل النصارى ودعوا إلى الإيمان به. - كان موجوداً ومعروفاً لدى النصارى الأوائل بأنه إنجيل الله أو إنجيل المسيح. </vt:lpstr>
      <vt:lpstr>الشريحة 6</vt:lpstr>
      <vt:lpstr>الشريحة 7</vt:lpstr>
      <vt:lpstr>أناجيل النصارى</vt:lpstr>
      <vt:lpstr>محتويات الأناجيل الأربعة: (سيرة)</vt:lpstr>
      <vt:lpstr>الشريحة 10</vt:lpstr>
      <vt:lpstr>الشريحة 11</vt:lpstr>
      <vt:lpstr>= كيف نشأت فكرة تأليف الأناجيل الأربعة ؟</vt:lpstr>
      <vt:lpstr>الخـلاصـة</vt:lpstr>
      <vt:lpstr>الشريحة 14</vt:lpstr>
      <vt:lpstr>الشريحة 15</vt:lpstr>
      <vt:lpstr>     تاريخ الأناجيل  الأربعة تفصيلا  </vt:lpstr>
      <vt:lpstr>أولاً: إنجيل متى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نسب المسيح</vt:lpstr>
      <vt:lpstr>الشريحة 26</vt:lpstr>
      <vt:lpstr>الشريحة 27</vt:lpstr>
      <vt:lpstr>الشريحة 28</vt:lpstr>
      <vt:lpstr>الشريحة 29</vt:lpstr>
      <vt:lpstr>أهم مبادئ إنجيل برنا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xp</cp:lastModifiedBy>
  <cp:revision>58</cp:revision>
  <dcterms:modified xsi:type="dcterms:W3CDTF">2013-05-04T10:51:33Z</dcterms:modified>
</cp:coreProperties>
</file>