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0"/>
  </p:notesMasterIdLst>
  <p:sldIdLst>
    <p:sldId id="256" r:id="rId2"/>
    <p:sldId id="257" r:id="rId3"/>
    <p:sldId id="258" r:id="rId4"/>
    <p:sldId id="259" r:id="rId5"/>
    <p:sldId id="260" r:id="rId6"/>
    <p:sldId id="262" r:id="rId7"/>
    <p:sldId id="265" r:id="rId8"/>
    <p:sldId id="266" r:id="rId9"/>
    <p:sldId id="296" r:id="rId10"/>
    <p:sldId id="267" r:id="rId11"/>
    <p:sldId id="268" r:id="rId12"/>
    <p:sldId id="269" r:id="rId13"/>
    <p:sldId id="270" r:id="rId14"/>
    <p:sldId id="271" r:id="rId15"/>
    <p:sldId id="272" r:id="rId16"/>
    <p:sldId id="273" r:id="rId17"/>
    <p:sldId id="274" r:id="rId18"/>
    <p:sldId id="275" r:id="rId19"/>
    <p:sldId id="277" r:id="rId20"/>
    <p:sldId id="278" r:id="rId21"/>
    <p:sldId id="279" r:id="rId22"/>
    <p:sldId id="280" r:id="rId23"/>
    <p:sldId id="281" r:id="rId24"/>
    <p:sldId id="282" r:id="rId25"/>
    <p:sldId id="283" r:id="rId26"/>
    <p:sldId id="284" r:id="rId27"/>
    <p:sldId id="285" r:id="rId28"/>
    <p:sldId id="286" r:id="rId29"/>
    <p:sldId id="287" r:id="rId30"/>
    <p:sldId id="290" r:id="rId31"/>
    <p:sldId id="291" r:id="rId32"/>
    <p:sldId id="292" r:id="rId33"/>
    <p:sldId id="294" r:id="rId34"/>
    <p:sldId id="295" r:id="rId35"/>
    <p:sldId id="298" r:id="rId36"/>
    <p:sldId id="299" r:id="rId37"/>
    <p:sldId id="301" r:id="rId38"/>
    <p:sldId id="302" r:id="rId39"/>
    <p:sldId id="303" r:id="rId40"/>
    <p:sldId id="304" r:id="rId41"/>
    <p:sldId id="305" r:id="rId42"/>
    <p:sldId id="306" r:id="rId43"/>
    <p:sldId id="307" r:id="rId44"/>
    <p:sldId id="308" r:id="rId45"/>
    <p:sldId id="309" r:id="rId46"/>
    <p:sldId id="310" r:id="rId47"/>
    <p:sldId id="311" r:id="rId48"/>
    <p:sldId id="312" r:id="rId49"/>
    <p:sldId id="313" r:id="rId50"/>
    <p:sldId id="314" r:id="rId51"/>
    <p:sldId id="315" r:id="rId52"/>
    <p:sldId id="316" r:id="rId53"/>
    <p:sldId id="385" r:id="rId54"/>
    <p:sldId id="386" r:id="rId55"/>
    <p:sldId id="317" r:id="rId56"/>
    <p:sldId id="318" r:id="rId57"/>
    <p:sldId id="319" r:id="rId58"/>
    <p:sldId id="320" r:id="rId59"/>
    <p:sldId id="321" r:id="rId60"/>
    <p:sldId id="322" r:id="rId61"/>
    <p:sldId id="323" r:id="rId62"/>
    <p:sldId id="324" r:id="rId63"/>
    <p:sldId id="325" r:id="rId64"/>
    <p:sldId id="326" r:id="rId65"/>
    <p:sldId id="327" r:id="rId66"/>
    <p:sldId id="330" r:id="rId67"/>
    <p:sldId id="331" r:id="rId68"/>
    <p:sldId id="332" r:id="rId69"/>
    <p:sldId id="333" r:id="rId70"/>
    <p:sldId id="334" r:id="rId71"/>
    <p:sldId id="335" r:id="rId72"/>
    <p:sldId id="336" r:id="rId73"/>
    <p:sldId id="337" r:id="rId74"/>
    <p:sldId id="338" r:id="rId75"/>
    <p:sldId id="339" r:id="rId76"/>
    <p:sldId id="340" r:id="rId77"/>
    <p:sldId id="387" r:id="rId78"/>
    <p:sldId id="342" r:id="rId79"/>
    <p:sldId id="389" r:id="rId80"/>
    <p:sldId id="388" r:id="rId81"/>
    <p:sldId id="343" r:id="rId82"/>
    <p:sldId id="344" r:id="rId83"/>
    <p:sldId id="345" r:id="rId84"/>
    <p:sldId id="346" r:id="rId85"/>
    <p:sldId id="347" r:id="rId86"/>
    <p:sldId id="348" r:id="rId87"/>
    <p:sldId id="349" r:id="rId88"/>
    <p:sldId id="350" r:id="rId89"/>
    <p:sldId id="351" r:id="rId90"/>
    <p:sldId id="352" r:id="rId91"/>
    <p:sldId id="353" r:id="rId92"/>
    <p:sldId id="354" r:id="rId93"/>
    <p:sldId id="355" r:id="rId94"/>
    <p:sldId id="356" r:id="rId95"/>
    <p:sldId id="357" r:id="rId96"/>
    <p:sldId id="358" r:id="rId97"/>
    <p:sldId id="359" r:id="rId98"/>
    <p:sldId id="360" r:id="rId99"/>
    <p:sldId id="361" r:id="rId100"/>
    <p:sldId id="362" r:id="rId101"/>
    <p:sldId id="363" r:id="rId102"/>
    <p:sldId id="390" r:id="rId103"/>
    <p:sldId id="391" r:id="rId104"/>
    <p:sldId id="365" r:id="rId105"/>
    <p:sldId id="366" r:id="rId106"/>
    <p:sldId id="392" r:id="rId107"/>
    <p:sldId id="393" r:id="rId108"/>
    <p:sldId id="368" r:id="rId109"/>
    <p:sldId id="369" r:id="rId110"/>
    <p:sldId id="394" r:id="rId111"/>
    <p:sldId id="376" r:id="rId112"/>
    <p:sldId id="379" r:id="rId113"/>
    <p:sldId id="395" r:id="rId114"/>
    <p:sldId id="396" r:id="rId115"/>
    <p:sldId id="397" r:id="rId116"/>
    <p:sldId id="398" r:id="rId117"/>
    <p:sldId id="399" r:id="rId118"/>
    <p:sldId id="400" r:id="rId119"/>
    <p:sldId id="401" r:id="rId120"/>
    <p:sldId id="402" r:id="rId121"/>
    <p:sldId id="403" r:id="rId122"/>
    <p:sldId id="404" r:id="rId123"/>
    <p:sldId id="405" r:id="rId124"/>
    <p:sldId id="406" r:id="rId125"/>
    <p:sldId id="407" r:id="rId126"/>
    <p:sldId id="408" r:id="rId127"/>
    <p:sldId id="409" r:id="rId128"/>
    <p:sldId id="410" r:id="rId1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7" d="100"/>
          <a:sy n="117"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3554839-2AC7-4165-9230-E46A6A74229B}" type="datetimeFigureOut">
              <a:rPr lang="ar-EG" smtClean="0"/>
              <a:pPr/>
              <a:t>07/01/1439</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A215020-140C-4865-9EB1-F827A90C5408}" type="slidenum">
              <a:rPr lang="ar-EG" smtClean="0"/>
              <a:pPr/>
              <a:t>‹#›</a:t>
            </a:fld>
            <a:endParaRPr lang="ar-EG"/>
          </a:p>
        </p:txBody>
      </p:sp>
    </p:spTree>
    <p:extLst>
      <p:ext uri="{BB962C8B-B14F-4D97-AF65-F5344CB8AC3E}">
        <p14:creationId xmlns:p14="http://schemas.microsoft.com/office/powerpoint/2010/main" val="372162561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0A215020-140C-4865-9EB1-F827A90C5408}" type="slidenum">
              <a:rPr lang="ar-EG" smtClean="0"/>
              <a:pPr/>
              <a:t>19</a:t>
            </a:fld>
            <a:endParaRPr lang="ar-E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0A215020-140C-4865-9EB1-F827A90C5408}" type="slidenum">
              <a:rPr lang="ar-EG" smtClean="0"/>
              <a:pPr/>
              <a:t>26</a:t>
            </a:fld>
            <a:endParaRPr lang="ar-EG"/>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0A215020-140C-4865-9EB1-F827A90C5408}" type="slidenum">
              <a:rPr lang="ar-EG" smtClean="0"/>
              <a:pPr/>
              <a:t>30</a:t>
            </a:fld>
            <a:endParaRPr lang="ar-EG"/>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D9DB69E3-6D57-49B0-A52D-755200CDC3E7}" type="slidenum">
              <a:rPr lang="ar-EG" smtClean="0"/>
              <a:pPr/>
              <a:t>100</a:t>
            </a:fld>
            <a:endParaRPr lang="ar-EG"/>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D9DB69E3-6D57-49B0-A52D-755200CDC3E7}" type="slidenum">
              <a:rPr lang="ar-EG" smtClean="0"/>
              <a:pPr/>
              <a:t>109</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9/27/2017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9/27/2017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9/27/2017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9/27/2017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9/27/2017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9/27/2017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9/27/2017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9/27/2017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9/27/2017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9/27/2017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9/27/2017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9/27/2017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مراحل </a:t>
            </a:r>
            <a:r>
              <a:rPr lang="ar-EG" dirty="0" smtClean="0"/>
              <a:t>إعداد مشروع البحث</a:t>
            </a:r>
            <a:endParaRPr lang="ar-EG" dirty="0"/>
          </a:p>
        </p:txBody>
      </p:sp>
      <p:sp>
        <p:nvSpPr>
          <p:cNvPr id="3" name="Subtitle 2"/>
          <p:cNvSpPr>
            <a:spLocks noGrp="1"/>
          </p:cNvSpPr>
          <p:nvPr>
            <p:ph type="subTitle" idx="1"/>
          </p:nvPr>
        </p:nvSpPr>
        <p:spPr>
          <a:xfrm>
            <a:off x="457200" y="4267200"/>
            <a:ext cx="5334000" cy="1981200"/>
          </a:xfrm>
        </p:spPr>
        <p:txBody>
          <a:bodyPr/>
          <a:lstStyle/>
          <a:p>
            <a:pPr algn="l"/>
            <a:r>
              <a:rPr lang="ar-SA" b="1" dirty="0" smtClean="0"/>
              <a:t>مقرر البحوث </a:t>
            </a:r>
            <a:r>
              <a:rPr lang="ar-SA" b="1" dirty="0"/>
              <a:t>الإعلامية </a:t>
            </a:r>
            <a:r>
              <a:rPr lang="ar-SA" b="1" dirty="0" smtClean="0"/>
              <a:t>الكمية</a:t>
            </a:r>
          </a:p>
          <a:p>
            <a:pPr algn="l"/>
            <a:r>
              <a:rPr lang="ar-SA" b="1" dirty="0" smtClean="0"/>
              <a:t>د. هالة بن علي </a:t>
            </a:r>
            <a:r>
              <a:rPr lang="ar-SA" b="1" dirty="0" err="1" smtClean="0"/>
              <a:t>برناط</a:t>
            </a:r>
            <a:endParaRPr lang="ar-E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r>
              <a:rPr lang="ar-EG" sz="4000" b="1" dirty="0" smtClean="0"/>
              <a:t>واختيار التخصص يتوقف على:-</a:t>
            </a:r>
          </a:p>
          <a:p>
            <a:pPr>
              <a:buFontTx/>
              <a:buChar char="-"/>
            </a:pPr>
            <a:r>
              <a:rPr lang="ar-EG" sz="4000" b="1" dirty="0" smtClean="0"/>
              <a:t>تاريخ الطالب مع هذا التخصص.</a:t>
            </a:r>
          </a:p>
          <a:p>
            <a:pPr>
              <a:buFontTx/>
              <a:buChar char="-"/>
            </a:pPr>
            <a:r>
              <a:rPr lang="ar-EG" sz="4000" b="1" dirty="0" smtClean="0"/>
              <a:t>الاهتمامات الشخصية.</a:t>
            </a:r>
            <a:endParaRPr lang="ar-EG" sz="4000" b="1" dirty="0"/>
          </a:p>
        </p:txBody>
      </p:sp>
      <p:sp>
        <p:nvSpPr>
          <p:cNvPr id="3" name="Title 2"/>
          <p:cNvSpPr>
            <a:spLocks noGrp="1"/>
          </p:cNvSpPr>
          <p:nvPr>
            <p:ph type="title"/>
          </p:nvPr>
        </p:nvSpPr>
        <p:spPr/>
        <p:txBody>
          <a:bodyPr/>
          <a:lstStyle/>
          <a:p>
            <a:endParaRPr lang="ar-EG"/>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600" b="1" dirty="0" smtClean="0"/>
              <a:t>تجنب أخطاء التعميم.</a:t>
            </a:r>
          </a:p>
          <a:p>
            <a:pPr algn="just"/>
            <a:r>
              <a:rPr lang="ar-EG" sz="3600" b="1" dirty="0" smtClean="0"/>
              <a:t>تفادي أخطاء الاعتماد على العينة وخاصة خطأ الصدفة وخطأ التحيز.</a:t>
            </a:r>
          </a:p>
          <a:p>
            <a:pPr algn="just"/>
            <a:r>
              <a:rPr lang="ar-EG" sz="3600" b="1" dirty="0" smtClean="0"/>
              <a:t>دقة النتائج المتحصل عليها  والوثوق بها نظرا لجمع البيانات من جميع مفردات مجتمع البحث.</a:t>
            </a:r>
          </a:p>
        </p:txBody>
      </p:sp>
      <p:sp>
        <p:nvSpPr>
          <p:cNvPr id="3" name="Title 2"/>
          <p:cNvSpPr>
            <a:spLocks noGrp="1"/>
          </p:cNvSpPr>
          <p:nvPr>
            <p:ph type="title"/>
          </p:nvPr>
        </p:nvSpPr>
        <p:spPr/>
        <p:txBody>
          <a:bodyPr/>
          <a:lstStyle/>
          <a:p>
            <a:pPr algn="ctr"/>
            <a:r>
              <a:rPr lang="ar-EG" dirty="0" smtClean="0"/>
              <a:t>مزايا الحصر الشامل</a:t>
            </a:r>
            <a:endParaRPr lang="ar-EG" dirty="0"/>
          </a:p>
        </p:txBody>
      </p:sp>
    </p:spTree>
    <p:extLst>
      <p:ext uri="{BB962C8B-B14F-4D97-AF65-F5344CB8AC3E}">
        <p14:creationId xmlns:p14="http://schemas.microsoft.com/office/powerpoint/2010/main" val="40349554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600" b="1" dirty="0" smtClean="0"/>
              <a:t>يحتاج لتكاليف باهظة.</a:t>
            </a:r>
          </a:p>
          <a:p>
            <a:pPr algn="just"/>
            <a:r>
              <a:rPr lang="ar-EG" sz="3600" b="1" dirty="0" smtClean="0"/>
              <a:t>يحتاج إلى وقت وجهد كبيرين في جمع المعلومات وفي استخلاص النتائج.</a:t>
            </a:r>
          </a:p>
          <a:p>
            <a:pPr algn="just"/>
            <a:r>
              <a:rPr lang="ar-EG" sz="3600" b="1" dirty="0" smtClean="0"/>
              <a:t>يتطلب جهازا ادارياً وفنياً ضخما للقيام به.</a:t>
            </a:r>
            <a:endParaRPr lang="ar-EG" sz="3600" b="1" dirty="0"/>
          </a:p>
        </p:txBody>
      </p:sp>
      <p:sp>
        <p:nvSpPr>
          <p:cNvPr id="3" name="Title 2"/>
          <p:cNvSpPr>
            <a:spLocks noGrp="1"/>
          </p:cNvSpPr>
          <p:nvPr>
            <p:ph type="title"/>
          </p:nvPr>
        </p:nvSpPr>
        <p:spPr/>
        <p:txBody>
          <a:bodyPr/>
          <a:lstStyle/>
          <a:p>
            <a:pPr algn="ctr"/>
            <a:r>
              <a:rPr lang="ar-EG" dirty="0" smtClean="0"/>
              <a:t>عيوب الحصر الشامل</a:t>
            </a:r>
            <a:endParaRPr lang="ar-EG" dirty="0"/>
          </a:p>
        </p:txBody>
      </p:sp>
    </p:spTree>
    <p:extLst>
      <p:ext uri="{BB962C8B-B14F-4D97-AF65-F5344CB8AC3E}">
        <p14:creationId xmlns:p14="http://schemas.microsoft.com/office/powerpoint/2010/main" val="64857723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636680"/>
          </a:xfrm>
        </p:spPr>
        <p:txBody>
          <a:bodyPr anchor="t">
            <a:noAutofit/>
          </a:bodyPr>
          <a:lstStyle/>
          <a:p>
            <a:pPr algn="ctr" rtl="1"/>
            <a:r>
              <a:rPr lang="ar-SA" sz="3600" b="1" dirty="0"/>
              <a:t>لماذا تستخدم العينات ؟</a:t>
            </a:r>
            <a:endParaRPr lang="ar-SA" sz="3600" dirty="0"/>
          </a:p>
        </p:txBody>
      </p:sp>
      <p:sp>
        <p:nvSpPr>
          <p:cNvPr id="3" name="عنصر نائب للمحتوى 2"/>
          <p:cNvSpPr>
            <a:spLocks noGrp="1"/>
          </p:cNvSpPr>
          <p:nvPr>
            <p:ph idx="1"/>
          </p:nvPr>
        </p:nvSpPr>
        <p:spPr>
          <a:xfrm>
            <a:off x="395536" y="1340768"/>
            <a:ext cx="8229600" cy="5374380"/>
          </a:xfrm>
        </p:spPr>
        <p:txBody>
          <a:bodyPr anchor="ctr">
            <a:noAutofit/>
          </a:bodyPr>
          <a:lstStyle/>
          <a:p>
            <a:pPr lvl="0" algn="r" rtl="1"/>
            <a:r>
              <a:rPr lang="ar-SA" sz="2400" b="1" u="sng" dirty="0" smtClean="0"/>
              <a:t>تجانس </a:t>
            </a:r>
            <a:r>
              <a:rPr lang="ar-SA" sz="2400" b="1" u="sng" dirty="0"/>
              <a:t>مفردات مجتمع البحث الأصلي</a:t>
            </a:r>
            <a:r>
              <a:rPr lang="ar-SA" sz="2400" b="1" dirty="0"/>
              <a:t>: </a:t>
            </a:r>
            <a:r>
              <a:rPr lang="ar-TN" sz="2400" b="1" dirty="0" smtClean="0"/>
              <a:t>ت</a:t>
            </a:r>
            <a:r>
              <a:rPr lang="ar-SA" sz="2400" b="1" dirty="0" smtClean="0"/>
              <a:t>كون عناصر </a:t>
            </a:r>
            <a:r>
              <a:rPr lang="ar-SA" sz="2400" b="1" dirty="0"/>
              <a:t>مجتمع الدراسة الأصلي متجانسة بشكل </a:t>
            </a:r>
            <a:r>
              <a:rPr lang="ar-SA" sz="2400" b="1" dirty="0" smtClean="0"/>
              <a:t>كبير</a:t>
            </a:r>
            <a:r>
              <a:rPr lang="ar-TN" sz="2400" b="1" dirty="0" smtClean="0"/>
              <a:t>/ </a:t>
            </a:r>
            <a:r>
              <a:rPr lang="ar-SA" sz="2400" b="1" dirty="0" smtClean="0"/>
              <a:t>نفس </a:t>
            </a:r>
            <a:r>
              <a:rPr lang="ar-SA" sz="2400" b="1" dirty="0"/>
              <a:t>النتائج يتم الحصول عليها سواء تمت الدراسة على جزء من المجتمع الأصلي أم كامل مفردات المجتمع</a:t>
            </a:r>
            <a:r>
              <a:rPr lang="ar-SA" sz="2400" b="1" dirty="0" smtClean="0"/>
              <a:t>.</a:t>
            </a:r>
          </a:p>
          <a:p>
            <a:pPr lvl="0" algn="r" rtl="1"/>
            <a:r>
              <a:rPr lang="ar-SA" sz="2400" b="1" dirty="0" smtClean="0"/>
              <a:t> </a:t>
            </a:r>
            <a:r>
              <a:rPr lang="ar-SA" sz="2400" b="1" u="sng" dirty="0" smtClean="0"/>
              <a:t>ارتفاع </a:t>
            </a:r>
            <a:r>
              <a:rPr lang="ar-SA" sz="2400" b="1" u="sng" dirty="0"/>
              <a:t>التكلفة والوقت والجهد</a:t>
            </a:r>
            <a:r>
              <a:rPr lang="ar-SA" sz="2400" b="1" dirty="0"/>
              <a:t>: إذا كان مجتمع الدراسة </a:t>
            </a:r>
            <a:r>
              <a:rPr lang="ar-SA" sz="2400" b="1" dirty="0" smtClean="0"/>
              <a:t>كبيرا ومتباعدا </a:t>
            </a:r>
            <a:r>
              <a:rPr lang="ar-SA" sz="2400" b="1" dirty="0"/>
              <a:t>جغرافيا يجعل من الصعب على الباحث القيام بدراسة مجتمع البحث الأصلي بالكامل </a:t>
            </a:r>
            <a:r>
              <a:rPr lang="ar-TN" sz="2400" b="1" dirty="0" smtClean="0"/>
              <a:t>(</a:t>
            </a:r>
            <a:r>
              <a:rPr lang="ar-SA" sz="2400" b="1" dirty="0" smtClean="0"/>
              <a:t>وقت </a:t>
            </a:r>
            <a:r>
              <a:rPr lang="ar-SA" sz="2400" b="1" dirty="0"/>
              <a:t>وجهد وتكلفة مرتفعة</a:t>
            </a:r>
            <a:r>
              <a:rPr lang="ar-SA" sz="2400" b="1" dirty="0" smtClean="0"/>
              <a:t>.</a:t>
            </a:r>
            <a:r>
              <a:rPr lang="ar-TN" sz="2400" b="1" dirty="0" smtClean="0"/>
              <a:t>)</a:t>
            </a:r>
            <a:r>
              <a:rPr lang="ar-SA" sz="2400" b="1" dirty="0" smtClean="0"/>
              <a:t> </a:t>
            </a:r>
          </a:p>
          <a:p>
            <a:pPr lvl="0" algn="r" rtl="1"/>
            <a:r>
              <a:rPr lang="ar-SA" sz="2400" b="1" u="sng" dirty="0" smtClean="0"/>
              <a:t>ضعف </a:t>
            </a:r>
            <a:r>
              <a:rPr lang="ar-SA" sz="2400" b="1" u="sng" dirty="0"/>
              <a:t>الرقابة والإشراف</a:t>
            </a:r>
            <a:r>
              <a:rPr lang="ar-SA" sz="2400" b="1" dirty="0"/>
              <a:t>: عندما يكون مجتمع الدراسة كبيرا فان ذلك قد يدفع الباحث إلى استخدام مساعدين في جمع البيانات وتحليلها. ولكن إمكانيات الباحث في الضبط والرقابة </a:t>
            </a:r>
            <a:r>
              <a:rPr lang="ar-TN" sz="2400" b="1" dirty="0" smtClean="0"/>
              <a:t>ضعيفة /</a:t>
            </a:r>
            <a:r>
              <a:rPr lang="ar-SA" sz="2400" b="1" dirty="0" smtClean="0"/>
              <a:t>ازدياد </a:t>
            </a:r>
            <a:r>
              <a:rPr lang="ar-SA" sz="2400" b="1" dirty="0"/>
              <a:t>حجم البيانات والجهد المطلوب لجمعها و </a:t>
            </a:r>
            <a:r>
              <a:rPr lang="ar-SA" sz="2400" b="1" dirty="0" smtClean="0"/>
              <a:t>تحليلها</a:t>
            </a:r>
          </a:p>
          <a:p>
            <a:pPr lvl="0" algn="r" rtl="1"/>
            <a:r>
              <a:rPr lang="ar-SA" sz="2400" b="1" u="sng" dirty="0" smtClean="0"/>
              <a:t>عدم </a:t>
            </a:r>
            <a:r>
              <a:rPr lang="ar-SA" sz="2400" b="1" u="sng" dirty="0"/>
              <a:t>إمكانية حصر كامل مفردات مجتمع البحث الأصلي</a:t>
            </a:r>
            <a:r>
              <a:rPr lang="ar-SA" sz="2400" b="1" dirty="0"/>
              <a:t>: </a:t>
            </a:r>
            <a:r>
              <a:rPr lang="ar-SA" sz="2400" b="1" dirty="0" smtClean="0"/>
              <a:t>يصعب حصر </a:t>
            </a:r>
            <a:r>
              <a:rPr lang="ar-SA" sz="2400" b="1" dirty="0"/>
              <a:t>كامل مفردات مجتمع </a:t>
            </a:r>
            <a:r>
              <a:rPr lang="ar-SA" sz="2400" b="1" dirty="0" smtClean="0"/>
              <a:t>الدراسة</a:t>
            </a:r>
            <a:r>
              <a:rPr lang="ar-TN" sz="2400" b="1" dirty="0" smtClean="0"/>
              <a:t> </a:t>
            </a:r>
            <a:r>
              <a:rPr lang="ar-SA" sz="2400" b="1" dirty="0" smtClean="0"/>
              <a:t>مثال </a:t>
            </a:r>
            <a:r>
              <a:rPr lang="ar-SA" sz="2400" b="1" dirty="0"/>
              <a:t>على ذلك دراسة ظاهرة المدمنين على </a:t>
            </a:r>
            <a:r>
              <a:rPr lang="ar-SA" sz="2400" b="1" dirty="0" smtClean="0"/>
              <a:t>المخدرات</a:t>
            </a:r>
          </a:p>
        </p:txBody>
      </p:sp>
    </p:spTree>
    <p:extLst>
      <p:ext uri="{BB962C8B-B14F-4D97-AF65-F5344CB8AC3E}">
        <p14:creationId xmlns:p14="http://schemas.microsoft.com/office/powerpoint/2010/main" val="345914948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96086"/>
          </a:xfrm>
        </p:spPr>
        <p:txBody>
          <a:bodyPr anchor="t">
            <a:normAutofit/>
          </a:bodyPr>
          <a:lstStyle/>
          <a:p>
            <a:pPr algn="r" rtl="1"/>
            <a:r>
              <a:rPr lang="ar-SA" sz="4000" b="1" dirty="0"/>
              <a:t>لماذا تستخدم العينات ؟</a:t>
            </a:r>
            <a:endParaRPr lang="ar-SA" sz="4000" dirty="0"/>
          </a:p>
        </p:txBody>
      </p:sp>
      <p:sp>
        <p:nvSpPr>
          <p:cNvPr id="3" name="عنصر نائب للمحتوى 2"/>
          <p:cNvSpPr>
            <a:spLocks noGrp="1"/>
          </p:cNvSpPr>
          <p:nvPr>
            <p:ph idx="1"/>
          </p:nvPr>
        </p:nvSpPr>
        <p:spPr>
          <a:xfrm>
            <a:off x="457200" y="1500174"/>
            <a:ext cx="8229600" cy="4824426"/>
          </a:xfrm>
        </p:spPr>
        <p:txBody>
          <a:bodyPr>
            <a:normAutofit/>
          </a:bodyPr>
          <a:lstStyle/>
          <a:p>
            <a:pPr lvl="0" algn="r" rtl="1"/>
            <a:r>
              <a:rPr lang="ar-SA" sz="2800" b="1" u="sng" dirty="0"/>
              <a:t>إن الدراسات الإحصائية تؤكد بأن قدرة العينة </a:t>
            </a:r>
            <a:r>
              <a:rPr lang="ar-SA" sz="2800" b="1" u="sng" dirty="0" smtClean="0"/>
              <a:t>على </a:t>
            </a:r>
            <a:r>
              <a:rPr lang="ar-SA" sz="2800" b="1" u="sng" dirty="0"/>
              <a:t>تمثيل المجتمع يمكن أن تصل في دقتها إلى درجة مقاربة إلى حد كبير للنتيجة الفعلية التي سيحصل عليها الباحث من المجتمع لو طبق الدراسة على أفراده جميعا</a:t>
            </a:r>
            <a:r>
              <a:rPr lang="ar-SA" sz="2800" dirty="0"/>
              <a:t>.</a:t>
            </a:r>
            <a:r>
              <a:rPr lang="ar-TN" sz="2800" dirty="0"/>
              <a:t> </a:t>
            </a:r>
            <a:endParaRPr lang="ar-SA" sz="2800" dirty="0" smtClean="0"/>
          </a:p>
          <a:p>
            <a:pPr lvl="0" algn="r" rtl="1"/>
            <a:r>
              <a:rPr lang="ar-TN" sz="2800" dirty="0" smtClean="0"/>
              <a:t>غير </a:t>
            </a:r>
            <a:r>
              <a:rPr lang="ar-TN" sz="2800" dirty="0"/>
              <a:t>أنه يجب التنبيه بأنه ليس لباحث أن يدعي بأن نتائج دراسته مماثلة تماما لنتائج المجتمع إذ أنه لا يمكن القطع بصحة النتيجة </a:t>
            </a:r>
            <a:r>
              <a:rPr lang="ar-TN" sz="2800" dirty="0" smtClean="0"/>
              <a:t>بنسبة </a:t>
            </a:r>
            <a:r>
              <a:rPr lang="ar-SA" sz="2800" dirty="0" smtClean="0"/>
              <a:t>1</a:t>
            </a:r>
            <a:r>
              <a:rPr lang="ar-TN" sz="2800" dirty="0" smtClean="0"/>
              <a:t>0</a:t>
            </a:r>
            <a:r>
              <a:rPr lang="ar-SA" sz="2800" dirty="0" smtClean="0"/>
              <a:t>0 </a:t>
            </a:r>
            <a:r>
              <a:rPr lang="en-US" sz="2800" dirty="0" smtClean="0"/>
              <a:t>% </a:t>
            </a:r>
            <a:r>
              <a:rPr lang="ar-TN" sz="2800" dirty="0" smtClean="0"/>
              <a:t> ما </a:t>
            </a:r>
            <a:r>
              <a:rPr lang="ar-TN" sz="2800" dirty="0"/>
              <a:t>لم يستخدم جميع أفراد المجتمع في دراسته. </a:t>
            </a:r>
            <a:endParaRPr lang="ar-SA" sz="2800" dirty="0" smtClean="0"/>
          </a:p>
          <a:p>
            <a:pPr lvl="0" algn="r" rtl="1"/>
            <a:r>
              <a:rPr lang="ar-TN" sz="2800" dirty="0" smtClean="0"/>
              <a:t>بمعنى </a:t>
            </a:r>
            <a:r>
              <a:rPr lang="ar-TN" sz="2800" dirty="0"/>
              <a:t>أن هناك مجالا لما اصطلح الإحصائيون على تسميته </a:t>
            </a:r>
            <a:r>
              <a:rPr lang="ar-TN" sz="2800" b="1" u="sng" dirty="0"/>
              <a:t>بالخطأ العيني </a:t>
            </a:r>
            <a:r>
              <a:rPr lang="ar-TN" sz="2800" dirty="0"/>
              <a:t>الذي يظل موجودا مادامت معلومات البحث </a:t>
            </a:r>
            <a:r>
              <a:rPr lang="ar-TN" sz="2800" dirty="0" err="1" smtClean="0"/>
              <a:t>مستقا</a:t>
            </a:r>
            <a:r>
              <a:rPr lang="ar-SA" sz="2800" dirty="0"/>
              <a:t>ة</a:t>
            </a:r>
            <a:r>
              <a:rPr lang="ar-TN" sz="2800" dirty="0" smtClean="0"/>
              <a:t> </a:t>
            </a:r>
            <a:r>
              <a:rPr lang="ar-TN" sz="2800" dirty="0"/>
              <a:t>من العينة </a:t>
            </a:r>
            <a:r>
              <a:rPr lang="ar-TN" sz="2800" dirty="0" smtClean="0"/>
              <a:t>وليست </a:t>
            </a:r>
            <a:r>
              <a:rPr lang="ar-TN" sz="2800" dirty="0"/>
              <a:t>من المجتمع</a:t>
            </a:r>
            <a:endParaRPr lang="ar-SA" sz="2800" dirty="0"/>
          </a:p>
        </p:txBody>
      </p:sp>
    </p:spTree>
    <p:extLst>
      <p:ext uri="{BB962C8B-B14F-4D97-AF65-F5344CB8AC3E}">
        <p14:creationId xmlns:p14="http://schemas.microsoft.com/office/powerpoint/2010/main" val="82347177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200" b="1" dirty="0" smtClean="0"/>
              <a:t>تعني اختيار عدد من مفردات المجتمع تمثله كماً ونوعاً في الخصائص ذات العلاقة بموضوع البحث، والعينة تغني الباحث عن الحصر الشامل عندما تمثل المجتمع الأصلي، وتحقق أهداف البحث.</a:t>
            </a:r>
            <a:endParaRPr lang="ar-EG" sz="3200" b="1" dirty="0"/>
          </a:p>
        </p:txBody>
      </p:sp>
      <p:sp>
        <p:nvSpPr>
          <p:cNvPr id="3" name="Title 2"/>
          <p:cNvSpPr>
            <a:spLocks noGrp="1"/>
          </p:cNvSpPr>
          <p:nvPr>
            <p:ph type="title"/>
          </p:nvPr>
        </p:nvSpPr>
        <p:spPr/>
        <p:txBody>
          <a:bodyPr/>
          <a:lstStyle/>
          <a:p>
            <a:pPr algn="ctr"/>
            <a:r>
              <a:rPr lang="ar-EG" dirty="0" smtClean="0"/>
              <a:t>معنى العينة</a:t>
            </a:r>
            <a:endParaRPr lang="ar-EG" dirty="0"/>
          </a:p>
        </p:txBody>
      </p:sp>
    </p:spTree>
    <p:extLst>
      <p:ext uri="{BB962C8B-B14F-4D97-AF65-F5344CB8AC3E}">
        <p14:creationId xmlns:p14="http://schemas.microsoft.com/office/powerpoint/2010/main" val="414262677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200" b="1" dirty="0" smtClean="0"/>
              <a:t>أن تكون العينة ممثلة للمجتمع الأصلي، اي تتشابه خصائص العينة مع خصائص المجتمع كله حتى تكون ضمن العينة المختارة، وذلك عن طريق الاختيار العشوائي والابتعاد عن التحيز.</a:t>
            </a:r>
          </a:p>
          <a:p>
            <a:pPr algn="just"/>
            <a:r>
              <a:rPr lang="ar-EG" sz="3200" b="1" dirty="0" smtClean="0"/>
              <a:t>أن توجد فرصة متساوية لجميع مفردات المجتمع الاصلي لأن تكون ضمن العينة المختارة، ويتحقق ذلك عن طريق الاختيار العشوائي والابتعاد  عن التحيز، حتى تكون النتائج قابلة للتعميم.</a:t>
            </a:r>
            <a:endParaRPr lang="ar-EG" sz="3200" b="1" dirty="0"/>
          </a:p>
        </p:txBody>
      </p:sp>
      <p:sp>
        <p:nvSpPr>
          <p:cNvPr id="3" name="Title 2"/>
          <p:cNvSpPr>
            <a:spLocks noGrp="1"/>
          </p:cNvSpPr>
          <p:nvPr>
            <p:ph type="title"/>
          </p:nvPr>
        </p:nvSpPr>
        <p:spPr/>
        <p:txBody>
          <a:bodyPr/>
          <a:lstStyle/>
          <a:p>
            <a:pPr algn="ctr"/>
            <a:r>
              <a:rPr lang="ar-EG" dirty="0" smtClean="0"/>
              <a:t>شروط العينة</a:t>
            </a:r>
            <a:endParaRPr lang="ar-EG" dirty="0"/>
          </a:p>
        </p:txBody>
      </p:sp>
    </p:spTree>
    <p:extLst>
      <p:ext uri="{BB962C8B-B14F-4D97-AF65-F5344CB8AC3E}">
        <p14:creationId xmlns:p14="http://schemas.microsoft.com/office/powerpoint/2010/main" val="48565913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b="1" dirty="0"/>
              <a:t>حجم العينة ومدى تمثيلها لمجتمع الدراسة : </a:t>
            </a:r>
            <a:r>
              <a:rPr lang="en-US" b="1" dirty="0"/>
              <a:t/>
            </a:r>
            <a:br>
              <a:rPr lang="en-US" b="1" dirty="0"/>
            </a:br>
            <a:endParaRPr lang="ar-SA" dirty="0"/>
          </a:p>
        </p:txBody>
      </p:sp>
      <p:sp>
        <p:nvSpPr>
          <p:cNvPr id="3" name="عنصر نائب للمحتوى 2"/>
          <p:cNvSpPr>
            <a:spLocks noGrp="1"/>
          </p:cNvSpPr>
          <p:nvPr>
            <p:ph idx="1"/>
          </p:nvPr>
        </p:nvSpPr>
        <p:spPr>
          <a:xfrm>
            <a:off x="251520" y="1412776"/>
            <a:ext cx="8352928" cy="4896544"/>
          </a:xfrm>
        </p:spPr>
        <p:txBody>
          <a:bodyPr anchor="ctr">
            <a:normAutofit/>
          </a:bodyPr>
          <a:lstStyle/>
          <a:p>
            <a:pPr algn="r" rtl="1"/>
            <a:r>
              <a:rPr lang="ar-SA" b="1" dirty="0"/>
              <a:t>يعتبر تحديد حجم العينة من الأمور الأساسية التي يجب أن يوليها الباحث أهمية كبرى. إن اختيار عينة صغيرة الحجم قد يجعلها غير ممثلة، كذلك اختيار عينة كبيرة تؤدي إلى زيادة في التكاليف بشكل غير مبرر. </a:t>
            </a:r>
            <a:endParaRPr lang="ar-SA" b="1" dirty="0" smtClean="0"/>
          </a:p>
          <a:p>
            <a:pPr algn="r" rtl="1"/>
            <a:endParaRPr lang="en-US" b="1" dirty="0"/>
          </a:p>
          <a:p>
            <a:pPr algn="r" rtl="1"/>
            <a:r>
              <a:rPr lang="ar-SA" b="1" dirty="0" smtClean="0"/>
              <a:t>تقرير </a:t>
            </a:r>
            <a:r>
              <a:rPr lang="ar-SA" b="1" dirty="0"/>
              <a:t>الحجم المناسب من العينة </a:t>
            </a:r>
            <a:r>
              <a:rPr lang="ar-SA" b="1" dirty="0" smtClean="0"/>
              <a:t>يعد </a:t>
            </a:r>
            <a:r>
              <a:rPr lang="ar-SA" b="1" dirty="0"/>
              <a:t>أمرا </a:t>
            </a:r>
            <a:r>
              <a:rPr lang="ar-TN" b="1" dirty="0" smtClean="0"/>
              <a:t>مثيرا </a:t>
            </a:r>
            <a:r>
              <a:rPr lang="ar-TN" b="1" dirty="0" err="1" smtClean="0"/>
              <a:t>لل</a:t>
            </a:r>
            <a:r>
              <a:rPr lang="ar-SA" b="1" dirty="0" smtClean="0"/>
              <a:t>جدل </a:t>
            </a:r>
            <a:r>
              <a:rPr lang="ar-SA" b="1" dirty="0"/>
              <a:t>لدى بعض المختصين أنفسهم، إذ أن من بينهم من يقرر أن يقوم الباحث باختيار نسبة محددة ( 5</a:t>
            </a:r>
            <a:r>
              <a:rPr lang="fr-FR" b="1" dirty="0"/>
              <a:t>% </a:t>
            </a:r>
            <a:r>
              <a:rPr lang="ar-SA" b="1" dirty="0"/>
              <a:t> مثلا أو 10 </a:t>
            </a:r>
            <a:r>
              <a:rPr lang="en-US" b="1" dirty="0"/>
              <a:t>%</a:t>
            </a:r>
            <a:r>
              <a:rPr lang="ar-SA" b="1" dirty="0"/>
              <a:t>) من أفراد مجتمع الدراسة، و منهم من يرى بأن الأمر يرجع لرأي الباحث ليقرر بنفسه ما هو مناسب لذلك</a:t>
            </a:r>
            <a:r>
              <a:rPr lang="ar-SA" dirty="0"/>
              <a:t>. </a:t>
            </a:r>
            <a:endParaRPr lang="en-US" dirty="0"/>
          </a:p>
        </p:txBody>
      </p:sp>
    </p:spTree>
    <p:extLst>
      <p:ext uri="{BB962C8B-B14F-4D97-AF65-F5344CB8AC3E}">
        <p14:creationId xmlns:p14="http://schemas.microsoft.com/office/powerpoint/2010/main" val="138182919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571480"/>
            <a:ext cx="8229600" cy="785818"/>
          </a:xfrm>
        </p:spPr>
        <p:txBody>
          <a:bodyPr anchor="t">
            <a:noAutofit/>
          </a:bodyPr>
          <a:lstStyle/>
          <a:p>
            <a:pPr algn="r" rtl="1"/>
            <a:r>
              <a:rPr lang="ar-SA" sz="3200" b="1" dirty="0" smtClean="0"/>
              <a:t>لا توجد </a:t>
            </a:r>
            <a:r>
              <a:rPr lang="ar-SA" sz="3200" b="1" dirty="0"/>
              <a:t>نسبة مئوية معينة </a:t>
            </a:r>
            <a:r>
              <a:rPr lang="ar-SA" sz="3200" b="1" dirty="0" smtClean="0"/>
              <a:t>هناك</a:t>
            </a:r>
            <a:r>
              <a:rPr lang="fr-FR" sz="3200" b="1" dirty="0" smtClean="0"/>
              <a:t> </a:t>
            </a:r>
            <a:r>
              <a:rPr lang="ar-SA" sz="3200" b="1" dirty="0" smtClean="0"/>
              <a:t>عوامل </a:t>
            </a:r>
            <a:r>
              <a:rPr lang="ar-SA" sz="3200" b="1" dirty="0"/>
              <a:t>تؤثر في حجم </a:t>
            </a:r>
            <a:r>
              <a:rPr lang="ar-SA" sz="3200" b="1" dirty="0" smtClean="0"/>
              <a:t>العينة</a:t>
            </a:r>
            <a:r>
              <a:rPr lang="ar-SA" sz="3200" dirty="0"/>
              <a:t/>
            </a:r>
            <a:br>
              <a:rPr lang="ar-SA" sz="3200" dirty="0"/>
            </a:br>
            <a:endParaRPr lang="ar-SA" sz="3200" dirty="0"/>
          </a:p>
        </p:txBody>
      </p:sp>
      <p:sp>
        <p:nvSpPr>
          <p:cNvPr id="3" name="عنصر نائب للمحتوى 2"/>
          <p:cNvSpPr>
            <a:spLocks noGrp="1"/>
          </p:cNvSpPr>
          <p:nvPr>
            <p:ph idx="1"/>
          </p:nvPr>
        </p:nvSpPr>
        <p:spPr>
          <a:xfrm>
            <a:off x="251520" y="1295400"/>
            <a:ext cx="8712968" cy="5334000"/>
          </a:xfrm>
        </p:spPr>
        <p:txBody>
          <a:bodyPr>
            <a:normAutofit fontScale="25000" lnSpcReduction="20000"/>
          </a:bodyPr>
          <a:lstStyle/>
          <a:p>
            <a:pPr algn="r" rtl="1"/>
            <a:r>
              <a:rPr lang="ar-SA" sz="9600" b="1" dirty="0" smtClean="0"/>
              <a:t>درجة </a:t>
            </a:r>
            <a:r>
              <a:rPr lang="ar-SA" sz="9600" b="1" dirty="0"/>
              <a:t>الدقة والثقة المرجو تحقيقها : </a:t>
            </a:r>
            <a:r>
              <a:rPr lang="ar-SA" sz="9600" b="1" dirty="0" smtClean="0"/>
              <a:t>كلما </a:t>
            </a:r>
            <a:r>
              <a:rPr lang="ar-SA" sz="9600" b="1" dirty="0"/>
              <a:t>كان الباحث </a:t>
            </a:r>
            <a:r>
              <a:rPr lang="ar-SA" sz="9600" b="1" dirty="0" smtClean="0"/>
              <a:t>راغبا </a:t>
            </a:r>
            <a:r>
              <a:rPr lang="ar-SA" sz="9600" b="1" dirty="0"/>
              <a:t>في الحصول على نتائج أكثر دقة </a:t>
            </a:r>
            <a:r>
              <a:rPr lang="ar-SA" sz="9600" b="1" dirty="0" smtClean="0"/>
              <a:t>استدعى </a:t>
            </a:r>
            <a:r>
              <a:rPr lang="ar-SA" sz="9600" b="1" dirty="0"/>
              <a:t>الأمر زيادة حجم عينة الدراسة. </a:t>
            </a:r>
            <a:endParaRPr lang="en-US" sz="9600" b="1" dirty="0"/>
          </a:p>
          <a:p>
            <a:pPr algn="r" rtl="1"/>
            <a:r>
              <a:rPr lang="ar-TN" sz="9600" b="1" dirty="0" smtClean="0"/>
              <a:t>درجة </a:t>
            </a:r>
            <a:r>
              <a:rPr lang="ar-SA" sz="9600" b="1" dirty="0" smtClean="0"/>
              <a:t>الدقة</a:t>
            </a:r>
            <a:r>
              <a:rPr lang="ar-TN" sz="9600" b="1" dirty="0" smtClean="0"/>
              <a:t> هي </a:t>
            </a:r>
            <a:r>
              <a:rPr lang="ar-SA" sz="9600" b="1" dirty="0" smtClean="0"/>
              <a:t>قرب </a:t>
            </a:r>
            <a:r>
              <a:rPr lang="ar-SA" sz="9600" b="1" dirty="0"/>
              <a:t>نتائج العينة إلى الواقع </a:t>
            </a:r>
            <a:r>
              <a:rPr lang="ar-TN" sz="9600" b="1" dirty="0" smtClean="0"/>
              <a:t>(</a:t>
            </a:r>
            <a:r>
              <a:rPr lang="ar-SA" sz="9600" b="1" dirty="0" smtClean="0"/>
              <a:t>80</a:t>
            </a:r>
            <a:r>
              <a:rPr lang="ar-SA" sz="9600" b="1" dirty="0"/>
              <a:t>% أو 90% أو 95% أو </a:t>
            </a:r>
            <a:r>
              <a:rPr lang="ar-SA" sz="9600" b="1" dirty="0" smtClean="0"/>
              <a:t>غيرها</a:t>
            </a:r>
            <a:r>
              <a:rPr lang="ar-TN" sz="9600" b="1" dirty="0" smtClean="0"/>
              <a:t>)</a:t>
            </a:r>
            <a:r>
              <a:rPr lang="ar-SA" sz="9600" b="1" dirty="0" smtClean="0"/>
              <a:t> </a:t>
            </a:r>
            <a:r>
              <a:rPr lang="ar-SA" sz="9600" b="1" dirty="0"/>
              <a:t>والنسبة الشائعة الاستخدام في التحليل الإحصائي هي 95%، إلا أنه من الصعب الحصول على نتائج دقيقة بنسبة 100</a:t>
            </a:r>
            <a:r>
              <a:rPr lang="ar-SA" sz="9600" b="1" dirty="0" smtClean="0"/>
              <a:t>%.</a:t>
            </a:r>
          </a:p>
          <a:p>
            <a:pPr marL="0" indent="0" algn="r" rtl="1">
              <a:buNone/>
            </a:pPr>
            <a:endParaRPr lang="en-US" sz="9600" b="1" dirty="0"/>
          </a:p>
          <a:p>
            <a:pPr lvl="0" algn="r" rtl="1"/>
            <a:r>
              <a:rPr lang="ar-SA" sz="9600" b="1" dirty="0"/>
              <a:t>مدى تجانس مجتمع الدراسة: مهما كبر مجتمع الدراسة المتجانس أو صغر فانه يمكن اختيار عينه صغيرة وممثلة، وهذا الاختيار يكون عادة سهلا. </a:t>
            </a:r>
            <a:r>
              <a:rPr lang="ar-SA" sz="9600" b="1" dirty="0" smtClean="0"/>
              <a:t>أما </a:t>
            </a:r>
            <a:r>
              <a:rPr lang="ar-SA" sz="9600" b="1" dirty="0"/>
              <a:t>إذا كان مجتمع الدراسة غير متجانس فان اختيار العينة الممثلة يكون معقدا وصعبا، وهذا يتطلب زيادة في حجم العينة من أجل اختيار عينة ممثلة لمجتمع الدراسة. </a:t>
            </a:r>
            <a:endParaRPr lang="ar-SA" sz="9600" b="1" dirty="0" smtClean="0"/>
          </a:p>
          <a:p>
            <a:pPr marL="0" lvl="0" indent="0" algn="r" rtl="1">
              <a:buNone/>
            </a:pPr>
            <a:endParaRPr lang="ar-SA" sz="9600" b="1" dirty="0" smtClean="0"/>
          </a:p>
          <a:p>
            <a:pPr lvl="0" algn="r" rtl="1"/>
            <a:r>
              <a:rPr lang="ar-SA" sz="9600" b="1" dirty="0" smtClean="0"/>
              <a:t>حجم </a:t>
            </a:r>
            <a:r>
              <a:rPr lang="ar-SA" sz="9600" b="1" dirty="0"/>
              <a:t>مجتمع الدراسة: </a:t>
            </a:r>
            <a:r>
              <a:rPr lang="ar-SA" sz="9600" b="1" dirty="0" smtClean="0"/>
              <a:t>كلما </a:t>
            </a:r>
            <a:r>
              <a:rPr lang="ar-SA" sz="9600" b="1" dirty="0"/>
              <a:t>كبر حجم مجتمع الدراسة اقتضى الأمر زيادة في العينة والعكس صحيح</a:t>
            </a:r>
            <a:r>
              <a:rPr lang="ar-SA" sz="9600" b="1" dirty="0" smtClean="0"/>
              <a:t>.</a:t>
            </a:r>
          </a:p>
          <a:p>
            <a:pPr marL="0" lvl="0" indent="0" algn="r" rtl="1">
              <a:buNone/>
            </a:pPr>
            <a:r>
              <a:rPr lang="ar-SA" sz="9600" b="1" dirty="0" smtClean="0"/>
              <a:t> </a:t>
            </a:r>
          </a:p>
          <a:p>
            <a:pPr algn="r" rtl="1"/>
            <a:r>
              <a:rPr lang="ar-SA" sz="9600" b="1" dirty="0" smtClean="0"/>
              <a:t>درجة التعميم التي </a:t>
            </a:r>
            <a:r>
              <a:rPr lang="ar-SA" sz="9600" b="1" dirty="0"/>
              <a:t>ينشدها الباحث: كلما زاد هدف </a:t>
            </a:r>
            <a:r>
              <a:rPr lang="ar-SA" sz="9600" b="1" dirty="0" smtClean="0"/>
              <a:t>الباحث </a:t>
            </a:r>
            <a:r>
              <a:rPr lang="ar-SA" sz="9600" b="1" dirty="0"/>
              <a:t>بأن تكون النتائج قابلة للتعميم كلما تطلب الأمر زيادة حجم العينة المختارة.</a:t>
            </a:r>
            <a:endParaRPr lang="en-US" sz="9600" b="1" dirty="0"/>
          </a:p>
          <a:p>
            <a:pPr lvl="0" algn="r" rtl="1"/>
            <a:endParaRPr lang="ar-SA" sz="7200" dirty="0" smtClean="0"/>
          </a:p>
        </p:txBody>
      </p:sp>
    </p:spTree>
    <p:extLst>
      <p:ext uri="{BB962C8B-B14F-4D97-AF65-F5344CB8AC3E}">
        <p14:creationId xmlns:p14="http://schemas.microsoft.com/office/powerpoint/2010/main" val="254115854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algn="just"/>
            <a:r>
              <a:rPr lang="ar-EG" sz="3200" b="1" dirty="0" smtClean="0"/>
              <a:t>خطأ الصدفة </a:t>
            </a:r>
          </a:p>
          <a:p>
            <a:pPr algn="just">
              <a:buNone/>
            </a:pPr>
            <a:r>
              <a:rPr lang="ar-EG" b="1" dirty="0" smtClean="0"/>
              <a:t>وهو خطأ ناتج عندما تلعب الصدفة دورا في اختيار أشخاص لهم خصائص  تختلف عن خصائص مجتمع البحث.</a:t>
            </a:r>
          </a:p>
          <a:p>
            <a:pPr algn="just">
              <a:buNone/>
            </a:pPr>
            <a:r>
              <a:rPr lang="ar-EG" b="1" dirty="0" smtClean="0"/>
              <a:t>( اختيار طلاب في مرحلة عمرية 18 – 24) فبالرغم من العشوائية في الاختيار فانه من الممكن ان تؤدي الصدفة الى أن تكون العينة من كلها من 18-20</a:t>
            </a:r>
            <a:endParaRPr lang="ar-EG" b="1" dirty="0"/>
          </a:p>
        </p:txBody>
      </p:sp>
      <p:sp>
        <p:nvSpPr>
          <p:cNvPr id="3" name="Title 2"/>
          <p:cNvSpPr>
            <a:spLocks noGrp="1"/>
          </p:cNvSpPr>
          <p:nvPr>
            <p:ph type="title"/>
          </p:nvPr>
        </p:nvSpPr>
        <p:spPr/>
        <p:txBody>
          <a:bodyPr/>
          <a:lstStyle/>
          <a:p>
            <a:pPr algn="ctr"/>
            <a:r>
              <a:rPr lang="ar-EG" dirty="0" smtClean="0"/>
              <a:t>عيوب العينة</a:t>
            </a:r>
            <a:endParaRPr lang="ar-EG" dirty="0"/>
          </a:p>
        </p:txBody>
      </p:sp>
    </p:spTree>
    <p:extLst>
      <p:ext uri="{BB962C8B-B14F-4D97-AF65-F5344CB8AC3E}">
        <p14:creationId xmlns:p14="http://schemas.microsoft.com/office/powerpoint/2010/main" val="23523584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ar-EG" sz="3200" b="1" dirty="0" smtClean="0"/>
              <a:t>خطأ التحيز</a:t>
            </a:r>
          </a:p>
          <a:p>
            <a:pPr algn="just"/>
            <a:r>
              <a:rPr lang="ar-EG" b="1" dirty="0" smtClean="0"/>
              <a:t>وهذا الخطأ يرجع للباحث نفسه، ويقع كنتيجة للاسباب التالية:</a:t>
            </a:r>
          </a:p>
          <a:p>
            <a:pPr algn="just">
              <a:buFontTx/>
              <a:buChar char="-"/>
            </a:pPr>
            <a:r>
              <a:rPr lang="ar-EG" b="1" dirty="0" smtClean="0"/>
              <a:t>عدم إعطاء جميع الوحدات بالمجتمع فرصاً متساوية في الاختيار، كأن يدرس الباحث مشكلة تتعلق بطلاب الجامعة، ويطبقها فقط على طلاب كلية الآداب.</a:t>
            </a:r>
          </a:p>
          <a:p>
            <a:pPr algn="just">
              <a:buFontTx/>
              <a:buChar char="-"/>
            </a:pPr>
            <a:r>
              <a:rPr lang="ar-EG" b="1" dirty="0" smtClean="0"/>
              <a:t>إذا اختار الباحث أفراد العينة من الاصدقاء  أو الاقارب أو الجيران مما لا يحقق فرصا متساوية في الاختيار لجميع أفراد المجتمع الاصلي.</a:t>
            </a:r>
          </a:p>
          <a:p>
            <a:pPr algn="just">
              <a:buFontTx/>
              <a:buChar char="-"/>
            </a:pPr>
            <a:r>
              <a:rPr lang="ar-EG" b="1" dirty="0" smtClean="0"/>
              <a:t>عدم اعتماد الباحث على اطار دقيق وحديث وكامل لمجتمع البحث عند سحب العينة.</a:t>
            </a:r>
          </a:p>
          <a:p>
            <a:pPr algn="just">
              <a:buFontTx/>
              <a:buChar char="-"/>
            </a:pPr>
            <a:r>
              <a:rPr lang="ar-EG" b="1" dirty="0" smtClean="0"/>
              <a:t>اعتماد الباحث على التقدير الشخصي لحجم العينة وتوزيع مفرادتها.</a:t>
            </a:r>
            <a:endParaRPr lang="ar-EG" b="1"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3852581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nchor="ctr">
            <a:normAutofit lnSpcReduction="10000"/>
          </a:bodyPr>
          <a:lstStyle/>
          <a:p>
            <a:pPr algn="just"/>
            <a:r>
              <a:rPr lang="ar-EG" b="1" dirty="0" smtClean="0"/>
              <a:t>يتبع اختيار التخصص الدقيق، عمل الطالب على زيادة وتعميق معلوماته في هذا التخصص وذل</a:t>
            </a:r>
            <a:r>
              <a:rPr lang="ar-SA" b="1" dirty="0" smtClean="0"/>
              <a:t>ك </a:t>
            </a:r>
            <a:r>
              <a:rPr lang="ar-EG" b="1" dirty="0" smtClean="0"/>
              <a:t>من خلال الرجوع إلى ( الكتب – البحوث العلمية المتخصصة- الدوريات العلمية المتخصصة في هذا الفرع.</a:t>
            </a:r>
            <a:endParaRPr lang="ar-SA" b="1" dirty="0" smtClean="0"/>
          </a:p>
          <a:p>
            <a:pPr marL="109728" indent="0" algn="just">
              <a:buNone/>
            </a:pPr>
            <a:endParaRPr lang="ar-EG" b="1" dirty="0" smtClean="0"/>
          </a:p>
          <a:p>
            <a:pPr algn="just"/>
            <a:r>
              <a:rPr lang="ar-EG" b="1" dirty="0" smtClean="0"/>
              <a:t>يستفيد الكاتب من الدوريات العلمية المتخصصة للاطلاع على بحوث الآخرين في مجال التخصص ومن ثم ادراك المشكلات العلمية والنظرية التي تشغل بال الباحثين في هذا المجال، و الجهود التي سبق وأن بذلت فيه، والنتائج التي سبق أن توصلوا اليها، وتحرص الدوريات العلمية الاجنبية على ألا تنشر بحثاً، الا إذا تضمن هذا البحث في نهايته أفكاراً  جديدة يوجه الباحث فيها غيره من الباحثين للاهتمام بها والبحث فيها.</a:t>
            </a:r>
            <a:endParaRPr lang="ar-EG" b="1" dirty="0"/>
          </a:p>
        </p:txBody>
      </p:sp>
      <p:sp>
        <p:nvSpPr>
          <p:cNvPr id="3" name="Title 2"/>
          <p:cNvSpPr>
            <a:spLocks noGrp="1"/>
          </p:cNvSpPr>
          <p:nvPr>
            <p:ph type="title"/>
          </p:nvPr>
        </p:nvSpPr>
        <p:spPr/>
        <p:txBody>
          <a:bodyPr/>
          <a:lstStyle/>
          <a:p>
            <a:endParaRPr lang="ar-EG"/>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32656"/>
            <a:ext cx="8229600" cy="864096"/>
          </a:xfrm>
        </p:spPr>
        <p:txBody>
          <a:bodyPr anchor="t">
            <a:normAutofit fontScale="90000"/>
          </a:bodyPr>
          <a:lstStyle/>
          <a:p>
            <a:pPr algn="r" rtl="1"/>
            <a:r>
              <a:rPr lang="ar-SA" b="1" dirty="0"/>
              <a:t>مراحل اختيار العينة : </a:t>
            </a:r>
            <a:r>
              <a:rPr lang="en-US" b="1" dirty="0"/>
              <a:t/>
            </a:r>
            <a:br>
              <a:rPr lang="en-US" b="1" dirty="0"/>
            </a:br>
            <a:endParaRPr lang="ar-SA" dirty="0"/>
          </a:p>
        </p:txBody>
      </p:sp>
      <p:sp>
        <p:nvSpPr>
          <p:cNvPr id="3" name="عنصر نائب للمحتوى 2"/>
          <p:cNvSpPr>
            <a:spLocks noGrp="1"/>
          </p:cNvSpPr>
          <p:nvPr>
            <p:ph idx="1"/>
          </p:nvPr>
        </p:nvSpPr>
        <p:spPr>
          <a:xfrm>
            <a:off x="251520" y="1196752"/>
            <a:ext cx="8712968" cy="5472608"/>
          </a:xfrm>
        </p:spPr>
        <p:txBody>
          <a:bodyPr>
            <a:normAutofit fontScale="70000" lnSpcReduction="20000"/>
          </a:bodyPr>
          <a:lstStyle/>
          <a:p>
            <a:pPr lvl="0" algn="r" rtl="1"/>
            <a:r>
              <a:rPr lang="ar-SA" b="1" u="sng" dirty="0" smtClean="0"/>
              <a:t>تحديد </a:t>
            </a:r>
            <a:r>
              <a:rPr lang="ar-SA" b="1" u="sng" dirty="0"/>
              <a:t>المجتمع الأصلي للدراسة </a:t>
            </a:r>
            <a:r>
              <a:rPr lang="ar-SA" b="1" dirty="0"/>
              <a:t>:</a:t>
            </a:r>
            <a:r>
              <a:rPr lang="ar-SA" dirty="0"/>
              <a:t> يجب على الباحث أن يحدد منذ البداية هدف الدراسة ونوعها والأفراد الذين </a:t>
            </a:r>
            <a:r>
              <a:rPr lang="ar-SA" dirty="0" smtClean="0"/>
              <a:t>تشملهم الدراسة. أي تحديد </a:t>
            </a:r>
            <a:r>
              <a:rPr lang="ar-SA" dirty="0"/>
              <a:t>مجتمع الدراسة الأصلي تحديدا دقيقا وواضحا. فإذا أراد الباحث أن يتعرف على القدرة التنافسية للصحف الإلكترونية السعودية ، عليه إن يحدد مجتمع البحث الأصلي : هل هو جميع الصحف، أم الصحف الورقية التي لها مواقع على </a:t>
            </a:r>
            <a:r>
              <a:rPr lang="ar-SA" dirty="0" err="1"/>
              <a:t>الواب</a:t>
            </a:r>
            <a:r>
              <a:rPr lang="ar-SA" dirty="0"/>
              <a:t>، أم الصحف الالكترونية فقط</a:t>
            </a:r>
            <a:r>
              <a:rPr lang="ar-SA" dirty="0" smtClean="0"/>
              <a:t>...</a:t>
            </a:r>
          </a:p>
          <a:p>
            <a:pPr lvl="0" algn="r" rtl="1"/>
            <a:endParaRPr lang="en-US" dirty="0"/>
          </a:p>
          <a:p>
            <a:pPr lvl="0" algn="r" rtl="1"/>
            <a:r>
              <a:rPr lang="ar-SA" b="1" u="sng" dirty="0" smtClean="0"/>
              <a:t>إعداد </a:t>
            </a:r>
            <a:r>
              <a:rPr lang="ar-SA" b="1" u="sng" dirty="0"/>
              <a:t>قائمة بأفراد المجتمع الأصلي للدراسة</a:t>
            </a:r>
            <a:r>
              <a:rPr lang="ar-SA" dirty="0"/>
              <a:t>: وهذا يتم بعد تحديد المجتمع الأصلي للدراسة بدقة</a:t>
            </a:r>
            <a:r>
              <a:rPr lang="ar-SA" dirty="0" smtClean="0"/>
              <a:t>.</a:t>
            </a:r>
          </a:p>
          <a:p>
            <a:pPr lvl="0" algn="r" rtl="1"/>
            <a:r>
              <a:rPr lang="ar-SA" b="1" u="sng" dirty="0" smtClean="0">
                <a:solidFill>
                  <a:srgbClr val="FF0000"/>
                </a:solidFill>
              </a:rPr>
              <a:t>مثال : </a:t>
            </a:r>
            <a:r>
              <a:rPr lang="ar-SA" dirty="0" smtClean="0"/>
              <a:t>الصحف </a:t>
            </a:r>
            <a:r>
              <a:rPr lang="ar-SA" dirty="0"/>
              <a:t>الورقية التي لها مواقع على </a:t>
            </a:r>
            <a:r>
              <a:rPr lang="ar-SA" dirty="0" err="1"/>
              <a:t>الواب</a:t>
            </a:r>
            <a:r>
              <a:rPr lang="ar-SA" dirty="0"/>
              <a:t>، </a:t>
            </a:r>
            <a:r>
              <a:rPr lang="ar-SA" dirty="0" smtClean="0"/>
              <a:t>عليه </a:t>
            </a:r>
            <a:r>
              <a:rPr lang="ar-SA" dirty="0"/>
              <a:t>أن يعد قائمة بأسماء هذه الصحف. وقد يتم تحديد هذه الأسماء  من خلال الرجوع إلى سجلات وزارة الإعلام. ويحذر على الباحث الرجوع إلى السجلات القديمة أو غير الكاملة، ويجب أن يتم التأكد أن المصادر المستخدمة في تحديد مفردات المجتمع الأصلي كاملة وحديثة</a:t>
            </a:r>
            <a:r>
              <a:rPr lang="ar-SA" dirty="0" smtClean="0"/>
              <a:t>.</a:t>
            </a:r>
          </a:p>
          <a:p>
            <a:pPr lvl="0" algn="r" rtl="1"/>
            <a:endParaRPr lang="ar-SA" dirty="0" smtClean="0"/>
          </a:p>
          <a:p>
            <a:pPr algn="r" rtl="1"/>
            <a:r>
              <a:rPr lang="ar-SA" dirty="0"/>
              <a:t> </a:t>
            </a:r>
            <a:r>
              <a:rPr lang="ar-SA" b="1" u="sng" dirty="0"/>
              <a:t>تحديد حجم العينة المطلوبة</a:t>
            </a:r>
            <a:endParaRPr lang="en-US" dirty="0"/>
          </a:p>
          <a:p>
            <a:pPr marL="0" lvl="0" indent="0" algn="r" rtl="1">
              <a:buNone/>
            </a:pPr>
            <a:endParaRPr lang="en-US" dirty="0"/>
          </a:p>
          <a:p>
            <a:pPr lvl="0" algn="r" rtl="1"/>
            <a:r>
              <a:rPr lang="ar-SA" b="1" u="sng" dirty="0"/>
              <a:t>اختيار عينة ممثلة</a:t>
            </a:r>
            <a:r>
              <a:rPr lang="ar-SA" b="1" dirty="0"/>
              <a:t>:</a:t>
            </a:r>
            <a:r>
              <a:rPr lang="ar-SA" dirty="0"/>
              <a:t> بعد حصر جميع مفردات مجتمع الدراسة الأصلي، يتم اختيار عينة الدراسة. ويجب أن يتم التأكد من أن العينة تمثل مجتمع الدراسة تمثيلا صادقا حتى يمكن أن يتم تعميم النتائج على المجتمع الأصلي</a:t>
            </a:r>
            <a:r>
              <a:rPr lang="ar-SA" dirty="0" smtClean="0"/>
              <a:t>.</a:t>
            </a:r>
          </a:p>
          <a:p>
            <a:pPr marL="0" lvl="0" indent="0" algn="r" rtl="1">
              <a:buNone/>
            </a:pPr>
            <a:r>
              <a:rPr lang="ar-SA" dirty="0"/>
              <a:t> </a:t>
            </a:r>
            <a:r>
              <a:rPr lang="ar-SA" dirty="0" smtClean="0"/>
              <a:t>    </a:t>
            </a:r>
            <a:r>
              <a:rPr lang="ar-SA" dirty="0"/>
              <a:t>فلو كان مجتمع الدراسة هو الصحف الورقية التي لها مواقع على </a:t>
            </a:r>
            <a:r>
              <a:rPr lang="ar-SA" dirty="0" err="1"/>
              <a:t>الواب</a:t>
            </a:r>
            <a:r>
              <a:rPr lang="ar-SA" dirty="0"/>
              <a:t>، فيجب على الباحث أن يتعرف على خصائص هذا المجتمع من حيث مدى التجانس والعدد</a:t>
            </a:r>
            <a:r>
              <a:rPr lang="ar-SA" dirty="0" smtClean="0"/>
              <a:t>.</a:t>
            </a:r>
          </a:p>
          <a:p>
            <a:pPr marL="0" lvl="0" indent="0" algn="r" rtl="1">
              <a:buNone/>
            </a:pPr>
            <a:r>
              <a:rPr lang="ar-SA" u="sng" dirty="0"/>
              <a:t> </a:t>
            </a:r>
            <a:r>
              <a:rPr lang="ar-SA" u="sng" dirty="0" smtClean="0"/>
              <a:t>     </a:t>
            </a:r>
            <a:r>
              <a:rPr lang="ar-SA" b="1" u="sng" dirty="0"/>
              <a:t>إن العينة السليمة هي العينة التي تمثل مجتمع الدراسة تمثيلا صادقا.</a:t>
            </a:r>
            <a:endParaRPr lang="en-US" b="1" u="sng" dirty="0"/>
          </a:p>
          <a:p>
            <a:endParaRPr lang="ar-SA" dirty="0"/>
          </a:p>
        </p:txBody>
      </p:sp>
    </p:spTree>
    <p:extLst>
      <p:ext uri="{BB962C8B-B14F-4D97-AF65-F5344CB8AC3E}">
        <p14:creationId xmlns:p14="http://schemas.microsoft.com/office/powerpoint/2010/main" val="308187768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600" b="1" dirty="0" smtClean="0">
                <a:solidFill>
                  <a:srgbClr val="FF0000"/>
                </a:solidFill>
              </a:rPr>
              <a:t>طرق تحليل البيانات</a:t>
            </a:r>
            <a:endParaRPr lang="ar-SA" sz="3600" b="1" dirty="0" smtClean="0">
              <a:solidFill>
                <a:srgbClr val="FF0000"/>
              </a:solidFill>
            </a:endParaRPr>
          </a:p>
          <a:p>
            <a:pPr algn="just"/>
            <a:endParaRPr lang="ar-EG" sz="3600" b="1" dirty="0" smtClean="0">
              <a:solidFill>
                <a:srgbClr val="FF0000"/>
              </a:solidFill>
            </a:endParaRPr>
          </a:p>
          <a:p>
            <a:pPr algn="just">
              <a:buNone/>
            </a:pPr>
            <a:r>
              <a:rPr lang="ar-EG" sz="3600" b="1" dirty="0" smtClean="0"/>
              <a:t>  هناك أساليب احصائية يصلح معها العينات الصغيرة أو العينات الكبيرة، وهناك أساليب أخرى صممت أصلاً على أساس استخدام عينات كبيرة.</a:t>
            </a:r>
            <a:endParaRPr lang="ar-EG" sz="3600" b="1"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380227935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200" b="1" dirty="0" smtClean="0">
                <a:solidFill>
                  <a:srgbClr val="FF0000"/>
                </a:solidFill>
              </a:rPr>
              <a:t>أخطاء غير المعاينة</a:t>
            </a:r>
            <a:endParaRPr lang="ar-SA" sz="3200" b="1" dirty="0" smtClean="0">
              <a:solidFill>
                <a:srgbClr val="FF0000"/>
              </a:solidFill>
            </a:endParaRPr>
          </a:p>
          <a:p>
            <a:pPr marL="109728" indent="0" algn="just">
              <a:buNone/>
            </a:pPr>
            <a:endParaRPr lang="ar-EG" sz="3200" b="1" dirty="0" smtClean="0">
              <a:solidFill>
                <a:srgbClr val="FF0000"/>
              </a:solidFill>
            </a:endParaRPr>
          </a:p>
          <a:p>
            <a:pPr algn="just"/>
            <a:r>
              <a:rPr lang="ar-EG" sz="3200" b="1" dirty="0" smtClean="0"/>
              <a:t>هي أخطاء تزيد مع زيادة حجم العينة، فهناك أخطاء عدم الاستجابة، وأخطاء تشغيل وتحليل البيانات، فنسبة الخطأ على عينة حجمها 200 أقل بكثير من نسبة الخطأ على عينة حجمها 2000 مفردة.</a:t>
            </a:r>
            <a:endParaRPr lang="ar-EG" sz="3200" b="1"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58539527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48680"/>
            <a:ext cx="8229600" cy="1080120"/>
          </a:xfrm>
        </p:spPr>
        <p:txBody>
          <a:bodyPr anchor="t">
            <a:normAutofit fontScale="90000"/>
          </a:bodyPr>
          <a:lstStyle/>
          <a:p>
            <a:pPr algn="r" rtl="1"/>
            <a:r>
              <a:rPr lang="ar-SA" sz="4400" b="1" dirty="0" smtClean="0"/>
              <a:t>أنواع العينات </a:t>
            </a:r>
            <a:r>
              <a:rPr lang="en-US" sz="4400" b="1" dirty="0" smtClean="0"/>
              <a:t>Types </a:t>
            </a:r>
            <a:r>
              <a:rPr lang="en-US" sz="4400" b="1" dirty="0"/>
              <a:t>of </a:t>
            </a:r>
            <a:r>
              <a:rPr lang="en-US" sz="4400" b="1" dirty="0" smtClean="0"/>
              <a:t>Samples</a:t>
            </a:r>
            <a:r>
              <a:rPr lang="ar-SA" sz="4400" b="1" dirty="0" smtClean="0"/>
              <a:t> </a:t>
            </a:r>
            <a:br>
              <a:rPr lang="ar-SA" sz="4400" b="1" dirty="0" smtClean="0"/>
            </a:br>
            <a:endParaRPr lang="ar-SA" sz="4400" b="1" dirty="0"/>
          </a:p>
        </p:txBody>
      </p:sp>
      <p:sp>
        <p:nvSpPr>
          <p:cNvPr id="3" name="عنصر نائب للمحتوى 2"/>
          <p:cNvSpPr>
            <a:spLocks noGrp="1"/>
          </p:cNvSpPr>
          <p:nvPr>
            <p:ph idx="1"/>
          </p:nvPr>
        </p:nvSpPr>
        <p:spPr>
          <a:xfrm>
            <a:off x="457200" y="1628800"/>
            <a:ext cx="8229600" cy="4695800"/>
          </a:xfrm>
        </p:spPr>
        <p:txBody>
          <a:bodyPr anchor="ctr">
            <a:normAutofit/>
          </a:bodyPr>
          <a:lstStyle/>
          <a:p>
            <a:pPr algn="r" rtl="1"/>
            <a:r>
              <a:rPr lang="ar-SA" b="1" dirty="0" smtClean="0"/>
              <a:t>العينات </a:t>
            </a:r>
            <a:r>
              <a:rPr lang="ar-SA" b="1" dirty="0"/>
              <a:t>الاحتمالية (العشوائية) </a:t>
            </a:r>
            <a:r>
              <a:rPr lang="ar-SA" dirty="0" smtClean="0"/>
              <a:t>: اختيار </a:t>
            </a:r>
            <a:r>
              <a:rPr lang="ar-SA" dirty="0"/>
              <a:t>العينة العشوائية بأنواعها المختلفة عندما يكون مجتمع الدراسة </a:t>
            </a:r>
            <a:r>
              <a:rPr lang="ar-SA" dirty="0" smtClean="0"/>
              <a:t>محددا ومعروفا </a:t>
            </a:r>
            <a:r>
              <a:rPr lang="ar-SA" dirty="0"/>
              <a:t>من حيث الحدود الجغرافية </a:t>
            </a:r>
            <a:r>
              <a:rPr lang="ar-SA" dirty="0" smtClean="0"/>
              <a:t>والعددية</a:t>
            </a:r>
            <a:r>
              <a:rPr lang="ar-SA" dirty="0"/>
              <a:t>، ويتم الاختيار بطريقة غير انتقائية وإنما بشكل عشوائي يخضع لشروط محددة حسب نوع العينة، آخذين بعين الاعتبار التجانس والتباين في </a:t>
            </a:r>
            <a:r>
              <a:rPr lang="ar-SA" dirty="0" smtClean="0"/>
              <a:t>المجتمع.</a:t>
            </a:r>
            <a:endParaRPr lang="en-US" dirty="0"/>
          </a:p>
          <a:p>
            <a:pPr algn="r" rtl="1"/>
            <a:endParaRPr lang="ar-SA" dirty="0" smtClean="0"/>
          </a:p>
          <a:p>
            <a:r>
              <a:rPr lang="ar-SA" b="1" dirty="0" smtClean="0"/>
              <a:t>العينات </a:t>
            </a:r>
            <a:r>
              <a:rPr lang="ar-SA" b="1" dirty="0"/>
              <a:t>غير </a:t>
            </a:r>
            <a:r>
              <a:rPr lang="ar-SA" b="1" dirty="0" smtClean="0"/>
              <a:t>الاحتمالية (غير العشوائية</a:t>
            </a:r>
            <a:r>
              <a:rPr lang="ar-SA" b="1" dirty="0"/>
              <a:t>) </a:t>
            </a:r>
            <a:r>
              <a:rPr lang="ar-SA" dirty="0" smtClean="0"/>
              <a:t>: تتم </a:t>
            </a:r>
            <a:r>
              <a:rPr lang="ar-SA" dirty="0"/>
              <a:t>وفقا لأسس وتقديرات ومعايير معينة يضعها الباحث، وفيها يتدخل الباحث في اختيار العينة وتقدير من يختار ومن لا يختار من أفراد مجتمع البحث الأصلي</a:t>
            </a:r>
          </a:p>
        </p:txBody>
      </p:sp>
      <p:sp>
        <p:nvSpPr>
          <p:cNvPr id="5" name="Rectangle 3"/>
          <p:cNvSpPr txBox="1">
            <a:spLocks noChangeArrowheads="1"/>
          </p:cNvSpPr>
          <p:nvPr/>
        </p:nvSpPr>
        <p:spPr>
          <a:xfrm>
            <a:off x="457200" y="2428867"/>
            <a:ext cx="8229600" cy="3697295"/>
          </a:xfrm>
          <a:prstGeom prst="rect">
            <a:avLst/>
          </a:prstGeom>
        </p:spPr>
        <p:txBody>
          <a:bodyPr vert="horz">
            <a:normAutofit/>
          </a:bodyPr>
          <a:lstStyle/>
          <a:p>
            <a:pPr marL="609600" marR="0" lvl="0" indent="-609600" algn="r" defTabSz="914400" rtl="1"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fr-FR" sz="18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74785171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t">
            <a:normAutofit fontScale="90000"/>
          </a:bodyPr>
          <a:lstStyle/>
          <a:p>
            <a:pPr lvl="0" algn="r" rtl="1"/>
            <a:r>
              <a:rPr lang="en-US" sz="4400" b="1" dirty="0" smtClean="0"/>
              <a:t>1-</a:t>
            </a:r>
            <a:r>
              <a:rPr lang="ar-SA" sz="4400" b="1" dirty="0" smtClean="0"/>
              <a:t>- </a:t>
            </a:r>
            <a:r>
              <a:rPr lang="ar-SA" sz="4400" b="1" dirty="0"/>
              <a:t>العينات الاحتمالية (العشوائية</a:t>
            </a:r>
            <a:r>
              <a:rPr lang="ar-SA" sz="4400" b="1" dirty="0" smtClean="0"/>
              <a:t>)</a:t>
            </a:r>
            <a:br>
              <a:rPr lang="ar-SA" sz="4400" b="1" dirty="0" smtClean="0"/>
            </a:br>
            <a:r>
              <a:rPr lang="ar-SA" sz="4400" b="1" dirty="0" smtClean="0"/>
              <a:t> </a:t>
            </a:r>
            <a:r>
              <a:rPr lang="en-US" sz="4400" b="1" dirty="0"/>
              <a:t>Probabilistic Samples </a:t>
            </a:r>
            <a:r>
              <a:rPr lang="ar-SA" sz="4400" b="1" dirty="0"/>
              <a:t>: </a:t>
            </a:r>
            <a:r>
              <a:rPr lang="en-US" dirty="0"/>
              <a:t/>
            </a:r>
            <a:br>
              <a:rPr lang="en-US" dirty="0"/>
            </a:br>
            <a:endParaRPr lang="fr-FR" dirty="0"/>
          </a:p>
        </p:txBody>
      </p:sp>
      <p:sp>
        <p:nvSpPr>
          <p:cNvPr id="3" name="Espace réservé du contenu 2"/>
          <p:cNvSpPr>
            <a:spLocks noGrp="1"/>
          </p:cNvSpPr>
          <p:nvPr>
            <p:ph idx="1"/>
          </p:nvPr>
        </p:nvSpPr>
        <p:spPr/>
        <p:txBody>
          <a:bodyPr anchor="ctr">
            <a:normAutofit/>
          </a:bodyPr>
          <a:lstStyle/>
          <a:p>
            <a:pPr algn="r" rtl="1"/>
            <a:r>
              <a:rPr lang="ar-SA" b="1" dirty="0"/>
              <a:t>أ‌</a:t>
            </a:r>
            <a:r>
              <a:rPr lang="en-US" b="1" dirty="0"/>
              <a:t>. </a:t>
            </a:r>
            <a:r>
              <a:rPr lang="ar-SA" b="1" dirty="0"/>
              <a:t>العينة العشوائية البسيطة </a:t>
            </a:r>
            <a:endParaRPr lang="ar-SA" b="1" dirty="0" smtClean="0"/>
          </a:p>
          <a:p>
            <a:pPr algn="r" rtl="1"/>
            <a:r>
              <a:rPr lang="ar-SA" b="1" dirty="0"/>
              <a:t>ب‌</a:t>
            </a:r>
            <a:r>
              <a:rPr lang="en-US" b="1" dirty="0"/>
              <a:t>. </a:t>
            </a:r>
            <a:r>
              <a:rPr lang="ar-SA" b="1" dirty="0"/>
              <a:t>العينة </a:t>
            </a:r>
            <a:r>
              <a:rPr lang="ar-SA" b="1" dirty="0" smtClean="0"/>
              <a:t>المنتظمة</a:t>
            </a:r>
          </a:p>
          <a:p>
            <a:pPr algn="r" rtl="1"/>
            <a:r>
              <a:rPr lang="ar-SA" b="1" dirty="0"/>
              <a:t>ج. العينة الطبقية العشوائية </a:t>
            </a:r>
            <a:endParaRPr lang="ar-SA" b="1" dirty="0" smtClean="0"/>
          </a:p>
          <a:p>
            <a:pPr algn="r" rtl="1"/>
            <a:r>
              <a:rPr lang="ar-SA" b="1" dirty="0"/>
              <a:t>د. العينة العنقودية </a:t>
            </a:r>
            <a:endParaRPr lang="fr-FR" dirty="0"/>
          </a:p>
        </p:txBody>
      </p:sp>
    </p:spTree>
    <p:extLst>
      <p:ext uri="{BB962C8B-B14F-4D97-AF65-F5344CB8AC3E}">
        <p14:creationId xmlns:p14="http://schemas.microsoft.com/office/powerpoint/2010/main" val="36705077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428768"/>
          </a:xfrm>
        </p:spPr>
        <p:txBody>
          <a:bodyPr anchor="t">
            <a:normAutofit fontScale="90000"/>
          </a:bodyPr>
          <a:lstStyle/>
          <a:p>
            <a:pPr algn="r" rtl="1"/>
            <a:r>
              <a:rPr lang="ar-SA" b="1" dirty="0"/>
              <a:t>أ‌</a:t>
            </a:r>
            <a:r>
              <a:rPr lang="en-US" b="1" dirty="0"/>
              <a:t>. </a:t>
            </a:r>
            <a:r>
              <a:rPr lang="ar-SA" sz="4400" b="1" dirty="0"/>
              <a:t>العينة العشوائية البسيطة </a:t>
            </a:r>
            <a:r>
              <a:rPr lang="ar-SA" sz="4400" b="1" dirty="0" smtClean="0"/>
              <a:t/>
            </a:r>
            <a:br>
              <a:rPr lang="ar-SA" sz="4400" b="1" dirty="0" smtClean="0"/>
            </a:br>
            <a:r>
              <a:rPr lang="en-US" sz="4400" b="1" dirty="0" smtClean="0"/>
              <a:t>Simple random sample</a:t>
            </a:r>
            <a:r>
              <a:rPr lang="ar-SA" b="1" dirty="0" smtClean="0"/>
              <a:t/>
            </a:r>
            <a:br>
              <a:rPr lang="ar-SA" b="1" dirty="0" smtClean="0"/>
            </a:br>
            <a:r>
              <a:rPr lang="ar-SA" b="1" dirty="0"/>
              <a:t/>
            </a:r>
            <a:br>
              <a:rPr lang="ar-SA" b="1" dirty="0"/>
            </a:br>
            <a:endParaRPr lang="fr-FR" dirty="0"/>
          </a:p>
        </p:txBody>
      </p:sp>
      <p:sp>
        <p:nvSpPr>
          <p:cNvPr id="3" name="Espace réservé du contenu 2"/>
          <p:cNvSpPr>
            <a:spLocks noGrp="1"/>
          </p:cNvSpPr>
          <p:nvPr>
            <p:ph idx="1"/>
          </p:nvPr>
        </p:nvSpPr>
        <p:spPr>
          <a:xfrm>
            <a:off x="457200" y="2132856"/>
            <a:ext cx="8435280" cy="4464496"/>
          </a:xfrm>
        </p:spPr>
        <p:txBody>
          <a:bodyPr anchor="ctr">
            <a:normAutofit/>
          </a:bodyPr>
          <a:lstStyle/>
          <a:p>
            <a:pPr algn="r" rtl="1"/>
            <a:r>
              <a:rPr lang="ar-SA" dirty="0"/>
              <a:t>هذا النوع من العينات يعني تكافؤ الفرص لجميع عناصر المجتمع لتكون أحد مفردات العينة، ويتم اختيارها إما باستخدام  القرعة، أو جداول الأرقام العشوائية، </a:t>
            </a:r>
            <a:endParaRPr lang="ar-SA" dirty="0" smtClean="0"/>
          </a:p>
          <a:p>
            <a:pPr algn="r" rtl="1"/>
            <a:r>
              <a:rPr lang="ar-SA" dirty="0" smtClean="0"/>
              <a:t>يتطلب </a:t>
            </a:r>
            <a:r>
              <a:rPr lang="ar-SA" dirty="0"/>
              <a:t>استخدام هذه الطريقة ضرورة حصر ومعرفة كامل العناصر التي يتكون منها مجتمع الدراسة، وبذلك تكون فرصة الظهور لكل عنصر معروفة ومحددة مسبقا. </a:t>
            </a:r>
            <a:r>
              <a:rPr lang="ar-SA" dirty="0" smtClean="0"/>
              <a:t> </a:t>
            </a:r>
          </a:p>
          <a:p>
            <a:pPr algn="r" rtl="1"/>
            <a:r>
              <a:rPr lang="ar-SA" dirty="0" smtClean="0"/>
              <a:t>يصعب </a:t>
            </a:r>
            <a:r>
              <a:rPr lang="ar-SA" dirty="0"/>
              <a:t>تطبيق هذه الطريقة في المجتمعات الدراسية المتناثرة أو المتباعدة أو الكبيرة من حيث العدد. وهي أفضل أنواع العينات إن أمكن تطبيقها</a:t>
            </a:r>
            <a:endParaRPr lang="fr-FR" dirty="0"/>
          </a:p>
        </p:txBody>
      </p:sp>
    </p:spTree>
    <p:extLst>
      <p:ext uri="{BB962C8B-B14F-4D97-AF65-F5344CB8AC3E}">
        <p14:creationId xmlns:p14="http://schemas.microsoft.com/office/powerpoint/2010/main" val="197362866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852704"/>
          </a:xfrm>
        </p:spPr>
        <p:txBody>
          <a:bodyPr anchor="t">
            <a:normAutofit fontScale="90000"/>
          </a:bodyPr>
          <a:lstStyle/>
          <a:p>
            <a:pPr algn="ctr" rtl="1"/>
            <a:r>
              <a:rPr lang="ar-SA" b="1" dirty="0"/>
              <a:t>ب‌</a:t>
            </a:r>
            <a:r>
              <a:rPr lang="en-US" sz="4400" b="1" dirty="0"/>
              <a:t>. </a:t>
            </a:r>
            <a:r>
              <a:rPr lang="ar-SA" sz="4400" b="1" dirty="0"/>
              <a:t>العينة المنتظمة</a:t>
            </a:r>
            <a:r>
              <a:rPr lang="en-US" sz="4400" b="1" dirty="0"/>
              <a:t> Systematic </a:t>
            </a:r>
            <a:r>
              <a:rPr lang="en-US" sz="4400" b="1" dirty="0" smtClean="0"/>
              <a:t>Sample </a:t>
            </a:r>
            <a:endParaRPr lang="fr-FR" sz="4400" dirty="0"/>
          </a:p>
        </p:txBody>
      </p:sp>
      <p:sp>
        <p:nvSpPr>
          <p:cNvPr id="3" name="Espace réservé du contenu 2"/>
          <p:cNvSpPr>
            <a:spLocks noGrp="1"/>
          </p:cNvSpPr>
          <p:nvPr>
            <p:ph idx="1"/>
          </p:nvPr>
        </p:nvSpPr>
        <p:spPr>
          <a:xfrm>
            <a:off x="251520" y="1484784"/>
            <a:ext cx="8712968" cy="5112568"/>
          </a:xfrm>
        </p:spPr>
        <p:txBody>
          <a:bodyPr>
            <a:normAutofit fontScale="92500" lnSpcReduction="10000"/>
          </a:bodyPr>
          <a:lstStyle/>
          <a:p>
            <a:pPr algn="r" rtl="1"/>
            <a:r>
              <a:rPr lang="ar-SA" dirty="0"/>
              <a:t> يستخدم </a:t>
            </a:r>
            <a:r>
              <a:rPr lang="ar-SA" dirty="0" smtClean="0"/>
              <a:t>عند </a:t>
            </a:r>
            <a:r>
              <a:rPr lang="ar-SA" dirty="0"/>
              <a:t>دراسة المجتمعات المتجانسة والتي لا تتباين مفرداتها كثيرا. </a:t>
            </a:r>
            <a:endParaRPr lang="ar-SA" dirty="0" smtClean="0"/>
          </a:p>
          <a:p>
            <a:pPr algn="r" rtl="1"/>
            <a:r>
              <a:rPr lang="ar-SA" dirty="0" smtClean="0"/>
              <a:t>وسميت </a:t>
            </a:r>
            <a:r>
              <a:rPr lang="ar-SA" dirty="0"/>
              <a:t>بالعينة المنتظمة لانتظام المسافات بين المفردات المختارة من مجتمع الدراسة. </a:t>
            </a:r>
            <a:endParaRPr lang="ar-SA" dirty="0" smtClean="0"/>
          </a:p>
          <a:p>
            <a:pPr algn="r" rtl="1"/>
            <a:r>
              <a:rPr lang="ar-SA" dirty="0" smtClean="0"/>
              <a:t>ويتم </a:t>
            </a:r>
            <a:r>
              <a:rPr lang="ar-SA" dirty="0"/>
              <a:t>عادة اختيار العينة المنتظمة من خلال حصر مفردات مجتمع الدراسة الأصلي ثم يعطى كل فرد رقما متسلسلا. بعدها يتم قسمة عدد مفردات مجتمع البحث على حجم العينة المطلوبة فينتج الرقم الذي سيفصل بين كل مفردة يتم اختيارها في عينة الدراسة والمفردة التي تليها. </a:t>
            </a:r>
            <a:endParaRPr lang="ar-SA" dirty="0" smtClean="0"/>
          </a:p>
          <a:p>
            <a:pPr algn="r" rtl="1"/>
            <a:r>
              <a:rPr lang="ar-SA" dirty="0" smtClean="0"/>
              <a:t>وعادة </a:t>
            </a:r>
            <a:r>
              <a:rPr lang="ar-SA" dirty="0"/>
              <a:t>يتم اختيار المفردة الأولى عشوائيا. على سبيل المثال لو كان مجتمع الدراسة هو عدد الطلاب الدارسين في شعبة رقم 1 طلاب منهج البحث العلمي وعددهم 60 طالبا والمطلوب اختيار عينة عددها 12 طالبا وبأسلوب العينة المنتظمة. هنا يتم قسمة 60 على 12 فينتج 5. بعدها يتم اختيار رقم بشكل عشوائي ضمن الأرقام 1-5. ولنفترض أننا اخترنا الرقم (3) فيكون رقم المفردة الأولى، نختار الرقم التالي 8 ،13 ،18،23 وهكذا. إن أهم ميزة لهذا النوع من العينات هو أنها قد تكون أقل تحيزا من العينة العشوائية البسيطة في حالة عدم تجانس مجتمع الدراسة.</a:t>
            </a:r>
            <a:endParaRPr lang="fr-FR" dirty="0"/>
          </a:p>
        </p:txBody>
      </p:sp>
    </p:spTree>
    <p:extLst>
      <p:ext uri="{BB962C8B-B14F-4D97-AF65-F5344CB8AC3E}">
        <p14:creationId xmlns:p14="http://schemas.microsoft.com/office/powerpoint/2010/main" val="23522844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chor="t">
            <a:normAutofit fontScale="90000"/>
          </a:bodyPr>
          <a:lstStyle/>
          <a:p>
            <a:pPr algn="r"/>
            <a:r>
              <a:rPr lang="ar-SA" b="1" dirty="0" smtClean="0"/>
              <a:t>ج </a:t>
            </a:r>
            <a:r>
              <a:rPr lang="ar-SA" sz="4400" b="1" dirty="0" smtClean="0"/>
              <a:t>-العينة </a:t>
            </a:r>
            <a:r>
              <a:rPr lang="ar-SA" sz="4400" b="1" dirty="0"/>
              <a:t>الطبقية </a:t>
            </a:r>
            <a:r>
              <a:rPr lang="ar-SA" sz="4400" b="1" dirty="0" smtClean="0"/>
              <a:t>العشوائية </a:t>
            </a:r>
            <a:br>
              <a:rPr lang="ar-SA" sz="4400" b="1" dirty="0" smtClean="0"/>
            </a:br>
            <a:r>
              <a:rPr lang="en-US" sz="4400" b="1" dirty="0" smtClean="0"/>
              <a:t>Stratified</a:t>
            </a:r>
            <a:r>
              <a:rPr lang="ar-SA" sz="4400" b="1" dirty="0" smtClean="0"/>
              <a:t> </a:t>
            </a:r>
            <a:r>
              <a:rPr lang="en-US" sz="4400" b="1" dirty="0" smtClean="0"/>
              <a:t> random sample</a:t>
            </a:r>
            <a:r>
              <a:rPr lang="en-US" b="1" dirty="0" smtClean="0"/>
              <a:t/>
            </a:r>
            <a:br>
              <a:rPr lang="en-US" b="1" dirty="0" smtClean="0"/>
            </a:br>
            <a:r>
              <a:rPr lang="en-US" b="1" dirty="0" smtClean="0"/>
              <a:t> </a:t>
            </a:r>
            <a:endParaRPr lang="ar-SA" dirty="0"/>
          </a:p>
        </p:txBody>
      </p:sp>
      <p:sp>
        <p:nvSpPr>
          <p:cNvPr id="3" name="عنصر نائب للمحتوى 2"/>
          <p:cNvSpPr>
            <a:spLocks noGrp="1"/>
          </p:cNvSpPr>
          <p:nvPr>
            <p:ph idx="1"/>
          </p:nvPr>
        </p:nvSpPr>
        <p:spPr>
          <a:xfrm>
            <a:off x="323528" y="2348880"/>
            <a:ext cx="8568952" cy="4104456"/>
          </a:xfrm>
        </p:spPr>
        <p:txBody>
          <a:bodyPr anchor="t">
            <a:normAutofit/>
          </a:bodyPr>
          <a:lstStyle/>
          <a:p>
            <a:pPr algn="r" rtl="1"/>
            <a:r>
              <a:rPr lang="ar-SA" dirty="0"/>
              <a:t>يستخدم </a:t>
            </a:r>
            <a:r>
              <a:rPr lang="ar-SA" dirty="0" smtClean="0"/>
              <a:t>في </a:t>
            </a:r>
            <a:r>
              <a:rPr lang="ar-SA" dirty="0"/>
              <a:t>المجتمعات غير المتجانسة والتي تتباين مفرداتها وفقا لخواص معينة، مثل المستوى </a:t>
            </a:r>
            <a:r>
              <a:rPr lang="ar-SA" dirty="0" smtClean="0"/>
              <a:t>التعليمي، النوع، </a:t>
            </a:r>
            <a:r>
              <a:rPr lang="ar-SA" dirty="0"/>
              <a:t>نوع التخصص. </a:t>
            </a:r>
            <a:endParaRPr lang="ar-SA" dirty="0" smtClean="0"/>
          </a:p>
          <a:p>
            <a:pPr algn="r" rtl="1"/>
            <a:r>
              <a:rPr lang="ar-SA" dirty="0" smtClean="0"/>
              <a:t>عادة </a:t>
            </a:r>
            <a:r>
              <a:rPr lang="ar-SA" dirty="0"/>
              <a:t>تتجانس مفردات الطبقة الواحدة فيما بينها وتختلف الطبقات عن بعضها البعض. </a:t>
            </a:r>
          </a:p>
          <a:p>
            <a:pPr algn="r" rtl="1"/>
            <a:r>
              <a:rPr lang="ar-SA" dirty="0" smtClean="0"/>
              <a:t>يعتبر </a:t>
            </a:r>
            <a:r>
              <a:rPr lang="ar-SA" dirty="0"/>
              <a:t>هذا النوع من العينات الأنسب للمجتمعات المتباينة حيث تكون العينة ممثلة لكافة فئات مجتمع الدراسة</a:t>
            </a:r>
          </a:p>
        </p:txBody>
      </p:sp>
    </p:spTree>
    <p:extLst>
      <p:ext uri="{BB962C8B-B14F-4D97-AF65-F5344CB8AC3E}">
        <p14:creationId xmlns:p14="http://schemas.microsoft.com/office/powerpoint/2010/main" val="359271227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08688"/>
          </a:xfrm>
        </p:spPr>
        <p:txBody>
          <a:bodyPr anchor="t">
            <a:normAutofit fontScale="90000"/>
          </a:bodyPr>
          <a:lstStyle/>
          <a:p>
            <a:pPr algn="r"/>
            <a:r>
              <a:rPr lang="ar-SA" sz="4000" b="1" dirty="0"/>
              <a:t>يتم اختيار العينة العشوائية الطبقية عبر الخطوات التالية </a:t>
            </a:r>
            <a:r>
              <a:rPr lang="en-US" dirty="0"/>
              <a:t/>
            </a:r>
            <a:br>
              <a:rPr lang="en-US" dirty="0"/>
            </a:br>
            <a:endParaRPr lang="ar-SA" dirty="0"/>
          </a:p>
        </p:txBody>
      </p:sp>
      <p:sp>
        <p:nvSpPr>
          <p:cNvPr id="3" name="عنصر نائب للمحتوى 2"/>
          <p:cNvSpPr>
            <a:spLocks noGrp="1"/>
          </p:cNvSpPr>
          <p:nvPr>
            <p:ph idx="1"/>
          </p:nvPr>
        </p:nvSpPr>
        <p:spPr>
          <a:xfrm>
            <a:off x="179512" y="1752600"/>
            <a:ext cx="8784976" cy="4844752"/>
          </a:xfrm>
        </p:spPr>
        <p:txBody>
          <a:bodyPr>
            <a:normAutofit fontScale="85000" lnSpcReduction="20000"/>
          </a:bodyPr>
          <a:lstStyle/>
          <a:p>
            <a:pPr lvl="0" algn="r" rtl="1"/>
            <a:r>
              <a:rPr lang="ar-SA" dirty="0" smtClean="0"/>
              <a:t>تقسيم </a:t>
            </a:r>
            <a:r>
              <a:rPr lang="ar-SA" dirty="0"/>
              <a:t>المجتمع إلى فئات أو مجموعات متجانسة وفقا لخاصية معينة.</a:t>
            </a:r>
            <a:endParaRPr lang="en-US" dirty="0"/>
          </a:p>
          <a:p>
            <a:pPr lvl="0" algn="r" rtl="1"/>
            <a:r>
              <a:rPr lang="ar-SA" dirty="0"/>
              <a:t>تحديد عدد مفردات العينة الكلية.</a:t>
            </a:r>
            <a:endParaRPr lang="en-US" dirty="0"/>
          </a:p>
          <a:p>
            <a:pPr lvl="0" algn="r" rtl="1"/>
            <a:r>
              <a:rPr lang="ar-SA" dirty="0"/>
              <a:t>تحديد نسبة كل طبقة في العينة المختارة إلى إجمالي حجم المجتمع الأصلي.</a:t>
            </a:r>
            <a:endParaRPr lang="en-US" dirty="0"/>
          </a:p>
          <a:p>
            <a:pPr lvl="0" algn="r" rtl="1"/>
            <a:r>
              <a:rPr lang="ar-SA" dirty="0"/>
              <a:t>تحديد عدد الأفراد لكل طبقة في العينة المختارة. </a:t>
            </a:r>
            <a:endParaRPr lang="ar-SA" dirty="0" smtClean="0"/>
          </a:p>
          <a:p>
            <a:pPr lvl="0" algn="r" rtl="1"/>
            <a:r>
              <a:rPr lang="ar-SA" dirty="0" smtClean="0"/>
              <a:t>وقد </a:t>
            </a:r>
            <a:r>
              <a:rPr lang="ar-SA" dirty="0"/>
              <a:t>يتم استخدام الأسلوب المتساوي حيث يتساوى تمثيل كل طبقة في عينة الدراسة بغض النظر عن الوزن النسبي لكل طبقة في مجتمع الدراسة. </a:t>
            </a:r>
            <a:endParaRPr lang="ar-SA" dirty="0" smtClean="0"/>
          </a:p>
          <a:p>
            <a:pPr lvl="0" algn="r" rtl="1"/>
            <a:r>
              <a:rPr lang="ar-SA" dirty="0" smtClean="0"/>
              <a:t>وهذا </a:t>
            </a:r>
            <a:r>
              <a:rPr lang="ar-SA" dirty="0"/>
              <a:t>الأسلوب غير دقيق وبخاصة في ظل عدم تساوي التمثيل النسبي لكل طبقة في مجتمع الدراسة. </a:t>
            </a:r>
            <a:endParaRPr lang="ar-SA" dirty="0" smtClean="0"/>
          </a:p>
          <a:p>
            <a:pPr lvl="0" algn="r" rtl="1"/>
            <a:r>
              <a:rPr lang="ar-SA" dirty="0" smtClean="0"/>
              <a:t>وقد </a:t>
            </a:r>
            <a:r>
              <a:rPr lang="ar-SA" dirty="0"/>
              <a:t>يتم استخدام التوزيع المتناسب حيث تمثل كل طبقة وفقا لوزنها النسبي في مجتمع الدراسة. وهذا الأسلوب أفضل وأكثر موضوعية والأنسب في المجتمعات الطبقية غير المتجانسة. </a:t>
            </a:r>
            <a:endParaRPr lang="en-US" dirty="0"/>
          </a:p>
          <a:p>
            <a:pPr algn="r" rtl="1"/>
            <a:r>
              <a:rPr lang="ar-SA" dirty="0"/>
              <a:t>مثال:</a:t>
            </a:r>
            <a:endParaRPr lang="en-US" dirty="0"/>
          </a:p>
          <a:p>
            <a:pPr algn="r" rtl="1"/>
            <a:r>
              <a:rPr lang="ar-SA" dirty="0"/>
              <a:t>لو افترضنا هناك مجتمع مكون من ثلاث طبقات، الطبقة العليا وعددها 1000، والوسطى وعددها 4000، والدنيا وعددها 5000، المطلوب اختيار عينة طبقية عشوائية مكونة من 100 شخص من خلال استخدام أسلوب التوزيع النسبي. </a:t>
            </a:r>
            <a:endParaRPr lang="en-US" dirty="0"/>
          </a:p>
          <a:p>
            <a:pPr algn="r" rtl="1"/>
            <a:endParaRPr lang="ar-SA" dirty="0"/>
          </a:p>
        </p:txBody>
      </p:sp>
    </p:spTree>
    <p:extLst>
      <p:ext uri="{BB962C8B-B14F-4D97-AF65-F5344CB8AC3E}">
        <p14:creationId xmlns:p14="http://schemas.microsoft.com/office/powerpoint/2010/main" val="419984669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chor="ctr">
            <a:normAutofit fontScale="90000"/>
          </a:bodyPr>
          <a:lstStyle/>
          <a:p>
            <a:pPr algn="r" rtl="1"/>
            <a:r>
              <a:rPr lang="ar-SA" b="1" dirty="0"/>
              <a:t>الإجابة يمكن حصرها في الجدول التالي: </a:t>
            </a:r>
            <a:r>
              <a:rPr lang="en-US" dirty="0"/>
              <a:t/>
            </a:r>
            <a:br>
              <a:rPr lang="en-US" dirty="0"/>
            </a:b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230966624"/>
              </p:ext>
            </p:extLst>
          </p:nvPr>
        </p:nvGraphicFramePr>
        <p:xfrm>
          <a:off x="1187624" y="1988840"/>
          <a:ext cx="7447796" cy="4306355"/>
        </p:xfrm>
        <a:graphic>
          <a:graphicData uri="http://schemas.openxmlformats.org/drawingml/2006/table">
            <a:tbl>
              <a:tblPr rtl="1">
                <a:tableStyleId>{5C22544A-7EE6-4342-B048-85BDC9FD1C3A}</a:tableStyleId>
              </a:tblPr>
              <a:tblGrid>
                <a:gridCol w="1611052"/>
                <a:gridCol w="1611052"/>
                <a:gridCol w="1611052"/>
                <a:gridCol w="2614640"/>
              </a:tblGrid>
              <a:tr h="750628">
                <a:tc>
                  <a:txBody>
                    <a:bodyPr/>
                    <a:lstStyle/>
                    <a:p>
                      <a:pPr algn="r" rtl="1">
                        <a:lnSpc>
                          <a:spcPct val="115000"/>
                        </a:lnSpc>
                        <a:spcAft>
                          <a:spcPts val="0"/>
                        </a:spcAft>
                      </a:pPr>
                      <a:r>
                        <a:rPr lang="ar-SA" sz="2000" b="1" dirty="0">
                          <a:effectLst/>
                        </a:rPr>
                        <a:t>الفئات </a:t>
                      </a:r>
                      <a:endParaRPr lang="en-US" sz="2000" b="1" dirty="0">
                        <a:effectLst/>
                        <a:latin typeface="Calibri"/>
                        <a:ea typeface="Calibri"/>
                        <a:cs typeface="Arial"/>
                      </a:endParaRPr>
                    </a:p>
                  </a:txBody>
                  <a:tcPr marL="68580" marR="68580" marT="0" marB="0"/>
                </a:tc>
                <a:tc>
                  <a:txBody>
                    <a:bodyPr/>
                    <a:lstStyle/>
                    <a:p>
                      <a:pPr algn="r" rtl="1">
                        <a:lnSpc>
                          <a:spcPct val="115000"/>
                        </a:lnSpc>
                        <a:spcAft>
                          <a:spcPts val="0"/>
                        </a:spcAft>
                      </a:pPr>
                      <a:r>
                        <a:rPr lang="ar-SA" sz="2000" b="1">
                          <a:effectLst/>
                        </a:rPr>
                        <a:t>العدد</a:t>
                      </a:r>
                      <a:endParaRPr lang="en-US" sz="2000" b="1">
                        <a:effectLst/>
                        <a:latin typeface="Calibri"/>
                        <a:ea typeface="Calibri"/>
                        <a:cs typeface="Arial"/>
                      </a:endParaRPr>
                    </a:p>
                  </a:txBody>
                  <a:tcPr marL="68580" marR="68580" marT="0" marB="0"/>
                </a:tc>
                <a:tc>
                  <a:txBody>
                    <a:bodyPr/>
                    <a:lstStyle/>
                    <a:p>
                      <a:pPr algn="r" rtl="1">
                        <a:lnSpc>
                          <a:spcPct val="115000"/>
                        </a:lnSpc>
                        <a:spcAft>
                          <a:spcPts val="0"/>
                        </a:spcAft>
                      </a:pPr>
                      <a:r>
                        <a:rPr lang="ar-SA" sz="2000" b="1">
                          <a:effectLst/>
                        </a:rPr>
                        <a:t>%</a:t>
                      </a:r>
                      <a:endParaRPr lang="en-US" sz="2000" b="1">
                        <a:effectLst/>
                        <a:latin typeface="Calibri"/>
                        <a:ea typeface="Calibri"/>
                        <a:cs typeface="Arial"/>
                      </a:endParaRPr>
                    </a:p>
                  </a:txBody>
                  <a:tcPr marL="68580" marR="68580" marT="0" marB="0"/>
                </a:tc>
                <a:tc>
                  <a:txBody>
                    <a:bodyPr/>
                    <a:lstStyle/>
                    <a:p>
                      <a:pPr algn="r" rtl="1">
                        <a:lnSpc>
                          <a:spcPct val="115000"/>
                        </a:lnSpc>
                        <a:spcAft>
                          <a:spcPts val="0"/>
                        </a:spcAft>
                      </a:pPr>
                      <a:r>
                        <a:rPr lang="ar-SA" sz="2000" b="1">
                          <a:effectLst/>
                        </a:rPr>
                        <a:t>حجم العينة المختارة</a:t>
                      </a:r>
                      <a:endParaRPr lang="en-US" sz="2000" b="1">
                        <a:effectLst/>
                        <a:latin typeface="Calibri"/>
                        <a:ea typeface="Calibri"/>
                        <a:cs typeface="Arial"/>
                      </a:endParaRPr>
                    </a:p>
                  </a:txBody>
                  <a:tcPr marL="68580" marR="68580" marT="0" marB="0"/>
                </a:tc>
              </a:tr>
              <a:tr h="545516">
                <a:tc>
                  <a:txBody>
                    <a:bodyPr/>
                    <a:lstStyle/>
                    <a:p>
                      <a:pPr algn="r" rtl="1">
                        <a:lnSpc>
                          <a:spcPct val="115000"/>
                        </a:lnSpc>
                        <a:spcAft>
                          <a:spcPts val="0"/>
                        </a:spcAft>
                      </a:pPr>
                      <a:r>
                        <a:rPr lang="ar-SA" sz="2000" b="1">
                          <a:effectLst/>
                        </a:rPr>
                        <a:t>الطبقة العليا</a:t>
                      </a:r>
                      <a:endParaRPr lang="en-US" sz="2000" b="1">
                        <a:effectLst/>
                        <a:latin typeface="Calibri"/>
                        <a:ea typeface="Calibri"/>
                        <a:cs typeface="Arial"/>
                      </a:endParaRPr>
                    </a:p>
                  </a:txBody>
                  <a:tcPr marL="68580" marR="68580" marT="0" marB="0"/>
                </a:tc>
                <a:tc>
                  <a:txBody>
                    <a:bodyPr/>
                    <a:lstStyle/>
                    <a:p>
                      <a:pPr algn="r" rtl="1">
                        <a:lnSpc>
                          <a:spcPct val="115000"/>
                        </a:lnSpc>
                        <a:spcAft>
                          <a:spcPts val="0"/>
                        </a:spcAft>
                      </a:pPr>
                      <a:r>
                        <a:rPr lang="ar-SA" sz="2000" b="1">
                          <a:effectLst/>
                        </a:rPr>
                        <a:t>1000</a:t>
                      </a:r>
                      <a:endParaRPr lang="en-US" sz="2000" b="1">
                        <a:effectLst/>
                        <a:latin typeface="Calibri"/>
                        <a:ea typeface="Calibri"/>
                        <a:cs typeface="Arial"/>
                      </a:endParaRPr>
                    </a:p>
                  </a:txBody>
                  <a:tcPr marL="68580" marR="68580" marT="0" marB="0"/>
                </a:tc>
                <a:tc>
                  <a:txBody>
                    <a:bodyPr/>
                    <a:lstStyle/>
                    <a:p>
                      <a:pPr algn="r" rtl="1">
                        <a:lnSpc>
                          <a:spcPct val="115000"/>
                        </a:lnSpc>
                        <a:spcAft>
                          <a:spcPts val="0"/>
                        </a:spcAft>
                      </a:pPr>
                      <a:r>
                        <a:rPr lang="ar-SA" sz="2000" b="1" dirty="0">
                          <a:effectLst/>
                        </a:rPr>
                        <a:t>10</a:t>
                      </a:r>
                      <a:endParaRPr lang="en-US" sz="2000" b="1" dirty="0">
                        <a:effectLst/>
                        <a:latin typeface="Calibri"/>
                        <a:ea typeface="Calibri"/>
                        <a:cs typeface="Arial"/>
                      </a:endParaRPr>
                    </a:p>
                  </a:txBody>
                  <a:tcPr marL="68580" marR="68580" marT="0" marB="0"/>
                </a:tc>
                <a:tc>
                  <a:txBody>
                    <a:bodyPr/>
                    <a:lstStyle/>
                    <a:p>
                      <a:pPr algn="r" rtl="1">
                        <a:lnSpc>
                          <a:spcPct val="115000"/>
                        </a:lnSpc>
                        <a:spcAft>
                          <a:spcPts val="0"/>
                        </a:spcAft>
                      </a:pPr>
                      <a:r>
                        <a:rPr lang="ar-SA" sz="2000" b="1">
                          <a:effectLst/>
                        </a:rPr>
                        <a:t>10</a:t>
                      </a:r>
                      <a:endParaRPr lang="en-US" sz="2000" b="1">
                        <a:effectLst/>
                        <a:latin typeface="Calibri"/>
                        <a:ea typeface="Calibri"/>
                        <a:cs typeface="Arial"/>
                      </a:endParaRPr>
                    </a:p>
                  </a:txBody>
                  <a:tcPr marL="68580" marR="68580" marT="0" marB="0"/>
                </a:tc>
              </a:tr>
              <a:tr h="678449">
                <a:tc>
                  <a:txBody>
                    <a:bodyPr/>
                    <a:lstStyle/>
                    <a:p>
                      <a:pPr algn="r" rtl="1">
                        <a:lnSpc>
                          <a:spcPct val="115000"/>
                        </a:lnSpc>
                        <a:spcAft>
                          <a:spcPts val="0"/>
                        </a:spcAft>
                      </a:pPr>
                      <a:r>
                        <a:rPr lang="ar-SA" sz="2000" b="1">
                          <a:effectLst/>
                        </a:rPr>
                        <a:t>الطبقة الوسطى</a:t>
                      </a:r>
                      <a:endParaRPr lang="en-US" sz="2000" b="1">
                        <a:effectLst/>
                        <a:latin typeface="Calibri"/>
                        <a:ea typeface="Calibri"/>
                        <a:cs typeface="Arial"/>
                      </a:endParaRPr>
                    </a:p>
                  </a:txBody>
                  <a:tcPr marL="68580" marR="68580" marT="0" marB="0"/>
                </a:tc>
                <a:tc>
                  <a:txBody>
                    <a:bodyPr/>
                    <a:lstStyle/>
                    <a:p>
                      <a:pPr algn="r" rtl="1">
                        <a:lnSpc>
                          <a:spcPct val="115000"/>
                        </a:lnSpc>
                        <a:spcAft>
                          <a:spcPts val="0"/>
                        </a:spcAft>
                      </a:pPr>
                      <a:r>
                        <a:rPr lang="ar-SA" sz="2000" b="1">
                          <a:effectLst/>
                        </a:rPr>
                        <a:t>4000</a:t>
                      </a:r>
                      <a:endParaRPr lang="en-US" sz="2000" b="1">
                        <a:effectLst/>
                        <a:latin typeface="Calibri"/>
                        <a:ea typeface="Calibri"/>
                        <a:cs typeface="Arial"/>
                      </a:endParaRPr>
                    </a:p>
                  </a:txBody>
                  <a:tcPr marL="68580" marR="68580" marT="0" marB="0"/>
                </a:tc>
                <a:tc>
                  <a:txBody>
                    <a:bodyPr/>
                    <a:lstStyle/>
                    <a:p>
                      <a:pPr algn="r" rtl="1">
                        <a:lnSpc>
                          <a:spcPct val="115000"/>
                        </a:lnSpc>
                        <a:spcAft>
                          <a:spcPts val="0"/>
                        </a:spcAft>
                      </a:pPr>
                      <a:r>
                        <a:rPr lang="ar-SA" sz="2000" b="1" dirty="0">
                          <a:effectLst/>
                        </a:rPr>
                        <a:t>40</a:t>
                      </a:r>
                      <a:endParaRPr lang="en-US" sz="2000" b="1" dirty="0">
                        <a:effectLst/>
                        <a:latin typeface="Calibri"/>
                        <a:ea typeface="Calibri"/>
                        <a:cs typeface="Arial"/>
                      </a:endParaRPr>
                    </a:p>
                  </a:txBody>
                  <a:tcPr marL="68580" marR="68580" marT="0" marB="0"/>
                </a:tc>
                <a:tc>
                  <a:txBody>
                    <a:bodyPr/>
                    <a:lstStyle/>
                    <a:p>
                      <a:pPr algn="r" rtl="1">
                        <a:lnSpc>
                          <a:spcPct val="115000"/>
                        </a:lnSpc>
                        <a:spcAft>
                          <a:spcPts val="0"/>
                        </a:spcAft>
                      </a:pPr>
                      <a:r>
                        <a:rPr lang="ar-SA" sz="2000" b="1">
                          <a:effectLst/>
                        </a:rPr>
                        <a:t>40</a:t>
                      </a:r>
                      <a:endParaRPr lang="en-US" sz="2000" b="1">
                        <a:effectLst/>
                        <a:latin typeface="Calibri"/>
                        <a:ea typeface="Calibri"/>
                        <a:cs typeface="Arial"/>
                      </a:endParaRPr>
                    </a:p>
                  </a:txBody>
                  <a:tcPr marL="68580" marR="68580" marT="0" marB="0"/>
                </a:tc>
              </a:tr>
              <a:tr h="883390">
                <a:tc>
                  <a:txBody>
                    <a:bodyPr/>
                    <a:lstStyle/>
                    <a:p>
                      <a:pPr algn="r" rtl="1">
                        <a:lnSpc>
                          <a:spcPct val="115000"/>
                        </a:lnSpc>
                        <a:spcAft>
                          <a:spcPts val="0"/>
                        </a:spcAft>
                      </a:pPr>
                      <a:r>
                        <a:rPr lang="ar-SA" sz="2000" b="1">
                          <a:effectLst/>
                        </a:rPr>
                        <a:t>الطبقة الدنيا</a:t>
                      </a:r>
                      <a:endParaRPr lang="en-US" sz="2000" b="1">
                        <a:effectLst/>
                        <a:latin typeface="Calibri"/>
                        <a:ea typeface="Calibri"/>
                        <a:cs typeface="Arial"/>
                      </a:endParaRPr>
                    </a:p>
                  </a:txBody>
                  <a:tcPr marL="68580" marR="68580" marT="0" marB="0"/>
                </a:tc>
                <a:tc>
                  <a:txBody>
                    <a:bodyPr/>
                    <a:lstStyle/>
                    <a:p>
                      <a:pPr algn="r" rtl="1">
                        <a:lnSpc>
                          <a:spcPct val="115000"/>
                        </a:lnSpc>
                        <a:spcAft>
                          <a:spcPts val="0"/>
                        </a:spcAft>
                      </a:pPr>
                      <a:r>
                        <a:rPr lang="ar-SA" sz="2000" b="1">
                          <a:effectLst/>
                        </a:rPr>
                        <a:t>5000</a:t>
                      </a:r>
                      <a:endParaRPr lang="en-US" sz="2000" b="1">
                        <a:effectLst/>
                        <a:latin typeface="Calibri"/>
                        <a:ea typeface="Calibri"/>
                        <a:cs typeface="Arial"/>
                      </a:endParaRPr>
                    </a:p>
                  </a:txBody>
                  <a:tcPr marL="68580" marR="68580" marT="0" marB="0"/>
                </a:tc>
                <a:tc>
                  <a:txBody>
                    <a:bodyPr/>
                    <a:lstStyle/>
                    <a:p>
                      <a:pPr algn="r" rtl="1">
                        <a:lnSpc>
                          <a:spcPct val="115000"/>
                        </a:lnSpc>
                        <a:spcAft>
                          <a:spcPts val="0"/>
                        </a:spcAft>
                      </a:pPr>
                      <a:r>
                        <a:rPr lang="ar-SA" sz="2000" b="1">
                          <a:effectLst/>
                        </a:rPr>
                        <a:t>50</a:t>
                      </a:r>
                      <a:endParaRPr lang="en-US" sz="2000" b="1">
                        <a:effectLst/>
                        <a:latin typeface="Calibri"/>
                        <a:ea typeface="Calibri"/>
                        <a:cs typeface="Arial"/>
                      </a:endParaRPr>
                    </a:p>
                  </a:txBody>
                  <a:tcPr marL="68580" marR="68580" marT="0" marB="0"/>
                </a:tc>
                <a:tc>
                  <a:txBody>
                    <a:bodyPr/>
                    <a:lstStyle/>
                    <a:p>
                      <a:pPr algn="r" rtl="1">
                        <a:lnSpc>
                          <a:spcPct val="115000"/>
                        </a:lnSpc>
                        <a:spcAft>
                          <a:spcPts val="0"/>
                        </a:spcAft>
                      </a:pPr>
                      <a:r>
                        <a:rPr lang="ar-SA" sz="2000" b="1">
                          <a:effectLst/>
                        </a:rPr>
                        <a:t>50</a:t>
                      </a:r>
                      <a:endParaRPr lang="en-US" sz="2000" b="1">
                        <a:effectLst/>
                        <a:latin typeface="Calibri"/>
                        <a:ea typeface="Calibri"/>
                        <a:cs typeface="Arial"/>
                      </a:endParaRPr>
                    </a:p>
                  </a:txBody>
                  <a:tcPr marL="68580" marR="68580" marT="0" marB="0"/>
                </a:tc>
              </a:tr>
              <a:tr h="1448372">
                <a:tc>
                  <a:txBody>
                    <a:bodyPr/>
                    <a:lstStyle/>
                    <a:p>
                      <a:pPr algn="r" rtl="1">
                        <a:lnSpc>
                          <a:spcPct val="115000"/>
                        </a:lnSpc>
                        <a:spcAft>
                          <a:spcPts val="0"/>
                        </a:spcAft>
                      </a:pPr>
                      <a:r>
                        <a:rPr lang="ar-SA" sz="2000" b="1">
                          <a:effectLst/>
                        </a:rPr>
                        <a:t>الإجمالي</a:t>
                      </a:r>
                      <a:endParaRPr lang="en-US" sz="2000" b="1">
                        <a:effectLst/>
                        <a:latin typeface="Calibri"/>
                        <a:ea typeface="Calibri"/>
                        <a:cs typeface="Arial"/>
                      </a:endParaRPr>
                    </a:p>
                  </a:txBody>
                  <a:tcPr marL="68580" marR="68580" marT="0" marB="0"/>
                </a:tc>
                <a:tc>
                  <a:txBody>
                    <a:bodyPr/>
                    <a:lstStyle/>
                    <a:p>
                      <a:pPr algn="r" rtl="1">
                        <a:lnSpc>
                          <a:spcPct val="115000"/>
                        </a:lnSpc>
                        <a:spcAft>
                          <a:spcPts val="0"/>
                        </a:spcAft>
                      </a:pPr>
                      <a:r>
                        <a:rPr lang="ar-SA" sz="2000" b="1">
                          <a:effectLst/>
                        </a:rPr>
                        <a:t>10000</a:t>
                      </a:r>
                      <a:endParaRPr lang="en-US" sz="2000" b="1">
                        <a:effectLst/>
                        <a:latin typeface="Calibri"/>
                        <a:ea typeface="Calibri"/>
                        <a:cs typeface="Arial"/>
                      </a:endParaRPr>
                    </a:p>
                  </a:txBody>
                  <a:tcPr marL="68580" marR="68580" marT="0" marB="0"/>
                </a:tc>
                <a:tc>
                  <a:txBody>
                    <a:bodyPr/>
                    <a:lstStyle/>
                    <a:p>
                      <a:pPr algn="r" rtl="1">
                        <a:lnSpc>
                          <a:spcPct val="115000"/>
                        </a:lnSpc>
                        <a:spcAft>
                          <a:spcPts val="0"/>
                        </a:spcAft>
                      </a:pPr>
                      <a:r>
                        <a:rPr lang="ar-SA" sz="2000" b="1" dirty="0">
                          <a:effectLst/>
                        </a:rPr>
                        <a:t>100%</a:t>
                      </a:r>
                      <a:endParaRPr lang="en-US" sz="2000" b="1" dirty="0">
                        <a:effectLst/>
                        <a:latin typeface="Calibri"/>
                        <a:ea typeface="Calibri"/>
                        <a:cs typeface="Arial"/>
                      </a:endParaRPr>
                    </a:p>
                  </a:txBody>
                  <a:tcPr marL="68580" marR="68580" marT="0" marB="0"/>
                </a:tc>
                <a:tc>
                  <a:txBody>
                    <a:bodyPr/>
                    <a:lstStyle/>
                    <a:p>
                      <a:pPr algn="r" rtl="1">
                        <a:lnSpc>
                          <a:spcPct val="115000"/>
                        </a:lnSpc>
                        <a:spcAft>
                          <a:spcPts val="0"/>
                        </a:spcAft>
                      </a:pPr>
                      <a:r>
                        <a:rPr lang="ar-SA" sz="2000" b="1" dirty="0">
                          <a:effectLst/>
                        </a:rPr>
                        <a:t>100</a:t>
                      </a:r>
                      <a:endParaRPr lang="en-US" sz="2000" b="1"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658777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600" b="1" dirty="0" smtClean="0"/>
              <a:t>كذلك فان تعمق الطالب  في قراءة الكتب والمراجع والدوريات في فرع التخصص الذي اختاره يزيد قدرته إذا ما نظر حوله سواء في مجال عمله أو في المنظمات الموجودة في المجتمع، أو في المجتمع ذاته على ملاحظة المشكلات واقتناص الأفكار الجديدة  الصالحة لبحث جيد.</a:t>
            </a:r>
            <a:endParaRPr lang="ar-EG" sz="3600" b="1" dirty="0"/>
          </a:p>
        </p:txBody>
      </p:sp>
      <p:sp>
        <p:nvSpPr>
          <p:cNvPr id="3" name="Title 2"/>
          <p:cNvSpPr>
            <a:spLocks noGrp="1"/>
          </p:cNvSpPr>
          <p:nvPr>
            <p:ph type="title"/>
          </p:nvPr>
        </p:nvSpPr>
        <p:spPr/>
        <p:txBody>
          <a:bodyPr/>
          <a:lstStyle/>
          <a:p>
            <a:endParaRPr lang="ar-EG"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852704"/>
          </a:xfrm>
        </p:spPr>
        <p:txBody>
          <a:bodyPr anchor="t"/>
          <a:lstStyle/>
          <a:p>
            <a:pPr algn="r" rtl="1"/>
            <a:r>
              <a:rPr lang="ar-SA" b="1" dirty="0" smtClean="0"/>
              <a:t>د-</a:t>
            </a:r>
            <a:r>
              <a:rPr lang="en-US" b="1" dirty="0" smtClean="0"/>
              <a:t> </a:t>
            </a:r>
            <a:r>
              <a:rPr lang="ar-SA" sz="4000" b="1" dirty="0"/>
              <a:t>العينة العنقودية </a:t>
            </a:r>
            <a:r>
              <a:rPr lang="en-US" sz="4000" b="1" dirty="0"/>
              <a:t>Cluster Sample </a:t>
            </a:r>
            <a:endParaRPr lang="ar-SA" sz="4000" dirty="0"/>
          </a:p>
        </p:txBody>
      </p:sp>
      <p:sp>
        <p:nvSpPr>
          <p:cNvPr id="3" name="عنصر نائب للمحتوى 2"/>
          <p:cNvSpPr>
            <a:spLocks noGrp="1"/>
          </p:cNvSpPr>
          <p:nvPr>
            <p:ph idx="1"/>
          </p:nvPr>
        </p:nvSpPr>
        <p:spPr>
          <a:xfrm>
            <a:off x="457200" y="1700808"/>
            <a:ext cx="8507288" cy="4896544"/>
          </a:xfrm>
        </p:spPr>
        <p:txBody>
          <a:bodyPr>
            <a:normAutofit/>
          </a:bodyPr>
          <a:lstStyle/>
          <a:p>
            <a:pPr algn="r" rtl="1"/>
            <a:r>
              <a:rPr lang="ar-SA" dirty="0"/>
              <a:t>في العينات العشوائية السابقة لابد أن تتوفر قائمة بعناصر المجتمع. أحيانا قد يتعذر توفر مثل هذه القائمة بينما تتوفر تجمعات طبيعية ضمن ذلك المجتمع، تسمى هذه التجمعات عناقيد، وإذا اخترنا عينة عشوائية من هذه العناقيد تسمى بالعينة العنقودية.</a:t>
            </a:r>
            <a:endParaRPr lang="en-US" dirty="0"/>
          </a:p>
          <a:p>
            <a:pPr algn="r" rtl="1"/>
            <a:r>
              <a:rPr lang="ar-SA" dirty="0"/>
              <a:t>مثال: لو أردنا دراسة الدخل السنوي للأسرة في مدينة الرياض، فقد نختار عينة عنقودية على مرحلتين كالتالي:</a:t>
            </a:r>
            <a:endParaRPr lang="en-US" dirty="0"/>
          </a:p>
          <a:p>
            <a:pPr lvl="0" algn="r" rtl="1"/>
            <a:r>
              <a:rPr lang="ar-SA" dirty="0"/>
              <a:t>نعتبر العناقيد في المرحلة الأولى أحياء المدينة، وقد نقسم المدينة إلى أحياء ونأخذ منها عينة بحجم مناسب مع حجم الحي.</a:t>
            </a:r>
            <a:endParaRPr lang="en-US" dirty="0"/>
          </a:p>
          <a:p>
            <a:pPr lvl="0" algn="r" rtl="1"/>
            <a:r>
              <a:rPr lang="ar-SA" dirty="0"/>
              <a:t>نقسم كل حي من الأحياء المختارة إلى عمارات ونختار من كل منها عدد مناسب من الشقق ثم نختار دخل الأسر التي تسكن هذه الشقق المختارة. وبهذا نحصل على عينة عنقودية من مرحلتين.</a:t>
            </a:r>
            <a:endParaRPr lang="en-US" dirty="0"/>
          </a:p>
          <a:p>
            <a:pPr algn="r" rtl="1"/>
            <a:endParaRPr lang="ar-SA" dirty="0"/>
          </a:p>
        </p:txBody>
      </p:sp>
    </p:spTree>
    <p:extLst>
      <p:ext uri="{BB962C8B-B14F-4D97-AF65-F5344CB8AC3E}">
        <p14:creationId xmlns:p14="http://schemas.microsoft.com/office/powerpoint/2010/main" val="75524176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439028"/>
          </a:xfrm>
        </p:spPr>
        <p:txBody>
          <a:bodyPr anchor="t">
            <a:normAutofit fontScale="90000"/>
          </a:bodyPr>
          <a:lstStyle/>
          <a:p>
            <a:pPr lvl="0" algn="ctr" rtl="1"/>
            <a:r>
              <a:rPr lang="en-US" b="1" dirty="0" smtClean="0"/>
              <a:t>2</a:t>
            </a:r>
            <a:r>
              <a:rPr lang="ar-SA" b="1" dirty="0" smtClean="0"/>
              <a:t> - </a:t>
            </a:r>
            <a:r>
              <a:rPr lang="ar-SA" sz="4400" b="1" dirty="0" smtClean="0"/>
              <a:t>العينات </a:t>
            </a:r>
            <a:r>
              <a:rPr lang="ar-SA" sz="4400" b="1" dirty="0"/>
              <a:t>غير العشوائية ( </a:t>
            </a:r>
            <a:r>
              <a:rPr lang="ar-SA" sz="4400" b="1" dirty="0" smtClean="0"/>
              <a:t>غير الاحتمالية)</a:t>
            </a:r>
            <a:r>
              <a:rPr lang="fr-FR" sz="4400" b="1" dirty="0" smtClean="0"/>
              <a:t>No </a:t>
            </a:r>
            <a:r>
              <a:rPr lang="fr-FR" sz="4400" b="1" dirty="0" err="1" smtClean="0"/>
              <a:t>probabilistic</a:t>
            </a:r>
            <a:r>
              <a:rPr lang="fr-FR" sz="4400" b="1" dirty="0" smtClean="0"/>
              <a:t> </a:t>
            </a:r>
            <a:r>
              <a:rPr lang="fr-FR" sz="4400" b="1" dirty="0" err="1" smtClean="0"/>
              <a:t>samples</a:t>
            </a:r>
            <a:r>
              <a:rPr lang="ar-TN" sz="4400" b="1" dirty="0" smtClean="0"/>
              <a:t/>
            </a:r>
            <a:br>
              <a:rPr lang="ar-TN" sz="4400" b="1" dirty="0" smtClean="0"/>
            </a:br>
            <a:r>
              <a:rPr lang="ar-TN" sz="4400" b="1" dirty="0" smtClean="0"/>
              <a:t/>
            </a:r>
            <a:br>
              <a:rPr lang="ar-TN" sz="4400" b="1" dirty="0" smtClean="0"/>
            </a:br>
            <a:r>
              <a:rPr lang="en-US" sz="4000" b="1" dirty="0" smtClean="0"/>
              <a:t> </a:t>
            </a:r>
            <a:r>
              <a:rPr lang="ar-TN" dirty="0" smtClean="0"/>
              <a:t/>
            </a:r>
            <a:br>
              <a:rPr lang="ar-TN" dirty="0" smtClean="0"/>
            </a:br>
            <a:endParaRPr lang="ar-SA" dirty="0"/>
          </a:p>
        </p:txBody>
      </p:sp>
      <p:sp>
        <p:nvSpPr>
          <p:cNvPr id="3" name="عنصر نائب للمحتوى 2"/>
          <p:cNvSpPr>
            <a:spLocks noGrp="1"/>
          </p:cNvSpPr>
          <p:nvPr>
            <p:ph idx="1"/>
          </p:nvPr>
        </p:nvSpPr>
        <p:spPr>
          <a:xfrm>
            <a:off x="457200" y="2143116"/>
            <a:ext cx="8229600" cy="4181484"/>
          </a:xfrm>
        </p:spPr>
        <p:txBody>
          <a:bodyPr>
            <a:normAutofit lnSpcReduction="10000"/>
          </a:bodyPr>
          <a:lstStyle/>
          <a:p>
            <a:pPr algn="r" rtl="1"/>
            <a:r>
              <a:rPr lang="ar-SA" dirty="0"/>
              <a:t>وهي العينات التي يتم اختيارها بشكل غير عشوائي ولا تتم وفقا للأسس الاحتمالية المختلفة، وإنما تتم وفقا لأسس وتقديرات ومعايير معينة يضعها الباحث، وفيها يتدخل الباحث في اختيار العينة وتقدير من يختار ومن لا يختار من أفراد مجتمع البحث الأصلي. ومن عيوب هذا النوع من العينات هو احتمال تحيز الباحث في الاختيار.</a:t>
            </a:r>
            <a:endParaRPr lang="en-US" dirty="0"/>
          </a:p>
          <a:p>
            <a:pPr algn="r" rtl="1"/>
            <a:r>
              <a:rPr lang="ar-SA" dirty="0"/>
              <a:t>ومن أبرز أنواع هذه العينات ما </a:t>
            </a:r>
            <a:r>
              <a:rPr lang="ar-SA" dirty="0" smtClean="0"/>
              <a:t>يلي</a:t>
            </a:r>
            <a:endParaRPr lang="en-US" dirty="0"/>
          </a:p>
          <a:p>
            <a:pPr algn="r" rtl="1"/>
            <a:r>
              <a:rPr lang="ar-SA" b="1" dirty="0"/>
              <a:t>العينة الغرضية أو </a:t>
            </a:r>
            <a:r>
              <a:rPr lang="ar-SA" b="1" dirty="0" smtClean="0"/>
              <a:t>العمدية</a:t>
            </a:r>
          </a:p>
          <a:p>
            <a:pPr algn="r" rtl="1"/>
            <a:r>
              <a:rPr lang="ar-SA" b="1" dirty="0" smtClean="0"/>
              <a:t>عينة </a:t>
            </a:r>
            <a:r>
              <a:rPr lang="ar-SA" b="1" dirty="0"/>
              <a:t>الصدفة </a:t>
            </a:r>
            <a:endParaRPr lang="ar-SA" b="1" dirty="0" smtClean="0"/>
          </a:p>
          <a:p>
            <a:pPr algn="r" rtl="1"/>
            <a:r>
              <a:rPr lang="ar-SA" b="1" dirty="0"/>
              <a:t>العينة التطوعية </a:t>
            </a:r>
            <a:endParaRPr lang="ar-SA" b="1" dirty="0" smtClean="0"/>
          </a:p>
          <a:p>
            <a:pPr algn="r" rtl="1"/>
            <a:r>
              <a:rPr lang="ar-SA" b="1" dirty="0"/>
              <a:t>العينة المتاحة </a:t>
            </a:r>
            <a:endParaRPr lang="ar-SA" dirty="0"/>
          </a:p>
        </p:txBody>
      </p:sp>
    </p:spTree>
    <p:extLst>
      <p:ext uri="{BB962C8B-B14F-4D97-AF65-F5344CB8AC3E}">
        <p14:creationId xmlns:p14="http://schemas.microsoft.com/office/powerpoint/2010/main" val="115533048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996720"/>
          </a:xfrm>
        </p:spPr>
        <p:txBody>
          <a:bodyPr anchor="t">
            <a:normAutofit fontScale="90000"/>
          </a:bodyPr>
          <a:lstStyle/>
          <a:p>
            <a:pPr algn="ctr" rtl="1"/>
            <a:r>
              <a:rPr lang="ar-SA" sz="4400" b="1" dirty="0"/>
              <a:t>العينة الغرضية أو العمدية </a:t>
            </a:r>
            <a:r>
              <a:rPr lang="en-US" sz="4400" b="1" dirty="0"/>
              <a:t>Purposive Sample</a:t>
            </a:r>
            <a:r>
              <a:rPr lang="ar-SA" sz="4400" b="1" dirty="0"/>
              <a:t> </a:t>
            </a:r>
            <a:r>
              <a:rPr lang="en-US" dirty="0"/>
              <a:t/>
            </a:r>
            <a:br>
              <a:rPr lang="en-US" dirty="0"/>
            </a:br>
            <a:endParaRPr lang="ar-SA" dirty="0"/>
          </a:p>
        </p:txBody>
      </p:sp>
      <p:sp>
        <p:nvSpPr>
          <p:cNvPr id="3" name="عنصر نائب للمحتوى 2"/>
          <p:cNvSpPr>
            <a:spLocks noGrp="1"/>
          </p:cNvSpPr>
          <p:nvPr>
            <p:ph idx="1"/>
          </p:nvPr>
        </p:nvSpPr>
        <p:spPr>
          <a:xfrm>
            <a:off x="457200" y="1700808"/>
            <a:ext cx="8435280" cy="4623792"/>
          </a:xfrm>
        </p:spPr>
        <p:txBody>
          <a:bodyPr anchor="b"/>
          <a:lstStyle/>
          <a:p>
            <a:pPr algn="r" rtl="1"/>
            <a:r>
              <a:rPr lang="ar-SA" sz="2800" dirty="0"/>
              <a:t>سميت هذه العينة بهذا الاسم نظرا لان الباحث يقوم باختيارها طبقا للغرض الذي يستهدف تحقيقه من خلال البحث، ويتم اختيارها على أساس توفر صفات محددة في مفردات العينة تكون هي الصفات التي تتصف بها مفردات المجتمع محل </a:t>
            </a:r>
            <a:r>
              <a:rPr lang="ar-SA" sz="2800" dirty="0" smtClean="0"/>
              <a:t>البحث</a:t>
            </a:r>
          </a:p>
          <a:p>
            <a:pPr algn="r" rtl="1"/>
            <a:r>
              <a:rPr lang="ar-SA" sz="2800" dirty="0" smtClean="0"/>
              <a:t>فمثلا </a:t>
            </a:r>
            <a:r>
              <a:rPr lang="ar-SA" sz="2800" dirty="0"/>
              <a:t>لو أراد باحث دراسة آراء المشاهدين في خصوص برنامج محدد فعليه أن يختار عينة من الأفراد الذين يشاهدون هذا البرنامج، لأنه من غير المنطقي أن تتضمن العينة أفرادا لا يشاهدون هذا البرنامج. تسمى مثل هذه العينة بالعينة الغرضية أو الهادفة، أو القصدية أو </a:t>
            </a:r>
            <a:r>
              <a:rPr lang="ar-SA" sz="2800" dirty="0" smtClean="0"/>
              <a:t>الحكمية</a:t>
            </a:r>
            <a:r>
              <a:rPr lang="en-US" dirty="0"/>
              <a:t/>
            </a:r>
            <a:br>
              <a:rPr lang="en-US" dirty="0"/>
            </a:br>
            <a:endParaRPr lang="ar-SA" dirty="0"/>
          </a:p>
        </p:txBody>
      </p:sp>
    </p:spTree>
    <p:extLst>
      <p:ext uri="{BB962C8B-B14F-4D97-AF65-F5344CB8AC3E}">
        <p14:creationId xmlns:p14="http://schemas.microsoft.com/office/powerpoint/2010/main" val="215349901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chor="t">
            <a:normAutofit/>
          </a:bodyPr>
          <a:lstStyle/>
          <a:p>
            <a:pPr algn="r" rtl="1"/>
            <a:r>
              <a:rPr lang="ar-SA" sz="4000" b="1" dirty="0"/>
              <a:t>عينة الصدفة </a:t>
            </a:r>
            <a:r>
              <a:rPr lang="en-US" sz="4000" b="1" dirty="0"/>
              <a:t>Accidental </a:t>
            </a:r>
            <a:r>
              <a:rPr lang="en-US" sz="4000" b="1" dirty="0" smtClean="0"/>
              <a:t>Sample</a:t>
            </a:r>
            <a:endParaRPr lang="ar-SA" sz="4000" dirty="0"/>
          </a:p>
        </p:txBody>
      </p:sp>
      <p:sp>
        <p:nvSpPr>
          <p:cNvPr id="3" name="عنصر نائب للمحتوى 2"/>
          <p:cNvSpPr>
            <a:spLocks noGrp="1"/>
          </p:cNvSpPr>
          <p:nvPr>
            <p:ph idx="1"/>
          </p:nvPr>
        </p:nvSpPr>
        <p:spPr>
          <a:xfrm>
            <a:off x="457200" y="1772816"/>
            <a:ext cx="8435280" cy="4680520"/>
          </a:xfrm>
        </p:spPr>
        <p:txBody>
          <a:bodyPr anchor="ctr"/>
          <a:lstStyle/>
          <a:p>
            <a:pPr algn="r" rtl="1"/>
            <a:r>
              <a:rPr lang="ar-SA" dirty="0"/>
              <a:t>تتكون العينة من الأفراد الذين يقابلهم الباحث بالصدفة. فلو أراد الباحث إن يقيس الرأي العام للجمهور حول قضية ما فانه يختار عدد من الناس ممن يقابلهم بالصدفة سواء في الشارع أو في الحافلة. </a:t>
            </a:r>
            <a:endParaRPr lang="ar-SA" dirty="0" smtClean="0"/>
          </a:p>
          <a:p>
            <a:pPr algn="r" rtl="1"/>
            <a:r>
              <a:rPr lang="ar-SA" dirty="0" smtClean="0"/>
              <a:t>ويؤاخذ </a:t>
            </a:r>
            <a:r>
              <a:rPr lang="ar-SA" dirty="0"/>
              <a:t>على هذه العينة هو أنها لا تمثل المجتمع الأصلي ولا يمكن تعميم نتائجها على المجتمع </a:t>
            </a:r>
            <a:endParaRPr lang="ar-SA" dirty="0" smtClean="0"/>
          </a:p>
          <a:p>
            <a:pPr algn="r" rtl="1"/>
            <a:r>
              <a:rPr lang="ar-SA" dirty="0" smtClean="0"/>
              <a:t>إن </a:t>
            </a:r>
            <a:r>
              <a:rPr lang="ar-SA" dirty="0"/>
              <a:t>هذه العينة تمثل نفسها فقط، ولكنها سهلة الاستخدام وتعطي فكرة عن رأي الأفراد حول القضية </a:t>
            </a:r>
            <a:r>
              <a:rPr lang="ar-SA" dirty="0" smtClean="0"/>
              <a:t>موضوع البحث </a:t>
            </a:r>
            <a:r>
              <a:rPr lang="ar-SA" dirty="0"/>
              <a:t>وبسرعة </a:t>
            </a:r>
            <a:endParaRPr lang="ar-SA" dirty="0" smtClean="0"/>
          </a:p>
          <a:p>
            <a:pPr algn="r" rtl="1"/>
            <a:r>
              <a:rPr lang="ar-SA" dirty="0"/>
              <a:t> </a:t>
            </a:r>
            <a:r>
              <a:rPr lang="ar-SA" dirty="0" smtClean="0"/>
              <a:t>كلما </a:t>
            </a:r>
            <a:r>
              <a:rPr lang="ar-SA" dirty="0"/>
              <a:t>زاد حجم العينة زادت دقة النتائج. </a:t>
            </a:r>
            <a:endParaRPr lang="en-US" dirty="0"/>
          </a:p>
          <a:p>
            <a:pPr algn="r" rtl="1"/>
            <a:endParaRPr lang="ar-SA" dirty="0"/>
          </a:p>
        </p:txBody>
      </p:sp>
    </p:spTree>
    <p:extLst>
      <p:ext uri="{BB962C8B-B14F-4D97-AF65-F5344CB8AC3E}">
        <p14:creationId xmlns:p14="http://schemas.microsoft.com/office/powerpoint/2010/main" val="406925762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chor="t">
            <a:normAutofit fontScale="90000"/>
          </a:bodyPr>
          <a:lstStyle/>
          <a:p>
            <a:pPr lvl="0" algn="ctr" rtl="1"/>
            <a:r>
              <a:rPr lang="ar-SA" b="1" dirty="0"/>
              <a:t>العينة التطوعية : </a:t>
            </a:r>
            <a:r>
              <a:rPr lang="en-US" dirty="0"/>
              <a:t/>
            </a:r>
            <a:br>
              <a:rPr lang="en-US" dirty="0"/>
            </a:br>
            <a:endParaRPr lang="ar-SA" dirty="0"/>
          </a:p>
        </p:txBody>
      </p:sp>
      <p:sp>
        <p:nvSpPr>
          <p:cNvPr id="3" name="عنصر نائب للمحتوى 2"/>
          <p:cNvSpPr>
            <a:spLocks noGrp="1"/>
          </p:cNvSpPr>
          <p:nvPr>
            <p:ph idx="1"/>
          </p:nvPr>
        </p:nvSpPr>
        <p:spPr/>
        <p:txBody>
          <a:bodyPr anchor="ctr"/>
          <a:lstStyle/>
          <a:p>
            <a:pPr algn="r" rtl="1"/>
            <a:r>
              <a:rPr lang="ar-SA" dirty="0"/>
              <a:t>و هي التي يتبرع افرادها في المشاركة في الدراسة</a:t>
            </a:r>
            <a:r>
              <a:rPr lang="ar-SA" dirty="0" smtClean="0"/>
              <a:t>.</a:t>
            </a:r>
          </a:p>
          <a:p>
            <a:pPr marL="0" indent="0" algn="r" rtl="1">
              <a:buNone/>
            </a:pPr>
            <a:r>
              <a:rPr lang="ar-SA" dirty="0" smtClean="0"/>
              <a:t> </a:t>
            </a:r>
          </a:p>
          <a:p>
            <a:pPr algn="r" rtl="1"/>
            <a:r>
              <a:rPr lang="ar-SA" dirty="0" smtClean="0"/>
              <a:t>خطورة </a:t>
            </a:r>
            <a:r>
              <a:rPr lang="ar-SA" dirty="0"/>
              <a:t>هذا النوع من العينات أنها تفاقم احتمال التفاعل وفقا لما يرغبه الباحث، دون أن ينعكس ذلك على واقع الحال بشكل دقيق.</a:t>
            </a:r>
            <a:endParaRPr lang="en-US" dirty="0"/>
          </a:p>
          <a:p>
            <a:pPr algn="r" rtl="1"/>
            <a:endParaRPr lang="ar-SA" dirty="0"/>
          </a:p>
        </p:txBody>
      </p:sp>
    </p:spTree>
    <p:extLst>
      <p:ext uri="{BB962C8B-B14F-4D97-AF65-F5344CB8AC3E}">
        <p14:creationId xmlns:p14="http://schemas.microsoft.com/office/powerpoint/2010/main" val="49701291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chor="t">
            <a:normAutofit fontScale="90000"/>
          </a:bodyPr>
          <a:lstStyle/>
          <a:p>
            <a:pPr lvl="0" algn="ctr" rtl="1"/>
            <a:r>
              <a:rPr lang="ar-SA" b="1" dirty="0"/>
              <a:t>العينة </a:t>
            </a:r>
            <a:r>
              <a:rPr lang="ar-SA" b="1" dirty="0" smtClean="0"/>
              <a:t>المتاحة</a:t>
            </a:r>
            <a:r>
              <a:rPr lang="en-US" dirty="0"/>
              <a:t/>
            </a:r>
            <a:br>
              <a:rPr lang="en-US" dirty="0"/>
            </a:br>
            <a:endParaRPr lang="ar-SA" dirty="0"/>
          </a:p>
        </p:txBody>
      </p:sp>
      <p:sp>
        <p:nvSpPr>
          <p:cNvPr id="3" name="عنصر نائب للمحتوى 2"/>
          <p:cNvSpPr>
            <a:spLocks noGrp="1"/>
          </p:cNvSpPr>
          <p:nvPr>
            <p:ph idx="1"/>
          </p:nvPr>
        </p:nvSpPr>
        <p:spPr/>
        <p:txBody>
          <a:bodyPr anchor="ctr"/>
          <a:lstStyle/>
          <a:p>
            <a:pPr algn="r" rtl="1"/>
            <a:r>
              <a:rPr lang="ar-SA" dirty="0"/>
              <a:t>و هي العينة المتوفرة للباحث و يلجأ إليها نظرا لتيسرها و سهولة الأخذ بها.</a:t>
            </a:r>
            <a:endParaRPr lang="en-US" dirty="0"/>
          </a:p>
          <a:p>
            <a:pPr algn="l" rtl="1"/>
            <a:endParaRPr lang="ar-SA" dirty="0"/>
          </a:p>
        </p:txBody>
      </p:sp>
    </p:spTree>
    <p:extLst>
      <p:ext uri="{BB962C8B-B14F-4D97-AF65-F5344CB8AC3E}">
        <p14:creationId xmlns:p14="http://schemas.microsoft.com/office/powerpoint/2010/main" val="368701007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476672"/>
            <a:ext cx="8496944" cy="5616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9471489"/>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28600"/>
            <a:ext cx="8668072"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04909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dirty="0" smtClean="0"/>
              <a:t>عنوان البحث</a:t>
            </a:r>
          </a:p>
          <a:p>
            <a:r>
              <a:rPr lang="ar-SA" dirty="0" smtClean="0"/>
              <a:t>موضوع البحث : مقدمة عامة</a:t>
            </a:r>
          </a:p>
          <a:p>
            <a:r>
              <a:rPr lang="ar-SA" dirty="0" smtClean="0"/>
              <a:t>مشكلة البحث وتساؤلاته</a:t>
            </a:r>
          </a:p>
          <a:p>
            <a:r>
              <a:rPr lang="ar-SA" dirty="0" smtClean="0"/>
              <a:t>فروض البحث</a:t>
            </a:r>
          </a:p>
          <a:p>
            <a:r>
              <a:rPr lang="ar-SA" dirty="0" smtClean="0"/>
              <a:t>حدود البحث</a:t>
            </a:r>
          </a:p>
          <a:p>
            <a:r>
              <a:rPr lang="ar-SA" dirty="0" smtClean="0"/>
              <a:t>منهج البحث</a:t>
            </a:r>
          </a:p>
          <a:p>
            <a:r>
              <a:rPr lang="ar-SA" dirty="0" smtClean="0"/>
              <a:t>الدراسات السابقة</a:t>
            </a:r>
          </a:p>
          <a:p>
            <a:r>
              <a:rPr lang="ar-SA" dirty="0" smtClean="0"/>
              <a:t>عينة البحث</a:t>
            </a:r>
          </a:p>
          <a:p>
            <a:endParaRPr lang="ar-SA" dirty="0"/>
          </a:p>
        </p:txBody>
      </p:sp>
      <p:sp>
        <p:nvSpPr>
          <p:cNvPr id="3" name="عنوان 2"/>
          <p:cNvSpPr>
            <a:spLocks noGrp="1"/>
          </p:cNvSpPr>
          <p:nvPr>
            <p:ph type="title"/>
          </p:nvPr>
        </p:nvSpPr>
        <p:spPr/>
        <p:txBody>
          <a:bodyPr>
            <a:normAutofit fontScale="90000"/>
          </a:bodyPr>
          <a:lstStyle/>
          <a:p>
            <a:pPr algn="ctr"/>
            <a:r>
              <a:rPr lang="ar-SA" dirty="0" smtClean="0"/>
              <a:t>عروض الطالبات : مشروع بحث يحتوي على خطة لدراسة علمية</a:t>
            </a:r>
            <a:endParaRPr lang="ar-SA" dirty="0"/>
          </a:p>
        </p:txBody>
      </p:sp>
    </p:spTree>
    <p:extLst>
      <p:ext uri="{BB962C8B-B14F-4D97-AF65-F5344CB8AC3E}">
        <p14:creationId xmlns:p14="http://schemas.microsoft.com/office/powerpoint/2010/main" val="2481648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200" b="1" dirty="0" smtClean="0"/>
              <a:t>إذا اختار الباحث موضوعاً، فان عليه أن يوجه لنفسه بعض الأسئلة ، قبل أن يتخذ قراره بالاختيار النهائي، و من هذه الأسئلة :-</a:t>
            </a:r>
          </a:p>
          <a:p>
            <a:pPr algn="just"/>
            <a:r>
              <a:rPr lang="ar-EG" sz="3200" b="1" dirty="0" smtClean="0"/>
              <a:t>- هل يستحق هذا المشروع ما سوف يبذل من جهد ومال ووقت؟</a:t>
            </a:r>
          </a:p>
          <a:p>
            <a:pPr algn="just"/>
            <a:r>
              <a:rPr lang="ar-EG" sz="3200" b="1" dirty="0" smtClean="0"/>
              <a:t>- هل يتفق الموضوع مع ميولي وقدراتي؟</a:t>
            </a:r>
          </a:p>
          <a:p>
            <a:pPr algn="just"/>
            <a:r>
              <a:rPr lang="ar-EG" sz="3200" b="1" dirty="0" smtClean="0"/>
              <a:t>ما امكانيات الاستفادة العلمية والمادية منه مستقبلاً؟</a:t>
            </a:r>
            <a:endParaRPr lang="ar-EG" sz="3200" b="1" dirty="0"/>
          </a:p>
        </p:txBody>
      </p:sp>
      <p:sp>
        <p:nvSpPr>
          <p:cNvPr id="3" name="Title 2"/>
          <p:cNvSpPr>
            <a:spLocks noGrp="1"/>
          </p:cNvSpPr>
          <p:nvPr>
            <p:ph type="title"/>
          </p:nvPr>
        </p:nvSpPr>
        <p:spPr/>
        <p:txBody>
          <a:bodyPr/>
          <a:lstStyle/>
          <a:p>
            <a:endParaRPr lang="ar-EG"/>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buFontTx/>
              <a:buChar char="-"/>
            </a:pPr>
            <a:r>
              <a:rPr lang="ar-EG" sz="3200" b="1" dirty="0" smtClean="0"/>
              <a:t>ويكون الموضوع مستحقاً للدراسة إذا كان نافعا لجهات ثلاث وهي :</a:t>
            </a:r>
          </a:p>
          <a:p>
            <a:pPr algn="just">
              <a:buFontTx/>
              <a:buChar char="-"/>
            </a:pPr>
            <a:r>
              <a:rPr lang="ar-EG" sz="3200" b="1" dirty="0" smtClean="0">
                <a:solidFill>
                  <a:srgbClr val="FF0000"/>
                </a:solidFill>
              </a:rPr>
              <a:t>الباحث( زيادة معلوماته – قدراته البحثية –تقدم في مجال عمله – نشره).</a:t>
            </a:r>
          </a:p>
          <a:p>
            <a:pPr algn="just">
              <a:buFontTx/>
              <a:buChar char="-"/>
            </a:pPr>
            <a:r>
              <a:rPr lang="ar-EG" sz="3200" b="1" dirty="0" smtClean="0">
                <a:solidFill>
                  <a:srgbClr val="00B050"/>
                </a:solidFill>
              </a:rPr>
              <a:t>العلم(جدة الموضوع- تحقيق اضافة معرفية حقيقية).</a:t>
            </a:r>
          </a:p>
          <a:p>
            <a:pPr algn="just">
              <a:buFontTx/>
              <a:buChar char="-"/>
            </a:pPr>
            <a:r>
              <a:rPr lang="ar-EG" sz="3200" b="1" dirty="0" smtClean="0">
                <a:solidFill>
                  <a:schemeClr val="bg2">
                    <a:lumMod val="25000"/>
                  </a:schemeClr>
                </a:solidFill>
              </a:rPr>
              <a:t>المجتمع( تحقيق فوائد تطبيقية للبحث تفيد المجتمع ككل).</a:t>
            </a:r>
          </a:p>
          <a:p>
            <a:pPr algn="just">
              <a:buFontTx/>
              <a:buChar char="-"/>
            </a:pPr>
            <a:r>
              <a:rPr lang="ar-EG" sz="3200" b="1" dirty="0" smtClean="0"/>
              <a:t>و من المهم أن يتفق الموضوع مع ميول الباحث بشكل عام وقدراته، فالبحث يتطلب وقتاً ومالاً وجهدا، واجادة لغة أو لغات أجنبية.</a:t>
            </a:r>
            <a:endParaRPr lang="ar-EG" sz="3200" b="1" dirty="0"/>
          </a:p>
        </p:txBody>
      </p:sp>
      <p:sp>
        <p:nvSpPr>
          <p:cNvPr id="3" name="Title 2"/>
          <p:cNvSpPr>
            <a:spLocks noGrp="1"/>
          </p:cNvSpPr>
          <p:nvPr>
            <p:ph type="title"/>
          </p:nvPr>
        </p:nvSpPr>
        <p:spPr/>
        <p:txBody>
          <a:bodyPr/>
          <a:lstStyle/>
          <a:p>
            <a:endParaRPr lang="ar-EG"/>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724400"/>
          </a:xfrm>
        </p:spPr>
        <p:txBody>
          <a:bodyPr anchor="t">
            <a:normAutofit lnSpcReduction="10000"/>
          </a:bodyPr>
          <a:lstStyle/>
          <a:p>
            <a:pPr algn="just"/>
            <a:r>
              <a:rPr lang="ar-EG" sz="3200" b="1" dirty="0" smtClean="0"/>
              <a:t>إحساس الباحث بالمشكلة.</a:t>
            </a:r>
          </a:p>
          <a:p>
            <a:pPr algn="just"/>
            <a:r>
              <a:rPr lang="ar-EG" sz="3200" b="1" dirty="0" smtClean="0"/>
              <a:t>الاهتمام الحقيقي لدى الباحث بمشكلة بحثه وليس فرضها عليه فرضاً.</a:t>
            </a:r>
          </a:p>
          <a:p>
            <a:pPr algn="just"/>
            <a:r>
              <a:rPr lang="ar-EG" sz="3200" b="1" dirty="0" smtClean="0"/>
              <a:t>أن يكون </a:t>
            </a:r>
            <a:r>
              <a:rPr lang="ar-SA" sz="3200" b="1" dirty="0"/>
              <a:t>ل</a:t>
            </a:r>
            <a:r>
              <a:rPr lang="ar-EG" sz="3200" b="1" dirty="0" smtClean="0"/>
              <a:t>لموضوع قيمة وأهمية علمية.</a:t>
            </a:r>
          </a:p>
          <a:p>
            <a:pPr algn="just"/>
            <a:r>
              <a:rPr lang="ar-EG" sz="3200" b="1" dirty="0" smtClean="0"/>
              <a:t>لا قيمة لبحث ما لم يبرز حقائق علمية، فليست كل المشكلات تصلح للبحث فهناك مواقف فردية ومواقف خاصة، ومشكلات شخصية إذا أجرينا عليها البحث، ل</a:t>
            </a:r>
            <a:r>
              <a:rPr lang="ar-SA" sz="3200" b="1" dirty="0" smtClean="0"/>
              <a:t>ن</a:t>
            </a:r>
            <a:r>
              <a:rPr lang="ar-EG" sz="3200" b="1" dirty="0" smtClean="0"/>
              <a:t> نتمكن من تعميم نتائجها أو استخدامها كقاعدة للتنبوء بحالات مماثلة، لذا لابد أن يتسم الموضوع بالأصالة والعمق ويحقق أهدافاً عامة ويمكن تعميم نتائجه.</a:t>
            </a:r>
          </a:p>
          <a:p>
            <a:pPr>
              <a:buNone/>
            </a:pPr>
            <a:endParaRPr lang="ar-EG" dirty="0"/>
          </a:p>
        </p:txBody>
      </p:sp>
      <p:sp>
        <p:nvSpPr>
          <p:cNvPr id="3" name="Title 2"/>
          <p:cNvSpPr>
            <a:spLocks noGrp="1"/>
          </p:cNvSpPr>
          <p:nvPr>
            <p:ph type="title"/>
          </p:nvPr>
        </p:nvSpPr>
        <p:spPr/>
        <p:txBody>
          <a:bodyPr>
            <a:normAutofit fontScale="90000"/>
          </a:bodyPr>
          <a:lstStyle/>
          <a:p>
            <a:pPr algn="r"/>
            <a:r>
              <a:rPr lang="ar-EG" dirty="0" smtClean="0"/>
              <a:t>وبناء على ما سبق يمكن تحديد العوامل المؤثرة في إختيار موضوع الدراسة فيما يلي:-</a:t>
            </a:r>
            <a:endParaRPr lang="ar-E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ar-EG" sz="3600" b="1" dirty="0" smtClean="0"/>
              <a:t>جدة وطرافة الموضوع وحداثته مع تجنب التكرار. </a:t>
            </a:r>
          </a:p>
          <a:p>
            <a:pPr algn="just"/>
            <a:r>
              <a:rPr lang="ar-EG" sz="3600" b="1" dirty="0" smtClean="0"/>
              <a:t>يجب على الباحث أن يتأكد من أن موضوع بحثه لم يسبقه اليه أحد، الا إذا كان يريد إجراء بحثه باستخدام منهج مغاير، أو من زاوية أخرى، أو كان متشككاً بشكل مبرر في النتائج، وكان يريد أن يتبين ما يحدث من اختلاف إذا أجرى بحثه بعد فترة طويلة  نسبيا كعشر سنوات مثلاً أو في منطقة ثقافية أخرى.</a:t>
            </a:r>
            <a:endParaRPr lang="ar-EG" sz="3600" b="1" dirty="0"/>
          </a:p>
        </p:txBody>
      </p:sp>
      <p:sp>
        <p:nvSpPr>
          <p:cNvPr id="3" name="Title 2"/>
          <p:cNvSpPr>
            <a:spLocks noGrp="1"/>
          </p:cNvSpPr>
          <p:nvPr>
            <p:ph type="title"/>
          </p:nvPr>
        </p:nvSpPr>
        <p:spPr/>
        <p:txBody>
          <a:bodyPr/>
          <a:lstStyle/>
          <a:p>
            <a:endParaRPr lang="ar-EG"/>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ar-EG" sz="3200" b="1" dirty="0" smtClean="0"/>
              <a:t>توافر المصادر والمراجع والبيانات المطلوبة للمشكلة موضوع الدراسة.</a:t>
            </a:r>
          </a:p>
          <a:p>
            <a:pPr algn="just"/>
            <a:endParaRPr lang="ar-EG" sz="3200" b="1" dirty="0" smtClean="0"/>
          </a:p>
          <a:p>
            <a:pPr algn="just">
              <a:buNone/>
            </a:pPr>
            <a:r>
              <a:rPr lang="ar-EG" sz="3200" b="1" dirty="0" smtClean="0"/>
              <a:t>اذا كان الموضوع من ذلك النوع المقفل الذي لا توجد كتابات كثيرة عنه، ولا يمكن جمع بيانات كافية عنه، ولا يمكن توفير مراجع له ، فانه لا يصلح أساساً للبحث.</a:t>
            </a:r>
            <a:endParaRPr lang="ar-EG" sz="3200" b="1" dirty="0"/>
          </a:p>
        </p:txBody>
      </p:sp>
      <p:sp>
        <p:nvSpPr>
          <p:cNvPr id="3" name="Title 2"/>
          <p:cNvSpPr>
            <a:spLocks noGrp="1"/>
          </p:cNvSpPr>
          <p:nvPr>
            <p:ph type="title"/>
          </p:nvPr>
        </p:nvSpPr>
        <p:spPr/>
        <p:txBody>
          <a:bodyPr/>
          <a:lstStyle/>
          <a:p>
            <a:endParaRPr lang="ar-EG"/>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ar-EG" sz="3200" b="1" dirty="0" smtClean="0"/>
              <a:t>يجب أن ي</a:t>
            </a:r>
            <a:r>
              <a:rPr lang="ar-SA" sz="3200" b="1" dirty="0" smtClean="0"/>
              <a:t>ختار</a:t>
            </a:r>
            <a:r>
              <a:rPr lang="ar-EG" sz="3200" b="1" dirty="0" smtClean="0"/>
              <a:t> الباحث </a:t>
            </a:r>
            <a:r>
              <a:rPr lang="ar-EG" sz="3200" b="1" dirty="0" err="1" smtClean="0"/>
              <a:t>مشكلت</a:t>
            </a:r>
            <a:r>
              <a:rPr lang="ar-SA" sz="3200" b="1" dirty="0" smtClean="0"/>
              <a:t>ه</a:t>
            </a:r>
            <a:r>
              <a:rPr lang="ar-EG" sz="3200" b="1" dirty="0" smtClean="0"/>
              <a:t> في حدود الامكانيات المادية والبشرية والزمنية المتاحة .</a:t>
            </a:r>
          </a:p>
          <a:p>
            <a:pPr algn="just"/>
            <a:r>
              <a:rPr lang="ar-EG" sz="3200" b="1" dirty="0" smtClean="0"/>
              <a:t>مراعاة الزمن المحدد للبحث.</a:t>
            </a:r>
          </a:p>
          <a:p>
            <a:pPr algn="just"/>
            <a:r>
              <a:rPr lang="ar-EG" sz="3200" b="1" dirty="0" smtClean="0"/>
              <a:t>يجب على الباحث أن يختار مشكلة بحثه في نطاق تخصصه.</a:t>
            </a:r>
          </a:p>
          <a:p>
            <a:pPr algn="just"/>
            <a:r>
              <a:rPr lang="ar-EG" sz="3200" b="1" dirty="0" smtClean="0"/>
              <a:t>عدم اختيار مشكلة كبيرة أو متشعبة.</a:t>
            </a:r>
          </a:p>
          <a:p>
            <a:pPr algn="just"/>
            <a:r>
              <a:rPr lang="ar-EG" sz="3200" b="1" dirty="0" smtClean="0"/>
              <a:t>دراسة الصعوبات التي يمكن أن تحيط بمشكلة البحث على مستوى الأوضاع المجتمعية.</a:t>
            </a:r>
          </a:p>
          <a:p>
            <a:pPr algn="just"/>
            <a:endParaRPr lang="ar-EG" sz="3200" b="1" dirty="0"/>
          </a:p>
        </p:txBody>
      </p:sp>
      <p:sp>
        <p:nvSpPr>
          <p:cNvPr id="3" name="Title 2"/>
          <p:cNvSpPr>
            <a:spLocks noGrp="1"/>
          </p:cNvSpPr>
          <p:nvPr>
            <p:ph type="title"/>
          </p:nvPr>
        </p:nvSpPr>
        <p:spPr/>
        <p:txBody>
          <a:bodyPr/>
          <a:lstStyle/>
          <a:p>
            <a:endParaRPr lang="ar-EG"/>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ar-EG" sz="3200" b="1" dirty="0" smtClean="0"/>
              <a:t>المام الباحث بالتراث العلمي في مجال التخصص.</a:t>
            </a:r>
          </a:p>
          <a:p>
            <a:pPr algn="just"/>
            <a:r>
              <a:rPr lang="ar-EG" sz="3200" b="1" dirty="0" smtClean="0"/>
              <a:t>الاطلاع على البحوث والدراسات السابقة المتعلقة بالموضوع أو موضوعات مشابهة، ونتائج هذه الدراسات.</a:t>
            </a:r>
          </a:p>
          <a:p>
            <a:pPr algn="just"/>
            <a:r>
              <a:rPr lang="ar-EG" sz="3200" b="1" dirty="0" smtClean="0"/>
              <a:t>الاحتكاك بذوي العلم والخبرة وحضور المناقشات العلمية والدراسية وتدوين الملاحظات وما يدور فيها من وجهات نظر.</a:t>
            </a:r>
          </a:p>
          <a:p>
            <a:pPr algn="just"/>
            <a:r>
              <a:rPr lang="ar-EG" sz="3200" b="1" dirty="0" smtClean="0"/>
              <a:t>من مشكلات الساعة التي تهم الرأي العام وتؤثر في المواطنين.</a:t>
            </a:r>
          </a:p>
        </p:txBody>
      </p:sp>
      <p:sp>
        <p:nvSpPr>
          <p:cNvPr id="3" name="Title 2"/>
          <p:cNvSpPr>
            <a:spLocks noGrp="1"/>
          </p:cNvSpPr>
          <p:nvPr>
            <p:ph type="title"/>
          </p:nvPr>
        </p:nvSpPr>
        <p:spPr/>
        <p:txBody>
          <a:bodyPr/>
          <a:lstStyle/>
          <a:p>
            <a:pPr algn="ctr"/>
            <a:r>
              <a:rPr lang="ar-EG" dirty="0" smtClean="0"/>
              <a:t>كيفية اختيار موضوع البحث</a:t>
            </a:r>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600" b="1" dirty="0" smtClean="0"/>
              <a:t>يمكن القول </a:t>
            </a:r>
            <a:r>
              <a:rPr lang="ar-SA" sz="3600" b="1" dirty="0" smtClean="0"/>
              <a:t>إ</a:t>
            </a:r>
            <a:r>
              <a:rPr lang="ar-EG" sz="3600" b="1" dirty="0" smtClean="0"/>
              <a:t>ن أي جهد يبذل في إعداد خطة البحث وكتابة مشروع البحث يوفر فيما بعد الوقت والجهد والمال الذي يتطلبه إعداد البحث، فالاعداد الجيد لخطة البحث يوفر على الباحث الكثير فيما بعد.</a:t>
            </a:r>
            <a:endParaRPr lang="ar-EG" sz="3600" b="1" dirty="0"/>
          </a:p>
        </p:txBody>
      </p:sp>
      <p:sp>
        <p:nvSpPr>
          <p:cNvPr id="3" name="Title 2"/>
          <p:cNvSpPr>
            <a:spLocks noGrp="1"/>
          </p:cNvSpPr>
          <p:nvPr>
            <p:ph type="title"/>
          </p:nvPr>
        </p:nvSpPr>
        <p:spPr/>
        <p:txBody>
          <a:bodyPr/>
          <a:lstStyle/>
          <a:p>
            <a:endParaRPr lang="ar-EG"/>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ar-EG" b="1" dirty="0" smtClean="0"/>
              <a:t>من الموضوعات والمشكلات التي تبحثها مراكز البحوث والهيئات والمؤسسات العلمية المتخصصة والاطلاع على خطط البحوث.</a:t>
            </a:r>
          </a:p>
          <a:p>
            <a:pPr algn="just"/>
            <a:r>
              <a:rPr lang="ar-EG" b="1" dirty="0" smtClean="0"/>
              <a:t>من النظريات العلمية .</a:t>
            </a:r>
          </a:p>
          <a:p>
            <a:pPr algn="just"/>
            <a:r>
              <a:rPr lang="ar-EG" b="1" dirty="0" smtClean="0"/>
              <a:t>من فكرة مفاجئة أتت اليه بشكل مباشر.</a:t>
            </a:r>
          </a:p>
          <a:p>
            <a:pPr algn="just"/>
            <a:r>
              <a:rPr lang="ar-EG" b="1" dirty="0" smtClean="0"/>
              <a:t>من الاطلاع على التراث الشعبي أو الاطلاع على السير الشعبية أو المسرحيات أو السينما.</a:t>
            </a:r>
          </a:p>
          <a:p>
            <a:pPr algn="just"/>
            <a:r>
              <a:rPr lang="ar-EG" b="1" dirty="0" smtClean="0"/>
              <a:t>من خلال المواد الصحفية ( المقالات – الحوارات--- الخ)</a:t>
            </a:r>
          </a:p>
          <a:p>
            <a:pPr algn="just"/>
            <a:r>
              <a:rPr lang="ar-EG" b="1" dirty="0" smtClean="0"/>
              <a:t>من الخبرات اليومية التي يعيشها الفرد.</a:t>
            </a:r>
            <a:endParaRPr lang="ar-EG" b="1" dirty="0"/>
          </a:p>
        </p:txBody>
      </p:sp>
      <p:sp>
        <p:nvSpPr>
          <p:cNvPr id="3" name="Title 2"/>
          <p:cNvSpPr>
            <a:spLocks noGrp="1"/>
          </p:cNvSpPr>
          <p:nvPr>
            <p:ph type="title"/>
          </p:nvPr>
        </p:nvSpPr>
        <p:spPr/>
        <p:txBody>
          <a:bodyPr/>
          <a:lstStyle/>
          <a:p>
            <a:endParaRPr lang="ar-EG"/>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600" b="1" dirty="0" smtClean="0"/>
              <a:t>يجب أن يشتمل الغلاف على كافة </a:t>
            </a:r>
            <a:r>
              <a:rPr lang="ar-EG" sz="3600" b="1" dirty="0" err="1" smtClean="0"/>
              <a:t>البيانا</a:t>
            </a:r>
            <a:r>
              <a:rPr lang="ar-SA" sz="3600" b="1" dirty="0" smtClean="0"/>
              <a:t>ت</a:t>
            </a:r>
            <a:r>
              <a:rPr lang="ar-EG" sz="3600" b="1" dirty="0" smtClean="0"/>
              <a:t> الاساسية وهي ( عنوان البحث – اسم الباحث- الكلية – القسم العلمي- الدرجة العلمية المستهدفة- تاريخ تقديم المشروع.</a:t>
            </a:r>
          </a:p>
        </p:txBody>
      </p:sp>
      <p:sp>
        <p:nvSpPr>
          <p:cNvPr id="3" name="Title 2"/>
          <p:cNvSpPr>
            <a:spLocks noGrp="1"/>
          </p:cNvSpPr>
          <p:nvPr>
            <p:ph type="title"/>
          </p:nvPr>
        </p:nvSpPr>
        <p:spPr/>
        <p:txBody>
          <a:bodyPr/>
          <a:lstStyle/>
          <a:p>
            <a:pPr algn="ctr"/>
            <a:r>
              <a:rPr lang="ar-EG" dirty="0" smtClean="0"/>
              <a:t>غلاف البحث</a:t>
            </a:r>
            <a:endParaRPr lang="ar-EG"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buNone/>
            </a:pPr>
            <a:r>
              <a:rPr lang="ar-EG" dirty="0" smtClean="0"/>
              <a:t>- </a:t>
            </a:r>
            <a:r>
              <a:rPr lang="ar-EG" sz="3600" b="1" dirty="0" smtClean="0"/>
              <a:t>مشكلة البحث هي شئ يحيط به الغموض أو ظاهرة تحتاج إلى تفسير أو أمر موضع خلاف، فهي في كل الأحوال موضع نقص في المعرفة، وتعبير عن حالة عدم التأكد بالنسبة ل</a:t>
            </a:r>
            <a:r>
              <a:rPr lang="ar-SA" sz="3600" b="1" dirty="0" smtClean="0"/>
              <a:t>أ</a:t>
            </a:r>
            <a:r>
              <a:rPr lang="ar-EG" sz="3600" b="1" dirty="0" smtClean="0"/>
              <a:t>مر معين.</a:t>
            </a:r>
          </a:p>
          <a:p>
            <a:pPr algn="just">
              <a:buNone/>
            </a:pPr>
            <a:r>
              <a:rPr lang="ar-EG" sz="3600" b="1" dirty="0" smtClean="0"/>
              <a:t>  والشعور بوجود المشكلة هو الحافز الأساسي لحلها.</a:t>
            </a:r>
          </a:p>
        </p:txBody>
      </p:sp>
      <p:sp>
        <p:nvSpPr>
          <p:cNvPr id="3" name="Title 2"/>
          <p:cNvSpPr>
            <a:spLocks noGrp="1"/>
          </p:cNvSpPr>
          <p:nvPr>
            <p:ph type="title"/>
          </p:nvPr>
        </p:nvSpPr>
        <p:spPr/>
        <p:txBody>
          <a:bodyPr/>
          <a:lstStyle/>
          <a:p>
            <a:pPr algn="ctr"/>
            <a:r>
              <a:rPr lang="ar-EG" dirty="0" smtClean="0"/>
              <a:t>ثالثا: مشكلة البحث</a:t>
            </a:r>
            <a:endParaRPr lang="ar-EG"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ar-EG" sz="3200" b="1" dirty="0" smtClean="0"/>
              <a:t>ويخلط البعض بين مشكلة البحث ومفهوم المشكلات الادارية على الرغم من بينهما من اختلاف كبير ، فالمشكلة الادارية موقف مركب يحتاج اتخاذ اجراءات اصلاحية، وهي تعبير عن جوانب مرضية سيئة في حياة المنظمة أو أفرادها، وهي تنجم عن ظروف المنظمة ذاتها وعلاقتها بالمجتمع، فالقصور الاداري بما يتضمنه من مشكلات عديدة هو مشكلة المنظمة وليس مشكلة البحث، </a:t>
            </a:r>
            <a:r>
              <a:rPr lang="ar-EG" sz="3200" b="1" dirty="0" smtClean="0">
                <a:solidFill>
                  <a:srgbClr val="C00000"/>
                </a:solidFill>
              </a:rPr>
              <a:t>أما مشكلة البحث فقد تتناول جانبا سلبياً او ايجابياً، وكلاهما في حاجة الى تفسير، وهي أوسع مدلولاً وأكثر شمولاً من المشكلة الادارية.</a:t>
            </a:r>
          </a:p>
          <a:p>
            <a:pPr algn="just"/>
            <a:endParaRPr lang="ar-EG" sz="3200" b="1" dirty="0"/>
          </a:p>
        </p:txBody>
      </p:sp>
      <p:sp>
        <p:nvSpPr>
          <p:cNvPr id="3" name="Title 2"/>
          <p:cNvSpPr>
            <a:spLocks noGrp="1"/>
          </p:cNvSpPr>
          <p:nvPr>
            <p:ph type="title"/>
          </p:nvPr>
        </p:nvSpPr>
        <p:spPr/>
        <p:txBody>
          <a:bodyPr/>
          <a:lstStyle/>
          <a:p>
            <a:endParaRPr lang="ar-EG"/>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ar-EG" sz="3200" b="1" dirty="0" smtClean="0">
                <a:solidFill>
                  <a:srgbClr val="C00000"/>
                </a:solidFill>
              </a:rPr>
              <a:t>هناك طرق منظمة وطرق غير منظمة لتكوين المشكلات وذلك كما يلي :-</a:t>
            </a:r>
          </a:p>
          <a:p>
            <a:r>
              <a:rPr lang="ar-EG" sz="3200" b="1" dirty="0" smtClean="0">
                <a:solidFill>
                  <a:srgbClr val="00B050"/>
                </a:solidFill>
              </a:rPr>
              <a:t>1- الطرق المنظمة في تحديد المشكلات:</a:t>
            </a:r>
          </a:p>
          <a:p>
            <a:pPr algn="just">
              <a:buFontTx/>
              <a:buChar char="-"/>
            </a:pPr>
            <a:r>
              <a:rPr lang="ar-EG" b="1" dirty="0" smtClean="0"/>
              <a:t>الاستنباط والاستقراء:</a:t>
            </a:r>
          </a:p>
          <a:p>
            <a:pPr algn="just">
              <a:buFontTx/>
              <a:buChar char="-"/>
            </a:pPr>
            <a:r>
              <a:rPr lang="ar-EG" b="1" dirty="0" smtClean="0"/>
              <a:t>كثير من البحوث السابقة تقود إلى بحوث جديدة، ومن هنا تأتي أهمية البحوث الاستنباطية والاستقرائية، حيث يمكن تحديد اتجاهات بحوث جديدة سواء لاختبار فروض معينة، والتي تبرزها البحوث الاستقرائية أو لاجراء مزيد من البحث وجمع المعلومات الأمر الذي تظهره البحوث الاستنباطية.</a:t>
            </a:r>
          </a:p>
        </p:txBody>
      </p:sp>
      <p:sp>
        <p:nvSpPr>
          <p:cNvPr id="3" name="Title 2"/>
          <p:cNvSpPr>
            <a:spLocks noGrp="1"/>
          </p:cNvSpPr>
          <p:nvPr>
            <p:ph type="title"/>
          </p:nvPr>
        </p:nvSpPr>
        <p:spPr/>
        <p:txBody>
          <a:bodyPr/>
          <a:lstStyle/>
          <a:p>
            <a:pPr algn="ctr"/>
            <a:r>
              <a:rPr lang="ar-EG" dirty="0" smtClean="0"/>
              <a:t>طرق تكوين المشكلة</a:t>
            </a:r>
            <a:endParaRPr lang="ar-EG"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ar-EG" sz="3200" b="1" dirty="0" smtClean="0"/>
              <a:t>التناظر أو القياس بالتشابه</a:t>
            </a:r>
          </a:p>
          <a:p>
            <a:pPr algn="just"/>
            <a:r>
              <a:rPr lang="ar-EG" sz="3200" b="1" dirty="0" smtClean="0"/>
              <a:t>وتعتمد هذه الطريقة على استخدام المعلومات المتاحة عن مشكلات في مجال معين في تكوي</a:t>
            </a:r>
            <a:r>
              <a:rPr lang="ar-SA" sz="3200" b="1" dirty="0" smtClean="0"/>
              <a:t>ن</a:t>
            </a:r>
            <a:r>
              <a:rPr lang="ar-EG" sz="3200" b="1" dirty="0" smtClean="0"/>
              <a:t> مشكلة بحثية مناظرة ولكن في مجال آخر بشرط وجود وضع مقارن بين المجالين في كل الجوانب المهمة، ومثال على ذلك محاولة اجراء بحث عن كيفية قياس كفاءة العلاقات العامة  في قطاع خدمي مثل المصارف بالقياس إلى دراسات سابقة عن نفس الموضوع، ولكن بالتطبيق في قطاع خدمي آخر مثل السياحة – الجامعات.</a:t>
            </a:r>
            <a:endParaRPr lang="ar-EG" sz="3200" b="1" dirty="0"/>
          </a:p>
        </p:txBody>
      </p:sp>
      <p:sp>
        <p:nvSpPr>
          <p:cNvPr id="3" name="Title 2"/>
          <p:cNvSpPr>
            <a:spLocks noGrp="1"/>
          </p:cNvSpPr>
          <p:nvPr>
            <p:ph type="title"/>
          </p:nvPr>
        </p:nvSpPr>
        <p:spPr/>
        <p:txBody>
          <a:bodyPr/>
          <a:lstStyle/>
          <a:p>
            <a:endParaRPr lang="ar-EG"/>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ar-EG" sz="3200" b="1" dirty="0" smtClean="0"/>
              <a:t>التحديث </a:t>
            </a:r>
          </a:p>
          <a:p>
            <a:pPr algn="just"/>
            <a:r>
              <a:rPr lang="ar-EG" sz="3200" b="1" dirty="0" smtClean="0"/>
              <a:t>يستخدم هذا المدخل في تحديد المشكلات عن طريق فحص النظريات  والمفاهيم الحالية الكلاسيكية في ضوء التطورات الحديثة سواء في المجال</a:t>
            </a:r>
            <a:r>
              <a:rPr lang="ar-SA" sz="3200" b="1" dirty="0" smtClean="0"/>
              <a:t> نفسه</a:t>
            </a:r>
            <a:r>
              <a:rPr lang="ar-EG" sz="3200" b="1" dirty="0" smtClean="0"/>
              <a:t> أو مجالات مرتبطة وذات تأثير عليه لتحديد مواضع الضعف في الوضع الحالي، وتحديد المشكلة البحثية على أساس محاولة دراسة إمكانية معالجة هذه المواطن، أو بمعنى آخر تطبيق اتجاهات علمية حديثة لتطوير النظريات القديمة.</a:t>
            </a:r>
            <a:endParaRPr lang="ar-EG" sz="3200" b="1" dirty="0"/>
          </a:p>
        </p:txBody>
      </p:sp>
      <p:sp>
        <p:nvSpPr>
          <p:cNvPr id="3" name="Title 2"/>
          <p:cNvSpPr>
            <a:spLocks noGrp="1"/>
          </p:cNvSpPr>
          <p:nvPr>
            <p:ph type="title"/>
          </p:nvPr>
        </p:nvSpPr>
        <p:spPr/>
        <p:txBody>
          <a:bodyPr/>
          <a:lstStyle/>
          <a:p>
            <a:endParaRPr lang="ar-EG"/>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ar-EG" sz="3200" b="1" dirty="0" smtClean="0"/>
              <a:t>النظرة الانتقادية ( الديالكتيك)</a:t>
            </a:r>
          </a:p>
          <a:p>
            <a:pPr algn="just"/>
            <a:r>
              <a:rPr lang="ar-EG" sz="3200" b="1" dirty="0" smtClean="0"/>
              <a:t>وتقوم هذه الطريقة على تحديد المشكلات على أسلوب اثارة النقد باستمرار في الأشياء ، اختبار جدواها وملاءمتها وصحتها، بحيث يكون السؤال المطروح دائماً هو هل هناك شئ افضل ، أو هذا أفضل شئ، ويطلب الباحث بهذا الأسلوب التعرف دائماً على نتائج تطبيق النظريات والأساليب والأدوات  أو غيرها من خلال تقارير المتابعة التي تعطي نقطة انطلاق للباحث  في طرح الاسئلة الانتقادية عن أفضلية الوضع الحالي.</a:t>
            </a:r>
          </a:p>
          <a:p>
            <a:pPr algn="just"/>
            <a:endParaRPr lang="ar-EG" sz="3200" b="1" dirty="0"/>
          </a:p>
        </p:txBody>
      </p:sp>
      <p:sp>
        <p:nvSpPr>
          <p:cNvPr id="3" name="Title 2"/>
          <p:cNvSpPr>
            <a:spLocks noGrp="1"/>
          </p:cNvSpPr>
          <p:nvPr>
            <p:ph type="title"/>
          </p:nvPr>
        </p:nvSpPr>
        <p:spPr/>
        <p:txBody>
          <a:bodyPr/>
          <a:lstStyle/>
          <a:p>
            <a:endParaRPr lang="ar-EG"/>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ar-EG" sz="3600" b="1" dirty="0" smtClean="0"/>
              <a:t>التوقع أو النظرة المستقبلية </a:t>
            </a:r>
          </a:p>
          <a:p>
            <a:pPr algn="just">
              <a:buNone/>
            </a:pPr>
            <a:r>
              <a:rPr lang="ar-EG" sz="3600" b="1" dirty="0" smtClean="0"/>
              <a:t>  أي دراسة الوضع المستقبلي في مجال من المجالات وفحص اذا ما كانت هناك مشكلات متوقعة لبلورتها ودراستها، مثل مستقبل التشريعات الصحفية في العالم العربي .</a:t>
            </a:r>
            <a:endParaRPr lang="ar-EG" sz="3600" b="1" dirty="0"/>
          </a:p>
        </p:txBody>
      </p:sp>
      <p:sp>
        <p:nvSpPr>
          <p:cNvPr id="3" name="Title 2"/>
          <p:cNvSpPr>
            <a:spLocks noGrp="1"/>
          </p:cNvSpPr>
          <p:nvPr>
            <p:ph type="title"/>
          </p:nvPr>
        </p:nvSpPr>
        <p:spPr/>
        <p:txBody>
          <a:bodyPr/>
          <a:lstStyle/>
          <a:p>
            <a:endParaRPr lang="ar-EG"/>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ar-EG" sz="3600" b="1" dirty="0" smtClean="0"/>
              <a:t>طريقة مورفي</a:t>
            </a:r>
          </a:p>
          <a:p>
            <a:pPr algn="just"/>
            <a:r>
              <a:rPr lang="ar-EG" sz="3600" b="1" dirty="0" smtClean="0"/>
              <a:t>هي طريقة حديثة تعتمد على الاحتمالات المترابطة في المشكلات المعقدة ( مثل التقارير التحليلية ) وتفيد هذه الطريقة في أنها تحصر كافة البدائل الممكنة بالنسبة لنوع معين من المشكلات، ونظرا لضخامة عدد الاحتمالات  الناتجة فانه يتعين  ترشيد إختيار البدائل  التي تخضع للدراسة.</a:t>
            </a:r>
            <a:endParaRPr lang="ar-EG" sz="3600" b="1" dirty="0"/>
          </a:p>
        </p:txBody>
      </p:sp>
      <p:sp>
        <p:nvSpPr>
          <p:cNvPr id="3" name="Title 2"/>
          <p:cNvSpPr>
            <a:spLocks noGrp="1"/>
          </p:cNvSpPr>
          <p:nvPr>
            <p:ph type="title"/>
          </p:nvPr>
        </p:nvSpPr>
        <p:spPr/>
        <p:txBody>
          <a:bodyPr/>
          <a:lstStyle/>
          <a:p>
            <a:endParaRPr lang="ar-EG"/>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r>
              <a:rPr lang="ar-EG" sz="4000" b="1" dirty="0" smtClean="0"/>
              <a:t>1- قد يكون مصدر البحث نظرية .</a:t>
            </a:r>
          </a:p>
          <a:p>
            <a:r>
              <a:rPr lang="ar-EG" sz="4000" b="1" dirty="0" smtClean="0"/>
              <a:t>2- قد يكون مصدر البحث مشكلة عملية.</a:t>
            </a:r>
          </a:p>
          <a:p>
            <a:endParaRPr lang="ar-EG" dirty="0" smtClean="0"/>
          </a:p>
          <a:p>
            <a:endParaRPr lang="ar-EG" dirty="0" smtClean="0"/>
          </a:p>
          <a:p>
            <a:pPr>
              <a:buNone/>
            </a:pPr>
            <a:endParaRPr lang="ar-EG" dirty="0"/>
          </a:p>
        </p:txBody>
      </p:sp>
      <p:sp>
        <p:nvSpPr>
          <p:cNvPr id="3" name="Title 2"/>
          <p:cNvSpPr>
            <a:spLocks noGrp="1"/>
          </p:cNvSpPr>
          <p:nvPr>
            <p:ph type="title"/>
          </p:nvPr>
        </p:nvSpPr>
        <p:spPr/>
        <p:txBody>
          <a:bodyPr/>
          <a:lstStyle/>
          <a:p>
            <a:pPr algn="ctr"/>
            <a:r>
              <a:rPr lang="ar-EG" dirty="0" smtClean="0"/>
              <a:t>أنواع البحوث حسب مصدر الفكرة</a:t>
            </a:r>
            <a:endParaRPr lang="ar-EG"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ar-EG" sz="3200" b="1" dirty="0" smtClean="0">
                <a:solidFill>
                  <a:srgbClr val="00B050"/>
                </a:solidFill>
              </a:rPr>
              <a:t>التخمين </a:t>
            </a:r>
          </a:p>
          <a:p>
            <a:pPr algn="just"/>
            <a:r>
              <a:rPr lang="ar-EG" sz="3200" b="1" dirty="0" smtClean="0"/>
              <a:t>ويحدث نتيجة توقع حدوث مشكلة معينة، وبالرغم من الدور الرئيس الذي يلعبه هذا الأسلوب في تحديد المشكلات فانه يجب الحذر فيه والا اتجه الباحث في اتجاه لا أساس له من الصحة.</a:t>
            </a:r>
          </a:p>
          <a:p>
            <a:pPr algn="just"/>
            <a:r>
              <a:rPr lang="ar-EG" sz="3200" b="1" dirty="0" smtClean="0">
                <a:solidFill>
                  <a:srgbClr val="00B050"/>
                </a:solidFill>
              </a:rPr>
              <a:t>الظواهر</a:t>
            </a:r>
            <a:r>
              <a:rPr lang="ar-EG" sz="3200" b="1" dirty="0" smtClean="0"/>
              <a:t> </a:t>
            </a:r>
          </a:p>
          <a:p>
            <a:pPr algn="just"/>
            <a:r>
              <a:rPr lang="ar-EG" sz="3200" b="1" dirty="0" smtClean="0"/>
              <a:t>وتعني مسايرة البحوث لظواهر معينة مثل استخدامات الاعلام الجديد وتأثيراته.</a:t>
            </a:r>
          </a:p>
        </p:txBody>
      </p:sp>
      <p:sp>
        <p:nvSpPr>
          <p:cNvPr id="3" name="Title 2"/>
          <p:cNvSpPr>
            <a:spLocks noGrp="1"/>
          </p:cNvSpPr>
          <p:nvPr>
            <p:ph type="title"/>
          </p:nvPr>
        </p:nvSpPr>
        <p:spPr/>
        <p:txBody>
          <a:bodyPr/>
          <a:lstStyle/>
          <a:p>
            <a:r>
              <a:rPr lang="ar-EG" dirty="0" smtClean="0"/>
              <a:t>الطرق غير المنظمة في تكوين المشكلات </a:t>
            </a:r>
            <a:endParaRPr lang="ar-EG"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ar-EG" sz="3200" b="1" dirty="0" smtClean="0">
                <a:solidFill>
                  <a:srgbClr val="00B050"/>
                </a:solidFill>
              </a:rPr>
              <a:t>الاتفاق الجماعي في الرأي </a:t>
            </a:r>
          </a:p>
          <a:p>
            <a:pPr algn="just"/>
            <a:r>
              <a:rPr lang="ar-EG" sz="3200" b="1" dirty="0" smtClean="0"/>
              <a:t>تحديد مشكلة بحثية معينة إذا اجتمع رأي مجموعة من الأفراد عليها ولو بشكل لا ارادي.</a:t>
            </a:r>
          </a:p>
          <a:p>
            <a:pPr algn="just"/>
            <a:r>
              <a:rPr lang="ar-EG" sz="3200" b="1" dirty="0" smtClean="0">
                <a:solidFill>
                  <a:srgbClr val="00B050"/>
                </a:solidFill>
              </a:rPr>
              <a:t>التجربة</a:t>
            </a:r>
          </a:p>
          <a:p>
            <a:pPr algn="just"/>
            <a:r>
              <a:rPr lang="ar-EG" sz="3200" b="1" dirty="0" smtClean="0"/>
              <a:t>من الطبيعي أنه من خلال التجربة تتضح كثير</a:t>
            </a:r>
            <a:r>
              <a:rPr lang="ar-SA" sz="3200" b="1" dirty="0" smtClean="0"/>
              <a:t>ا</a:t>
            </a:r>
            <a:r>
              <a:rPr lang="ar-EG" sz="3200" b="1" dirty="0" smtClean="0"/>
              <a:t> من المشكلات  التي يلزم علاجها، كأن تواجة مجموعات معينة صعوبات في قراءة نوعية معينة من الصحف .</a:t>
            </a:r>
            <a:endParaRPr lang="ar-EG" sz="3200" b="1" dirty="0"/>
          </a:p>
        </p:txBody>
      </p:sp>
      <p:sp>
        <p:nvSpPr>
          <p:cNvPr id="3" name="Title 2"/>
          <p:cNvSpPr>
            <a:spLocks noGrp="1"/>
          </p:cNvSpPr>
          <p:nvPr>
            <p:ph type="title"/>
          </p:nvPr>
        </p:nvSpPr>
        <p:spPr/>
        <p:txBody>
          <a:bodyPr/>
          <a:lstStyle/>
          <a:p>
            <a:endParaRPr lang="ar-EG"/>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ar-EG" b="1" dirty="0" smtClean="0">
                <a:solidFill>
                  <a:srgbClr val="FF0000"/>
                </a:solidFill>
              </a:rPr>
              <a:t>وبصرف النظر عن طريقة البحث عن المشكلة وتكوينها، فانه يجب أن يتوافر عدد من الخصائص في المشكلة لكي تكون صالحة للبحث وهي الخصائص التالية:</a:t>
            </a:r>
          </a:p>
          <a:p>
            <a:pPr algn="just">
              <a:buFontTx/>
              <a:buChar char="-"/>
            </a:pPr>
            <a:r>
              <a:rPr lang="ar-EG" b="1" dirty="0" smtClean="0"/>
              <a:t>توصيف المشكلة بدقة سواء المشكلة العامة أو المشكلات الفرعية التي تجزأ اليها المشكلة العامة.</a:t>
            </a:r>
          </a:p>
          <a:p>
            <a:pPr algn="just">
              <a:buFontTx/>
              <a:buChar char="-"/>
            </a:pPr>
            <a:r>
              <a:rPr lang="ar-EG" b="1" dirty="0" smtClean="0"/>
              <a:t>لا تفي الصياغات العمومية في تحديد المشكلة .</a:t>
            </a:r>
          </a:p>
          <a:p>
            <a:pPr algn="just">
              <a:buFontTx/>
              <a:buChar char="-"/>
            </a:pPr>
            <a:r>
              <a:rPr lang="ar-EG" b="1" dirty="0" smtClean="0"/>
              <a:t>ترتبط المشكلة منطقياً بالفترة التي نشأت خلالها، ومن ثم فان الحل الذي يتوصل اليه الباحث يطبق في ظل تلك الظروف.</a:t>
            </a:r>
          </a:p>
          <a:p>
            <a:pPr algn="just">
              <a:buFontTx/>
              <a:buChar char="-"/>
            </a:pPr>
            <a:r>
              <a:rPr lang="ar-EG" b="1" dirty="0" smtClean="0"/>
              <a:t>أن المشكلة لم يسبق دراستها وتحليلها ومعالجتها .</a:t>
            </a:r>
          </a:p>
          <a:p>
            <a:pPr algn="just">
              <a:buFontTx/>
              <a:buChar char="-"/>
            </a:pPr>
            <a:r>
              <a:rPr lang="ar-EG" b="1" dirty="0" smtClean="0"/>
              <a:t> أن يمثل حل المشكلة اضافة الى المعرفة، أي أن تكون المشكلة ذات أهمية.</a:t>
            </a:r>
            <a:endParaRPr lang="ar-EG" b="1" dirty="0"/>
          </a:p>
        </p:txBody>
      </p:sp>
      <p:sp>
        <p:nvSpPr>
          <p:cNvPr id="3" name="Title 2"/>
          <p:cNvSpPr>
            <a:spLocks noGrp="1"/>
          </p:cNvSpPr>
          <p:nvPr>
            <p:ph type="title"/>
          </p:nvPr>
        </p:nvSpPr>
        <p:spPr/>
        <p:txBody>
          <a:bodyPr/>
          <a:lstStyle/>
          <a:p>
            <a:endParaRPr lang="ar-EG"/>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600" b="1" dirty="0" smtClean="0"/>
              <a:t>على الباحث أن يوضح ما يهدف اليه من البحث ، وهنا على الباحث أن يقنع الآخرين بجدوى هذه الأهداف </a:t>
            </a:r>
            <a:endParaRPr lang="ar-EG" sz="3600" b="1" dirty="0"/>
          </a:p>
        </p:txBody>
      </p:sp>
      <p:sp>
        <p:nvSpPr>
          <p:cNvPr id="3" name="Title 2"/>
          <p:cNvSpPr>
            <a:spLocks noGrp="1"/>
          </p:cNvSpPr>
          <p:nvPr>
            <p:ph type="title"/>
          </p:nvPr>
        </p:nvSpPr>
        <p:spPr/>
        <p:txBody>
          <a:bodyPr/>
          <a:lstStyle/>
          <a:p>
            <a:pPr algn="ctr"/>
            <a:r>
              <a:rPr lang="ar-EG" dirty="0" smtClean="0"/>
              <a:t>رابعا : أهداف البحث</a:t>
            </a:r>
            <a:endParaRPr lang="ar-EG"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ar-EG" sz="3200" b="1" dirty="0" smtClean="0"/>
              <a:t>على الباحث أن يوضح الأهمية المتوقعة للعمل الذي يزمع تحقيقه، وأن يحدد أي اضافة علمية يمكن أن يتوصل اليها البحث، والتطبيقات المحتملة  للنتائج التي سوف يتوصل اليها، والأفراد والمنظمات التي يمكن أن تعود عليهم نتائج البحث بالفائدة.</a:t>
            </a:r>
          </a:p>
          <a:p>
            <a:pPr algn="just"/>
            <a:r>
              <a:rPr lang="ar-EG" sz="3200" b="1" dirty="0" smtClean="0"/>
              <a:t>ومما سبق لابد من تحديد أهمية البحث من حيث :-</a:t>
            </a:r>
          </a:p>
          <a:p>
            <a:pPr algn="just">
              <a:buFontTx/>
              <a:buChar char="-"/>
            </a:pPr>
            <a:r>
              <a:rPr lang="ar-EG" sz="3200" b="1" dirty="0" smtClean="0"/>
              <a:t>أهمية البحث للباحث نفسه.</a:t>
            </a:r>
          </a:p>
          <a:p>
            <a:pPr algn="just">
              <a:buFontTx/>
              <a:buChar char="-"/>
            </a:pPr>
            <a:r>
              <a:rPr lang="ar-EG" sz="3200" b="1" dirty="0" smtClean="0"/>
              <a:t>اهمية البحث للعلم ذاته .</a:t>
            </a:r>
          </a:p>
          <a:p>
            <a:pPr algn="just">
              <a:buFontTx/>
              <a:buChar char="-"/>
            </a:pPr>
            <a:r>
              <a:rPr lang="ar-EG" sz="3200" b="1" dirty="0" smtClean="0"/>
              <a:t>أهمية البحث للمجتمع  الذي ينتمي اليه الباحث.</a:t>
            </a:r>
            <a:endParaRPr lang="ar-EG" sz="3200" b="1" dirty="0"/>
          </a:p>
        </p:txBody>
      </p:sp>
      <p:sp>
        <p:nvSpPr>
          <p:cNvPr id="3" name="Title 2"/>
          <p:cNvSpPr>
            <a:spLocks noGrp="1"/>
          </p:cNvSpPr>
          <p:nvPr>
            <p:ph type="title"/>
          </p:nvPr>
        </p:nvSpPr>
        <p:spPr/>
        <p:txBody>
          <a:bodyPr/>
          <a:lstStyle/>
          <a:p>
            <a:pPr algn="ctr"/>
            <a:r>
              <a:rPr lang="ar-EG" dirty="0" smtClean="0"/>
              <a:t>خامساً : أهمية البحث</a:t>
            </a:r>
            <a:endParaRPr lang="ar-EG"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EG" dirty="0" smtClean="0"/>
              <a:t>الفروض والتساؤلات</a:t>
            </a:r>
            <a:endParaRPr lang="ar-EG" dirty="0"/>
          </a:p>
        </p:txBody>
      </p:sp>
      <p:sp>
        <p:nvSpPr>
          <p:cNvPr id="3" name="Subtitle 2"/>
          <p:cNvSpPr>
            <a:spLocks noGrp="1"/>
          </p:cNvSpPr>
          <p:nvPr>
            <p:ph type="subTitle" idx="1"/>
          </p:nvPr>
        </p:nvSpPr>
        <p:spPr/>
        <p:txBody>
          <a:bodyPr/>
          <a:lstStyle/>
          <a:p>
            <a:endParaRPr lang="ar-EG"/>
          </a:p>
        </p:txBody>
      </p:sp>
    </p:spTree>
    <p:extLst>
      <p:ext uri="{BB962C8B-B14F-4D97-AF65-F5344CB8AC3E}">
        <p14:creationId xmlns:p14="http://schemas.microsoft.com/office/powerpoint/2010/main" val="41206164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ar-EG" sz="3200" b="1" dirty="0" smtClean="0"/>
              <a:t>الفرض هو حل محتمل  للمشكلة، ومن ثم فهو قابل لاثبات صحته أو خطأه فالفروض قد تتخذ أحد شكلين:</a:t>
            </a:r>
          </a:p>
          <a:p>
            <a:pPr algn="just"/>
            <a:r>
              <a:rPr lang="ar-EG" sz="3200" b="1" dirty="0" smtClean="0"/>
              <a:t>- فروض تتعلق بأسباب المشكلة وتتوجه جهود الباحث في هذه الحالة نحو التأكد من مدى مساهمة هذا السبب في وقوع المشكلة.</a:t>
            </a:r>
          </a:p>
          <a:p>
            <a:pPr algn="just"/>
            <a:r>
              <a:rPr lang="ar-EG" sz="3200" b="1" dirty="0" smtClean="0"/>
              <a:t>- فروض تتعلق بالحل المحتمل للمشكلة ويكون دور الباحث هنا تجربة الحلول البديلة المفترضة لدراسة مدى مساهمتها في علاج المشكلة.</a:t>
            </a:r>
          </a:p>
        </p:txBody>
      </p:sp>
      <p:sp>
        <p:nvSpPr>
          <p:cNvPr id="3" name="Title 2"/>
          <p:cNvSpPr>
            <a:spLocks noGrp="1"/>
          </p:cNvSpPr>
          <p:nvPr>
            <p:ph type="title"/>
          </p:nvPr>
        </p:nvSpPr>
        <p:spPr/>
        <p:txBody>
          <a:bodyPr/>
          <a:lstStyle/>
          <a:p>
            <a:endParaRPr lang="ar-EG" dirty="0"/>
          </a:p>
        </p:txBody>
      </p:sp>
    </p:spTree>
    <p:extLst>
      <p:ext uri="{BB962C8B-B14F-4D97-AF65-F5344CB8AC3E}">
        <p14:creationId xmlns:p14="http://schemas.microsoft.com/office/powerpoint/2010/main" val="2913701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ar-EG" dirty="0" smtClean="0"/>
              <a:t>- </a:t>
            </a:r>
            <a:r>
              <a:rPr lang="ar-EG" b="1" dirty="0" smtClean="0"/>
              <a:t>ارتباط الفروض بمشكلة البحث وأهدافه والا فما جدوى دراستها واختبار صحتها، كذلك لا  معنى ولا جدوى من تحديد الفروض التي لا يمكن اختبارها ولا قياسها بشكل أو آخر، لأنها سوف تتعارض مع ربطها بتحقيق أهداف البحث.</a:t>
            </a:r>
            <a:endParaRPr lang="ar-SA" b="1" dirty="0" smtClean="0"/>
          </a:p>
          <a:p>
            <a:pPr marL="109728" indent="0" algn="just">
              <a:buNone/>
            </a:pPr>
            <a:endParaRPr lang="ar-EG" b="1" dirty="0" smtClean="0"/>
          </a:p>
          <a:p>
            <a:pPr algn="just"/>
            <a:r>
              <a:rPr lang="ar-EG" b="1" dirty="0" smtClean="0"/>
              <a:t>يجب ان يكون الفرض بسيطاً وغير مركب والفرض يكون بسيطاً عندما يكون علاقة بين متغيرين أحدهما مستقل والآخر تابع، أما اذا كان يشمل عدد أكبر من المتغيرات، فانه لن يصلح حينئذ للاختبار.</a:t>
            </a:r>
            <a:endParaRPr lang="ar-SA" b="1" dirty="0" smtClean="0"/>
          </a:p>
          <a:p>
            <a:pPr marL="109728" indent="0" algn="just">
              <a:buNone/>
            </a:pPr>
            <a:endParaRPr lang="ar-EG" b="1" dirty="0" smtClean="0"/>
          </a:p>
          <a:p>
            <a:pPr algn="just"/>
            <a:r>
              <a:rPr lang="ar-EG" b="1" dirty="0" smtClean="0"/>
              <a:t>الفرض لا يمكن أن يكون أمراً من المسلمات أو البديهيات  فهو حينئذ يكون غير قابل للاختبار.</a:t>
            </a:r>
            <a:endParaRPr lang="ar-EG" b="1" dirty="0"/>
          </a:p>
        </p:txBody>
      </p:sp>
      <p:sp>
        <p:nvSpPr>
          <p:cNvPr id="3" name="Title 2"/>
          <p:cNvSpPr>
            <a:spLocks noGrp="1"/>
          </p:cNvSpPr>
          <p:nvPr>
            <p:ph type="title"/>
          </p:nvPr>
        </p:nvSpPr>
        <p:spPr/>
        <p:txBody>
          <a:bodyPr/>
          <a:lstStyle/>
          <a:p>
            <a:pPr algn="ctr"/>
            <a:r>
              <a:rPr lang="ar-EG" dirty="0" smtClean="0"/>
              <a:t>شروط الفروض</a:t>
            </a:r>
            <a:endParaRPr lang="ar-EG" dirty="0"/>
          </a:p>
        </p:txBody>
      </p:sp>
    </p:spTree>
    <p:extLst>
      <p:ext uri="{BB962C8B-B14F-4D97-AF65-F5344CB8AC3E}">
        <p14:creationId xmlns:p14="http://schemas.microsoft.com/office/powerpoint/2010/main" val="14583199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ar-EG" sz="3200" b="1" dirty="0" smtClean="0"/>
              <a:t>تتحدد الفروض وفقا لما يلي:</a:t>
            </a:r>
            <a:endParaRPr lang="ar-SA" sz="3200" b="1" dirty="0" smtClean="0"/>
          </a:p>
          <a:p>
            <a:pPr marL="109728" indent="0" algn="just">
              <a:buNone/>
            </a:pPr>
            <a:endParaRPr lang="ar-EG" sz="3200" b="1" dirty="0" smtClean="0"/>
          </a:p>
          <a:p>
            <a:pPr algn="just">
              <a:buFontTx/>
              <a:buChar char="-"/>
            </a:pPr>
            <a:r>
              <a:rPr lang="ar-EG" sz="3200" b="1" dirty="0" smtClean="0"/>
              <a:t>الالمام بالظروف التي نشأت فيها مشكلة البحث.</a:t>
            </a:r>
            <a:endParaRPr lang="ar-SA" sz="3200" b="1" dirty="0" smtClean="0"/>
          </a:p>
          <a:p>
            <a:pPr marL="109728" indent="0" algn="just">
              <a:buNone/>
            </a:pPr>
            <a:endParaRPr lang="ar-EG" sz="3200" b="1" dirty="0" smtClean="0"/>
          </a:p>
          <a:p>
            <a:pPr algn="just">
              <a:buFontTx/>
              <a:buChar char="-"/>
            </a:pPr>
            <a:r>
              <a:rPr lang="ar-EG" sz="3200" b="1" dirty="0" smtClean="0"/>
              <a:t>المعرفة بالمجال الذي تنتمي اليه ، فالفروض لا تنشأ من فراغ.</a:t>
            </a:r>
          </a:p>
          <a:p>
            <a:pPr algn="just">
              <a:buFontTx/>
              <a:buChar char="-"/>
            </a:pPr>
            <a:endParaRPr lang="ar-EG" sz="3200" b="1" dirty="0"/>
          </a:p>
        </p:txBody>
      </p:sp>
      <p:sp>
        <p:nvSpPr>
          <p:cNvPr id="3" name="Title 2"/>
          <p:cNvSpPr>
            <a:spLocks noGrp="1"/>
          </p:cNvSpPr>
          <p:nvPr>
            <p:ph type="title"/>
          </p:nvPr>
        </p:nvSpPr>
        <p:spPr/>
        <p:txBody>
          <a:bodyPr/>
          <a:lstStyle/>
          <a:p>
            <a:pPr algn="ctr"/>
            <a:r>
              <a:rPr lang="ar-EG" dirty="0" smtClean="0"/>
              <a:t>تحديد الفروض</a:t>
            </a:r>
            <a:endParaRPr lang="ar-EG" dirty="0"/>
          </a:p>
        </p:txBody>
      </p:sp>
    </p:spTree>
    <p:extLst>
      <p:ext uri="{BB962C8B-B14F-4D97-AF65-F5344CB8AC3E}">
        <p14:creationId xmlns:p14="http://schemas.microsoft.com/office/powerpoint/2010/main" val="41762654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200" b="1" dirty="0" smtClean="0"/>
              <a:t>من الممكن أن تتعدد أسباب ظاهرة ما بشكل كبير ، الا انه سيكون على الباحث في هذه الحالة ترشيد عملية الاختيار هنا وحصر عدد الفروض التي يقوم باختيارها في بحثه، وذلك لحسن استثمار وقت الباحث وجهده ، ومن ثم يلزم حصر الفروض المدروسة في حدود الفترة الزمنية والامكانيات المادية البشرية المتاحة له بما لا يتعارض مع طبيعة البحث واطاره ومتطلبات بحث فروض معينة فيه.</a:t>
            </a:r>
            <a:endParaRPr lang="ar-EG" sz="3200" b="1" dirty="0"/>
          </a:p>
        </p:txBody>
      </p:sp>
      <p:sp>
        <p:nvSpPr>
          <p:cNvPr id="3" name="Title 2"/>
          <p:cNvSpPr>
            <a:spLocks noGrp="1"/>
          </p:cNvSpPr>
          <p:nvPr>
            <p:ph type="title"/>
          </p:nvPr>
        </p:nvSpPr>
        <p:spPr/>
        <p:txBody>
          <a:bodyPr/>
          <a:lstStyle/>
          <a:p>
            <a:pPr algn="ctr"/>
            <a:r>
              <a:rPr lang="ar-EG" dirty="0" smtClean="0"/>
              <a:t>عدد الفروض</a:t>
            </a:r>
            <a:endParaRPr lang="ar-EG" dirty="0"/>
          </a:p>
        </p:txBody>
      </p:sp>
    </p:spTree>
    <p:extLst>
      <p:ext uri="{BB962C8B-B14F-4D97-AF65-F5344CB8AC3E}">
        <p14:creationId xmlns:p14="http://schemas.microsoft.com/office/powerpoint/2010/main" val="1361419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200" b="1" dirty="0" smtClean="0"/>
              <a:t>تتضمن المشروعات الموجهة نظرياً بعض الفروض الواجب اختبار مدى صحتها، أو ينتهي بتعديلها أو رفضها، الأمر يتوقف في الحالات الثلاث على مخرجات الاختبار، وعلى إختبار فروض جديدة، وينبع مشروع البحث الموجه نظرياً من فكرة تسيطر على الباحث وتتصل بنظرية ما.</a:t>
            </a:r>
            <a:endParaRPr lang="ar-EG" sz="3200" b="1" dirty="0"/>
          </a:p>
        </p:txBody>
      </p:sp>
      <p:sp>
        <p:nvSpPr>
          <p:cNvPr id="3" name="Title 2"/>
          <p:cNvSpPr>
            <a:spLocks noGrp="1"/>
          </p:cNvSpPr>
          <p:nvPr>
            <p:ph type="title"/>
          </p:nvPr>
        </p:nvSpPr>
        <p:spPr/>
        <p:txBody>
          <a:bodyPr/>
          <a:lstStyle/>
          <a:p>
            <a:pPr algn="ctr"/>
            <a:r>
              <a:rPr lang="ar-EG" dirty="0" smtClean="0"/>
              <a:t>المشروع البحثي المتعلق بنظرية</a:t>
            </a:r>
            <a:endParaRPr lang="ar-EG"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2800" b="1" dirty="0" smtClean="0"/>
              <a:t>لا توجد معادلة معينة تحدد ما يسمى  العدد النموذجي للفروض  أو الحد الأقصى أو الأدنى، فهذه مسألة تقديرية ترتبط بكل بحث على حده، ومفهوم الترشيد هنا يعني اعداد حصر شامل للفروض المحتملة، ثم محاولة تقييم هذه الفروض وترتيبها في أولويات من حيث درجة اهميتها وعلاقتها بالبحث وتوقعات الباحث عن دورها في المشكلة، مما يستلزم جمع المعلومات عن هذا الدور واجراء الدراسة الاستطلاعية، وبشكل عام فانه مع كبر حجم اطار البحث وتوسعه تزداد  احتمالات زيادة عدد الفروض التي يضطر الباحث لتناولها في بحثه.</a:t>
            </a:r>
            <a:endParaRPr lang="ar-EG" sz="2800" b="1" dirty="0"/>
          </a:p>
        </p:txBody>
      </p:sp>
      <p:sp>
        <p:nvSpPr>
          <p:cNvPr id="3" name="Title 2"/>
          <p:cNvSpPr>
            <a:spLocks noGrp="1"/>
          </p:cNvSpPr>
          <p:nvPr>
            <p:ph type="title"/>
          </p:nvPr>
        </p:nvSpPr>
        <p:spPr/>
        <p:txBody>
          <a:bodyPr/>
          <a:lstStyle/>
          <a:p>
            <a:endParaRPr lang="ar-EG" dirty="0"/>
          </a:p>
        </p:txBody>
      </p:sp>
    </p:spTree>
    <p:extLst>
      <p:ext uri="{BB962C8B-B14F-4D97-AF65-F5344CB8AC3E}">
        <p14:creationId xmlns:p14="http://schemas.microsoft.com/office/powerpoint/2010/main" val="8471739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200" b="1" dirty="0" smtClean="0"/>
              <a:t>يقوم الباحث بعد تحديد الفروض لاختبارها لاثبات صحتها أو عدم صحتها، بمعنى أن دراسة الفرض قد تنتهي بنعم أو لا، على عكس ما يعتقد فيه كثير من الباحثين، من أنه يجب اثبات صحة الفرض  ولا بديل  لذلك لديهم ، وهذا خطأ.</a:t>
            </a:r>
            <a:endParaRPr lang="ar-EG" sz="3200" b="1" dirty="0"/>
          </a:p>
        </p:txBody>
      </p:sp>
      <p:sp>
        <p:nvSpPr>
          <p:cNvPr id="3" name="Title 2"/>
          <p:cNvSpPr>
            <a:spLocks noGrp="1"/>
          </p:cNvSpPr>
          <p:nvPr>
            <p:ph type="title"/>
          </p:nvPr>
        </p:nvSpPr>
        <p:spPr/>
        <p:txBody>
          <a:bodyPr/>
          <a:lstStyle/>
          <a:p>
            <a:pPr algn="ctr"/>
            <a:r>
              <a:rPr lang="ar-EG" dirty="0" smtClean="0"/>
              <a:t>اختبار الفروض</a:t>
            </a:r>
            <a:endParaRPr lang="ar-EG" dirty="0"/>
          </a:p>
        </p:txBody>
      </p:sp>
    </p:spTree>
    <p:extLst>
      <p:ext uri="{BB962C8B-B14F-4D97-AF65-F5344CB8AC3E}">
        <p14:creationId xmlns:p14="http://schemas.microsoft.com/office/powerpoint/2010/main" val="24907372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ar-EG" sz="3200" b="1" dirty="0" smtClean="0"/>
              <a:t>ويرحع ذلك الى أن :</a:t>
            </a:r>
            <a:endParaRPr lang="ar-SA" sz="3200" b="1" dirty="0" smtClean="0"/>
          </a:p>
          <a:p>
            <a:pPr marL="109728" indent="0" algn="just">
              <a:buNone/>
            </a:pPr>
            <a:endParaRPr lang="ar-EG" sz="3200" b="1" dirty="0" smtClean="0"/>
          </a:p>
          <a:p>
            <a:pPr algn="just"/>
            <a:r>
              <a:rPr lang="ar-EG" sz="3200" b="1" dirty="0" smtClean="0"/>
              <a:t>يبدأ الباحث بحث</a:t>
            </a:r>
            <a:r>
              <a:rPr lang="ar-SA" sz="3200" b="1" dirty="0" smtClean="0"/>
              <a:t>ه</a:t>
            </a:r>
            <a:r>
              <a:rPr lang="ar-EG" sz="3200" b="1" dirty="0" smtClean="0"/>
              <a:t> في العادة بفكرة معينة لديه يريد اثباتها أو تقنينها بشكل أو بآخر، ويوجه كل دراسته لهذا الاتجاه عنوة، وقد يكون غير مقتنع في قرارة نفسه بصحة رأيه، مما يؤدي لضعف نتائج البحث ومبرراته.</a:t>
            </a:r>
          </a:p>
        </p:txBody>
      </p:sp>
      <p:sp>
        <p:nvSpPr>
          <p:cNvPr id="3" name="Title 2"/>
          <p:cNvSpPr>
            <a:spLocks noGrp="1"/>
          </p:cNvSpPr>
          <p:nvPr>
            <p:ph type="title"/>
          </p:nvPr>
        </p:nvSpPr>
        <p:spPr/>
        <p:txBody>
          <a:bodyPr/>
          <a:lstStyle/>
          <a:p>
            <a:endParaRPr lang="ar-EG" dirty="0"/>
          </a:p>
        </p:txBody>
      </p:sp>
    </p:spTree>
    <p:extLst>
      <p:ext uri="{BB962C8B-B14F-4D97-AF65-F5344CB8AC3E}">
        <p14:creationId xmlns:p14="http://schemas.microsoft.com/office/powerpoint/2010/main" val="1039335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2800" b="1" dirty="0" smtClean="0"/>
              <a:t>اعتقاد الباحث بانه اذا ثبت خطأ أحد الفروض ، فان ذلك يعتبر فشلاً له  هو شخصياً لكونه أساء تحديد الفرض أصلاً وهذا اعتقاد خاطئ لأنه ليس بالضرورة ثبوت صحة جميع الفروض في جميع البحوث، والا انتفت عنها صفة الفرض، حتى بالرغم من العناية والحذر في تحديد فروض البحث ، الا اذا كان تحديد الفروض أصلاً لا يستند الى منطق معين، لذا فان كل فرض معرض لأي درجة من التحقق سواء بنسبة صفر %، أي انه لم يتحقق أو بين أي نسبة أخرى من هذه الدرجة  وبين 100%</a:t>
            </a:r>
          </a:p>
          <a:p>
            <a:pPr algn="just"/>
            <a:endParaRPr lang="ar-EG" sz="2800" b="1" dirty="0"/>
          </a:p>
        </p:txBody>
      </p:sp>
      <p:sp>
        <p:nvSpPr>
          <p:cNvPr id="3" name="Title 2"/>
          <p:cNvSpPr>
            <a:spLocks noGrp="1"/>
          </p:cNvSpPr>
          <p:nvPr>
            <p:ph type="title"/>
          </p:nvPr>
        </p:nvSpPr>
        <p:spPr/>
        <p:txBody>
          <a:bodyPr/>
          <a:lstStyle/>
          <a:p>
            <a:endParaRPr lang="ar-EG" dirty="0"/>
          </a:p>
        </p:txBody>
      </p:sp>
    </p:spTree>
    <p:extLst>
      <p:ext uri="{BB962C8B-B14F-4D97-AF65-F5344CB8AC3E}">
        <p14:creationId xmlns:p14="http://schemas.microsoft.com/office/powerpoint/2010/main" val="33945141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ar-EG" sz="3200" b="1" dirty="0" smtClean="0"/>
              <a:t>قد لا تثبت صحة  الفرض </a:t>
            </a:r>
          </a:p>
          <a:p>
            <a:pPr algn="just"/>
            <a:r>
              <a:rPr lang="ar-EG" sz="3200" b="1" dirty="0" smtClean="0"/>
              <a:t>تثبت بنسب 100% </a:t>
            </a:r>
          </a:p>
          <a:p>
            <a:pPr algn="just"/>
            <a:r>
              <a:rPr lang="ar-EG" sz="3200" b="1" dirty="0" smtClean="0"/>
              <a:t>او تثبت صحته جزئيا بأي نسبة اقل من 100% في الحدود المقبولة.</a:t>
            </a:r>
            <a:endParaRPr lang="ar-SA" sz="3200" b="1" dirty="0" smtClean="0"/>
          </a:p>
          <a:p>
            <a:pPr algn="just"/>
            <a:r>
              <a:rPr lang="ar-EG" sz="3200" b="1" dirty="0" smtClean="0"/>
              <a:t> ومن ناحية أخرى فان ثبوت عدم صحة الفرض تعتبر في</a:t>
            </a:r>
            <a:r>
              <a:rPr lang="ar-SA" sz="3200" b="1" dirty="0" smtClean="0"/>
              <a:t> </a:t>
            </a:r>
            <a:r>
              <a:rPr lang="ar-EG" sz="3200" b="1" dirty="0" smtClean="0"/>
              <a:t>حد ذاتها نتيجة مرحلية لها قيمتها ووزنها  ولا تنفي ما بذله الباحث من جهد للتوصل اليها ، وهي تقوده الى مرحلة اضافية من البحث عن فروض أخرى وهكذا.</a:t>
            </a:r>
            <a:endParaRPr lang="ar-EG" sz="3200" b="1" dirty="0"/>
          </a:p>
        </p:txBody>
      </p:sp>
      <p:sp>
        <p:nvSpPr>
          <p:cNvPr id="3" name="Title 2"/>
          <p:cNvSpPr>
            <a:spLocks noGrp="1"/>
          </p:cNvSpPr>
          <p:nvPr>
            <p:ph type="title"/>
          </p:nvPr>
        </p:nvSpPr>
        <p:spPr/>
        <p:txBody>
          <a:bodyPr/>
          <a:lstStyle/>
          <a:p>
            <a:endParaRPr lang="ar-EG" dirty="0"/>
          </a:p>
        </p:txBody>
      </p:sp>
    </p:spTree>
    <p:extLst>
      <p:ext uri="{BB962C8B-B14F-4D97-AF65-F5344CB8AC3E}">
        <p14:creationId xmlns:p14="http://schemas.microsoft.com/office/powerpoint/2010/main" val="18969274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ar-EG" sz="3200" b="1" dirty="0" smtClean="0"/>
              <a:t>توجه الباحث الى تحديد الاطار المناسب للبحث وترسم مسار البحث من بدايته الى نهايته.</a:t>
            </a:r>
          </a:p>
          <a:p>
            <a:pPr algn="just"/>
            <a:r>
              <a:rPr lang="ar-EG" sz="3200" b="1" dirty="0" smtClean="0"/>
              <a:t>توجه الباحث نحو البيانات  النظرية والعملية اللازم الحصول عليها، وبالتالي تمنع تجميع بيانات غير ضرورية، ويركز الباحث جهده  بدلاً من تشتيت جهوده  دون غرض محدد.</a:t>
            </a:r>
          </a:p>
          <a:p>
            <a:pPr algn="just"/>
            <a:r>
              <a:rPr lang="ar-EG" sz="3200" b="1" dirty="0" smtClean="0"/>
              <a:t>تعمل الفروض كإطار منظم لعملية تحليل البيانات وتفسير نتائج الباحث.</a:t>
            </a:r>
            <a:endParaRPr lang="ar-EG" sz="3200" b="1" dirty="0"/>
          </a:p>
        </p:txBody>
      </p:sp>
      <p:sp>
        <p:nvSpPr>
          <p:cNvPr id="3" name="Title 2"/>
          <p:cNvSpPr>
            <a:spLocks noGrp="1"/>
          </p:cNvSpPr>
          <p:nvPr>
            <p:ph type="title"/>
          </p:nvPr>
        </p:nvSpPr>
        <p:spPr/>
        <p:txBody>
          <a:bodyPr/>
          <a:lstStyle/>
          <a:p>
            <a:pPr algn="ctr"/>
            <a:r>
              <a:rPr lang="ar-EG" dirty="0" smtClean="0"/>
              <a:t>وظائف الفروض</a:t>
            </a:r>
            <a:endParaRPr lang="ar-EG" dirty="0"/>
          </a:p>
        </p:txBody>
      </p:sp>
    </p:spTree>
    <p:extLst>
      <p:ext uri="{BB962C8B-B14F-4D97-AF65-F5344CB8AC3E}">
        <p14:creationId xmlns:p14="http://schemas.microsoft.com/office/powerpoint/2010/main" val="5824425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ar-EG" sz="3200" b="1" dirty="0" smtClean="0"/>
              <a:t>أن يكون الفرض مت</a:t>
            </a:r>
            <a:r>
              <a:rPr lang="ar-SA" sz="3200" b="1" dirty="0" smtClean="0"/>
              <a:t>ناسقا </a:t>
            </a:r>
            <a:r>
              <a:rPr lang="ar-EG" sz="3200" b="1" dirty="0" smtClean="0"/>
              <a:t>مع هدف البحث ومحققا الغرض منه وان يعطي اجابة واضحة للمشكلة المحددة ، ويفضل ان يختص كل فرض بالاجابة على جانب واحد من جوانب المشكلة.</a:t>
            </a:r>
          </a:p>
          <a:p>
            <a:pPr algn="just"/>
            <a:r>
              <a:rPr lang="ar-EG" sz="3200" b="1" dirty="0" smtClean="0"/>
              <a:t>يجب أن يمثل الفرض ظواهر عامة ولا يتطرق الي مشكلات شخصية أو فردية خاصة.</a:t>
            </a:r>
          </a:p>
          <a:p>
            <a:pPr algn="just"/>
            <a:r>
              <a:rPr lang="ar-EG" sz="3200" b="1" dirty="0" smtClean="0"/>
              <a:t>يجب أن</a:t>
            </a:r>
            <a:r>
              <a:rPr lang="ar-SA" sz="3200" b="1" dirty="0"/>
              <a:t> </a:t>
            </a:r>
            <a:r>
              <a:rPr lang="ar-SA" sz="3200" b="1" dirty="0" smtClean="0"/>
              <a:t>نعطي</a:t>
            </a:r>
            <a:r>
              <a:rPr lang="ar-EG" sz="3200" b="1" dirty="0" smtClean="0"/>
              <a:t> للفرض صفة الاحتمال صحة أو خطأ فالفرد المؤكد صحته أو بطلانه لا يعتبر فرضا علميا دقيقا.</a:t>
            </a:r>
            <a:endParaRPr lang="ar-EG" sz="3200" b="1" dirty="0"/>
          </a:p>
        </p:txBody>
      </p:sp>
      <p:sp>
        <p:nvSpPr>
          <p:cNvPr id="3" name="Title 2"/>
          <p:cNvSpPr>
            <a:spLocks noGrp="1"/>
          </p:cNvSpPr>
          <p:nvPr>
            <p:ph type="title"/>
          </p:nvPr>
        </p:nvSpPr>
        <p:spPr/>
        <p:txBody>
          <a:bodyPr/>
          <a:lstStyle/>
          <a:p>
            <a:pPr algn="ctr"/>
            <a:r>
              <a:rPr lang="ar-EG" dirty="0" smtClean="0"/>
              <a:t>شروط الفرض العلمي</a:t>
            </a:r>
            <a:endParaRPr lang="ar-EG" dirty="0"/>
          </a:p>
        </p:txBody>
      </p:sp>
    </p:spTree>
    <p:extLst>
      <p:ext uri="{BB962C8B-B14F-4D97-AF65-F5344CB8AC3E}">
        <p14:creationId xmlns:p14="http://schemas.microsoft.com/office/powerpoint/2010/main" val="10746942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ar-EG" sz="3200" b="1" dirty="0" smtClean="0"/>
              <a:t>يجب أن يكون معنى الفرض واضحاً تماماً وخالياً من التناقض لوقائع ثابتة ومعروفة وبعيدا عن المغالاة وألا يتعلق بقضايا يستحيل اختبارها، بمعنى اختبار العلاقة بين ظاهرتين تكون ممكنة الحدوث.</a:t>
            </a:r>
          </a:p>
          <a:p>
            <a:pPr algn="just"/>
            <a:endParaRPr lang="ar-EG" sz="3200" b="1" dirty="0" smtClean="0"/>
          </a:p>
          <a:p>
            <a:pPr algn="just"/>
            <a:r>
              <a:rPr lang="ar-EG" sz="3200" b="1" dirty="0" smtClean="0"/>
              <a:t>يجب أن يكون الفر</a:t>
            </a:r>
            <a:r>
              <a:rPr lang="ar-SA" sz="3200" b="1" dirty="0" smtClean="0"/>
              <a:t>ض</a:t>
            </a:r>
            <a:r>
              <a:rPr lang="ar-EG" sz="3200" b="1" dirty="0" smtClean="0"/>
              <a:t> مبسطا وموجزا، ويؤدي الى معنى محدد.</a:t>
            </a:r>
            <a:endParaRPr lang="ar-EG" sz="3200" b="1"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30572354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47800"/>
            <a:ext cx="8229600" cy="4525963"/>
          </a:xfrm>
        </p:spPr>
        <p:txBody>
          <a:bodyPr>
            <a:normAutofit/>
          </a:bodyPr>
          <a:lstStyle/>
          <a:p>
            <a:pPr algn="just"/>
            <a:r>
              <a:rPr lang="ar-EG" sz="2800" b="1" u="sng" dirty="0" smtClean="0">
                <a:solidFill>
                  <a:srgbClr val="FF0000"/>
                </a:solidFill>
              </a:rPr>
              <a:t>توجد ثلاثة أشكال لصياغة الفروض</a:t>
            </a:r>
          </a:p>
          <a:p>
            <a:pPr algn="just"/>
            <a:r>
              <a:rPr lang="ar-EG" sz="2800" b="1" dirty="0" smtClean="0">
                <a:solidFill>
                  <a:srgbClr val="FF0000"/>
                </a:solidFill>
              </a:rPr>
              <a:t>الشكل الأول: </a:t>
            </a:r>
            <a:r>
              <a:rPr lang="ar-EG" sz="2800" b="1" dirty="0" smtClean="0"/>
              <a:t>صياغة الفرض في شكل علاقة احصائية بين متغير تابع ومتغير مستقل، وله صورتان هما صيغة النفي وصيغة الاثبات.</a:t>
            </a:r>
          </a:p>
          <a:p>
            <a:pPr algn="just"/>
            <a:r>
              <a:rPr lang="ar-EG" sz="2800" b="1" dirty="0" smtClean="0"/>
              <a:t>صيغة النفي تسمى بفرض العدم أو الفرض الصفري  </a:t>
            </a:r>
            <a:r>
              <a:rPr lang="en-US" sz="2800" b="1" dirty="0" smtClean="0"/>
              <a:t>NULL (H0)</a:t>
            </a:r>
            <a:endParaRPr lang="ar-EG" sz="2800" b="1" dirty="0" smtClean="0"/>
          </a:p>
          <a:p>
            <a:pPr algn="just"/>
            <a:r>
              <a:rPr lang="ar-EG" sz="2800" b="1" dirty="0" smtClean="0"/>
              <a:t>ويصيغ الباحث الفرض في هذه الحالة بطريقة تنفي وجود أي علاقات أو فروق ذات دلالة احصائية بين متغيرات الفرض، وأن الفرق المتوقع يساوي صفرا، واذا حدث وكان هناك فروق  فانها ستكون بسيطة غير معنوية وترجع للصدفة.</a:t>
            </a:r>
            <a:endParaRPr lang="ar-EG" sz="2800" b="1" dirty="0"/>
          </a:p>
        </p:txBody>
      </p:sp>
      <p:sp>
        <p:nvSpPr>
          <p:cNvPr id="3" name="Title 2"/>
          <p:cNvSpPr>
            <a:spLocks noGrp="1"/>
          </p:cNvSpPr>
          <p:nvPr>
            <p:ph type="title"/>
          </p:nvPr>
        </p:nvSpPr>
        <p:spPr/>
        <p:txBody>
          <a:bodyPr/>
          <a:lstStyle/>
          <a:p>
            <a:pPr algn="ctr"/>
            <a:r>
              <a:rPr lang="ar-EG" dirty="0" smtClean="0"/>
              <a:t>صياغة فروض البحث</a:t>
            </a:r>
            <a:endParaRPr lang="ar-EG" dirty="0"/>
          </a:p>
        </p:txBody>
      </p:sp>
    </p:spTree>
    <p:extLst>
      <p:ext uri="{BB962C8B-B14F-4D97-AF65-F5344CB8AC3E}">
        <p14:creationId xmlns:p14="http://schemas.microsoft.com/office/powerpoint/2010/main" val="40545752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algn="just"/>
            <a:r>
              <a:rPr lang="ar-EG" b="1" dirty="0" smtClean="0"/>
              <a:t>مثال : لا توجد فروق احصائية بين اتجاهات الاعلاميين نحو مصداقية الاعلام الحكومي</a:t>
            </a:r>
          </a:p>
          <a:p>
            <a:pPr algn="just"/>
            <a:r>
              <a:rPr lang="ar-EG" b="1" dirty="0" smtClean="0"/>
              <a:t>: لا توجد فروق جوهرية بين اتجاهات الاعلاميين نحو مصداقية الاعلام الحكومي.</a:t>
            </a:r>
          </a:p>
          <a:p>
            <a:pPr algn="just"/>
            <a:r>
              <a:rPr lang="ar-EG" b="1" dirty="0" smtClean="0"/>
              <a:t>: لا توجد علاقة معنوية  بين اتجاهات الاعلاميين نحو مصداقية الاعلام الحكومي.</a:t>
            </a:r>
            <a:endParaRPr lang="ar-EG" b="1"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3105961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200" b="1" dirty="0" smtClean="0"/>
              <a:t>أما مشروع البحث المتعلق بمشكلة فينبع عادة من مواجهة الباحث لشئ يتعلق بالعالم الواقعي الذي يحيط به، مثل مشكلة البطالة، التضخم، الاضرابات العمالية، نقص الكفاءة التسويقية في منظمة ما، ويهدف الباحث هنا أن يعلم أكثر وأكثر عن المشكلة كيف نشأت؟ من يتأثر بها، وما آثارها.</a:t>
            </a:r>
            <a:endParaRPr lang="ar-EG" sz="3200" b="1" dirty="0"/>
          </a:p>
        </p:txBody>
      </p:sp>
      <p:sp>
        <p:nvSpPr>
          <p:cNvPr id="3" name="Title 2"/>
          <p:cNvSpPr>
            <a:spLocks noGrp="1"/>
          </p:cNvSpPr>
          <p:nvPr>
            <p:ph type="title"/>
          </p:nvPr>
        </p:nvSpPr>
        <p:spPr/>
        <p:txBody>
          <a:bodyPr/>
          <a:lstStyle/>
          <a:p>
            <a:pPr algn="ctr"/>
            <a:r>
              <a:rPr lang="ar-EG" dirty="0" smtClean="0"/>
              <a:t>المشروع البحثي المتعلق بمشكلة</a:t>
            </a:r>
            <a:endParaRPr lang="ar-EG"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200" b="1" dirty="0" smtClean="0"/>
              <a:t>في هذا الفرض الصفري ينفي الباحث وجود الفروق والعلاقات، ويصيغ فرضه  بطرقة النفي لعدم وجود معلومات تؤهله ل</a:t>
            </a:r>
            <a:r>
              <a:rPr lang="ar-SA" sz="3200" b="1" dirty="0" smtClean="0"/>
              <a:t>إ</a:t>
            </a:r>
            <a:r>
              <a:rPr lang="ar-EG" sz="3200" b="1" dirty="0" smtClean="0"/>
              <a:t>صدار حكم أولي أو تدفعه الى الاعتراف بوجود هذه الفروق، ف</a:t>
            </a:r>
            <a:r>
              <a:rPr lang="ar-SA" sz="3200" b="1" dirty="0" smtClean="0"/>
              <a:t>ا</a:t>
            </a:r>
            <a:r>
              <a:rPr lang="ar-EG" sz="3200" b="1" dirty="0" smtClean="0"/>
              <a:t>ن تبين وجود علاقة أو فروق بعد اختبار الفرض، فان الباحث يرفض الفرض الصفري ويقبل الفرض البديل.</a:t>
            </a:r>
            <a:endParaRPr lang="ar-EG" sz="3200" b="1"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3279343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2800" b="1" dirty="0" smtClean="0"/>
              <a:t>صيغة الاثبات: وتسمى بفرض الوجود أو الفرض البديل (</a:t>
            </a:r>
            <a:r>
              <a:rPr lang="en-US" sz="2800" b="1" dirty="0" smtClean="0"/>
              <a:t>HA</a:t>
            </a:r>
            <a:r>
              <a:rPr lang="ar-EG" sz="2800" b="1" dirty="0" smtClean="0"/>
              <a:t>) </a:t>
            </a:r>
            <a:r>
              <a:rPr lang="en-US" sz="2800" b="1" dirty="0" smtClean="0"/>
              <a:t>ALTERNATIVE</a:t>
            </a:r>
            <a:r>
              <a:rPr lang="ar-EG" sz="2800" b="1" dirty="0" smtClean="0"/>
              <a:t> ويصيغ الباحث الفرض في هذه الحالة بطريقة تثبت وجود الفروق أو العلاقات.</a:t>
            </a:r>
          </a:p>
          <a:p>
            <a:pPr algn="just"/>
            <a:r>
              <a:rPr lang="ar-EG" sz="2800" b="1" dirty="0" smtClean="0"/>
              <a:t>توجد فروق احصائية بين اتجاهات الاعلاميين نحو مصداقية الاعلام الجديد.</a:t>
            </a:r>
          </a:p>
          <a:p>
            <a:pPr algn="just"/>
            <a:r>
              <a:rPr lang="ar-EG" sz="2800" b="1" dirty="0" smtClean="0"/>
              <a:t>وصياغة الفرض بالاثبات تكون نتاج لخبرة الباحث ومعلوماته  تشير لذلك.</a:t>
            </a:r>
            <a:endParaRPr lang="ar-EG" sz="2800" b="1"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188261049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algn="just"/>
            <a:r>
              <a:rPr lang="ar-EG" b="1" u="sng" dirty="0" smtClean="0">
                <a:solidFill>
                  <a:srgbClr val="FF0000"/>
                </a:solidFill>
              </a:rPr>
              <a:t>الشكل الثاني: </a:t>
            </a:r>
            <a:r>
              <a:rPr lang="ar-EG" b="1" dirty="0" smtClean="0"/>
              <a:t>صياغة الفروض في شكل حل للمشكلة، وفي هذه الحالة يتكون الفرض من جزأين  سبب ونتيجة، أي تتم الصياغة بأن نرجع المشكلة الى سببها الرئيسي الذي يكون بمثابة حل محتمل لها.</a:t>
            </a:r>
          </a:p>
          <a:p>
            <a:pPr algn="just"/>
            <a:r>
              <a:rPr lang="ar-EG" b="1" dirty="0" smtClean="0"/>
              <a:t>يؤدي الاستغراق مع آليات الاعلام الجديد الى التأثير على العلاقات الأسرية.</a:t>
            </a:r>
          </a:p>
          <a:p>
            <a:pPr algn="just"/>
            <a:r>
              <a:rPr lang="ar-EG" b="1" dirty="0" smtClean="0"/>
              <a:t>تؤدي سمة التفاعلية عبر وسائل الاعلام الجديد الى زيادة معدل المشاركة السياسية لدى الشباب.</a:t>
            </a:r>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11776283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938962"/>
          </a:xfrm>
        </p:spPr>
        <p:txBody>
          <a:bodyPr anchor="t">
            <a:normAutofit/>
          </a:bodyPr>
          <a:lstStyle/>
          <a:p>
            <a:pPr algn="r" rtl="1"/>
            <a:r>
              <a:rPr lang="ar-SA" sz="2800" b="1" dirty="0" smtClean="0">
                <a:solidFill>
                  <a:srgbClr val="04617B"/>
                </a:solidFill>
              </a:rPr>
              <a:t>مثال عن العلاقة بين الموضوع، </a:t>
            </a:r>
            <a:r>
              <a:rPr lang="ar-DZ" sz="2800" b="1" dirty="0" smtClean="0">
                <a:solidFill>
                  <a:srgbClr val="04617B"/>
                </a:solidFill>
              </a:rPr>
              <a:t>العنوان، الإشكالية والفرضيات</a:t>
            </a:r>
            <a:r>
              <a:rPr lang="ar-SA" sz="2800" b="1" dirty="0" smtClean="0">
                <a:solidFill>
                  <a:srgbClr val="04617B"/>
                </a:solidFill>
              </a:rPr>
              <a:t>:</a:t>
            </a:r>
            <a:endParaRPr lang="fr-FR" sz="2800" dirty="0"/>
          </a:p>
        </p:txBody>
      </p:sp>
      <p:graphicFrame>
        <p:nvGraphicFramePr>
          <p:cNvPr id="5" name="Espace réservé du contenu 4"/>
          <p:cNvGraphicFramePr>
            <a:graphicFrameLocks noGrp="1"/>
          </p:cNvGraphicFramePr>
          <p:nvPr>
            <p:ph idx="1"/>
          </p:nvPr>
        </p:nvGraphicFramePr>
        <p:xfrm>
          <a:off x="500034" y="1571612"/>
          <a:ext cx="8186766" cy="4929222"/>
        </p:xfrm>
        <a:graphic>
          <a:graphicData uri="http://schemas.openxmlformats.org/drawingml/2006/table">
            <a:tbl>
              <a:tblPr lastCol="1" bandRow="1">
                <a:tableStyleId>{5C22544A-7EE6-4342-B048-85BDC9FD1C3A}</a:tableStyleId>
              </a:tblPr>
              <a:tblGrid>
                <a:gridCol w="6438567"/>
                <a:gridCol w="1748199"/>
              </a:tblGrid>
              <a:tr h="1167096">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800" b="1" dirty="0" smtClean="0"/>
                        <a:t>العلاقة بين الطلبة والمطالعة</a:t>
                      </a:r>
                      <a:endParaRPr lang="fr-FR" sz="2800" b="1" dirty="0" smtClean="0"/>
                    </a:p>
                    <a:p>
                      <a:pPr algn="ctr" rtl="1"/>
                      <a:endParaRPr lang="fr-FR" sz="2400" dirty="0"/>
                    </a:p>
                  </a:txBody>
                  <a:tcPr/>
                </a:tc>
                <a:tc>
                  <a:txBody>
                    <a:bodyPr/>
                    <a:lstStyle/>
                    <a:p>
                      <a:pPr algn="r" rtl="1"/>
                      <a:r>
                        <a:rPr lang="ar-TN" sz="4000" dirty="0" smtClean="0"/>
                        <a:t>الموضوع</a:t>
                      </a:r>
                      <a:endParaRPr lang="fr-FR" sz="4000" dirty="0"/>
                    </a:p>
                  </a:txBody>
                  <a:tcPr/>
                </a:tc>
              </a:tr>
              <a:tr h="1271074">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800" b="1" dirty="0" smtClean="0"/>
                        <a:t>ما هي الأسباب التي تجعل الطلبة لا يقبلون على المطالعة؟</a:t>
                      </a:r>
                      <a:endParaRPr lang="fr-FR" sz="2800" b="1" dirty="0" smtClean="0"/>
                    </a:p>
                    <a:p>
                      <a:pPr algn="ctr" rtl="1"/>
                      <a:endParaRPr lang="fr-FR" dirty="0"/>
                    </a:p>
                  </a:txBody>
                  <a:tcPr/>
                </a:tc>
                <a:tc>
                  <a:txBody>
                    <a:bodyPr/>
                    <a:lstStyle/>
                    <a:p>
                      <a:pPr algn="r" rtl="1"/>
                      <a:r>
                        <a:rPr lang="ar-TN" sz="4000" dirty="0" smtClean="0"/>
                        <a:t>المشكلة</a:t>
                      </a:r>
                      <a:endParaRPr lang="fr-FR" sz="4000" dirty="0"/>
                    </a:p>
                  </a:txBody>
                  <a:tcPr/>
                </a:tc>
              </a:tr>
              <a:tr h="2491052">
                <a:tc>
                  <a:txBody>
                    <a:bodyPr/>
                    <a:lstStyle/>
                    <a:p>
                      <a:pPr algn="r" rtl="1"/>
                      <a:r>
                        <a:rPr lang="ar-SA" sz="2400" dirty="0" smtClean="0"/>
                        <a:t>- يحجم الطلبة عن المطالعة لأن المدرسة الأساسية لم تعودهم على ذلك</a:t>
                      </a:r>
                      <a:endParaRPr lang="fr-FR" sz="2400" dirty="0" smtClean="0"/>
                    </a:p>
                    <a:p>
                      <a:pPr algn="r" rtl="1"/>
                      <a:r>
                        <a:rPr lang="ar-SA" sz="2400" dirty="0" smtClean="0"/>
                        <a:t>- يعود عدم الإقبال على المطالعة لغلاء سعر الكتاب</a:t>
                      </a:r>
                      <a:endParaRPr lang="fr-FR" sz="2400" dirty="0" smtClean="0"/>
                    </a:p>
                    <a:p>
                      <a:pPr algn="r" rtl="1"/>
                      <a:r>
                        <a:rPr lang="ar-SA" sz="2400" dirty="0" smtClean="0"/>
                        <a:t>- غياب المكتبات </a:t>
                      </a:r>
                      <a:r>
                        <a:rPr lang="ar-SA" sz="2400" dirty="0" err="1" smtClean="0"/>
                        <a:t>الجوارية</a:t>
                      </a:r>
                      <a:r>
                        <a:rPr lang="ar-SA" sz="2400" dirty="0" smtClean="0"/>
                        <a:t> سبب رئيسي في انعدام المطالعة لدى الطلبة</a:t>
                      </a:r>
                      <a:endParaRPr lang="fr-FR" sz="2400" dirty="0" smtClean="0"/>
                    </a:p>
                    <a:p>
                      <a:pPr algn="r" rtl="1"/>
                      <a:endParaRPr lang="fr-FR" sz="2000" dirty="0"/>
                    </a:p>
                  </a:txBody>
                  <a:tcPr anchor="ctr"/>
                </a:tc>
                <a:tc>
                  <a:txBody>
                    <a:bodyPr/>
                    <a:lstStyle/>
                    <a:p>
                      <a:pPr algn="r" rtl="1"/>
                      <a:r>
                        <a:rPr lang="ar-TN" sz="4000" dirty="0" smtClean="0"/>
                        <a:t>الفروض</a:t>
                      </a:r>
                      <a:endParaRPr lang="fr-FR" sz="4000" dirty="0"/>
                    </a:p>
                  </a:txBody>
                  <a:tcPr/>
                </a:tc>
              </a:tr>
            </a:tbl>
          </a:graphicData>
        </a:graphic>
      </p:graphicFrame>
    </p:spTree>
    <p:extLst>
      <p:ext uri="{BB962C8B-B14F-4D97-AF65-F5344CB8AC3E}">
        <p14:creationId xmlns:p14="http://schemas.microsoft.com/office/powerpoint/2010/main" val="18704962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SA" b="1" u="sng" dirty="0" smtClean="0"/>
              <a:t>مكونات الفرض</a:t>
            </a:r>
            <a:endParaRPr lang="fr-FR" b="1" dirty="0"/>
          </a:p>
        </p:txBody>
      </p:sp>
      <p:sp>
        <p:nvSpPr>
          <p:cNvPr id="3" name="Espace réservé du contenu 2"/>
          <p:cNvSpPr>
            <a:spLocks noGrp="1"/>
          </p:cNvSpPr>
          <p:nvPr>
            <p:ph idx="1"/>
          </p:nvPr>
        </p:nvSpPr>
        <p:spPr/>
        <p:txBody>
          <a:bodyPr anchor="ctr">
            <a:normAutofit/>
          </a:bodyPr>
          <a:lstStyle/>
          <a:p>
            <a:pPr algn="r" rtl="1"/>
            <a:r>
              <a:rPr lang="ar-SA" sz="2800" dirty="0" smtClean="0"/>
              <a:t>تشتمل الفرضيات على متغيرين أساسيين" المتغير المستقل والمتغير التابع"فالمتغير التابع هو المتأثر بالمتغير المستقل</a:t>
            </a:r>
            <a:endParaRPr lang="ar-TN" sz="2800" dirty="0" smtClean="0"/>
          </a:p>
          <a:p>
            <a:pPr algn="r" rtl="1">
              <a:buNone/>
            </a:pPr>
            <a:endParaRPr lang="fr-FR" sz="2800" dirty="0" smtClean="0"/>
          </a:p>
          <a:p>
            <a:pPr algn="r" rtl="1"/>
            <a:r>
              <a:rPr lang="ar-SA" sz="2800" b="1" dirty="0" smtClean="0"/>
              <a:t>مثال :- التحصيل الدراسي في المدرسة الثانوية يتأثر بشكل كبير بالتدريس الخصوصي خارج المدرسة</a:t>
            </a:r>
            <a:endParaRPr lang="ar-TN" sz="2800" b="1" dirty="0" smtClean="0"/>
          </a:p>
          <a:p>
            <a:pPr algn="r" rtl="1">
              <a:buNone/>
            </a:pPr>
            <a:endParaRPr lang="fr-FR" sz="2800" dirty="0" smtClean="0"/>
          </a:p>
          <a:p>
            <a:pPr algn="r" rtl="1"/>
            <a:r>
              <a:rPr lang="ar-SA" sz="2800" dirty="0" smtClean="0"/>
              <a:t>المتغير المستقل "التدريس الخصوصي</a:t>
            </a:r>
            <a:r>
              <a:rPr lang="fr-FR" sz="2800" dirty="0" smtClean="0"/>
              <a:t>"</a:t>
            </a:r>
          </a:p>
          <a:p>
            <a:pPr algn="r" rtl="1"/>
            <a:r>
              <a:rPr lang="ar-SA" sz="2800" dirty="0" smtClean="0"/>
              <a:t>المتغير التابع " التحصيل الدراسي المتأثر بالتدريس الخصوصي</a:t>
            </a:r>
          </a:p>
          <a:p>
            <a:r>
              <a:rPr lang="ar-SA" sz="2800" dirty="0"/>
              <a:t>= التصريح بوجود علاقة بين حدين أو أكثر</a:t>
            </a:r>
            <a:endParaRPr lang="ar-TN" sz="2800" dirty="0"/>
          </a:p>
          <a:p>
            <a:pPr algn="r" rtl="1"/>
            <a:endParaRPr lang="fr-FR" sz="2800" dirty="0"/>
          </a:p>
        </p:txBody>
      </p:sp>
    </p:spTree>
    <p:extLst>
      <p:ext uri="{BB962C8B-B14F-4D97-AF65-F5344CB8AC3E}">
        <p14:creationId xmlns:p14="http://schemas.microsoft.com/office/powerpoint/2010/main" val="15265937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Autofit/>
          </a:bodyPr>
          <a:lstStyle/>
          <a:p>
            <a:pPr algn="just"/>
            <a:r>
              <a:rPr lang="ar-EG" sz="2800" b="1" u="sng" dirty="0" smtClean="0">
                <a:solidFill>
                  <a:srgbClr val="FF0000"/>
                </a:solidFill>
              </a:rPr>
              <a:t>الشكل الثالث:</a:t>
            </a:r>
            <a:r>
              <a:rPr lang="ar-EG" sz="2800" b="1" dirty="0" smtClean="0"/>
              <a:t> </a:t>
            </a:r>
            <a:r>
              <a:rPr lang="ar-EG" sz="3200" b="1" dirty="0" smtClean="0"/>
              <a:t>صياغة بعض الفروض في شكل عبارات توضيحية ، هناك بعض الحالات التي يجد الباحث فيها صعوبة في صياغة </a:t>
            </a:r>
            <a:r>
              <a:rPr lang="ar-EG" sz="3200" b="1" dirty="0" smtClean="0"/>
              <a:t>فروض</a:t>
            </a:r>
            <a:r>
              <a:rPr lang="ar-SA" sz="3200" b="1" dirty="0" smtClean="0"/>
              <a:t>ه </a:t>
            </a:r>
            <a:r>
              <a:rPr lang="ar-EG" sz="3200" b="1" dirty="0" smtClean="0"/>
              <a:t>في </a:t>
            </a:r>
            <a:r>
              <a:rPr lang="ar-EG" sz="3200" b="1" dirty="0" smtClean="0"/>
              <a:t>شكل علاقات احصائية  أو في شكل حل للمشكلات ، فيلجأ لهذا النوع الثالث وعليه هنا مراعاة شروط الفرض العلمي بشكل عام.</a:t>
            </a:r>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28453574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ar-EG" sz="3200" b="1" dirty="0" smtClean="0"/>
              <a:t>مثال</a:t>
            </a:r>
          </a:p>
          <a:p>
            <a:pPr algn="just"/>
            <a:r>
              <a:rPr lang="ar-EG" sz="3200" b="1" dirty="0" smtClean="0"/>
              <a:t>تحتل الاذاعة المرئية المرتبة الاولى بين وسائل الاعلان في التأثير على القرارات الشرائية داخل الاسرة</a:t>
            </a:r>
          </a:p>
          <a:p>
            <a:pPr algn="just"/>
            <a:r>
              <a:rPr lang="ar-EG" sz="3200" b="1" dirty="0" smtClean="0"/>
              <a:t>يعتبر الأسلوب الفكاهي في اعلانات الاذاعة المرئية من أكثر الاساليب تأثيرا على تذكر محتوى الاعلان.</a:t>
            </a:r>
          </a:p>
          <a:p>
            <a:pPr algn="just"/>
            <a:r>
              <a:rPr lang="ar-EG" sz="3200" b="1" dirty="0" smtClean="0"/>
              <a:t>تؤثر اعلانات الشراء على المرأة بدرجة أكبر من الرجل.</a:t>
            </a:r>
            <a:endParaRPr lang="ar-SA" sz="3200" b="1" dirty="0" smtClean="0"/>
          </a:p>
          <a:p>
            <a:pPr algn="just"/>
            <a:r>
              <a:rPr lang="ar-SA" sz="3200" b="1" dirty="0"/>
              <a:t>= التنبؤ بجواب مسبق لسؤال البحث</a:t>
            </a:r>
          </a:p>
          <a:p>
            <a:pPr algn="just"/>
            <a:endParaRPr lang="ar-EG" sz="3200" b="1" dirty="0" smtClean="0"/>
          </a:p>
          <a:p>
            <a:endParaRPr lang="ar-EG"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85454475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200" b="1" dirty="0" smtClean="0"/>
              <a:t>ويعتبر الشكل </a:t>
            </a:r>
            <a:r>
              <a:rPr lang="ar-EG" sz="3200" b="1" dirty="0" smtClean="0"/>
              <a:t>ال</a:t>
            </a:r>
            <a:r>
              <a:rPr lang="ar-SA" sz="3200" b="1" dirty="0" smtClean="0"/>
              <a:t>ثالث من الفروض الأقل دقة (من الشكلين الأول والثاني)</a:t>
            </a:r>
            <a:r>
              <a:rPr lang="ar-EG" sz="3200" b="1" dirty="0" smtClean="0"/>
              <a:t>، </a:t>
            </a:r>
            <a:r>
              <a:rPr lang="ar-EG" sz="3200" b="1" dirty="0" smtClean="0"/>
              <a:t>لذا على الباحث استشارة المختصين لصياغة فروض علمية صحيحة حتى لا تؤثر على مسار البحث</a:t>
            </a:r>
            <a:endParaRPr lang="ar-EG" sz="3200" b="1" dirty="0"/>
          </a:p>
        </p:txBody>
      </p:sp>
      <p:sp>
        <p:nvSpPr>
          <p:cNvPr id="3" name="Title 2"/>
          <p:cNvSpPr>
            <a:spLocks noGrp="1"/>
          </p:cNvSpPr>
          <p:nvPr>
            <p:ph type="title"/>
          </p:nvPr>
        </p:nvSpPr>
        <p:spPr/>
        <p:txBody>
          <a:bodyPr/>
          <a:lstStyle/>
          <a:p>
            <a:endParaRPr lang="ar-EG" dirty="0"/>
          </a:p>
        </p:txBody>
      </p:sp>
    </p:spTree>
    <p:extLst>
      <p:ext uri="{BB962C8B-B14F-4D97-AF65-F5344CB8AC3E}">
        <p14:creationId xmlns:p14="http://schemas.microsoft.com/office/powerpoint/2010/main" val="185910430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ar-EG" sz="3200" b="1" dirty="0" smtClean="0"/>
              <a:t>التساؤل أوسع وأشمل من الفرض لأن السؤال يمكن أن يحتوي أكثر من فرض.</a:t>
            </a:r>
          </a:p>
          <a:p>
            <a:pPr algn="just"/>
            <a:r>
              <a:rPr lang="ar-EG" sz="3200" b="1" dirty="0" smtClean="0"/>
              <a:t>الفروض تستخدم في البحوث الوصفية والتجريبية بأنواعها المتعددة التي تفترض أن </a:t>
            </a:r>
            <a:r>
              <a:rPr lang="ar-SA" sz="3200" b="1" dirty="0" smtClean="0"/>
              <a:t>يتحصل الباحث على </a:t>
            </a:r>
            <a:r>
              <a:rPr lang="ar-EG" sz="3200" b="1" dirty="0" smtClean="0"/>
              <a:t>قدر وافر من البيانات عن المشكلة.</a:t>
            </a:r>
          </a:p>
          <a:p>
            <a:pPr algn="just"/>
            <a:r>
              <a:rPr lang="ar-EG" sz="3200" b="1" dirty="0" smtClean="0"/>
              <a:t>أما التساؤل فيستخدم في البحوث الاستكشافية حيث يجهل الباحث الابعاد الحقيقية للمشكلة  بسبب الافتقار للدراسات السابقة.</a:t>
            </a:r>
            <a:endParaRPr lang="ar-EG" sz="3200" b="1" dirty="0"/>
          </a:p>
        </p:txBody>
      </p:sp>
      <p:sp>
        <p:nvSpPr>
          <p:cNvPr id="3" name="Title 2"/>
          <p:cNvSpPr>
            <a:spLocks noGrp="1"/>
          </p:cNvSpPr>
          <p:nvPr>
            <p:ph type="title"/>
          </p:nvPr>
        </p:nvSpPr>
        <p:spPr/>
        <p:txBody>
          <a:bodyPr/>
          <a:lstStyle/>
          <a:p>
            <a:pPr algn="ctr"/>
            <a:r>
              <a:rPr lang="ar-EG" dirty="0" smtClean="0"/>
              <a:t>الفروض والتساؤلات</a:t>
            </a:r>
            <a:endParaRPr lang="ar-EG" dirty="0"/>
          </a:p>
        </p:txBody>
      </p:sp>
    </p:spTree>
    <p:extLst>
      <p:ext uri="{BB962C8B-B14F-4D97-AF65-F5344CB8AC3E}">
        <p14:creationId xmlns:p14="http://schemas.microsoft.com/office/powerpoint/2010/main" val="79038418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200" b="1" dirty="0" smtClean="0"/>
              <a:t>يصاغ التساؤل على شكل سؤال في نهايته علامة استفهام .</a:t>
            </a:r>
          </a:p>
          <a:p>
            <a:pPr algn="just"/>
            <a:r>
              <a:rPr lang="ar-EG" sz="3200" b="1" dirty="0" smtClean="0"/>
              <a:t>مثال : هل هناك اتفاق بين الاعلاميين على عدم مصداقية الاعلام الحكومي؟</a:t>
            </a:r>
            <a:endParaRPr lang="ar-EG" sz="3200" b="1" dirty="0"/>
          </a:p>
        </p:txBody>
      </p:sp>
      <p:sp>
        <p:nvSpPr>
          <p:cNvPr id="3" name="Title 2"/>
          <p:cNvSpPr>
            <a:spLocks noGrp="1"/>
          </p:cNvSpPr>
          <p:nvPr>
            <p:ph type="title"/>
          </p:nvPr>
        </p:nvSpPr>
        <p:spPr/>
        <p:txBody>
          <a:bodyPr/>
          <a:lstStyle/>
          <a:p>
            <a:pPr algn="ctr"/>
            <a:r>
              <a:rPr lang="ar-EG" dirty="0" smtClean="0"/>
              <a:t>صياغة التساؤلات</a:t>
            </a:r>
            <a:endParaRPr lang="ar-EG" dirty="0"/>
          </a:p>
        </p:txBody>
      </p:sp>
    </p:spTree>
    <p:extLst>
      <p:ext uri="{BB962C8B-B14F-4D97-AF65-F5344CB8AC3E}">
        <p14:creationId xmlns:p14="http://schemas.microsoft.com/office/powerpoint/2010/main" val="2252352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200" b="1" dirty="0" smtClean="0"/>
              <a:t>ومن الافضل أن يتضمن مشروع البحث المتعلق بمشكلة مجموعة من الأسئلة التي يزمع الباحث الاجابة عنها، بدلاً من الفروض.</a:t>
            </a:r>
          </a:p>
          <a:p>
            <a:pPr algn="just"/>
            <a:r>
              <a:rPr lang="ar-EG" sz="3200" b="1" dirty="0" smtClean="0"/>
              <a:t>ومن أمثلة هذه التساؤلات الأسئلة المتعلقة بالعلاقة بين المشكلة والنوع  والطبقة والصحة النفسية وما يترتب على المشكلة اجتماعياً  واقتصادياً ونفسياً.</a:t>
            </a:r>
            <a:endParaRPr lang="ar-EG" sz="3200" b="1" dirty="0"/>
          </a:p>
        </p:txBody>
      </p:sp>
      <p:sp>
        <p:nvSpPr>
          <p:cNvPr id="3" name="Title 2"/>
          <p:cNvSpPr>
            <a:spLocks noGrp="1"/>
          </p:cNvSpPr>
          <p:nvPr>
            <p:ph type="title"/>
          </p:nvPr>
        </p:nvSpPr>
        <p:spPr/>
        <p:txBody>
          <a:bodyPr/>
          <a:lstStyle/>
          <a:p>
            <a:endParaRPr lang="ar-EG"/>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200" b="1" dirty="0" smtClean="0"/>
              <a:t>تعني عدم تطويع نتائج بيانات بحثه لتساير هواه أو توق</a:t>
            </a:r>
            <a:r>
              <a:rPr lang="ar-SA" sz="3200" b="1" dirty="0" smtClean="0"/>
              <a:t>عاته</a:t>
            </a:r>
            <a:r>
              <a:rPr lang="ar-EG" sz="3200" b="1" dirty="0" smtClean="0"/>
              <a:t>، فلابد أن يكون الباحث </a:t>
            </a:r>
            <a:r>
              <a:rPr lang="ar-SA" sz="3200" b="1" dirty="0" smtClean="0"/>
              <a:t>منفتحا وغير م</a:t>
            </a:r>
            <a:r>
              <a:rPr lang="ar-EG" sz="3200" b="1" dirty="0" smtClean="0"/>
              <a:t>تحيز لأفكار توجه تفكير</a:t>
            </a:r>
            <a:r>
              <a:rPr lang="ar-SA" sz="3200" b="1" dirty="0" smtClean="0"/>
              <a:t>ه</a:t>
            </a:r>
            <a:r>
              <a:rPr lang="ar-EG" sz="3200" b="1" dirty="0" smtClean="0"/>
              <a:t> الى ناحية معينة مع اهمال نواحي أخرى، لذا يجب على الباحث جمع بياناته بدقة واستخدام اساليب التحليل الاحصائي المناسبة، وفي هذه الحالة فقط يلزم الدقة  والموضوعية  والبعد عن الهوى.</a:t>
            </a:r>
            <a:endParaRPr lang="ar-EG" sz="3200" b="1" dirty="0"/>
          </a:p>
        </p:txBody>
      </p:sp>
      <p:sp>
        <p:nvSpPr>
          <p:cNvPr id="3" name="Title 2"/>
          <p:cNvSpPr>
            <a:spLocks noGrp="1"/>
          </p:cNvSpPr>
          <p:nvPr>
            <p:ph type="title"/>
          </p:nvPr>
        </p:nvSpPr>
        <p:spPr/>
        <p:txBody>
          <a:bodyPr/>
          <a:lstStyle/>
          <a:p>
            <a:r>
              <a:rPr lang="ar-EG" dirty="0" smtClean="0"/>
              <a:t>الحياد في اختبار الفروض والتوصل الى نتائج</a:t>
            </a:r>
            <a:endParaRPr lang="ar-EG" dirty="0"/>
          </a:p>
        </p:txBody>
      </p:sp>
    </p:spTree>
    <p:extLst>
      <p:ext uri="{BB962C8B-B14F-4D97-AF65-F5344CB8AC3E}">
        <p14:creationId xmlns:p14="http://schemas.microsoft.com/office/powerpoint/2010/main" val="34522006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200" b="1" dirty="0" smtClean="0"/>
              <a:t>تحديد المشكلات عن طريق الفروض</a:t>
            </a:r>
            <a:endParaRPr lang="ar-SA" sz="3200" b="1" dirty="0" smtClean="0"/>
          </a:p>
          <a:p>
            <a:pPr marL="109728" indent="0" algn="just">
              <a:buNone/>
            </a:pPr>
            <a:endParaRPr lang="ar-EG" sz="3200" b="1" dirty="0" smtClean="0"/>
          </a:p>
          <a:p>
            <a:pPr algn="just"/>
            <a:r>
              <a:rPr lang="ar-EG" sz="3200" b="1" dirty="0" smtClean="0"/>
              <a:t>لابد من وجود فرض يقود الباحث حتى يستطيع الخروج بنتائج مفيدة.</a:t>
            </a:r>
            <a:endParaRPr lang="ar-EG" sz="3200" b="1" dirty="0"/>
          </a:p>
        </p:txBody>
      </p:sp>
      <p:sp>
        <p:nvSpPr>
          <p:cNvPr id="3" name="Title 2"/>
          <p:cNvSpPr>
            <a:spLocks noGrp="1"/>
          </p:cNvSpPr>
          <p:nvPr>
            <p:ph type="title"/>
          </p:nvPr>
        </p:nvSpPr>
        <p:spPr/>
        <p:txBody>
          <a:bodyPr/>
          <a:lstStyle/>
          <a:p>
            <a:pPr algn="ctr"/>
            <a:r>
              <a:rPr lang="ar-EG" dirty="0" smtClean="0"/>
              <a:t>وظائف الفروض</a:t>
            </a:r>
            <a:endParaRPr lang="ar-EG" dirty="0"/>
          </a:p>
        </p:txBody>
      </p:sp>
    </p:spTree>
    <p:extLst>
      <p:ext uri="{BB962C8B-B14F-4D97-AF65-F5344CB8AC3E}">
        <p14:creationId xmlns:p14="http://schemas.microsoft.com/office/powerpoint/2010/main" val="9071414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ar-EG" sz="3200" b="1" dirty="0" smtClean="0"/>
              <a:t>استخدام الفروض لتحديد مدى علاقة </a:t>
            </a:r>
            <a:r>
              <a:rPr lang="ar-SA" sz="3200" b="1" dirty="0" smtClean="0"/>
              <a:t>بعض العناصر</a:t>
            </a:r>
            <a:r>
              <a:rPr lang="ar-EG" sz="3200" b="1" dirty="0" smtClean="0"/>
              <a:t> بالموضوع</a:t>
            </a:r>
            <a:endParaRPr lang="ar-SA" sz="3200" b="1" dirty="0" smtClean="0"/>
          </a:p>
          <a:p>
            <a:pPr marL="109728" indent="0" algn="just">
              <a:buNone/>
            </a:pPr>
            <a:endParaRPr lang="ar-EG" sz="3200" b="1" dirty="0" smtClean="0"/>
          </a:p>
          <a:p>
            <a:pPr algn="just"/>
            <a:r>
              <a:rPr lang="ar-EG" sz="3200" b="1" dirty="0" smtClean="0"/>
              <a:t>الفرض هو القاعدة المنظمة التي تجعل من الممكن جمع الحقائق الاستراتيجية التي تسهم في حل مشكلة البحث، فهو يزودنا بالاطار التركيبي الذي يمكن أن تنظم حوله البيانات ذات الصلة بالموضوع.</a:t>
            </a:r>
            <a:endParaRPr lang="ar-EG" sz="3200" b="1"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421541364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200" b="1" dirty="0" smtClean="0"/>
              <a:t>الفروض تدل على تصميم البحث </a:t>
            </a:r>
            <a:endParaRPr lang="ar-SA" sz="3200" b="1" dirty="0" smtClean="0"/>
          </a:p>
          <a:p>
            <a:pPr marL="109728" indent="0" algn="just">
              <a:buNone/>
            </a:pPr>
            <a:endParaRPr lang="ar-EG" sz="3200" b="1" dirty="0" smtClean="0"/>
          </a:p>
          <a:p>
            <a:pPr algn="just"/>
            <a:r>
              <a:rPr lang="ar-EG" sz="3200" b="1" dirty="0" smtClean="0"/>
              <a:t>يساعد الفرض عل تحديد الاجراءات وطرق البحث الأكثر ملائمة لاختبار الحل المقترح للمشكلة، اي يحدد المناهج – الادوات العينة – الاساليب الاحصائية بدقة.</a:t>
            </a:r>
            <a:endParaRPr lang="ar-EG" sz="3200" b="1"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4496683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200" b="1" dirty="0" smtClean="0"/>
              <a:t>التفسيرات التي تقدمها الفروض</a:t>
            </a:r>
            <a:r>
              <a:rPr lang="ar-SA" sz="3200" b="1" dirty="0" smtClean="0"/>
              <a:t> :</a:t>
            </a:r>
          </a:p>
          <a:p>
            <a:pPr algn="just"/>
            <a:endParaRPr lang="ar-EG" sz="3200" b="1" dirty="0" smtClean="0"/>
          </a:p>
          <a:p>
            <a:pPr algn="just"/>
            <a:r>
              <a:rPr lang="ar-EG" sz="3200" b="1" dirty="0" smtClean="0"/>
              <a:t>الوظيفة الأساسية للفروض تقديم التفسيرات، الربط والتركيب بين عناصر المشكلة، لكي يتناول العوامل التي تحتاج الى تفسير.</a:t>
            </a:r>
            <a:endParaRPr lang="ar-EG" sz="3200" b="1"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137338017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2800" b="1" dirty="0" smtClean="0"/>
              <a:t>الفروض تمدنا باطار لنتائج البحث</a:t>
            </a:r>
            <a:endParaRPr lang="ar-SA" sz="2800" b="1" dirty="0" smtClean="0"/>
          </a:p>
          <a:p>
            <a:pPr marL="109728" indent="0" algn="just">
              <a:buNone/>
            </a:pPr>
            <a:endParaRPr lang="ar-EG" sz="2800" b="1" dirty="0" smtClean="0"/>
          </a:p>
          <a:p>
            <a:pPr algn="just"/>
            <a:r>
              <a:rPr lang="ar-EG" sz="2800" b="1" dirty="0" smtClean="0"/>
              <a:t>يساعد الفرض الباحث على تقديم النتائج ذات الدلالة في دراسته، والفرض هو تعميم أولي يتناول ظاهرة من الظواهر، وهو يحتفظ بطابع التخمين حتى توجد المعلومات الصحيحة لكي تؤيده، ومن خلال المواقف الاختبارية الملائمة تتجمع الحقائق الضرورية، وفي ختام تقرير البحث تنظم هذه النتائج في ضوء الأهداف التي حركت البحث، واذا كان الدليل الواقعي يتفق مع الاقتراح الاصلي للبحث، فان الفرض يتأيد، وان كان لا يتفق فان الفرض</a:t>
            </a:r>
            <a:r>
              <a:rPr lang="ar-SA" sz="2800" b="1" dirty="0" smtClean="0"/>
              <a:t> لم تثبت صحته</a:t>
            </a:r>
            <a:r>
              <a:rPr lang="ar-EG" sz="2800" b="1" dirty="0" smtClean="0"/>
              <a:t>.</a:t>
            </a:r>
            <a:endParaRPr lang="ar-EG" sz="2800" b="1"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53697806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buNone/>
            </a:pPr>
            <a:r>
              <a:rPr lang="ar-EG" sz="3600" b="1" dirty="0" smtClean="0">
                <a:solidFill>
                  <a:srgbClr val="FF0000"/>
                </a:solidFill>
              </a:rPr>
              <a:t>حدود البحث ثلاثة :</a:t>
            </a:r>
            <a:endParaRPr lang="ar-SA" sz="3600" b="1" dirty="0" smtClean="0">
              <a:solidFill>
                <a:srgbClr val="FF0000"/>
              </a:solidFill>
            </a:endParaRPr>
          </a:p>
          <a:p>
            <a:pPr algn="just">
              <a:buNone/>
            </a:pPr>
            <a:endParaRPr lang="ar-EG" sz="3600" b="1" dirty="0" smtClean="0">
              <a:solidFill>
                <a:srgbClr val="FF0000"/>
              </a:solidFill>
            </a:endParaRPr>
          </a:p>
          <a:p>
            <a:pPr algn="just">
              <a:buNone/>
            </a:pPr>
            <a:r>
              <a:rPr lang="ar-SA" sz="3200" b="1" dirty="0" smtClean="0"/>
              <a:t>- </a:t>
            </a:r>
            <a:r>
              <a:rPr lang="ar-EG" sz="3200" b="1" dirty="0" smtClean="0"/>
              <a:t>المجال الجغرافي.</a:t>
            </a:r>
          </a:p>
          <a:p>
            <a:pPr marL="109728" indent="0" algn="just">
              <a:buNone/>
            </a:pPr>
            <a:r>
              <a:rPr lang="ar-SA" sz="3200" b="1" dirty="0" smtClean="0"/>
              <a:t>- </a:t>
            </a:r>
            <a:r>
              <a:rPr lang="ar-EG" sz="3200" b="1" dirty="0" smtClean="0"/>
              <a:t>المجال البشري ( في حالة الدراسة الميدانية) </a:t>
            </a:r>
            <a:r>
              <a:rPr lang="ar-SA" sz="3200" b="1" dirty="0" smtClean="0"/>
              <a:t>/ </a:t>
            </a:r>
            <a:r>
              <a:rPr lang="ar-EG" sz="3200" b="1" dirty="0" smtClean="0"/>
              <a:t>المجال الموضوعي (في حالة الدراسة التحليلية).</a:t>
            </a:r>
          </a:p>
          <a:p>
            <a:pPr algn="just">
              <a:buNone/>
            </a:pPr>
            <a:r>
              <a:rPr lang="ar-SA" sz="3200" b="1" dirty="0" smtClean="0"/>
              <a:t>- </a:t>
            </a:r>
            <a:r>
              <a:rPr lang="ar-EG" sz="3200" b="1" dirty="0" smtClean="0"/>
              <a:t>المجال الزمني.</a:t>
            </a:r>
            <a:endParaRPr lang="ar-EG" sz="3200" b="1" dirty="0"/>
          </a:p>
        </p:txBody>
      </p:sp>
      <p:sp>
        <p:nvSpPr>
          <p:cNvPr id="3" name="Title 2"/>
          <p:cNvSpPr>
            <a:spLocks noGrp="1"/>
          </p:cNvSpPr>
          <p:nvPr>
            <p:ph type="title"/>
          </p:nvPr>
        </p:nvSpPr>
        <p:spPr/>
        <p:txBody>
          <a:bodyPr/>
          <a:lstStyle/>
          <a:p>
            <a:pPr algn="ctr"/>
            <a:r>
              <a:rPr lang="ar-EG" dirty="0" smtClean="0"/>
              <a:t>حدود البحث</a:t>
            </a:r>
            <a:endParaRPr lang="ar-EG" dirty="0"/>
          </a:p>
        </p:txBody>
      </p:sp>
    </p:spTree>
    <p:extLst>
      <p:ext uri="{BB962C8B-B14F-4D97-AF65-F5344CB8AC3E}">
        <p14:creationId xmlns:p14="http://schemas.microsoft.com/office/powerpoint/2010/main" val="177019315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600" b="1" dirty="0" smtClean="0"/>
              <a:t>يعني المنطقة التي ستجرى فيها الدراسة، وفي بحوث الاعلام يمكن ان تكون المنطقة في حالة البحوث الميدانية أو الصحف والقنوات والمواقع في حالة البحوث التحليلية.</a:t>
            </a:r>
            <a:endParaRPr lang="ar-EG" sz="3600" b="1" dirty="0"/>
          </a:p>
        </p:txBody>
      </p:sp>
      <p:sp>
        <p:nvSpPr>
          <p:cNvPr id="3" name="Title 2"/>
          <p:cNvSpPr>
            <a:spLocks noGrp="1"/>
          </p:cNvSpPr>
          <p:nvPr>
            <p:ph type="title"/>
          </p:nvPr>
        </p:nvSpPr>
        <p:spPr/>
        <p:txBody>
          <a:bodyPr/>
          <a:lstStyle/>
          <a:p>
            <a:pPr algn="ctr"/>
            <a:r>
              <a:rPr lang="ar-EG" dirty="0" smtClean="0"/>
              <a:t>المجال الجغرافي أو المكاني</a:t>
            </a:r>
            <a:endParaRPr lang="ar-EG" dirty="0"/>
          </a:p>
        </p:txBody>
      </p:sp>
    </p:spTree>
    <p:extLst>
      <p:ext uri="{BB962C8B-B14F-4D97-AF65-F5344CB8AC3E}">
        <p14:creationId xmlns:p14="http://schemas.microsoft.com/office/powerpoint/2010/main" val="292546297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600" b="1" dirty="0" smtClean="0"/>
              <a:t>يقصد به الأفراد والجماعات التي سيجرى عليها البحث ( المواطنين في بلد ما أو منطقة معينة- أو مجال محدد .... الخ)</a:t>
            </a:r>
            <a:endParaRPr lang="ar-EG" sz="3600" b="1" dirty="0"/>
          </a:p>
        </p:txBody>
      </p:sp>
      <p:sp>
        <p:nvSpPr>
          <p:cNvPr id="3" name="Title 2"/>
          <p:cNvSpPr>
            <a:spLocks noGrp="1"/>
          </p:cNvSpPr>
          <p:nvPr>
            <p:ph type="title"/>
          </p:nvPr>
        </p:nvSpPr>
        <p:spPr/>
        <p:txBody>
          <a:bodyPr/>
          <a:lstStyle/>
          <a:p>
            <a:pPr algn="ctr"/>
            <a:r>
              <a:rPr lang="ar-EG" dirty="0" smtClean="0"/>
              <a:t>المجال البشري</a:t>
            </a:r>
            <a:r>
              <a:rPr lang="ar-SA" dirty="0" smtClean="0"/>
              <a:t> أو الموضوعي</a:t>
            </a:r>
            <a:r>
              <a:rPr lang="ar-EG" dirty="0" smtClean="0"/>
              <a:t> </a:t>
            </a:r>
            <a:endParaRPr lang="ar-EG" dirty="0"/>
          </a:p>
        </p:txBody>
      </p:sp>
    </p:spTree>
    <p:extLst>
      <p:ext uri="{BB962C8B-B14F-4D97-AF65-F5344CB8AC3E}">
        <p14:creationId xmlns:p14="http://schemas.microsoft.com/office/powerpoint/2010/main" val="226378669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600" b="1" dirty="0" smtClean="0"/>
              <a:t>يقصد به الفترة الزمنية الخاصة بموضوع الدراسة ذاته هل هي فترة تاريخية – فترة آنية – فترة معاصرة ترتبط بقضايا معينة أو ظواهر محددة ... الخ)</a:t>
            </a:r>
            <a:endParaRPr lang="ar-EG" sz="3600" b="1" dirty="0"/>
          </a:p>
        </p:txBody>
      </p:sp>
      <p:sp>
        <p:nvSpPr>
          <p:cNvPr id="3" name="Title 2"/>
          <p:cNvSpPr>
            <a:spLocks noGrp="1"/>
          </p:cNvSpPr>
          <p:nvPr>
            <p:ph type="title"/>
          </p:nvPr>
        </p:nvSpPr>
        <p:spPr/>
        <p:txBody>
          <a:bodyPr/>
          <a:lstStyle/>
          <a:p>
            <a:pPr algn="ctr"/>
            <a:r>
              <a:rPr lang="ar-EG" dirty="0" smtClean="0"/>
              <a:t>المجال الزمني</a:t>
            </a:r>
            <a:endParaRPr lang="ar-EG" dirty="0"/>
          </a:p>
        </p:txBody>
      </p:sp>
    </p:spTree>
    <p:extLst>
      <p:ext uri="{BB962C8B-B14F-4D97-AF65-F5344CB8AC3E}">
        <p14:creationId xmlns:p14="http://schemas.microsoft.com/office/powerpoint/2010/main" val="3612105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830763"/>
          </a:xfrm>
        </p:spPr>
        <p:txBody>
          <a:bodyPr>
            <a:noAutofit/>
          </a:bodyPr>
          <a:lstStyle/>
          <a:p>
            <a:pPr algn="just">
              <a:buFontTx/>
              <a:buChar char="-"/>
            </a:pPr>
            <a:r>
              <a:rPr lang="ar-EG" sz="3200" b="1" dirty="0" smtClean="0"/>
              <a:t>يختار الباحث موضوع بحثه، وغالباً ما يذهب للمشرف حاملا عدة عناوين ليختار من بينها المشرف,</a:t>
            </a:r>
          </a:p>
          <a:p>
            <a:pPr algn="just">
              <a:buFontTx/>
              <a:buChar char="-"/>
            </a:pPr>
            <a:r>
              <a:rPr lang="ar-EG" sz="3200" b="1" dirty="0" smtClean="0"/>
              <a:t>هذا الأمر يعني أن الباحث لم يتعمق في بحث أي منها.</a:t>
            </a:r>
          </a:p>
          <a:p>
            <a:pPr algn="just">
              <a:buFontTx/>
              <a:buChar char="-"/>
            </a:pPr>
            <a:r>
              <a:rPr lang="ar-EG" sz="3200" b="1" dirty="0" smtClean="0"/>
              <a:t>وهناك فرق بين الذهاب للمشرف بمجرد عنوان وبين الذهاب له ولديك موضوع بحثي متكامل تم جمع المعلومات حوله وقادر على شرحه وتوضيحه.</a:t>
            </a:r>
          </a:p>
          <a:p>
            <a:pPr algn="just">
              <a:buFontTx/>
              <a:buChar char="-"/>
            </a:pPr>
            <a:r>
              <a:rPr lang="ar-EG" sz="3200" b="1" dirty="0" smtClean="0"/>
              <a:t>ودور المشرف في هذه المرحلة يأتي تالياً لدور الطالب، وليس معاصراً له أو سابقاً عليه.</a:t>
            </a:r>
          </a:p>
          <a:p>
            <a:pPr algn="just">
              <a:buFontTx/>
              <a:buChar char="-"/>
            </a:pPr>
            <a:r>
              <a:rPr lang="ar-EG" sz="3200" b="1" dirty="0" smtClean="0"/>
              <a:t>لابد من الاهتمام بهذه المرحلة واعطائها العناية الواجبة من الباحث.</a:t>
            </a:r>
            <a:endParaRPr lang="ar-EG" sz="3200" b="1" dirty="0"/>
          </a:p>
        </p:txBody>
      </p:sp>
      <p:sp>
        <p:nvSpPr>
          <p:cNvPr id="3" name="Title 2"/>
          <p:cNvSpPr>
            <a:spLocks noGrp="1"/>
          </p:cNvSpPr>
          <p:nvPr>
            <p:ph type="title"/>
          </p:nvPr>
        </p:nvSpPr>
        <p:spPr/>
        <p:txBody>
          <a:bodyPr/>
          <a:lstStyle/>
          <a:p>
            <a:pPr algn="ctr"/>
            <a:r>
              <a:rPr lang="ar-EG" dirty="0" smtClean="0"/>
              <a:t>إختيار الموضوع</a:t>
            </a:r>
            <a:endParaRPr lang="ar-EG"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600" b="1" dirty="0" smtClean="0"/>
              <a:t>الخطة الزمنية تختلف عن المجال الزمني حيث تعني الوقت المتوقع أن يستغرقه الباحث لإعداد البحث كاملاً، وذلك من خلال تخصيص فترات زمنية محددة للانتهاء من كل مرحلة أساسية من مراحل البحث، مع وضع الصعوبات التي يمكن أن يواجهها الباحث في الاعتبار، ويمكن تقسيم الخطة الزمنية الى ما يلي:</a:t>
            </a:r>
            <a:endParaRPr lang="ar-EG" sz="3600" b="1" dirty="0"/>
          </a:p>
        </p:txBody>
      </p:sp>
      <p:sp>
        <p:nvSpPr>
          <p:cNvPr id="3" name="Title 2"/>
          <p:cNvSpPr>
            <a:spLocks noGrp="1"/>
          </p:cNvSpPr>
          <p:nvPr>
            <p:ph type="title"/>
          </p:nvPr>
        </p:nvSpPr>
        <p:spPr/>
        <p:txBody>
          <a:bodyPr/>
          <a:lstStyle/>
          <a:p>
            <a:pPr algn="ctr"/>
            <a:r>
              <a:rPr lang="ar-EG" dirty="0" smtClean="0"/>
              <a:t>الفرق بين المجال الزمني والخطة الزمنية</a:t>
            </a:r>
            <a:endParaRPr lang="ar-EG" dirty="0"/>
          </a:p>
        </p:txBody>
      </p:sp>
    </p:spTree>
    <p:extLst>
      <p:ext uri="{BB962C8B-B14F-4D97-AF65-F5344CB8AC3E}">
        <p14:creationId xmlns:p14="http://schemas.microsoft.com/office/powerpoint/2010/main" val="8677182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ar-EG" sz="2800" b="1" dirty="0" smtClean="0"/>
              <a:t>مرحلة الاعداد النظري.</a:t>
            </a:r>
          </a:p>
          <a:p>
            <a:pPr algn="just"/>
            <a:r>
              <a:rPr lang="ar-EG" sz="2800" b="1" dirty="0" smtClean="0"/>
              <a:t>مرحلة الاعداد للعمل الميداني – ان وجد – وذلك باعداد أداة البحث ومناقشتها مع الزملاء والمشرفين والمحكمين ثم اختبارها، والوصول لصياغتها النهائية، أو الاعداد للعمل التحليلي.</a:t>
            </a:r>
          </a:p>
          <a:p>
            <a:pPr algn="just"/>
            <a:r>
              <a:rPr lang="ar-EG" sz="2800" b="1" dirty="0" smtClean="0"/>
              <a:t>مرحلة جمع البيانات  من المبحوثين.</a:t>
            </a:r>
          </a:p>
          <a:p>
            <a:pPr algn="just"/>
            <a:r>
              <a:rPr lang="ar-EG" sz="2800" b="1" dirty="0" smtClean="0"/>
              <a:t>مرحلة ت</a:t>
            </a:r>
            <a:r>
              <a:rPr lang="ar-SA" sz="2800" b="1" dirty="0" smtClean="0"/>
              <a:t>ف</a:t>
            </a:r>
            <a:r>
              <a:rPr lang="ar-EG" sz="2800" b="1" dirty="0" smtClean="0"/>
              <a:t>ريغ البيانات وتحليلها.</a:t>
            </a:r>
          </a:p>
          <a:p>
            <a:pPr algn="just"/>
            <a:r>
              <a:rPr lang="ar-EG" sz="2800" b="1" dirty="0" smtClean="0"/>
              <a:t>مرحلة التفسير واستخلاص النتائج وكتابة التقرير النهائي للبحث</a:t>
            </a:r>
          </a:p>
          <a:p>
            <a:pPr algn="just"/>
            <a:r>
              <a:rPr lang="ar-EG" sz="2800" b="1" dirty="0" smtClean="0"/>
              <a:t>وجميع الفترات فترات تقديرية غير ملزمة للباحث ، والغرض منها حفزه وقياس انجازه في ضوء تلك الجدولة الزمنية.</a:t>
            </a:r>
          </a:p>
        </p:txBody>
      </p:sp>
      <p:sp>
        <p:nvSpPr>
          <p:cNvPr id="3" name="Title 2"/>
          <p:cNvSpPr>
            <a:spLocks noGrp="1"/>
          </p:cNvSpPr>
          <p:nvPr>
            <p:ph type="title"/>
          </p:nvPr>
        </p:nvSpPr>
        <p:spPr/>
        <p:txBody>
          <a:bodyPr/>
          <a:lstStyle/>
          <a:p>
            <a:endParaRPr lang="ar-EG" dirty="0"/>
          </a:p>
        </p:txBody>
      </p:sp>
    </p:spTree>
    <p:extLst>
      <p:ext uri="{BB962C8B-B14F-4D97-AF65-F5344CB8AC3E}">
        <p14:creationId xmlns:p14="http://schemas.microsoft.com/office/powerpoint/2010/main" val="6051538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ar-EG" sz="3200" b="1" dirty="0" smtClean="0">
                <a:solidFill>
                  <a:srgbClr val="FF0000"/>
                </a:solidFill>
              </a:rPr>
              <a:t>يتضمن أسلوب البحث عدة عناصر وهي:</a:t>
            </a:r>
            <a:endParaRPr lang="ar-SA" sz="3200" b="1" dirty="0" smtClean="0">
              <a:solidFill>
                <a:srgbClr val="FF0000"/>
              </a:solidFill>
            </a:endParaRPr>
          </a:p>
          <a:p>
            <a:pPr algn="just"/>
            <a:endParaRPr lang="ar-SA" sz="3200" b="1" dirty="0" smtClean="0">
              <a:solidFill>
                <a:srgbClr val="FF0000"/>
              </a:solidFill>
            </a:endParaRPr>
          </a:p>
          <a:p>
            <a:pPr marL="109728" indent="0" algn="just">
              <a:buNone/>
            </a:pPr>
            <a:r>
              <a:rPr lang="ar-SA" sz="3200" b="1" dirty="0" smtClean="0">
                <a:solidFill>
                  <a:srgbClr val="FF0000"/>
                </a:solidFill>
              </a:rPr>
              <a:t>- </a:t>
            </a:r>
            <a:r>
              <a:rPr lang="ar-EG" sz="3200" b="1" dirty="0" smtClean="0"/>
              <a:t>تحديد البيانات المطلوبة للبحث ومصادرها</a:t>
            </a:r>
          </a:p>
          <a:p>
            <a:pPr algn="just">
              <a:buFontTx/>
              <a:buChar char="-"/>
            </a:pPr>
            <a:r>
              <a:rPr lang="ar-EG" sz="3200" b="1" dirty="0" smtClean="0"/>
              <a:t>مجتمع البحث والعينة</a:t>
            </a:r>
          </a:p>
          <a:p>
            <a:pPr algn="just">
              <a:buFontTx/>
              <a:buChar char="-"/>
            </a:pPr>
            <a:r>
              <a:rPr lang="ar-EG" sz="3200" b="1" dirty="0" smtClean="0"/>
              <a:t>أداة البحث وطريقة جمع البيانات</a:t>
            </a:r>
          </a:p>
          <a:p>
            <a:pPr algn="just">
              <a:buFontTx/>
              <a:buChar char="-"/>
            </a:pPr>
            <a:r>
              <a:rPr lang="ar-EG" sz="3200" b="1" dirty="0" smtClean="0"/>
              <a:t>قياس متغيرات البحث</a:t>
            </a:r>
          </a:p>
          <a:p>
            <a:pPr algn="just">
              <a:buFontTx/>
              <a:buChar char="-"/>
            </a:pPr>
            <a:r>
              <a:rPr lang="ar-EG" sz="3200" b="1" dirty="0" smtClean="0"/>
              <a:t>التحليل الاحصائي المستخدم </a:t>
            </a:r>
            <a:endParaRPr lang="ar-EG" sz="3200" b="1" dirty="0"/>
          </a:p>
        </p:txBody>
      </p:sp>
      <p:sp>
        <p:nvSpPr>
          <p:cNvPr id="3" name="Title 2"/>
          <p:cNvSpPr>
            <a:spLocks noGrp="1"/>
          </p:cNvSpPr>
          <p:nvPr>
            <p:ph type="title"/>
          </p:nvPr>
        </p:nvSpPr>
        <p:spPr/>
        <p:txBody>
          <a:bodyPr/>
          <a:lstStyle/>
          <a:p>
            <a:pPr algn="ctr"/>
            <a:r>
              <a:rPr lang="ar-EG" dirty="0" smtClean="0"/>
              <a:t>أسلوب البحث</a:t>
            </a:r>
            <a:endParaRPr lang="ar-EG" dirty="0"/>
          </a:p>
        </p:txBody>
      </p:sp>
    </p:spTree>
    <p:extLst>
      <p:ext uri="{BB962C8B-B14F-4D97-AF65-F5344CB8AC3E}">
        <p14:creationId xmlns:p14="http://schemas.microsoft.com/office/powerpoint/2010/main" val="386834994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algn="just"/>
            <a:r>
              <a:rPr lang="ar-EG" sz="3600" b="1" dirty="0" smtClean="0"/>
              <a:t>يغلب على تحديد البيانات في المراحل الأولى من البحث الطابع التصوري، وتحتاج معظم البحوث لنوعين من البيانات وهما:-</a:t>
            </a:r>
          </a:p>
          <a:p>
            <a:pPr algn="just"/>
            <a:r>
              <a:rPr lang="ar-EG" sz="3600" b="1" dirty="0" smtClean="0"/>
              <a:t>- البيانات الثانوية</a:t>
            </a:r>
            <a:r>
              <a:rPr lang="ar-SA" sz="3600" b="1" dirty="0" smtClean="0"/>
              <a:t> (غير المباشرة)</a:t>
            </a:r>
            <a:endParaRPr lang="ar-EG" sz="3600" b="1" dirty="0" smtClean="0"/>
          </a:p>
          <a:p>
            <a:pPr algn="just"/>
            <a:r>
              <a:rPr lang="ar-EG" sz="3600" b="1" dirty="0" smtClean="0"/>
              <a:t>- البيانات الأولية</a:t>
            </a:r>
            <a:r>
              <a:rPr lang="ar-SA" sz="3600" b="1" dirty="0" smtClean="0"/>
              <a:t> ( المباشرة)</a:t>
            </a:r>
            <a:endParaRPr lang="ar-EG" sz="3600" b="1" dirty="0"/>
          </a:p>
        </p:txBody>
      </p:sp>
      <p:sp>
        <p:nvSpPr>
          <p:cNvPr id="3" name="Title 2"/>
          <p:cNvSpPr>
            <a:spLocks noGrp="1"/>
          </p:cNvSpPr>
          <p:nvPr>
            <p:ph type="title"/>
          </p:nvPr>
        </p:nvSpPr>
        <p:spPr/>
        <p:txBody>
          <a:bodyPr/>
          <a:lstStyle/>
          <a:p>
            <a:pPr algn="ctr"/>
            <a:r>
              <a:rPr lang="ar-EG" dirty="0" smtClean="0"/>
              <a:t>تحديد البيانات </a:t>
            </a:r>
            <a:endParaRPr lang="ar-EG" dirty="0"/>
          </a:p>
        </p:txBody>
      </p:sp>
    </p:spTree>
    <p:extLst>
      <p:ext uri="{BB962C8B-B14F-4D97-AF65-F5344CB8AC3E}">
        <p14:creationId xmlns:p14="http://schemas.microsoft.com/office/powerpoint/2010/main" val="397908035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600" b="1" u="sng" dirty="0" smtClean="0"/>
              <a:t>البيانات الثانوية </a:t>
            </a:r>
            <a:endParaRPr lang="ar-SA" sz="3600" b="1" u="sng" dirty="0" smtClean="0"/>
          </a:p>
          <a:p>
            <a:pPr algn="just"/>
            <a:r>
              <a:rPr lang="ar-SA" sz="3600" b="1" dirty="0"/>
              <a:t>و يطلق عليها أيضا المصادر التاريخية، </a:t>
            </a:r>
            <a:endParaRPr lang="ar-SA" sz="3600" b="1" dirty="0" smtClean="0"/>
          </a:p>
          <a:p>
            <a:pPr algn="just"/>
            <a:r>
              <a:rPr lang="ar-EG" sz="3600" b="1" dirty="0" smtClean="0"/>
              <a:t>هي تلك البيانات التي يحصل عليها الباحث من المصادر المنشورة مثل الكتب والرسائل العلمية والدوريات وهي تفيد الباحث في تحديد الاطار النظري لموضوع بحثه، ومن خلالها يتم</a:t>
            </a:r>
            <a:r>
              <a:rPr lang="ar-SA" sz="3600" b="1" dirty="0" smtClean="0"/>
              <a:t> إعداد</a:t>
            </a:r>
            <a:r>
              <a:rPr lang="ar-EG" sz="3600" b="1" dirty="0" smtClean="0"/>
              <a:t> تصور </a:t>
            </a:r>
            <a:r>
              <a:rPr lang="ar-SA" sz="3600" b="1" dirty="0" smtClean="0"/>
              <a:t>ل</a:t>
            </a:r>
            <a:r>
              <a:rPr lang="ar-EG" sz="3600" b="1" dirty="0" smtClean="0"/>
              <a:t>محتويات البحث من ابواب وفصول ومباحث.</a:t>
            </a:r>
            <a:endParaRPr lang="ar-EG" sz="3600" b="1" dirty="0"/>
          </a:p>
        </p:txBody>
      </p:sp>
      <p:sp>
        <p:nvSpPr>
          <p:cNvPr id="3" name="Title 2"/>
          <p:cNvSpPr>
            <a:spLocks noGrp="1"/>
          </p:cNvSpPr>
          <p:nvPr>
            <p:ph type="title"/>
          </p:nvPr>
        </p:nvSpPr>
        <p:spPr/>
        <p:txBody>
          <a:bodyPr/>
          <a:lstStyle/>
          <a:p>
            <a:endParaRPr lang="ar-EG" dirty="0"/>
          </a:p>
        </p:txBody>
      </p:sp>
    </p:spTree>
    <p:extLst>
      <p:ext uri="{BB962C8B-B14F-4D97-AF65-F5344CB8AC3E}">
        <p14:creationId xmlns:p14="http://schemas.microsoft.com/office/powerpoint/2010/main" val="229192094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fontScale="92500" lnSpcReduction="10000"/>
          </a:bodyPr>
          <a:lstStyle/>
          <a:p>
            <a:pPr algn="just"/>
            <a:r>
              <a:rPr lang="ar-EG" sz="3200" b="1" u="sng" dirty="0" smtClean="0"/>
              <a:t>البيانات ال</a:t>
            </a:r>
            <a:r>
              <a:rPr lang="ar-SA" sz="3200" b="1" u="sng" dirty="0" smtClean="0"/>
              <a:t>أولية </a:t>
            </a:r>
            <a:r>
              <a:rPr lang="ar-EG" sz="3200" b="1" dirty="0" smtClean="0"/>
              <a:t>:</a:t>
            </a:r>
            <a:endParaRPr lang="ar-SA" sz="3200" b="1" dirty="0" smtClean="0"/>
          </a:p>
          <a:p>
            <a:pPr algn="just"/>
            <a:r>
              <a:rPr lang="ar-EG" sz="3200" b="1" dirty="0" smtClean="0"/>
              <a:t>و </a:t>
            </a:r>
            <a:r>
              <a:rPr lang="ar-EG" sz="3200" b="1" dirty="0"/>
              <a:t>يطلق عليها أيضا المصادر الميدانية </a:t>
            </a:r>
            <a:endParaRPr lang="ar-SA" sz="3200" b="1" dirty="0" smtClean="0"/>
          </a:p>
          <a:p>
            <a:pPr algn="just"/>
            <a:r>
              <a:rPr lang="ar-SA" sz="3200" b="1" dirty="0"/>
              <a:t>و هي تلك المصادر التي لها علاقة مباشرة بموضوع الدراسة، و يتم فيها جمع بيانات مجتمع الدراسة بطريقة مباشرة عن طريق الباحث أو من ينوب عنه.</a:t>
            </a:r>
          </a:p>
          <a:p>
            <a:pPr algn="just"/>
            <a:r>
              <a:rPr lang="ar-EG" sz="3200" b="1" dirty="0" smtClean="0"/>
              <a:t>غير مكتوبة أو منشورة ويحصل عليها الباحث لأول مرة  بعد تصور متعمق  لما يحتاجه البحث من تلك البيانات ، </a:t>
            </a:r>
            <a:endParaRPr lang="ar-SA" sz="3200" b="1" dirty="0" smtClean="0"/>
          </a:p>
          <a:p>
            <a:pPr algn="just"/>
            <a:r>
              <a:rPr lang="ar-EG" sz="3200" b="1" dirty="0" smtClean="0"/>
              <a:t>ومصدرها هو الدراسة الميدانية والتحليلية  من خلال الملاحظة – تحليل المضمون – الاستقصاء – المقابلات، ويرتبط تحديد هذه البيانات بمشكلة البجث وبأهدافه وفروضه.</a:t>
            </a:r>
            <a:endParaRPr lang="ar-EG" sz="3200" b="1" dirty="0"/>
          </a:p>
        </p:txBody>
      </p:sp>
      <p:sp>
        <p:nvSpPr>
          <p:cNvPr id="3" name="Title 2"/>
          <p:cNvSpPr>
            <a:spLocks noGrp="1"/>
          </p:cNvSpPr>
          <p:nvPr>
            <p:ph type="title"/>
          </p:nvPr>
        </p:nvSpPr>
        <p:spPr/>
        <p:txBody>
          <a:bodyPr/>
          <a:lstStyle/>
          <a:p>
            <a:endParaRPr lang="ar-EG" dirty="0"/>
          </a:p>
        </p:txBody>
      </p:sp>
    </p:spTree>
    <p:extLst>
      <p:ext uri="{BB962C8B-B14F-4D97-AF65-F5344CB8AC3E}">
        <p14:creationId xmlns:p14="http://schemas.microsoft.com/office/powerpoint/2010/main" val="46334944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600" b="1" dirty="0" smtClean="0"/>
              <a:t>على الباحث بذل المجهود الكافي لتحديد ما يلزم بحثه من بيانات ثانوية وأولية، بحيث يتوفر التأصيل النظري، وفي ذات الوقت القدرة على اختبار الفروض والتوصل لنتائج قيمة.</a:t>
            </a:r>
            <a:endParaRPr lang="ar-EG" sz="3600" b="1"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232536995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t">
            <a:normAutofit fontScale="90000"/>
          </a:bodyPr>
          <a:lstStyle/>
          <a:p>
            <a:pPr algn="ctr"/>
            <a:r>
              <a:rPr lang="ar-EG" sz="5400" dirty="0"/>
              <a:t>مجتمع البحث والعينة</a:t>
            </a:r>
            <a:r>
              <a:rPr lang="ar-SA" b="1" dirty="0" smtClean="0"/>
              <a:t/>
            </a:r>
            <a:br>
              <a:rPr lang="ar-SA" b="1" dirty="0" smtClean="0"/>
            </a:br>
            <a:endParaRPr lang="fr-FR" b="1" dirty="0"/>
          </a:p>
        </p:txBody>
      </p:sp>
      <p:sp>
        <p:nvSpPr>
          <p:cNvPr id="3" name="Espace réservé du contenu 2"/>
          <p:cNvSpPr>
            <a:spLocks noGrp="1"/>
          </p:cNvSpPr>
          <p:nvPr>
            <p:ph idx="1"/>
          </p:nvPr>
        </p:nvSpPr>
        <p:spPr/>
        <p:txBody>
          <a:bodyPr/>
          <a:lstStyle/>
          <a:p>
            <a:pPr algn="r" rtl="1"/>
            <a:r>
              <a:rPr lang="ar-SA" sz="2800" dirty="0" smtClean="0"/>
              <a:t>يعتبر اختيار الباحث للعينة من الخطوات والمراحل المهمة في البحث. </a:t>
            </a:r>
          </a:p>
          <a:p>
            <a:pPr algn="r" rtl="1"/>
            <a:endParaRPr lang="ar-SA" sz="2800" dirty="0"/>
          </a:p>
          <a:p>
            <a:pPr algn="r" rtl="1"/>
            <a:r>
              <a:rPr lang="ar-SA" sz="2800" dirty="0" smtClean="0"/>
              <a:t>الباحث يبدأ بالتفكير في عينة البحث عند تحديد مشكلة البحث وأهدافه</a:t>
            </a:r>
          </a:p>
          <a:p>
            <a:pPr algn="r" rtl="1"/>
            <a:r>
              <a:rPr lang="ar-SA" sz="2800" dirty="0" smtClean="0"/>
              <a:t> لأن طبيعة البحث هي التي تتحكم في نوع العينة والأدوات المناسبة للقيام بالبحث. </a:t>
            </a:r>
          </a:p>
          <a:p>
            <a:pPr algn="r" rtl="1"/>
            <a:r>
              <a:rPr lang="ar-TN" sz="2800" dirty="0" smtClean="0"/>
              <a:t>و</a:t>
            </a:r>
            <a:r>
              <a:rPr lang="ar-SA" sz="2800" dirty="0" smtClean="0"/>
              <a:t>هناك أسلوبان رئيسيان في جمع البيانات الأولية من مصادرها الشاملة وهما : </a:t>
            </a:r>
            <a:r>
              <a:rPr lang="ar-SA" sz="2800" b="1" u="sng" dirty="0" smtClean="0"/>
              <a:t>أسلوب الحصر الشامل وأسلوب العينة.</a:t>
            </a:r>
            <a:endParaRPr lang="en-US" sz="2800" b="1" u="sng" dirty="0" smtClean="0"/>
          </a:p>
          <a:p>
            <a:endParaRPr lang="fr-FR" dirty="0"/>
          </a:p>
        </p:txBody>
      </p:sp>
    </p:spTree>
    <p:extLst>
      <p:ext uri="{BB962C8B-B14F-4D97-AF65-F5344CB8AC3E}">
        <p14:creationId xmlns:p14="http://schemas.microsoft.com/office/powerpoint/2010/main" val="50687185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buNone/>
            </a:pPr>
            <a:r>
              <a:rPr lang="ar-EG" sz="3600" b="1" dirty="0" smtClean="0"/>
              <a:t>- </a:t>
            </a:r>
            <a:r>
              <a:rPr lang="ar-EG" sz="3600" b="1" dirty="0" smtClean="0">
                <a:solidFill>
                  <a:srgbClr val="FF0000"/>
                </a:solidFill>
              </a:rPr>
              <a:t>الحصر الشامل</a:t>
            </a:r>
          </a:p>
          <a:p>
            <a:pPr algn="just">
              <a:buNone/>
            </a:pPr>
            <a:r>
              <a:rPr lang="ar-EG" sz="3600" b="1" dirty="0" smtClean="0"/>
              <a:t>حيث يقوم الباحث بجمع البيانات من جميع مفردات البحث وهو ما يسمى بالحصر الشامل.</a:t>
            </a:r>
          </a:p>
          <a:p>
            <a:pPr algn="just">
              <a:buFontTx/>
              <a:buChar char="-"/>
            </a:pPr>
            <a:r>
              <a:rPr lang="ar-EG" sz="3600" b="1" dirty="0" smtClean="0"/>
              <a:t>ا</a:t>
            </a:r>
            <a:r>
              <a:rPr lang="ar-EG" sz="3600" b="1" dirty="0" smtClean="0">
                <a:solidFill>
                  <a:srgbClr val="FF0000"/>
                </a:solidFill>
              </a:rPr>
              <a:t>لعينة</a:t>
            </a:r>
          </a:p>
          <a:p>
            <a:pPr algn="just">
              <a:buFontTx/>
              <a:buChar char="-"/>
            </a:pPr>
            <a:r>
              <a:rPr lang="ar-EG" sz="3600" b="1" dirty="0" smtClean="0"/>
              <a:t>حيث يقوم الباحث باختيار عينة ممثلة للمجتمع، مع الحرص على تحديد النوع المناسب من العينات (عشوائية – غير عشوائية)</a:t>
            </a:r>
            <a:endParaRPr lang="ar-EG" sz="3600" b="1" dirty="0"/>
          </a:p>
        </p:txBody>
      </p:sp>
      <p:sp>
        <p:nvSpPr>
          <p:cNvPr id="3" name="Title 2"/>
          <p:cNvSpPr>
            <a:spLocks noGrp="1"/>
          </p:cNvSpPr>
          <p:nvPr>
            <p:ph type="title"/>
          </p:nvPr>
        </p:nvSpPr>
        <p:spPr/>
        <p:txBody>
          <a:bodyPr/>
          <a:lstStyle/>
          <a:p>
            <a:pPr algn="ctr"/>
            <a:r>
              <a:rPr lang="ar-EG" dirty="0" smtClean="0"/>
              <a:t>أنواع جمع البيانات</a:t>
            </a:r>
            <a:endParaRPr lang="ar-EG" dirty="0"/>
          </a:p>
        </p:txBody>
      </p:sp>
    </p:spTree>
    <p:extLst>
      <p:ext uri="{BB962C8B-B14F-4D97-AF65-F5344CB8AC3E}">
        <p14:creationId xmlns:p14="http://schemas.microsoft.com/office/powerpoint/2010/main" val="95948826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1"/>
            <a:r>
              <a:rPr lang="ar-SA" b="1" u="sng" dirty="0"/>
              <a:t>مجتمع البحث</a:t>
            </a:r>
            <a:r>
              <a:rPr lang="ar-SA" b="1" dirty="0"/>
              <a:t>: </a:t>
            </a:r>
            <a:r>
              <a:rPr lang="en-US" dirty="0"/>
              <a:t/>
            </a:r>
            <a:br>
              <a:rPr lang="en-US" dirty="0"/>
            </a:br>
            <a:endParaRPr lang="ar-SA" dirty="0"/>
          </a:p>
        </p:txBody>
      </p:sp>
      <p:sp>
        <p:nvSpPr>
          <p:cNvPr id="3" name="عنصر نائب للمحتوى 2"/>
          <p:cNvSpPr>
            <a:spLocks noGrp="1"/>
          </p:cNvSpPr>
          <p:nvPr>
            <p:ph idx="1"/>
          </p:nvPr>
        </p:nvSpPr>
        <p:spPr/>
        <p:txBody>
          <a:bodyPr/>
          <a:lstStyle/>
          <a:p>
            <a:pPr algn="r" rtl="1"/>
            <a:r>
              <a:rPr lang="ar-SA" sz="3200" dirty="0" smtClean="0"/>
              <a:t>يقصد </a:t>
            </a:r>
            <a:r>
              <a:rPr lang="ar-SA" sz="3200" dirty="0"/>
              <a:t>به جميع المشاهدات موضع الدراسة. </a:t>
            </a:r>
            <a:endParaRPr lang="ar-SA" sz="3200" dirty="0" smtClean="0"/>
          </a:p>
          <a:p>
            <a:pPr algn="r" rtl="1"/>
            <a:endParaRPr lang="ar-SA" sz="3200" dirty="0"/>
          </a:p>
          <a:p>
            <a:pPr algn="r" rtl="1"/>
            <a:r>
              <a:rPr lang="ar-SA" sz="3200" dirty="0" smtClean="0"/>
              <a:t>أو </a:t>
            </a:r>
            <a:r>
              <a:rPr lang="ar-SA" sz="3200" dirty="0"/>
              <a:t>هي كافة مفردات مجتمع الدراسة. </a:t>
            </a:r>
            <a:endParaRPr lang="ar-SA" sz="3200" dirty="0" smtClean="0"/>
          </a:p>
          <a:p>
            <a:pPr algn="r" rtl="1"/>
            <a:endParaRPr lang="ar-SA" sz="3200" dirty="0"/>
          </a:p>
          <a:p>
            <a:pPr algn="r" rtl="1"/>
            <a:r>
              <a:rPr lang="ar-SA" sz="3200" dirty="0" smtClean="0"/>
              <a:t>على </a:t>
            </a:r>
            <a:r>
              <a:rPr lang="ar-SA" sz="3200" dirty="0"/>
              <a:t>سبيل المثال، لو كان موضوع الدراسة هو مشكلات طلاب كلية الآداب في جامعة الملك سعود فان مجتمع البحث هو طلاب كلية الآداب.</a:t>
            </a:r>
            <a:endParaRPr lang="en-US" sz="3200" dirty="0"/>
          </a:p>
          <a:p>
            <a:pPr marL="0" indent="0" algn="r" rtl="1">
              <a:buNone/>
            </a:pPr>
            <a:r>
              <a:rPr lang="en-US" b="1" dirty="0"/>
              <a:t> </a:t>
            </a:r>
            <a:endParaRPr lang="en-US" dirty="0"/>
          </a:p>
          <a:p>
            <a:endParaRPr lang="ar-SA" dirty="0"/>
          </a:p>
        </p:txBody>
      </p:sp>
    </p:spTree>
    <p:extLst>
      <p:ext uri="{BB962C8B-B14F-4D97-AF65-F5344CB8AC3E}">
        <p14:creationId xmlns:p14="http://schemas.microsoft.com/office/powerpoint/2010/main" val="3376800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Autofit/>
          </a:bodyPr>
          <a:lstStyle/>
          <a:p>
            <a:pPr algn="just"/>
            <a:r>
              <a:rPr lang="ar-EG" sz="3200" b="1" dirty="0" smtClean="0"/>
              <a:t>يبدأ الاختيار السليم لموضوع البحث – وليس عنوان البحث- باختيار المجال أو التخصص الدقيق، فاذا كنت تريدين الحصول على درجة الماجستير في الاعلام، فإن الاعلام تخصص واسع يشمل علوما أخرى فرعية عديدة  ومنها ( الصحافة – الاذاعة – التليفزيون – العلاقات العامة – الاعلان – الاعلام الجديد- السينما - المسرح) </a:t>
            </a:r>
          </a:p>
        </p:txBody>
      </p:sp>
      <p:sp>
        <p:nvSpPr>
          <p:cNvPr id="3" name="Title 2"/>
          <p:cNvSpPr>
            <a:spLocks noGrp="1"/>
          </p:cNvSpPr>
          <p:nvPr>
            <p:ph type="title"/>
          </p:nvPr>
        </p:nvSpPr>
        <p:spPr/>
        <p:txBody>
          <a:bodyPr/>
          <a:lstStyle/>
          <a:p>
            <a:endParaRPr lang="ar-EG"/>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1"/>
            <a:r>
              <a:rPr lang="ar-SA" b="1" u="sng" dirty="0"/>
              <a:t>مفهوم العينة</a:t>
            </a:r>
            <a:r>
              <a:rPr lang="ar-SA" b="1" dirty="0"/>
              <a:t>:</a:t>
            </a:r>
            <a:r>
              <a:rPr lang="en-US" dirty="0"/>
              <a:t/>
            </a:r>
            <a:br>
              <a:rPr lang="en-US" dirty="0"/>
            </a:br>
            <a:endParaRPr lang="ar-SA" dirty="0"/>
          </a:p>
        </p:txBody>
      </p:sp>
      <p:sp>
        <p:nvSpPr>
          <p:cNvPr id="3" name="عنصر نائب للمحتوى 2"/>
          <p:cNvSpPr>
            <a:spLocks noGrp="1"/>
          </p:cNvSpPr>
          <p:nvPr>
            <p:ph idx="1"/>
          </p:nvPr>
        </p:nvSpPr>
        <p:spPr/>
        <p:txBody>
          <a:bodyPr/>
          <a:lstStyle/>
          <a:p>
            <a:pPr algn="r" rtl="1"/>
            <a:r>
              <a:rPr lang="ar-SA" dirty="0" smtClean="0"/>
              <a:t>يمكن </a:t>
            </a:r>
            <a:r>
              <a:rPr lang="ar-SA" dirty="0"/>
              <a:t>تعريف العينة على أنها </a:t>
            </a:r>
            <a:r>
              <a:rPr lang="ar-SA" dirty="0" smtClean="0"/>
              <a:t>مجموعة جزئية </a:t>
            </a:r>
            <a:r>
              <a:rPr lang="ar-SA" dirty="0"/>
              <a:t>من مجتمع الدراسة يتم اختيارها بطريقة مناسبة، وإجراء الدراسة عليها ومن ثم استخدام تلك النتائج، وتعميمها على كامل مجتمع الدراسة الأصلي </a:t>
            </a:r>
            <a:endParaRPr lang="ar-SA" dirty="0" smtClean="0"/>
          </a:p>
          <a:p>
            <a:pPr marL="0" indent="0" algn="r" rtl="1">
              <a:buNone/>
            </a:pPr>
            <a:endParaRPr lang="ar-SA" dirty="0" smtClean="0"/>
          </a:p>
          <a:p>
            <a:pPr algn="r" rtl="1"/>
            <a:r>
              <a:rPr lang="ar-SA" dirty="0" smtClean="0"/>
              <a:t>العينة </a:t>
            </a:r>
            <a:r>
              <a:rPr lang="ar-SA" dirty="0"/>
              <a:t>تمثل </a:t>
            </a:r>
            <a:r>
              <a:rPr lang="ar-SA" dirty="0" smtClean="0"/>
              <a:t>جزءً من </a:t>
            </a:r>
            <a:r>
              <a:rPr lang="ar-SA" dirty="0"/>
              <a:t>مجتمع الدراسة من حيث الخصائص والصفات ويتم اللجوء إليها عندما يتعذر على الباحث دراسة كافة وحدات </a:t>
            </a:r>
            <a:r>
              <a:rPr lang="ar-SA" dirty="0" smtClean="0"/>
              <a:t>المجتمع</a:t>
            </a:r>
            <a:endParaRPr lang="en-US" dirty="0"/>
          </a:p>
          <a:p>
            <a:pPr algn="r" rtl="1"/>
            <a:endParaRPr lang="ar-SA" dirty="0"/>
          </a:p>
        </p:txBody>
      </p:sp>
    </p:spTree>
    <p:extLst>
      <p:ext uri="{BB962C8B-B14F-4D97-AF65-F5344CB8AC3E}">
        <p14:creationId xmlns:p14="http://schemas.microsoft.com/office/powerpoint/2010/main" val="381153997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600" b="1" dirty="0" smtClean="0"/>
              <a:t>بعد تحديد نوع العينة يحدد الباحث حجم العينة المناسب للبحث، وهناك معادلات احصائية  يمكن استخدامها لهذا الغرض ، والتعريف بحدود الخطأ في العينات.</a:t>
            </a:r>
            <a:endParaRPr lang="ar-EG" sz="3600" b="1"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361294183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ar-EG" sz="3200" b="1" dirty="0" smtClean="0"/>
              <a:t>في هذه الخطوة يحدد الباحث الأداة المناسبة لجمع بيانات بحثه من بين الادواتت البحثية المتعددة والتي تحقق في النهاية أهداف البحث مثل الملاحظة – الاستبيان – تحليل المضمون – المقا</a:t>
            </a:r>
            <a:r>
              <a:rPr lang="ar-SA" sz="3200" b="1" dirty="0" smtClean="0"/>
              <a:t>ب</a:t>
            </a:r>
            <a:r>
              <a:rPr lang="ar-EG" sz="3200" b="1" dirty="0" err="1" smtClean="0"/>
              <a:t>لة</a:t>
            </a:r>
            <a:r>
              <a:rPr lang="ar-EG" sz="3200" b="1" dirty="0" smtClean="0"/>
              <a:t> .. الخ</a:t>
            </a:r>
          </a:p>
          <a:p>
            <a:pPr algn="just"/>
            <a:r>
              <a:rPr lang="ar-EG" sz="3200" b="1" dirty="0" smtClean="0"/>
              <a:t>يمكن للباحث الاعتماد على أداة واحدة أو اكثر.</a:t>
            </a:r>
          </a:p>
          <a:p>
            <a:pPr algn="just"/>
            <a:r>
              <a:rPr lang="ar-EG" sz="3200" b="1" dirty="0" smtClean="0"/>
              <a:t>من المهم تحديد طبيعة تطبيق الأداة بدقة ( المقابلات _ فردية ، جماعية، الاستقصاء – توزيع عام ، مقابلات، الملاحظة – شخصية – مشاركة)</a:t>
            </a:r>
            <a:endParaRPr lang="ar-EG" sz="3200" b="1" dirty="0"/>
          </a:p>
        </p:txBody>
      </p:sp>
      <p:sp>
        <p:nvSpPr>
          <p:cNvPr id="3" name="Title 2"/>
          <p:cNvSpPr>
            <a:spLocks noGrp="1"/>
          </p:cNvSpPr>
          <p:nvPr>
            <p:ph type="title"/>
          </p:nvPr>
        </p:nvSpPr>
        <p:spPr/>
        <p:txBody>
          <a:bodyPr/>
          <a:lstStyle/>
          <a:p>
            <a:pPr algn="ctr"/>
            <a:r>
              <a:rPr lang="ar-EG" dirty="0" smtClean="0"/>
              <a:t>أداة البحث وطرقة جمع البيانات</a:t>
            </a:r>
            <a:endParaRPr lang="ar-EG" dirty="0"/>
          </a:p>
        </p:txBody>
      </p:sp>
    </p:spTree>
    <p:extLst>
      <p:ext uri="{BB962C8B-B14F-4D97-AF65-F5344CB8AC3E}">
        <p14:creationId xmlns:p14="http://schemas.microsoft.com/office/powerpoint/2010/main" val="3834276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600" b="1" dirty="0" smtClean="0"/>
              <a:t>من الأمور المهمة التي توضح مدى فهم واستيعاب الباحث لأبعاد البحث الذي يعده.</a:t>
            </a:r>
          </a:p>
          <a:p>
            <a:pPr algn="just">
              <a:buFontTx/>
              <a:buChar char="-"/>
            </a:pPr>
            <a:r>
              <a:rPr lang="ar-EG" sz="3600" b="1" dirty="0" smtClean="0"/>
              <a:t>مثلا ( قياس مستوى الرضا)</a:t>
            </a:r>
          </a:p>
          <a:p>
            <a:pPr algn="just">
              <a:buFontTx/>
              <a:buChar char="-"/>
            </a:pPr>
            <a:r>
              <a:rPr lang="ar-EG" sz="3600" b="1" dirty="0" smtClean="0"/>
              <a:t>    ( قياس درجة المشاركة)</a:t>
            </a:r>
          </a:p>
          <a:p>
            <a:pPr algn="just">
              <a:buFontTx/>
              <a:buChar char="-"/>
            </a:pPr>
            <a:r>
              <a:rPr lang="ar-EG" sz="3600" b="1" dirty="0" smtClean="0"/>
              <a:t>      ( قياس درجة الحياد)</a:t>
            </a:r>
            <a:endParaRPr lang="ar-EG" sz="3600" b="1" dirty="0"/>
          </a:p>
        </p:txBody>
      </p:sp>
      <p:sp>
        <p:nvSpPr>
          <p:cNvPr id="3" name="Title 2"/>
          <p:cNvSpPr>
            <a:spLocks noGrp="1"/>
          </p:cNvSpPr>
          <p:nvPr>
            <p:ph type="title"/>
          </p:nvPr>
        </p:nvSpPr>
        <p:spPr/>
        <p:txBody>
          <a:bodyPr/>
          <a:lstStyle/>
          <a:p>
            <a:pPr algn="ctr"/>
            <a:r>
              <a:rPr lang="ar-EG" dirty="0" smtClean="0"/>
              <a:t>قياس متغيرات البحث</a:t>
            </a:r>
            <a:endParaRPr lang="ar-EG" dirty="0"/>
          </a:p>
        </p:txBody>
      </p:sp>
    </p:spTree>
    <p:extLst>
      <p:ext uri="{BB962C8B-B14F-4D97-AF65-F5344CB8AC3E}">
        <p14:creationId xmlns:p14="http://schemas.microsoft.com/office/powerpoint/2010/main" val="206715464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ar-EG" b="1" dirty="0" smtClean="0"/>
              <a:t>انتهى عهد البحوث التي تعتمد فقط على استخدام النسب المئوية ، واصبح الباحث ملماً بالاساليب الاحصائية التي يمكن استخدامها في تحليل البيانات.</a:t>
            </a:r>
          </a:p>
          <a:p>
            <a:pPr algn="just"/>
            <a:r>
              <a:rPr lang="ar-EG" b="1" dirty="0" smtClean="0"/>
              <a:t>حتى لو لم يكن الباحث متخصص</a:t>
            </a:r>
            <a:r>
              <a:rPr lang="ar-SA" b="1" dirty="0" smtClean="0"/>
              <a:t>ا</a:t>
            </a:r>
            <a:r>
              <a:rPr lang="ar-EG" b="1" dirty="0" smtClean="0"/>
              <a:t> في الاحصاء فعليه الالمام بالاساليب الاحصائية  لتجنب الخطأ الذي يقع فيه بعض الباحثين من استخدام أسلوب احصائي غير مناسب لطبيعة بيانات البحث.</a:t>
            </a:r>
          </a:p>
          <a:p>
            <a:pPr algn="just"/>
            <a:r>
              <a:rPr lang="ar-EG" b="1" dirty="0" smtClean="0"/>
              <a:t>الاساليب المناسبة تتحدد بناء على فروض البحث  وطبيعة وشكل البيانات التي تم جمعها.</a:t>
            </a:r>
          </a:p>
          <a:p>
            <a:pPr algn="just"/>
            <a:r>
              <a:rPr lang="ar-EG" b="1" dirty="0" smtClean="0"/>
              <a:t>ومن الممكن أن يحدد الباحث ذلك بمساعدة مشرفه أو زملائه من المتخصصين ان يحدد ذلك في خطة البحث ولو بصورة مبدئية</a:t>
            </a:r>
            <a:endParaRPr lang="ar-EG" b="1" dirty="0"/>
          </a:p>
        </p:txBody>
      </p:sp>
      <p:sp>
        <p:nvSpPr>
          <p:cNvPr id="3" name="Title 2"/>
          <p:cNvSpPr>
            <a:spLocks noGrp="1"/>
          </p:cNvSpPr>
          <p:nvPr>
            <p:ph type="title"/>
          </p:nvPr>
        </p:nvSpPr>
        <p:spPr/>
        <p:txBody>
          <a:bodyPr/>
          <a:lstStyle/>
          <a:p>
            <a:pPr algn="ctr"/>
            <a:r>
              <a:rPr lang="ar-EG" dirty="0" smtClean="0"/>
              <a:t>التحليل الاحصائي المستخدم</a:t>
            </a:r>
            <a:endParaRPr lang="ar-EG" dirty="0"/>
          </a:p>
        </p:txBody>
      </p:sp>
    </p:spTree>
    <p:extLst>
      <p:ext uri="{BB962C8B-B14F-4D97-AF65-F5344CB8AC3E}">
        <p14:creationId xmlns:p14="http://schemas.microsoft.com/office/powerpoint/2010/main" val="165601523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600" b="1" dirty="0" smtClean="0"/>
              <a:t>تعني عرض البحوث التي سبق اجراؤها في ذات الموضوع ، وتحديد أهم النتائج التي توصلت لها.</a:t>
            </a:r>
          </a:p>
          <a:p>
            <a:pPr algn="just"/>
            <a:r>
              <a:rPr lang="ar-EG" sz="3600" b="1" dirty="0" smtClean="0"/>
              <a:t>هذا جزء ذو أهمية بالغة ويتوقف طوله وفقا لما سبق وتم انجازه في هذا المجال أو الموضوعات الوثيقة الصلة به.</a:t>
            </a:r>
            <a:endParaRPr lang="ar-EG" sz="3600" b="1" dirty="0"/>
          </a:p>
        </p:txBody>
      </p:sp>
      <p:sp>
        <p:nvSpPr>
          <p:cNvPr id="3" name="Title 2"/>
          <p:cNvSpPr>
            <a:spLocks noGrp="1"/>
          </p:cNvSpPr>
          <p:nvPr>
            <p:ph type="title"/>
          </p:nvPr>
        </p:nvSpPr>
        <p:spPr/>
        <p:txBody>
          <a:bodyPr/>
          <a:lstStyle/>
          <a:p>
            <a:pPr algn="ctr"/>
            <a:r>
              <a:rPr lang="ar-EG" dirty="0" smtClean="0"/>
              <a:t>الدراسات السابقة</a:t>
            </a:r>
            <a:endParaRPr lang="ar-EG" dirty="0"/>
          </a:p>
        </p:txBody>
      </p:sp>
    </p:spTree>
    <p:extLst>
      <p:ext uri="{BB962C8B-B14F-4D97-AF65-F5344CB8AC3E}">
        <p14:creationId xmlns:p14="http://schemas.microsoft.com/office/powerpoint/2010/main" val="72107385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600" b="1" dirty="0" smtClean="0"/>
              <a:t>عرض تنازلي من الأحدث الى الأقدم.</a:t>
            </a:r>
          </a:p>
          <a:p>
            <a:pPr algn="just"/>
            <a:r>
              <a:rPr lang="ar-EG" sz="3600" b="1" dirty="0" smtClean="0"/>
              <a:t>عرض تصاعدي من الأقدم للأحدث.</a:t>
            </a:r>
          </a:p>
          <a:p>
            <a:pPr algn="just"/>
            <a:r>
              <a:rPr lang="ar-EG" sz="3600" b="1" dirty="0" smtClean="0"/>
              <a:t>عرض وفقا للترتيب الهجائي الابجدي لأسماء الباحثين.</a:t>
            </a:r>
          </a:p>
          <a:p>
            <a:pPr algn="just">
              <a:buNone/>
            </a:pPr>
            <a:r>
              <a:rPr lang="ar-EG" sz="3600" b="1" dirty="0" smtClean="0"/>
              <a:t>- وتتوقف طريقة العرض على اختيار الطريقة الأمثل من وجهة نظر الباحث.</a:t>
            </a:r>
            <a:endParaRPr lang="ar-EG" sz="3600" b="1" dirty="0"/>
          </a:p>
        </p:txBody>
      </p:sp>
      <p:sp>
        <p:nvSpPr>
          <p:cNvPr id="3" name="Title 2"/>
          <p:cNvSpPr>
            <a:spLocks noGrp="1"/>
          </p:cNvSpPr>
          <p:nvPr>
            <p:ph type="title"/>
          </p:nvPr>
        </p:nvSpPr>
        <p:spPr/>
        <p:txBody>
          <a:bodyPr/>
          <a:lstStyle/>
          <a:p>
            <a:pPr algn="ctr"/>
            <a:r>
              <a:rPr lang="ar-EG" dirty="0" smtClean="0"/>
              <a:t>عرض الدراسات</a:t>
            </a:r>
            <a:endParaRPr lang="ar-EG" dirty="0"/>
          </a:p>
        </p:txBody>
      </p:sp>
    </p:spTree>
    <p:extLst>
      <p:ext uri="{BB962C8B-B14F-4D97-AF65-F5344CB8AC3E}">
        <p14:creationId xmlns:p14="http://schemas.microsoft.com/office/powerpoint/2010/main" val="115182537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600" b="1" dirty="0" smtClean="0"/>
              <a:t>يهدف عرض الدراسات السابقة الى الا</a:t>
            </a:r>
            <a:r>
              <a:rPr lang="ar-SA" sz="3600" b="1" dirty="0" smtClean="0"/>
              <a:t>ست</a:t>
            </a:r>
            <a:r>
              <a:rPr lang="ar-EG" sz="3600" b="1" dirty="0" err="1" smtClean="0"/>
              <a:t>فادة</a:t>
            </a:r>
            <a:r>
              <a:rPr lang="ar-EG" sz="3600" b="1" dirty="0" smtClean="0"/>
              <a:t> منها من حيث ما توصلت اليه من نتائج، ومن حيث المناهج التي تم اتباعها.</a:t>
            </a:r>
          </a:p>
          <a:p>
            <a:pPr algn="just"/>
            <a:r>
              <a:rPr lang="ar-EG" sz="3600" b="1" dirty="0" smtClean="0"/>
              <a:t>كما يساعد استعراض البحوث في وضع الفروض التي سبق للباحثين التوصل اليها، وعليه تفسير الاتفاق والاختلاف مع هذه النتائج.</a:t>
            </a:r>
            <a:endParaRPr lang="ar-EG" sz="3600" b="1"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96745354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600" b="1" dirty="0" smtClean="0"/>
              <a:t>الدراسة الاستطلاعية ذات أهمية بالغة لاستطلاع أوضاع وحدود المجتمع التي سيتم اجراء الدراسة عليه.</a:t>
            </a:r>
            <a:endParaRPr lang="ar-EG" sz="3600" b="1" dirty="0"/>
          </a:p>
        </p:txBody>
      </p:sp>
      <p:sp>
        <p:nvSpPr>
          <p:cNvPr id="3" name="Title 2"/>
          <p:cNvSpPr>
            <a:spLocks noGrp="1"/>
          </p:cNvSpPr>
          <p:nvPr>
            <p:ph type="title"/>
          </p:nvPr>
        </p:nvSpPr>
        <p:spPr/>
        <p:txBody>
          <a:bodyPr/>
          <a:lstStyle/>
          <a:p>
            <a:pPr algn="ctr"/>
            <a:r>
              <a:rPr lang="ar-EG" dirty="0" smtClean="0"/>
              <a:t>الدراسة الاستطلاعية</a:t>
            </a:r>
            <a:endParaRPr lang="ar-EG" dirty="0"/>
          </a:p>
        </p:txBody>
      </p:sp>
    </p:spTree>
    <p:extLst>
      <p:ext uri="{BB962C8B-B14F-4D97-AF65-F5344CB8AC3E}">
        <p14:creationId xmlns:p14="http://schemas.microsoft.com/office/powerpoint/2010/main" val="55880179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ar-EG" sz="3600" b="1" dirty="0" smtClean="0"/>
              <a:t>تعميق المعرفة بالموضوع المقترح للبحث من الناحية النظرية والتطبيقية.</a:t>
            </a:r>
          </a:p>
          <a:p>
            <a:pPr algn="just"/>
            <a:r>
              <a:rPr lang="ar-EG" sz="3600" b="1" dirty="0" smtClean="0"/>
              <a:t>تجميع الملاحظات من مجموعة الظواهر الخاصة بالبحث.</a:t>
            </a:r>
          </a:p>
          <a:p>
            <a:pPr algn="just"/>
            <a:r>
              <a:rPr lang="ar-EG" sz="3600" b="1" dirty="0" smtClean="0"/>
              <a:t>تحديد فروض البحث وتساؤلاته.</a:t>
            </a:r>
          </a:p>
          <a:p>
            <a:pPr algn="just"/>
            <a:r>
              <a:rPr lang="ar-EG" sz="3600" b="1" dirty="0" smtClean="0"/>
              <a:t>تخطيط البحث. </a:t>
            </a:r>
          </a:p>
          <a:p>
            <a:pPr algn="just"/>
            <a:r>
              <a:rPr lang="ar-EG" sz="3600" b="1" dirty="0" smtClean="0"/>
              <a:t>صياغة العنوان.</a:t>
            </a:r>
            <a:endParaRPr lang="ar-EG" sz="3600" b="1" dirty="0"/>
          </a:p>
        </p:txBody>
      </p:sp>
      <p:sp>
        <p:nvSpPr>
          <p:cNvPr id="3" name="Title 2"/>
          <p:cNvSpPr>
            <a:spLocks noGrp="1"/>
          </p:cNvSpPr>
          <p:nvPr>
            <p:ph type="title"/>
          </p:nvPr>
        </p:nvSpPr>
        <p:spPr/>
        <p:txBody>
          <a:bodyPr/>
          <a:lstStyle/>
          <a:p>
            <a:pPr algn="ctr"/>
            <a:r>
              <a:rPr lang="ar-EG" dirty="0" smtClean="0"/>
              <a:t>أهداف الدراسة الاستطلاعية</a:t>
            </a:r>
            <a:endParaRPr lang="ar-EG" dirty="0"/>
          </a:p>
        </p:txBody>
      </p:sp>
    </p:spTree>
    <p:extLst>
      <p:ext uri="{BB962C8B-B14F-4D97-AF65-F5344CB8AC3E}">
        <p14:creationId xmlns:p14="http://schemas.microsoft.com/office/powerpoint/2010/main" val="2123081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600" b="1" dirty="0" smtClean="0"/>
              <a:t>وقد تشتمل هذه التخصصات بدورها على تخصصات أكثر دقة  مثل ( الصحافة الدولية – الصحافة العربية – تاريخ الصحافة – ادارة المؤسسات الصحفية – الاعلان الصحفي – الصحافة المتخصصة – التشريعات الصحفية ----- الخ)</a:t>
            </a:r>
          </a:p>
          <a:p>
            <a:endParaRPr lang="ar-EG" sz="3600" dirty="0"/>
          </a:p>
        </p:txBody>
      </p:sp>
      <p:sp>
        <p:nvSpPr>
          <p:cNvPr id="3" name="Title 2"/>
          <p:cNvSpPr>
            <a:spLocks noGrp="1"/>
          </p:cNvSpPr>
          <p:nvPr>
            <p:ph type="title"/>
          </p:nvPr>
        </p:nvSpPr>
        <p:spPr/>
        <p:txBody>
          <a:bodyPr/>
          <a:lstStyle/>
          <a:p>
            <a:endParaRPr lang="ar-EG"/>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600" b="1" dirty="0" smtClean="0"/>
              <a:t>يعتمد الباحث في الدراسة الاستطلاعية على كافة انواع البيانات  المتاحة من مختلف المصادر سواء بيانات ثانوية أو أولية، يتم تجميعها من قبل الباحث من خلال عدد من المقابلات أو اجراء بعض التجارب أو ملاحظة بعض المشاهدات.</a:t>
            </a:r>
            <a:endParaRPr lang="ar-EG" sz="3600" b="1" dirty="0"/>
          </a:p>
        </p:txBody>
      </p:sp>
      <p:sp>
        <p:nvSpPr>
          <p:cNvPr id="3" name="Title 2"/>
          <p:cNvSpPr>
            <a:spLocks noGrp="1"/>
          </p:cNvSpPr>
          <p:nvPr>
            <p:ph type="title"/>
          </p:nvPr>
        </p:nvSpPr>
        <p:spPr/>
        <p:txBody>
          <a:bodyPr/>
          <a:lstStyle/>
          <a:p>
            <a:endParaRPr lang="ar-EG" dirty="0"/>
          </a:p>
        </p:txBody>
      </p:sp>
    </p:spTree>
    <p:extLst>
      <p:ext uri="{BB962C8B-B14F-4D97-AF65-F5344CB8AC3E}">
        <p14:creationId xmlns:p14="http://schemas.microsoft.com/office/powerpoint/2010/main" val="217508131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ar-SA" sz="3600" b="1" dirty="0" smtClean="0"/>
              <a:t>تعتبر </a:t>
            </a:r>
            <a:r>
              <a:rPr lang="ar-EG" sz="3600" b="1" dirty="0" smtClean="0"/>
              <a:t>الدراسة </a:t>
            </a:r>
            <a:r>
              <a:rPr lang="ar-EG" sz="3600" b="1" dirty="0" smtClean="0"/>
              <a:t>الاستطلاعية أساسا لبناء البحث كله ولهذا السبب يجب أن يتضمن تقرير البحث جزء</a:t>
            </a:r>
            <a:r>
              <a:rPr lang="ar-SA" sz="3600" b="1" dirty="0" smtClean="0"/>
              <a:t>ً</a:t>
            </a:r>
            <a:r>
              <a:rPr lang="ar-EG" sz="3600" b="1" dirty="0" smtClean="0"/>
              <a:t> عنها سواء تفصيليا أو كجزء من البحث ذاته، أو بشكل مختصر في مقدمة البحث على أن يتم شرح التفاصيل في مرفقات البحث.</a:t>
            </a:r>
          </a:p>
          <a:p>
            <a:pPr algn="just"/>
            <a:r>
              <a:rPr lang="ar-EG" sz="3600" b="1" dirty="0" smtClean="0"/>
              <a:t>اهمال هذه الدراسة يضعف البحث، فهي عبارة عن دراسة مصغرة للبحث لها اطار وطرق بحث وتحليل ونتائج معينة.</a:t>
            </a:r>
            <a:endParaRPr lang="ar-EG" sz="3600" b="1" dirty="0"/>
          </a:p>
        </p:txBody>
      </p:sp>
      <p:sp>
        <p:nvSpPr>
          <p:cNvPr id="3" name="Title 2"/>
          <p:cNvSpPr>
            <a:spLocks noGrp="1"/>
          </p:cNvSpPr>
          <p:nvPr>
            <p:ph type="title"/>
          </p:nvPr>
        </p:nvSpPr>
        <p:spPr/>
        <p:txBody>
          <a:bodyPr/>
          <a:lstStyle/>
          <a:p>
            <a:endParaRPr lang="ar-EG" dirty="0"/>
          </a:p>
        </p:txBody>
      </p:sp>
    </p:spTree>
    <p:extLst>
      <p:ext uri="{BB962C8B-B14F-4D97-AF65-F5344CB8AC3E}">
        <p14:creationId xmlns:p14="http://schemas.microsoft.com/office/powerpoint/2010/main" val="369803877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r>
              <a:rPr lang="ar-EG" sz="3600" b="1" dirty="0" smtClean="0"/>
              <a:t>التبويب المقترح للبحث</a:t>
            </a:r>
            <a:endParaRPr lang="ar-EG" sz="3600" b="1" dirty="0"/>
          </a:p>
        </p:txBody>
      </p:sp>
      <p:sp>
        <p:nvSpPr>
          <p:cNvPr id="3" name="Title 2"/>
          <p:cNvSpPr>
            <a:spLocks noGrp="1"/>
          </p:cNvSpPr>
          <p:nvPr>
            <p:ph type="title"/>
          </p:nvPr>
        </p:nvSpPr>
        <p:spPr/>
        <p:txBody>
          <a:bodyPr/>
          <a:lstStyle/>
          <a:p>
            <a:pPr algn="ctr"/>
            <a:r>
              <a:rPr lang="ar-EG" dirty="0" smtClean="0"/>
              <a:t>خطة البحث</a:t>
            </a:r>
            <a:endParaRPr lang="ar-EG" dirty="0"/>
          </a:p>
        </p:txBody>
      </p:sp>
    </p:spTree>
    <p:extLst>
      <p:ext uri="{BB962C8B-B14F-4D97-AF65-F5344CB8AC3E}">
        <p14:creationId xmlns:p14="http://schemas.microsoft.com/office/powerpoint/2010/main" val="125245348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buNone/>
            </a:pPr>
            <a:r>
              <a:rPr lang="ar-SA" sz="3600" b="1" dirty="0" smtClean="0"/>
              <a:t>-</a:t>
            </a:r>
            <a:r>
              <a:rPr lang="ar-EG" sz="3600" b="1" dirty="0" smtClean="0"/>
              <a:t>المادة المحللة</a:t>
            </a:r>
            <a:r>
              <a:rPr lang="ar-SA" sz="3600" b="1" dirty="0" smtClean="0"/>
              <a:t> أو مفردات الأشياء</a:t>
            </a:r>
            <a:r>
              <a:rPr lang="ar-EG" sz="3600" b="1" dirty="0" smtClean="0"/>
              <a:t> ( صحف – قنوات – مواقع – برامج)</a:t>
            </a:r>
          </a:p>
          <a:p>
            <a:pPr>
              <a:buNone/>
            </a:pPr>
            <a:r>
              <a:rPr lang="ar-SA" sz="3600" b="1" dirty="0" smtClean="0"/>
              <a:t>-</a:t>
            </a:r>
            <a:r>
              <a:rPr lang="ar-EG" sz="3600" b="1" dirty="0" smtClean="0"/>
              <a:t>المادة البشرية</a:t>
            </a:r>
            <a:r>
              <a:rPr lang="ar-SA" sz="3600" b="1" dirty="0" smtClean="0"/>
              <a:t> أو مفردات الأشخاص</a:t>
            </a:r>
            <a:r>
              <a:rPr lang="ar-EG" sz="3600" b="1" dirty="0" smtClean="0"/>
              <a:t> ( الجمهور – القائم بالاتصال)</a:t>
            </a:r>
            <a:endParaRPr lang="ar-EG" sz="3600" b="1" dirty="0"/>
          </a:p>
        </p:txBody>
      </p:sp>
      <p:sp>
        <p:nvSpPr>
          <p:cNvPr id="3" name="Title 2"/>
          <p:cNvSpPr>
            <a:spLocks noGrp="1"/>
          </p:cNvSpPr>
          <p:nvPr>
            <p:ph type="title"/>
          </p:nvPr>
        </p:nvSpPr>
        <p:spPr/>
        <p:txBody>
          <a:bodyPr/>
          <a:lstStyle/>
          <a:p>
            <a:pPr algn="ctr"/>
            <a:r>
              <a:rPr lang="ar-EG" dirty="0" smtClean="0"/>
              <a:t>قائمة المراجع الأولية </a:t>
            </a:r>
            <a:endParaRPr lang="ar-EG" dirty="0"/>
          </a:p>
        </p:txBody>
      </p:sp>
    </p:spTree>
    <p:extLst>
      <p:ext uri="{BB962C8B-B14F-4D97-AF65-F5344CB8AC3E}">
        <p14:creationId xmlns:p14="http://schemas.microsoft.com/office/powerpoint/2010/main" val="207753096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bg2">
              <a:lumMod val="90000"/>
            </a:schemeClr>
          </a:solidFill>
        </p:spPr>
        <p:txBody>
          <a:bodyPr/>
          <a:lstStyle/>
          <a:p>
            <a:pPr>
              <a:buNone/>
            </a:pPr>
            <a:r>
              <a:rPr lang="ar-EG" b="1" dirty="0" smtClean="0">
                <a:solidFill>
                  <a:srgbClr val="FF0000"/>
                </a:solidFill>
              </a:rPr>
              <a:t>- المراجع العربية</a:t>
            </a:r>
          </a:p>
          <a:p>
            <a:pPr>
              <a:buFontTx/>
              <a:buChar char="-"/>
            </a:pPr>
            <a:r>
              <a:rPr lang="ar-EG" b="1" dirty="0" smtClean="0"/>
              <a:t>الكتب </a:t>
            </a:r>
          </a:p>
          <a:p>
            <a:pPr>
              <a:buFontTx/>
              <a:buChar char="-"/>
            </a:pPr>
            <a:r>
              <a:rPr lang="ar-EG" b="1" dirty="0" smtClean="0"/>
              <a:t>الدوريات</a:t>
            </a:r>
          </a:p>
          <a:p>
            <a:pPr>
              <a:buFontTx/>
              <a:buChar char="-"/>
            </a:pPr>
            <a:r>
              <a:rPr lang="ar-EG" b="1" dirty="0" smtClean="0"/>
              <a:t>الوثائق الأخرى</a:t>
            </a:r>
          </a:p>
          <a:p>
            <a:pPr>
              <a:buFontTx/>
              <a:buChar char="-"/>
            </a:pPr>
            <a:r>
              <a:rPr lang="ar-EG" b="1" dirty="0" smtClean="0">
                <a:solidFill>
                  <a:srgbClr val="FF0000"/>
                </a:solidFill>
              </a:rPr>
              <a:t>المراجع الأجنبية</a:t>
            </a:r>
          </a:p>
          <a:p>
            <a:pPr>
              <a:buFontTx/>
              <a:buChar char="-"/>
            </a:pPr>
            <a:r>
              <a:rPr lang="ar-EG" b="1" dirty="0" smtClean="0"/>
              <a:t>- الكتب</a:t>
            </a:r>
          </a:p>
          <a:p>
            <a:pPr>
              <a:buFontTx/>
              <a:buChar char="-"/>
            </a:pPr>
            <a:r>
              <a:rPr lang="ar-EG" b="1" dirty="0" smtClean="0"/>
              <a:t>- الدوريات</a:t>
            </a:r>
          </a:p>
          <a:p>
            <a:pPr>
              <a:buFontTx/>
              <a:buChar char="-"/>
            </a:pPr>
            <a:r>
              <a:rPr lang="ar-EG" b="1" dirty="0" smtClean="0"/>
              <a:t>- الوثائق الأخرى </a:t>
            </a:r>
          </a:p>
          <a:p>
            <a:pPr>
              <a:buFontTx/>
              <a:buChar char="-"/>
            </a:pPr>
            <a:r>
              <a:rPr lang="ar-EG" b="1" dirty="0" smtClean="0">
                <a:solidFill>
                  <a:srgbClr val="FF0000"/>
                </a:solidFill>
              </a:rPr>
              <a:t>ملاحق البحث  </a:t>
            </a:r>
            <a:r>
              <a:rPr lang="ar-EG" b="1" dirty="0" smtClean="0"/>
              <a:t>( قوائم الاستقصاء- جداول التفريغ- وثائق)</a:t>
            </a:r>
            <a:endParaRPr lang="ar-EG" b="1" dirty="0"/>
          </a:p>
        </p:txBody>
      </p:sp>
      <p:sp>
        <p:nvSpPr>
          <p:cNvPr id="3" name="Title 2"/>
          <p:cNvSpPr>
            <a:spLocks noGrp="1"/>
          </p:cNvSpPr>
          <p:nvPr>
            <p:ph type="title"/>
          </p:nvPr>
        </p:nvSpPr>
        <p:spPr/>
        <p:txBody>
          <a:bodyPr/>
          <a:lstStyle/>
          <a:p>
            <a:pPr algn="ctr"/>
            <a:r>
              <a:rPr lang="ar-EG" dirty="0" smtClean="0"/>
              <a:t>مراجع الكتب</a:t>
            </a:r>
            <a:endParaRPr lang="ar-EG" dirty="0"/>
          </a:p>
        </p:txBody>
      </p:sp>
    </p:spTree>
    <p:extLst>
      <p:ext uri="{BB962C8B-B14F-4D97-AF65-F5344CB8AC3E}">
        <p14:creationId xmlns:p14="http://schemas.microsoft.com/office/powerpoint/2010/main" val="138246517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EG" dirty="0" smtClean="0"/>
              <a:t>تحديد مجتمع البحث واختيار العينة</a:t>
            </a:r>
            <a:endParaRPr lang="ar-EG" dirty="0"/>
          </a:p>
        </p:txBody>
      </p:sp>
      <p:sp>
        <p:nvSpPr>
          <p:cNvPr id="3" name="Subtitle 2"/>
          <p:cNvSpPr>
            <a:spLocks noGrp="1"/>
          </p:cNvSpPr>
          <p:nvPr>
            <p:ph type="subTitle" idx="1"/>
          </p:nvPr>
        </p:nvSpPr>
        <p:spPr/>
        <p:txBody>
          <a:bodyPr/>
          <a:lstStyle/>
          <a:p>
            <a:endParaRPr lang="ar-EG"/>
          </a:p>
        </p:txBody>
      </p:sp>
    </p:spTree>
    <p:extLst>
      <p:ext uri="{BB962C8B-B14F-4D97-AF65-F5344CB8AC3E}">
        <p14:creationId xmlns:p14="http://schemas.microsoft.com/office/powerpoint/2010/main" val="39110164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ar-EG" sz="4400" b="1" dirty="0" smtClean="0"/>
              <a:t>هو جميع المفردات التي تتوافر فيها الخصائص المطلوب دراستها، قد يكون مجتمع البحث أفراد</a:t>
            </a:r>
            <a:r>
              <a:rPr lang="ar-SA" sz="4400" b="1" dirty="0"/>
              <a:t>ا</a:t>
            </a:r>
            <a:r>
              <a:rPr lang="ar-EG" sz="4400" b="1" dirty="0" smtClean="0"/>
              <a:t> – جماعات – مؤسسات  ( صحف قنوات- اذاعات – مواقع) وفي كل الاحوال ينبغي ألا يكون يكون مجتمع البحث مبهماً.</a:t>
            </a:r>
            <a:endParaRPr lang="ar-EG" sz="4400" b="1" dirty="0"/>
          </a:p>
        </p:txBody>
      </p:sp>
      <p:sp>
        <p:nvSpPr>
          <p:cNvPr id="3" name="Title 2"/>
          <p:cNvSpPr>
            <a:spLocks noGrp="1"/>
          </p:cNvSpPr>
          <p:nvPr>
            <p:ph type="title"/>
          </p:nvPr>
        </p:nvSpPr>
        <p:spPr/>
        <p:txBody>
          <a:bodyPr/>
          <a:lstStyle/>
          <a:p>
            <a:pPr algn="ctr"/>
            <a:r>
              <a:rPr lang="ar-EG" dirty="0" smtClean="0"/>
              <a:t>تعريف مجتمع البحث</a:t>
            </a:r>
            <a:endParaRPr lang="ar-EG" dirty="0"/>
          </a:p>
        </p:txBody>
      </p:sp>
    </p:spTree>
    <p:extLst>
      <p:ext uri="{BB962C8B-B14F-4D97-AF65-F5344CB8AC3E}">
        <p14:creationId xmlns:p14="http://schemas.microsoft.com/office/powerpoint/2010/main" val="8913367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ar-EG" sz="3200" b="1" dirty="0" smtClean="0"/>
              <a:t>مجتمع البحث يتكون من مفردات أو وحدات تجمعها صفة واحدة أو قراء صحيفة محددة ، وقد يتكون من وحدات كالصحف أو القنوات... إلى غير ذلك.</a:t>
            </a:r>
          </a:p>
          <a:p>
            <a:pPr algn="just"/>
            <a:r>
              <a:rPr lang="ar-EG" sz="3200" b="1" dirty="0" smtClean="0"/>
              <a:t>يتحدد مجتمع البحث وفقا للاهداف التي يسعى الباحث إلى تحقيقها، ويفضل ظهور مجتمع البحث في عنوان الدراسة، بيد أن بعض الباحثين قد يظهر مجتمع البحث في العنوان بصورة عامة، ثم يقوم في مجالات أو حدود الدراسة باعطاء صورة ادق وأوضح .</a:t>
            </a:r>
          </a:p>
          <a:p>
            <a:pPr algn="just"/>
            <a:r>
              <a:rPr lang="ar-EG" sz="3200" b="1" dirty="0" smtClean="0"/>
              <a:t>مثال ( الصحف السعودية) المقصود بها الصحف السعودية الدولية، مع تقديم مبررات لذلك.</a:t>
            </a:r>
            <a:r>
              <a:rPr lang="en-US" sz="3200" b="1" dirty="0" smtClean="0"/>
              <a:t>  </a:t>
            </a:r>
            <a:endParaRPr lang="ar-EG" sz="3200" b="1" dirty="0"/>
          </a:p>
        </p:txBody>
      </p:sp>
      <p:sp>
        <p:nvSpPr>
          <p:cNvPr id="3" name="Title 2"/>
          <p:cNvSpPr>
            <a:spLocks noGrp="1"/>
          </p:cNvSpPr>
          <p:nvPr>
            <p:ph type="title"/>
          </p:nvPr>
        </p:nvSpPr>
        <p:spPr/>
        <p:txBody>
          <a:bodyPr/>
          <a:lstStyle/>
          <a:p>
            <a:endParaRPr lang="ar-EG" dirty="0"/>
          </a:p>
        </p:txBody>
      </p:sp>
    </p:spTree>
    <p:extLst>
      <p:ext uri="{BB962C8B-B14F-4D97-AF65-F5344CB8AC3E}">
        <p14:creationId xmlns:p14="http://schemas.microsoft.com/office/powerpoint/2010/main" val="358052182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600" b="1" dirty="0" smtClean="0"/>
              <a:t>بعد القيام بتحديد مجتمع البحث يجب </a:t>
            </a:r>
            <a:r>
              <a:rPr lang="ar-SA" sz="3600" b="1" dirty="0" smtClean="0"/>
              <a:t>أن يبين الباحث </a:t>
            </a:r>
            <a:r>
              <a:rPr lang="ar-EG" sz="3600" b="1" dirty="0" smtClean="0"/>
              <a:t>إذا كانت الدراسة ستعتمد على أسلوب الحصر الشامل أم على العينة، ويتوقف ذلك على أهداف البحث وطبيعة المجتمع.</a:t>
            </a:r>
            <a:endParaRPr lang="ar-EG" sz="3600" b="1" dirty="0"/>
          </a:p>
        </p:txBody>
      </p:sp>
      <p:sp>
        <p:nvSpPr>
          <p:cNvPr id="3" name="Title 2"/>
          <p:cNvSpPr>
            <a:spLocks noGrp="1"/>
          </p:cNvSpPr>
          <p:nvPr>
            <p:ph type="title"/>
          </p:nvPr>
        </p:nvSpPr>
        <p:spPr/>
        <p:txBody>
          <a:bodyPr/>
          <a:lstStyle/>
          <a:p>
            <a:pPr algn="ctr"/>
            <a:r>
              <a:rPr lang="ar-EG" dirty="0" smtClean="0"/>
              <a:t>الحصر الشامل والعينة</a:t>
            </a:r>
            <a:endParaRPr lang="ar-EG" dirty="0"/>
          </a:p>
        </p:txBody>
      </p:sp>
    </p:spTree>
    <p:extLst>
      <p:ext uri="{BB962C8B-B14F-4D97-AF65-F5344CB8AC3E}">
        <p14:creationId xmlns:p14="http://schemas.microsoft.com/office/powerpoint/2010/main" val="118521917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gn="just"/>
            <a:r>
              <a:rPr lang="ar-EG" sz="3200" b="1" dirty="0" smtClean="0"/>
              <a:t>معناه: جمع البيانات من جميع مفردات مجتمع البحث،.</a:t>
            </a:r>
          </a:p>
          <a:p>
            <a:pPr algn="just">
              <a:buNone/>
            </a:pPr>
            <a:r>
              <a:rPr lang="ar-EG" sz="3200" b="1" dirty="0" smtClean="0">
                <a:solidFill>
                  <a:srgbClr val="FF0000"/>
                </a:solidFill>
              </a:rPr>
              <a:t>ويفضل الاعتماد على أسلوب الحصر الشامل</a:t>
            </a:r>
          </a:p>
          <a:p>
            <a:pPr algn="just"/>
            <a:r>
              <a:rPr lang="ar-EG" sz="3200" b="1" dirty="0" smtClean="0"/>
              <a:t> إذا كان المجتمع صغيرا ومركزا في مكان محدد.</a:t>
            </a:r>
          </a:p>
          <a:p>
            <a:pPr algn="just"/>
            <a:r>
              <a:rPr lang="ar-EG" sz="3200" b="1" dirty="0" smtClean="0"/>
              <a:t> إذا كان هدف البحث هو جمع البيانات من مجتمع البحث كله.</a:t>
            </a:r>
          </a:p>
          <a:p>
            <a:pPr algn="just"/>
            <a:r>
              <a:rPr lang="ar-EG" sz="3200" b="1" dirty="0" smtClean="0"/>
              <a:t>عندما تكون النتائج المطلوب التوصل اليها على درجة كبيرة من الاهمية مما يقتضي الحصر الشامل.</a:t>
            </a:r>
            <a:endParaRPr lang="ar-EG" sz="3200" b="1" dirty="0"/>
          </a:p>
        </p:txBody>
      </p:sp>
      <p:sp>
        <p:nvSpPr>
          <p:cNvPr id="3" name="Title 2"/>
          <p:cNvSpPr>
            <a:spLocks noGrp="1"/>
          </p:cNvSpPr>
          <p:nvPr>
            <p:ph type="title"/>
          </p:nvPr>
        </p:nvSpPr>
        <p:spPr/>
        <p:txBody>
          <a:bodyPr/>
          <a:lstStyle/>
          <a:p>
            <a:pPr algn="ctr"/>
            <a:r>
              <a:rPr lang="ar-EG" dirty="0" smtClean="0"/>
              <a:t>الحصر الشامل</a:t>
            </a:r>
            <a:endParaRPr lang="ar-EG" dirty="0"/>
          </a:p>
        </p:txBody>
      </p:sp>
    </p:spTree>
    <p:extLst>
      <p:ext uri="{BB962C8B-B14F-4D97-AF65-F5344CB8AC3E}">
        <p14:creationId xmlns:p14="http://schemas.microsoft.com/office/powerpoint/2010/main" val="38805012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704</TotalTime>
  <Words>7086</Words>
  <Application>Microsoft Office PowerPoint</Application>
  <PresentationFormat>عرض على الشاشة (3:4)‏</PresentationFormat>
  <Paragraphs>495</Paragraphs>
  <Slides>128</Slides>
  <Notes>5</Notes>
  <HiddenSlides>0</HiddenSlides>
  <MMClips>0</MMClips>
  <ScaleCrop>false</ScaleCrop>
  <HeadingPairs>
    <vt:vector size="4" baseType="variant">
      <vt:variant>
        <vt:lpstr>نسق</vt:lpstr>
      </vt:variant>
      <vt:variant>
        <vt:i4>1</vt:i4>
      </vt:variant>
      <vt:variant>
        <vt:lpstr>عناوين الشرائح</vt:lpstr>
      </vt:variant>
      <vt:variant>
        <vt:i4>128</vt:i4>
      </vt:variant>
    </vt:vector>
  </HeadingPairs>
  <TitlesOfParts>
    <vt:vector size="129" baseType="lpstr">
      <vt:lpstr>Concourse</vt:lpstr>
      <vt:lpstr>مراحل إعداد مشروع البحث</vt:lpstr>
      <vt:lpstr>عرض تقديمي في PowerPoint</vt:lpstr>
      <vt:lpstr>أنواع البحوث حسب مصدر الفكرة</vt:lpstr>
      <vt:lpstr>المشروع البحثي المتعلق بنظرية</vt:lpstr>
      <vt:lpstr>المشروع البحثي المتعلق بمشكلة</vt:lpstr>
      <vt:lpstr>عرض تقديمي في PowerPoint</vt:lpstr>
      <vt:lpstr>إختيار الموضوع</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وبناء على ما سبق يمكن تحديد العوامل المؤثرة في إختيار موضوع الدراسة فيما يلي:-</vt:lpstr>
      <vt:lpstr>عرض تقديمي في PowerPoint</vt:lpstr>
      <vt:lpstr>عرض تقديمي في PowerPoint</vt:lpstr>
      <vt:lpstr>عرض تقديمي في PowerPoint</vt:lpstr>
      <vt:lpstr>كيفية اختيار موضوع البحث</vt:lpstr>
      <vt:lpstr>عرض تقديمي في PowerPoint</vt:lpstr>
      <vt:lpstr>غلاف البحث</vt:lpstr>
      <vt:lpstr>ثالثا: مشكلة البحث</vt:lpstr>
      <vt:lpstr>عرض تقديمي في PowerPoint</vt:lpstr>
      <vt:lpstr>طرق تكوين المشكلة</vt:lpstr>
      <vt:lpstr>عرض تقديمي في PowerPoint</vt:lpstr>
      <vt:lpstr>عرض تقديمي في PowerPoint</vt:lpstr>
      <vt:lpstr>عرض تقديمي في PowerPoint</vt:lpstr>
      <vt:lpstr>عرض تقديمي في PowerPoint</vt:lpstr>
      <vt:lpstr>عرض تقديمي في PowerPoint</vt:lpstr>
      <vt:lpstr>الطرق غير المنظمة في تكوين المشكلات </vt:lpstr>
      <vt:lpstr>عرض تقديمي في PowerPoint</vt:lpstr>
      <vt:lpstr>عرض تقديمي في PowerPoint</vt:lpstr>
      <vt:lpstr>رابعا : أهداف البحث</vt:lpstr>
      <vt:lpstr>خامساً : أهمية البحث</vt:lpstr>
      <vt:lpstr>الفروض والتساؤلات</vt:lpstr>
      <vt:lpstr>عرض تقديمي في PowerPoint</vt:lpstr>
      <vt:lpstr>شروط الفروض</vt:lpstr>
      <vt:lpstr>تحديد الفروض</vt:lpstr>
      <vt:lpstr>عدد الفروض</vt:lpstr>
      <vt:lpstr>عرض تقديمي في PowerPoint</vt:lpstr>
      <vt:lpstr>اختبار الفروض</vt:lpstr>
      <vt:lpstr>عرض تقديمي في PowerPoint</vt:lpstr>
      <vt:lpstr>عرض تقديمي في PowerPoint</vt:lpstr>
      <vt:lpstr>عرض تقديمي في PowerPoint</vt:lpstr>
      <vt:lpstr>وظائف الفروض</vt:lpstr>
      <vt:lpstr>شروط الفرض العلمي</vt:lpstr>
      <vt:lpstr>عرض تقديمي في PowerPoint</vt:lpstr>
      <vt:lpstr>صياغة فروض البحث</vt:lpstr>
      <vt:lpstr>عرض تقديمي في PowerPoint</vt:lpstr>
      <vt:lpstr>عرض تقديمي في PowerPoint</vt:lpstr>
      <vt:lpstr>عرض تقديمي في PowerPoint</vt:lpstr>
      <vt:lpstr>عرض تقديمي في PowerPoint</vt:lpstr>
      <vt:lpstr>مثال عن العلاقة بين الموضوع، العنوان، الإشكالية والفرضيات:</vt:lpstr>
      <vt:lpstr>مكونات الفرض</vt:lpstr>
      <vt:lpstr>عرض تقديمي في PowerPoint</vt:lpstr>
      <vt:lpstr>عرض تقديمي في PowerPoint</vt:lpstr>
      <vt:lpstr>عرض تقديمي في PowerPoint</vt:lpstr>
      <vt:lpstr>الفروض والتساؤلات</vt:lpstr>
      <vt:lpstr>صياغة التساؤلات</vt:lpstr>
      <vt:lpstr>الحياد في اختبار الفروض والتوصل الى نتائج</vt:lpstr>
      <vt:lpstr>وظائف الفروض</vt:lpstr>
      <vt:lpstr>عرض تقديمي في PowerPoint</vt:lpstr>
      <vt:lpstr>عرض تقديمي في PowerPoint</vt:lpstr>
      <vt:lpstr>عرض تقديمي في PowerPoint</vt:lpstr>
      <vt:lpstr>عرض تقديمي في PowerPoint</vt:lpstr>
      <vt:lpstr>حدود البحث</vt:lpstr>
      <vt:lpstr>المجال الجغرافي أو المكاني</vt:lpstr>
      <vt:lpstr>المجال البشري أو الموضوعي </vt:lpstr>
      <vt:lpstr>المجال الزمني</vt:lpstr>
      <vt:lpstr>الفرق بين المجال الزمني والخطة الزمنية</vt:lpstr>
      <vt:lpstr>عرض تقديمي في PowerPoint</vt:lpstr>
      <vt:lpstr>أسلوب البحث</vt:lpstr>
      <vt:lpstr>تحديد البيانات </vt:lpstr>
      <vt:lpstr>عرض تقديمي في PowerPoint</vt:lpstr>
      <vt:lpstr>عرض تقديمي في PowerPoint</vt:lpstr>
      <vt:lpstr>عرض تقديمي في PowerPoint</vt:lpstr>
      <vt:lpstr>مجتمع البحث والعينة </vt:lpstr>
      <vt:lpstr>أنواع جمع البيانات</vt:lpstr>
      <vt:lpstr>مجتمع البحث:  </vt:lpstr>
      <vt:lpstr>مفهوم العينة: </vt:lpstr>
      <vt:lpstr>عرض تقديمي في PowerPoint</vt:lpstr>
      <vt:lpstr>أداة البحث وطرقة جمع البيانات</vt:lpstr>
      <vt:lpstr>قياس متغيرات البحث</vt:lpstr>
      <vt:lpstr>التحليل الاحصائي المستخدم</vt:lpstr>
      <vt:lpstr>الدراسات السابقة</vt:lpstr>
      <vt:lpstr>عرض الدراسات</vt:lpstr>
      <vt:lpstr>عرض تقديمي في PowerPoint</vt:lpstr>
      <vt:lpstr>الدراسة الاستطلاعية</vt:lpstr>
      <vt:lpstr>أهداف الدراسة الاستطلاعية</vt:lpstr>
      <vt:lpstr>عرض تقديمي في PowerPoint</vt:lpstr>
      <vt:lpstr>عرض تقديمي في PowerPoint</vt:lpstr>
      <vt:lpstr>خطة البحث</vt:lpstr>
      <vt:lpstr>قائمة المراجع الأولية </vt:lpstr>
      <vt:lpstr>مراجع الكتب</vt:lpstr>
      <vt:lpstr>تحديد مجتمع البحث واختيار العينة</vt:lpstr>
      <vt:lpstr>تعريف مجتمع البحث</vt:lpstr>
      <vt:lpstr>عرض تقديمي في PowerPoint</vt:lpstr>
      <vt:lpstr>الحصر الشامل والعينة</vt:lpstr>
      <vt:lpstr>الحصر الشامل</vt:lpstr>
      <vt:lpstr>مزايا الحصر الشامل</vt:lpstr>
      <vt:lpstr>عيوب الحصر الشامل</vt:lpstr>
      <vt:lpstr>لماذا تستخدم العينات ؟</vt:lpstr>
      <vt:lpstr>لماذا تستخدم العينات ؟</vt:lpstr>
      <vt:lpstr>معنى العينة</vt:lpstr>
      <vt:lpstr>شروط العينة</vt:lpstr>
      <vt:lpstr>حجم العينة ومدى تمثيلها لمجتمع الدراسة :  </vt:lpstr>
      <vt:lpstr>لا توجد نسبة مئوية معينة هناك عوامل تؤثر في حجم العينة </vt:lpstr>
      <vt:lpstr>عيوب العينة</vt:lpstr>
      <vt:lpstr>عرض تقديمي في PowerPoint</vt:lpstr>
      <vt:lpstr>مراحل اختيار العينة :  </vt:lpstr>
      <vt:lpstr>عرض تقديمي في PowerPoint</vt:lpstr>
      <vt:lpstr>عرض تقديمي في PowerPoint</vt:lpstr>
      <vt:lpstr>أنواع العينات Types of Samples  </vt:lpstr>
      <vt:lpstr>1-- العينات الاحتمالية (العشوائية)  Probabilistic Samples :  </vt:lpstr>
      <vt:lpstr>أ‌. العينة العشوائية البسيطة  Simple random sample  </vt:lpstr>
      <vt:lpstr>ب‌. العينة المنتظمة Systematic Sample </vt:lpstr>
      <vt:lpstr>ج -العينة الطبقية العشوائية  Stratified  random sample  </vt:lpstr>
      <vt:lpstr>يتم اختيار العينة العشوائية الطبقية عبر الخطوات التالية  </vt:lpstr>
      <vt:lpstr>الإجابة يمكن حصرها في الجدول التالي:  </vt:lpstr>
      <vt:lpstr>د- العينة العنقودية Cluster Sample </vt:lpstr>
      <vt:lpstr>2 - العينات غير العشوائية ( غير الاحتمالية)No probabilistic samples    </vt:lpstr>
      <vt:lpstr>العينة الغرضية أو العمدية Purposive Sample  </vt:lpstr>
      <vt:lpstr>عينة الصدفة Accidental Sample</vt:lpstr>
      <vt:lpstr>العينة التطوعية :  </vt:lpstr>
      <vt:lpstr>العينة المتاحة </vt:lpstr>
      <vt:lpstr>عرض تقديمي في PowerPoint</vt:lpstr>
      <vt:lpstr>عرض تقديمي في PowerPoint</vt:lpstr>
      <vt:lpstr>عروض الطالبات : مشروع بحث يحتوي على خطة لدراسة علمية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إعداد مشروع البحث</dc:title>
  <dc:creator>nahla</dc:creator>
  <cp:lastModifiedBy>nahla</cp:lastModifiedBy>
  <cp:revision>44</cp:revision>
  <dcterms:created xsi:type="dcterms:W3CDTF">2006-08-16T00:00:00Z</dcterms:created>
  <dcterms:modified xsi:type="dcterms:W3CDTF">2017-09-27T09:35:02Z</dcterms:modified>
</cp:coreProperties>
</file>