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autoCompressPictures="0">
  <p:sldMasterIdLst>
    <p:sldMasterId id="2147484491" r:id="rId1"/>
  </p:sldMasterIdLst>
  <p:notesMasterIdLst>
    <p:notesMasterId r:id="rId32"/>
  </p:notesMasterIdLst>
  <p:handoutMasterIdLst>
    <p:handoutMasterId r:id="rId33"/>
  </p:handoutMasterIdLst>
  <p:sldIdLst>
    <p:sldId id="263" r:id="rId2"/>
    <p:sldId id="270" r:id="rId3"/>
    <p:sldId id="266" r:id="rId4"/>
    <p:sldId id="267" r:id="rId5"/>
    <p:sldId id="264" r:id="rId6"/>
    <p:sldId id="265" r:id="rId7"/>
    <p:sldId id="284" r:id="rId8"/>
    <p:sldId id="256" r:id="rId9"/>
    <p:sldId id="257" r:id="rId10"/>
    <p:sldId id="278" r:id="rId11"/>
    <p:sldId id="271" r:id="rId12"/>
    <p:sldId id="276" r:id="rId13"/>
    <p:sldId id="285" r:id="rId14"/>
    <p:sldId id="258" r:id="rId15"/>
    <p:sldId id="259" r:id="rId16"/>
    <p:sldId id="281" r:id="rId17"/>
    <p:sldId id="286" r:id="rId18"/>
    <p:sldId id="280" r:id="rId19"/>
    <p:sldId id="274" r:id="rId20"/>
    <p:sldId id="283" r:id="rId21"/>
    <p:sldId id="282" r:id="rId22"/>
    <p:sldId id="275" r:id="rId23"/>
    <p:sldId id="279" r:id="rId24"/>
    <p:sldId id="261" r:id="rId25"/>
    <p:sldId id="277" r:id="rId26"/>
    <p:sldId id="262" r:id="rId27"/>
    <p:sldId id="288" r:id="rId28"/>
    <p:sldId id="287" r:id="rId29"/>
    <p:sldId id="260" r:id="rId30"/>
    <p:sldId id="273" r:id="rId3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13" d="100"/>
          <a:sy n="113" d="100"/>
        </p:scale>
        <p:origin x="132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37" d="100"/>
          <a:sy n="37" d="100"/>
        </p:scale>
        <p:origin x="-2458" y="-77"/>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145282" y="9119474"/>
            <a:ext cx="3169920" cy="480060"/>
          </a:xfrm>
          <a:prstGeom prst="rect">
            <a:avLst/>
          </a:prstGeom>
        </p:spPr>
        <p:txBody>
          <a:bodyPr vert="horz" lIns="96661" tIns="48331" rIns="96661" bIns="48331" rtlCol="1" anchor="b"/>
          <a:lstStyle>
            <a:lvl1pPr algn="r">
              <a:defRPr sz="1300"/>
            </a:lvl1pPr>
          </a:lstStyle>
          <a:p>
            <a:endParaRPr lang="ar-SA"/>
          </a:p>
        </p:txBody>
      </p:sp>
      <p:sp>
        <p:nvSpPr>
          <p:cNvPr id="5" name="Slide Number Placeholder 4"/>
          <p:cNvSpPr>
            <a:spLocks noGrp="1"/>
          </p:cNvSpPr>
          <p:nvPr>
            <p:ph type="sldNum" sz="quarter" idx="3"/>
          </p:nvPr>
        </p:nvSpPr>
        <p:spPr>
          <a:xfrm>
            <a:off x="1696" y="9119474"/>
            <a:ext cx="3169920" cy="480060"/>
          </a:xfrm>
          <a:prstGeom prst="rect">
            <a:avLst/>
          </a:prstGeom>
        </p:spPr>
        <p:txBody>
          <a:bodyPr vert="horz" lIns="96661" tIns="48331" rIns="96661" bIns="48331" rtlCol="1" anchor="b"/>
          <a:lstStyle>
            <a:lvl1pPr algn="l">
              <a:defRPr sz="1300"/>
            </a:lvl1pPr>
          </a:lstStyle>
          <a:p>
            <a:fld id="{A723EB30-2DD4-4477-8E17-C2A0DA35D367}" type="slidenum">
              <a:rPr lang="ar-SA" smtClean="0"/>
              <a:t>‹#›</a:t>
            </a:fld>
            <a:endParaRPr lang="ar-SA"/>
          </a:p>
        </p:txBody>
      </p:sp>
    </p:spTree>
    <p:extLst>
      <p:ext uri="{BB962C8B-B14F-4D97-AF65-F5344CB8AC3E}">
        <p14:creationId xmlns:p14="http://schemas.microsoft.com/office/powerpoint/2010/main" val="19034586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1696" y="2"/>
            <a:ext cx="3169920" cy="480060"/>
          </a:xfrm>
          <a:prstGeom prst="rect">
            <a:avLst/>
          </a:prstGeom>
        </p:spPr>
        <p:txBody>
          <a:bodyPr vert="horz" lIns="96661" tIns="48331" rIns="96661" bIns="48331" rtlCol="1"/>
          <a:lstStyle>
            <a:lvl1pPr algn="l">
              <a:defRPr sz="1300"/>
            </a:lvl1pPr>
          </a:lstStyle>
          <a:p>
            <a:endParaRPr lang="ar-S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1" anchor="ctr"/>
          <a:lstStyle/>
          <a:p>
            <a:endParaRPr lang="ar-SA"/>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61" tIns="48331" rIns="96661" bIns="48331"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Slide Number Placeholder 6"/>
          <p:cNvSpPr>
            <a:spLocks noGrp="1"/>
          </p:cNvSpPr>
          <p:nvPr>
            <p:ph type="sldNum" sz="quarter" idx="5"/>
          </p:nvPr>
        </p:nvSpPr>
        <p:spPr>
          <a:xfrm>
            <a:off x="1696" y="9119474"/>
            <a:ext cx="3169920" cy="480060"/>
          </a:xfrm>
          <a:prstGeom prst="rect">
            <a:avLst/>
          </a:prstGeom>
        </p:spPr>
        <p:txBody>
          <a:bodyPr vert="horz" lIns="96661" tIns="48331" rIns="96661" bIns="48331" rtlCol="1" anchor="b"/>
          <a:lstStyle>
            <a:lvl1pPr algn="l">
              <a:defRPr sz="1300"/>
            </a:lvl1pPr>
          </a:lstStyle>
          <a:p>
            <a:fld id="{426FD041-BF44-4C60-9277-B905F9B6260B}" type="slidenum">
              <a:rPr lang="ar-SA" smtClean="0"/>
              <a:t>‹#›</a:t>
            </a:fld>
            <a:endParaRPr lang="ar-SA"/>
          </a:p>
        </p:txBody>
      </p:sp>
    </p:spTree>
    <p:extLst>
      <p:ext uri="{BB962C8B-B14F-4D97-AF65-F5344CB8AC3E}">
        <p14:creationId xmlns:p14="http://schemas.microsoft.com/office/powerpoint/2010/main" val="3291200532"/>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426FD041-BF44-4C60-9277-B905F9B6260B}" type="slidenum">
              <a:rPr lang="ar-SA" smtClean="0"/>
              <a:t>1</a:t>
            </a:fld>
            <a:endParaRPr lang="ar-SA"/>
          </a:p>
        </p:txBody>
      </p:sp>
      <p:sp>
        <p:nvSpPr>
          <p:cNvPr id="6" name="Footer Placeholder 5"/>
          <p:cNvSpPr>
            <a:spLocks noGrp="1"/>
          </p:cNvSpPr>
          <p:nvPr>
            <p:ph type="ftr" sz="quarter" idx="12"/>
          </p:nvPr>
        </p:nvSpPr>
        <p:spPr>
          <a:xfrm>
            <a:off x="4145282" y="9119474"/>
            <a:ext cx="3169920" cy="480060"/>
          </a:xfrm>
          <a:prstGeom prst="rect">
            <a:avLst/>
          </a:prstGeom>
        </p:spPr>
        <p:txBody>
          <a:bodyPr/>
          <a:lstStyle/>
          <a:p>
            <a:endParaRPr lang="ar-SA"/>
          </a:p>
        </p:txBody>
      </p:sp>
    </p:spTree>
    <p:extLst>
      <p:ext uri="{BB962C8B-B14F-4D97-AF65-F5344CB8AC3E}">
        <p14:creationId xmlns:p14="http://schemas.microsoft.com/office/powerpoint/2010/main" val="250534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426FD041-BF44-4C60-9277-B905F9B6260B}" type="slidenum">
              <a:rPr lang="ar-SA" smtClean="0"/>
              <a:t>8</a:t>
            </a:fld>
            <a:endParaRPr lang="ar-SA"/>
          </a:p>
        </p:txBody>
      </p:sp>
      <p:sp>
        <p:nvSpPr>
          <p:cNvPr id="6" name="Footer Placeholder 5"/>
          <p:cNvSpPr>
            <a:spLocks noGrp="1"/>
          </p:cNvSpPr>
          <p:nvPr>
            <p:ph type="ftr" sz="quarter" idx="12"/>
          </p:nvPr>
        </p:nvSpPr>
        <p:spPr>
          <a:xfrm>
            <a:off x="4145282" y="9119474"/>
            <a:ext cx="3169920" cy="480060"/>
          </a:xfrm>
          <a:prstGeom prst="rect">
            <a:avLst/>
          </a:prstGeom>
        </p:spPr>
        <p:txBody>
          <a:bodyPr/>
          <a:lstStyle/>
          <a:p>
            <a:endParaRPr lang="ar-SA"/>
          </a:p>
        </p:txBody>
      </p:sp>
    </p:spTree>
    <p:extLst>
      <p:ext uri="{BB962C8B-B14F-4D97-AF65-F5344CB8AC3E}">
        <p14:creationId xmlns:p14="http://schemas.microsoft.com/office/powerpoint/2010/main" val="38439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426FD041-BF44-4C60-9277-B905F9B6260B}" type="slidenum">
              <a:rPr lang="ar-SA" smtClean="0"/>
              <a:t>9</a:t>
            </a:fld>
            <a:endParaRPr lang="ar-SA"/>
          </a:p>
        </p:txBody>
      </p:sp>
      <p:sp>
        <p:nvSpPr>
          <p:cNvPr id="6" name="Footer Placeholder 5"/>
          <p:cNvSpPr>
            <a:spLocks noGrp="1"/>
          </p:cNvSpPr>
          <p:nvPr>
            <p:ph type="ftr" sz="quarter" idx="11"/>
          </p:nvPr>
        </p:nvSpPr>
        <p:spPr>
          <a:xfrm>
            <a:off x="4145282" y="9119474"/>
            <a:ext cx="3169920" cy="480060"/>
          </a:xfrm>
          <a:prstGeom prst="rect">
            <a:avLst/>
          </a:prstGeom>
        </p:spPr>
        <p:txBody>
          <a:bodyPr/>
          <a:lstStyle/>
          <a:p>
            <a:endParaRPr lang="ar-SA"/>
          </a:p>
        </p:txBody>
      </p:sp>
    </p:spTree>
    <p:extLst>
      <p:ext uri="{BB962C8B-B14F-4D97-AF65-F5344CB8AC3E}">
        <p14:creationId xmlns:p14="http://schemas.microsoft.com/office/powerpoint/2010/main" val="266844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FD041-BF44-4C60-9277-B905F9B6260B}" type="slidenum">
              <a:rPr lang="ar-SA" smtClean="0"/>
              <a:t>24</a:t>
            </a:fld>
            <a:endParaRPr lang="ar-SA"/>
          </a:p>
        </p:txBody>
      </p:sp>
    </p:spTree>
    <p:extLst>
      <p:ext uri="{BB962C8B-B14F-4D97-AF65-F5344CB8AC3E}">
        <p14:creationId xmlns:p14="http://schemas.microsoft.com/office/powerpoint/2010/main" val="361419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4145282" y="9119474"/>
            <a:ext cx="3169920" cy="480060"/>
          </a:xfrm>
          <a:prstGeom prst="rect">
            <a:avLst/>
          </a:prstGeom>
        </p:spPr>
        <p:txBody>
          <a:bodyPr/>
          <a:lstStyle/>
          <a:p>
            <a:endParaRPr lang="ar-SA"/>
          </a:p>
        </p:txBody>
      </p:sp>
      <p:sp>
        <p:nvSpPr>
          <p:cNvPr id="5" name="Slide Number Placeholder 4"/>
          <p:cNvSpPr>
            <a:spLocks noGrp="1"/>
          </p:cNvSpPr>
          <p:nvPr>
            <p:ph type="sldNum" sz="quarter" idx="11"/>
          </p:nvPr>
        </p:nvSpPr>
        <p:spPr/>
        <p:txBody>
          <a:bodyPr/>
          <a:lstStyle/>
          <a:p>
            <a:fld id="{426FD041-BF44-4C60-9277-B905F9B6260B}" type="slidenum">
              <a:rPr lang="ar-SA" smtClean="0"/>
              <a:t>26</a:t>
            </a:fld>
            <a:endParaRPr lang="ar-SA"/>
          </a:p>
        </p:txBody>
      </p:sp>
    </p:spTree>
    <p:extLst>
      <p:ext uri="{BB962C8B-B14F-4D97-AF65-F5344CB8AC3E}">
        <p14:creationId xmlns:p14="http://schemas.microsoft.com/office/powerpoint/2010/main" val="106344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a:xfrm>
            <a:off x="4145282" y="9119474"/>
            <a:ext cx="3169920" cy="480060"/>
          </a:xfrm>
          <a:prstGeom prst="rect">
            <a:avLst/>
          </a:prstGeom>
        </p:spPr>
        <p:txBody>
          <a:bodyPr/>
          <a:lstStyle/>
          <a:p>
            <a:endParaRPr lang="ar-SA"/>
          </a:p>
        </p:txBody>
      </p:sp>
      <p:sp>
        <p:nvSpPr>
          <p:cNvPr id="5" name="Slide Number Placeholder 4"/>
          <p:cNvSpPr>
            <a:spLocks noGrp="1"/>
          </p:cNvSpPr>
          <p:nvPr>
            <p:ph type="sldNum" sz="quarter" idx="11"/>
          </p:nvPr>
        </p:nvSpPr>
        <p:spPr/>
        <p:txBody>
          <a:bodyPr/>
          <a:lstStyle/>
          <a:p>
            <a:fld id="{426FD041-BF44-4C60-9277-B905F9B6260B}" type="slidenum">
              <a:rPr lang="ar-SA" smtClean="0"/>
              <a:t>28</a:t>
            </a:fld>
            <a:endParaRPr lang="ar-SA"/>
          </a:p>
        </p:txBody>
      </p:sp>
    </p:spTree>
    <p:extLst>
      <p:ext uri="{BB962C8B-B14F-4D97-AF65-F5344CB8AC3E}">
        <p14:creationId xmlns:p14="http://schemas.microsoft.com/office/powerpoint/2010/main" val="230606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380072-8592-46E0-AAAD-EC08750FC6F5}" type="datetime1">
              <a:rPr lang="en-US" smtClean="0"/>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78DA4-B75E-4AA1-BBB2-3343F8FB5064}" type="slidenum">
              <a:rPr lang="en-US" smtClean="0"/>
              <a:pPr/>
              <a:t>‹#›</a:t>
            </a:fld>
            <a:endParaRPr lang="en-US" dirty="0"/>
          </a:p>
        </p:txBody>
      </p:sp>
    </p:spTree>
    <p:extLst>
      <p:ext uri="{BB962C8B-B14F-4D97-AF65-F5344CB8AC3E}">
        <p14:creationId xmlns:p14="http://schemas.microsoft.com/office/powerpoint/2010/main" val="90440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F6E49C-8A4F-40B9-B448-B9C1E6F05B1E}" type="datetime1">
              <a:rPr lang="en-US" smtClean="0"/>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78DA4-B75E-4AA1-BBB2-3343F8FB5064}" type="slidenum">
              <a:rPr lang="en-US" smtClean="0"/>
              <a:pPr/>
              <a:t>‹#›</a:t>
            </a:fld>
            <a:endParaRPr lang="en-US" dirty="0"/>
          </a:p>
        </p:txBody>
      </p:sp>
    </p:spTree>
    <p:extLst>
      <p:ext uri="{BB962C8B-B14F-4D97-AF65-F5344CB8AC3E}">
        <p14:creationId xmlns:p14="http://schemas.microsoft.com/office/powerpoint/2010/main" val="16647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00E74-A62F-46DA-B1E9-93B3064EAC53}" type="datetime1">
              <a:rPr lang="en-US" smtClean="0"/>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78DA4-B75E-4AA1-BBB2-3343F8FB5064}" type="slidenum">
              <a:rPr lang="en-US" smtClean="0"/>
              <a:pPr/>
              <a:t>‹#›</a:t>
            </a:fld>
            <a:endParaRPr lang="en-US" dirty="0"/>
          </a:p>
        </p:txBody>
      </p:sp>
    </p:spTree>
    <p:extLst>
      <p:ext uri="{BB962C8B-B14F-4D97-AF65-F5344CB8AC3E}">
        <p14:creationId xmlns:p14="http://schemas.microsoft.com/office/powerpoint/2010/main" val="1797423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noFill/>
        </p:spPr>
        <p:txBody>
          <a:bodyPr/>
          <a:lstStyle>
            <a:lvl1pPr algn="r" rtl="1">
              <a:defRPr sz="3600" b="1">
                <a:effectLst>
                  <a:outerShdw blurRad="38100" dist="38100" dir="2700000" algn="tl">
                    <a:srgbClr val="000000">
                      <a:alpha val="43137"/>
                    </a:srgbClr>
                  </a:outerShdw>
                </a:effectLst>
              </a:defRPr>
            </a:lvl1pPr>
          </a:lstStyle>
          <a:p>
            <a:r>
              <a:rPr lang="en-US" dirty="0"/>
              <a:t>Click to edit Master title style</a:t>
            </a:r>
          </a:p>
        </p:txBody>
      </p:sp>
      <p:sp>
        <p:nvSpPr>
          <p:cNvPr id="4" name="Date Placeholder 3"/>
          <p:cNvSpPr>
            <a:spLocks noGrp="1"/>
          </p:cNvSpPr>
          <p:nvPr>
            <p:ph type="dt" sz="half" idx="10"/>
          </p:nvPr>
        </p:nvSpPr>
        <p:spPr/>
        <p:txBody>
          <a:bodyPr/>
          <a:lstStyle/>
          <a:p>
            <a:fld id="{C1AE508C-F66F-4B00-AF4D-5B1B94E14780}" type="datetime1">
              <a:rPr lang="en-US" smtClean="0"/>
              <a:t>9/15/2019</a:t>
            </a:fld>
            <a:endParaRPr lang="en-US" dirty="0"/>
          </a:p>
        </p:txBody>
      </p:sp>
      <p:sp>
        <p:nvSpPr>
          <p:cNvPr id="5" name="Footer Placeholder 4"/>
          <p:cNvSpPr>
            <a:spLocks noGrp="1"/>
          </p:cNvSpPr>
          <p:nvPr>
            <p:ph type="ftr" sz="quarter" idx="11"/>
          </p:nvPr>
        </p:nvSpPr>
        <p:spPr/>
        <p:txBody>
          <a:bodyPr/>
          <a:lstStyle/>
          <a:p>
            <a:pPr algn="r" rtl="1"/>
            <a:endParaRPr lang="en-US" dirty="0"/>
          </a:p>
        </p:txBody>
      </p:sp>
      <p:sp>
        <p:nvSpPr>
          <p:cNvPr id="6" name="Slide Number Placeholder 5"/>
          <p:cNvSpPr>
            <a:spLocks noGrp="1"/>
          </p:cNvSpPr>
          <p:nvPr>
            <p:ph type="sldNum" sz="quarter" idx="12"/>
          </p:nvPr>
        </p:nvSpPr>
        <p:spPr/>
        <p:txBody>
          <a:bodyPr/>
          <a:lstStyle/>
          <a:p>
            <a:fld id="{96878DA4-B75E-4AA1-BBB2-3343F8FB5064}"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normAutofit/>
          </a:bodyPr>
          <a:lstStyle>
            <a:lvl1pPr algn="r" rtl="1">
              <a:defRPr sz="3200"/>
            </a:lvl1pPr>
            <a:lvl2pPr algn="r" rtl="1">
              <a:defRPr sz="2800"/>
            </a:lvl2pPr>
            <a:lvl3pPr algn="r" rtl="1">
              <a:defRPr sz="2400"/>
            </a:lvl3pPr>
            <a:lvl4pPr algn="r" rtl="1">
              <a:defRPr sz="2000"/>
            </a:lvl4pPr>
            <a:lvl5pPr algn="r" rtl="1">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897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2EECCF-01F2-4C4D-8F0A-4E4496678290}" type="datetime1">
              <a:rPr lang="en-US" smtClean="0"/>
              <a:t>9/15/2019</a:t>
            </a:fld>
            <a:endParaRPr lang="en-US" dirty="0"/>
          </a:p>
        </p:txBody>
      </p:sp>
      <p:sp>
        <p:nvSpPr>
          <p:cNvPr id="5" name="Footer Placeholder 4"/>
          <p:cNvSpPr>
            <a:spLocks noGrp="1"/>
          </p:cNvSpPr>
          <p:nvPr>
            <p:ph type="ftr" sz="quarter" idx="11"/>
          </p:nvPr>
        </p:nvSpPr>
        <p:spPr/>
        <p:txBody>
          <a:bodyPr/>
          <a:lstStyle/>
          <a:p>
            <a:pPr algn="r" rtl="1"/>
            <a:endParaRPr lang="en-US" dirty="0"/>
          </a:p>
        </p:txBody>
      </p:sp>
      <p:sp>
        <p:nvSpPr>
          <p:cNvPr id="6" name="Slide Number Placeholder 5"/>
          <p:cNvSpPr>
            <a:spLocks noGrp="1"/>
          </p:cNvSpPr>
          <p:nvPr>
            <p:ph type="sldNum" sz="quarter" idx="12"/>
          </p:nvPr>
        </p:nvSpPr>
        <p:spPr/>
        <p:txBody>
          <a:bodyPr/>
          <a:lstStyle/>
          <a:p>
            <a:fld id="{96878DA4-B75E-4AA1-BBB2-3343F8FB5064}" type="slidenum">
              <a:rPr lang="en-US" smtClean="0"/>
              <a:pPr/>
              <a:t>‹#›</a:t>
            </a:fld>
            <a:endParaRPr lang="en-US" dirty="0"/>
          </a:p>
        </p:txBody>
      </p:sp>
    </p:spTree>
    <p:extLst>
      <p:ext uri="{BB962C8B-B14F-4D97-AF65-F5344CB8AC3E}">
        <p14:creationId xmlns:p14="http://schemas.microsoft.com/office/powerpoint/2010/main" val="280380799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B2ED9C-3BAC-41F5-AA2D-490C210799BC}" type="datetime1">
              <a:rPr lang="en-US" smtClean="0"/>
              <a:t>9/15/2019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878DA4-B75E-4AA1-BBB2-3343F8FB5064}" type="slidenum">
              <a:rPr lang="en-US" smtClean="0"/>
              <a:pPr/>
              <a:t>‹#›</a:t>
            </a:fld>
            <a:endParaRPr lang="en-US" dirty="0"/>
          </a:p>
        </p:txBody>
      </p:sp>
    </p:spTree>
    <p:extLst>
      <p:ext uri="{BB962C8B-B14F-4D97-AF65-F5344CB8AC3E}">
        <p14:creationId xmlns:p14="http://schemas.microsoft.com/office/powerpoint/2010/main" val="358370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2EECCF-01F2-4C4D-8F0A-4E4496678290}" type="datetime1">
              <a:rPr lang="en-US" smtClean="0"/>
              <a:t>9/15/2019</a:t>
            </a:fld>
            <a:endParaRPr lang="en-US" dirty="0"/>
          </a:p>
        </p:txBody>
      </p:sp>
      <p:sp>
        <p:nvSpPr>
          <p:cNvPr id="6" name="Footer Placeholder 5"/>
          <p:cNvSpPr>
            <a:spLocks noGrp="1"/>
          </p:cNvSpPr>
          <p:nvPr>
            <p:ph type="ftr" sz="quarter" idx="11"/>
          </p:nvPr>
        </p:nvSpPr>
        <p:spPr/>
        <p:txBody>
          <a:bodyPr/>
          <a:lstStyle/>
          <a:p>
            <a:pPr algn="r" rtl="1"/>
            <a:endParaRPr lang="en-US" dirty="0"/>
          </a:p>
        </p:txBody>
      </p:sp>
      <p:sp>
        <p:nvSpPr>
          <p:cNvPr id="7" name="Slide Number Placeholder 6"/>
          <p:cNvSpPr>
            <a:spLocks noGrp="1"/>
          </p:cNvSpPr>
          <p:nvPr>
            <p:ph type="sldNum" sz="quarter" idx="12"/>
          </p:nvPr>
        </p:nvSpPr>
        <p:spPr/>
        <p:txBody>
          <a:bodyPr/>
          <a:lstStyle/>
          <a:p>
            <a:fld id="{96878DA4-B75E-4AA1-BBB2-3343F8FB5064}" type="slidenum">
              <a:rPr lang="en-US" smtClean="0"/>
              <a:pPr/>
              <a:t>‹#›</a:t>
            </a:fld>
            <a:endParaRPr lang="en-US" dirty="0"/>
          </a:p>
        </p:txBody>
      </p:sp>
    </p:spTree>
    <p:extLst>
      <p:ext uri="{BB962C8B-B14F-4D97-AF65-F5344CB8AC3E}">
        <p14:creationId xmlns:p14="http://schemas.microsoft.com/office/powerpoint/2010/main" val="16552666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2EECCF-01F2-4C4D-8F0A-4E4496678290}" type="datetime1">
              <a:rPr lang="en-US" smtClean="0"/>
              <a:t>9/15/2019</a:t>
            </a:fld>
            <a:endParaRPr lang="en-US" dirty="0"/>
          </a:p>
        </p:txBody>
      </p:sp>
      <p:sp>
        <p:nvSpPr>
          <p:cNvPr id="8" name="Footer Placeholder 7"/>
          <p:cNvSpPr>
            <a:spLocks noGrp="1"/>
          </p:cNvSpPr>
          <p:nvPr>
            <p:ph type="ftr" sz="quarter" idx="11"/>
          </p:nvPr>
        </p:nvSpPr>
        <p:spPr/>
        <p:txBody>
          <a:bodyPr/>
          <a:lstStyle/>
          <a:p>
            <a:pPr algn="r" rtl="1"/>
            <a:endParaRPr lang="en-US" dirty="0"/>
          </a:p>
        </p:txBody>
      </p:sp>
      <p:sp>
        <p:nvSpPr>
          <p:cNvPr id="9" name="Slide Number Placeholder 8"/>
          <p:cNvSpPr>
            <a:spLocks noGrp="1"/>
          </p:cNvSpPr>
          <p:nvPr>
            <p:ph type="sldNum" sz="quarter" idx="12"/>
          </p:nvPr>
        </p:nvSpPr>
        <p:spPr/>
        <p:txBody>
          <a:bodyPr/>
          <a:lstStyle/>
          <a:p>
            <a:fld id="{96878DA4-B75E-4AA1-BBB2-3343F8FB5064}" type="slidenum">
              <a:rPr lang="en-US" smtClean="0"/>
              <a:pPr/>
              <a:t>‹#›</a:t>
            </a:fld>
            <a:endParaRPr lang="en-US" dirty="0"/>
          </a:p>
        </p:txBody>
      </p:sp>
    </p:spTree>
    <p:extLst>
      <p:ext uri="{BB962C8B-B14F-4D97-AF65-F5344CB8AC3E}">
        <p14:creationId xmlns:p14="http://schemas.microsoft.com/office/powerpoint/2010/main" val="17226623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CEFF7D-94B2-40AB-A9F6-D8ADC0412B7A}" type="datetime1">
              <a:rPr lang="en-US" smtClean="0"/>
              <a:t>9/15/2019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878DA4-B75E-4AA1-BBB2-3343F8FB5064}" type="slidenum">
              <a:rPr lang="en-US" smtClean="0"/>
              <a:pPr/>
              <a:t>‹#›</a:t>
            </a:fld>
            <a:endParaRPr lang="en-US" dirty="0"/>
          </a:p>
        </p:txBody>
      </p:sp>
    </p:spTree>
    <p:extLst>
      <p:ext uri="{BB962C8B-B14F-4D97-AF65-F5344CB8AC3E}">
        <p14:creationId xmlns:p14="http://schemas.microsoft.com/office/powerpoint/2010/main" val="165271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07841-9823-40F1-B95F-6B442D9C16E9}" type="datetime1">
              <a:rPr lang="en-US" smtClean="0"/>
              <a:t>9/15/2019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878DA4-B75E-4AA1-BBB2-3343F8FB5064}" type="slidenum">
              <a:rPr lang="en-US" smtClean="0"/>
              <a:pPr/>
              <a:t>‹#›</a:t>
            </a:fld>
            <a:endParaRPr lang="en-US" dirty="0"/>
          </a:p>
        </p:txBody>
      </p:sp>
    </p:spTree>
    <p:extLst>
      <p:ext uri="{BB962C8B-B14F-4D97-AF65-F5344CB8AC3E}">
        <p14:creationId xmlns:p14="http://schemas.microsoft.com/office/powerpoint/2010/main" val="1334250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2EECCF-01F2-4C4D-8F0A-4E4496678290}" type="datetime1">
              <a:rPr lang="en-US" smtClean="0"/>
              <a:t>9/15/2019</a:t>
            </a:fld>
            <a:endParaRPr lang="en-US" dirty="0"/>
          </a:p>
        </p:txBody>
      </p:sp>
      <p:sp>
        <p:nvSpPr>
          <p:cNvPr id="6" name="Footer Placeholder 5"/>
          <p:cNvSpPr>
            <a:spLocks noGrp="1"/>
          </p:cNvSpPr>
          <p:nvPr>
            <p:ph type="ftr" sz="quarter" idx="11"/>
          </p:nvPr>
        </p:nvSpPr>
        <p:spPr/>
        <p:txBody>
          <a:bodyPr/>
          <a:lstStyle/>
          <a:p>
            <a:pPr algn="r" rtl="1"/>
            <a:endParaRPr lang="en-US" dirty="0"/>
          </a:p>
        </p:txBody>
      </p:sp>
      <p:sp>
        <p:nvSpPr>
          <p:cNvPr id="7" name="Slide Number Placeholder 6"/>
          <p:cNvSpPr>
            <a:spLocks noGrp="1"/>
          </p:cNvSpPr>
          <p:nvPr>
            <p:ph type="sldNum" sz="quarter" idx="12"/>
          </p:nvPr>
        </p:nvSpPr>
        <p:spPr/>
        <p:txBody>
          <a:bodyPr/>
          <a:lstStyle/>
          <a:p>
            <a:fld id="{96878DA4-B75E-4AA1-BBB2-3343F8FB5064}" type="slidenum">
              <a:rPr lang="en-US" smtClean="0"/>
              <a:pPr/>
              <a:t>‹#›</a:t>
            </a:fld>
            <a:endParaRPr lang="en-US" dirty="0"/>
          </a:p>
        </p:txBody>
      </p:sp>
    </p:spTree>
    <p:extLst>
      <p:ext uri="{BB962C8B-B14F-4D97-AF65-F5344CB8AC3E}">
        <p14:creationId xmlns:p14="http://schemas.microsoft.com/office/powerpoint/2010/main" val="17157055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1E69FF-4375-4E4C-BBE6-F35CEBD1553F}" type="datetime1">
              <a:rPr lang="en-US" smtClean="0"/>
              <a:t>9/15/2019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78DA4-B75E-4AA1-BBB2-3343F8FB5064}" type="slidenum">
              <a:rPr lang="en-US" smtClean="0"/>
              <a:pPr/>
              <a:t>‹#›</a:t>
            </a:fld>
            <a:endParaRPr lang="en-US" dirty="0"/>
          </a:p>
        </p:txBody>
      </p:sp>
    </p:spTree>
    <p:extLst>
      <p:ext uri="{BB962C8B-B14F-4D97-AF65-F5344CB8AC3E}">
        <p14:creationId xmlns:p14="http://schemas.microsoft.com/office/powerpoint/2010/main" val="140256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EECCF-01F2-4C4D-8F0A-4E4496678290}" type="datetime1">
              <a:rPr lang="en-US" smtClean="0"/>
              <a:t>9/15/2019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rtl="1"/>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78DA4-B75E-4AA1-BBB2-3343F8FB5064}" type="slidenum">
              <a:rPr lang="en-US" smtClean="0"/>
              <a:pPr/>
              <a:t>‹#›</a:t>
            </a:fld>
            <a:endParaRPr lang="en-US" dirty="0"/>
          </a:p>
        </p:txBody>
      </p:sp>
    </p:spTree>
    <p:extLst>
      <p:ext uri="{BB962C8B-B14F-4D97-AF65-F5344CB8AC3E}">
        <p14:creationId xmlns:p14="http://schemas.microsoft.com/office/powerpoint/2010/main" val="436360662"/>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lms.ksu.edu.sa/" TargetMode="External"/><Relationship Id="rId2" Type="http://schemas.openxmlformats.org/officeDocument/2006/relationships/hyperlink" Target="mailto:aldayel@ksu.edu.sa"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2337/dc12-0963" TargetMode="External"/><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a:t>فسيولوجيا الجهد البدني</a:t>
            </a:r>
            <a:endParaRPr lang="en-US" dirty="0"/>
          </a:p>
        </p:txBody>
      </p:sp>
      <p:sp>
        <p:nvSpPr>
          <p:cNvPr id="3" name="Subtitle 2"/>
          <p:cNvSpPr>
            <a:spLocks noGrp="1"/>
          </p:cNvSpPr>
          <p:nvPr>
            <p:ph type="subTitle" idx="1"/>
          </p:nvPr>
        </p:nvSpPr>
        <p:spPr/>
        <p:txBody>
          <a:bodyPr/>
          <a:lstStyle/>
          <a:p>
            <a:pPr algn="r"/>
            <a:r>
              <a:rPr lang="en-US" dirty="0"/>
              <a:t>211</a:t>
            </a:r>
            <a:r>
              <a:rPr lang="ar-SA" dirty="0"/>
              <a:t> فجب</a:t>
            </a:r>
          </a:p>
          <a:p>
            <a:pPr algn="r"/>
            <a:r>
              <a:rPr lang="ar-SA" dirty="0"/>
              <a:t>عبدالعزيز الدايل</a:t>
            </a:r>
            <a:endParaRPr lang="en-US" dirty="0"/>
          </a:p>
        </p:txBody>
      </p:sp>
      <p:sp>
        <p:nvSpPr>
          <p:cNvPr id="4" name="TextBox 3"/>
          <p:cNvSpPr txBox="1"/>
          <p:nvPr/>
        </p:nvSpPr>
        <p:spPr>
          <a:xfrm>
            <a:off x="4283029" y="836715"/>
            <a:ext cx="3708066" cy="646331"/>
          </a:xfrm>
          <a:prstGeom prst="rect">
            <a:avLst/>
          </a:prstGeom>
          <a:noFill/>
        </p:spPr>
        <p:txBody>
          <a:bodyPr wrap="none" rtlCol="0">
            <a:spAutoFit/>
          </a:bodyPr>
          <a:lstStyle/>
          <a:p>
            <a:pPr algn="r" rtl="1"/>
            <a:r>
              <a:rPr lang="ar-SA" b="1" dirty="0">
                <a:effectLst>
                  <a:outerShdw blurRad="38100" dist="38100" dir="2700000" algn="tl">
                    <a:srgbClr val="000000">
                      <a:alpha val="43137"/>
                    </a:srgbClr>
                  </a:outerShdw>
                </a:effectLst>
                <a:latin typeface="Traditional Arabic" pitchFamily="2" charset="-78"/>
                <a:cs typeface="Traditional Arabic" pitchFamily="2" charset="-78"/>
              </a:rPr>
              <a:t>قسم  فسيولوجيا الجهد البدني</a:t>
            </a:r>
          </a:p>
          <a:p>
            <a:pPr algn="r" rtl="1"/>
            <a:r>
              <a:rPr lang="ar-SA" b="1" dirty="0">
                <a:effectLst>
                  <a:outerShdw blurRad="38100" dist="38100" dir="2700000" algn="tl">
                    <a:srgbClr val="000000">
                      <a:alpha val="43137"/>
                    </a:srgbClr>
                  </a:outerShdw>
                </a:effectLst>
                <a:latin typeface="Traditional Arabic" pitchFamily="2" charset="-78"/>
                <a:cs typeface="Traditional Arabic" pitchFamily="2" charset="-78"/>
              </a:rPr>
              <a:t>كلية علوم الرياضة والنشاط البدني - جامعة الملك سعود</a:t>
            </a:r>
          </a:p>
        </p:txBody>
      </p:sp>
    </p:spTree>
    <p:extLst>
      <p:ext uri="{BB962C8B-B14F-4D97-AF65-F5344CB8AC3E}">
        <p14:creationId xmlns:p14="http://schemas.microsoft.com/office/powerpoint/2010/main" val="2930096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878DA4-B75E-4AA1-BBB2-3343F8FB5064}"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1625391" y="274638"/>
            <a:ext cx="5893218" cy="6446541"/>
          </a:xfrm>
          <a:prstGeom prst="rect">
            <a:avLst/>
          </a:prstGeom>
        </p:spPr>
      </p:pic>
      <p:pic>
        <p:nvPicPr>
          <p:cNvPr id="2" name="Picture 1">
            <a:extLst>
              <a:ext uri="{FF2B5EF4-FFF2-40B4-BE49-F238E27FC236}">
                <a16:creationId xmlns:a16="http://schemas.microsoft.com/office/drawing/2014/main" id="{18AF258F-8399-49A0-B643-ED061D2726E4}"/>
              </a:ext>
            </a:extLst>
          </p:cNvPr>
          <p:cNvPicPr>
            <a:picLocks noChangeAspect="1"/>
          </p:cNvPicPr>
          <p:nvPr/>
        </p:nvPicPr>
        <p:blipFill rotWithShape="1">
          <a:blip r:embed="rId3">
            <a:lum bright="-20000" contrast="40000"/>
          </a:blip>
          <a:srcRect l="1000" t="650" r="1000" b="650"/>
          <a:stretch/>
        </p:blipFill>
        <p:spPr>
          <a:xfrm>
            <a:off x="1628752" y="260648"/>
            <a:ext cx="5895576" cy="6444000"/>
          </a:xfrm>
          <a:prstGeom prst="rect">
            <a:avLst/>
          </a:prstGeom>
        </p:spPr>
      </p:pic>
    </p:spTree>
    <p:extLst>
      <p:ext uri="{BB962C8B-B14F-4D97-AF65-F5344CB8AC3E}">
        <p14:creationId xmlns:p14="http://schemas.microsoft.com/office/powerpoint/2010/main" val="115218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مقومات وظائف اعضاء الجهد البدني</a:t>
            </a:r>
            <a:endParaRPr lang="en-US" dirty="0"/>
          </a:p>
        </p:txBody>
      </p:sp>
      <p:sp>
        <p:nvSpPr>
          <p:cNvPr id="6" name="Slide Number Placeholder 5"/>
          <p:cNvSpPr>
            <a:spLocks noGrp="1"/>
          </p:cNvSpPr>
          <p:nvPr>
            <p:ph type="sldNum" sz="quarter" idx="12"/>
          </p:nvPr>
        </p:nvSpPr>
        <p:spPr/>
        <p:txBody>
          <a:bodyPr/>
          <a:lstStyle/>
          <a:p>
            <a:fld id="{96878DA4-B75E-4AA1-BBB2-3343F8FB5064}" type="slidenum">
              <a:rPr lang="en-US" smtClean="0"/>
              <a:pPr/>
              <a:t>11</a:t>
            </a:fld>
            <a:endParaRPr lang="en-US" dirty="0"/>
          </a:p>
        </p:txBody>
      </p:sp>
      <p:sp>
        <p:nvSpPr>
          <p:cNvPr id="4" name="Content Placeholder 3"/>
          <p:cNvSpPr>
            <a:spLocks noGrp="1"/>
          </p:cNvSpPr>
          <p:nvPr>
            <p:ph sz="quarter" idx="13"/>
          </p:nvPr>
        </p:nvSpPr>
        <p:spPr>
          <a:xfrm>
            <a:off x="609600" y="1600200"/>
            <a:ext cx="7922840" cy="4277072"/>
          </a:xfrm>
        </p:spPr>
        <p:txBody>
          <a:bodyPr>
            <a:normAutofit/>
          </a:bodyPr>
          <a:lstStyle/>
          <a:p>
            <a:r>
              <a:rPr lang="ar-SA" sz="2800" dirty="0"/>
              <a:t>وظائف اعضاء الجهد البدني كفرع أكاديمي يقوم على ثلاث عناصر تراكمية أو تتابعية:</a:t>
            </a:r>
          </a:p>
          <a:p>
            <a:pPr lvl="1"/>
            <a:r>
              <a:rPr lang="ar-SA" sz="2400" dirty="0"/>
              <a:t>علم الجسم (التشريحي والوظيفي) المبني على حقائق ونظريات أخذت من البحوث العلمية</a:t>
            </a:r>
          </a:p>
          <a:p>
            <a:pPr lvl="1"/>
            <a:r>
              <a:rPr lang="ar-SA" sz="2400" dirty="0"/>
              <a:t>المقررات الدراسية المعتمدة في مؤسسات التعليم العالي </a:t>
            </a:r>
          </a:p>
          <a:p>
            <a:pPr lvl="1"/>
            <a:r>
              <a:rPr lang="ar-SA" sz="2400" dirty="0"/>
              <a:t>الإعداد المهني للممارسين والمدربين في المجال الرياضي والصحي</a:t>
            </a:r>
          </a:p>
          <a:p>
            <a:r>
              <a:rPr lang="ar-SA" sz="2800" dirty="0"/>
              <a:t>برز كحقل مستقل من علم وظائف الأعضاء بسبب تركيزه على دراسة الديناميكية الوظيفية والنتائج المترتبة عن الحركة</a:t>
            </a:r>
            <a:r>
              <a:rPr lang="en-CA" sz="2800" dirty="0"/>
              <a:t> </a:t>
            </a:r>
            <a:r>
              <a:rPr lang="ar-SA" sz="2800" dirty="0"/>
              <a:t>أو النشاط البدني</a:t>
            </a:r>
            <a:endParaRPr lang="en-US" sz="2800" dirty="0"/>
          </a:p>
        </p:txBody>
      </p:sp>
    </p:spTree>
    <p:extLst>
      <p:ext uri="{BB962C8B-B14F-4D97-AF65-F5344CB8AC3E}">
        <p14:creationId xmlns:p14="http://schemas.microsoft.com/office/powerpoint/2010/main" val="3392209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94122"/>
          </a:xfrm>
        </p:spPr>
        <p:txBody>
          <a:bodyPr>
            <a:normAutofit fontScale="90000"/>
          </a:bodyPr>
          <a:lstStyle/>
          <a:p>
            <a:pPr algn="ctr"/>
            <a:r>
              <a:rPr lang="ar-SA" dirty="0"/>
              <a:t>قائمة لبعض الفرص الوظيفية لمتخصصي وظائف أعضاء الجهد البدني</a:t>
            </a:r>
            <a:endParaRPr lang="en-US" dirty="0"/>
          </a:p>
        </p:txBody>
      </p:sp>
      <p:sp>
        <p:nvSpPr>
          <p:cNvPr id="3" name="Slide Number Placeholder 2"/>
          <p:cNvSpPr>
            <a:spLocks noGrp="1"/>
          </p:cNvSpPr>
          <p:nvPr>
            <p:ph type="sldNum" sz="quarter" idx="12"/>
          </p:nvPr>
        </p:nvSpPr>
        <p:spPr/>
        <p:txBody>
          <a:bodyPr/>
          <a:lstStyle/>
          <a:p>
            <a:fld id="{96878DA4-B75E-4AA1-BBB2-3343F8FB5064}" type="slidenum">
              <a:rPr lang="en-US" smtClean="0"/>
              <a:pPr/>
              <a:t>12</a:t>
            </a:fld>
            <a:endParaRPr lang="en-US" dirty="0"/>
          </a:p>
        </p:txBody>
      </p:sp>
      <p:pic>
        <p:nvPicPr>
          <p:cNvPr id="5" name="Content Placeholder 4"/>
          <p:cNvPicPr>
            <a:picLocks noGrp="1" noChangeAspect="1"/>
          </p:cNvPicPr>
          <p:nvPr>
            <p:ph sz="quarter" idx="13"/>
          </p:nvPr>
        </p:nvPicPr>
        <p:blipFill>
          <a:blip r:embed="rId2"/>
          <a:stretch>
            <a:fillRect/>
          </a:stretch>
        </p:blipFill>
        <p:spPr>
          <a:xfrm>
            <a:off x="1200792" y="1600200"/>
            <a:ext cx="6742415" cy="4114800"/>
          </a:xfrm>
          <a:prstGeom prst="rect">
            <a:avLst/>
          </a:prstGeom>
        </p:spPr>
      </p:pic>
    </p:spTree>
    <p:extLst>
      <p:ext uri="{BB962C8B-B14F-4D97-AF65-F5344CB8AC3E}">
        <p14:creationId xmlns:p14="http://schemas.microsoft.com/office/powerpoint/2010/main" val="311007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619F-D2DE-46D9-99A9-8587CF90304E}"/>
              </a:ext>
            </a:extLst>
          </p:cNvPr>
          <p:cNvSpPr>
            <a:spLocks noGrp="1"/>
          </p:cNvSpPr>
          <p:nvPr>
            <p:ph type="title"/>
          </p:nvPr>
        </p:nvSpPr>
        <p:spPr>
          <a:xfrm>
            <a:off x="4943326" y="908720"/>
            <a:ext cx="3602360" cy="1143000"/>
          </a:xfrm>
        </p:spPr>
        <p:txBody>
          <a:bodyPr/>
          <a:lstStyle/>
          <a:p>
            <a:r>
              <a:rPr lang="ar-SA" dirty="0"/>
              <a:t>موضوعات فسيولوجيا الجهد البدني</a:t>
            </a:r>
            <a:endParaRPr lang="en-CA" dirty="0"/>
          </a:p>
        </p:txBody>
      </p:sp>
      <p:sp>
        <p:nvSpPr>
          <p:cNvPr id="3" name="Slide Number Placeholder 2">
            <a:extLst>
              <a:ext uri="{FF2B5EF4-FFF2-40B4-BE49-F238E27FC236}">
                <a16:creationId xmlns:a16="http://schemas.microsoft.com/office/drawing/2014/main" id="{59B6BA16-7D4E-47B1-96B8-07296CC89ECD}"/>
              </a:ext>
            </a:extLst>
          </p:cNvPr>
          <p:cNvSpPr>
            <a:spLocks noGrp="1"/>
          </p:cNvSpPr>
          <p:nvPr>
            <p:ph type="sldNum" sz="quarter" idx="12"/>
          </p:nvPr>
        </p:nvSpPr>
        <p:spPr/>
        <p:txBody>
          <a:bodyPr/>
          <a:lstStyle/>
          <a:p>
            <a:fld id="{96878DA4-B75E-4AA1-BBB2-3343F8FB5064}" type="slidenum">
              <a:rPr lang="en-US" smtClean="0"/>
              <a:pPr/>
              <a:t>13</a:t>
            </a:fld>
            <a:endParaRPr lang="en-US" dirty="0"/>
          </a:p>
        </p:txBody>
      </p:sp>
      <p:graphicFrame>
        <p:nvGraphicFramePr>
          <p:cNvPr id="5" name="Content Placeholder 4">
            <a:extLst>
              <a:ext uri="{FF2B5EF4-FFF2-40B4-BE49-F238E27FC236}">
                <a16:creationId xmlns:a16="http://schemas.microsoft.com/office/drawing/2014/main" id="{AA832B10-BC56-43F0-9944-4CE8975743A7}"/>
              </a:ext>
            </a:extLst>
          </p:cNvPr>
          <p:cNvGraphicFramePr>
            <a:graphicFrameLocks noGrp="1"/>
          </p:cNvGraphicFramePr>
          <p:nvPr>
            <p:ph sz="quarter" idx="13"/>
            <p:extLst>
              <p:ext uri="{D42A27DB-BD31-4B8C-83A1-F6EECF244321}">
                <p14:modId xmlns:p14="http://schemas.microsoft.com/office/powerpoint/2010/main" val="3552475256"/>
              </p:ext>
            </p:extLst>
          </p:nvPr>
        </p:nvGraphicFramePr>
        <p:xfrm>
          <a:off x="1115616" y="188640"/>
          <a:ext cx="3827710" cy="6468806"/>
        </p:xfrm>
        <a:graphic>
          <a:graphicData uri="http://schemas.openxmlformats.org/drawingml/2006/table">
            <a:tbl>
              <a:tblPr firstRow="1" firstCol="1" bandRow="1">
                <a:tableStyleId>{9D7B26C5-4107-4FEC-AEDC-1716B250A1EF}</a:tableStyleId>
              </a:tblPr>
              <a:tblGrid>
                <a:gridCol w="3827710">
                  <a:extLst>
                    <a:ext uri="{9D8B030D-6E8A-4147-A177-3AD203B41FA5}">
                      <a16:colId xmlns:a16="http://schemas.microsoft.com/office/drawing/2014/main" val="2522802645"/>
                    </a:ext>
                  </a:extLst>
                </a:gridCol>
              </a:tblGrid>
              <a:tr h="6468806">
                <a:tc>
                  <a:txBody>
                    <a:bodyPr/>
                    <a:lstStyle/>
                    <a:p>
                      <a:pPr marL="342900" lvl="0" indent="-342900" algn="r" rtl="1">
                        <a:lnSpc>
                          <a:spcPct val="107000"/>
                        </a:lnSpc>
                        <a:spcAft>
                          <a:spcPts val="0"/>
                        </a:spcAft>
                        <a:buFont typeface="+mj-lt"/>
                        <a:buAutoNum type="arabicPeriod"/>
                      </a:pPr>
                      <a:r>
                        <a:rPr lang="ar-SA" sz="1200" dirty="0">
                          <a:effectLst/>
                          <a:cs typeface="+mn-cs"/>
                        </a:rPr>
                        <a:t>الطاقة الحيوية والنشاط البدني</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قياس السعرات الحرارية</a:t>
                      </a:r>
                    </a:p>
                    <a:p>
                      <a:pPr marL="742950" lvl="1" indent="-285750" algn="r" rtl="1">
                        <a:lnSpc>
                          <a:spcPct val="107000"/>
                        </a:lnSpc>
                        <a:spcAft>
                          <a:spcPts val="0"/>
                        </a:spcAft>
                        <a:buFont typeface="+mj-cs"/>
                        <a:buAutoNum type="arabic2Minus"/>
                      </a:pPr>
                      <a:r>
                        <a:rPr lang="ar-SA" sz="1200" dirty="0">
                          <a:effectLst/>
                          <a:cs typeface="+mn-cs"/>
                        </a:rPr>
                        <a:t>استهلاك الأكسجين</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أدونوسين ثلاثي الفوسفات والعمل العضلي</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أيض الكربوهيدرات أثناء النشاط البدني</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أيض الدهون أثناء النشاط البدني</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أيض البروتين أثناء النشاط البدني</a:t>
                      </a:r>
                      <a:endParaRPr lang="en-CA" sz="1200" dirty="0">
                        <a:effectLst/>
                        <a:cs typeface="+mn-cs"/>
                      </a:endParaRPr>
                    </a:p>
                    <a:p>
                      <a:pPr algn="r" rtl="1">
                        <a:lnSpc>
                          <a:spcPct val="107000"/>
                        </a:lnSpc>
                        <a:spcAft>
                          <a:spcPts val="0"/>
                        </a:spcAft>
                      </a:pPr>
                      <a:r>
                        <a:rPr lang="en-CA" sz="1200" dirty="0">
                          <a:effectLst/>
                          <a:cs typeface="+mn-cs"/>
                        </a:rPr>
                        <a:t> </a:t>
                      </a:r>
                    </a:p>
                    <a:p>
                      <a:pPr marL="342900" lvl="0" indent="-342900" algn="r" rtl="1">
                        <a:lnSpc>
                          <a:spcPct val="107000"/>
                        </a:lnSpc>
                        <a:spcAft>
                          <a:spcPts val="0"/>
                        </a:spcAft>
                        <a:buFont typeface="+mj-lt"/>
                        <a:buAutoNum type="arabicPeriod" startAt="2"/>
                      </a:pPr>
                      <a:r>
                        <a:rPr lang="ar-SA" sz="1200" dirty="0">
                          <a:effectLst/>
                          <a:cs typeface="+mn-cs"/>
                        </a:rPr>
                        <a:t>أنظمة الجسم أثناء النشاط البدني</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الجهاز العضلي-العصبي أثناء النشاط البدني</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الجهاز التنفسي أثناء النشاط البدني</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الجهاز الدموي-الوعائي أثناء النشاط البدني</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الغدد الصماء أثناء النشاط البدني</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الجهاز المناعي أثناء النشاط البدني</a:t>
                      </a:r>
                      <a:endParaRPr lang="en-CA" sz="1200" dirty="0">
                        <a:effectLst/>
                        <a:cs typeface="+mn-cs"/>
                      </a:endParaRPr>
                    </a:p>
                    <a:p>
                      <a:pPr algn="r" rtl="1">
                        <a:lnSpc>
                          <a:spcPct val="107000"/>
                        </a:lnSpc>
                        <a:spcAft>
                          <a:spcPts val="0"/>
                        </a:spcAft>
                      </a:pPr>
                      <a:r>
                        <a:rPr lang="en-CA" sz="1200" dirty="0">
                          <a:effectLst/>
                          <a:cs typeface="+mn-cs"/>
                        </a:rPr>
                        <a:t> </a:t>
                      </a:r>
                    </a:p>
                    <a:p>
                      <a:pPr marL="342900" lvl="0" indent="-342900" algn="r" rtl="1">
                        <a:lnSpc>
                          <a:spcPct val="107000"/>
                        </a:lnSpc>
                        <a:spcAft>
                          <a:spcPts val="0"/>
                        </a:spcAft>
                        <a:buFont typeface="+mj-lt"/>
                        <a:buAutoNum type="arabicPeriod" startAt="3"/>
                      </a:pPr>
                      <a:r>
                        <a:rPr lang="ar-SA" sz="1200" dirty="0">
                          <a:effectLst/>
                          <a:cs typeface="+mn-cs"/>
                        </a:rPr>
                        <a:t>النشاط البدني للياقة البدنية والأداء</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التكيف اثناء تدريبات التحمل</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التكيف اثناء تدريبات المقاومة</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اعتبارات غذائية في النشاط البدني</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أسباب تعب العضلات</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أسباب الآلم في العضلات</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المنشطات وتحسين الأداء</a:t>
                      </a:r>
                      <a:endParaRPr lang="en-CA" sz="1200" dirty="0">
                        <a:effectLst/>
                        <a:cs typeface="+mn-cs"/>
                      </a:endParaRPr>
                    </a:p>
                    <a:p>
                      <a:pPr algn="r" rtl="1">
                        <a:lnSpc>
                          <a:spcPct val="107000"/>
                        </a:lnSpc>
                        <a:spcAft>
                          <a:spcPts val="0"/>
                        </a:spcAft>
                      </a:pPr>
                      <a:r>
                        <a:rPr lang="en-CA" sz="1200" dirty="0">
                          <a:effectLst/>
                          <a:cs typeface="+mn-cs"/>
                        </a:rPr>
                        <a:t> </a:t>
                      </a:r>
                    </a:p>
                    <a:p>
                      <a:pPr marL="342900" lvl="0" indent="-342900" algn="r" rtl="1">
                        <a:lnSpc>
                          <a:spcPct val="107000"/>
                        </a:lnSpc>
                        <a:spcAft>
                          <a:spcPts val="0"/>
                        </a:spcAft>
                        <a:buFont typeface="+mj-lt"/>
                        <a:buAutoNum type="arabicPeriod" startAt="4"/>
                      </a:pPr>
                      <a:r>
                        <a:rPr lang="ar-SA" sz="1200" dirty="0">
                          <a:effectLst/>
                          <a:cs typeface="+mn-cs"/>
                        </a:rPr>
                        <a:t>دور النشاط البدني في الصحة والعافية والمرض</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دورة النشاط البدني في الوقاية والعلاج </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الحمية الغذائية والتحكم في الوزن أثناء النشاط البدني</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الرياضة وعوامل خطر الإصابة بأمراض القلب</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الرياضة وعوامل الخطر لمرضى السكري</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الرياضة وعوامل خطر الإصابة بالسرطان</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الرياضة والتقدم في العمر</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الرياضة والفروق الجنسية </a:t>
                      </a:r>
                      <a:endParaRPr lang="en-CA" sz="1200" dirty="0">
                        <a:effectLst/>
                        <a:cs typeface="+mn-cs"/>
                      </a:endParaRPr>
                    </a:p>
                    <a:p>
                      <a:pPr marL="742950" lvl="1" indent="-285750" algn="r" rtl="1">
                        <a:lnSpc>
                          <a:spcPct val="107000"/>
                        </a:lnSpc>
                        <a:spcAft>
                          <a:spcPts val="0"/>
                        </a:spcAft>
                        <a:buFont typeface="+mj-cs"/>
                        <a:buAutoNum type="arabic2Minus"/>
                      </a:pPr>
                      <a:r>
                        <a:rPr lang="ar-SA" sz="1200" dirty="0">
                          <a:effectLst/>
                          <a:cs typeface="+mn-cs"/>
                        </a:rPr>
                        <a:t>الرياضة والدماغ</a:t>
                      </a:r>
                      <a:endParaRPr lang="en-CA" sz="1200" dirty="0">
                        <a:effectLst/>
                        <a:latin typeface="Calibri" panose="020F0502020204030204" pitchFamily="34" charset="0"/>
                        <a:ea typeface="Calibri" panose="020F0502020204030204" pitchFamily="34" charset="0"/>
                        <a:cs typeface="+mn-cs"/>
                      </a:endParaRPr>
                    </a:p>
                  </a:txBody>
                  <a:tcPr marL="49236" marR="49236" marT="0" marB="0">
                    <a:lnL>
                      <a:noFill/>
                    </a:lnL>
                    <a:lnR>
                      <a:noFill/>
                    </a:lnR>
                    <a:lnT w="12700" cmpd="sng">
                      <a:noFill/>
                    </a:lnT>
                    <a:lnB w="12700" cmpd="sng">
                      <a:noFill/>
                    </a:lnB>
                    <a:lnTlToBr w="12700" cmpd="sng">
                      <a:noFill/>
                      <a:prstDash val="solid"/>
                    </a:lnTlToBr>
                    <a:lnBlToTr w="12700" cmpd="sng">
                      <a:noFill/>
                      <a:prstDash val="solid"/>
                    </a:lnBlToTr>
                    <a:gradFill flip="none" rotWithShape="1">
                      <a:gsLst>
                        <a:gs pos="0">
                          <a:schemeClr val="bg1"/>
                        </a:gs>
                        <a:gs pos="100000">
                          <a:schemeClr val="bg2"/>
                        </a:gs>
                      </a:gsLst>
                      <a:path path="circle">
                        <a:fillToRect t="100000" r="100000"/>
                      </a:path>
                      <a:tileRect l="-100000" b="-100000"/>
                    </a:gradFill>
                  </a:tcPr>
                </a:tc>
                <a:extLst>
                  <a:ext uri="{0D108BD9-81ED-4DB2-BD59-A6C34878D82A}">
                    <a16:rowId xmlns:a16="http://schemas.microsoft.com/office/drawing/2014/main" val="444276200"/>
                  </a:ext>
                </a:extLst>
              </a:tr>
            </a:tbl>
          </a:graphicData>
        </a:graphic>
      </p:graphicFrame>
    </p:spTree>
    <p:extLst>
      <p:ext uri="{BB962C8B-B14F-4D97-AF65-F5344CB8AC3E}">
        <p14:creationId xmlns:p14="http://schemas.microsoft.com/office/powerpoint/2010/main" val="335541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16632"/>
            <a:ext cx="7924800" cy="1143000"/>
          </a:xfrm>
        </p:spPr>
        <p:txBody>
          <a:bodyPr/>
          <a:lstStyle/>
          <a:p>
            <a:pPr algn="r" rtl="1"/>
            <a:r>
              <a:rPr lang="ar-SA" dirty="0"/>
              <a:t>مصطلحات عامة</a:t>
            </a:r>
            <a:endParaRPr lang="en-US" dirty="0"/>
          </a:p>
        </p:txBody>
      </p:sp>
      <p:sp>
        <p:nvSpPr>
          <p:cNvPr id="7" name="Slide Number Placeholder 6"/>
          <p:cNvSpPr>
            <a:spLocks noGrp="1"/>
          </p:cNvSpPr>
          <p:nvPr>
            <p:ph type="sldNum" sz="quarter" idx="12"/>
          </p:nvPr>
        </p:nvSpPr>
        <p:spPr/>
        <p:txBody>
          <a:bodyPr/>
          <a:lstStyle/>
          <a:p>
            <a:fld id="{96878DA4-B75E-4AA1-BBB2-3343F8FB5064}" type="slidenum">
              <a:rPr lang="en-US" smtClean="0"/>
              <a:pPr/>
              <a:t>14</a:t>
            </a:fld>
            <a:endParaRPr lang="en-US" dirty="0"/>
          </a:p>
        </p:txBody>
      </p:sp>
      <p:sp>
        <p:nvSpPr>
          <p:cNvPr id="2" name="Content Placeholder 1"/>
          <p:cNvSpPr>
            <a:spLocks noGrp="1"/>
          </p:cNvSpPr>
          <p:nvPr>
            <p:ph sz="quarter" idx="13"/>
          </p:nvPr>
        </p:nvSpPr>
        <p:spPr>
          <a:xfrm>
            <a:off x="609600" y="1340768"/>
            <a:ext cx="7924800" cy="4603650"/>
          </a:xfrm>
        </p:spPr>
        <p:txBody>
          <a:bodyPr>
            <a:normAutofit fontScale="92500" lnSpcReduction="10000"/>
          </a:bodyPr>
          <a:lstStyle/>
          <a:p>
            <a:pPr algn="r" rtl="1"/>
            <a:r>
              <a:rPr lang="ar-SA" sz="2400" dirty="0"/>
              <a:t>النشاط البدني (</a:t>
            </a:r>
            <a:r>
              <a:rPr lang="en-US" sz="2400" dirty="0"/>
              <a:t>Physical Activity</a:t>
            </a:r>
            <a:r>
              <a:rPr lang="ar-SA" sz="2400" dirty="0"/>
              <a:t>) هو أي انقباضات للعضلات الهيكلية ينتج عنه صرف للطاقة يتجاوز الطاقة المصروفة أثناء الراحة</a:t>
            </a:r>
          </a:p>
          <a:p>
            <a:pPr algn="r" rtl="1"/>
            <a:r>
              <a:rPr lang="ar-SA" sz="2400" dirty="0"/>
              <a:t>اللياقة البدنية (</a:t>
            </a:r>
            <a:r>
              <a:rPr lang="en-CA" sz="2400" dirty="0"/>
              <a:t>Physical Fitness</a:t>
            </a:r>
            <a:r>
              <a:rPr lang="ar-SA" sz="2400" dirty="0"/>
              <a:t>) مجموعة من السمات أو الصفات البدنية القابلة للقياس والمتعلقة بعناصر اللياقة البدنية</a:t>
            </a:r>
          </a:p>
          <a:p>
            <a:pPr algn="r" rtl="1"/>
            <a:r>
              <a:rPr lang="ar-SA" sz="2400" dirty="0"/>
              <a:t>الجهد البدني (</a:t>
            </a:r>
            <a:r>
              <a:rPr lang="en-US" sz="2400" dirty="0"/>
              <a:t>Exercise</a:t>
            </a:r>
            <a:r>
              <a:rPr lang="ar-SA" sz="2400" dirty="0"/>
              <a:t>) هو نوع من النشاط البدني له طابع بنيوي محدد ومخطط له ومنظم ومتكرر</a:t>
            </a:r>
            <a:endParaRPr lang="en-US" sz="2400" dirty="0"/>
          </a:p>
          <a:p>
            <a:pPr algn="r" rtl="1"/>
            <a:r>
              <a:rPr lang="ar-SA" sz="2400" dirty="0"/>
              <a:t>التدريب البدني (</a:t>
            </a:r>
            <a:r>
              <a:rPr lang="en-US" sz="2400" dirty="0"/>
              <a:t>Physical Training</a:t>
            </a:r>
            <a:r>
              <a:rPr lang="ar-SA" sz="2400" dirty="0"/>
              <a:t>) هو تكرار الجهد البدني لهدف تطوير اللياقة البدنية أو رفع مستوى الأداء البدني</a:t>
            </a:r>
          </a:p>
          <a:p>
            <a:r>
              <a:rPr lang="ar-SA" sz="2400" dirty="0"/>
              <a:t>الرياضة (</a:t>
            </a:r>
            <a:r>
              <a:rPr lang="en-CA" sz="2400" dirty="0"/>
              <a:t>Sport</a:t>
            </a:r>
            <a:r>
              <a:rPr lang="ar-SA" sz="2400" dirty="0"/>
              <a:t>) هي نشاط بدني أو حركة تؤدى في بيئة تنافسية ضمن قوانين محددة</a:t>
            </a:r>
          </a:p>
          <a:p>
            <a:r>
              <a:rPr lang="ar-SA" sz="2400" dirty="0">
                <a:solidFill>
                  <a:schemeClr val="tx2">
                    <a:lumMod val="60000"/>
                    <a:lumOff val="40000"/>
                  </a:schemeClr>
                </a:solidFill>
              </a:rPr>
              <a:t>علم التدريب هو العلم الذي يُعنى بتأثير النشاط البدني أو التدريب على الصحة  وعلى الوظيفة العضوية </a:t>
            </a:r>
          </a:p>
          <a:p>
            <a:pPr algn="r" rtl="1"/>
            <a:r>
              <a:rPr lang="ar-SA" sz="2400" dirty="0">
                <a:solidFill>
                  <a:schemeClr val="tx2">
                    <a:lumMod val="60000"/>
                    <a:lumOff val="40000"/>
                  </a:schemeClr>
                </a:solidFill>
              </a:rPr>
              <a:t>علم الرياضة هو العلم الذي يُعنى بتأثير النشاط البدني أو التدريب على الأداء والانجاز الرياضي</a:t>
            </a:r>
            <a:endParaRPr lang="en-US" sz="2400" dirty="0">
              <a:solidFill>
                <a:schemeClr val="tx2">
                  <a:lumMod val="60000"/>
                  <a:lumOff val="40000"/>
                </a:schemeClr>
              </a:solidFill>
            </a:endParaRPr>
          </a:p>
        </p:txBody>
      </p:sp>
    </p:spTree>
    <p:extLst>
      <p:ext uri="{BB962C8B-B14F-4D97-AF65-F5344CB8AC3E}">
        <p14:creationId xmlns:p14="http://schemas.microsoft.com/office/powerpoint/2010/main" val="764808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4624"/>
            <a:ext cx="7924800" cy="1143000"/>
          </a:xfrm>
        </p:spPr>
        <p:txBody>
          <a:bodyPr/>
          <a:lstStyle/>
          <a:p>
            <a:pPr algn="r" rtl="1"/>
            <a:r>
              <a:rPr lang="ar-SA" dirty="0"/>
              <a:t>مصطلحات فسيولوجية</a:t>
            </a:r>
            <a:endParaRPr lang="en-US" dirty="0"/>
          </a:p>
        </p:txBody>
      </p:sp>
      <p:sp>
        <p:nvSpPr>
          <p:cNvPr id="8" name="Slide Number Placeholder 7"/>
          <p:cNvSpPr>
            <a:spLocks noGrp="1"/>
          </p:cNvSpPr>
          <p:nvPr>
            <p:ph type="sldNum" sz="quarter" idx="12"/>
          </p:nvPr>
        </p:nvSpPr>
        <p:spPr/>
        <p:txBody>
          <a:bodyPr/>
          <a:lstStyle/>
          <a:p>
            <a:fld id="{96878DA4-B75E-4AA1-BBB2-3343F8FB5064}" type="slidenum">
              <a:rPr lang="en-US" smtClean="0"/>
              <a:pPr/>
              <a:t>15</a:t>
            </a:fld>
            <a:endParaRPr lang="en-US" dirty="0"/>
          </a:p>
        </p:txBody>
      </p:sp>
      <p:sp>
        <p:nvSpPr>
          <p:cNvPr id="2" name="Content Placeholder 1"/>
          <p:cNvSpPr>
            <a:spLocks noGrp="1"/>
          </p:cNvSpPr>
          <p:nvPr>
            <p:ph sz="quarter" idx="13"/>
          </p:nvPr>
        </p:nvSpPr>
        <p:spPr>
          <a:xfrm>
            <a:off x="609600" y="1340768"/>
            <a:ext cx="7924800" cy="1872208"/>
          </a:xfrm>
        </p:spPr>
        <p:txBody>
          <a:bodyPr>
            <a:normAutofit lnSpcReduction="10000"/>
          </a:bodyPr>
          <a:lstStyle/>
          <a:p>
            <a:pPr>
              <a:buSzPct val="102000"/>
            </a:pPr>
            <a:r>
              <a:rPr lang="ar-SA" b="1" dirty="0"/>
              <a:t>الاستجابة</a:t>
            </a:r>
            <a:r>
              <a:rPr lang="ar-SA" dirty="0"/>
              <a:t> (</a:t>
            </a:r>
            <a:r>
              <a:rPr lang="en-US" dirty="0"/>
              <a:t>Response</a:t>
            </a:r>
            <a:r>
              <a:rPr lang="ar-SA" dirty="0"/>
              <a:t>) هي التغيرات الفسيولوجية الآنية للنشاط البدني</a:t>
            </a:r>
          </a:p>
          <a:p>
            <a:pPr>
              <a:buSzPct val="102000"/>
            </a:pPr>
            <a:r>
              <a:rPr lang="ar-SA" b="1" dirty="0"/>
              <a:t>التكيف</a:t>
            </a:r>
            <a:r>
              <a:rPr lang="ar-SA" dirty="0"/>
              <a:t> (</a:t>
            </a:r>
            <a:r>
              <a:rPr lang="en-US" dirty="0"/>
              <a:t>Adaptation</a:t>
            </a:r>
            <a:r>
              <a:rPr lang="ar-SA" dirty="0"/>
              <a:t>) هو التغيرات الفسيولوجية المزمنة للنشاط البدني</a:t>
            </a:r>
          </a:p>
        </p:txBody>
      </p:sp>
      <p:sp>
        <p:nvSpPr>
          <p:cNvPr id="7" name="TextBox 6"/>
          <p:cNvSpPr txBox="1"/>
          <p:nvPr/>
        </p:nvSpPr>
        <p:spPr>
          <a:xfrm>
            <a:off x="899592" y="6134774"/>
            <a:ext cx="1441420" cy="369332"/>
          </a:xfrm>
          <a:prstGeom prst="rect">
            <a:avLst/>
          </a:prstGeom>
          <a:noFill/>
        </p:spPr>
        <p:txBody>
          <a:bodyPr wrap="none" rtlCol="0">
            <a:spAutoFit/>
          </a:bodyPr>
          <a:lstStyle/>
          <a:p>
            <a:r>
              <a:rPr lang="ar-SA" dirty="0"/>
              <a:t>د. الهزاع 2009</a:t>
            </a:r>
            <a:endParaRPr lang="en-US" dirty="0"/>
          </a:p>
        </p:txBody>
      </p:sp>
      <p:pic>
        <p:nvPicPr>
          <p:cNvPr id="11" name="Picture 10" descr="Image result for heart rate changes to exercise trained vs untrained adaptation">
            <a:extLst>
              <a:ext uri="{FF2B5EF4-FFF2-40B4-BE49-F238E27FC236}">
                <a16:creationId xmlns:a16="http://schemas.microsoft.com/office/drawing/2014/main" id="{B865B2B1-6F89-41E2-B906-EF9B8C4AF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5" y="3068960"/>
            <a:ext cx="3611291" cy="27084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lated image">
            <a:extLst>
              <a:ext uri="{FF2B5EF4-FFF2-40B4-BE49-F238E27FC236}">
                <a16:creationId xmlns:a16="http://schemas.microsoft.com/office/drawing/2014/main" id="{D5078880-97C1-476C-9EE4-16D8BB8CA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263319"/>
            <a:ext cx="3360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315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2ECF-875D-4D68-9167-59D75EFD4860}"/>
              </a:ext>
            </a:extLst>
          </p:cNvPr>
          <p:cNvSpPr>
            <a:spLocks noGrp="1"/>
          </p:cNvSpPr>
          <p:nvPr>
            <p:ph type="title"/>
          </p:nvPr>
        </p:nvSpPr>
        <p:spPr/>
        <p:txBody>
          <a:bodyPr/>
          <a:lstStyle/>
          <a:p>
            <a:pPr algn="ctr"/>
            <a:r>
              <a:rPr lang="ar-SA" dirty="0"/>
              <a:t>استجابة أو تكيف؟</a:t>
            </a:r>
            <a:endParaRPr lang="en-CA" dirty="0"/>
          </a:p>
        </p:txBody>
      </p:sp>
      <p:sp>
        <p:nvSpPr>
          <p:cNvPr id="3" name="Slide Number Placeholder 2">
            <a:extLst>
              <a:ext uri="{FF2B5EF4-FFF2-40B4-BE49-F238E27FC236}">
                <a16:creationId xmlns:a16="http://schemas.microsoft.com/office/drawing/2014/main" id="{07283972-5F07-46FA-9EEB-CCDE7F6937D0}"/>
              </a:ext>
            </a:extLst>
          </p:cNvPr>
          <p:cNvSpPr>
            <a:spLocks noGrp="1"/>
          </p:cNvSpPr>
          <p:nvPr>
            <p:ph type="sldNum" sz="quarter" idx="12"/>
          </p:nvPr>
        </p:nvSpPr>
        <p:spPr/>
        <p:txBody>
          <a:bodyPr/>
          <a:lstStyle/>
          <a:p>
            <a:fld id="{96878DA4-B75E-4AA1-BBB2-3343F8FB5064}" type="slidenum">
              <a:rPr lang="en-US" smtClean="0"/>
              <a:pPr/>
              <a:t>16</a:t>
            </a:fld>
            <a:endParaRPr lang="en-US" dirty="0"/>
          </a:p>
        </p:txBody>
      </p:sp>
      <p:pic>
        <p:nvPicPr>
          <p:cNvPr id="6" name="Picture 2">
            <a:extLst>
              <a:ext uri="{FF2B5EF4-FFF2-40B4-BE49-F238E27FC236}">
                <a16:creationId xmlns:a16="http://schemas.microsoft.com/office/drawing/2014/main" id="{5BBDA109-9BEE-4BBC-B74D-677324E44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40778"/>
            <a:ext cx="6264696" cy="406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34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6CD7-FD75-4B3A-8633-3C45057B92CE}"/>
              </a:ext>
            </a:extLst>
          </p:cNvPr>
          <p:cNvSpPr>
            <a:spLocks noGrp="1"/>
          </p:cNvSpPr>
          <p:nvPr>
            <p:ph type="title"/>
          </p:nvPr>
        </p:nvSpPr>
        <p:spPr/>
        <p:txBody>
          <a:bodyPr/>
          <a:lstStyle/>
          <a:p>
            <a:r>
              <a:rPr lang="ar-SA" dirty="0"/>
              <a:t>التكيف بعد الانقطاع عن التدريب</a:t>
            </a:r>
            <a:endParaRPr lang="en-CA" dirty="0"/>
          </a:p>
        </p:txBody>
      </p:sp>
      <p:sp>
        <p:nvSpPr>
          <p:cNvPr id="3" name="Slide Number Placeholder 2">
            <a:extLst>
              <a:ext uri="{FF2B5EF4-FFF2-40B4-BE49-F238E27FC236}">
                <a16:creationId xmlns:a16="http://schemas.microsoft.com/office/drawing/2014/main" id="{643C9C88-0C06-4C60-A9E1-7F49A9B47834}"/>
              </a:ext>
            </a:extLst>
          </p:cNvPr>
          <p:cNvSpPr>
            <a:spLocks noGrp="1"/>
          </p:cNvSpPr>
          <p:nvPr>
            <p:ph type="sldNum" sz="quarter" idx="12"/>
          </p:nvPr>
        </p:nvSpPr>
        <p:spPr/>
        <p:txBody>
          <a:bodyPr/>
          <a:lstStyle/>
          <a:p>
            <a:fld id="{96878DA4-B75E-4AA1-BBB2-3343F8FB5064}" type="slidenum">
              <a:rPr lang="en-US" smtClean="0"/>
              <a:pPr/>
              <a:t>17</a:t>
            </a:fld>
            <a:endParaRPr lang="en-US" dirty="0"/>
          </a:p>
        </p:txBody>
      </p:sp>
      <p:sp>
        <p:nvSpPr>
          <p:cNvPr id="4" name="Content Placeholder 3">
            <a:extLst>
              <a:ext uri="{FF2B5EF4-FFF2-40B4-BE49-F238E27FC236}">
                <a16:creationId xmlns:a16="http://schemas.microsoft.com/office/drawing/2014/main" id="{8B438D24-2D1C-4179-9BC9-42046ED7D12F}"/>
              </a:ext>
            </a:extLst>
          </p:cNvPr>
          <p:cNvSpPr>
            <a:spLocks noGrp="1"/>
          </p:cNvSpPr>
          <p:nvPr>
            <p:ph sz="quarter" idx="13"/>
          </p:nvPr>
        </p:nvSpPr>
        <p:spPr/>
        <p:txBody>
          <a:bodyPr/>
          <a:lstStyle/>
          <a:p>
            <a:endParaRPr lang="en-CA"/>
          </a:p>
        </p:txBody>
      </p:sp>
      <p:pic>
        <p:nvPicPr>
          <p:cNvPr id="5" name="Picture 4">
            <a:extLst>
              <a:ext uri="{FF2B5EF4-FFF2-40B4-BE49-F238E27FC236}">
                <a16:creationId xmlns:a16="http://schemas.microsoft.com/office/drawing/2014/main" id="{BFDADE6B-2E0B-42B7-80AF-24F2C3177B7B}"/>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Lst>
          </a:blip>
          <a:srcRect l="20075" t="17802" r="25587" b="14444"/>
          <a:stretch/>
        </p:blipFill>
        <p:spPr>
          <a:xfrm>
            <a:off x="1223628" y="1417638"/>
            <a:ext cx="6696744" cy="4697152"/>
          </a:xfrm>
          <a:prstGeom prst="rect">
            <a:avLst/>
          </a:prstGeom>
        </p:spPr>
      </p:pic>
    </p:spTree>
    <p:extLst>
      <p:ext uri="{BB962C8B-B14F-4D97-AF65-F5344CB8AC3E}">
        <p14:creationId xmlns:p14="http://schemas.microsoft.com/office/powerpoint/2010/main" val="1542730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C5B4DFA-CCE5-478B-9C6A-15964D29E2B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2346" t="45846"/>
          <a:stretch/>
        </p:blipFill>
        <p:spPr bwMode="auto">
          <a:xfrm>
            <a:off x="755576" y="3738124"/>
            <a:ext cx="4248472" cy="25505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09600" y="44624"/>
            <a:ext cx="7924800" cy="1143000"/>
          </a:xfrm>
        </p:spPr>
        <p:txBody>
          <a:bodyPr/>
          <a:lstStyle/>
          <a:p>
            <a:pPr algn="r" rtl="1"/>
            <a:r>
              <a:rPr lang="ar-SA" dirty="0"/>
              <a:t>مصطلحات فسيولوجية</a:t>
            </a:r>
            <a:endParaRPr lang="en-US" dirty="0"/>
          </a:p>
        </p:txBody>
      </p:sp>
      <p:sp>
        <p:nvSpPr>
          <p:cNvPr id="8" name="Slide Number Placeholder 7"/>
          <p:cNvSpPr>
            <a:spLocks noGrp="1"/>
          </p:cNvSpPr>
          <p:nvPr>
            <p:ph type="sldNum" sz="quarter" idx="12"/>
          </p:nvPr>
        </p:nvSpPr>
        <p:spPr/>
        <p:txBody>
          <a:bodyPr/>
          <a:lstStyle/>
          <a:p>
            <a:fld id="{96878DA4-B75E-4AA1-BBB2-3343F8FB5064}" type="slidenum">
              <a:rPr lang="en-US" smtClean="0"/>
              <a:pPr/>
              <a:t>18</a:t>
            </a:fld>
            <a:endParaRPr lang="en-US" dirty="0"/>
          </a:p>
        </p:txBody>
      </p:sp>
      <p:sp>
        <p:nvSpPr>
          <p:cNvPr id="2" name="Content Placeholder 1"/>
          <p:cNvSpPr>
            <a:spLocks noGrp="1"/>
          </p:cNvSpPr>
          <p:nvPr>
            <p:ph sz="quarter" idx="13"/>
          </p:nvPr>
        </p:nvSpPr>
        <p:spPr>
          <a:xfrm>
            <a:off x="609600" y="1124744"/>
            <a:ext cx="7924800" cy="2663204"/>
          </a:xfrm>
        </p:spPr>
        <p:txBody>
          <a:bodyPr>
            <a:normAutofit fontScale="92500" lnSpcReduction="10000"/>
          </a:bodyPr>
          <a:lstStyle/>
          <a:p>
            <a:pPr>
              <a:buSzPct val="102000"/>
            </a:pPr>
            <a:r>
              <a:rPr lang="ar-SA" dirty="0"/>
              <a:t>الجهد البدني الأقصى (</a:t>
            </a:r>
            <a:r>
              <a:rPr lang="en-US" dirty="0"/>
              <a:t>Maximal Exercise</a:t>
            </a:r>
            <a:r>
              <a:rPr lang="ar-SA" dirty="0"/>
              <a:t>) هو بذل جهد عضلي حتى بلوغ أقصى طاقة للفرد</a:t>
            </a:r>
          </a:p>
          <a:p>
            <a:pPr>
              <a:buSzPct val="102000"/>
            </a:pPr>
            <a:r>
              <a:rPr lang="ar-SA" dirty="0"/>
              <a:t>الجهد البدني دون الأقصى (</a:t>
            </a:r>
            <a:r>
              <a:rPr lang="en-US" dirty="0"/>
              <a:t>Submaximal Exercise</a:t>
            </a:r>
            <a:r>
              <a:rPr lang="ar-SA" dirty="0"/>
              <a:t>) وهو الجهد الذي يزيد عن الراحة ولا يصل إلى الجهد الأقصى</a:t>
            </a:r>
          </a:p>
          <a:p>
            <a:pPr>
              <a:buSzPct val="102000"/>
            </a:pPr>
            <a:r>
              <a:rPr lang="ar-SA" b="1" dirty="0"/>
              <a:t>الاسترداد (</a:t>
            </a:r>
            <a:r>
              <a:rPr lang="en-US" dirty="0"/>
              <a:t>Recovery</a:t>
            </a:r>
            <a:r>
              <a:rPr lang="ar-SA" b="1" dirty="0"/>
              <a:t>) </a:t>
            </a:r>
            <a:r>
              <a:rPr lang="ar-SA" dirty="0"/>
              <a:t>هي الفترة التي تعقب لحظة التوقف عن أداء الجهد البدني مباشرة</a:t>
            </a:r>
          </a:p>
        </p:txBody>
      </p:sp>
      <p:sp>
        <p:nvSpPr>
          <p:cNvPr id="7" name="TextBox 6"/>
          <p:cNvSpPr txBox="1"/>
          <p:nvPr/>
        </p:nvSpPr>
        <p:spPr>
          <a:xfrm>
            <a:off x="899592" y="6134774"/>
            <a:ext cx="1159292" cy="307777"/>
          </a:xfrm>
          <a:prstGeom prst="rect">
            <a:avLst/>
          </a:prstGeom>
          <a:noFill/>
        </p:spPr>
        <p:txBody>
          <a:bodyPr wrap="none" rtlCol="0">
            <a:spAutoFit/>
          </a:bodyPr>
          <a:lstStyle/>
          <a:p>
            <a:r>
              <a:rPr lang="ar-SA" sz="1400" dirty="0"/>
              <a:t>د. الهزاع 2009</a:t>
            </a:r>
            <a:endParaRPr lang="en-US" sz="1400" dirty="0"/>
          </a:p>
        </p:txBody>
      </p:sp>
      <p:pic>
        <p:nvPicPr>
          <p:cNvPr id="2052" name="Picture 4" descr="graph of electrocardiogram showing depressed ST segment">
            <a:extLst>
              <a:ext uri="{FF2B5EF4-FFF2-40B4-BE49-F238E27FC236}">
                <a16:creationId xmlns:a16="http://schemas.microsoft.com/office/drawing/2014/main" id="{0CBB99C3-A2FC-46F1-9D23-DB967BE45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782888"/>
            <a:ext cx="2304256" cy="234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8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4624"/>
            <a:ext cx="7924800" cy="1143000"/>
          </a:xfrm>
        </p:spPr>
        <p:txBody>
          <a:bodyPr/>
          <a:lstStyle/>
          <a:p>
            <a:pPr algn="r" rtl="1"/>
            <a:r>
              <a:rPr lang="ar-SA" dirty="0"/>
              <a:t>مصطلحات فسيولوجية</a:t>
            </a:r>
            <a:endParaRPr lang="en-US" dirty="0"/>
          </a:p>
        </p:txBody>
      </p:sp>
      <p:sp>
        <p:nvSpPr>
          <p:cNvPr id="8" name="Slide Number Placeholder 7"/>
          <p:cNvSpPr>
            <a:spLocks noGrp="1"/>
          </p:cNvSpPr>
          <p:nvPr>
            <p:ph type="sldNum" sz="quarter" idx="12"/>
          </p:nvPr>
        </p:nvSpPr>
        <p:spPr/>
        <p:txBody>
          <a:bodyPr/>
          <a:lstStyle/>
          <a:p>
            <a:fld id="{96878DA4-B75E-4AA1-BBB2-3343F8FB5064}" type="slidenum">
              <a:rPr lang="en-US" smtClean="0"/>
              <a:pPr/>
              <a:t>19</a:t>
            </a:fld>
            <a:endParaRPr lang="en-US" dirty="0"/>
          </a:p>
        </p:txBody>
      </p:sp>
      <p:sp>
        <p:nvSpPr>
          <p:cNvPr id="2" name="Content Placeholder 1"/>
          <p:cNvSpPr>
            <a:spLocks noGrp="1"/>
          </p:cNvSpPr>
          <p:nvPr>
            <p:ph sz="quarter" idx="13"/>
          </p:nvPr>
        </p:nvSpPr>
        <p:spPr>
          <a:xfrm>
            <a:off x="609600" y="1052736"/>
            <a:ext cx="7924800" cy="2376264"/>
          </a:xfrm>
        </p:spPr>
        <p:txBody>
          <a:bodyPr>
            <a:normAutofit lnSpcReduction="10000"/>
          </a:bodyPr>
          <a:lstStyle/>
          <a:p>
            <a:pPr>
              <a:buSzPct val="102000"/>
            </a:pPr>
            <a:r>
              <a:rPr lang="ar-SA" sz="2800" b="1" dirty="0"/>
              <a:t>النشاط البدني الهوائي </a:t>
            </a:r>
            <a:r>
              <a:rPr lang="ar-SA" sz="2800" dirty="0"/>
              <a:t>(</a:t>
            </a:r>
            <a:r>
              <a:rPr lang="en-US" sz="2800" dirty="0"/>
              <a:t>Aerobic exercise</a:t>
            </a:r>
            <a:r>
              <a:rPr lang="ar-SA" sz="2800" dirty="0"/>
              <a:t>)</a:t>
            </a:r>
            <a:r>
              <a:rPr lang="ar-SA" sz="2800" b="1" dirty="0"/>
              <a:t> </a:t>
            </a:r>
            <a:r>
              <a:rPr lang="ar-SA" sz="2800" dirty="0"/>
              <a:t>هو نشاط بدني  معتدل الشدة إلى دون الأقصى يمكن الاستمرار فيه دون الشعور بتعب يعيق الإستمرار في الأداء (مثال ...)</a:t>
            </a:r>
          </a:p>
          <a:p>
            <a:pPr>
              <a:buSzPct val="102000"/>
            </a:pPr>
            <a:r>
              <a:rPr lang="ar-SA" sz="2800" b="1" dirty="0"/>
              <a:t>النشاط البدني اللاهوائي </a:t>
            </a:r>
            <a:r>
              <a:rPr lang="ar-SA" sz="2800" dirty="0"/>
              <a:t>(</a:t>
            </a:r>
            <a:r>
              <a:rPr lang="en-US" sz="2800" dirty="0"/>
              <a:t>Anaerobic exercise</a:t>
            </a:r>
            <a:r>
              <a:rPr lang="ar-SA" sz="2800" dirty="0"/>
              <a:t>)</a:t>
            </a:r>
            <a:r>
              <a:rPr lang="ar-SA" sz="2800" b="1" dirty="0"/>
              <a:t> </a:t>
            </a:r>
            <a:r>
              <a:rPr lang="ar-SA" sz="2800" dirty="0"/>
              <a:t>هو نشاط بدني عالي الشدة لا يمكن الاستمرار فيه طويلا ويصل إلى شدة كافية لتراكم حمض اللبنيك (مثال..)</a:t>
            </a:r>
          </a:p>
        </p:txBody>
      </p:sp>
      <p:sp>
        <p:nvSpPr>
          <p:cNvPr id="7" name="TextBox 6"/>
          <p:cNvSpPr txBox="1"/>
          <p:nvPr/>
        </p:nvSpPr>
        <p:spPr>
          <a:xfrm>
            <a:off x="899592" y="6228020"/>
            <a:ext cx="1021433" cy="276999"/>
          </a:xfrm>
          <a:prstGeom prst="rect">
            <a:avLst/>
          </a:prstGeom>
          <a:noFill/>
        </p:spPr>
        <p:txBody>
          <a:bodyPr wrap="none" rtlCol="0">
            <a:spAutoFit/>
          </a:bodyPr>
          <a:lstStyle/>
          <a:p>
            <a:r>
              <a:rPr lang="ar-SA" sz="1200" dirty="0"/>
              <a:t>د. الهزاع 2009</a:t>
            </a:r>
            <a:endParaRPr lang="en-US" sz="1200" dirty="0"/>
          </a:p>
        </p:txBody>
      </p:sp>
      <p:pic>
        <p:nvPicPr>
          <p:cNvPr id="4098" name="Picture 2">
            <a:extLst>
              <a:ext uri="{FF2B5EF4-FFF2-40B4-BE49-F238E27FC236}">
                <a16:creationId xmlns:a16="http://schemas.microsoft.com/office/drawing/2014/main" id="{0CDC186E-A919-4A78-8E58-08562862D09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63688" y="3224901"/>
            <a:ext cx="4034353" cy="300311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29E63AA7-257A-4F34-81ED-E1AE28CFA9F4}"/>
              </a:ext>
            </a:extLst>
          </p:cNvPr>
          <p:cNvSpPr/>
          <p:nvPr/>
        </p:nvSpPr>
        <p:spPr>
          <a:xfrm>
            <a:off x="6372200" y="3429000"/>
            <a:ext cx="1728192" cy="1656184"/>
          </a:xfrm>
          <a:prstGeom prst="wedgeEllipseCallout">
            <a:avLst>
              <a:gd name="adj1" fmla="val -1236"/>
              <a:gd name="adj2" fmla="val 987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بماذا توصي مرضى السكر؟</a:t>
            </a:r>
            <a:endParaRPr lang="en-CA" b="1" dirty="0"/>
          </a:p>
        </p:txBody>
      </p:sp>
    </p:spTree>
    <p:extLst>
      <p:ext uri="{BB962C8B-B14F-4D97-AF65-F5344CB8AC3E}">
        <p14:creationId xmlns:p14="http://schemas.microsoft.com/office/powerpoint/2010/main" val="1730019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استاذ المقرر</a:t>
            </a:r>
            <a:endParaRPr lang="en-US" dirty="0"/>
          </a:p>
        </p:txBody>
      </p:sp>
      <p:sp>
        <p:nvSpPr>
          <p:cNvPr id="6" name="Slide Number Placeholder 5"/>
          <p:cNvSpPr>
            <a:spLocks noGrp="1"/>
          </p:cNvSpPr>
          <p:nvPr>
            <p:ph type="sldNum" sz="quarter" idx="12"/>
          </p:nvPr>
        </p:nvSpPr>
        <p:spPr/>
        <p:txBody>
          <a:bodyPr/>
          <a:lstStyle/>
          <a:p>
            <a:fld id="{96878DA4-B75E-4AA1-BBB2-3343F8FB5064}" type="slidenum">
              <a:rPr lang="en-US" smtClean="0"/>
              <a:pPr/>
              <a:t>2</a:t>
            </a:fld>
            <a:endParaRPr lang="en-US" dirty="0"/>
          </a:p>
        </p:txBody>
      </p:sp>
      <p:sp>
        <p:nvSpPr>
          <p:cNvPr id="4" name="Content Placeholder 3"/>
          <p:cNvSpPr>
            <a:spLocks noGrp="1"/>
          </p:cNvSpPr>
          <p:nvPr>
            <p:ph sz="quarter" idx="13"/>
          </p:nvPr>
        </p:nvSpPr>
        <p:spPr>
          <a:xfrm>
            <a:off x="609600" y="1600200"/>
            <a:ext cx="7924800" cy="4277072"/>
          </a:xfrm>
        </p:spPr>
        <p:txBody>
          <a:bodyPr>
            <a:normAutofit/>
          </a:bodyPr>
          <a:lstStyle/>
          <a:p>
            <a:r>
              <a:rPr lang="ar-SA" sz="3900" b="1" dirty="0"/>
              <a:t>عبدالعزيز الدايل</a:t>
            </a:r>
          </a:p>
          <a:p>
            <a:r>
              <a:rPr lang="ar-SA" dirty="0"/>
              <a:t>مكتب: </a:t>
            </a:r>
            <a:r>
              <a:rPr lang="en-US" dirty="0"/>
              <a:t> G104</a:t>
            </a:r>
          </a:p>
          <a:p>
            <a:r>
              <a:rPr lang="ar-SA" dirty="0"/>
              <a:t>هاتف: :  8063233 11 966+</a:t>
            </a:r>
          </a:p>
          <a:p>
            <a:r>
              <a:rPr lang="ar-SA" dirty="0"/>
              <a:t>فاكس  :  8063375 11 966+ </a:t>
            </a:r>
          </a:p>
          <a:p>
            <a:r>
              <a:rPr lang="ar-SA" dirty="0"/>
              <a:t>بريد إلكتروني: </a:t>
            </a:r>
            <a:r>
              <a:rPr lang="en-US" dirty="0">
                <a:hlinkClick r:id="rId2"/>
              </a:rPr>
              <a:t>aldayel@ksu.edu.sa</a:t>
            </a:r>
            <a:endParaRPr lang="ar-SA" dirty="0"/>
          </a:p>
          <a:p>
            <a:r>
              <a:rPr lang="ar-SA" dirty="0"/>
              <a:t>نظام إدارة التعلم: </a:t>
            </a:r>
            <a:r>
              <a:rPr lang="en-CA" dirty="0">
                <a:hlinkClick r:id="rId3"/>
              </a:rPr>
              <a:t>https://lms.ksu.edu.sa</a:t>
            </a:r>
            <a:endParaRPr lang="ar-SA" dirty="0"/>
          </a:p>
          <a:p>
            <a:r>
              <a:rPr lang="ar-SA" dirty="0"/>
              <a:t>موقع إلكتروني: </a:t>
            </a:r>
            <a:r>
              <a:rPr lang="en-US" dirty="0"/>
              <a:t>http://staff.ksu.edu.sa/aldayel</a:t>
            </a:r>
          </a:p>
        </p:txBody>
      </p:sp>
    </p:spTree>
    <p:extLst>
      <p:ext uri="{BB962C8B-B14F-4D97-AF65-F5344CB8AC3E}">
        <p14:creationId xmlns:p14="http://schemas.microsoft.com/office/powerpoint/2010/main" val="3024369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74129F-FBA2-4888-ACEC-F656DA0D8F42}"/>
              </a:ext>
            </a:extLst>
          </p:cNvPr>
          <p:cNvSpPr>
            <a:spLocks noGrp="1"/>
          </p:cNvSpPr>
          <p:nvPr>
            <p:ph type="sldNum" sz="quarter" idx="12"/>
          </p:nvPr>
        </p:nvSpPr>
        <p:spPr/>
        <p:txBody>
          <a:bodyPr/>
          <a:lstStyle/>
          <a:p>
            <a:fld id="{96878DA4-B75E-4AA1-BBB2-3343F8FB5064}" type="slidenum">
              <a:rPr lang="en-US" smtClean="0"/>
              <a:pPr/>
              <a:t>20</a:t>
            </a:fld>
            <a:endParaRPr lang="en-US" dirty="0"/>
          </a:p>
        </p:txBody>
      </p:sp>
      <p:pic>
        <p:nvPicPr>
          <p:cNvPr id="5122" name="Picture 2">
            <a:extLst>
              <a:ext uri="{FF2B5EF4-FFF2-40B4-BE49-F238E27FC236}">
                <a16:creationId xmlns:a16="http://schemas.microsoft.com/office/drawing/2014/main" id="{F124BB5C-FCFE-4B8D-A7D2-D43CB35AF2D5}"/>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55576" y="539146"/>
            <a:ext cx="7639672" cy="47620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E8465C2-18D4-412E-BE33-2A1668D16FE7}"/>
              </a:ext>
            </a:extLst>
          </p:cNvPr>
          <p:cNvSpPr/>
          <p:nvPr/>
        </p:nvSpPr>
        <p:spPr>
          <a:xfrm>
            <a:off x="755576" y="6077247"/>
            <a:ext cx="4139952" cy="461665"/>
          </a:xfrm>
          <a:prstGeom prst="rect">
            <a:avLst/>
          </a:prstGeom>
        </p:spPr>
        <p:txBody>
          <a:bodyPr wrap="square">
            <a:spAutoFit/>
          </a:bodyPr>
          <a:lstStyle/>
          <a:p>
            <a:r>
              <a:rPr lang="pt-BR" sz="1200" dirty="0">
                <a:solidFill>
                  <a:schemeClr val="tx1">
                    <a:lumMod val="95000"/>
                  </a:schemeClr>
                </a:solidFill>
                <a:latin typeface="Open Sans"/>
              </a:rPr>
              <a:t>Diabetes Care 2013 Mar; 36(3): 537-542.</a:t>
            </a:r>
            <a:r>
              <a:rPr lang="pt-BR" sz="1200" dirty="0">
                <a:solidFill>
                  <a:schemeClr val="tx1">
                    <a:lumMod val="95000"/>
                  </a:schemeClr>
                </a:solidFill>
                <a:latin typeface="Open Sans"/>
                <a:hlinkClick r:id="rId3">
                  <a:extLst>
                    <a:ext uri="{A12FA001-AC4F-418D-AE19-62706E023703}">
                      <ahyp:hlinkClr xmlns:ahyp="http://schemas.microsoft.com/office/drawing/2018/hyperlinkcolor" val="tx"/>
                    </a:ext>
                  </a:extLst>
                </a:hlinkClick>
              </a:rPr>
              <a:t>https://doi.org/10.2337/dc12-0963</a:t>
            </a:r>
            <a:endParaRPr lang="en-CA" sz="1200" dirty="0">
              <a:solidFill>
                <a:schemeClr val="tx1">
                  <a:lumMod val="95000"/>
                </a:schemeClr>
              </a:solidFill>
            </a:endParaRPr>
          </a:p>
        </p:txBody>
      </p:sp>
    </p:spTree>
    <p:extLst>
      <p:ext uri="{BB962C8B-B14F-4D97-AF65-F5344CB8AC3E}">
        <p14:creationId xmlns:p14="http://schemas.microsoft.com/office/powerpoint/2010/main" val="801469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4624"/>
            <a:ext cx="7924800" cy="1143000"/>
          </a:xfrm>
        </p:spPr>
        <p:txBody>
          <a:bodyPr/>
          <a:lstStyle/>
          <a:p>
            <a:pPr algn="r" rtl="1"/>
            <a:r>
              <a:rPr lang="ar-SA" dirty="0"/>
              <a:t>مصطلحات فسيولوجية</a:t>
            </a:r>
            <a:endParaRPr lang="en-US" dirty="0"/>
          </a:p>
        </p:txBody>
      </p:sp>
      <p:sp>
        <p:nvSpPr>
          <p:cNvPr id="8" name="Slide Number Placeholder 7"/>
          <p:cNvSpPr>
            <a:spLocks noGrp="1"/>
          </p:cNvSpPr>
          <p:nvPr>
            <p:ph type="sldNum" sz="quarter" idx="12"/>
          </p:nvPr>
        </p:nvSpPr>
        <p:spPr/>
        <p:txBody>
          <a:bodyPr/>
          <a:lstStyle/>
          <a:p>
            <a:fld id="{96878DA4-B75E-4AA1-BBB2-3343F8FB5064}" type="slidenum">
              <a:rPr lang="en-US" smtClean="0"/>
              <a:pPr/>
              <a:t>21</a:t>
            </a:fld>
            <a:endParaRPr lang="en-US" dirty="0"/>
          </a:p>
        </p:txBody>
      </p:sp>
      <p:sp>
        <p:nvSpPr>
          <p:cNvPr id="2" name="Content Placeholder 1"/>
          <p:cNvSpPr>
            <a:spLocks noGrp="1"/>
          </p:cNvSpPr>
          <p:nvPr>
            <p:ph sz="quarter" idx="13"/>
          </p:nvPr>
        </p:nvSpPr>
        <p:spPr>
          <a:xfrm>
            <a:off x="609600" y="1196752"/>
            <a:ext cx="7924800" cy="3888432"/>
          </a:xfrm>
        </p:spPr>
        <p:txBody>
          <a:bodyPr>
            <a:normAutofit fontScale="92500" lnSpcReduction="10000"/>
          </a:bodyPr>
          <a:lstStyle/>
          <a:p>
            <a:pPr>
              <a:buSzPct val="102000"/>
            </a:pPr>
            <a:r>
              <a:rPr lang="ar-SA" dirty="0"/>
              <a:t>حالة الاستتباب (</a:t>
            </a:r>
            <a:r>
              <a:rPr lang="en-US" dirty="0"/>
              <a:t>Homeostasis</a:t>
            </a:r>
            <a:r>
              <a:rPr lang="ar-SA" dirty="0"/>
              <a:t>) أو الاتزان الداخلي ويعني محافظة الجسم على حالة اتزان بين عناصر الجسم المختلفة لتبقى حول مستوى معين (الحدود الاعتيادية) بغض النظر عن البيئة الخارجية</a:t>
            </a:r>
          </a:p>
          <a:p>
            <a:pPr>
              <a:buSzPct val="102000"/>
            </a:pPr>
            <a:r>
              <a:rPr lang="ar-SA" dirty="0"/>
              <a:t>حالة الاستقرار (</a:t>
            </a:r>
            <a:r>
              <a:rPr lang="en-US" dirty="0"/>
              <a:t>Steady state</a:t>
            </a:r>
            <a:r>
              <a:rPr lang="ar-SA" dirty="0"/>
              <a:t>) وهي المحافظة على مستوى ثابت وفي اتجاه واحد ومستقر بالتزامن مع مؤثر خارجي كشدة النشاط او المجهود البدني وقد يخرج عن الحدود الاعتيادية</a:t>
            </a:r>
            <a:endParaRPr lang="en-CA" dirty="0"/>
          </a:p>
          <a:p>
            <a:pPr>
              <a:buSzPct val="102000"/>
            </a:pPr>
            <a:r>
              <a:rPr lang="ar-SA" dirty="0"/>
              <a:t>المحافظة توازن بين متطلبات النشاط البدني وقدرة الجسم على تلبيتها</a:t>
            </a:r>
          </a:p>
          <a:p>
            <a:pPr>
              <a:buSzPct val="102000"/>
            </a:pPr>
            <a:endParaRPr lang="en-US" dirty="0"/>
          </a:p>
        </p:txBody>
      </p:sp>
      <p:sp>
        <p:nvSpPr>
          <p:cNvPr id="7" name="TextBox 6"/>
          <p:cNvSpPr txBox="1"/>
          <p:nvPr/>
        </p:nvSpPr>
        <p:spPr>
          <a:xfrm>
            <a:off x="899592" y="6134774"/>
            <a:ext cx="1021433" cy="276999"/>
          </a:xfrm>
          <a:prstGeom prst="rect">
            <a:avLst/>
          </a:prstGeom>
          <a:noFill/>
        </p:spPr>
        <p:txBody>
          <a:bodyPr wrap="none" rtlCol="0">
            <a:spAutoFit/>
          </a:bodyPr>
          <a:lstStyle/>
          <a:p>
            <a:r>
              <a:rPr lang="ar-SA" sz="1200" dirty="0"/>
              <a:t>د. الهزاع 2009</a:t>
            </a:r>
            <a:endParaRPr lang="en-US" sz="1200" dirty="0"/>
          </a:p>
        </p:txBody>
      </p:sp>
    </p:spTree>
    <p:extLst>
      <p:ext uri="{BB962C8B-B14F-4D97-AF65-F5344CB8AC3E}">
        <p14:creationId xmlns:p14="http://schemas.microsoft.com/office/powerpoint/2010/main" val="2642625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06090"/>
          </a:xfrm>
        </p:spPr>
        <p:txBody>
          <a:bodyPr/>
          <a:lstStyle/>
          <a:p>
            <a:pPr algn="ctr"/>
            <a:r>
              <a:rPr lang="ar-SA" dirty="0"/>
              <a:t>الاستتباب</a:t>
            </a:r>
            <a:endParaRPr lang="en-US" dirty="0"/>
          </a:p>
        </p:txBody>
      </p:sp>
      <p:sp>
        <p:nvSpPr>
          <p:cNvPr id="3" name="Slide Number Placeholder 2"/>
          <p:cNvSpPr>
            <a:spLocks noGrp="1"/>
          </p:cNvSpPr>
          <p:nvPr>
            <p:ph type="sldNum" sz="quarter" idx="12"/>
          </p:nvPr>
        </p:nvSpPr>
        <p:spPr/>
        <p:txBody>
          <a:bodyPr/>
          <a:lstStyle/>
          <a:p>
            <a:fld id="{96878DA4-B75E-4AA1-BBB2-3343F8FB5064}" type="slidenum">
              <a:rPr lang="en-US" smtClean="0"/>
              <a:pPr/>
              <a:t>22</a:t>
            </a:fld>
            <a:endParaRPr lang="en-US" dirty="0"/>
          </a:p>
        </p:txBody>
      </p:sp>
      <p:pic>
        <p:nvPicPr>
          <p:cNvPr id="5" name="Content Placeholder 4"/>
          <p:cNvPicPr>
            <a:picLocks noGrp="1" noChangeAspect="1"/>
          </p:cNvPicPr>
          <p:nvPr>
            <p:ph sz="quarter" idx="13"/>
          </p:nvPr>
        </p:nvPicPr>
        <p:blipFill>
          <a:blip r:embed="rId2"/>
          <a:stretch>
            <a:fillRect/>
          </a:stretch>
        </p:blipFill>
        <p:spPr>
          <a:xfrm>
            <a:off x="1403648" y="980727"/>
            <a:ext cx="6084408" cy="5040561"/>
          </a:xfrm>
          <a:prstGeom prst="rect">
            <a:avLst/>
          </a:prstGeom>
        </p:spPr>
      </p:pic>
    </p:spTree>
    <p:extLst>
      <p:ext uri="{BB962C8B-B14F-4D97-AF65-F5344CB8AC3E}">
        <p14:creationId xmlns:p14="http://schemas.microsoft.com/office/powerpoint/2010/main" val="18643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878DA4-B75E-4AA1-BBB2-3343F8FB5064}" type="slidenum">
              <a:rPr lang="en-US" smtClean="0"/>
              <a:pPr/>
              <a:t>23</a:t>
            </a:fld>
            <a:endParaRPr lang="en-US" dirty="0"/>
          </a:p>
        </p:txBody>
      </p:sp>
      <p:pic>
        <p:nvPicPr>
          <p:cNvPr id="6" name="Picture 5"/>
          <p:cNvPicPr>
            <a:picLocks noChangeAspect="1"/>
          </p:cNvPicPr>
          <p:nvPr/>
        </p:nvPicPr>
        <p:blipFill>
          <a:blip r:embed="rId2"/>
          <a:stretch>
            <a:fillRect/>
          </a:stretch>
        </p:blipFill>
        <p:spPr>
          <a:xfrm>
            <a:off x="1547664" y="476672"/>
            <a:ext cx="6479327" cy="5570934"/>
          </a:xfrm>
          <a:prstGeom prst="rect">
            <a:avLst/>
          </a:prstGeom>
        </p:spPr>
      </p:pic>
    </p:spTree>
    <p:extLst>
      <p:ext uri="{BB962C8B-B14F-4D97-AF65-F5344CB8AC3E}">
        <p14:creationId xmlns:p14="http://schemas.microsoft.com/office/powerpoint/2010/main" val="2655741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850106"/>
          </a:xfrm>
        </p:spPr>
        <p:txBody>
          <a:bodyPr/>
          <a:lstStyle/>
          <a:p>
            <a:pPr algn="r" rtl="1"/>
            <a:r>
              <a:rPr lang="ar-SA" dirty="0"/>
              <a:t>مصطلحات وظيفية</a:t>
            </a:r>
            <a:endParaRPr lang="en-US" dirty="0"/>
          </a:p>
        </p:txBody>
      </p:sp>
      <p:sp>
        <p:nvSpPr>
          <p:cNvPr id="8" name="Slide Number Placeholder 7"/>
          <p:cNvSpPr>
            <a:spLocks noGrp="1"/>
          </p:cNvSpPr>
          <p:nvPr>
            <p:ph type="sldNum" sz="quarter" idx="12"/>
          </p:nvPr>
        </p:nvSpPr>
        <p:spPr/>
        <p:txBody>
          <a:bodyPr/>
          <a:lstStyle/>
          <a:p>
            <a:fld id="{96878DA4-B75E-4AA1-BBB2-3343F8FB5064}" type="slidenum">
              <a:rPr lang="en-US" smtClean="0"/>
              <a:pPr/>
              <a:t>24</a:t>
            </a:fld>
            <a:endParaRPr lang="en-US" dirty="0"/>
          </a:p>
        </p:txBody>
      </p:sp>
      <p:sp>
        <p:nvSpPr>
          <p:cNvPr id="2" name="Content Placeholder 1"/>
          <p:cNvSpPr>
            <a:spLocks noGrp="1"/>
          </p:cNvSpPr>
          <p:nvPr>
            <p:ph sz="quarter" idx="13"/>
          </p:nvPr>
        </p:nvSpPr>
        <p:spPr>
          <a:xfrm>
            <a:off x="609600" y="1268760"/>
            <a:ext cx="7924800" cy="4608511"/>
          </a:xfrm>
        </p:spPr>
        <p:txBody>
          <a:bodyPr>
            <a:normAutofit/>
          </a:bodyPr>
          <a:lstStyle/>
          <a:p>
            <a:pPr algn="r" rtl="1"/>
            <a:r>
              <a:rPr lang="ar-SA" b="1" dirty="0"/>
              <a:t>نوع النشاط البدني </a:t>
            </a:r>
            <a:r>
              <a:rPr lang="ar-SA" dirty="0"/>
              <a:t>وهو نوع الجهد البدني الممارس كأن يكون هوائي أو لا هوائي أو نعم الانقباض العضلي ثابت او متحرك</a:t>
            </a:r>
          </a:p>
          <a:p>
            <a:pPr algn="r" rtl="1"/>
            <a:r>
              <a:rPr lang="ar-SA" b="1" dirty="0"/>
              <a:t>حجم النشاط البدني </a:t>
            </a:r>
            <a:r>
              <a:rPr lang="ar-SA" dirty="0"/>
              <a:t>وهي مقياس لحجم الشغل المبذول خلال التمرين ويمكن تحديدها بالنسبة للحد الأقصى لمؤشر ما (ضربات القلب، استهلاك الاكسجين) وقد يعبر عنه بمنخفض أو متوسط شديد أو بنسبة مؤية لمؤشر ما أو بمدته أو تكراره</a:t>
            </a:r>
          </a:p>
          <a:p>
            <a:pPr algn="r" rtl="1"/>
            <a:r>
              <a:rPr lang="ar-SA" i="1" dirty="0"/>
              <a:t>التدرج وزيادة العبء والخصوصية والفروق الفردية ...</a:t>
            </a:r>
          </a:p>
        </p:txBody>
      </p:sp>
      <p:sp>
        <p:nvSpPr>
          <p:cNvPr id="7" name="TextBox 6"/>
          <p:cNvSpPr txBox="1"/>
          <p:nvPr/>
        </p:nvSpPr>
        <p:spPr>
          <a:xfrm>
            <a:off x="899592" y="6134774"/>
            <a:ext cx="1021433" cy="276999"/>
          </a:xfrm>
          <a:prstGeom prst="rect">
            <a:avLst/>
          </a:prstGeom>
          <a:noFill/>
        </p:spPr>
        <p:txBody>
          <a:bodyPr wrap="none" rtlCol="0">
            <a:spAutoFit/>
          </a:bodyPr>
          <a:lstStyle/>
          <a:p>
            <a:r>
              <a:rPr lang="ar-SA" sz="1200" dirty="0"/>
              <a:t>د. الهزاع 2009</a:t>
            </a:r>
            <a:endParaRPr lang="en-US" sz="1200" dirty="0"/>
          </a:p>
        </p:txBody>
      </p:sp>
    </p:spTree>
    <p:extLst>
      <p:ext uri="{BB962C8B-B14F-4D97-AF65-F5344CB8AC3E}">
        <p14:creationId xmlns:p14="http://schemas.microsoft.com/office/powerpoint/2010/main" val="2584462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6878DA4-B75E-4AA1-BBB2-3343F8FB5064}" type="slidenum">
              <a:rPr lang="en-US" smtClean="0"/>
              <a:pPr/>
              <a:t>25</a:t>
            </a:fld>
            <a:endParaRPr lang="en-US" dirty="0"/>
          </a:p>
        </p:txBody>
      </p:sp>
      <p:sp>
        <p:nvSpPr>
          <p:cNvPr id="4" name="Content Placeholder 3"/>
          <p:cNvSpPr>
            <a:spLocks noGrp="1"/>
          </p:cNvSpPr>
          <p:nvPr>
            <p:ph sz="quarter" idx="13"/>
          </p:nvPr>
        </p:nvSpPr>
        <p:spPr>
          <a:xfrm>
            <a:off x="4427984" y="1600200"/>
            <a:ext cx="4106416" cy="4114800"/>
          </a:xfrm>
        </p:spPr>
        <p:txBody>
          <a:bodyPr>
            <a:normAutofit/>
          </a:bodyPr>
          <a:lstStyle/>
          <a:p>
            <a:r>
              <a:rPr lang="ar-SA" sz="3600" dirty="0"/>
              <a:t>أية أنماط زيادة العبء أكثر فائدة في التدريب؟</a:t>
            </a:r>
            <a:endParaRPr lang="en-US" sz="3600" dirty="0"/>
          </a:p>
        </p:txBody>
      </p:sp>
      <p:pic>
        <p:nvPicPr>
          <p:cNvPr id="5" name="Picture 4"/>
          <p:cNvPicPr>
            <a:picLocks noChangeAspect="1"/>
          </p:cNvPicPr>
          <p:nvPr/>
        </p:nvPicPr>
        <p:blipFill>
          <a:blip r:embed="rId2"/>
          <a:stretch>
            <a:fillRect/>
          </a:stretch>
        </p:blipFill>
        <p:spPr>
          <a:xfrm>
            <a:off x="467544" y="259184"/>
            <a:ext cx="3474914" cy="6210118"/>
          </a:xfrm>
          <a:prstGeom prst="rect">
            <a:avLst/>
          </a:prstGeom>
        </p:spPr>
      </p:pic>
    </p:spTree>
    <p:extLst>
      <p:ext uri="{BB962C8B-B14F-4D97-AF65-F5344CB8AC3E}">
        <p14:creationId xmlns:p14="http://schemas.microsoft.com/office/powerpoint/2010/main" val="2838935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850106"/>
          </a:xfrm>
        </p:spPr>
        <p:txBody>
          <a:bodyPr>
            <a:normAutofit/>
          </a:bodyPr>
          <a:lstStyle/>
          <a:p>
            <a:pPr algn="r" rtl="1"/>
            <a:r>
              <a:rPr lang="ar-SA" dirty="0"/>
              <a:t>مصطلحات وظيفية (تابع)</a:t>
            </a:r>
          </a:p>
        </p:txBody>
      </p:sp>
      <p:sp>
        <p:nvSpPr>
          <p:cNvPr id="8" name="Slide Number Placeholder 7"/>
          <p:cNvSpPr>
            <a:spLocks noGrp="1"/>
          </p:cNvSpPr>
          <p:nvPr>
            <p:ph type="sldNum" sz="quarter" idx="12"/>
          </p:nvPr>
        </p:nvSpPr>
        <p:spPr/>
        <p:txBody>
          <a:bodyPr/>
          <a:lstStyle/>
          <a:p>
            <a:fld id="{96878DA4-B75E-4AA1-BBB2-3343F8FB5064}" type="slidenum">
              <a:rPr lang="en-US" smtClean="0"/>
              <a:pPr/>
              <a:t>26</a:t>
            </a:fld>
            <a:endParaRPr lang="en-US" dirty="0"/>
          </a:p>
        </p:txBody>
      </p:sp>
      <p:sp>
        <p:nvSpPr>
          <p:cNvPr id="2" name="Content Placeholder 1"/>
          <p:cNvSpPr>
            <a:spLocks noGrp="1"/>
          </p:cNvSpPr>
          <p:nvPr>
            <p:ph sz="quarter" idx="13"/>
          </p:nvPr>
        </p:nvSpPr>
        <p:spPr>
          <a:xfrm>
            <a:off x="609600" y="1268760"/>
            <a:ext cx="7924800" cy="4608512"/>
          </a:xfrm>
        </p:spPr>
        <p:txBody>
          <a:bodyPr>
            <a:normAutofit fontScale="85000" lnSpcReduction="10000"/>
          </a:bodyPr>
          <a:lstStyle/>
          <a:p>
            <a:pPr algn="r" rtl="1"/>
            <a:r>
              <a:rPr lang="ar-SA" b="1" dirty="0"/>
              <a:t>الاستهلاك الأقصى للأكسجين </a:t>
            </a:r>
            <a:r>
              <a:rPr lang="ar-SA" dirty="0"/>
              <a:t>هو أقصى كمية أكسجين تستهلك أثناء النشاط البدني وهي تعتمد على معدل الشغل المبذول</a:t>
            </a:r>
          </a:p>
          <a:p>
            <a:pPr algn="r" rtl="1"/>
            <a:r>
              <a:rPr lang="ar-SA" b="1" dirty="0"/>
              <a:t>احتياطي استهلاك الأكسجين </a:t>
            </a:r>
            <a:r>
              <a:rPr lang="ar-SA" dirty="0"/>
              <a:t>هو مقدار الفرق بين الاستهلاك الأقصى للأكسجين أثناء النشاط البدني واستهلاك الأكسجين في الراحة</a:t>
            </a:r>
          </a:p>
          <a:p>
            <a:pPr algn="r" rtl="1"/>
            <a:r>
              <a:rPr lang="ar-SA" b="1" dirty="0"/>
              <a:t>المكافئ </a:t>
            </a:r>
            <a:r>
              <a:rPr lang="ar-SA" b="1" dirty="0" err="1"/>
              <a:t>الأيضي</a:t>
            </a:r>
            <a:r>
              <a:rPr lang="ar-SA" b="1" dirty="0"/>
              <a:t> (</a:t>
            </a:r>
            <a:r>
              <a:rPr lang="en-US" dirty="0"/>
              <a:t>MET</a:t>
            </a:r>
            <a:r>
              <a:rPr lang="ar-SA" b="1" dirty="0"/>
              <a:t>) </a:t>
            </a:r>
            <a:r>
              <a:rPr lang="ar-SA" dirty="0"/>
              <a:t>هو معدل الطاقة المصروفة أثناء الجهد البدني </a:t>
            </a:r>
            <a:r>
              <a:rPr lang="en-US" dirty="0"/>
              <a:t> </a:t>
            </a:r>
            <a:r>
              <a:rPr lang="ar-SA" dirty="0"/>
              <a:t>منسوبة إلى معدل الطاقة المصروفة أثناء الراحة (يصرف الجسم واحد مكافئ أيضي في الراحة)</a:t>
            </a:r>
          </a:p>
          <a:p>
            <a:pPr algn="r" rtl="1"/>
            <a:r>
              <a:rPr lang="ar-SA" dirty="0"/>
              <a:t>يقدر </a:t>
            </a:r>
            <a:r>
              <a:rPr lang="ar-SA" b="1" dirty="0"/>
              <a:t>المكافئ الأيضي </a:t>
            </a:r>
            <a:r>
              <a:rPr lang="ar-SA" dirty="0"/>
              <a:t>أثناء الراحة بـ 3.5 مليلتر من الأكسجين في الدقيقة لكل كيلو جرام من وزن الجسم تقريبا</a:t>
            </a:r>
          </a:p>
          <a:p>
            <a:r>
              <a:rPr lang="ar-SA" b="1" dirty="0"/>
              <a:t>الطاقة المصروفة  </a:t>
            </a:r>
            <a:r>
              <a:rPr lang="ar-SA" dirty="0"/>
              <a:t>هي الطاقة التي تسمح لنا بتقدير الشغل البدني المبذول خلال النشاط أو الجهد البدني ويعبر عنها </a:t>
            </a:r>
            <a:r>
              <a:rPr lang="ar-SA" u="sng" dirty="0"/>
              <a:t>بالاستهلاك الأقصى للأكسجين أو بالمكافئ الأيضي أو بالكيلو سعر حراري أو بالكيلو جول</a:t>
            </a:r>
          </a:p>
        </p:txBody>
      </p:sp>
      <p:sp>
        <p:nvSpPr>
          <p:cNvPr id="7" name="TextBox 6"/>
          <p:cNvSpPr txBox="1"/>
          <p:nvPr/>
        </p:nvSpPr>
        <p:spPr>
          <a:xfrm>
            <a:off x="899592" y="6134774"/>
            <a:ext cx="1441420" cy="369332"/>
          </a:xfrm>
          <a:prstGeom prst="rect">
            <a:avLst/>
          </a:prstGeom>
          <a:noFill/>
        </p:spPr>
        <p:txBody>
          <a:bodyPr wrap="none" rtlCol="0">
            <a:spAutoFit/>
          </a:bodyPr>
          <a:lstStyle/>
          <a:p>
            <a:r>
              <a:rPr lang="ar-SA" dirty="0"/>
              <a:t>د. الهزاع 2009</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F679-283D-4C70-BBD0-43D6F5E49747}"/>
              </a:ext>
            </a:extLst>
          </p:cNvPr>
          <p:cNvSpPr>
            <a:spLocks noGrp="1"/>
          </p:cNvSpPr>
          <p:nvPr>
            <p:ph type="title"/>
          </p:nvPr>
        </p:nvSpPr>
        <p:spPr/>
        <p:txBody>
          <a:bodyPr/>
          <a:lstStyle/>
          <a:p>
            <a:r>
              <a:rPr lang="ar-SA" dirty="0"/>
              <a:t>المكافئ الأيضي</a:t>
            </a:r>
            <a:endParaRPr lang="en-CA" dirty="0"/>
          </a:p>
        </p:txBody>
      </p:sp>
      <p:sp>
        <p:nvSpPr>
          <p:cNvPr id="3" name="Slide Number Placeholder 2">
            <a:extLst>
              <a:ext uri="{FF2B5EF4-FFF2-40B4-BE49-F238E27FC236}">
                <a16:creationId xmlns:a16="http://schemas.microsoft.com/office/drawing/2014/main" id="{52ABC34E-681D-4DC3-981E-ABB482FA5E43}"/>
              </a:ext>
            </a:extLst>
          </p:cNvPr>
          <p:cNvSpPr>
            <a:spLocks noGrp="1"/>
          </p:cNvSpPr>
          <p:nvPr>
            <p:ph type="sldNum" sz="quarter" idx="12"/>
          </p:nvPr>
        </p:nvSpPr>
        <p:spPr/>
        <p:txBody>
          <a:bodyPr/>
          <a:lstStyle/>
          <a:p>
            <a:fld id="{96878DA4-B75E-4AA1-BBB2-3343F8FB5064}" type="slidenum">
              <a:rPr lang="en-US" smtClean="0"/>
              <a:pPr/>
              <a:t>27</a:t>
            </a:fld>
            <a:endParaRPr lang="en-US" dirty="0"/>
          </a:p>
        </p:txBody>
      </p:sp>
      <p:pic>
        <p:nvPicPr>
          <p:cNvPr id="8194" name="Picture 2">
            <a:extLst>
              <a:ext uri="{FF2B5EF4-FFF2-40B4-BE49-F238E27FC236}">
                <a16:creationId xmlns:a16="http://schemas.microsoft.com/office/drawing/2014/main" id="{5B204EF7-D9E0-49AF-8864-3A83810426A8}"/>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9600" y="1832275"/>
            <a:ext cx="7924800" cy="365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798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74638"/>
            <a:ext cx="7924800" cy="850106"/>
          </a:xfrm>
        </p:spPr>
        <p:txBody>
          <a:bodyPr>
            <a:normAutofit/>
          </a:bodyPr>
          <a:lstStyle/>
          <a:p>
            <a:pPr algn="r" rtl="1"/>
            <a:r>
              <a:rPr lang="ar-SA" dirty="0"/>
              <a:t>مصطلحات وظيفية (تابع)</a:t>
            </a:r>
          </a:p>
        </p:txBody>
      </p:sp>
      <p:sp>
        <p:nvSpPr>
          <p:cNvPr id="8" name="Slide Number Placeholder 7"/>
          <p:cNvSpPr>
            <a:spLocks noGrp="1"/>
          </p:cNvSpPr>
          <p:nvPr>
            <p:ph type="sldNum" sz="quarter" idx="12"/>
          </p:nvPr>
        </p:nvSpPr>
        <p:spPr/>
        <p:txBody>
          <a:bodyPr/>
          <a:lstStyle/>
          <a:p>
            <a:fld id="{96878DA4-B75E-4AA1-BBB2-3343F8FB5064}" type="slidenum">
              <a:rPr lang="en-US" smtClean="0"/>
              <a:pPr/>
              <a:t>28</a:t>
            </a:fld>
            <a:endParaRPr lang="en-US" dirty="0"/>
          </a:p>
        </p:txBody>
      </p:sp>
      <p:sp>
        <p:nvSpPr>
          <p:cNvPr id="2" name="Content Placeholder 1"/>
          <p:cNvSpPr>
            <a:spLocks noGrp="1"/>
          </p:cNvSpPr>
          <p:nvPr>
            <p:ph sz="quarter" idx="13"/>
          </p:nvPr>
        </p:nvSpPr>
        <p:spPr>
          <a:xfrm>
            <a:off x="609600" y="1268760"/>
            <a:ext cx="7924800" cy="4608512"/>
          </a:xfrm>
        </p:spPr>
        <p:txBody>
          <a:bodyPr>
            <a:normAutofit/>
          </a:bodyPr>
          <a:lstStyle/>
          <a:p>
            <a:pPr algn="r" rtl="1"/>
            <a:r>
              <a:rPr lang="ar-SA" b="1" dirty="0"/>
              <a:t>ضربات القلب القصوى </a:t>
            </a:r>
            <a:r>
              <a:rPr lang="ar-SA" dirty="0"/>
              <a:t>هي أقصى معدل لضربات القلب في الدقيقة</a:t>
            </a:r>
          </a:p>
          <a:p>
            <a:pPr algn="r" rtl="1"/>
            <a:r>
              <a:rPr lang="ar-SA" b="1" dirty="0"/>
              <a:t>احتياطي ضربات القلب </a:t>
            </a:r>
            <a:r>
              <a:rPr lang="ar-SA" dirty="0"/>
              <a:t>هو الفرق بين ضربات القلب القصوى وضربات القلب في الراحة</a:t>
            </a:r>
            <a:endParaRPr lang="en-CA" dirty="0"/>
          </a:p>
          <a:p>
            <a:pPr algn="r" rtl="1"/>
            <a:r>
              <a:rPr lang="ar-SA" b="1" dirty="0"/>
              <a:t>ضربات القلب المستهدفة </a:t>
            </a:r>
            <a:r>
              <a:rPr lang="ar-SA" dirty="0"/>
              <a:t>هي معدل ضربات القلب التي يجب المحافظة عليها أثناء النشاط البدني بهدف المحافظة على شدة النشاط</a:t>
            </a:r>
          </a:p>
          <a:p>
            <a:pPr algn="r" rtl="1"/>
            <a:endParaRPr lang="ar-SA" dirty="0"/>
          </a:p>
        </p:txBody>
      </p:sp>
      <p:sp>
        <p:nvSpPr>
          <p:cNvPr id="7" name="TextBox 6"/>
          <p:cNvSpPr txBox="1"/>
          <p:nvPr/>
        </p:nvSpPr>
        <p:spPr>
          <a:xfrm>
            <a:off x="899592" y="6134774"/>
            <a:ext cx="1441420" cy="369332"/>
          </a:xfrm>
          <a:prstGeom prst="rect">
            <a:avLst/>
          </a:prstGeom>
          <a:noFill/>
        </p:spPr>
        <p:txBody>
          <a:bodyPr wrap="none" rtlCol="0">
            <a:spAutoFit/>
          </a:bodyPr>
          <a:lstStyle/>
          <a:p>
            <a:r>
              <a:rPr lang="ar-SA" dirty="0"/>
              <a:t>د. الهزاع 2009</a:t>
            </a:r>
            <a:endParaRPr lang="en-US" dirty="0"/>
          </a:p>
        </p:txBody>
      </p:sp>
    </p:spTree>
    <p:extLst>
      <p:ext uri="{BB962C8B-B14F-4D97-AF65-F5344CB8AC3E}">
        <p14:creationId xmlns:p14="http://schemas.microsoft.com/office/powerpoint/2010/main" val="2975886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ar-SA" dirty="0"/>
              <a:t>مصطلحات ميكانيكية</a:t>
            </a:r>
            <a:endParaRPr lang="en-US" dirty="0"/>
          </a:p>
        </p:txBody>
      </p:sp>
      <p:sp>
        <p:nvSpPr>
          <p:cNvPr id="8" name="Slide Number Placeholder 7"/>
          <p:cNvSpPr>
            <a:spLocks noGrp="1"/>
          </p:cNvSpPr>
          <p:nvPr>
            <p:ph type="sldNum" sz="quarter" idx="12"/>
          </p:nvPr>
        </p:nvSpPr>
        <p:spPr/>
        <p:txBody>
          <a:bodyPr/>
          <a:lstStyle/>
          <a:p>
            <a:fld id="{96878DA4-B75E-4AA1-BBB2-3343F8FB5064}" type="slidenum">
              <a:rPr lang="en-US" smtClean="0"/>
              <a:pPr/>
              <a:t>29</a:t>
            </a:fld>
            <a:endParaRPr lang="en-US" dirty="0"/>
          </a:p>
        </p:txBody>
      </p:sp>
      <p:sp>
        <p:nvSpPr>
          <p:cNvPr id="2" name="Content Placeholder 1"/>
          <p:cNvSpPr>
            <a:spLocks noGrp="1"/>
          </p:cNvSpPr>
          <p:nvPr>
            <p:ph sz="quarter" idx="13"/>
          </p:nvPr>
        </p:nvSpPr>
        <p:spPr/>
        <p:txBody>
          <a:bodyPr>
            <a:normAutofit lnSpcReduction="10000"/>
          </a:bodyPr>
          <a:lstStyle/>
          <a:p>
            <a:r>
              <a:rPr lang="ar-SA" b="1" dirty="0"/>
              <a:t>القوة</a:t>
            </a:r>
            <a:r>
              <a:rPr lang="en-US" b="1" dirty="0"/>
              <a:t> </a:t>
            </a:r>
            <a:r>
              <a:rPr lang="ar-SA" dirty="0"/>
              <a:t>(</a:t>
            </a:r>
            <a:r>
              <a:rPr lang="en-US" dirty="0"/>
              <a:t>Force</a:t>
            </a:r>
            <a:r>
              <a:rPr lang="ar-SA" dirty="0"/>
              <a:t>)</a:t>
            </a:r>
            <a:r>
              <a:rPr lang="en-US" dirty="0"/>
              <a:t> </a:t>
            </a:r>
            <a:r>
              <a:rPr lang="ar-SA" dirty="0"/>
              <a:t>هي تغيير حالة الجسم سواء الساكنة أو المتحركة (نيوتن)</a:t>
            </a:r>
          </a:p>
          <a:p>
            <a:r>
              <a:rPr lang="ar-SA" b="1" dirty="0"/>
              <a:t>الشغل</a:t>
            </a:r>
            <a:r>
              <a:rPr lang="ar-SA" dirty="0"/>
              <a:t> (</a:t>
            </a:r>
            <a:r>
              <a:rPr lang="en-US" dirty="0"/>
              <a:t>Work</a:t>
            </a:r>
            <a:r>
              <a:rPr lang="ar-SA" dirty="0"/>
              <a:t>) هو القياس الكمي </a:t>
            </a:r>
            <a:r>
              <a:rPr lang="ar-SA" b="1" dirty="0"/>
              <a:t>للقوة</a:t>
            </a:r>
            <a:r>
              <a:rPr lang="ar-SA" dirty="0"/>
              <a:t> الناتجة عن تغيير موقع كتلة مسافة معينة (جول أو </a:t>
            </a:r>
            <a:r>
              <a:rPr lang="ar-SA" dirty="0" err="1"/>
              <a:t>كجم.م</a:t>
            </a:r>
            <a:r>
              <a:rPr lang="ar-SA" dirty="0"/>
              <a:t>)</a:t>
            </a:r>
          </a:p>
          <a:p>
            <a:r>
              <a:rPr lang="ar-SA" b="1" dirty="0"/>
              <a:t>القدرة</a:t>
            </a:r>
            <a:r>
              <a:rPr lang="ar-SA" dirty="0"/>
              <a:t> (</a:t>
            </a:r>
            <a:r>
              <a:rPr lang="en-US" dirty="0"/>
              <a:t>Power</a:t>
            </a:r>
            <a:r>
              <a:rPr lang="ar-SA" dirty="0"/>
              <a:t>) هي معدل تنفيذ </a:t>
            </a:r>
            <a:r>
              <a:rPr lang="ar-SA" b="1" dirty="0"/>
              <a:t>الشغل</a:t>
            </a:r>
            <a:r>
              <a:rPr lang="ar-SA" dirty="0"/>
              <a:t> في زمن معين (واط أو </a:t>
            </a:r>
            <a:r>
              <a:rPr lang="ar-SA" dirty="0" err="1"/>
              <a:t>كجم.م</a:t>
            </a:r>
            <a:r>
              <a:rPr lang="ar-SA" dirty="0"/>
              <a:t>/ث)</a:t>
            </a:r>
          </a:p>
          <a:p>
            <a:r>
              <a:rPr lang="ar-SA" b="1" dirty="0"/>
              <a:t>الطاقة (</a:t>
            </a:r>
            <a:r>
              <a:rPr lang="en-US" dirty="0"/>
              <a:t>Energy</a:t>
            </a:r>
            <a:r>
              <a:rPr lang="ar-SA" dirty="0"/>
              <a:t>) هي محصلة كل من </a:t>
            </a:r>
            <a:r>
              <a:rPr lang="ar-SA" b="1" dirty="0"/>
              <a:t>الشغل</a:t>
            </a:r>
            <a:r>
              <a:rPr lang="ar-SA" dirty="0"/>
              <a:t> المكانيكي للعضلة والحرارة المنبعثة منها وتأخذ عدة أشكال : حرارة ، طاقة حركية ، طاقة كمون ، طاقة ميكانيكية ، طاقة ضوء</a:t>
            </a:r>
            <a:endParaRPr lang="en-US" dirty="0"/>
          </a:p>
        </p:txBody>
      </p:sp>
      <p:sp>
        <p:nvSpPr>
          <p:cNvPr id="7" name="TextBox 6"/>
          <p:cNvSpPr txBox="1"/>
          <p:nvPr/>
        </p:nvSpPr>
        <p:spPr>
          <a:xfrm>
            <a:off x="899592" y="6134774"/>
            <a:ext cx="1441420" cy="369332"/>
          </a:xfrm>
          <a:prstGeom prst="rect">
            <a:avLst/>
          </a:prstGeom>
          <a:noFill/>
        </p:spPr>
        <p:txBody>
          <a:bodyPr wrap="none" rtlCol="0">
            <a:spAutoFit/>
          </a:bodyPr>
          <a:lstStyle/>
          <a:p>
            <a:r>
              <a:rPr lang="ar-SA" dirty="0"/>
              <a:t>د. الهزاع 2009</a:t>
            </a:r>
            <a:endParaRPr lang="en-US" dirty="0"/>
          </a:p>
        </p:txBody>
      </p:sp>
    </p:spTree>
    <p:extLst>
      <p:ext uri="{BB962C8B-B14F-4D97-AF65-F5344CB8AC3E}">
        <p14:creationId xmlns:p14="http://schemas.microsoft.com/office/powerpoint/2010/main" val="149071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معلومات عن المقرر</a:t>
            </a:r>
            <a:endParaRPr lang="en-US" dirty="0"/>
          </a:p>
        </p:txBody>
      </p:sp>
      <p:sp>
        <p:nvSpPr>
          <p:cNvPr id="6" name="Slide Number Placeholder 5"/>
          <p:cNvSpPr>
            <a:spLocks noGrp="1"/>
          </p:cNvSpPr>
          <p:nvPr>
            <p:ph type="sldNum" sz="quarter" idx="12"/>
          </p:nvPr>
        </p:nvSpPr>
        <p:spPr/>
        <p:txBody>
          <a:bodyPr/>
          <a:lstStyle/>
          <a:p>
            <a:fld id="{96878DA4-B75E-4AA1-BBB2-3343F8FB5064}" type="slidenum">
              <a:rPr lang="en-US" smtClean="0"/>
              <a:pPr/>
              <a:t>3</a:t>
            </a:fld>
            <a:endParaRPr lang="en-US" dirty="0"/>
          </a:p>
        </p:txBody>
      </p:sp>
      <p:sp>
        <p:nvSpPr>
          <p:cNvPr id="4" name="Content Placeholder 3"/>
          <p:cNvSpPr>
            <a:spLocks noGrp="1"/>
          </p:cNvSpPr>
          <p:nvPr>
            <p:ph sz="quarter" idx="13"/>
          </p:nvPr>
        </p:nvSpPr>
        <p:spPr/>
        <p:txBody>
          <a:bodyPr>
            <a:normAutofit/>
          </a:bodyPr>
          <a:lstStyle/>
          <a:p>
            <a:r>
              <a:rPr lang="ar-SA" sz="2800" dirty="0"/>
              <a:t>متطلبات المقرر: التشريح التطبيقي ومبادئ الفسيولوجي (204 مسك)</a:t>
            </a:r>
          </a:p>
          <a:p>
            <a:r>
              <a:rPr lang="ar-SA" sz="2800" dirty="0"/>
              <a:t>طبيعة المقرر: ساعتان في الاسبوع للجزء النظري تتضمن محاضرات نظرية و ساعتين للجزء العملي تتضمن تجارب معملية</a:t>
            </a:r>
          </a:p>
          <a:p>
            <a:r>
              <a:rPr lang="ar-SA" sz="2800" dirty="0"/>
              <a:t>عدد الوحدات: ثلاث ساعات معتمدة –ساعتين للجزء النظري وساعة (فعلي ساعتين) للجزء العملي</a:t>
            </a:r>
          </a:p>
          <a:p>
            <a:r>
              <a:rPr lang="ar-SA" sz="2800" dirty="0"/>
              <a:t>مواعيد المحاضرات العملية والنظرية والساعات المكتبية: حسب ماهو مخصص لكل شعبة في الجدول الملصق على باب المكتب</a:t>
            </a:r>
          </a:p>
        </p:txBody>
      </p:sp>
    </p:spTree>
    <p:extLst>
      <p:ext uri="{BB962C8B-B14F-4D97-AF65-F5344CB8AC3E}">
        <p14:creationId xmlns:p14="http://schemas.microsoft.com/office/powerpoint/2010/main" val="663859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اسئلة ونقاش</a:t>
            </a:r>
            <a:endParaRPr lang="en-US" dirty="0"/>
          </a:p>
        </p:txBody>
      </p:sp>
      <p:sp>
        <p:nvSpPr>
          <p:cNvPr id="3" name="Text Placeholder 2"/>
          <p:cNvSpPr>
            <a:spLocks noGrp="1"/>
          </p:cNvSpPr>
          <p:nvPr>
            <p:ph type="body" idx="1"/>
          </p:nvPr>
        </p:nvSpPr>
        <p:spPr/>
        <p:txBody>
          <a:bodyPr/>
          <a:lstStyle/>
          <a:p>
            <a:r>
              <a:rPr lang="ar-SA" dirty="0"/>
              <a:t>نهاية المحاضرة</a:t>
            </a:r>
            <a:endParaRPr lang="en-US" dirty="0"/>
          </a:p>
        </p:txBody>
      </p:sp>
      <p:sp>
        <p:nvSpPr>
          <p:cNvPr id="6" name="Slide Number Placeholder 5"/>
          <p:cNvSpPr>
            <a:spLocks noGrp="1"/>
          </p:cNvSpPr>
          <p:nvPr>
            <p:ph type="sldNum" sz="quarter" idx="12"/>
          </p:nvPr>
        </p:nvSpPr>
        <p:spPr/>
        <p:txBody>
          <a:bodyPr/>
          <a:lstStyle/>
          <a:p>
            <a:fld id="{96878DA4-B75E-4AA1-BBB2-3343F8FB5064}" type="slidenum">
              <a:rPr lang="en-US" smtClean="0"/>
              <a:pPr/>
              <a:t>30</a:t>
            </a:fld>
            <a:endParaRPr lang="en-US" dirty="0"/>
          </a:p>
        </p:txBody>
      </p:sp>
    </p:spTree>
    <p:extLst>
      <p:ext uri="{BB962C8B-B14F-4D97-AF65-F5344CB8AC3E}">
        <p14:creationId xmlns:p14="http://schemas.microsoft.com/office/powerpoint/2010/main" val="144391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effectLst/>
              </a:rPr>
              <a:t>تقويم المقرر</a:t>
            </a:r>
            <a:endParaRPr lang="en-US" dirty="0"/>
          </a:p>
        </p:txBody>
      </p:sp>
      <p:sp>
        <p:nvSpPr>
          <p:cNvPr id="6" name="Slide Number Placeholder 5"/>
          <p:cNvSpPr>
            <a:spLocks noGrp="1"/>
          </p:cNvSpPr>
          <p:nvPr>
            <p:ph type="sldNum" sz="quarter" idx="12"/>
          </p:nvPr>
        </p:nvSpPr>
        <p:spPr/>
        <p:txBody>
          <a:bodyPr/>
          <a:lstStyle/>
          <a:p>
            <a:fld id="{96878DA4-B75E-4AA1-BBB2-3343F8FB5064}" type="slidenum">
              <a:rPr lang="en-US" smtClean="0"/>
              <a:pPr/>
              <a:t>4</a:t>
            </a:fld>
            <a:endParaRPr lang="en-US" dirty="0"/>
          </a:p>
        </p:txBody>
      </p:sp>
      <p:sp>
        <p:nvSpPr>
          <p:cNvPr id="4" name="Content Placeholder 3"/>
          <p:cNvSpPr>
            <a:spLocks noGrp="1"/>
          </p:cNvSpPr>
          <p:nvPr>
            <p:ph sz="quarter" idx="13"/>
          </p:nvPr>
        </p:nvSpPr>
        <p:spPr>
          <a:xfrm>
            <a:off x="609600" y="1600200"/>
            <a:ext cx="7924800" cy="4421088"/>
          </a:xfrm>
        </p:spPr>
        <p:txBody>
          <a:bodyPr>
            <a:normAutofit lnSpcReduction="10000"/>
          </a:bodyPr>
          <a:lstStyle/>
          <a:p>
            <a:pPr marL="0" indent="0">
              <a:buNone/>
            </a:pPr>
            <a:r>
              <a:rPr lang="ar-SA" sz="2800" b="1" dirty="0"/>
              <a:t>تقويم المقرر</a:t>
            </a:r>
            <a:r>
              <a:rPr lang="ar-SA" sz="2800" dirty="0"/>
              <a:t>: 60 درجة للأعمال الفصلية + 40 درجة للاختبار النهائي (المجموع 100 درجة) مفصلة كالتالي:</a:t>
            </a:r>
            <a:endParaRPr lang="en-US" sz="2400" dirty="0"/>
          </a:p>
          <a:p>
            <a:pPr lvl="0"/>
            <a:r>
              <a:rPr lang="ar-SA" sz="2800" dirty="0"/>
              <a:t>الأعمال الفصلية:</a:t>
            </a:r>
            <a:endParaRPr lang="en-US" sz="2400" dirty="0"/>
          </a:p>
          <a:p>
            <a:pPr lvl="1"/>
            <a:r>
              <a:rPr lang="ar-SA" sz="2400" dirty="0"/>
              <a:t>اختبار نظري: </a:t>
            </a:r>
            <a:r>
              <a:rPr lang="en-US" sz="2400" dirty="0"/>
              <a:t> </a:t>
            </a:r>
            <a:r>
              <a:rPr lang="ar-SA" sz="2400" dirty="0"/>
              <a:t>20 درجة</a:t>
            </a:r>
            <a:endParaRPr lang="en-US" sz="2000" dirty="0"/>
          </a:p>
          <a:p>
            <a:pPr lvl="1"/>
            <a:r>
              <a:rPr lang="ar-SA" sz="2400" dirty="0"/>
              <a:t>ورقة عمل: 10 درجات (تسلم </a:t>
            </a:r>
            <a:r>
              <a:rPr lang="ar-SA" sz="2400" b="1" u="sng" dirty="0"/>
              <a:t>قبل</a:t>
            </a:r>
            <a:r>
              <a:rPr lang="ar-SA" sz="2400" dirty="0"/>
              <a:t> نهاية الفصل)</a:t>
            </a:r>
            <a:endParaRPr lang="en-US" sz="2000" dirty="0"/>
          </a:p>
          <a:p>
            <a:pPr lvl="1"/>
            <a:r>
              <a:rPr lang="ar-SA" sz="2400" dirty="0"/>
              <a:t>الجزء المعملي: 30 درجة</a:t>
            </a:r>
            <a:endParaRPr lang="en-US" sz="2000" dirty="0"/>
          </a:p>
          <a:p>
            <a:pPr lvl="2"/>
            <a:r>
              <a:rPr lang="ar-SA" sz="2000" dirty="0"/>
              <a:t>تقارير التجارب المعملية = 15 درجات</a:t>
            </a:r>
            <a:endParaRPr lang="en-US" sz="1800" dirty="0"/>
          </a:p>
          <a:p>
            <a:pPr lvl="2"/>
            <a:r>
              <a:rPr lang="ar-SA" sz="2000" dirty="0"/>
              <a:t>اختبار نظري نهائي = 10 درجات</a:t>
            </a:r>
            <a:endParaRPr lang="en-US" sz="1800" dirty="0"/>
          </a:p>
          <a:p>
            <a:pPr lvl="2"/>
            <a:r>
              <a:rPr lang="ar-SA" sz="2000" dirty="0"/>
              <a:t>مشاركة وتفاعل = 5 درجات</a:t>
            </a:r>
            <a:endParaRPr lang="en-US" sz="1800" dirty="0"/>
          </a:p>
          <a:p>
            <a:pPr lvl="0"/>
            <a:r>
              <a:rPr lang="ar-SA" sz="2800" dirty="0"/>
              <a:t>الاختبار النهائي: اختبار نظري في الجوانب النظرية فقط = 40 درجة</a:t>
            </a:r>
            <a:endParaRPr lang="en-US" sz="2400" dirty="0"/>
          </a:p>
        </p:txBody>
      </p:sp>
    </p:spTree>
    <p:extLst>
      <p:ext uri="{BB962C8B-B14F-4D97-AF65-F5344CB8AC3E}">
        <p14:creationId xmlns:p14="http://schemas.microsoft.com/office/powerpoint/2010/main" val="26132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توصيف المقرر</a:t>
            </a:r>
            <a:endParaRPr lang="en-US" dirty="0"/>
          </a:p>
        </p:txBody>
      </p:sp>
      <p:sp>
        <p:nvSpPr>
          <p:cNvPr id="6" name="Slide Number Placeholder 5"/>
          <p:cNvSpPr>
            <a:spLocks noGrp="1"/>
          </p:cNvSpPr>
          <p:nvPr>
            <p:ph type="sldNum" sz="quarter" idx="12"/>
          </p:nvPr>
        </p:nvSpPr>
        <p:spPr/>
        <p:txBody>
          <a:bodyPr/>
          <a:lstStyle/>
          <a:p>
            <a:fld id="{96878DA4-B75E-4AA1-BBB2-3343F8FB5064}" type="slidenum">
              <a:rPr lang="en-US" smtClean="0"/>
              <a:pPr/>
              <a:t>5</a:t>
            </a:fld>
            <a:endParaRPr lang="en-US" dirty="0"/>
          </a:p>
        </p:txBody>
      </p:sp>
      <p:sp>
        <p:nvSpPr>
          <p:cNvPr id="3" name="Content Placeholder 2"/>
          <p:cNvSpPr>
            <a:spLocks noGrp="1"/>
          </p:cNvSpPr>
          <p:nvPr>
            <p:ph sz="quarter" idx="13"/>
          </p:nvPr>
        </p:nvSpPr>
        <p:spPr>
          <a:xfrm>
            <a:off x="609600" y="1417638"/>
            <a:ext cx="7924800" cy="4459634"/>
          </a:xfrm>
        </p:spPr>
        <p:txBody>
          <a:bodyPr>
            <a:normAutofit lnSpcReduction="10000"/>
          </a:bodyPr>
          <a:lstStyle/>
          <a:p>
            <a:r>
              <a:rPr lang="ar-SA" sz="2800" dirty="0"/>
              <a:t>يهدف هذا المقرر إلى مساعدة الطالب على الإلمام بالمعلومات الأساسية عن استجابة وتكيف أجهزة جسم الإنسان للجهد البدني والتدريب سواء في الظروف العادية أو تحت تأثير عوامل ومتغيرات مختلفة</a:t>
            </a:r>
            <a:endParaRPr lang="en-US" sz="2800" dirty="0"/>
          </a:p>
          <a:p>
            <a:r>
              <a:rPr lang="ar-SA" sz="2800" dirty="0"/>
              <a:t>بالإضافة إلى انه يعطي الطالب فرصة لفهم المتغيرات الفسيولوجية المرتبطة بالتطور في الأداء البدني وحدوده</a:t>
            </a:r>
            <a:endParaRPr lang="en-US" sz="2800" dirty="0"/>
          </a:p>
          <a:p>
            <a:r>
              <a:rPr lang="ar-SA" sz="2800" dirty="0"/>
              <a:t>كما يهدف هذا المقرر إلى تشجيع الطالب على البحث واكتشاف المعلومات المتعلقة بفسيولوجيا الجهد البدني تحت تأثير الجهد البدني والتدريب </a:t>
            </a:r>
            <a:endParaRPr lang="en-CA" sz="2800" dirty="0"/>
          </a:p>
          <a:p>
            <a:r>
              <a:rPr lang="ar-SA" sz="2800" dirty="0"/>
              <a:t>وكذلك التعرف على طرق وإجراءات القياسات المعملية في حقل فسيولوجيا الجهد البدني</a:t>
            </a:r>
            <a:endParaRPr lang="en-US" sz="2800" dirty="0"/>
          </a:p>
        </p:txBody>
      </p:sp>
    </p:spTree>
    <p:extLst>
      <p:ext uri="{BB962C8B-B14F-4D97-AF65-F5344CB8AC3E}">
        <p14:creationId xmlns:p14="http://schemas.microsoft.com/office/powerpoint/2010/main" val="390836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أهداف المقرر الرئيسة</a:t>
            </a:r>
            <a:endParaRPr lang="en-US" dirty="0"/>
          </a:p>
        </p:txBody>
      </p:sp>
      <p:sp>
        <p:nvSpPr>
          <p:cNvPr id="6" name="Slide Number Placeholder 5"/>
          <p:cNvSpPr>
            <a:spLocks noGrp="1"/>
          </p:cNvSpPr>
          <p:nvPr>
            <p:ph type="sldNum" sz="quarter" idx="12"/>
          </p:nvPr>
        </p:nvSpPr>
        <p:spPr/>
        <p:txBody>
          <a:bodyPr/>
          <a:lstStyle/>
          <a:p>
            <a:fld id="{96878DA4-B75E-4AA1-BBB2-3343F8FB5064}" type="slidenum">
              <a:rPr lang="en-US" smtClean="0"/>
              <a:pPr/>
              <a:t>6</a:t>
            </a:fld>
            <a:endParaRPr lang="en-US" dirty="0"/>
          </a:p>
        </p:txBody>
      </p:sp>
      <p:sp>
        <p:nvSpPr>
          <p:cNvPr id="4" name="Content Placeholder 3"/>
          <p:cNvSpPr>
            <a:spLocks noGrp="1"/>
          </p:cNvSpPr>
          <p:nvPr>
            <p:ph sz="quarter" idx="13"/>
          </p:nvPr>
        </p:nvSpPr>
        <p:spPr>
          <a:xfrm>
            <a:off x="609600" y="1600200"/>
            <a:ext cx="7924800" cy="4349080"/>
          </a:xfrm>
        </p:spPr>
        <p:txBody>
          <a:bodyPr>
            <a:normAutofit fontScale="92500"/>
          </a:bodyPr>
          <a:lstStyle/>
          <a:p>
            <a:pPr lvl="0"/>
            <a:r>
              <a:rPr lang="ar-SA" sz="2400" dirty="0"/>
              <a:t>فهم المبادئ التشريحية والوظيفية لأجهزة الجسم المختلفة (الجهاز الهيكلي العضلي والعصبي الحركي والقلبي الوعائي والدوري التنفسي) وعلاقتها بالنشاط البدني، ونظم إنتاج الطاقة</a:t>
            </a:r>
          </a:p>
          <a:p>
            <a:pPr lvl="0"/>
            <a:r>
              <a:rPr lang="ar-SA" sz="2400" dirty="0"/>
              <a:t>الإلمام بالمعلومات الأساسية عن استجابة وتكيف أجهزة جسم الإنسان المختلفة للجهد البدني في الأحوال الاعتيادية والظروف البيئية المختلفة </a:t>
            </a:r>
          </a:p>
          <a:p>
            <a:pPr lvl="0"/>
            <a:r>
              <a:rPr lang="ar-SA" sz="2400" dirty="0"/>
              <a:t>التعرف على الحدود الفسيولوجية للأداء البدني</a:t>
            </a:r>
          </a:p>
          <a:p>
            <a:pPr lvl="0"/>
            <a:r>
              <a:rPr lang="ar-SA" sz="2400" dirty="0"/>
              <a:t>فهم العمليات الايضية ونظم إنتاج الطاقة في جسم الإنسان وتكيفها مع التدريب</a:t>
            </a:r>
          </a:p>
          <a:p>
            <a:pPr lvl="0"/>
            <a:r>
              <a:rPr lang="ar-SA" sz="2400" dirty="0"/>
              <a:t>وصف وتطبيق الأسس الفسيولوجية المرتبطة بالجهد البدني والتدريب</a:t>
            </a:r>
          </a:p>
          <a:p>
            <a:pPr lvl="0"/>
            <a:r>
              <a:rPr lang="ar-SA" sz="2400" dirty="0">
                <a:solidFill>
                  <a:schemeClr val="bg1">
                    <a:lumMod val="50000"/>
                    <a:lumOff val="50000"/>
                  </a:schemeClr>
                </a:solidFill>
              </a:rPr>
              <a:t>التعرف على طرق وإجراءات القياسات المعملية في حقل فسيولوجيا الجهد البدني</a:t>
            </a:r>
          </a:p>
          <a:p>
            <a:pPr lvl="0"/>
            <a:r>
              <a:rPr lang="ar-SA" sz="2400" dirty="0">
                <a:solidFill>
                  <a:schemeClr val="bg1">
                    <a:lumMod val="50000"/>
                    <a:lumOff val="50000"/>
                  </a:schemeClr>
                </a:solidFill>
              </a:rPr>
              <a:t>التعرف على الأسس النظرية والإجراءات المعملية للقياسات الفسيولوجية وتحليل النتائج وتفسيرها</a:t>
            </a:r>
          </a:p>
        </p:txBody>
      </p:sp>
    </p:spTree>
    <p:extLst>
      <p:ext uri="{BB962C8B-B14F-4D97-AF65-F5344CB8AC3E}">
        <p14:creationId xmlns:p14="http://schemas.microsoft.com/office/powerpoint/2010/main" val="267992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3041B4-B616-48BE-9EE2-DD8B6018F653}"/>
              </a:ext>
            </a:extLst>
          </p:cNvPr>
          <p:cNvSpPr>
            <a:spLocks noGrp="1"/>
          </p:cNvSpPr>
          <p:nvPr>
            <p:ph type="sldNum" sz="quarter" idx="12"/>
          </p:nvPr>
        </p:nvSpPr>
        <p:spPr/>
        <p:txBody>
          <a:bodyPr/>
          <a:lstStyle/>
          <a:p>
            <a:fld id="{96878DA4-B75E-4AA1-BBB2-3343F8FB5064}" type="slidenum">
              <a:rPr lang="en-US" smtClean="0"/>
              <a:pPr/>
              <a:t>7</a:t>
            </a:fld>
            <a:endParaRPr lang="en-US" dirty="0"/>
          </a:p>
        </p:txBody>
      </p:sp>
      <p:graphicFrame>
        <p:nvGraphicFramePr>
          <p:cNvPr id="7" name="Content Placeholder 6">
            <a:extLst>
              <a:ext uri="{FF2B5EF4-FFF2-40B4-BE49-F238E27FC236}">
                <a16:creationId xmlns:a16="http://schemas.microsoft.com/office/drawing/2014/main" id="{424FB3E7-8DA9-43F1-A210-047880E56F4F}"/>
              </a:ext>
            </a:extLst>
          </p:cNvPr>
          <p:cNvGraphicFramePr>
            <a:graphicFrameLocks noGrp="1"/>
          </p:cNvGraphicFramePr>
          <p:nvPr>
            <p:ph sz="quarter" idx="13"/>
            <p:extLst>
              <p:ext uri="{D42A27DB-BD31-4B8C-83A1-F6EECF244321}">
                <p14:modId xmlns:p14="http://schemas.microsoft.com/office/powerpoint/2010/main" val="4060574945"/>
              </p:ext>
            </p:extLst>
          </p:nvPr>
        </p:nvGraphicFramePr>
        <p:xfrm>
          <a:off x="628650" y="580847"/>
          <a:ext cx="7543749" cy="5656465"/>
        </p:xfrm>
        <a:graphic>
          <a:graphicData uri="http://schemas.openxmlformats.org/drawingml/2006/table">
            <a:tbl>
              <a:tblPr rtl="1" firstRow="1" firstCol="1" bandRow="1">
                <a:tableStyleId>{7E9639D4-E3E2-4D34-9284-5A2195B3D0D7}</a:tableStyleId>
              </a:tblPr>
              <a:tblGrid>
                <a:gridCol w="7543749">
                  <a:extLst>
                    <a:ext uri="{9D8B030D-6E8A-4147-A177-3AD203B41FA5}">
                      <a16:colId xmlns:a16="http://schemas.microsoft.com/office/drawing/2014/main" val="844046511"/>
                    </a:ext>
                  </a:extLst>
                </a:gridCol>
              </a:tblGrid>
              <a:tr h="137389">
                <a:tc>
                  <a:txBody>
                    <a:bodyPr/>
                    <a:lstStyle/>
                    <a:p>
                      <a:pPr algn="ctr" rtl="1">
                        <a:lnSpc>
                          <a:spcPct val="115000"/>
                        </a:lnSpc>
                        <a:spcAft>
                          <a:spcPts val="0"/>
                        </a:spcAft>
                      </a:pPr>
                      <a:r>
                        <a:rPr lang="ar-SA" sz="1600" dirty="0">
                          <a:effectLst/>
                        </a:rPr>
                        <a:t>الموضوعات</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15802" marR="15802" marT="0" marB="0" anchor="ctr"/>
                </a:tc>
                <a:extLst>
                  <a:ext uri="{0D108BD9-81ED-4DB2-BD59-A6C34878D82A}">
                    <a16:rowId xmlns:a16="http://schemas.microsoft.com/office/drawing/2014/main" val="746818520"/>
                  </a:ext>
                </a:extLst>
              </a:tr>
              <a:tr h="505591">
                <a:tc>
                  <a:txBody>
                    <a:bodyPr/>
                    <a:lstStyle/>
                    <a:p>
                      <a:pPr algn="r" rtl="1">
                        <a:lnSpc>
                          <a:spcPct val="115000"/>
                        </a:lnSpc>
                        <a:spcAft>
                          <a:spcPts val="0"/>
                        </a:spcAft>
                      </a:pPr>
                      <a:r>
                        <a:rPr lang="ar-SA" sz="1600" dirty="0">
                          <a:effectLst/>
                        </a:rPr>
                        <a:t>مقدمة في علم وظائف أعضاء الجهد البدني والتدريب (مصطلحات ومفاهيم)</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15802" marR="15802" marT="0" marB="0" anchor="ctr"/>
                </a:tc>
                <a:extLst>
                  <a:ext uri="{0D108BD9-81ED-4DB2-BD59-A6C34878D82A}">
                    <a16:rowId xmlns:a16="http://schemas.microsoft.com/office/drawing/2014/main" val="11318261"/>
                  </a:ext>
                </a:extLst>
              </a:tr>
              <a:tr h="379193">
                <a:tc>
                  <a:txBody>
                    <a:bodyPr/>
                    <a:lstStyle/>
                    <a:p>
                      <a:pPr algn="r" rtl="1">
                        <a:lnSpc>
                          <a:spcPct val="115000"/>
                        </a:lnSpc>
                        <a:spcAft>
                          <a:spcPts val="0"/>
                        </a:spcAft>
                      </a:pPr>
                      <a:r>
                        <a:rPr lang="ar-SA" sz="1600" dirty="0">
                          <a:effectLst/>
                        </a:rPr>
                        <a:t>الجهاز العضلي والنشاط البدني (أسس تشريحية ووظيفية)</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15802" marR="15802" marT="0" marB="0" anchor="ctr"/>
                </a:tc>
                <a:extLst>
                  <a:ext uri="{0D108BD9-81ED-4DB2-BD59-A6C34878D82A}">
                    <a16:rowId xmlns:a16="http://schemas.microsoft.com/office/drawing/2014/main" val="4039132355"/>
                  </a:ext>
                </a:extLst>
              </a:tr>
              <a:tr h="505591">
                <a:tc>
                  <a:txBody>
                    <a:bodyPr/>
                    <a:lstStyle/>
                    <a:p>
                      <a:pPr algn="r" rtl="1">
                        <a:lnSpc>
                          <a:spcPct val="115000"/>
                        </a:lnSpc>
                        <a:spcAft>
                          <a:spcPts val="0"/>
                        </a:spcAft>
                      </a:pPr>
                      <a:r>
                        <a:rPr lang="ar-SA" sz="1600" dirty="0">
                          <a:effectLst/>
                        </a:rPr>
                        <a:t>الجهاز العصبي الحركي والنشاط البدني (أسس تشريحية)</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15802" marR="15802" marT="0" marB="0" anchor="ctr"/>
                </a:tc>
                <a:extLst>
                  <a:ext uri="{0D108BD9-81ED-4DB2-BD59-A6C34878D82A}">
                    <a16:rowId xmlns:a16="http://schemas.microsoft.com/office/drawing/2014/main" val="841982959"/>
                  </a:ext>
                </a:extLst>
              </a:tr>
              <a:tr h="505591">
                <a:tc>
                  <a:txBody>
                    <a:bodyPr/>
                    <a:lstStyle/>
                    <a:p>
                      <a:pPr algn="r" rtl="1">
                        <a:lnSpc>
                          <a:spcPct val="115000"/>
                        </a:lnSpc>
                        <a:spcAft>
                          <a:spcPts val="0"/>
                        </a:spcAft>
                      </a:pPr>
                      <a:r>
                        <a:rPr lang="ar-SA" sz="1600" dirty="0">
                          <a:effectLst/>
                        </a:rPr>
                        <a:t>الجهاز العصبي الحركي والنشاط البدني (أسس وظيفية)</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15802" marR="15802" marT="0" marB="0" anchor="ctr"/>
                </a:tc>
                <a:extLst>
                  <a:ext uri="{0D108BD9-81ED-4DB2-BD59-A6C34878D82A}">
                    <a16:rowId xmlns:a16="http://schemas.microsoft.com/office/drawing/2014/main" val="1101817360"/>
                  </a:ext>
                </a:extLst>
              </a:tr>
              <a:tr h="379193">
                <a:tc>
                  <a:txBody>
                    <a:bodyPr/>
                    <a:lstStyle/>
                    <a:p>
                      <a:pPr algn="r" rtl="1">
                        <a:lnSpc>
                          <a:spcPct val="115000"/>
                        </a:lnSpc>
                        <a:spcAft>
                          <a:spcPts val="0"/>
                        </a:spcAft>
                      </a:pPr>
                      <a:r>
                        <a:rPr lang="ar-SA" sz="1600" dirty="0">
                          <a:effectLst/>
                        </a:rPr>
                        <a:t>الجهاز الدوري التنفسي والنشاط البدني (أسس تشريحية ووظيفية)</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15802" marR="15802" marT="0" marB="0" anchor="ctr"/>
                </a:tc>
                <a:extLst>
                  <a:ext uri="{0D108BD9-81ED-4DB2-BD59-A6C34878D82A}">
                    <a16:rowId xmlns:a16="http://schemas.microsoft.com/office/drawing/2014/main" val="2546178977"/>
                  </a:ext>
                </a:extLst>
              </a:tr>
              <a:tr h="379193">
                <a:tc>
                  <a:txBody>
                    <a:bodyPr/>
                    <a:lstStyle/>
                    <a:p>
                      <a:pPr algn="r" rtl="1">
                        <a:lnSpc>
                          <a:spcPct val="115000"/>
                        </a:lnSpc>
                        <a:spcAft>
                          <a:spcPts val="0"/>
                        </a:spcAft>
                      </a:pPr>
                      <a:r>
                        <a:rPr lang="ar-SA" sz="1600" dirty="0">
                          <a:effectLst/>
                        </a:rPr>
                        <a:t>الجهاز الهرموني والغدد الصماء (أسس تشريحية ووظيفية)</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15802" marR="15802" marT="0" marB="0" anchor="ctr"/>
                </a:tc>
                <a:extLst>
                  <a:ext uri="{0D108BD9-81ED-4DB2-BD59-A6C34878D82A}">
                    <a16:rowId xmlns:a16="http://schemas.microsoft.com/office/drawing/2014/main" val="2161718819"/>
                  </a:ext>
                </a:extLst>
              </a:tr>
              <a:tr h="505591">
                <a:tc>
                  <a:txBody>
                    <a:bodyPr/>
                    <a:lstStyle/>
                    <a:p>
                      <a:pPr algn="r" rtl="1">
                        <a:lnSpc>
                          <a:spcPct val="115000"/>
                        </a:lnSpc>
                        <a:spcAft>
                          <a:spcPts val="0"/>
                        </a:spcAft>
                      </a:pPr>
                      <a:r>
                        <a:rPr lang="ar-SA" sz="1600" dirty="0">
                          <a:effectLst/>
                        </a:rPr>
                        <a:t>محددات استهلاك الأكسجين اثناء وبعد النشاط البدني ومدلولاتها</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15802" marR="15802" marT="0" marB="0" anchor="ctr"/>
                </a:tc>
                <a:extLst>
                  <a:ext uri="{0D108BD9-81ED-4DB2-BD59-A6C34878D82A}">
                    <a16:rowId xmlns:a16="http://schemas.microsoft.com/office/drawing/2014/main" val="3439380963"/>
                  </a:ext>
                </a:extLst>
              </a:tr>
              <a:tr h="505591">
                <a:tc>
                  <a:txBody>
                    <a:bodyPr/>
                    <a:lstStyle/>
                    <a:p>
                      <a:pPr algn="r" rtl="1">
                        <a:lnSpc>
                          <a:spcPct val="115000"/>
                        </a:lnSpc>
                        <a:spcAft>
                          <a:spcPts val="0"/>
                        </a:spcAft>
                      </a:pPr>
                      <a:r>
                        <a:rPr lang="ar-SA" sz="1600" dirty="0">
                          <a:effectLst/>
                        </a:rPr>
                        <a:t>الاستجابة الفسيولوجية للجهد البدني الهوائي واللاهوائي</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15802" marR="15802" marT="0" marB="0" anchor="ctr"/>
                </a:tc>
                <a:extLst>
                  <a:ext uri="{0D108BD9-81ED-4DB2-BD59-A6C34878D82A}">
                    <a16:rowId xmlns:a16="http://schemas.microsoft.com/office/drawing/2014/main" val="1966118542"/>
                  </a:ext>
                </a:extLst>
              </a:tr>
              <a:tr h="464635">
                <a:tc>
                  <a:txBody>
                    <a:bodyPr/>
                    <a:lstStyle/>
                    <a:p>
                      <a:pPr algn="r" rtl="1">
                        <a:lnSpc>
                          <a:spcPct val="115000"/>
                        </a:lnSpc>
                        <a:spcAft>
                          <a:spcPts val="0"/>
                        </a:spcAft>
                      </a:pPr>
                      <a:r>
                        <a:rPr lang="ar-SA" sz="1600" dirty="0">
                          <a:effectLst/>
                        </a:rPr>
                        <a:t>الطاقة الحيوية ومصادر ونظم إنتاج الطاقة (أسس كيميوحيوية ووظيفية)</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15802" marR="15802" marT="0" marB="0" anchor="ctr"/>
                </a:tc>
                <a:extLst>
                  <a:ext uri="{0D108BD9-81ED-4DB2-BD59-A6C34878D82A}">
                    <a16:rowId xmlns:a16="http://schemas.microsoft.com/office/drawing/2014/main" val="1518723058"/>
                  </a:ext>
                </a:extLst>
              </a:tr>
              <a:tr h="379193">
                <a:tc>
                  <a:txBody>
                    <a:bodyPr/>
                    <a:lstStyle/>
                    <a:p>
                      <a:pPr algn="r" rtl="1">
                        <a:lnSpc>
                          <a:spcPct val="115000"/>
                        </a:lnSpc>
                        <a:spcAft>
                          <a:spcPts val="0"/>
                        </a:spcAft>
                      </a:pPr>
                      <a:r>
                        <a:rPr lang="ar-SA" sz="1600" dirty="0">
                          <a:effectLst/>
                        </a:rPr>
                        <a:t>الغذاء والتغذية واثرها على الجهد البدني والأداء الرياضي</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15802" marR="15802" marT="0" marB="0" anchor="ctr"/>
                </a:tc>
                <a:extLst>
                  <a:ext uri="{0D108BD9-81ED-4DB2-BD59-A6C34878D82A}">
                    <a16:rowId xmlns:a16="http://schemas.microsoft.com/office/drawing/2014/main" val="2513154534"/>
                  </a:ext>
                </a:extLst>
              </a:tr>
              <a:tr h="379193">
                <a:tc>
                  <a:txBody>
                    <a:bodyPr/>
                    <a:lstStyle/>
                    <a:p>
                      <a:pPr algn="r" rtl="1">
                        <a:lnSpc>
                          <a:spcPct val="115000"/>
                        </a:lnSpc>
                        <a:spcAft>
                          <a:spcPts val="0"/>
                        </a:spcAft>
                      </a:pPr>
                      <a:r>
                        <a:rPr lang="ar-SA" sz="1600">
                          <a:effectLst/>
                        </a:rPr>
                        <a:t>العوامل البيئية المؤثرة على الجهد البدني والتدريب</a:t>
                      </a:r>
                      <a:endParaRPr lang="en-CA" sz="1600">
                        <a:effectLst/>
                        <a:latin typeface="Calibri" panose="020F0502020204030204" pitchFamily="34" charset="0"/>
                        <a:ea typeface="Calibri" panose="020F0502020204030204" pitchFamily="34" charset="0"/>
                        <a:cs typeface="Arial" panose="020B0604020202020204" pitchFamily="34" charset="0"/>
                      </a:endParaRPr>
                    </a:p>
                  </a:txBody>
                  <a:tcPr marL="15802" marR="15802" marT="0" marB="0" anchor="ctr"/>
                </a:tc>
                <a:extLst>
                  <a:ext uri="{0D108BD9-81ED-4DB2-BD59-A6C34878D82A}">
                    <a16:rowId xmlns:a16="http://schemas.microsoft.com/office/drawing/2014/main" val="2180995551"/>
                  </a:ext>
                </a:extLst>
              </a:tr>
              <a:tr h="505591">
                <a:tc>
                  <a:txBody>
                    <a:bodyPr/>
                    <a:lstStyle/>
                    <a:p>
                      <a:pPr algn="r" rtl="1">
                        <a:lnSpc>
                          <a:spcPct val="115000"/>
                        </a:lnSpc>
                        <a:spcAft>
                          <a:spcPts val="0"/>
                        </a:spcAft>
                      </a:pPr>
                      <a:r>
                        <a:rPr lang="ar-SA" sz="1600" dirty="0">
                          <a:effectLst/>
                        </a:rPr>
                        <a:t>التنظيم الحراري وتعويض السوائل والمنحلات أثناء الجهد البدني</a:t>
                      </a:r>
                      <a:endParaRPr lang="en-CA" sz="1600" dirty="0">
                        <a:effectLst/>
                        <a:latin typeface="Calibri" panose="020F0502020204030204" pitchFamily="34" charset="0"/>
                        <a:ea typeface="Calibri" panose="020F0502020204030204" pitchFamily="34" charset="0"/>
                        <a:cs typeface="Arial" panose="020B0604020202020204" pitchFamily="34" charset="0"/>
                      </a:endParaRPr>
                    </a:p>
                  </a:txBody>
                  <a:tcPr marL="15802" marR="15802" marT="0" marB="0" anchor="ctr"/>
                </a:tc>
                <a:extLst>
                  <a:ext uri="{0D108BD9-81ED-4DB2-BD59-A6C34878D82A}">
                    <a16:rowId xmlns:a16="http://schemas.microsoft.com/office/drawing/2014/main" val="2008567392"/>
                  </a:ext>
                </a:extLst>
              </a:tr>
            </a:tbl>
          </a:graphicData>
        </a:graphic>
      </p:graphicFrame>
    </p:spTree>
    <p:extLst>
      <p:ext uri="{BB962C8B-B14F-4D97-AF65-F5344CB8AC3E}">
        <p14:creationId xmlns:p14="http://schemas.microsoft.com/office/powerpoint/2010/main" val="307605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rtl="1"/>
            <a:r>
              <a:rPr lang="ar-SA" dirty="0"/>
              <a:t>مقدمة في علم وظائف أعضاء الجهد </a:t>
            </a:r>
            <a:r>
              <a:rPr lang="ar-SA" sz="6000" dirty="0"/>
              <a:t>البدني</a:t>
            </a:r>
            <a:endParaRPr lang="en-US" dirty="0"/>
          </a:p>
        </p:txBody>
      </p:sp>
    </p:spTree>
    <p:extLst>
      <p:ext uri="{BB962C8B-B14F-4D97-AF65-F5344CB8AC3E}">
        <p14:creationId xmlns:p14="http://schemas.microsoft.com/office/powerpoint/2010/main" val="394054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rtl="1"/>
            <a:r>
              <a:rPr lang="ar-SA" dirty="0"/>
              <a:t>تعريف فسيولوجيا الجهد البدني (</a:t>
            </a:r>
            <a:r>
              <a:rPr lang="en-US" dirty="0"/>
              <a:t>Exercise Physiology</a:t>
            </a:r>
            <a:r>
              <a:rPr lang="ar-SA" dirty="0"/>
              <a:t>)</a:t>
            </a:r>
            <a:endParaRPr lang="en-US" dirty="0"/>
          </a:p>
        </p:txBody>
      </p:sp>
      <p:sp>
        <p:nvSpPr>
          <p:cNvPr id="7" name="Slide Number Placeholder 6"/>
          <p:cNvSpPr>
            <a:spLocks noGrp="1"/>
          </p:cNvSpPr>
          <p:nvPr>
            <p:ph type="sldNum" sz="quarter" idx="12"/>
          </p:nvPr>
        </p:nvSpPr>
        <p:spPr/>
        <p:txBody>
          <a:bodyPr/>
          <a:lstStyle/>
          <a:p>
            <a:fld id="{96878DA4-B75E-4AA1-BBB2-3343F8FB5064}" type="slidenum">
              <a:rPr lang="en-US" smtClean="0"/>
              <a:pPr/>
              <a:t>9</a:t>
            </a:fld>
            <a:endParaRPr lang="en-US" dirty="0"/>
          </a:p>
        </p:txBody>
      </p:sp>
      <p:sp>
        <p:nvSpPr>
          <p:cNvPr id="2" name="Content Placeholder 1"/>
          <p:cNvSpPr>
            <a:spLocks noGrp="1"/>
          </p:cNvSpPr>
          <p:nvPr>
            <p:ph sz="quarter" idx="13"/>
          </p:nvPr>
        </p:nvSpPr>
        <p:spPr>
          <a:xfrm>
            <a:off x="609600" y="1762472"/>
            <a:ext cx="7924800" cy="4114800"/>
          </a:xfrm>
        </p:spPr>
        <p:txBody>
          <a:bodyPr>
            <a:normAutofit lnSpcReduction="10000"/>
          </a:bodyPr>
          <a:lstStyle/>
          <a:p>
            <a:r>
              <a:rPr lang="ar-SA" dirty="0"/>
              <a:t>العلم الذي يبحث في استجابة وظائف أجهزة الجسم المختلفة للجهد البدني وتكيفها للتدريب في الظروف العادية أو تحت تأثير </a:t>
            </a:r>
            <a:r>
              <a:rPr lang="ar-SA" u="sng" dirty="0"/>
              <a:t>عوامل</a:t>
            </a:r>
            <a:r>
              <a:rPr lang="ar-SA" dirty="0"/>
              <a:t> </a:t>
            </a:r>
            <a:r>
              <a:rPr lang="ar-SA" u="sng" dirty="0"/>
              <a:t>ومتغيرات</a:t>
            </a:r>
            <a:r>
              <a:rPr lang="ar-SA" dirty="0"/>
              <a:t> مختلفة</a:t>
            </a:r>
          </a:p>
          <a:p>
            <a:r>
              <a:rPr lang="ar-SA" dirty="0"/>
              <a:t>وهو علم انبثق من علم الفسيولوجيا الذي يهتم بدراسة وظائف أعضاء الجسم على المستوى الجهازي والنسيجي والخلوي والجزيئي.</a:t>
            </a:r>
          </a:p>
          <a:p>
            <a:pPr marL="0" indent="0" algn="l" rtl="1">
              <a:buNone/>
            </a:pPr>
            <a:r>
              <a:rPr lang="ar-SA" sz="2800" dirty="0"/>
              <a:t>د. هزاع الهزاع</a:t>
            </a:r>
          </a:p>
          <a:p>
            <a:endParaRPr lang="en-CA" dirty="0"/>
          </a:p>
          <a:p>
            <a:r>
              <a:rPr lang="ar-SA" dirty="0"/>
              <a:t>وظائف أعضاء الجهد البدني   </a:t>
            </a:r>
            <a:r>
              <a:rPr lang="en-CA" dirty="0"/>
              <a:t>  </a:t>
            </a:r>
            <a:r>
              <a:rPr lang="ar-SA" dirty="0"/>
              <a:t>  الفسيولوجيا الرياضية</a:t>
            </a:r>
            <a:endParaRPr lang="en-US" dirty="0"/>
          </a:p>
        </p:txBody>
      </p:sp>
      <p:cxnSp>
        <p:nvCxnSpPr>
          <p:cNvPr id="6" name="Straight Arrow Connector 5"/>
          <p:cNvCxnSpPr/>
          <p:nvPr/>
        </p:nvCxnSpPr>
        <p:spPr>
          <a:xfrm flipH="1">
            <a:off x="4067944" y="4941168"/>
            <a:ext cx="365760"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3174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1423</Words>
  <Application>Microsoft Office PowerPoint</Application>
  <PresentationFormat>On-screen Show (4:3)</PresentationFormat>
  <Paragraphs>193</Paragraphs>
  <Slides>30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Open Sans</vt:lpstr>
      <vt:lpstr>Traditional Arabic</vt:lpstr>
      <vt:lpstr>Office Theme</vt:lpstr>
      <vt:lpstr>فسيولوجيا الجهد البدني</vt:lpstr>
      <vt:lpstr>استاذ المقرر</vt:lpstr>
      <vt:lpstr>معلومات عن المقرر</vt:lpstr>
      <vt:lpstr>تقويم المقرر</vt:lpstr>
      <vt:lpstr>توصيف المقرر</vt:lpstr>
      <vt:lpstr>أهداف المقرر الرئيسة</vt:lpstr>
      <vt:lpstr>PowerPoint Presentation</vt:lpstr>
      <vt:lpstr>مقدمة في علم وظائف أعضاء الجهد البدني</vt:lpstr>
      <vt:lpstr>تعريف فسيولوجيا الجهد البدني (Exercise Physiology)</vt:lpstr>
      <vt:lpstr>PowerPoint Presentation</vt:lpstr>
      <vt:lpstr>مقومات وظائف اعضاء الجهد البدني</vt:lpstr>
      <vt:lpstr>قائمة لبعض الفرص الوظيفية لمتخصصي وظائف أعضاء الجهد البدني</vt:lpstr>
      <vt:lpstr>موضوعات فسيولوجيا الجهد البدني</vt:lpstr>
      <vt:lpstr>مصطلحات عامة</vt:lpstr>
      <vt:lpstr>مصطلحات فسيولوجية</vt:lpstr>
      <vt:lpstr>استجابة أو تكيف؟</vt:lpstr>
      <vt:lpstr>التكيف بعد الانقطاع عن التدريب</vt:lpstr>
      <vt:lpstr>مصطلحات فسيولوجية</vt:lpstr>
      <vt:lpstr>مصطلحات فسيولوجية</vt:lpstr>
      <vt:lpstr>PowerPoint Presentation</vt:lpstr>
      <vt:lpstr>مصطلحات فسيولوجية</vt:lpstr>
      <vt:lpstr>الاستتباب</vt:lpstr>
      <vt:lpstr>PowerPoint Presentation</vt:lpstr>
      <vt:lpstr>مصطلحات وظيفية</vt:lpstr>
      <vt:lpstr>PowerPoint Presentation</vt:lpstr>
      <vt:lpstr>مصطلحات وظيفية (تابع)</vt:lpstr>
      <vt:lpstr>المكافئ الأيضي</vt:lpstr>
      <vt:lpstr>مصطلحات وظيفية (تابع)</vt:lpstr>
      <vt:lpstr>مصطلحات ميكانيكية</vt:lpstr>
      <vt:lpstr>اسئلة ونقاش</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مقدمة في علوم وظائف أعضاء الجهد البدني</dc:title>
  <dc:creator>A</dc:creator>
  <cp:lastModifiedBy>Abdulaziz Aldayel</cp:lastModifiedBy>
  <cp:revision>134</cp:revision>
  <cp:lastPrinted>2014-05-04T18:34:26Z</cp:lastPrinted>
  <dcterms:created xsi:type="dcterms:W3CDTF">2011-02-11T21:29:44Z</dcterms:created>
  <dcterms:modified xsi:type="dcterms:W3CDTF">2019-09-14T21:20:13Z</dcterms:modified>
</cp:coreProperties>
</file>