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1.xml" ContentType="application/vnd.openxmlformats-officedocument.theme+xml"/>
  <Override PartName="/ppt/commentAuthors.xml" ContentType="application/vnd.openxmlformats-officedocument.presentationml.commentAuthors+xml"/>
  <Override PartName="/ppt/comments/comment1.xml" ContentType="application/vnd.openxmlformats-officedocument.presentationml.comment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5" r:id="rId3"/>
    <p:sldId id="374" r:id="rId4"/>
    <p:sldId id="376" r:id="rId5"/>
    <p:sldId id="377" r:id="rId6"/>
    <p:sldId id="378" r:id="rId7"/>
    <p:sldId id="380" r:id="rId8"/>
    <p:sldId id="382" r:id="rId9"/>
    <p:sldId id="274" r:id="rId10"/>
    <p:sldId id="384" r:id="rId11"/>
    <p:sldId id="280" r:id="rId12"/>
    <p:sldId id="386" r:id="rId13"/>
    <p:sldId id="388" r:id="rId14"/>
    <p:sldId id="271" r:id="rId15"/>
    <p:sldId id="390" r:id="rId16"/>
    <p:sldId id="270" r:id="rId17"/>
    <p:sldId id="286" r:id="rId18"/>
    <p:sldId id="392" r:id="rId19"/>
    <p:sldId id="290" r:id="rId20"/>
    <p:sldId id="291" r:id="rId21"/>
    <p:sldId id="370" r:id="rId22"/>
    <p:sldId id="288" r:id="rId23"/>
    <p:sldId id="269" r:id="rId24"/>
    <p:sldId id="276" r:id="rId25"/>
    <p:sldId id="277" r:id="rId26"/>
    <p:sldId id="287" r:id="rId27"/>
    <p:sldId id="293" r:id="rId28"/>
    <p:sldId id="371" r:id="rId29"/>
    <p:sldId id="372" r:id="rId30"/>
    <p:sldId id="294" r:id="rId31"/>
    <p:sldId id="295"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RHS101"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0-01T09:33:15.469" idx="1">
    <p:pos x="4567" y="1344"/>
    <p:text>VRHS101	15/11/33
fish retract their lenses to focus on distant on distant objects
snakes and forgs have mechanism to move their lense forward to focus on near objects
Horses tilt their head to focus on objects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9014FCE-A89A-4610-8A9C-0780499ABC65}" type="datetimeFigureOut">
              <a:rPr lang="en-US" smtClean="0"/>
              <a:pPr/>
              <a:t>12/28/2015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4564A2-A1F9-43F6-A445-2531133927FC}" type="slidenum">
              <a:rPr lang="en-US" smtClean="0"/>
              <a:pPr/>
              <a:t>‹#›</a:t>
            </a:fld>
            <a:endParaRPr lang="en-US"/>
          </a:p>
        </p:txBody>
      </p:sp>
    </p:spTree>
    <p:extLst>
      <p:ext uri="{BB962C8B-B14F-4D97-AF65-F5344CB8AC3E}">
        <p14:creationId xmlns:p14="http://schemas.microsoft.com/office/powerpoint/2010/main" xmlns="" val="191701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9014FCE-A89A-4610-8A9C-0780499ABC65}" type="datetimeFigureOut">
              <a:rPr lang="en-US" smtClean="0"/>
              <a:pPr/>
              <a:t>12/28/2015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4564A2-A1F9-43F6-A445-2531133927FC}" type="slidenum">
              <a:rPr lang="en-US" smtClean="0"/>
              <a:pPr/>
              <a:t>‹#›</a:t>
            </a:fld>
            <a:endParaRPr lang="en-US"/>
          </a:p>
        </p:txBody>
      </p:sp>
    </p:spTree>
    <p:extLst>
      <p:ext uri="{BB962C8B-B14F-4D97-AF65-F5344CB8AC3E}">
        <p14:creationId xmlns:p14="http://schemas.microsoft.com/office/powerpoint/2010/main" xmlns="" val="2622553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9014FCE-A89A-4610-8A9C-0780499ABC65}" type="datetimeFigureOut">
              <a:rPr lang="en-US" smtClean="0"/>
              <a:pPr/>
              <a:t>12/28/2015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4564A2-A1F9-43F6-A445-2531133927FC}" type="slidenum">
              <a:rPr lang="en-US" smtClean="0"/>
              <a:pPr/>
              <a:t>‹#›</a:t>
            </a:fld>
            <a:endParaRPr lang="en-US"/>
          </a:p>
        </p:txBody>
      </p:sp>
    </p:spTree>
    <p:extLst>
      <p:ext uri="{BB962C8B-B14F-4D97-AF65-F5344CB8AC3E}">
        <p14:creationId xmlns:p14="http://schemas.microsoft.com/office/powerpoint/2010/main" xmlns="" val="303678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39014FCE-A89A-4610-8A9C-0780499ABC65}" type="datetimeFigureOut">
              <a:rPr lang="en-US" smtClean="0"/>
              <a:pPr/>
              <a:t>12/28/2015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4564A2-A1F9-43F6-A445-2531133927FC}" type="slidenum">
              <a:rPr lang="en-US" smtClean="0"/>
              <a:pPr/>
              <a:t>‹#›</a:t>
            </a:fld>
            <a:endParaRPr lang="en-US"/>
          </a:p>
        </p:txBody>
      </p:sp>
    </p:spTree>
    <p:extLst>
      <p:ext uri="{BB962C8B-B14F-4D97-AF65-F5344CB8AC3E}">
        <p14:creationId xmlns:p14="http://schemas.microsoft.com/office/powerpoint/2010/main" xmlns="" val="305849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9014FCE-A89A-4610-8A9C-0780499ABC65}" type="datetimeFigureOut">
              <a:rPr lang="en-US" smtClean="0"/>
              <a:pPr/>
              <a:t>12/28/2015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C4564A2-A1F9-43F6-A445-2531133927FC}" type="slidenum">
              <a:rPr lang="en-US" smtClean="0"/>
              <a:pPr/>
              <a:t>‹#›</a:t>
            </a:fld>
            <a:endParaRPr lang="en-US"/>
          </a:p>
        </p:txBody>
      </p:sp>
    </p:spTree>
    <p:extLst>
      <p:ext uri="{BB962C8B-B14F-4D97-AF65-F5344CB8AC3E}">
        <p14:creationId xmlns:p14="http://schemas.microsoft.com/office/powerpoint/2010/main" xmlns="" val="186809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39014FCE-A89A-4610-8A9C-0780499ABC65}" type="datetimeFigureOut">
              <a:rPr lang="en-US" smtClean="0"/>
              <a:pPr/>
              <a:t>12/28/2015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C4564A2-A1F9-43F6-A445-2531133927FC}" type="slidenum">
              <a:rPr lang="en-US" smtClean="0"/>
              <a:pPr/>
              <a:t>‹#›</a:t>
            </a:fld>
            <a:endParaRPr lang="en-US"/>
          </a:p>
        </p:txBody>
      </p:sp>
    </p:spTree>
    <p:extLst>
      <p:ext uri="{BB962C8B-B14F-4D97-AF65-F5344CB8AC3E}">
        <p14:creationId xmlns:p14="http://schemas.microsoft.com/office/powerpoint/2010/main" xmlns="" val="46990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39014FCE-A89A-4610-8A9C-0780499ABC65}" type="datetimeFigureOut">
              <a:rPr lang="en-US" smtClean="0"/>
              <a:pPr/>
              <a:t>12/28/2015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FC4564A2-A1F9-43F6-A445-2531133927FC}" type="slidenum">
              <a:rPr lang="en-US" smtClean="0"/>
              <a:pPr/>
              <a:t>‹#›</a:t>
            </a:fld>
            <a:endParaRPr lang="en-US"/>
          </a:p>
        </p:txBody>
      </p:sp>
    </p:spTree>
    <p:extLst>
      <p:ext uri="{BB962C8B-B14F-4D97-AF65-F5344CB8AC3E}">
        <p14:creationId xmlns:p14="http://schemas.microsoft.com/office/powerpoint/2010/main" xmlns="" val="363121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9014FCE-A89A-4610-8A9C-0780499ABC65}" type="datetimeFigureOut">
              <a:rPr lang="en-US" smtClean="0"/>
              <a:pPr/>
              <a:t>12/28/2015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FC4564A2-A1F9-43F6-A445-2531133927FC}" type="slidenum">
              <a:rPr lang="en-US" smtClean="0"/>
              <a:pPr/>
              <a:t>‹#›</a:t>
            </a:fld>
            <a:endParaRPr lang="en-US"/>
          </a:p>
        </p:txBody>
      </p:sp>
    </p:spTree>
    <p:extLst>
      <p:ext uri="{BB962C8B-B14F-4D97-AF65-F5344CB8AC3E}">
        <p14:creationId xmlns:p14="http://schemas.microsoft.com/office/powerpoint/2010/main" xmlns="" val="343543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9014FCE-A89A-4610-8A9C-0780499ABC65}" type="datetimeFigureOut">
              <a:rPr lang="en-US" smtClean="0"/>
              <a:pPr/>
              <a:t>12/28/2015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FC4564A2-A1F9-43F6-A445-2531133927FC}" type="slidenum">
              <a:rPr lang="en-US" smtClean="0"/>
              <a:pPr/>
              <a:t>‹#›</a:t>
            </a:fld>
            <a:endParaRPr lang="en-US"/>
          </a:p>
        </p:txBody>
      </p:sp>
    </p:spTree>
    <p:extLst>
      <p:ext uri="{BB962C8B-B14F-4D97-AF65-F5344CB8AC3E}">
        <p14:creationId xmlns:p14="http://schemas.microsoft.com/office/powerpoint/2010/main" xmlns="" val="87479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9014FCE-A89A-4610-8A9C-0780499ABC65}" type="datetimeFigureOut">
              <a:rPr lang="en-US" smtClean="0"/>
              <a:pPr/>
              <a:t>12/28/2015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C4564A2-A1F9-43F6-A445-2531133927FC}" type="slidenum">
              <a:rPr lang="en-US" smtClean="0"/>
              <a:pPr/>
              <a:t>‹#›</a:t>
            </a:fld>
            <a:endParaRPr lang="en-US"/>
          </a:p>
        </p:txBody>
      </p:sp>
    </p:spTree>
    <p:extLst>
      <p:ext uri="{BB962C8B-B14F-4D97-AF65-F5344CB8AC3E}">
        <p14:creationId xmlns:p14="http://schemas.microsoft.com/office/powerpoint/2010/main" xmlns="" val="232525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9014FCE-A89A-4610-8A9C-0780499ABC65}" type="datetimeFigureOut">
              <a:rPr lang="en-US" smtClean="0"/>
              <a:pPr/>
              <a:t>12/28/2015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C4564A2-A1F9-43F6-A445-2531133927FC}" type="slidenum">
              <a:rPr lang="en-US" smtClean="0"/>
              <a:pPr/>
              <a:t>‹#›</a:t>
            </a:fld>
            <a:endParaRPr lang="en-US"/>
          </a:p>
        </p:txBody>
      </p:sp>
    </p:spTree>
    <p:extLst>
      <p:ext uri="{BB962C8B-B14F-4D97-AF65-F5344CB8AC3E}">
        <p14:creationId xmlns:p14="http://schemas.microsoft.com/office/powerpoint/2010/main" xmlns="" val="349570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14FCE-A89A-4610-8A9C-0780499ABC65}" type="datetimeFigureOut">
              <a:rPr lang="en-US" smtClean="0"/>
              <a:pPr/>
              <a:t>12/28/2015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564A2-A1F9-43F6-A445-2531133927FC}" type="slidenum">
              <a:rPr lang="en-US" smtClean="0"/>
              <a:pPr/>
              <a:t>‹#›</a:t>
            </a:fld>
            <a:endParaRPr lang="en-US"/>
          </a:p>
        </p:txBody>
      </p:sp>
    </p:spTree>
    <p:extLst>
      <p:ext uri="{BB962C8B-B14F-4D97-AF65-F5344CB8AC3E}">
        <p14:creationId xmlns:p14="http://schemas.microsoft.com/office/powerpoint/2010/main" xmlns="" val="281293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492896"/>
            <a:ext cx="7772400" cy="1470025"/>
          </a:xfrm>
        </p:spPr>
        <p:txBody>
          <a:bodyPr/>
          <a:lstStyle/>
          <a:p>
            <a:endParaRPr lang="en-US" dirty="0"/>
          </a:p>
        </p:txBody>
      </p:sp>
      <p:sp>
        <p:nvSpPr>
          <p:cNvPr id="3" name="عنوان فرعي 2"/>
          <p:cNvSpPr>
            <a:spLocks noGrp="1"/>
          </p:cNvSpPr>
          <p:nvPr>
            <p:ph type="subTitle" idx="1"/>
          </p:nvPr>
        </p:nvSpPr>
        <p:spPr/>
        <p:txBody>
          <a:bodyPr/>
          <a:lstStyle/>
          <a:p>
            <a:endParaRPr lang="en-US"/>
          </a:p>
        </p:txBody>
      </p:sp>
      <p:sp>
        <p:nvSpPr>
          <p:cNvPr id="4" name="Rectangle 5"/>
          <p:cNvSpPr/>
          <p:nvPr/>
        </p:nvSpPr>
        <p:spPr>
          <a:xfrm>
            <a:off x="0" y="2286000"/>
            <a:ext cx="9144000" cy="45720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pic>
        <p:nvPicPr>
          <p:cNvPr id="5" name="Picture 3" descr="KSU_Logo_COLORED_PNGP-24.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76200"/>
            <a:ext cx="22098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ubtitle 2"/>
          <p:cNvSpPr txBox="1">
            <a:spLocks/>
          </p:cNvSpPr>
          <p:nvPr/>
        </p:nvSpPr>
        <p:spPr bwMode="auto">
          <a:xfrm>
            <a:off x="457200" y="685800"/>
            <a:ext cx="4419600" cy="1066800"/>
          </a:xfrm>
          <a:prstGeom prst="rect">
            <a:avLst/>
          </a:prstGeom>
          <a:noFill/>
          <a:ln w="9525">
            <a:noFill/>
            <a:miter lim="800000"/>
            <a:headEnd/>
            <a:tailEnd/>
          </a:ln>
        </p:spPr>
        <p:txBody>
          <a:bodyPr>
            <a:noAutofit/>
          </a:bodyPr>
          <a:lstStyle/>
          <a:p>
            <a:pPr algn="ctr" rtl="1" fontAlgn="auto">
              <a:spcBef>
                <a:spcPct val="20000"/>
              </a:spcBef>
              <a:spcAft>
                <a:spcPts val="0"/>
              </a:spcAft>
              <a:buFont typeface="Arial" pitchFamily="34" charset="0"/>
              <a:buNone/>
              <a:defRPr/>
            </a:pPr>
            <a:r>
              <a:rPr lang="en-US" sz="2800" b="1" dirty="0" smtClean="0">
                <a:effectLst>
                  <a:outerShdw blurRad="38100" dist="38100" dir="2700000" algn="tl">
                    <a:srgbClr val="000000">
                      <a:alpha val="43137"/>
                    </a:srgbClr>
                  </a:outerShdw>
                </a:effectLst>
                <a:latin typeface="Simplified Arabic" pitchFamily="18" charset="-78"/>
                <a:ea typeface="+mj-ea"/>
                <a:cs typeface="Simplified Arabic" pitchFamily="18" charset="-78"/>
              </a:rPr>
              <a:t>King Saud University</a:t>
            </a:r>
          </a:p>
          <a:p>
            <a:pPr algn="ctr" rtl="1" fontAlgn="auto">
              <a:spcBef>
                <a:spcPct val="20000"/>
              </a:spcBef>
              <a:spcAft>
                <a:spcPts val="0"/>
              </a:spcAft>
              <a:buFont typeface="Arial" pitchFamily="34" charset="0"/>
              <a:buNone/>
              <a:defRPr/>
            </a:pPr>
            <a:r>
              <a:rPr lang="en-US" sz="2800" b="1" dirty="0" smtClean="0">
                <a:effectLst>
                  <a:outerShdw blurRad="38100" dist="38100" dir="2700000" algn="tl">
                    <a:srgbClr val="000000">
                      <a:alpha val="43137"/>
                    </a:srgbClr>
                  </a:outerShdw>
                </a:effectLst>
                <a:latin typeface="Simplified Arabic" pitchFamily="18" charset="-78"/>
                <a:ea typeface="+mj-ea"/>
                <a:cs typeface="Simplified Arabic" pitchFamily="18" charset="-78"/>
              </a:rPr>
              <a:t>College of Medicine</a:t>
            </a:r>
            <a:endParaRPr lang="en-US" sz="2800" b="1" dirty="0">
              <a:effectLst>
                <a:outerShdw blurRad="38100" dist="38100" dir="2700000" algn="tl">
                  <a:srgbClr val="000000">
                    <a:alpha val="43137"/>
                  </a:srgbClr>
                </a:outerShdw>
              </a:effectLst>
              <a:latin typeface="Simplified Arabic" pitchFamily="18" charset="-78"/>
              <a:ea typeface="+mj-ea"/>
              <a:cs typeface="Simplified Arabic" pitchFamily="18" charset="-78"/>
            </a:endParaRPr>
          </a:p>
        </p:txBody>
      </p:sp>
      <p:sp>
        <p:nvSpPr>
          <p:cNvPr id="11" name="Title 1"/>
          <p:cNvSpPr txBox="1">
            <a:spLocks/>
          </p:cNvSpPr>
          <p:nvPr/>
        </p:nvSpPr>
        <p:spPr>
          <a:xfrm>
            <a:off x="838200" y="2282825"/>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smtClean="0">
                <a:latin typeface="Times New Roman" pitchFamily="18" charset="0"/>
                <a:cs typeface="Times New Roman" pitchFamily="18" charset="0"/>
              </a:rPr>
              <a:t>Monovision</a:t>
            </a:r>
            <a:endParaRPr lang="en-US" sz="8000" dirty="0">
              <a:latin typeface="Times New Roman" pitchFamily="18" charset="0"/>
              <a:cs typeface="Times New Roman" pitchFamily="18" charset="0"/>
            </a:endParaRPr>
          </a:p>
        </p:txBody>
      </p:sp>
      <p:sp>
        <p:nvSpPr>
          <p:cNvPr id="12" name="Subtitle 2"/>
          <p:cNvSpPr txBox="1">
            <a:spLocks/>
          </p:cNvSpPr>
          <p:nvPr/>
        </p:nvSpPr>
        <p:spPr>
          <a:xfrm>
            <a:off x="1524000" y="4038600"/>
            <a:ext cx="6400800" cy="2558752"/>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smtClean="0">
                <a:solidFill>
                  <a:srgbClr val="FF0000"/>
                </a:solidFill>
                <a:latin typeface="Times New Roman" pitchFamily="18" charset="0"/>
                <a:cs typeface="Times New Roman" pitchFamily="18" charset="0"/>
              </a:rPr>
              <a:t>Abdulrahman Al-Muammar, MD, FRCSC</a:t>
            </a:r>
          </a:p>
          <a:p>
            <a:r>
              <a:rPr lang="en-US" sz="2400" b="1" dirty="0" smtClean="0">
                <a:solidFill>
                  <a:srgbClr val="FF0000"/>
                </a:solidFill>
                <a:latin typeface="Times New Roman" pitchFamily="18" charset="0"/>
                <a:cs typeface="Times New Roman" pitchFamily="18" charset="0"/>
              </a:rPr>
              <a:t>Vice rector for health specialties</a:t>
            </a:r>
          </a:p>
          <a:p>
            <a:r>
              <a:rPr lang="en-US" sz="2400" b="1" dirty="0" smtClean="0">
                <a:solidFill>
                  <a:srgbClr val="FF0000"/>
                </a:solidFill>
                <a:latin typeface="Times New Roman" pitchFamily="18" charset="0"/>
                <a:cs typeface="Times New Roman" pitchFamily="18" charset="0"/>
              </a:rPr>
              <a:t>Associate professor </a:t>
            </a:r>
          </a:p>
          <a:p>
            <a:r>
              <a:rPr lang="en-US" sz="2400" b="1" dirty="0" smtClean="0">
                <a:solidFill>
                  <a:srgbClr val="FF0000"/>
                </a:solidFill>
                <a:latin typeface="Times New Roman" pitchFamily="18" charset="0"/>
                <a:cs typeface="Times New Roman" pitchFamily="18" charset="0"/>
              </a:rPr>
              <a:t>King Saud University</a:t>
            </a:r>
          </a:p>
          <a:p>
            <a:endParaRPr lang="en-US" sz="2400" b="1" dirty="0" smtClean="0">
              <a:solidFill>
                <a:srgbClr val="FF0000"/>
              </a:solidFill>
              <a:latin typeface="Times New Roman" pitchFamily="18" charset="0"/>
              <a:cs typeface="Times New Roman" pitchFamily="18" charset="0"/>
            </a:endParaRPr>
          </a:p>
          <a:p>
            <a:r>
              <a:rPr lang="en-US" sz="3300" b="1" dirty="0" smtClean="0">
                <a:solidFill>
                  <a:schemeClr val="tx1"/>
                </a:solidFill>
                <a:latin typeface="Times New Roman" pitchFamily="18" charset="0"/>
                <a:cs typeface="Times New Roman" pitchFamily="18" charset="0"/>
              </a:rPr>
              <a:t>Surgical Correction of Presbyopia</a:t>
            </a:r>
          </a:p>
          <a:p>
            <a:r>
              <a:rPr lang="en-US" sz="3300" b="1" dirty="0" smtClean="0">
                <a:solidFill>
                  <a:schemeClr val="tx1"/>
                </a:solidFill>
                <a:latin typeface="Times New Roman" pitchFamily="18" charset="0"/>
                <a:cs typeface="Times New Roman" pitchFamily="18" charset="0"/>
              </a:rPr>
              <a:t>Elite 2</a:t>
            </a:r>
            <a:r>
              <a:rPr lang="en-US" sz="3300" b="1" baseline="30000" dirty="0" smtClean="0">
                <a:solidFill>
                  <a:schemeClr val="tx1"/>
                </a:solidFill>
                <a:latin typeface="Times New Roman" pitchFamily="18" charset="0"/>
                <a:cs typeface="Times New Roman" pitchFamily="18" charset="0"/>
              </a:rPr>
              <a:t>nd</a:t>
            </a:r>
            <a:r>
              <a:rPr lang="en-US" sz="3300" b="1" dirty="0" smtClean="0">
                <a:solidFill>
                  <a:schemeClr val="tx1"/>
                </a:solidFill>
                <a:latin typeface="Times New Roman" pitchFamily="18" charset="0"/>
                <a:cs typeface="Times New Roman" pitchFamily="18" charset="0"/>
              </a:rPr>
              <a:t> annual meeting</a:t>
            </a:r>
          </a:p>
          <a:p>
            <a:r>
              <a:rPr lang="en-US" sz="3300" b="1" dirty="0" smtClean="0">
                <a:solidFill>
                  <a:schemeClr val="tx1"/>
                </a:solidFill>
                <a:latin typeface="Times New Roman" pitchFamily="18" charset="0"/>
                <a:cs typeface="Times New Roman" pitchFamily="18" charset="0"/>
              </a:rPr>
              <a:t>March 3, 2013</a:t>
            </a:r>
            <a:endParaRPr lang="en-US" sz="33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08521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Monovision</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467544" y="1484784"/>
            <a:ext cx="8288932" cy="3970318"/>
          </a:xfrm>
          <a:prstGeom prst="rect">
            <a:avLst/>
          </a:prstGeom>
        </p:spPr>
        <p:txBody>
          <a:bodyPr wrap="square">
            <a:spAutoFit/>
          </a:bodyPr>
          <a:lstStyle/>
          <a:p>
            <a:pPr marL="342900" indent="-342900" algn="just">
              <a:lnSpc>
                <a:spcPct val="150000"/>
              </a:lnSpc>
              <a:buFont typeface="Arial" pitchFamily="34" charset="0"/>
              <a:buChar char="•"/>
            </a:pPr>
            <a:r>
              <a:rPr lang="en-US" sz="2400" dirty="0" smtClean="0">
                <a:solidFill>
                  <a:srgbClr val="231F20"/>
                </a:solidFill>
                <a:latin typeface="Times New Roman" pitchFamily="18" charset="0"/>
                <a:cs typeface="Times New Roman" pitchFamily="18" charset="0"/>
              </a:rPr>
              <a:t>The term monovision refers to the correction of one eye for distance and the other eye for near vision</a:t>
            </a:r>
          </a:p>
          <a:p>
            <a:pPr marL="342900" indent="-342900" algn="just">
              <a:lnSpc>
                <a:spcPct val="150000"/>
              </a:lnSpc>
              <a:buFont typeface="Arial" pitchFamily="34" charset="0"/>
              <a:buChar char="•"/>
            </a:pPr>
            <a:r>
              <a:rPr lang="en-US" sz="2400" dirty="0" smtClean="0">
                <a:solidFill>
                  <a:srgbClr val="231F20"/>
                </a:solidFill>
                <a:latin typeface="Times New Roman" pitchFamily="18" charset="0"/>
                <a:cs typeface="Times New Roman" pitchFamily="18" charset="0"/>
              </a:rPr>
              <a:t>It </a:t>
            </a:r>
            <a:r>
              <a:rPr lang="en-US" sz="2400" dirty="0">
                <a:solidFill>
                  <a:srgbClr val="231F20"/>
                </a:solidFill>
                <a:latin typeface="Times New Roman" pitchFamily="18" charset="0"/>
                <a:cs typeface="Times New Roman" pitchFamily="18" charset="0"/>
              </a:rPr>
              <a:t>has been </a:t>
            </a:r>
            <a:r>
              <a:rPr lang="en-US" sz="2400" dirty="0" smtClean="0">
                <a:solidFill>
                  <a:srgbClr val="231F20"/>
                </a:solidFill>
                <a:latin typeface="Times New Roman" pitchFamily="18" charset="0"/>
                <a:cs typeface="Times New Roman" pitchFamily="18" charset="0"/>
              </a:rPr>
              <a:t>used successfully </a:t>
            </a:r>
            <a:r>
              <a:rPr lang="en-US" sz="2400" dirty="0">
                <a:solidFill>
                  <a:srgbClr val="231F20"/>
                </a:solidFill>
                <a:latin typeface="Times New Roman" pitchFamily="18" charset="0"/>
                <a:cs typeface="Times New Roman" pitchFamily="18" charset="0"/>
              </a:rPr>
              <a:t>for years by contact lens (CL) </a:t>
            </a:r>
            <a:r>
              <a:rPr lang="en-US" sz="2400" dirty="0" smtClean="0">
                <a:solidFill>
                  <a:srgbClr val="231F20"/>
                </a:solidFill>
                <a:latin typeface="Times New Roman" pitchFamily="18" charset="0"/>
                <a:cs typeface="Times New Roman" pitchFamily="18" charset="0"/>
              </a:rPr>
              <a:t>wearers</a:t>
            </a:r>
          </a:p>
          <a:p>
            <a:pPr marL="342900" indent="-342900" algn="just">
              <a:lnSpc>
                <a:spcPct val="150000"/>
              </a:lnSpc>
              <a:buFont typeface="Arial" pitchFamily="34" charset="0"/>
              <a:buChar char="•"/>
            </a:pPr>
            <a:r>
              <a:rPr lang="en-US" sz="2400" dirty="0" smtClean="0">
                <a:solidFill>
                  <a:srgbClr val="000000"/>
                </a:solidFill>
                <a:latin typeface="Times New Roman" pitchFamily="18" charset="0"/>
                <a:cs typeface="Times New Roman" pitchFamily="18" charset="0"/>
              </a:rPr>
              <a:t>More recently</a:t>
            </a:r>
            <a:r>
              <a:rPr lang="en-US" sz="2400" dirty="0">
                <a:solidFill>
                  <a:srgbClr val="000000"/>
                </a:solidFill>
                <a:latin typeface="Times New Roman" pitchFamily="18" charset="0"/>
                <a:cs typeface="Times New Roman" pitchFamily="18" charset="0"/>
              </a:rPr>
              <a:t>, surgeons have been performing this procedure </a:t>
            </a:r>
            <a:r>
              <a:rPr lang="en-US" sz="2400" dirty="0" smtClean="0">
                <a:solidFill>
                  <a:srgbClr val="000000"/>
                </a:solidFill>
                <a:latin typeface="Times New Roman" pitchFamily="18" charset="0"/>
                <a:cs typeface="Times New Roman" pitchFamily="18" charset="0"/>
              </a:rPr>
              <a:t>on candidates </a:t>
            </a:r>
            <a:r>
              <a:rPr lang="en-US" sz="2400" dirty="0">
                <a:solidFill>
                  <a:srgbClr val="000000"/>
                </a:solidFill>
                <a:latin typeface="Times New Roman" pitchFamily="18" charset="0"/>
                <a:cs typeface="Times New Roman" pitchFamily="18" charset="0"/>
              </a:rPr>
              <a:t>for refractive </a:t>
            </a:r>
            <a:r>
              <a:rPr lang="en-US" sz="2400" dirty="0" smtClean="0">
                <a:solidFill>
                  <a:srgbClr val="000000"/>
                </a:solidFill>
                <a:latin typeface="Times New Roman" pitchFamily="18" charset="0"/>
                <a:cs typeface="Times New Roman" pitchFamily="18" charset="0"/>
              </a:rPr>
              <a:t>surgery</a:t>
            </a: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07572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Monovision</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611560" y="1720840"/>
            <a:ext cx="7846640" cy="3416320"/>
          </a:xfrm>
          <a:prstGeom prst="rect">
            <a:avLst/>
          </a:prstGeom>
        </p:spPr>
        <p:txBody>
          <a:bodyPr wrap="square">
            <a:spAutoFit/>
          </a:bodyPr>
          <a:lstStyle/>
          <a:p>
            <a:pPr marL="342900" indent="-342900" algn="just">
              <a:lnSpc>
                <a:spcPct val="150000"/>
              </a:lnSpc>
              <a:buFont typeface="Arial" pitchFamily="34" charset="0"/>
              <a:buChar char="•"/>
            </a:pPr>
            <a:r>
              <a:rPr lang="en-US" sz="2400" dirty="0" smtClean="0">
                <a:latin typeface="Times New Roman" pitchFamily="18" charset="0"/>
                <a:cs typeface="Times New Roman" pitchFamily="18" charset="0"/>
              </a:rPr>
              <a:t>Monovision can </a:t>
            </a:r>
            <a:r>
              <a:rPr lang="en-US" sz="2400" dirty="0">
                <a:latin typeface="Times New Roman" pitchFamily="18" charset="0"/>
                <a:cs typeface="Times New Roman" pitchFamily="18" charset="0"/>
              </a:rPr>
              <a:t>be employed through the use of </a:t>
            </a:r>
            <a:endParaRPr lang="en-US" sz="2400" dirty="0" smtClean="0">
              <a:latin typeface="Times New Roman" pitchFamily="18" charset="0"/>
              <a:cs typeface="Times New Roman" pitchFamily="18" charset="0"/>
            </a:endParaRPr>
          </a:p>
          <a:p>
            <a:pPr marL="800100" lvl="1" indent="-342900" algn="just">
              <a:lnSpc>
                <a:spcPct val="150000"/>
              </a:lnSpc>
              <a:buFont typeface="Arial" pitchFamily="34" charset="0"/>
              <a:buChar char="•"/>
            </a:pPr>
            <a:r>
              <a:rPr lang="en-US" sz="2400" dirty="0" smtClean="0">
                <a:latin typeface="Times New Roman" pitchFamily="18" charset="0"/>
                <a:cs typeface="Times New Roman" pitchFamily="18" charset="0"/>
              </a:rPr>
              <a:t>contact lenses</a:t>
            </a:r>
          </a:p>
          <a:p>
            <a:pPr marL="800100" lvl="1" indent="-342900" algn="just">
              <a:lnSpc>
                <a:spcPct val="150000"/>
              </a:lnSpc>
              <a:buFont typeface="Arial" pitchFamily="34" charset="0"/>
              <a:buChar char="•"/>
            </a:pPr>
            <a:r>
              <a:rPr lang="en-US" sz="2400" dirty="0" smtClean="0">
                <a:latin typeface="Times New Roman" pitchFamily="18" charset="0"/>
                <a:cs typeface="Times New Roman" pitchFamily="18" charset="0"/>
              </a:rPr>
              <a:t>refractive </a:t>
            </a:r>
            <a:r>
              <a:rPr lang="en-US" sz="2400" dirty="0">
                <a:latin typeface="Times New Roman" pitchFamily="18" charset="0"/>
                <a:cs typeface="Times New Roman" pitchFamily="18" charset="0"/>
              </a:rPr>
              <a:t>laser vision </a:t>
            </a:r>
            <a:r>
              <a:rPr lang="en-US" sz="2400" dirty="0" smtClean="0">
                <a:latin typeface="Times New Roman" pitchFamily="18" charset="0"/>
                <a:cs typeface="Times New Roman" pitchFamily="18" charset="0"/>
              </a:rPr>
              <a:t>correction</a:t>
            </a:r>
          </a:p>
          <a:p>
            <a:pPr marL="800100" lvl="1" indent="-342900" algn="just">
              <a:lnSpc>
                <a:spcPct val="150000"/>
              </a:lnSpc>
              <a:buFont typeface="Arial" pitchFamily="34" charset="0"/>
              <a:buChar char="•"/>
            </a:pPr>
            <a:r>
              <a:rPr lang="en-US" sz="2400" dirty="0" smtClean="0">
                <a:latin typeface="Times New Roman" pitchFamily="18" charset="0"/>
                <a:cs typeface="Times New Roman" pitchFamily="18" charset="0"/>
              </a:rPr>
              <a:t>conductive keratoplasty</a:t>
            </a:r>
          </a:p>
          <a:p>
            <a:pPr marL="800100" lvl="1" indent="-342900" algn="just">
              <a:lnSpc>
                <a:spcPct val="150000"/>
              </a:lnSpc>
              <a:buFont typeface="Arial" pitchFamily="34" charset="0"/>
              <a:buChar char="•"/>
            </a:pPr>
            <a:r>
              <a:rPr lang="en-US" sz="2400" dirty="0" smtClean="0">
                <a:latin typeface="Times New Roman" pitchFamily="18" charset="0"/>
                <a:cs typeface="Times New Roman" pitchFamily="18" charset="0"/>
              </a:rPr>
              <a:t>corneal inlays</a:t>
            </a:r>
          </a:p>
          <a:p>
            <a:pPr marL="800100" lvl="1" indent="-342900" algn="just">
              <a:lnSpc>
                <a:spcPct val="150000"/>
              </a:lnSpc>
              <a:buFont typeface="Arial" pitchFamily="34" charset="0"/>
              <a:buChar char="•"/>
            </a:pPr>
            <a:r>
              <a:rPr lang="en-US" sz="2400" dirty="0" smtClean="0">
                <a:latin typeface="Times New Roman" pitchFamily="18" charset="0"/>
                <a:cs typeface="Times New Roman" pitchFamily="18" charset="0"/>
              </a:rPr>
              <a:t>intraocular </a:t>
            </a:r>
            <a:r>
              <a:rPr lang="en-US" sz="2400" dirty="0">
                <a:latin typeface="Times New Roman" pitchFamily="18" charset="0"/>
                <a:cs typeface="Times New Roman" pitchFamily="18" charset="0"/>
              </a:rPr>
              <a:t>lenses.</a:t>
            </a:r>
          </a:p>
        </p:txBody>
      </p:sp>
    </p:spTree>
    <p:extLst>
      <p:ext uri="{BB962C8B-B14F-4D97-AF65-F5344CB8AC3E}">
        <p14:creationId xmlns:p14="http://schemas.microsoft.com/office/powerpoint/2010/main" xmlns="" val="2503964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Monovision with Contact lenses</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467544" y="1412776"/>
            <a:ext cx="8280920" cy="3323987"/>
          </a:xfrm>
          <a:prstGeom prst="rect">
            <a:avLst/>
          </a:prstGeom>
        </p:spPr>
        <p:txBody>
          <a:bodyPr wrap="square">
            <a:spAutoFit/>
          </a:bodyPr>
          <a:lstStyle/>
          <a:p>
            <a:pPr marL="457200" indent="-457200" algn="just">
              <a:lnSpc>
                <a:spcPct val="150000"/>
              </a:lnSpc>
              <a:buFont typeface="Arial" pitchFamily="34" charset="0"/>
              <a:buChar char="•"/>
            </a:pPr>
            <a:r>
              <a:rPr lang="en-US" sz="2800" dirty="0">
                <a:solidFill>
                  <a:srgbClr val="000000"/>
                </a:solidFill>
                <a:latin typeface="Times New Roman" pitchFamily="18" charset="0"/>
                <a:cs typeface="Times New Roman" pitchFamily="18" charset="0"/>
              </a:rPr>
              <a:t>A review of the contact lens literature shows that </a:t>
            </a:r>
            <a:r>
              <a:rPr lang="en-US" sz="2800" dirty="0" smtClean="0">
                <a:solidFill>
                  <a:srgbClr val="000000"/>
                </a:solidFill>
                <a:latin typeface="Times New Roman" pitchFamily="18" charset="0"/>
                <a:cs typeface="Times New Roman" pitchFamily="18" charset="0"/>
              </a:rPr>
              <a:t>the success </a:t>
            </a:r>
            <a:r>
              <a:rPr lang="en-US" sz="2800" dirty="0">
                <a:solidFill>
                  <a:srgbClr val="000000"/>
                </a:solidFill>
                <a:latin typeface="Times New Roman" pitchFamily="18" charset="0"/>
                <a:cs typeface="Times New Roman" pitchFamily="18" charset="0"/>
              </a:rPr>
              <a:t>rate for CL-induced monovision varies from 50</a:t>
            </a:r>
            <a:r>
              <a:rPr lang="en-US" sz="2800" dirty="0" smtClean="0">
                <a:solidFill>
                  <a:srgbClr val="000000"/>
                </a:solidFill>
                <a:latin typeface="Times New Roman" pitchFamily="18" charset="0"/>
                <a:cs typeface="Times New Roman" pitchFamily="18" charset="0"/>
              </a:rPr>
              <a:t>% to </a:t>
            </a:r>
            <a:r>
              <a:rPr lang="en-US" sz="2800" dirty="0">
                <a:solidFill>
                  <a:srgbClr val="000000"/>
                </a:solidFill>
                <a:latin typeface="Times New Roman" pitchFamily="18" charset="0"/>
                <a:cs typeface="Times New Roman" pitchFamily="18" charset="0"/>
              </a:rPr>
              <a:t>76</a:t>
            </a:r>
            <a:r>
              <a:rPr lang="en-US" sz="2800" dirty="0" smtClean="0">
                <a:solidFill>
                  <a:srgbClr val="000000"/>
                </a:solidFill>
                <a:latin typeface="Times New Roman" pitchFamily="18" charset="0"/>
                <a:cs typeface="Times New Roman" pitchFamily="18" charset="0"/>
              </a:rPr>
              <a:t>% </a:t>
            </a:r>
          </a:p>
          <a:p>
            <a:pPr marL="457200" indent="-457200" algn="just">
              <a:lnSpc>
                <a:spcPct val="150000"/>
              </a:lnSpc>
              <a:buFont typeface="Arial" pitchFamily="34" charset="0"/>
              <a:buChar char="•"/>
            </a:pPr>
            <a:r>
              <a:rPr lang="en-US" sz="2800" dirty="0" smtClean="0">
                <a:solidFill>
                  <a:srgbClr val="000000"/>
                </a:solidFill>
                <a:latin typeface="Times New Roman" pitchFamily="18" charset="0"/>
                <a:cs typeface="Times New Roman" pitchFamily="18" charset="0"/>
              </a:rPr>
              <a:t>It </a:t>
            </a:r>
            <a:r>
              <a:rPr lang="en-US" sz="2800" dirty="0">
                <a:solidFill>
                  <a:srgbClr val="000000"/>
                </a:solidFill>
                <a:latin typeface="Times New Roman" pitchFamily="18" charset="0"/>
                <a:cs typeface="Times New Roman" pitchFamily="18" charset="0"/>
              </a:rPr>
              <a:t>increases to 86% when patients who are </a:t>
            </a:r>
            <a:r>
              <a:rPr lang="en-US" sz="2800" dirty="0" smtClean="0">
                <a:solidFill>
                  <a:srgbClr val="000000"/>
                </a:solidFill>
                <a:latin typeface="Times New Roman" pitchFamily="18" charset="0"/>
                <a:cs typeface="Times New Roman" pitchFamily="18" charset="0"/>
              </a:rPr>
              <a:t>CL intolerant </a:t>
            </a:r>
            <a:r>
              <a:rPr lang="en-US" sz="2800" dirty="0">
                <a:solidFill>
                  <a:srgbClr val="000000"/>
                </a:solidFill>
                <a:latin typeface="Times New Roman" pitchFamily="18" charset="0"/>
                <a:cs typeface="Times New Roman" pitchFamily="18" charset="0"/>
              </a:rPr>
              <a:t>are </a:t>
            </a:r>
            <a:r>
              <a:rPr lang="en-US" sz="2800" dirty="0" smtClean="0">
                <a:solidFill>
                  <a:srgbClr val="000000"/>
                </a:solidFill>
                <a:latin typeface="Times New Roman" pitchFamily="18" charset="0"/>
                <a:cs typeface="Times New Roman" pitchFamily="18" charset="0"/>
              </a:rPr>
              <a:t>excluded</a:t>
            </a:r>
            <a:endParaRPr lang="en-US" sz="2800" baseline="30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4938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Monovision LASIK and PRK</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549836" y="1556792"/>
            <a:ext cx="8064896" cy="5262979"/>
          </a:xfrm>
          <a:prstGeom prst="rect">
            <a:avLst/>
          </a:prstGeom>
        </p:spPr>
        <p:txBody>
          <a:bodyPr wrap="square">
            <a:spAutoFit/>
          </a:bodyPr>
          <a:lstStyle/>
          <a:p>
            <a:pPr algn="just">
              <a:lnSpc>
                <a:spcPct val="150000"/>
              </a:lnSpc>
            </a:pPr>
            <a:r>
              <a:rPr lang="en-US" sz="2800" dirty="0">
                <a:latin typeface="Times New Roman" pitchFamily="18" charset="0"/>
                <a:cs typeface="Times New Roman" pitchFamily="18" charset="0"/>
              </a:rPr>
              <a:t>Patients employing </a:t>
            </a:r>
            <a:r>
              <a:rPr lang="en-US" sz="2800" dirty="0" smtClean="0">
                <a:latin typeface="Times New Roman" pitchFamily="18" charset="0"/>
                <a:cs typeface="Times New Roman" pitchFamily="18" charset="0"/>
              </a:rPr>
              <a:t>monovision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through </a:t>
            </a:r>
            <a:r>
              <a:rPr lang="en-US" sz="2800" dirty="0">
                <a:latin typeface="Times New Roman" pitchFamily="18" charset="0"/>
                <a:cs typeface="Times New Roman" pitchFamily="18" charset="0"/>
              </a:rPr>
              <a:t>laser vision correction may have </a:t>
            </a:r>
            <a:r>
              <a:rPr lang="en-US" sz="2800" dirty="0" smtClean="0">
                <a:latin typeface="Times New Roman" pitchFamily="18" charset="0"/>
                <a:cs typeface="Times New Roman" pitchFamily="18" charset="0"/>
              </a:rPr>
              <a:t>better tolerance </a:t>
            </a:r>
            <a:r>
              <a:rPr lang="en-US" sz="2800" dirty="0">
                <a:latin typeface="Times New Roman" pitchFamily="18" charset="0"/>
                <a:cs typeface="Times New Roman" pitchFamily="18" charset="0"/>
              </a:rPr>
              <a:t>to monovision than contact lens wearers </a:t>
            </a:r>
            <a:r>
              <a:rPr lang="en-US" sz="2800" dirty="0" smtClean="0">
                <a:latin typeface="Times New Roman" pitchFamily="18" charset="0"/>
                <a:cs typeface="Times New Roman" pitchFamily="18" charset="0"/>
              </a:rPr>
              <a:t>due to</a:t>
            </a:r>
          </a:p>
          <a:p>
            <a:pPr marL="914400" lvl="1" indent="-457200" algn="just">
              <a:lnSpc>
                <a:spcPct val="150000"/>
              </a:lnSpc>
              <a:buFont typeface="Arial" pitchFamily="34" charset="0"/>
              <a:buChar char="•"/>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improved binocular adaptation with constant </a:t>
            </a:r>
            <a:r>
              <a:rPr lang="en-US" sz="2800" dirty="0" smtClean="0">
                <a:latin typeface="Times New Roman" pitchFamily="18" charset="0"/>
                <a:cs typeface="Times New Roman" pitchFamily="18" charset="0"/>
              </a:rPr>
              <a:t>optical correction</a:t>
            </a:r>
          </a:p>
          <a:p>
            <a:pPr marL="914400" lvl="1" indent="-457200" algn="just">
              <a:lnSpc>
                <a:spcPct val="150000"/>
              </a:lnSpc>
              <a:buFont typeface="Arial" pitchFamily="34" charset="0"/>
              <a:buChar char="•"/>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less residual </a:t>
            </a:r>
            <a:r>
              <a:rPr lang="en-US" sz="2800" dirty="0" err="1" smtClean="0">
                <a:latin typeface="Times New Roman" pitchFamily="18" charset="0"/>
                <a:cs typeface="Times New Roman" pitchFamily="18" charset="0"/>
              </a:rPr>
              <a:t>aniseikonia</a:t>
            </a:r>
            <a:endParaRPr lang="en-US" sz="2800" dirty="0" smtClean="0">
              <a:latin typeface="Times New Roman" pitchFamily="18" charset="0"/>
              <a:cs typeface="Times New Roman" pitchFamily="18" charset="0"/>
            </a:endParaRPr>
          </a:p>
          <a:p>
            <a:pPr marL="914400" lvl="1" indent="-457200" algn="just">
              <a:lnSpc>
                <a:spcPct val="150000"/>
              </a:lnSpc>
              <a:buFont typeface="Arial" pitchFamily="34" charset="0"/>
              <a:buChar char="•"/>
            </a:pPr>
            <a:r>
              <a:rPr lang="en-US" sz="2800" dirty="0" smtClean="0">
                <a:latin typeface="Times New Roman" pitchFamily="18" charset="0"/>
                <a:cs typeface="Times New Roman" pitchFamily="18" charset="0"/>
              </a:rPr>
              <a:t>decreased contact </a:t>
            </a:r>
            <a:r>
              <a:rPr lang="en-US" sz="2800" dirty="0">
                <a:latin typeface="Times New Roman" pitchFamily="18" charset="0"/>
                <a:cs typeface="Times New Roman" pitchFamily="18" charset="0"/>
              </a:rPr>
              <a:t>lens discomfort and maintenance.</a:t>
            </a:r>
          </a:p>
        </p:txBody>
      </p:sp>
    </p:spTree>
    <p:extLst>
      <p:ext uri="{BB962C8B-B14F-4D97-AF65-F5344CB8AC3E}">
        <p14:creationId xmlns:p14="http://schemas.microsoft.com/office/powerpoint/2010/main" xmlns="" val="3586350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b="1" dirty="0" smtClean="0">
                <a:solidFill>
                  <a:schemeClr val="tx1"/>
                </a:solidFill>
              </a:rPr>
              <a:t>Monovision LASIK and PRK</a:t>
            </a:r>
            <a:endParaRPr lang="en-US" sz="3200" b="1" dirty="0">
              <a:solidFill>
                <a:schemeClr val="tx1"/>
              </a:solidFill>
            </a:endParaRP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467544" y="1700808"/>
            <a:ext cx="8208912" cy="4339650"/>
          </a:xfrm>
          <a:prstGeom prst="rect">
            <a:avLst/>
          </a:prstGeom>
        </p:spPr>
        <p:txBody>
          <a:bodyPr wrap="square">
            <a:spAutoFit/>
          </a:bodyPr>
          <a:lstStyle/>
          <a:p>
            <a:pPr marL="342900"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Success rates for monovision refractive laser correction range from 72% to 92.6%</a:t>
            </a:r>
          </a:p>
          <a:p>
            <a:pPr marL="342900"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Factors related to better results include</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 good </a:t>
            </a:r>
            <a:r>
              <a:rPr lang="en-US" sz="2000" dirty="0" err="1">
                <a:solidFill>
                  <a:srgbClr val="000000"/>
                </a:solidFill>
                <a:latin typeface="Times New Roman" pitchFamily="18" charset="0"/>
                <a:cs typeface="Times New Roman" pitchFamily="18" charset="0"/>
              </a:rPr>
              <a:t>interocular</a:t>
            </a:r>
            <a:r>
              <a:rPr lang="en-US" sz="2000" dirty="0">
                <a:solidFill>
                  <a:srgbClr val="000000"/>
                </a:solidFill>
                <a:latin typeface="Times New Roman" pitchFamily="18" charset="0"/>
                <a:cs typeface="Times New Roman" pitchFamily="18" charset="0"/>
              </a:rPr>
              <a:t> blur </a:t>
            </a:r>
            <a:r>
              <a:rPr lang="en-US" sz="2000" dirty="0" smtClean="0">
                <a:solidFill>
                  <a:srgbClr val="000000"/>
                </a:solidFill>
                <a:latin typeface="Times New Roman" pitchFamily="18" charset="0"/>
                <a:cs typeface="Times New Roman" pitchFamily="18" charset="0"/>
              </a:rPr>
              <a:t>suppression</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 </a:t>
            </a:r>
            <a:r>
              <a:rPr lang="en-US" sz="2000" dirty="0" err="1">
                <a:solidFill>
                  <a:srgbClr val="000000"/>
                </a:solidFill>
                <a:latin typeface="Times New Roman" pitchFamily="18" charset="0"/>
                <a:cs typeface="Times New Roman" pitchFamily="18" charset="0"/>
              </a:rPr>
              <a:t>posttreatment</a:t>
            </a:r>
            <a:r>
              <a:rPr lang="en-US" sz="2000" dirty="0">
                <a:solidFill>
                  <a:srgbClr val="000000"/>
                </a:solidFill>
                <a:latin typeface="Times New Roman" pitchFamily="18" charset="0"/>
                <a:cs typeface="Times New Roman" pitchFamily="18" charset="0"/>
              </a:rPr>
              <a:t> of </a:t>
            </a:r>
            <a:r>
              <a:rPr lang="en-US" sz="2000" dirty="0" err="1">
                <a:solidFill>
                  <a:srgbClr val="000000"/>
                </a:solidFill>
                <a:latin typeface="Times New Roman" pitchFamily="18" charset="0"/>
                <a:cs typeface="Times New Roman" pitchFamily="18" charset="0"/>
              </a:rPr>
              <a:t>anisometropia</a:t>
            </a:r>
            <a:r>
              <a:rPr lang="en-US" sz="2000" dirty="0">
                <a:solidFill>
                  <a:srgbClr val="000000"/>
                </a:solidFill>
                <a:latin typeface="Times New Roman" pitchFamily="18" charset="0"/>
                <a:cs typeface="Times New Roman" pitchFamily="18" charset="0"/>
              </a:rPr>
              <a:t> of less than 2.50 diopters (D</a:t>
            </a:r>
            <a:r>
              <a:rPr lang="en-US" sz="2000" dirty="0" smtClean="0">
                <a:solidFill>
                  <a:srgbClr val="000000"/>
                </a:solidFill>
                <a:latin typeface="Times New Roman" pitchFamily="18" charset="0"/>
                <a:cs typeface="Times New Roman" pitchFamily="18" charset="0"/>
              </a:rPr>
              <a:t>)</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successful distance correction of the dominant </a:t>
            </a:r>
            <a:r>
              <a:rPr lang="en-US" sz="2000" dirty="0" smtClean="0">
                <a:solidFill>
                  <a:srgbClr val="000000"/>
                </a:solidFill>
                <a:latin typeface="Times New Roman" pitchFamily="18" charset="0"/>
                <a:cs typeface="Times New Roman" pitchFamily="18" charset="0"/>
              </a:rPr>
              <a:t>eye</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good </a:t>
            </a:r>
            <a:r>
              <a:rPr lang="en-US" sz="2000" dirty="0" err="1" smtClean="0">
                <a:solidFill>
                  <a:srgbClr val="000000"/>
                </a:solidFill>
                <a:latin typeface="Times New Roman" pitchFamily="18" charset="0"/>
                <a:cs typeface="Times New Roman" pitchFamily="18" charset="0"/>
              </a:rPr>
              <a:t>stereoacuity</a:t>
            </a:r>
            <a:endParaRPr lang="en-US" sz="2000" dirty="0">
              <a:solidFill>
                <a:srgbClr val="000000"/>
              </a:solidFill>
              <a:latin typeface="Times New Roman" pitchFamily="18" charset="0"/>
              <a:cs typeface="Times New Roman" pitchFamily="18" charset="0"/>
            </a:endParaRP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lack of </a:t>
            </a:r>
            <a:r>
              <a:rPr lang="en-US" sz="2000" dirty="0" err="1">
                <a:solidFill>
                  <a:srgbClr val="000000"/>
                </a:solidFill>
                <a:latin typeface="Times New Roman" pitchFamily="18" charset="0"/>
                <a:cs typeface="Times New Roman" pitchFamily="18" charset="0"/>
              </a:rPr>
              <a:t>esophoric</a:t>
            </a:r>
            <a:r>
              <a:rPr lang="en-US" sz="2000" dirty="0">
                <a:solidFill>
                  <a:srgbClr val="000000"/>
                </a:solidFill>
                <a:latin typeface="Times New Roman" pitchFamily="18" charset="0"/>
                <a:cs typeface="Times New Roman" pitchFamily="18" charset="0"/>
              </a:rPr>
              <a:t> </a:t>
            </a:r>
            <a:r>
              <a:rPr lang="en-US" sz="2000" dirty="0" smtClean="0">
                <a:solidFill>
                  <a:srgbClr val="000000"/>
                </a:solidFill>
                <a:latin typeface="Times New Roman" pitchFamily="18" charset="0"/>
                <a:cs typeface="Times New Roman" pitchFamily="18" charset="0"/>
              </a:rPr>
              <a:t>shift</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The </a:t>
            </a:r>
            <a:r>
              <a:rPr lang="en-US" sz="2000" dirty="0">
                <a:solidFill>
                  <a:srgbClr val="000000"/>
                </a:solidFill>
                <a:latin typeface="Times New Roman" pitchFamily="18" charset="0"/>
                <a:cs typeface="Times New Roman" pitchFamily="18" charset="0"/>
              </a:rPr>
              <a:t>willingness and motivation to adapt to this visual </a:t>
            </a:r>
            <a:r>
              <a:rPr lang="en-US" sz="2000" dirty="0" smtClean="0">
                <a:solidFill>
                  <a:srgbClr val="000000"/>
                </a:solidFill>
                <a:latin typeface="Times New Roman" pitchFamily="18" charset="0"/>
                <a:cs typeface="Times New Roman" pitchFamily="18" charset="0"/>
              </a:rPr>
              <a:t>system</a:t>
            </a:r>
            <a:r>
              <a:rPr lang="en-US" sz="2400" dirty="0" smtClean="0">
                <a:solidFill>
                  <a:srgbClr val="000000"/>
                </a:solidFill>
                <a:latin typeface="Times New Roman" pitchFamily="18" charset="0"/>
                <a:cs typeface="Times New Roman" pitchFamily="18" charset="0"/>
              </a:rPr>
              <a:t>.</a:t>
            </a:r>
            <a:endParaRPr lang="en-US"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27627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b="1" dirty="0" smtClean="0">
                <a:solidFill>
                  <a:schemeClr val="tx1"/>
                </a:solidFill>
              </a:rPr>
              <a:t>Monovision LASIK and PRK</a:t>
            </a:r>
            <a:endParaRPr lang="en-US" sz="3200" b="1" dirty="0">
              <a:solidFill>
                <a:schemeClr val="tx1"/>
              </a:solidFill>
            </a:endParaRP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467544" y="1700808"/>
            <a:ext cx="8208912" cy="4801314"/>
          </a:xfrm>
          <a:prstGeom prst="rect">
            <a:avLst/>
          </a:prstGeom>
        </p:spPr>
        <p:txBody>
          <a:bodyPr wrap="square">
            <a:spAutoFit/>
          </a:bodyPr>
          <a:lstStyle/>
          <a:p>
            <a:pPr marL="342900"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Patient selection</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Age</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Sex</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Occupation</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Contact lenses trial</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Refraction</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Targeted refraction</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Dominant eye</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Steroacuity</a:t>
            </a:r>
          </a:p>
          <a:p>
            <a:pPr lvl="1" algn="just">
              <a:lnSpc>
                <a:spcPct val="150000"/>
              </a:lnSpc>
            </a:pPr>
            <a:endParaRPr lang="en-US"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8848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Monovision LASIK and PRK</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395536" y="1484784"/>
            <a:ext cx="8424936" cy="4284314"/>
          </a:xfrm>
          <a:prstGeom prst="rect">
            <a:avLst/>
          </a:prstGeom>
        </p:spPr>
        <p:txBody>
          <a:bodyPr wrap="square">
            <a:spAutoFit/>
          </a:bodyPr>
          <a:lstStyle/>
          <a:p>
            <a:pPr marL="342900" indent="-342900" algn="just">
              <a:lnSpc>
                <a:spcPct val="150000"/>
              </a:lnSpc>
              <a:buFont typeface="Arial" pitchFamily="34" charset="0"/>
              <a:buChar char="•"/>
            </a:pPr>
            <a:r>
              <a:rPr lang="en-US" sz="2400" dirty="0" smtClean="0">
                <a:solidFill>
                  <a:srgbClr val="000000"/>
                </a:solidFill>
                <a:latin typeface="Times New Roman" pitchFamily="18" charset="0"/>
                <a:cs typeface="Times New Roman" pitchFamily="18" charset="0"/>
              </a:rPr>
              <a:t>Age and Sex</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Several studies </a:t>
            </a:r>
            <a:r>
              <a:rPr lang="en-US" sz="2000" dirty="0">
                <a:solidFill>
                  <a:srgbClr val="000000"/>
                </a:solidFill>
                <a:latin typeface="Times New Roman" pitchFamily="18" charset="0"/>
                <a:cs typeface="Times New Roman" pitchFamily="18" charset="0"/>
              </a:rPr>
              <a:t>have not shown any correlation between age and monovision </a:t>
            </a:r>
            <a:r>
              <a:rPr lang="en-US" sz="2000" dirty="0" smtClean="0">
                <a:solidFill>
                  <a:srgbClr val="000000"/>
                </a:solidFill>
                <a:latin typeface="Times New Roman" pitchFamily="18" charset="0"/>
                <a:cs typeface="Times New Roman" pitchFamily="18" charset="0"/>
              </a:rPr>
              <a:t>success</a:t>
            </a:r>
          </a:p>
          <a:p>
            <a:pPr marL="800100" lvl="1" indent="-342900" algn="just">
              <a:lnSpc>
                <a:spcPct val="150000"/>
              </a:lnSpc>
              <a:buFont typeface="Arial" pitchFamily="34" charset="0"/>
              <a:buChar char="•"/>
            </a:pPr>
            <a:r>
              <a:rPr lang="en-US" sz="2000" dirty="0" smtClean="0">
                <a:solidFill>
                  <a:srgbClr val="000000"/>
                </a:solidFill>
                <a:latin typeface="Times New Roman" pitchFamily="18" charset="0"/>
                <a:cs typeface="Times New Roman" pitchFamily="18" charset="0"/>
              </a:rPr>
              <a:t> </a:t>
            </a:r>
            <a:r>
              <a:rPr lang="en-US" sz="2000" dirty="0">
                <a:solidFill>
                  <a:srgbClr val="000000"/>
                </a:solidFill>
                <a:latin typeface="Times New Roman" pitchFamily="18" charset="0"/>
                <a:cs typeface="Times New Roman" pitchFamily="18" charset="0"/>
              </a:rPr>
              <a:t>Women selected monovision slightly more often than men </a:t>
            </a:r>
            <a:r>
              <a:rPr lang="en-US" sz="2000" dirty="0" smtClean="0">
                <a:solidFill>
                  <a:srgbClr val="000000"/>
                </a:solidFill>
                <a:latin typeface="Times New Roman" pitchFamily="18" charset="0"/>
                <a:cs typeface="Times New Roman" pitchFamily="18" charset="0"/>
              </a:rPr>
              <a:t>did</a:t>
            </a:r>
          </a:p>
          <a:p>
            <a:pPr marL="800100" lvl="1" indent="-342900" algn="just">
              <a:lnSpc>
                <a:spcPct val="150000"/>
              </a:lnSpc>
              <a:buFont typeface="Arial" pitchFamily="34" charset="0"/>
              <a:buChar char="•"/>
            </a:pPr>
            <a:r>
              <a:rPr lang="en-US" sz="2000" dirty="0">
                <a:latin typeface="Times New Roman" pitchFamily="18" charset="0"/>
                <a:cs typeface="Times New Roman" pitchFamily="18" charset="0"/>
              </a:rPr>
              <a:t>Women tend to opt for monovision more often than men</a:t>
            </a:r>
          </a:p>
          <a:p>
            <a:pPr marL="800100" lvl="1" indent="-342900" algn="just">
              <a:lnSpc>
                <a:spcPct val="150000"/>
              </a:lnSpc>
              <a:buFont typeface="Arial" pitchFamily="34" charset="0"/>
              <a:buChar char="•"/>
            </a:pPr>
            <a:r>
              <a:rPr lang="en-US" sz="2000" dirty="0">
                <a:latin typeface="Times New Roman" pitchFamily="18" charset="0"/>
                <a:cs typeface="Times New Roman" pitchFamily="18" charset="0"/>
              </a:rPr>
              <a:t> Men were twice as likely to reject monovision as women</a:t>
            </a:r>
          </a:p>
          <a:p>
            <a:pPr marL="800100" lvl="1" indent="-342900" algn="just">
              <a:lnSpc>
                <a:spcPct val="150000"/>
              </a:lnSpc>
              <a:buFont typeface="Arial" pitchFamily="34" charset="0"/>
              <a:buChar char="•"/>
            </a:pPr>
            <a:r>
              <a:rPr lang="en-US" sz="2000" dirty="0">
                <a:latin typeface="Times New Roman" pitchFamily="18" charset="0"/>
                <a:cs typeface="Times New Roman" pitchFamily="18" charset="0"/>
              </a:rPr>
              <a:t>The higher acceptance of monovision by women may be strongly influenced by cosmetic factors and motivation to be spectacle free.</a:t>
            </a:r>
          </a:p>
          <a:p>
            <a:pPr marL="800100" lvl="1" indent="-342900" algn="just">
              <a:lnSpc>
                <a:spcPct val="150000"/>
              </a:lnSpc>
              <a:buFont typeface="Arial" pitchFamily="34" charset="0"/>
              <a:buChar char="•"/>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999130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Contact lens trial</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539552" y="1546914"/>
            <a:ext cx="8136904" cy="3892861"/>
          </a:xfrm>
          <a:prstGeom prst="rect">
            <a:avLst/>
          </a:prstGeom>
        </p:spPr>
        <p:txBody>
          <a:bodyPr wrap="square">
            <a:spAutoFit/>
          </a:bodyPr>
          <a:lstStyle/>
          <a:p>
            <a:pPr marL="457200" indent="-457200" algn="just">
              <a:lnSpc>
                <a:spcPct val="150000"/>
              </a:lnSpc>
              <a:buFont typeface="Arial" pitchFamily="34" charset="0"/>
              <a:buChar char="•"/>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most accurate simulation of monovision is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presurgical</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contact </a:t>
            </a:r>
            <a:r>
              <a:rPr lang="en-US" sz="2800" dirty="0">
                <a:latin typeface="Times New Roman" pitchFamily="18" charset="0"/>
                <a:cs typeface="Times New Roman" pitchFamily="18" charset="0"/>
              </a:rPr>
              <a:t>lens </a:t>
            </a:r>
            <a:r>
              <a:rPr lang="en-US" sz="2800" dirty="0" smtClean="0">
                <a:latin typeface="Times New Roman" pitchFamily="18" charset="0"/>
                <a:cs typeface="Times New Roman" pitchFamily="18" charset="0"/>
              </a:rPr>
              <a:t>trial</a:t>
            </a:r>
          </a:p>
          <a:p>
            <a:pPr marL="457200" indent="-457200" algn="just">
              <a:lnSpc>
                <a:spcPct val="150000"/>
              </a:lnSpc>
              <a:buFont typeface="Arial" pitchFamily="34" charset="0"/>
              <a:buChar char="•"/>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Due to minimal </a:t>
            </a:r>
            <a:r>
              <a:rPr lang="en-US" sz="2800" dirty="0" smtClean="0">
                <a:latin typeface="Times New Roman" pitchFamily="18" charset="0"/>
                <a:cs typeface="Times New Roman" pitchFamily="18" charset="0"/>
              </a:rPr>
              <a:t>induced </a:t>
            </a:r>
            <a:r>
              <a:rPr lang="en-US" sz="2800" dirty="0" err="1" smtClean="0">
                <a:latin typeface="Times New Roman" pitchFamily="18" charset="0"/>
                <a:cs typeface="Times New Roman" pitchFamily="18" charset="0"/>
              </a:rPr>
              <a:t>aniseikonia</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and no prismatic effects, this </a:t>
            </a:r>
            <a:r>
              <a:rPr lang="en-US" sz="2800" dirty="0" smtClean="0">
                <a:latin typeface="Times New Roman" pitchFamily="18" charset="0"/>
                <a:cs typeface="Times New Roman" pitchFamily="18" charset="0"/>
              </a:rPr>
              <a:t>simulation mimics </a:t>
            </a:r>
            <a:r>
              <a:rPr lang="en-US" sz="2800" dirty="0">
                <a:latin typeface="Times New Roman" pitchFamily="18" charset="0"/>
                <a:cs typeface="Times New Roman" pitchFamily="18" charset="0"/>
              </a:rPr>
              <a:t>monovision at the corneal plane and can be </a:t>
            </a:r>
            <a:r>
              <a:rPr lang="en-US" sz="2800" dirty="0" smtClean="0">
                <a:latin typeface="Times New Roman" pitchFamily="18" charset="0"/>
                <a:cs typeface="Times New Roman" pitchFamily="18" charset="0"/>
              </a:rPr>
              <a:t>a good </a:t>
            </a:r>
            <a:r>
              <a:rPr lang="en-US" sz="2800" dirty="0">
                <a:latin typeface="Times New Roman" pitchFamily="18" charset="0"/>
                <a:cs typeface="Times New Roman" pitchFamily="18" charset="0"/>
              </a:rPr>
              <a:t>predictor of final patient satisfaction.</a:t>
            </a:r>
          </a:p>
        </p:txBody>
      </p:sp>
    </p:spTree>
    <p:extLst>
      <p:ext uri="{BB962C8B-B14F-4D97-AF65-F5344CB8AC3E}">
        <p14:creationId xmlns:p14="http://schemas.microsoft.com/office/powerpoint/2010/main" xmlns="" val="2967438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37" y="7620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600" b="1" dirty="0">
                <a:solidFill>
                  <a:schemeClr val="tx1"/>
                </a:solidFill>
                <a:latin typeface="Times New Roman" pitchFamily="18" charset="0"/>
                <a:cs typeface="Times New Roman" pitchFamily="18" charset="0"/>
              </a:rPr>
              <a:t>Myopic versus hyperopic monovision </a:t>
            </a:r>
          </a:p>
          <a:p>
            <a:pPr algn="ctr">
              <a:defRPr/>
            </a:pPr>
            <a:endParaRPr lang="en-US" dirty="0"/>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395536" y="1424965"/>
            <a:ext cx="8352928" cy="4062651"/>
          </a:xfrm>
          <a:prstGeom prst="rect">
            <a:avLst/>
          </a:prstGeom>
        </p:spPr>
        <p:txBody>
          <a:bodyPr wrap="square">
            <a:spAutoFit/>
          </a:bodyPr>
          <a:lstStyle/>
          <a:p>
            <a:pPr marL="342900" indent="-342900" algn="just">
              <a:lnSpc>
                <a:spcPct val="150000"/>
              </a:lnSpc>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number of hyperopic patients who are candidates </a:t>
            </a:r>
            <a:r>
              <a:rPr lang="en-US" sz="2400" dirty="0" smtClean="0">
                <a:latin typeface="Times New Roman" pitchFamily="18" charset="0"/>
                <a:cs typeface="Times New Roman" pitchFamily="18" charset="0"/>
              </a:rPr>
              <a:t>for laser refractive </a:t>
            </a:r>
            <a:r>
              <a:rPr lang="en-US" sz="2400" dirty="0">
                <a:latin typeface="Times New Roman" pitchFamily="18" charset="0"/>
                <a:cs typeface="Times New Roman" pitchFamily="18" charset="0"/>
              </a:rPr>
              <a:t>surgery is generally lower than </a:t>
            </a:r>
            <a:r>
              <a:rPr lang="en-US" sz="2400" dirty="0" err="1" smtClean="0">
                <a:latin typeface="Times New Roman" pitchFamily="18" charset="0"/>
                <a:cs typeface="Times New Roman" pitchFamily="18" charset="0"/>
              </a:rPr>
              <a:t>myopes</a:t>
            </a:r>
            <a:endParaRPr lang="en-US" sz="2400" dirty="0" smtClean="0">
              <a:latin typeface="Times New Roman" pitchFamily="18" charset="0"/>
              <a:cs typeface="Times New Roman" pitchFamily="18" charset="0"/>
            </a:endParaRPr>
          </a:p>
          <a:p>
            <a:pPr marL="342900" indent="-342900" algn="just">
              <a:lnSpc>
                <a:spcPct val="150000"/>
              </a:lnSpc>
              <a:buFont typeface="Arial" pitchFamily="34" charset="0"/>
              <a:buChar char="•"/>
            </a:pPr>
            <a:r>
              <a:rPr lang="en-US" sz="2400" dirty="0" smtClean="0">
                <a:latin typeface="Times New Roman" pitchFamily="18" charset="0"/>
                <a:cs typeface="Times New Roman" pitchFamily="18" charset="0"/>
              </a:rPr>
              <a:t> Reasons </a:t>
            </a:r>
            <a:r>
              <a:rPr lang="en-US" sz="2400" dirty="0">
                <a:latin typeface="Times New Roman" pitchFamily="18" charset="0"/>
                <a:cs typeface="Times New Roman" pitchFamily="18" charset="0"/>
              </a:rPr>
              <a:t>for this </a:t>
            </a:r>
            <a:r>
              <a:rPr lang="en-US" sz="2400" dirty="0" smtClean="0">
                <a:latin typeface="Times New Roman" pitchFamily="18" charset="0"/>
                <a:cs typeface="Times New Roman" pitchFamily="18" charset="0"/>
              </a:rPr>
              <a:t>include:</a:t>
            </a:r>
          </a:p>
          <a:p>
            <a:pPr marL="800100" lvl="1" indent="-342900" algn="just">
              <a:lnSpc>
                <a:spcPct val="150000"/>
              </a:lnSpc>
              <a:buFont typeface="Arial" pitchFamily="34" charset="0"/>
              <a:buChar char="•"/>
            </a:pPr>
            <a:r>
              <a:rPr lang="en-US" sz="2000" dirty="0" smtClean="0">
                <a:latin typeface="Times New Roman" pitchFamily="18" charset="0"/>
                <a:cs typeface="Times New Roman" pitchFamily="18" charset="0"/>
              </a:rPr>
              <a:t>lower </a:t>
            </a:r>
            <a:r>
              <a:rPr lang="en-US" sz="2000" dirty="0">
                <a:latin typeface="Times New Roman" pitchFamily="18" charset="0"/>
                <a:cs typeface="Times New Roman" pitchFamily="18" charset="0"/>
              </a:rPr>
              <a:t>confidence </a:t>
            </a:r>
            <a:r>
              <a:rPr lang="en-US" sz="2000" dirty="0" smtClean="0">
                <a:latin typeface="Times New Roman" pitchFamily="18" charset="0"/>
                <a:cs typeface="Times New Roman" pitchFamily="18" charset="0"/>
              </a:rPr>
              <a:t>and predictability at </a:t>
            </a:r>
            <a:r>
              <a:rPr lang="en-US" sz="2000" dirty="0">
                <a:latin typeface="Times New Roman" pitchFamily="18" charset="0"/>
                <a:cs typeface="Times New Roman" pitchFamily="18" charset="0"/>
              </a:rPr>
              <a:t>higher levels of </a:t>
            </a:r>
            <a:r>
              <a:rPr lang="en-US" sz="2000" dirty="0" smtClean="0">
                <a:latin typeface="Times New Roman" pitchFamily="18" charset="0"/>
                <a:cs typeface="Times New Roman" pitchFamily="18" charset="0"/>
              </a:rPr>
              <a:t>hyperopia </a:t>
            </a:r>
          </a:p>
          <a:p>
            <a:pPr marL="800100" lvl="1" indent="-342900" algn="just">
              <a:lnSpc>
                <a:spcPct val="150000"/>
              </a:lnSpc>
              <a:buFont typeface="Arial" pitchFamily="34" charset="0"/>
              <a:buChar char="•"/>
            </a:pPr>
            <a:r>
              <a:rPr lang="en-US" sz="2000" dirty="0" smtClean="0">
                <a:latin typeface="Times New Roman" pitchFamily="18" charset="0"/>
                <a:cs typeface="Times New Roman" pitchFamily="18" charset="0"/>
              </a:rPr>
              <a:t>greater </a:t>
            </a:r>
            <a:r>
              <a:rPr lang="en-US" sz="2000" dirty="0">
                <a:latin typeface="Times New Roman" pitchFamily="18" charset="0"/>
                <a:cs typeface="Times New Roman" pitchFamily="18" charset="0"/>
              </a:rPr>
              <a:t>rates </a:t>
            </a:r>
            <a:r>
              <a:rPr lang="en-US" sz="2000" dirty="0" smtClean="0">
                <a:latin typeface="Times New Roman" pitchFamily="18" charset="0"/>
                <a:cs typeface="Times New Roman" pitchFamily="18" charset="0"/>
              </a:rPr>
              <a:t>of amblyopia </a:t>
            </a:r>
            <a:r>
              <a:rPr lang="en-US" sz="2000" dirty="0">
                <a:latin typeface="Times New Roman" pitchFamily="18" charset="0"/>
                <a:cs typeface="Times New Roman" pitchFamily="18" charset="0"/>
              </a:rPr>
              <a:t>or strabismus or </a:t>
            </a:r>
            <a:r>
              <a:rPr lang="en-US" sz="2000" dirty="0" smtClean="0">
                <a:latin typeface="Times New Roman" pitchFamily="18" charset="0"/>
                <a:cs typeface="Times New Roman" pitchFamily="18" charset="0"/>
              </a:rPr>
              <a:t>both</a:t>
            </a:r>
          </a:p>
          <a:p>
            <a:pPr marL="800100" lvl="1" indent="-342900" algn="just">
              <a:lnSpc>
                <a:spcPct val="150000"/>
              </a:lnSpc>
              <a:buFont typeface="Arial" pitchFamily="34" charset="0"/>
              <a:buChar char="•"/>
            </a:pPr>
            <a:r>
              <a:rPr lang="en-US" sz="2000" dirty="0" smtClean="0">
                <a:latin typeface="Times New Roman" pitchFamily="18" charset="0"/>
                <a:cs typeface="Times New Roman" pitchFamily="18" charset="0"/>
              </a:rPr>
              <a:t>Monovision in hyperopic </a:t>
            </a:r>
            <a:r>
              <a:rPr lang="en-US" sz="2000" dirty="0">
                <a:latin typeface="Times New Roman" pitchFamily="18" charset="0"/>
                <a:cs typeface="Times New Roman" pitchFamily="18" charset="0"/>
              </a:rPr>
              <a:t>laser treatment adds to the overall laser </a:t>
            </a:r>
            <a:r>
              <a:rPr lang="en-US" sz="2000" dirty="0" smtClean="0">
                <a:latin typeface="Times New Roman" pitchFamily="18" charset="0"/>
                <a:cs typeface="Times New Roman" pitchFamily="18" charset="0"/>
              </a:rPr>
              <a:t>correction and </a:t>
            </a:r>
            <a:r>
              <a:rPr lang="en-US" sz="2000" dirty="0">
                <a:latin typeface="Times New Roman" pitchFamily="18" charset="0"/>
                <a:cs typeface="Times New Roman" pitchFamily="18" charset="0"/>
              </a:rPr>
              <a:t>requires more tissue removal that may add </a:t>
            </a:r>
            <a:r>
              <a:rPr lang="en-US" sz="2000" dirty="0" smtClean="0">
                <a:latin typeface="Times New Roman" pitchFamily="18" charset="0"/>
                <a:cs typeface="Times New Roman" pitchFamily="18" charset="0"/>
              </a:rPr>
              <a:t>to the </a:t>
            </a:r>
            <a:r>
              <a:rPr lang="en-US" sz="2000" dirty="0">
                <a:latin typeface="Times New Roman" pitchFamily="18" charset="0"/>
                <a:cs typeface="Times New Roman" pitchFamily="18" charset="0"/>
              </a:rPr>
              <a:t>unpredictability of the </a:t>
            </a:r>
            <a:r>
              <a:rPr lang="en-US" sz="2000" dirty="0" smtClean="0">
                <a:latin typeface="Times New Roman" pitchFamily="18" charset="0"/>
                <a:cs typeface="Times New Roman" pitchFamily="18" charset="0"/>
              </a:rPr>
              <a:t>outcome</a:t>
            </a:r>
          </a:p>
        </p:txBody>
      </p:sp>
    </p:spTree>
    <p:extLst>
      <p:ext uri="{BB962C8B-B14F-4D97-AF65-F5344CB8AC3E}">
        <p14:creationId xmlns:p14="http://schemas.microsoft.com/office/powerpoint/2010/main" xmlns="" val="3229312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37" y="7620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600" b="1" dirty="0">
                <a:solidFill>
                  <a:schemeClr val="tx1"/>
                </a:solidFill>
                <a:latin typeface="Times New Roman" pitchFamily="18" charset="0"/>
                <a:cs typeface="Times New Roman" pitchFamily="18" charset="0"/>
              </a:rPr>
              <a:t>Myopic versus hyperopic monovision </a:t>
            </a:r>
          </a:p>
          <a:p>
            <a:pPr algn="ctr">
              <a:defRPr/>
            </a:pPr>
            <a:endParaRPr lang="en-US" dirty="0"/>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395536" y="1424965"/>
            <a:ext cx="8352928" cy="5170646"/>
          </a:xfrm>
          <a:prstGeom prst="rect">
            <a:avLst/>
          </a:prstGeom>
        </p:spPr>
        <p:txBody>
          <a:bodyPr wrap="square">
            <a:spAutoFit/>
          </a:bodyPr>
          <a:lstStyle/>
          <a:p>
            <a:pPr marL="342900" lvl="1" indent="-342900" algn="just">
              <a:lnSpc>
                <a:spcPct val="150000"/>
              </a:lnSpc>
              <a:buFont typeface="Arial" pitchFamily="34" charset="0"/>
              <a:buChar char="•"/>
            </a:pPr>
            <a:r>
              <a:rPr lang="en-US" sz="2000" dirty="0" smtClean="0">
                <a:latin typeface="Times New Roman" pitchFamily="18" charset="0"/>
                <a:cs typeface="Times New Roman" pitchFamily="18" charset="0"/>
              </a:rPr>
              <a:t>Hyperopic </a:t>
            </a:r>
            <a:r>
              <a:rPr lang="en-US" sz="2000" dirty="0">
                <a:latin typeface="Times New Roman" pitchFamily="18" charset="0"/>
                <a:cs typeface="Times New Roman" pitchFamily="18" charset="0"/>
              </a:rPr>
              <a:t>patients tend to have a </a:t>
            </a:r>
            <a:r>
              <a:rPr lang="en-US" sz="2000" b="1" dirty="0">
                <a:latin typeface="Times New Roman" pitchFamily="18" charset="0"/>
                <a:cs typeface="Times New Roman" pitchFamily="18" charset="0"/>
              </a:rPr>
              <a:t>strong sighting preference with decreased </a:t>
            </a:r>
            <a:r>
              <a:rPr lang="en-US" sz="2000" b="1" dirty="0" err="1">
                <a:latin typeface="Times New Roman" pitchFamily="18" charset="0"/>
                <a:cs typeface="Times New Roman" pitchFamily="18" charset="0"/>
              </a:rPr>
              <a:t>interocular</a:t>
            </a:r>
            <a:r>
              <a:rPr lang="en-US" sz="2000" b="1" dirty="0">
                <a:latin typeface="Times New Roman" pitchFamily="18" charset="0"/>
                <a:cs typeface="Times New Roman" pitchFamily="18" charset="0"/>
              </a:rPr>
              <a:t> blur </a:t>
            </a:r>
            <a:r>
              <a:rPr lang="en-US" sz="2000" b="1" dirty="0" smtClean="0">
                <a:latin typeface="Times New Roman" pitchFamily="18" charset="0"/>
                <a:cs typeface="Times New Roman" pitchFamily="18" charset="0"/>
              </a:rPr>
              <a:t>suppression</a:t>
            </a:r>
          </a:p>
          <a:p>
            <a:pPr marL="342900" lvl="1" indent="-342900" algn="just">
              <a:lnSpc>
                <a:spcPct val="150000"/>
              </a:lnSpc>
              <a:buFont typeface="Arial" pitchFamily="34" charset="0"/>
              <a:buChar char="•"/>
            </a:pPr>
            <a:r>
              <a:rPr lang="en-US" sz="2000" dirty="0" smtClean="0">
                <a:latin typeface="Times New Roman" pitchFamily="18" charset="0"/>
                <a:cs typeface="Times New Roman" pitchFamily="18" charset="0"/>
              </a:rPr>
              <a:t>Hyperopic patients select the more hyperopic eye for near vision</a:t>
            </a:r>
          </a:p>
          <a:p>
            <a:pPr marL="342900" lvl="1" indent="-342900" algn="just">
              <a:lnSpc>
                <a:spcPct val="150000"/>
              </a:lnSpc>
              <a:buFont typeface="Arial" pitchFamily="34" charset="0"/>
              <a:buChar char="•"/>
            </a:pPr>
            <a:endParaRPr lang="en-US" sz="2000" dirty="0">
              <a:latin typeface="Times New Roman" pitchFamily="18" charset="0"/>
              <a:cs typeface="Times New Roman" pitchFamily="18" charset="0"/>
            </a:endParaRPr>
          </a:p>
          <a:p>
            <a:pPr marL="342900" lvl="1" indent="-342900" algn="just">
              <a:lnSpc>
                <a:spcPct val="150000"/>
              </a:lnSpc>
              <a:buFont typeface="Arial" pitchFamily="34" charset="0"/>
              <a:buChar char="•"/>
            </a:pPr>
            <a:r>
              <a:rPr lang="en-US" sz="2000" dirty="0" smtClean="0">
                <a:latin typeface="Times New Roman" pitchFamily="18" charset="0"/>
                <a:cs typeface="Times New Roman" pitchFamily="18" charset="0"/>
              </a:rPr>
              <a:t>Hyperopic patients had similar refractive success and acceptance of monovision when compared with myopic monovision patients</a:t>
            </a:r>
          </a:p>
          <a:p>
            <a:pPr marL="0" lvl="1" algn="just">
              <a:lnSpc>
                <a:spcPct val="150000"/>
              </a:lnSpc>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Braun EH et al. Ophthalmology 2008</a:t>
            </a:r>
          </a:p>
          <a:p>
            <a:pPr marL="342900" lvl="1" indent="-342900" algn="just">
              <a:lnSpc>
                <a:spcPct val="150000"/>
              </a:lnSpc>
              <a:buFont typeface="Arial" pitchFamily="34" charset="0"/>
              <a:buChar char="•"/>
            </a:pPr>
            <a:endParaRPr lang="en-US" sz="2000" dirty="0" smtClean="0">
              <a:latin typeface="Times New Roman" pitchFamily="18" charset="0"/>
              <a:cs typeface="Times New Roman" pitchFamily="18" charset="0"/>
            </a:endParaRPr>
          </a:p>
          <a:p>
            <a:pPr marL="342900" lvl="1" indent="-342900" algn="just">
              <a:lnSpc>
                <a:spcPct val="150000"/>
              </a:lnSpc>
              <a:buFont typeface="Arial" pitchFamily="34" charset="0"/>
              <a:buChar char="•"/>
            </a:pPr>
            <a:r>
              <a:rPr lang="en-US" sz="2000" dirty="0" smtClean="0">
                <a:latin typeface="Times New Roman" pitchFamily="18" charset="0"/>
                <a:cs typeface="Times New Roman" pitchFamily="18" charset="0"/>
              </a:rPr>
              <a:t>Hyperopic monovision patients had a slightly higher enhancement rate than </a:t>
            </a:r>
            <a:r>
              <a:rPr lang="en-US" sz="2000" dirty="0" err="1" smtClean="0">
                <a:latin typeface="Times New Roman" pitchFamily="18" charset="0"/>
                <a:cs typeface="Times New Roman" pitchFamily="18" charset="0"/>
              </a:rPr>
              <a:t>mypes</a:t>
            </a:r>
            <a:endParaRPr lang="en-US" sz="2000" dirty="0" smtClean="0">
              <a:latin typeface="Times New Roman" pitchFamily="18" charset="0"/>
              <a:cs typeface="Times New Roman" pitchFamily="18" charset="0"/>
            </a:endParaRPr>
          </a:p>
          <a:p>
            <a:pPr marL="0" lvl="1" algn="just">
              <a:lnSpc>
                <a:spcPct val="150000"/>
              </a:lnSpc>
            </a:pPr>
            <a:r>
              <a:rPr lang="en-US" sz="2000" dirty="0" smtClean="0">
                <a:latin typeface="Times New Roman" pitchFamily="18" charset="0"/>
                <a:cs typeface="Times New Roman" pitchFamily="18" charset="0"/>
              </a:rPr>
              <a:t>                        Goldberg DB et al.  JCRS, 2003</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9160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5" name="Title 1"/>
          <p:cNvSpPr>
            <a:spLocks noGrp="1"/>
          </p:cNvSpPr>
          <p:nvPr>
            <p:ph type="title"/>
          </p:nvPr>
        </p:nvSpPr>
        <p:spPr>
          <a:xfrm>
            <a:off x="457200" y="274638"/>
            <a:ext cx="8229600" cy="850106"/>
          </a:xfrm>
        </p:spPr>
        <p:txBody>
          <a:bodyPr>
            <a:normAutofit/>
          </a:bodyPr>
          <a:lstStyle/>
          <a:p>
            <a:r>
              <a:rPr lang="en-US" sz="4000" b="1" dirty="0" smtClean="0">
                <a:latin typeface="Times New Roman" pitchFamily="18" charset="0"/>
                <a:cs typeface="Times New Roman" pitchFamily="18" charset="0"/>
              </a:rPr>
              <a:t>Accommodation</a:t>
            </a:r>
            <a:endParaRPr lang="en-US" sz="4000" b="1" dirty="0">
              <a:latin typeface="Times New Roman" pitchFamily="18" charset="0"/>
              <a:cs typeface="Times New Roman" pitchFamily="18" charset="0"/>
            </a:endParaRPr>
          </a:p>
        </p:txBody>
      </p:sp>
      <p:sp>
        <p:nvSpPr>
          <p:cNvPr id="6" name="Content Placeholder 2"/>
          <p:cNvSpPr>
            <a:spLocks noGrp="1"/>
          </p:cNvSpPr>
          <p:nvPr>
            <p:ph idx="1"/>
          </p:nvPr>
        </p:nvSpPr>
        <p:spPr>
          <a:xfrm>
            <a:off x="457200" y="1600200"/>
            <a:ext cx="8229600" cy="4525963"/>
          </a:xfrm>
        </p:spPr>
        <p:txBody>
          <a:bodyPr>
            <a:normAutofit lnSpcReduction="10000"/>
          </a:bodyPr>
          <a:lstStyle/>
          <a:p>
            <a:pPr>
              <a:lnSpc>
                <a:spcPct val="150000"/>
              </a:lnSpc>
            </a:pPr>
            <a:r>
              <a:rPr lang="en-US" dirty="0" smtClean="0">
                <a:latin typeface="Times New Roman" pitchFamily="18" charset="0"/>
                <a:cs typeface="Times New Roman" pitchFamily="18" charset="0"/>
              </a:rPr>
              <a:t>Process by which one can focus the objects at different distances to have clear vision.</a:t>
            </a:r>
          </a:p>
          <a:p>
            <a:pPr>
              <a:lnSpc>
                <a:spcPct val="150000"/>
              </a:lnSpc>
            </a:pPr>
            <a:r>
              <a:rPr lang="en-US" dirty="0" smtClean="0">
                <a:latin typeface="Times New Roman" pitchFamily="18" charset="0"/>
                <a:cs typeface="Times New Roman" pitchFamily="18" charset="0"/>
              </a:rPr>
              <a:t>In human process of accommodation is achieved by a change in the shape of the lens.</a:t>
            </a:r>
          </a:p>
          <a:p>
            <a:pPr lvl="1">
              <a:lnSpc>
                <a:spcPct val="150000"/>
              </a:lnSpc>
            </a:pPr>
            <a:r>
              <a:rPr lang="en-US" dirty="0" smtClean="0">
                <a:latin typeface="Times New Roman" pitchFamily="18" charset="0"/>
                <a:cs typeface="Times New Roman" pitchFamily="18" charset="0"/>
              </a:rPr>
              <a:t>Contraction of the pupil.</a:t>
            </a:r>
          </a:p>
          <a:p>
            <a:pPr lvl="1">
              <a:lnSpc>
                <a:spcPct val="150000"/>
              </a:lnSpc>
            </a:pPr>
            <a:r>
              <a:rPr lang="en-US" dirty="0" smtClean="0">
                <a:latin typeface="Times New Roman" pitchFamily="18" charset="0"/>
                <a:cs typeface="Times New Roman" pitchFamily="18" charset="0"/>
              </a:rPr>
              <a:t>Convergence.</a:t>
            </a:r>
          </a:p>
        </p:txBody>
      </p:sp>
    </p:spTree>
    <p:extLst>
      <p:ext uri="{BB962C8B-B14F-4D97-AF65-F5344CB8AC3E}">
        <p14:creationId xmlns:p14="http://schemas.microsoft.com/office/powerpoint/2010/main" xmlns="" val="2879884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3600" b="1" dirty="0" err="1" smtClean="0">
                <a:effectLst>
                  <a:outerShdw blurRad="38100" dist="38100" dir="2700000" algn="tl">
                    <a:srgbClr val="000000">
                      <a:alpha val="43137"/>
                    </a:srgbClr>
                  </a:outerShdw>
                </a:effectLst>
                <a:latin typeface="Times New Roman" pitchFamily="18" charset="0"/>
                <a:cs typeface="Times New Roman" pitchFamily="18" charset="0"/>
              </a:rPr>
              <a:t>Monovison</a:t>
            </a:r>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 in hyperopic eyes</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503548" y="1628800"/>
            <a:ext cx="8136904" cy="3970318"/>
          </a:xfrm>
          <a:prstGeom prst="rect">
            <a:avLst/>
          </a:prstGeom>
        </p:spPr>
        <p:txBody>
          <a:bodyPr wrap="square">
            <a:spAutoFit/>
          </a:bodyPr>
          <a:lstStyle/>
          <a:p>
            <a:pPr algn="just">
              <a:lnSpc>
                <a:spcPct val="150000"/>
              </a:lnSpc>
            </a:pPr>
            <a:r>
              <a:rPr lang="en-US" sz="2800" dirty="0" smtClean="0">
                <a:latin typeface="Times New Roman" pitchFamily="18" charset="0"/>
                <a:cs typeface="Times New Roman" pitchFamily="18" charset="0"/>
              </a:rPr>
              <a:t>Mandatory preoperative </a:t>
            </a:r>
            <a:r>
              <a:rPr lang="en-US" sz="2800" dirty="0">
                <a:latin typeface="Times New Roman" pitchFamily="18" charset="0"/>
                <a:cs typeface="Times New Roman" pitchFamily="18" charset="0"/>
              </a:rPr>
              <a:t>contact lens trials are strongly recommended</a:t>
            </a:r>
            <a:r>
              <a:rPr lang="en-US" sz="2800" dirty="0" smtClean="0">
                <a:latin typeface="Times New Roman" pitchFamily="18" charset="0"/>
                <a:cs typeface="Times New Roman" pitchFamily="18" charset="0"/>
              </a:rPr>
              <a:t>, as </a:t>
            </a:r>
            <a:r>
              <a:rPr lang="en-US" sz="2800" dirty="0">
                <a:latin typeface="Times New Roman" pitchFamily="18" charset="0"/>
                <a:cs typeface="Times New Roman" pitchFamily="18" charset="0"/>
              </a:rPr>
              <a:t>rejection </a:t>
            </a:r>
            <a:r>
              <a:rPr lang="en-US" sz="2800" dirty="0" smtClean="0">
                <a:latin typeface="Times New Roman" pitchFamily="18" charset="0"/>
                <a:cs typeface="Times New Roman" pitchFamily="18" charset="0"/>
              </a:rPr>
              <a:t>of monovision </a:t>
            </a:r>
            <a:r>
              <a:rPr lang="en-US" sz="2800" dirty="0">
                <a:latin typeface="Times New Roman" pitchFamily="18" charset="0"/>
                <a:cs typeface="Times New Roman" pitchFamily="18" charset="0"/>
              </a:rPr>
              <a:t>and correction to distance </a:t>
            </a:r>
            <a:r>
              <a:rPr lang="en-US" sz="2800" dirty="0" smtClean="0">
                <a:latin typeface="Times New Roman" pitchFamily="18" charset="0"/>
                <a:cs typeface="Times New Roman" pitchFamily="18" charset="0"/>
              </a:rPr>
              <a:t>vision would </a:t>
            </a:r>
            <a:r>
              <a:rPr lang="en-US" sz="2800" dirty="0">
                <a:latin typeface="Times New Roman" pitchFamily="18" charset="0"/>
                <a:cs typeface="Times New Roman" pitchFamily="18" charset="0"/>
              </a:rPr>
              <a:t>require reversing some of the original corrections </a:t>
            </a:r>
            <a:r>
              <a:rPr lang="en-US" sz="2800" dirty="0" smtClean="0">
                <a:latin typeface="Times New Roman" pitchFamily="18" charset="0"/>
                <a:cs typeface="Times New Roman" pitchFamily="18" charset="0"/>
              </a:rPr>
              <a:t>in the </a:t>
            </a:r>
            <a:r>
              <a:rPr lang="en-US" sz="2800" dirty="0">
                <a:latin typeface="Times New Roman" pitchFamily="18" charset="0"/>
                <a:cs typeface="Times New Roman" pitchFamily="18" charset="0"/>
              </a:rPr>
              <a:t>near eye causing decreased predictability and </a:t>
            </a:r>
            <a:r>
              <a:rPr lang="en-US" sz="2800" dirty="0" smtClean="0">
                <a:latin typeface="Times New Roman" pitchFamily="18" charset="0"/>
                <a:cs typeface="Times New Roman" pitchFamily="18" charset="0"/>
              </a:rPr>
              <a:t>possible increase </a:t>
            </a:r>
            <a:r>
              <a:rPr lang="en-US" sz="2800" dirty="0">
                <a:latin typeface="Times New Roman" pitchFamily="18" charset="0"/>
                <a:cs typeface="Times New Roman" pitchFamily="18" charset="0"/>
              </a:rPr>
              <a:t>in higher order aberrations.</a:t>
            </a:r>
          </a:p>
        </p:txBody>
      </p:sp>
    </p:spTree>
    <p:extLst>
      <p:ext uri="{BB962C8B-B14F-4D97-AF65-F5344CB8AC3E}">
        <p14:creationId xmlns:p14="http://schemas.microsoft.com/office/powerpoint/2010/main" xmlns="" val="841230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Monovision LASIK and PRK</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395536" y="1484784"/>
            <a:ext cx="8424936" cy="2308324"/>
          </a:xfrm>
          <a:prstGeom prst="rect">
            <a:avLst/>
          </a:prstGeom>
        </p:spPr>
        <p:txBody>
          <a:bodyPr wrap="square">
            <a:spAutoFit/>
          </a:bodyPr>
          <a:lstStyle/>
          <a:p>
            <a:pPr marL="342900" indent="-342900" algn="just">
              <a:lnSpc>
                <a:spcPct val="150000"/>
              </a:lnSpc>
              <a:buFont typeface="Arial" pitchFamily="34" charset="0"/>
              <a:buChar char="•"/>
            </a:pPr>
            <a:r>
              <a:rPr lang="en-US" sz="2400" dirty="0" smtClean="0">
                <a:solidFill>
                  <a:srgbClr val="000000"/>
                </a:solidFill>
                <a:latin typeface="Times New Roman" pitchFamily="18" charset="0"/>
                <a:cs typeface="Times New Roman" pitchFamily="18" charset="0"/>
              </a:rPr>
              <a:t>The </a:t>
            </a:r>
            <a:r>
              <a:rPr lang="en-US" sz="2400" dirty="0">
                <a:solidFill>
                  <a:srgbClr val="000000"/>
                </a:solidFill>
                <a:latin typeface="Times New Roman" pitchFamily="18" charset="0"/>
                <a:cs typeface="Times New Roman" pitchFamily="18" charset="0"/>
              </a:rPr>
              <a:t>decision of what level of </a:t>
            </a:r>
            <a:r>
              <a:rPr lang="en-US" sz="2400" dirty="0" err="1">
                <a:solidFill>
                  <a:srgbClr val="000000"/>
                </a:solidFill>
                <a:latin typeface="Times New Roman" pitchFamily="18" charset="0"/>
                <a:cs typeface="Times New Roman" pitchFamily="18" charset="0"/>
              </a:rPr>
              <a:t>anisometropia</a:t>
            </a:r>
            <a:r>
              <a:rPr lang="en-US" sz="2400" dirty="0">
                <a:solidFill>
                  <a:srgbClr val="000000"/>
                </a:solidFill>
                <a:latin typeface="Times New Roman" pitchFamily="18" charset="0"/>
                <a:cs typeface="Times New Roman" pitchFamily="18" charset="0"/>
              </a:rPr>
              <a:t> to target remains controversial</a:t>
            </a:r>
            <a:r>
              <a:rPr lang="en-US" sz="2400" dirty="0" smtClean="0">
                <a:solidFill>
                  <a:srgbClr val="000000"/>
                </a:solidFill>
                <a:latin typeface="Times New Roman" pitchFamily="18" charset="0"/>
                <a:cs typeface="Times New Roman" pitchFamily="18" charset="0"/>
              </a:rPr>
              <a:t>.</a:t>
            </a:r>
          </a:p>
          <a:p>
            <a:pPr marL="800100" lvl="1" indent="-342900" algn="just">
              <a:lnSpc>
                <a:spcPct val="150000"/>
              </a:lnSpc>
              <a:buFont typeface="Arial" pitchFamily="34" charset="0"/>
              <a:buChar char="•"/>
            </a:pPr>
            <a:r>
              <a:rPr lang="en-US" sz="2400" dirty="0" smtClean="0">
                <a:solidFill>
                  <a:srgbClr val="000000"/>
                </a:solidFill>
                <a:latin typeface="Times New Roman" pitchFamily="18" charset="0"/>
                <a:cs typeface="Times New Roman" pitchFamily="18" charset="0"/>
              </a:rPr>
              <a:t>Range from -0.75 to  </a:t>
            </a:r>
            <a:r>
              <a:rPr lang="en-US" sz="2400" dirty="0">
                <a:solidFill>
                  <a:srgbClr val="000000"/>
                </a:solidFill>
                <a:latin typeface="Times New Roman" pitchFamily="18" charset="0"/>
                <a:cs typeface="Times New Roman" pitchFamily="18" charset="0"/>
              </a:rPr>
              <a:t>-2.50 </a:t>
            </a:r>
            <a:r>
              <a:rPr lang="en-US" sz="2400" dirty="0" smtClean="0">
                <a:solidFill>
                  <a:srgbClr val="000000"/>
                </a:solidFill>
                <a:latin typeface="Times New Roman" pitchFamily="18" charset="0"/>
                <a:cs typeface="Times New Roman" pitchFamily="18" charset="0"/>
              </a:rPr>
              <a:t>D</a:t>
            </a:r>
          </a:p>
          <a:p>
            <a:pPr marL="800100" lvl="1" indent="-342900" algn="just">
              <a:lnSpc>
                <a:spcPct val="150000"/>
              </a:lnSpc>
              <a:buFont typeface="Arial" pitchFamily="34" charset="0"/>
              <a:buChar char="•"/>
            </a:pPr>
            <a:r>
              <a:rPr lang="en-US" sz="2400" dirty="0" smtClean="0">
                <a:solidFill>
                  <a:srgbClr val="000000"/>
                </a:solidFill>
                <a:latin typeface="Times New Roman" pitchFamily="18" charset="0"/>
                <a:cs typeface="Times New Roman" pitchFamily="18" charset="0"/>
              </a:rPr>
              <a:t>Higher </a:t>
            </a:r>
            <a:r>
              <a:rPr lang="en-US" sz="2400" dirty="0" err="1" smtClean="0">
                <a:solidFill>
                  <a:srgbClr val="000000"/>
                </a:solidFill>
                <a:latin typeface="Times New Roman" pitchFamily="18" charset="0"/>
                <a:cs typeface="Times New Roman" pitchFamily="18" charset="0"/>
              </a:rPr>
              <a:t>anisometropia</a:t>
            </a:r>
            <a:r>
              <a:rPr lang="en-US" sz="2400" dirty="0" smtClean="0">
                <a:solidFill>
                  <a:srgbClr val="000000"/>
                </a:solidFill>
                <a:latin typeface="Times New Roman" pitchFamily="18" charset="0"/>
                <a:cs typeface="Times New Roman" pitchFamily="18" charset="0"/>
              </a:rPr>
              <a:t> was associated with less </a:t>
            </a:r>
            <a:r>
              <a:rPr lang="en-US" sz="2400" dirty="0" err="1" smtClean="0">
                <a:solidFill>
                  <a:srgbClr val="000000"/>
                </a:solidFill>
                <a:latin typeface="Times New Roman" pitchFamily="18" charset="0"/>
                <a:cs typeface="Times New Roman" pitchFamily="18" charset="0"/>
              </a:rPr>
              <a:t>stereoacuity</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07367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Monovision LASIK and PRK</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539552" y="1772816"/>
            <a:ext cx="7848872" cy="3892861"/>
          </a:xfrm>
          <a:prstGeom prst="rect">
            <a:avLst/>
          </a:prstGeom>
        </p:spPr>
        <p:txBody>
          <a:bodyPr wrap="square">
            <a:spAutoFit/>
          </a:bodyPr>
          <a:lstStyle/>
          <a:p>
            <a:pPr marL="457200" indent="-457200" algn="just">
              <a:lnSpc>
                <a:spcPct val="150000"/>
              </a:lnSpc>
              <a:buFont typeface="Arial" pitchFamily="34" charset="0"/>
              <a:buChar char="•"/>
            </a:pPr>
            <a:r>
              <a:rPr lang="en-US" sz="2800" dirty="0">
                <a:latin typeface="Times New Roman" pitchFamily="18" charset="0"/>
                <a:cs typeface="Times New Roman" pitchFamily="18" charset="0"/>
              </a:rPr>
              <a:t>The degree of ocular dominance plays a strong role </a:t>
            </a:r>
            <a:r>
              <a:rPr lang="en-US" sz="2800" dirty="0" smtClean="0">
                <a:latin typeface="Times New Roman" pitchFamily="18" charset="0"/>
                <a:cs typeface="Times New Roman" pitchFamily="18" charset="0"/>
              </a:rPr>
              <a:t>in monovision success</a:t>
            </a:r>
          </a:p>
          <a:p>
            <a:pPr marL="457200" indent="-457200" algn="just">
              <a:lnSpc>
                <a:spcPct val="150000"/>
              </a:lnSpc>
              <a:buFont typeface="Arial" pitchFamily="34" charset="0"/>
              <a:buChar char="•"/>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Patients with strong sighting </a:t>
            </a:r>
            <a:r>
              <a:rPr lang="en-US" sz="2800" dirty="0" smtClean="0">
                <a:latin typeface="Times New Roman" pitchFamily="18" charset="0"/>
                <a:cs typeface="Times New Roman" pitchFamily="18" charset="0"/>
              </a:rPr>
              <a:t>preference tend </a:t>
            </a:r>
            <a:r>
              <a:rPr lang="en-US" sz="2800" dirty="0">
                <a:latin typeface="Times New Roman" pitchFamily="18" charset="0"/>
                <a:cs typeface="Times New Roman" pitchFamily="18" charset="0"/>
              </a:rPr>
              <a:t>to have reduced </a:t>
            </a:r>
            <a:r>
              <a:rPr lang="en-US" sz="2800" dirty="0" err="1">
                <a:latin typeface="Times New Roman" pitchFamily="18" charset="0"/>
                <a:cs typeface="Times New Roman" pitchFamily="18" charset="0"/>
              </a:rPr>
              <a:t>interocular</a:t>
            </a:r>
            <a:r>
              <a:rPr lang="en-US" sz="2800" dirty="0">
                <a:latin typeface="Times New Roman" pitchFamily="18" charset="0"/>
                <a:cs typeface="Times New Roman" pitchFamily="18" charset="0"/>
              </a:rPr>
              <a:t> blur suppression </a:t>
            </a:r>
            <a:r>
              <a:rPr lang="en-US" sz="2800" dirty="0" smtClean="0">
                <a:latin typeface="Times New Roman" pitchFamily="18" charset="0"/>
                <a:cs typeface="Times New Roman" pitchFamily="18" charset="0"/>
              </a:rPr>
              <a:t>and decreased </a:t>
            </a:r>
            <a:r>
              <a:rPr lang="en-US" sz="2800" dirty="0">
                <a:latin typeface="Times New Roman" pitchFamily="18" charset="0"/>
                <a:cs typeface="Times New Roman" pitchFamily="18" charset="0"/>
              </a:rPr>
              <a:t>binocular depth of focus that makes </a:t>
            </a:r>
            <a:r>
              <a:rPr lang="en-US" sz="2800" dirty="0" smtClean="0">
                <a:latin typeface="Times New Roman" pitchFamily="18" charset="0"/>
                <a:cs typeface="Times New Roman" pitchFamily="18" charset="0"/>
              </a:rPr>
              <a:t>monovision less tolerable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169480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Conductive keratoplasty</a:t>
            </a:r>
          </a:p>
        </p:txBody>
      </p:sp>
      <p:pic>
        <p:nvPicPr>
          <p:cNvPr id="7" name="Picture 3" descr="KSU_Logo_COLORED_PNGP-24.png"/>
          <p:cNvPicPr>
            <a:picLocks noChangeAspect="1"/>
          </p:cNvPicPr>
          <p:nvPr/>
        </p:nvPicPr>
        <p:blipFill>
          <a:blip r:embed="rId3"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521276" y="1844824"/>
            <a:ext cx="8136904" cy="4616648"/>
          </a:xfrm>
          <a:prstGeom prst="rect">
            <a:avLst/>
          </a:prstGeom>
        </p:spPr>
        <p:txBody>
          <a:bodyPr wrap="square">
            <a:spAutoFit/>
          </a:bodyPr>
          <a:lstStyle/>
          <a:p>
            <a:pPr marL="457200" indent="-457200" algn="just">
              <a:lnSpc>
                <a:spcPct val="150000"/>
              </a:lnSpc>
              <a:buFont typeface="Arial" pitchFamily="34" charset="0"/>
              <a:buChar char="•"/>
            </a:pPr>
            <a:r>
              <a:rPr lang="en-US" sz="2800" dirty="0">
                <a:solidFill>
                  <a:srgbClr val="000000"/>
                </a:solidFill>
                <a:latin typeface="Times New Roman" pitchFamily="18" charset="0"/>
                <a:cs typeface="Times New Roman" pitchFamily="18" charset="0"/>
              </a:rPr>
              <a:t>After correction for near vision in one eye with CK, a phenomenon called “blended vision” has been </a:t>
            </a:r>
            <a:r>
              <a:rPr lang="en-US" sz="2800" dirty="0" smtClean="0">
                <a:solidFill>
                  <a:srgbClr val="000000"/>
                </a:solidFill>
                <a:latin typeface="Times New Roman" pitchFamily="18" charset="0"/>
                <a:cs typeface="Times New Roman" pitchFamily="18" charset="0"/>
              </a:rPr>
              <a:t>observed</a:t>
            </a:r>
          </a:p>
          <a:p>
            <a:pPr marL="457200" indent="-457200" algn="just">
              <a:lnSpc>
                <a:spcPct val="150000"/>
              </a:lnSpc>
              <a:buFont typeface="Arial" pitchFamily="34" charset="0"/>
              <a:buChar char="•"/>
            </a:pPr>
            <a:r>
              <a:rPr lang="en-US" sz="2800" dirty="0" smtClean="0">
                <a:solidFill>
                  <a:srgbClr val="000000"/>
                </a:solidFill>
                <a:latin typeface="Times New Roman" pitchFamily="18" charset="0"/>
                <a:cs typeface="Times New Roman" pitchFamily="18" charset="0"/>
              </a:rPr>
              <a:t>Monovision</a:t>
            </a:r>
            <a:r>
              <a:rPr lang="en-US" sz="2800" dirty="0">
                <a:solidFill>
                  <a:srgbClr val="000000"/>
                </a:solidFill>
                <a:latin typeface="Times New Roman" pitchFamily="18" charset="0"/>
                <a:cs typeface="Times New Roman" pitchFamily="18" charset="0"/>
              </a:rPr>
              <a:t>, in CK </a:t>
            </a:r>
            <a:r>
              <a:rPr lang="en-US" sz="2800" dirty="0" err="1">
                <a:solidFill>
                  <a:srgbClr val="000000"/>
                </a:solidFill>
                <a:latin typeface="Times New Roman" pitchFamily="18" charset="0"/>
                <a:cs typeface="Times New Roman" pitchFamily="18" charset="0"/>
              </a:rPr>
              <a:t>presbyopic</a:t>
            </a:r>
            <a:r>
              <a:rPr lang="en-US" sz="2800" dirty="0">
                <a:solidFill>
                  <a:srgbClr val="000000"/>
                </a:solidFill>
                <a:latin typeface="Times New Roman" pitchFamily="18" charset="0"/>
                <a:cs typeface="Times New Roman" pitchFamily="18" charset="0"/>
              </a:rPr>
              <a:t> correction appears to result in less compromise of distance vision binocularly, contrast sensitivity, or depth </a:t>
            </a:r>
            <a:r>
              <a:rPr lang="en-US" sz="2800" dirty="0" smtClean="0">
                <a:solidFill>
                  <a:srgbClr val="000000"/>
                </a:solidFill>
                <a:latin typeface="Times New Roman" pitchFamily="18" charset="0"/>
                <a:cs typeface="Times New Roman" pitchFamily="18" charset="0"/>
              </a:rPr>
              <a:t>perception</a:t>
            </a:r>
          </a:p>
          <a:p>
            <a:pPr marL="457200" indent="-457200" algn="just">
              <a:lnSpc>
                <a:spcPct val="150000"/>
              </a:lnSpc>
              <a:buFont typeface="Arial" pitchFamily="34" charset="0"/>
              <a:buChar char="•"/>
            </a:pPr>
            <a:r>
              <a:rPr lang="en-US" sz="2800" dirty="0" smtClean="0">
                <a:solidFill>
                  <a:srgbClr val="000000"/>
                </a:solidFill>
                <a:latin typeface="Times New Roman" pitchFamily="18" charset="0"/>
                <a:cs typeface="Times New Roman" pitchFamily="18" charset="0"/>
              </a:rPr>
              <a:t>Regression has been the main limiting factor </a:t>
            </a:r>
            <a:endParaRPr lang="en-US"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752451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3" name="مستطيل 2"/>
          <p:cNvSpPr/>
          <p:nvPr/>
        </p:nvSpPr>
        <p:spPr>
          <a:xfrm>
            <a:off x="683568" y="1412776"/>
            <a:ext cx="7992888" cy="1133965"/>
          </a:xfrm>
          <a:prstGeom prst="rect">
            <a:avLst/>
          </a:prstGeom>
        </p:spPr>
        <p:txBody>
          <a:bodyPr wrap="square">
            <a:spAutoFit/>
          </a:bodyPr>
          <a:lstStyle/>
          <a:p>
            <a:pPr marL="342900" indent="-342900" algn="just">
              <a:lnSpc>
                <a:spcPct val="150000"/>
              </a:lnSpc>
              <a:buFont typeface="Arial" pitchFamily="34" charset="0"/>
              <a:buChar char="•"/>
            </a:pPr>
            <a:r>
              <a:rPr lang="en-US" sz="2400" dirty="0">
                <a:solidFill>
                  <a:srgbClr val="000000"/>
                </a:solidFill>
                <a:latin typeface="Times New Roman" pitchFamily="18" charset="0"/>
                <a:cs typeface="Times New Roman" pitchFamily="18" charset="0"/>
              </a:rPr>
              <a:t>Reduced stereopsis is the major disadvantage </a:t>
            </a:r>
            <a:r>
              <a:rPr lang="en-US" sz="2400" dirty="0" smtClean="0">
                <a:solidFill>
                  <a:srgbClr val="000000"/>
                </a:solidFill>
                <a:latin typeface="Times New Roman" pitchFamily="18" charset="0"/>
                <a:cs typeface="Times New Roman" pitchFamily="18" charset="0"/>
              </a:rPr>
              <a:t>associated with monovision </a:t>
            </a:r>
            <a:endParaRPr lang="en-US" sz="2400" baseline="30000" dirty="0">
              <a:latin typeface="Times New Roman" pitchFamily="18" charset="0"/>
              <a:cs typeface="Times New Roman" pitchFamily="18" charset="0"/>
            </a:endParaRPr>
          </a:p>
        </p:txBody>
      </p:sp>
    </p:spTree>
    <p:extLst>
      <p:ext uri="{BB962C8B-B14F-4D97-AF65-F5344CB8AC3E}">
        <p14:creationId xmlns:p14="http://schemas.microsoft.com/office/powerpoint/2010/main" xmlns="" val="872288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lstStyle/>
          <a:p>
            <a:pPr eaLnBrk="1" hangingPunct="1"/>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539552" y="1628800"/>
            <a:ext cx="7918648" cy="3903954"/>
          </a:xfrm>
          <a:prstGeom prst="rect">
            <a:avLst/>
          </a:prstGeom>
        </p:spPr>
        <p:txBody>
          <a:bodyPr wrap="square">
            <a:spAutoFit/>
          </a:bodyPr>
          <a:lstStyle/>
          <a:p>
            <a:pPr marL="342900" indent="-342900" algn="just">
              <a:lnSpc>
                <a:spcPct val="150000"/>
              </a:lnSpc>
              <a:buFont typeface="Arial" pitchFamily="34" charset="0"/>
              <a:buChar char="•"/>
            </a:pPr>
            <a:r>
              <a:rPr lang="en-US" sz="2400" dirty="0">
                <a:latin typeface="Times New Roman" pitchFamily="18" charset="0"/>
                <a:cs typeface="Times New Roman" pitchFamily="18" charset="0"/>
              </a:rPr>
              <a:t>Wright and </a:t>
            </a:r>
            <a:r>
              <a:rPr lang="en-US" sz="2400" dirty="0" smtClean="0">
                <a:latin typeface="Times New Roman" pitchFamily="18" charset="0"/>
                <a:cs typeface="Times New Roman" pitchFamily="18" charset="0"/>
              </a:rPr>
              <a:t>associates reported </a:t>
            </a:r>
            <a:r>
              <a:rPr lang="en-US" sz="2400" dirty="0">
                <a:latin typeface="Times New Roman" pitchFamily="18" charset="0"/>
                <a:cs typeface="Times New Roman" pitchFamily="18" charset="0"/>
              </a:rPr>
              <a:t>that </a:t>
            </a:r>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stereoacuity</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after PRK-induced monovision was </a:t>
            </a:r>
            <a:r>
              <a:rPr lang="en-US" sz="2400" dirty="0" smtClean="0">
                <a:latin typeface="Times New Roman" pitchFamily="18" charset="0"/>
                <a:cs typeface="Times New Roman" pitchFamily="18" charset="0"/>
              </a:rPr>
              <a:t>slightly lower </a:t>
            </a:r>
            <a:r>
              <a:rPr lang="en-US" sz="2400" dirty="0">
                <a:latin typeface="Times New Roman" pitchFamily="18" charset="0"/>
                <a:cs typeface="Times New Roman" pitchFamily="18" charset="0"/>
              </a:rPr>
              <a:t>(but not statistically </a:t>
            </a:r>
            <a:r>
              <a:rPr lang="en-US" sz="2400" dirty="0" smtClean="0">
                <a:latin typeface="Times New Roman" pitchFamily="18" charset="0"/>
                <a:cs typeface="Times New Roman" pitchFamily="18" charset="0"/>
              </a:rPr>
              <a:t>significant</a:t>
            </a:r>
            <a:r>
              <a:rPr lang="en-US" sz="2400" dirty="0">
                <a:latin typeface="Times New Roman" pitchFamily="18" charset="0"/>
                <a:cs typeface="Times New Roman" pitchFamily="18" charset="0"/>
              </a:rPr>
              <a:t>) than after PRK </a:t>
            </a:r>
            <a:r>
              <a:rPr lang="en-US" sz="2400" dirty="0" smtClean="0">
                <a:latin typeface="Times New Roman" pitchFamily="18" charset="0"/>
                <a:cs typeface="Times New Roman" pitchFamily="18" charset="0"/>
              </a:rPr>
              <a:t>for full </a:t>
            </a:r>
            <a:r>
              <a:rPr lang="en-US" sz="2400" dirty="0">
                <a:latin typeface="Times New Roman" pitchFamily="18" charset="0"/>
                <a:cs typeface="Times New Roman" pitchFamily="18" charset="0"/>
              </a:rPr>
              <a:t>distance </a:t>
            </a:r>
            <a:r>
              <a:rPr lang="en-US" sz="2400" dirty="0" smtClean="0">
                <a:latin typeface="Times New Roman" pitchFamily="18" charset="0"/>
                <a:cs typeface="Times New Roman" pitchFamily="18" charset="0"/>
              </a:rPr>
              <a:t>correction</a:t>
            </a:r>
          </a:p>
          <a:p>
            <a:pPr marL="342900" indent="-342900" algn="just">
              <a:lnSpc>
                <a:spcPct val="150000"/>
              </a:lnSpc>
              <a:buFont typeface="Arial" pitchFamily="34" charset="0"/>
              <a:buChar char="•"/>
            </a:pPr>
            <a:r>
              <a:rPr lang="en-US" sz="2400" dirty="0" smtClean="0">
                <a:latin typeface="Times New Roman" pitchFamily="18" charset="0"/>
                <a:cs typeface="Times New Roman" pitchFamily="18" charset="0"/>
              </a:rPr>
              <a:t>They </a:t>
            </a:r>
            <a:r>
              <a:rPr lang="en-US" sz="2400" dirty="0">
                <a:latin typeface="Times New Roman" pitchFamily="18" charset="0"/>
                <a:cs typeface="Times New Roman" pitchFamily="18" charset="0"/>
              </a:rPr>
              <a:t>also found a moderate </a:t>
            </a:r>
            <a:r>
              <a:rPr lang="en-US" sz="2400" dirty="0" smtClean="0">
                <a:latin typeface="Times New Roman" pitchFamily="18" charset="0"/>
                <a:cs typeface="Times New Roman" pitchFamily="18" charset="0"/>
              </a:rPr>
              <a:t>correlation between </a:t>
            </a:r>
            <a:r>
              <a:rPr lang="en-US" sz="2400" dirty="0">
                <a:latin typeface="Times New Roman" pitchFamily="18" charset="0"/>
                <a:cs typeface="Times New Roman" pitchFamily="18" charset="0"/>
              </a:rPr>
              <a:t>the degree of </a:t>
            </a:r>
            <a:r>
              <a:rPr lang="en-US" sz="2400" dirty="0" err="1">
                <a:latin typeface="Times New Roman" pitchFamily="18" charset="0"/>
                <a:cs typeface="Times New Roman" pitchFamily="18" charset="0"/>
              </a:rPr>
              <a:t>anisometropia</a:t>
            </a:r>
            <a:r>
              <a:rPr lang="en-US" sz="2400" dirty="0">
                <a:latin typeface="Times New Roman" pitchFamily="18" charset="0"/>
                <a:cs typeface="Times New Roman" pitchFamily="18" charset="0"/>
              </a:rPr>
              <a:t> and </a:t>
            </a:r>
            <a:r>
              <a:rPr lang="en-US" sz="2400" dirty="0" smtClean="0">
                <a:latin typeface="Times New Roman" pitchFamily="18" charset="0"/>
                <a:cs typeface="Times New Roman" pitchFamily="18" charset="0"/>
              </a:rPr>
              <a:t>stereopsis (</a:t>
            </a:r>
            <a:r>
              <a:rPr lang="en-US" sz="2400" dirty="0">
                <a:latin typeface="Times New Roman" pitchFamily="18" charset="0"/>
                <a:cs typeface="Times New Roman" pitchFamily="18" charset="0"/>
              </a:rPr>
              <a:t>patients with less </a:t>
            </a:r>
            <a:r>
              <a:rPr lang="en-US" sz="2400" dirty="0" err="1">
                <a:latin typeface="Times New Roman" pitchFamily="18" charset="0"/>
                <a:cs typeface="Times New Roman" pitchFamily="18" charset="0"/>
              </a:rPr>
              <a:t>anisometropia</a:t>
            </a:r>
            <a:r>
              <a:rPr lang="en-US" sz="2400" dirty="0">
                <a:latin typeface="Times New Roman" pitchFamily="18" charset="0"/>
                <a:cs typeface="Times New Roman" pitchFamily="18" charset="0"/>
              </a:rPr>
              <a:t> had better stereopsis).</a:t>
            </a:r>
          </a:p>
        </p:txBody>
      </p:sp>
    </p:spTree>
    <p:extLst>
      <p:ext uri="{BB962C8B-B14F-4D97-AF65-F5344CB8AC3E}">
        <p14:creationId xmlns:p14="http://schemas.microsoft.com/office/powerpoint/2010/main" xmlns="" val="2335371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lstStyle/>
          <a:p>
            <a:pPr eaLnBrk="1" hangingPunct="1"/>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711012" y="1772816"/>
            <a:ext cx="7632848" cy="2600199"/>
          </a:xfrm>
          <a:prstGeom prst="rect">
            <a:avLst/>
          </a:prstGeom>
        </p:spPr>
        <p:txBody>
          <a:bodyPr wrap="square">
            <a:spAutoFit/>
          </a:bodyPr>
          <a:lstStyle/>
          <a:p>
            <a:pPr algn="just">
              <a:lnSpc>
                <a:spcPct val="150000"/>
              </a:lnSpc>
            </a:pPr>
            <a:r>
              <a:rPr lang="en-US" sz="2800" dirty="0">
                <a:latin typeface="Times New Roman" pitchFamily="18" charset="0"/>
                <a:cs typeface="Times New Roman" pitchFamily="18" charset="0"/>
              </a:rPr>
              <a:t>Conventional monovision patients tend to have </a:t>
            </a:r>
            <a:r>
              <a:rPr lang="en-US" sz="2800" dirty="0" smtClean="0">
                <a:latin typeface="Times New Roman" pitchFamily="18" charset="0"/>
                <a:cs typeface="Times New Roman" pitchFamily="18" charset="0"/>
              </a:rPr>
              <a:t>smaller reductions </a:t>
            </a:r>
            <a:r>
              <a:rPr lang="en-US" sz="2800" dirty="0">
                <a:latin typeface="Times New Roman" pitchFamily="18" charset="0"/>
                <a:cs typeface="Times New Roman" pitchFamily="18" charset="0"/>
              </a:rPr>
              <a:t>in distance binocular </a:t>
            </a:r>
            <a:r>
              <a:rPr lang="en-US" sz="2800" dirty="0" err="1">
                <a:latin typeface="Times New Roman" pitchFamily="18" charset="0"/>
                <a:cs typeface="Times New Roman" pitchFamily="18" charset="0"/>
              </a:rPr>
              <a:t>fusional</a:t>
            </a:r>
            <a:r>
              <a:rPr lang="en-US" sz="2800" dirty="0">
                <a:latin typeface="Times New Roman" pitchFamily="18" charset="0"/>
                <a:cs typeface="Times New Roman" pitchFamily="18" charset="0"/>
              </a:rPr>
              <a:t> ranges and </a:t>
            </a:r>
            <a:r>
              <a:rPr lang="en-US" sz="2800" dirty="0" smtClean="0">
                <a:latin typeface="Times New Roman" pitchFamily="18" charset="0"/>
                <a:cs typeface="Times New Roman" pitchFamily="18" charset="0"/>
              </a:rPr>
              <a:t>a lower </a:t>
            </a:r>
            <a:r>
              <a:rPr lang="en-US" sz="2800" dirty="0">
                <a:latin typeface="Times New Roman" pitchFamily="18" charset="0"/>
                <a:cs typeface="Times New Roman" pitchFamily="18" charset="0"/>
              </a:rPr>
              <a:t>tendency for </a:t>
            </a:r>
            <a:r>
              <a:rPr lang="en-US" sz="2800" dirty="0" err="1">
                <a:latin typeface="Times New Roman" pitchFamily="18" charset="0"/>
                <a:cs typeface="Times New Roman" pitchFamily="18" charset="0"/>
              </a:rPr>
              <a:t>esophoric</a:t>
            </a:r>
            <a:r>
              <a:rPr lang="en-US" sz="2800" dirty="0">
                <a:latin typeface="Times New Roman" pitchFamily="18" charset="0"/>
                <a:cs typeface="Times New Roman" pitchFamily="18" charset="0"/>
              </a:rPr>
              <a:t> shift [14].</a:t>
            </a:r>
          </a:p>
        </p:txBody>
      </p:sp>
    </p:spTree>
    <p:extLst>
      <p:ext uri="{BB962C8B-B14F-4D97-AF65-F5344CB8AC3E}">
        <p14:creationId xmlns:p14="http://schemas.microsoft.com/office/powerpoint/2010/main" xmlns="" val="1388410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Success rate</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539552" y="1484784"/>
            <a:ext cx="8064896" cy="5078313"/>
          </a:xfrm>
          <a:prstGeom prst="rect">
            <a:avLst/>
          </a:prstGeom>
        </p:spPr>
        <p:txBody>
          <a:bodyPr wrap="square">
            <a:spAutoFit/>
          </a:bodyPr>
          <a:lstStyle/>
          <a:p>
            <a:pPr marL="342900" indent="-342900" algn="just">
              <a:lnSpc>
                <a:spcPct val="150000"/>
              </a:lnSpc>
              <a:buFont typeface="Arial" pitchFamily="34" charset="0"/>
              <a:buChar char="•"/>
            </a:pPr>
            <a:r>
              <a:rPr lang="en-US" sz="2400" dirty="0">
                <a:latin typeface="Times New Roman" pitchFamily="18" charset="0"/>
                <a:cs typeface="Times New Roman" pitchFamily="18" charset="0"/>
              </a:rPr>
              <a:t>Success rates for monovision refractive laser </a:t>
            </a:r>
            <a:r>
              <a:rPr lang="en-US" sz="2400" dirty="0" smtClean="0">
                <a:latin typeface="Times New Roman" pitchFamily="18" charset="0"/>
                <a:cs typeface="Times New Roman" pitchFamily="18" charset="0"/>
              </a:rPr>
              <a:t>correction range </a:t>
            </a:r>
            <a:r>
              <a:rPr lang="en-US" sz="2400" dirty="0">
                <a:latin typeface="Times New Roman" pitchFamily="18" charset="0"/>
                <a:cs typeface="Times New Roman" pitchFamily="18" charset="0"/>
              </a:rPr>
              <a:t>from 72% to </a:t>
            </a:r>
            <a:r>
              <a:rPr lang="en-US" sz="2400" dirty="0" smtClean="0">
                <a:latin typeface="Times New Roman" pitchFamily="18" charset="0"/>
                <a:cs typeface="Times New Roman" pitchFamily="18" charset="0"/>
              </a:rPr>
              <a:t>97.6%</a:t>
            </a:r>
          </a:p>
          <a:p>
            <a:pPr marL="800100" lvl="1" indent="-342900" algn="just">
              <a:lnSpc>
                <a:spcPct val="150000"/>
              </a:lnSpc>
              <a:buFont typeface="Arial" pitchFamily="34" charset="0"/>
              <a:buChar char="•"/>
            </a:pPr>
            <a:r>
              <a:rPr lang="en-US" sz="2400" dirty="0" smtClean="0">
                <a:latin typeface="Times New Roman" pitchFamily="18" charset="0"/>
                <a:cs typeface="Times New Roman" pitchFamily="18" charset="0"/>
              </a:rPr>
              <a:t>35- </a:t>
            </a:r>
            <a:r>
              <a:rPr lang="en-US" sz="2400" dirty="0">
                <a:latin typeface="Times New Roman" pitchFamily="18" charset="0"/>
                <a:cs typeface="Times New Roman" pitchFamily="18" charset="0"/>
              </a:rPr>
              <a:t>to </a:t>
            </a:r>
            <a:r>
              <a:rPr lang="en-US" sz="2400" dirty="0" smtClean="0">
                <a:latin typeface="Times New Roman" pitchFamily="18" charset="0"/>
                <a:cs typeface="Times New Roman" pitchFamily="18" charset="0"/>
              </a:rPr>
              <a:t>55-year-old patients</a:t>
            </a:r>
          </a:p>
          <a:p>
            <a:pPr marL="800100" lvl="1" indent="-342900" algn="just">
              <a:lnSpc>
                <a:spcPct val="150000"/>
              </a:lnSpc>
              <a:buFont typeface="Arial" pitchFamily="34" charset="0"/>
              <a:buChar char="•"/>
            </a:pPr>
            <a:r>
              <a:rPr lang="en-US" sz="2400" dirty="0" smtClean="0">
                <a:latin typeface="Times New Roman" pitchFamily="18" charset="0"/>
                <a:cs typeface="Times New Roman" pitchFamily="18" charset="0"/>
              </a:rPr>
              <a:t>good blur </a:t>
            </a:r>
            <a:r>
              <a:rPr lang="en-US" sz="2400" dirty="0">
                <a:latin typeface="Times New Roman" pitchFamily="18" charset="0"/>
                <a:cs typeface="Times New Roman" pitchFamily="18" charset="0"/>
              </a:rPr>
              <a:t>suppression (typically found in patients without </a:t>
            </a:r>
            <a:r>
              <a:rPr lang="en-US" sz="2400" dirty="0" smtClean="0">
                <a:latin typeface="Times New Roman" pitchFamily="18" charset="0"/>
                <a:cs typeface="Times New Roman" pitchFamily="18" charset="0"/>
              </a:rPr>
              <a:t>strong sighting </a:t>
            </a:r>
            <a:r>
              <a:rPr lang="en-US" sz="2400" dirty="0">
                <a:latin typeface="Times New Roman" pitchFamily="18" charset="0"/>
                <a:cs typeface="Times New Roman" pitchFamily="18" charset="0"/>
              </a:rPr>
              <a:t>preferences</a:t>
            </a:r>
            <a:r>
              <a:rPr lang="en-US" sz="2400" dirty="0" smtClean="0">
                <a:latin typeface="Times New Roman" pitchFamily="18" charset="0"/>
                <a:cs typeface="Times New Roman" pitchFamily="18" charset="0"/>
              </a:rPr>
              <a:t>)</a:t>
            </a:r>
          </a:p>
          <a:p>
            <a:pPr marL="800100" lvl="1" indent="-342900" algn="just">
              <a:lnSpc>
                <a:spcPct val="150000"/>
              </a:lnSpc>
              <a:buFont typeface="Arial" pitchFamily="34" charset="0"/>
              <a:buChar char="•"/>
            </a:pP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posttreatment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anisometropia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Symbol"/>
              </a:rPr>
              <a:t> </a:t>
            </a:r>
            <a:r>
              <a:rPr lang="en-US" sz="2400" dirty="0" smtClean="0">
                <a:latin typeface="Times New Roman" pitchFamily="18" charset="0"/>
                <a:cs typeface="Times New Roman" pitchFamily="18" charset="0"/>
              </a:rPr>
              <a:t>2.50 diopters</a:t>
            </a:r>
          </a:p>
          <a:p>
            <a:pPr marL="800100" lvl="1" indent="-342900" algn="just">
              <a:lnSpc>
                <a:spcPct val="150000"/>
              </a:lnSpc>
              <a:buFont typeface="Arial" pitchFamily="34" charset="0"/>
              <a:buChar char="•"/>
            </a:pPr>
            <a:r>
              <a:rPr lang="en-US" sz="2400" dirty="0" smtClean="0">
                <a:latin typeface="Times New Roman" pitchFamily="18" charset="0"/>
                <a:cs typeface="Times New Roman" pitchFamily="18" charset="0"/>
              </a:rPr>
              <a:t>successful </a:t>
            </a:r>
            <a:r>
              <a:rPr lang="en-US" sz="2400" dirty="0">
                <a:latin typeface="Times New Roman" pitchFamily="18" charset="0"/>
                <a:cs typeface="Times New Roman" pitchFamily="18" charset="0"/>
              </a:rPr>
              <a:t>distance correction of the dominant </a:t>
            </a:r>
            <a:r>
              <a:rPr lang="en-US" sz="2400" dirty="0" smtClean="0">
                <a:latin typeface="Times New Roman" pitchFamily="18" charset="0"/>
                <a:cs typeface="Times New Roman" pitchFamily="18" charset="0"/>
              </a:rPr>
              <a:t>eye</a:t>
            </a:r>
          </a:p>
          <a:p>
            <a:pPr marL="800100" lvl="1" indent="-342900" algn="just">
              <a:lnSpc>
                <a:spcPct val="150000"/>
              </a:lnSpc>
              <a:buFont typeface="Arial" pitchFamily="34" charset="0"/>
              <a:buChar char="•"/>
            </a:pPr>
            <a:r>
              <a:rPr lang="en-US" sz="2400" dirty="0" smtClean="0">
                <a:latin typeface="Times New Roman" pitchFamily="18" charset="0"/>
                <a:cs typeface="Times New Roman" pitchFamily="18" charset="0"/>
              </a:rPr>
              <a:t> relatively </a:t>
            </a:r>
            <a:r>
              <a:rPr lang="en-US" sz="2400" dirty="0">
                <a:latin typeface="Times New Roman" pitchFamily="18" charset="0"/>
                <a:cs typeface="Times New Roman" pitchFamily="18" charset="0"/>
              </a:rPr>
              <a:t>preserved </a:t>
            </a:r>
            <a:r>
              <a:rPr lang="en-US" sz="2400" dirty="0" err="1" smtClean="0">
                <a:latin typeface="Times New Roman" pitchFamily="18" charset="0"/>
                <a:cs typeface="Times New Roman" pitchFamily="18" charset="0"/>
              </a:rPr>
              <a:t>stereoacuity</a:t>
            </a:r>
            <a:endParaRPr lang="en-US" sz="2400" dirty="0" smtClean="0">
              <a:latin typeface="Times New Roman" pitchFamily="18" charset="0"/>
              <a:cs typeface="Times New Roman" pitchFamily="18" charset="0"/>
            </a:endParaRPr>
          </a:p>
          <a:p>
            <a:pPr marL="800100" lvl="1" indent="-342900" algn="just">
              <a:lnSpc>
                <a:spcPct val="150000"/>
              </a:lnSpc>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lack of </a:t>
            </a:r>
            <a:r>
              <a:rPr lang="en-US" sz="2400" dirty="0" err="1">
                <a:latin typeface="Times New Roman" pitchFamily="18" charset="0"/>
                <a:cs typeface="Times New Roman" pitchFamily="18" charset="0"/>
              </a:rPr>
              <a:t>esophoric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shift, </a:t>
            </a:r>
            <a:endParaRPr lang="en-US" sz="2400" baseline="30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142893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Success rate</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539552" y="1484784"/>
            <a:ext cx="8064896" cy="5632311"/>
          </a:xfrm>
          <a:prstGeom prst="rect">
            <a:avLst/>
          </a:prstGeom>
        </p:spPr>
        <p:txBody>
          <a:bodyPr wrap="square">
            <a:spAutoFit/>
          </a:bodyPr>
          <a:lstStyle/>
          <a:p>
            <a:pPr marL="342900" indent="-342900" algn="just">
              <a:lnSpc>
                <a:spcPct val="150000"/>
              </a:lnSpc>
              <a:buFont typeface="Arial" pitchFamily="34" charset="0"/>
              <a:buChar char="•"/>
            </a:pPr>
            <a:r>
              <a:rPr lang="en-US" sz="2400" dirty="0" smtClean="0">
                <a:latin typeface="Times New Roman" pitchFamily="18" charset="0"/>
                <a:cs typeface="Times New Roman" pitchFamily="18" charset="0"/>
              </a:rPr>
              <a:t>18 patients who underwent laser refractive surgery for monovision</a:t>
            </a:r>
          </a:p>
          <a:p>
            <a:pPr marL="342900" indent="-342900" algn="just">
              <a:lnSpc>
                <a:spcPct val="150000"/>
              </a:lnSpc>
              <a:buFont typeface="Arial" pitchFamily="34" charset="0"/>
              <a:buChar char="•"/>
            </a:pPr>
            <a:r>
              <a:rPr lang="en-US" sz="2400" dirty="0" smtClean="0">
                <a:latin typeface="Times New Roman" pitchFamily="18" charset="0"/>
                <a:cs typeface="Times New Roman" pitchFamily="18" charset="0"/>
              </a:rPr>
              <a:t>16 female and 2 male</a:t>
            </a:r>
          </a:p>
          <a:p>
            <a:pPr marL="342900" indent="-342900" algn="just">
              <a:lnSpc>
                <a:spcPct val="150000"/>
              </a:lnSpc>
              <a:buFont typeface="Arial" pitchFamily="34" charset="0"/>
              <a:buChar char="•"/>
            </a:pPr>
            <a:r>
              <a:rPr lang="en-US" sz="2400" dirty="0" smtClean="0">
                <a:latin typeface="Times New Roman" pitchFamily="18" charset="0"/>
                <a:cs typeface="Times New Roman" pitchFamily="18" charset="0"/>
              </a:rPr>
              <a:t>Age 40 to 50</a:t>
            </a:r>
          </a:p>
          <a:p>
            <a:pPr marL="342900" indent="-342900" algn="just">
              <a:lnSpc>
                <a:spcPct val="150000"/>
              </a:lnSpc>
              <a:buFont typeface="Arial" pitchFamily="34" charset="0"/>
              <a:buChar char="•"/>
            </a:pPr>
            <a:r>
              <a:rPr lang="en-US" sz="2400" dirty="0" smtClean="0">
                <a:latin typeface="Times New Roman" pitchFamily="18" charset="0"/>
                <a:cs typeface="Times New Roman" pitchFamily="18" charset="0"/>
              </a:rPr>
              <a:t>15 PRK and 3 LASIK</a:t>
            </a:r>
          </a:p>
          <a:p>
            <a:pPr marL="342900" indent="-342900" algn="just">
              <a:lnSpc>
                <a:spcPct val="150000"/>
              </a:lnSpc>
              <a:buFont typeface="Arial" pitchFamily="34" charset="0"/>
              <a:buChar char="•"/>
            </a:pPr>
            <a:r>
              <a:rPr lang="en-US" sz="2400" dirty="0" smtClean="0">
                <a:latin typeface="Times New Roman" pitchFamily="18" charset="0"/>
                <a:cs typeface="Times New Roman" pitchFamily="18" charset="0"/>
              </a:rPr>
              <a:t>No contact lens trial</a:t>
            </a:r>
          </a:p>
          <a:p>
            <a:pPr marL="342900" indent="-342900" algn="just">
              <a:lnSpc>
                <a:spcPct val="150000"/>
              </a:lnSpc>
              <a:buFont typeface="Arial" pitchFamily="34" charset="0"/>
              <a:buChar char="•"/>
            </a:pPr>
            <a:r>
              <a:rPr lang="en-US" sz="2400" dirty="0" smtClean="0">
                <a:latin typeface="Times New Roman" pitchFamily="18" charset="0"/>
                <a:cs typeface="Times New Roman" pitchFamily="18" charset="0"/>
              </a:rPr>
              <a:t>14 patients underwent unilateral treatment for the dominant eye, 4 eyes underwent bilateral treatment with full correction in the dominant eye and under correction in non dominant eye </a:t>
            </a:r>
            <a:endParaRPr lang="en-US" sz="2400" baseline="30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19647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Success rate</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539552" y="1484784"/>
            <a:ext cx="8064896" cy="1754326"/>
          </a:xfrm>
          <a:prstGeom prst="rect">
            <a:avLst/>
          </a:prstGeom>
        </p:spPr>
        <p:txBody>
          <a:bodyPr wrap="square">
            <a:spAutoFit/>
          </a:bodyPr>
          <a:lstStyle/>
          <a:p>
            <a:pPr marL="342900" indent="-342900" algn="just">
              <a:lnSpc>
                <a:spcPct val="150000"/>
              </a:lnSpc>
              <a:buFont typeface="Arial" pitchFamily="34" charset="0"/>
              <a:buChar char="•"/>
            </a:pPr>
            <a:r>
              <a:rPr lang="en-US" sz="2400" dirty="0" smtClean="0">
                <a:latin typeface="Times New Roman" pitchFamily="18" charset="0"/>
                <a:cs typeface="Times New Roman" pitchFamily="18" charset="0"/>
              </a:rPr>
              <a:t>Targeted refraction for non dominant eye was -1.00 to -2.00</a:t>
            </a:r>
          </a:p>
          <a:p>
            <a:pPr marL="342900" indent="-342900" algn="just">
              <a:lnSpc>
                <a:spcPct val="150000"/>
              </a:lnSpc>
              <a:buFont typeface="Arial" pitchFamily="34" charset="0"/>
              <a:buChar char="•"/>
            </a:pPr>
            <a:r>
              <a:rPr lang="en-US" sz="2400" dirty="0" smtClean="0">
                <a:latin typeface="Times New Roman" pitchFamily="18" charset="0"/>
                <a:cs typeface="Times New Roman" pitchFamily="18" charset="0"/>
              </a:rPr>
              <a:t>2 patient went for monovision reversal by treating the non </a:t>
            </a:r>
            <a:r>
              <a:rPr lang="en-US" sz="2400" dirty="0" err="1" smtClean="0">
                <a:latin typeface="Times New Roman" pitchFamily="18" charset="0"/>
                <a:cs typeface="Times New Roman" pitchFamily="18" charset="0"/>
              </a:rPr>
              <a:t>dominanat</a:t>
            </a:r>
            <a:r>
              <a:rPr lang="en-US" sz="2400" dirty="0" smtClean="0">
                <a:latin typeface="Times New Roman" pitchFamily="18" charset="0"/>
                <a:cs typeface="Times New Roman" pitchFamily="18" charset="0"/>
              </a:rPr>
              <a:t> eye </a:t>
            </a:r>
            <a:endParaRPr lang="en-US" sz="2400" baseline="30000" dirty="0">
              <a:latin typeface="Times New Roman" pitchFamily="18" charset="0"/>
              <a:cs typeface="Times New Roman" pitchFamily="18" charset="0"/>
            </a:endParaRPr>
          </a:p>
        </p:txBody>
      </p:sp>
    </p:spTree>
    <p:extLst>
      <p:ext uri="{BB962C8B-B14F-4D97-AF65-F5344CB8AC3E}">
        <p14:creationId xmlns:p14="http://schemas.microsoft.com/office/powerpoint/2010/main" xmlns="" val="3712383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5" name="Title 1"/>
          <p:cNvSpPr>
            <a:spLocks noGrp="1"/>
          </p:cNvSpPr>
          <p:nvPr>
            <p:ph type="title"/>
          </p:nvPr>
        </p:nvSpPr>
        <p:spPr>
          <a:xfrm>
            <a:off x="457200" y="274638"/>
            <a:ext cx="7643192" cy="850106"/>
          </a:xfrm>
        </p:spPr>
        <p:txBody>
          <a:bodyPr>
            <a:normAutofit/>
          </a:bodyPr>
          <a:lstStyle/>
          <a:p>
            <a:r>
              <a:rPr lang="en-US" sz="4000" b="1" dirty="0" smtClean="0">
                <a:latin typeface="Times New Roman" pitchFamily="18" charset="0"/>
                <a:cs typeface="Times New Roman" pitchFamily="18" charset="0"/>
              </a:rPr>
              <a:t>Mechanism of accommodation</a:t>
            </a:r>
            <a:endParaRPr lang="en-US" sz="4000" b="1" dirty="0">
              <a:latin typeface="Times New Roman" pitchFamily="18" charset="0"/>
              <a:cs typeface="Times New Roman" pitchFamily="18" charset="0"/>
            </a:endParaRPr>
          </a:p>
        </p:txBody>
      </p:sp>
      <p:sp>
        <p:nvSpPr>
          <p:cNvPr id="6" name="Content Placeholder 2"/>
          <p:cNvSpPr>
            <a:spLocks noGrp="1"/>
          </p:cNvSpPr>
          <p:nvPr>
            <p:ph idx="1"/>
          </p:nvPr>
        </p:nvSpPr>
        <p:spPr>
          <a:xfrm>
            <a:off x="457200" y="1600200"/>
            <a:ext cx="7931224" cy="4525963"/>
          </a:xfrm>
        </p:spPr>
        <p:txBody>
          <a:bodyPr/>
          <a:lstStyle/>
          <a:p>
            <a:pPr algn="just">
              <a:lnSpc>
                <a:spcPct val="150000"/>
              </a:lnSpc>
            </a:pPr>
            <a:r>
              <a:rPr lang="en-US" dirty="0" smtClean="0">
                <a:latin typeface="Times New Roman" pitchFamily="18" charset="0"/>
                <a:cs typeface="Times New Roman" pitchFamily="18" charset="0"/>
              </a:rPr>
              <a:t>The mechanism of human accommodation and disaccommodation has been debated since 1801.</a:t>
            </a:r>
          </a:p>
          <a:p>
            <a:pPr algn="just">
              <a:lnSpc>
                <a:spcPct val="150000"/>
              </a:lnSpc>
            </a:pPr>
            <a:r>
              <a:rPr lang="en-US" dirty="0" smtClean="0">
                <a:latin typeface="Times New Roman" pitchFamily="18" charset="0"/>
                <a:cs typeface="Times New Roman" pitchFamily="18" charset="0"/>
              </a:rPr>
              <a:t>Numerous theories have been proposed, few warrant consideration.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4460411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lstStyle/>
          <a:p>
            <a:pPr eaLnBrk="1" hangingPunct="1"/>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Tree>
    <p:extLst>
      <p:ext uri="{BB962C8B-B14F-4D97-AF65-F5344CB8AC3E}">
        <p14:creationId xmlns:p14="http://schemas.microsoft.com/office/powerpoint/2010/main" xmlns="" val="28424205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lstStyle/>
          <a:p>
            <a:pPr eaLnBrk="1" hangingPunct="1"/>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Tree>
    <p:extLst>
      <p:ext uri="{BB962C8B-B14F-4D97-AF65-F5344CB8AC3E}">
        <p14:creationId xmlns:p14="http://schemas.microsoft.com/office/powerpoint/2010/main" xmlns="" val="1414770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lstStyle/>
          <a:p>
            <a:pPr eaLnBrk="1" hangingPunct="1"/>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Tree>
    <p:extLst>
      <p:ext uri="{BB962C8B-B14F-4D97-AF65-F5344CB8AC3E}">
        <p14:creationId xmlns:p14="http://schemas.microsoft.com/office/powerpoint/2010/main" xmlns="" val="483929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5" name="Title 1"/>
          <p:cNvSpPr>
            <a:spLocks noGrp="1"/>
          </p:cNvSpPr>
          <p:nvPr>
            <p:ph type="title"/>
          </p:nvPr>
        </p:nvSpPr>
        <p:spPr>
          <a:xfrm>
            <a:off x="457200" y="274638"/>
            <a:ext cx="7571184" cy="778098"/>
          </a:xfrm>
        </p:spPr>
        <p:txBody>
          <a:bodyPr>
            <a:normAutofit/>
          </a:bodyPr>
          <a:lstStyle/>
          <a:p>
            <a:r>
              <a:rPr lang="en-US" sz="4000" b="1" dirty="0" smtClean="0">
                <a:latin typeface="Times New Roman" pitchFamily="18" charset="0"/>
                <a:cs typeface="Times New Roman" pitchFamily="18" charset="0"/>
              </a:rPr>
              <a:t>Mechanism of accommodation</a:t>
            </a:r>
            <a:endParaRPr lang="en-US" sz="4000" b="1" dirty="0">
              <a:latin typeface="Times New Roman" pitchFamily="18" charset="0"/>
              <a:cs typeface="Times New Roman" pitchFamily="18" charset="0"/>
            </a:endParaRPr>
          </a:p>
        </p:txBody>
      </p:sp>
      <p:sp>
        <p:nvSpPr>
          <p:cNvPr id="6" name="Content Placeholder 2"/>
          <p:cNvSpPr>
            <a:spLocks noGrp="1"/>
          </p:cNvSpPr>
          <p:nvPr>
            <p:ph sz="half" idx="1"/>
          </p:nvPr>
        </p:nvSpPr>
        <p:spPr>
          <a:xfrm>
            <a:off x="251520" y="1412776"/>
            <a:ext cx="4752528" cy="4713387"/>
          </a:xfrm>
        </p:spPr>
        <p:txBody>
          <a:bodyPr>
            <a:normAutofit fontScale="62500" lnSpcReduction="20000"/>
          </a:bodyPr>
          <a:lstStyle/>
          <a:p>
            <a:pPr algn="just">
              <a:lnSpc>
                <a:spcPct val="120000"/>
              </a:lnSpc>
              <a:spcAft>
                <a:spcPts val="600"/>
              </a:spcAft>
            </a:pPr>
            <a:r>
              <a:rPr lang="en-US" dirty="0" smtClean="0">
                <a:latin typeface="Times New Roman" pitchFamily="18" charset="0"/>
                <a:cs typeface="Times New Roman" pitchFamily="18" charset="0"/>
              </a:rPr>
              <a:t>The relaxation theory (Helmholtz theory)</a:t>
            </a:r>
          </a:p>
          <a:p>
            <a:pPr lvl="1" algn="just">
              <a:lnSpc>
                <a:spcPct val="120000"/>
              </a:lnSpc>
              <a:spcAft>
                <a:spcPts val="600"/>
              </a:spcAft>
            </a:pPr>
            <a:r>
              <a:rPr lang="en-US" dirty="0" smtClean="0">
                <a:latin typeface="Times New Roman" pitchFamily="18" charset="0"/>
                <a:cs typeface="Times New Roman" pitchFamily="18" charset="0"/>
              </a:rPr>
              <a:t>Known as capsular theory</a:t>
            </a:r>
          </a:p>
          <a:p>
            <a:pPr lvl="1" algn="just">
              <a:lnSpc>
                <a:spcPct val="120000"/>
              </a:lnSpc>
              <a:spcAft>
                <a:spcPts val="600"/>
              </a:spcAft>
            </a:pPr>
            <a:r>
              <a:rPr lang="en-US" dirty="0" smtClean="0">
                <a:latin typeface="Times New Roman" pitchFamily="18" charset="0"/>
                <a:cs typeface="Times New Roman" pitchFamily="18" charset="0"/>
              </a:rPr>
              <a:t>Most widely accepted theory</a:t>
            </a:r>
          </a:p>
          <a:p>
            <a:pPr lvl="1" algn="just">
              <a:lnSpc>
                <a:spcPct val="120000"/>
              </a:lnSpc>
              <a:spcAft>
                <a:spcPts val="600"/>
              </a:spcAft>
            </a:pPr>
            <a:r>
              <a:rPr lang="en-US" dirty="0" smtClean="0">
                <a:latin typeface="Times New Roman" pitchFamily="18" charset="0"/>
                <a:cs typeface="Times New Roman" pitchFamily="18" charset="0"/>
              </a:rPr>
              <a:t>The main points of relaxation theory:</a:t>
            </a:r>
          </a:p>
          <a:p>
            <a:pPr lvl="2" algn="just">
              <a:lnSpc>
                <a:spcPct val="120000"/>
              </a:lnSpc>
              <a:spcAft>
                <a:spcPts val="600"/>
              </a:spcAft>
            </a:pPr>
            <a:r>
              <a:rPr lang="en-US" dirty="0" smtClean="0">
                <a:latin typeface="Times New Roman" pitchFamily="18" charset="0"/>
                <a:cs typeface="Times New Roman" pitchFamily="18" charset="0"/>
              </a:rPr>
              <a:t>Lens substance is compressed in its capsule by tension of the zonules</a:t>
            </a:r>
          </a:p>
          <a:p>
            <a:pPr lvl="2" algn="just">
              <a:lnSpc>
                <a:spcPct val="120000"/>
              </a:lnSpc>
              <a:spcAft>
                <a:spcPts val="600"/>
              </a:spcAft>
            </a:pPr>
            <a:r>
              <a:rPr lang="en-US" dirty="0" smtClean="0">
                <a:latin typeface="Times New Roman" pitchFamily="18" charset="0"/>
                <a:cs typeface="Times New Roman" pitchFamily="18" charset="0"/>
              </a:rPr>
              <a:t>Zonules are kept under tension by the relaxation of the ciliary muscle</a:t>
            </a:r>
          </a:p>
          <a:p>
            <a:pPr lvl="2" algn="just">
              <a:lnSpc>
                <a:spcPct val="120000"/>
              </a:lnSpc>
              <a:spcAft>
                <a:spcPts val="600"/>
              </a:spcAft>
            </a:pPr>
            <a:r>
              <a:rPr lang="en-US" dirty="0" smtClean="0">
                <a:latin typeface="Times New Roman" pitchFamily="18" charset="0"/>
                <a:cs typeface="Times New Roman" pitchFamily="18" charset="0"/>
              </a:rPr>
              <a:t>Contraction of ciliary muscle causes</a:t>
            </a:r>
          </a:p>
          <a:p>
            <a:pPr lvl="3" algn="just">
              <a:lnSpc>
                <a:spcPct val="120000"/>
              </a:lnSpc>
              <a:spcAft>
                <a:spcPts val="600"/>
              </a:spcAft>
            </a:pPr>
            <a:r>
              <a:rPr lang="en-US" dirty="0" smtClean="0">
                <a:latin typeface="Times New Roman" pitchFamily="18" charset="0"/>
                <a:cs typeface="Times New Roman" pitchFamily="18" charset="0"/>
              </a:rPr>
              <a:t>Ciliary ring to shorten</a:t>
            </a:r>
          </a:p>
          <a:p>
            <a:pPr lvl="3" algn="just">
              <a:lnSpc>
                <a:spcPct val="120000"/>
              </a:lnSpc>
              <a:spcAft>
                <a:spcPts val="600"/>
              </a:spcAft>
            </a:pPr>
            <a:r>
              <a:rPr lang="en-US" dirty="0" smtClean="0">
                <a:latin typeface="Times New Roman" pitchFamily="18" charset="0"/>
                <a:cs typeface="Times New Roman" pitchFamily="18" charset="0"/>
              </a:rPr>
              <a:t>Zonules are relaxed</a:t>
            </a:r>
          </a:p>
          <a:p>
            <a:pPr lvl="3" algn="just">
              <a:lnSpc>
                <a:spcPct val="120000"/>
              </a:lnSpc>
              <a:spcAft>
                <a:spcPts val="600"/>
              </a:spcAft>
            </a:pPr>
            <a:r>
              <a:rPr lang="en-US" dirty="0" smtClean="0">
                <a:latin typeface="Times New Roman" pitchFamily="18" charset="0"/>
                <a:cs typeface="Times New Roman" pitchFamily="18" charset="0"/>
              </a:rPr>
              <a:t>Tension on the capsule is relieved and lens attains a more spherical shape which increases the convexity of the anterior capsule and increases its dioptric power</a:t>
            </a:r>
          </a:p>
        </p:txBody>
      </p:sp>
      <p:pic>
        <p:nvPicPr>
          <p:cNvPr id="8" name="Content Placeholder 4" descr="Fig 4a.jpg"/>
          <p:cNvPicPr>
            <a:picLocks noChangeAspect="1"/>
          </p:cNvPicPr>
          <p:nvPr/>
        </p:nvPicPr>
        <p:blipFill>
          <a:blip r:embed="rId3" cstate="print">
            <a:clrChange>
              <a:clrFrom>
                <a:srgbClr val="FAFFFF"/>
              </a:clrFrom>
              <a:clrTo>
                <a:srgbClr val="FAFFFF">
                  <a:alpha val="0"/>
                </a:srgbClr>
              </a:clrTo>
            </a:clrChange>
            <a:lum bright="-10000"/>
          </a:blip>
          <a:srcRect l="6667" t="10609" r="54167" b="59922"/>
          <a:stretch>
            <a:fillRect/>
          </a:stretch>
        </p:blipFill>
        <p:spPr>
          <a:xfrm>
            <a:off x="5107565" y="1295400"/>
            <a:ext cx="3610744" cy="2732428"/>
          </a:xfrm>
          <a:prstGeom prst="rect">
            <a:avLst/>
          </a:prstGeom>
        </p:spPr>
      </p:pic>
      <p:pic>
        <p:nvPicPr>
          <p:cNvPr id="9" name="Picture 5" descr="ana physio of eye 005.tif"/>
          <p:cNvPicPr/>
          <p:nvPr/>
        </p:nvPicPr>
        <p:blipFill>
          <a:blip r:embed="rId4" cstate="print"/>
          <a:srcRect l="53507" t="51048" r="6449" b="9961"/>
          <a:stretch>
            <a:fillRect/>
          </a:stretch>
        </p:blipFill>
        <p:spPr>
          <a:xfrm>
            <a:off x="5220072" y="3717032"/>
            <a:ext cx="3416424" cy="3024336"/>
          </a:xfrm>
          <a:prstGeom prst="rect">
            <a:avLst/>
          </a:prstGeom>
        </p:spPr>
      </p:pic>
    </p:spTree>
    <p:extLst>
      <p:ext uri="{BB962C8B-B14F-4D97-AF65-F5344CB8AC3E}">
        <p14:creationId xmlns:p14="http://schemas.microsoft.com/office/powerpoint/2010/main" xmlns="" val="159719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5" name="Title 1"/>
          <p:cNvSpPr>
            <a:spLocks noGrp="1"/>
          </p:cNvSpPr>
          <p:nvPr>
            <p:ph type="title"/>
          </p:nvPr>
        </p:nvSpPr>
        <p:spPr>
          <a:xfrm>
            <a:off x="457200" y="274638"/>
            <a:ext cx="7571184" cy="778098"/>
          </a:xfrm>
        </p:spPr>
        <p:txBody>
          <a:bodyPr>
            <a:normAutofit/>
          </a:bodyPr>
          <a:lstStyle/>
          <a:p>
            <a:r>
              <a:rPr lang="en-US" sz="4000" b="1" dirty="0" smtClean="0">
                <a:latin typeface="Times New Roman" pitchFamily="18" charset="0"/>
                <a:cs typeface="Times New Roman" pitchFamily="18" charset="0"/>
              </a:rPr>
              <a:t>Mechanism of accommodation</a:t>
            </a:r>
            <a:endParaRPr lang="en-US" sz="4000" b="1" dirty="0">
              <a:latin typeface="Times New Roman" pitchFamily="18" charset="0"/>
              <a:cs typeface="Times New Roman" pitchFamily="18" charset="0"/>
            </a:endParaRPr>
          </a:p>
        </p:txBody>
      </p:sp>
      <p:sp>
        <p:nvSpPr>
          <p:cNvPr id="6" name="Content Placeholder 2"/>
          <p:cNvSpPr>
            <a:spLocks noGrp="1"/>
          </p:cNvSpPr>
          <p:nvPr>
            <p:ph sz="half" idx="1"/>
          </p:nvPr>
        </p:nvSpPr>
        <p:spPr>
          <a:xfrm>
            <a:off x="323528" y="1600200"/>
            <a:ext cx="4392488" cy="4525963"/>
          </a:xfrm>
        </p:spPr>
        <p:txBody>
          <a:bodyPr>
            <a:normAutofit fontScale="62500" lnSpcReduction="20000"/>
          </a:bodyPr>
          <a:lstStyle/>
          <a:p>
            <a:pPr algn="just">
              <a:spcAft>
                <a:spcPts val="600"/>
              </a:spcAft>
            </a:pPr>
            <a:r>
              <a:rPr lang="en-US" dirty="0" smtClean="0">
                <a:latin typeface="Times New Roman" pitchFamily="18" charset="0"/>
                <a:cs typeface="Times New Roman" pitchFamily="18" charset="0"/>
              </a:rPr>
              <a:t>Theory of increased tension (</a:t>
            </a:r>
            <a:r>
              <a:rPr lang="en-US" dirty="0" err="1" smtClean="0">
                <a:latin typeface="Times New Roman" pitchFamily="18" charset="0"/>
                <a:cs typeface="Times New Roman" pitchFamily="18" charset="0"/>
              </a:rPr>
              <a:t>Schachar’s</a:t>
            </a:r>
            <a:r>
              <a:rPr lang="en-US" dirty="0" smtClean="0">
                <a:latin typeface="Times New Roman" pitchFamily="18" charset="0"/>
                <a:cs typeface="Times New Roman" pitchFamily="18" charset="0"/>
              </a:rPr>
              <a:t> theory)</a:t>
            </a:r>
          </a:p>
          <a:p>
            <a:pPr lvl="1" algn="just">
              <a:spcAft>
                <a:spcPts val="600"/>
              </a:spcAft>
            </a:pPr>
            <a:r>
              <a:rPr lang="en-US" dirty="0" smtClean="0">
                <a:latin typeface="Times New Roman" pitchFamily="18" charset="0"/>
                <a:cs typeface="Times New Roman" pitchFamily="18" charset="0"/>
              </a:rPr>
              <a:t>Equatorial zonules insert into the anterior ciliary muscle at the root of the iris and the anterior and posterior zonules insert into the posterior ciliary body</a:t>
            </a:r>
          </a:p>
          <a:p>
            <a:pPr lvl="1" algn="just">
              <a:spcAft>
                <a:spcPts val="600"/>
              </a:spcAft>
            </a:pPr>
            <a:r>
              <a:rPr lang="en-US" dirty="0" smtClean="0">
                <a:latin typeface="Times New Roman" pitchFamily="18" charset="0"/>
                <a:cs typeface="Times New Roman" pitchFamily="18" charset="0"/>
              </a:rPr>
              <a:t>Contraction of the ciliary muscle pulls on the zonules directly and increases the tension on the capsule</a:t>
            </a:r>
          </a:p>
          <a:p>
            <a:pPr lvl="1" algn="just">
              <a:spcAft>
                <a:spcPts val="600"/>
              </a:spcAft>
            </a:pPr>
            <a:r>
              <a:rPr lang="en-US" dirty="0" smtClean="0">
                <a:latin typeface="Times New Roman" pitchFamily="18" charset="0"/>
                <a:cs typeface="Times New Roman" pitchFamily="18" charset="0"/>
              </a:rPr>
              <a:t>This result in compression of the capsule at the equator of the lens so that the poles bulge</a:t>
            </a:r>
          </a:p>
          <a:p>
            <a:pPr marL="457200" lvl="1" indent="0" algn="just">
              <a:spcAft>
                <a:spcPts val="600"/>
              </a:spcAft>
              <a:buNone/>
            </a:pPr>
            <a:r>
              <a:rPr lang="en-US" dirty="0" smtClean="0">
                <a:latin typeface="Times New Roman" pitchFamily="18" charset="0"/>
                <a:cs typeface="Times New Roman" pitchFamily="18" charset="0"/>
              </a:rPr>
              <a:t>(all recent anatomical and physiological evidence are against this theory)</a:t>
            </a:r>
          </a:p>
        </p:txBody>
      </p:sp>
      <p:pic>
        <p:nvPicPr>
          <p:cNvPr id="8" name="Content Placeholder 4" descr="Fig 4b.jpg"/>
          <p:cNvPicPr>
            <a:picLocks noChangeAspect="1"/>
          </p:cNvPicPr>
          <p:nvPr/>
        </p:nvPicPr>
        <p:blipFill>
          <a:blip r:embed="rId3" cstate="print">
            <a:clrChange>
              <a:clrFrom>
                <a:srgbClr val="F7FFFF"/>
              </a:clrFrom>
              <a:clrTo>
                <a:srgbClr val="F7FFFF">
                  <a:alpha val="0"/>
                </a:srgbClr>
              </a:clrTo>
            </a:clrChange>
            <a:lum bright="-10000"/>
          </a:blip>
          <a:srcRect l="5833" t="8743" r="47500" b="53536"/>
          <a:stretch>
            <a:fillRect/>
          </a:stretch>
        </p:blipFill>
        <p:spPr>
          <a:xfrm>
            <a:off x="4997896" y="2204864"/>
            <a:ext cx="4038600" cy="2739837"/>
          </a:xfrm>
          <a:prstGeom prst="rect">
            <a:avLst/>
          </a:prstGeom>
        </p:spPr>
      </p:pic>
    </p:spTree>
    <p:extLst>
      <p:ext uri="{BB962C8B-B14F-4D97-AF65-F5344CB8AC3E}">
        <p14:creationId xmlns:p14="http://schemas.microsoft.com/office/powerpoint/2010/main" xmlns="" val="2584898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5" name="Title 1"/>
          <p:cNvSpPr>
            <a:spLocks noGrp="1"/>
          </p:cNvSpPr>
          <p:nvPr>
            <p:ph type="title"/>
          </p:nvPr>
        </p:nvSpPr>
        <p:spPr>
          <a:xfrm>
            <a:off x="457200" y="274638"/>
            <a:ext cx="7571184" cy="850106"/>
          </a:xfrm>
        </p:spPr>
        <p:txBody>
          <a:bodyPr/>
          <a:lstStyle/>
          <a:p>
            <a:r>
              <a:rPr lang="en-US" b="1" dirty="0" smtClean="0">
                <a:latin typeface="Times New Roman" pitchFamily="18" charset="0"/>
                <a:cs typeface="Times New Roman" pitchFamily="18" charset="0"/>
              </a:rPr>
              <a:t>Mechanism of accommodation</a:t>
            </a:r>
            <a:endParaRPr lang="en-US" b="1" dirty="0">
              <a:latin typeface="Times New Roman" pitchFamily="18" charset="0"/>
              <a:cs typeface="Times New Roman" pitchFamily="18" charset="0"/>
            </a:endParaRPr>
          </a:p>
        </p:txBody>
      </p:sp>
      <p:sp>
        <p:nvSpPr>
          <p:cNvPr id="6" name="Content Placeholder 2"/>
          <p:cNvSpPr>
            <a:spLocks noGrp="1"/>
          </p:cNvSpPr>
          <p:nvPr>
            <p:ph idx="1"/>
          </p:nvPr>
        </p:nvSpPr>
        <p:spPr>
          <a:xfrm>
            <a:off x="457200" y="1600200"/>
            <a:ext cx="8229600" cy="4525963"/>
          </a:xfrm>
        </p:spPr>
        <p:txBody>
          <a:bodyPr>
            <a:normAutofit fontScale="92500" lnSpcReduction="10000"/>
          </a:bodyPr>
          <a:lstStyle/>
          <a:p>
            <a:pPr algn="just">
              <a:lnSpc>
                <a:spcPct val="150000"/>
              </a:lnSpc>
            </a:pPr>
            <a:r>
              <a:rPr lang="en-US" dirty="0" err="1" smtClean="0">
                <a:latin typeface="Times New Roman" pitchFamily="18" charset="0"/>
                <a:cs typeface="Times New Roman" pitchFamily="18" charset="0"/>
              </a:rPr>
              <a:t>Tscherning</a:t>
            </a:r>
            <a:r>
              <a:rPr lang="en-US" dirty="0" smtClean="0">
                <a:latin typeface="Times New Roman" pitchFamily="18" charset="0"/>
                <a:cs typeface="Times New Roman" pitchFamily="18" charset="0"/>
              </a:rPr>
              <a:t> theory</a:t>
            </a:r>
          </a:p>
          <a:p>
            <a:pPr lvl="1" algn="just">
              <a:lnSpc>
                <a:spcPct val="150000"/>
              </a:lnSpc>
            </a:pPr>
            <a:r>
              <a:rPr lang="en-US" dirty="0" smtClean="0">
                <a:latin typeface="Times New Roman" pitchFamily="18" charset="0"/>
                <a:cs typeface="Times New Roman" pitchFamily="18" charset="0"/>
              </a:rPr>
              <a:t>Original theory of </a:t>
            </a:r>
            <a:r>
              <a:rPr lang="en-US" dirty="0" err="1" smtClean="0">
                <a:latin typeface="Times New Roman" pitchFamily="18" charset="0"/>
                <a:cs typeface="Times New Roman" pitchFamily="18" charset="0"/>
              </a:rPr>
              <a:t>incerased</a:t>
            </a:r>
            <a:r>
              <a:rPr lang="en-US" dirty="0" smtClean="0">
                <a:latin typeface="Times New Roman" pitchFamily="18" charset="0"/>
                <a:cs typeface="Times New Roman" pitchFamily="18" charset="0"/>
              </a:rPr>
              <a:t> tension</a:t>
            </a:r>
          </a:p>
          <a:p>
            <a:pPr lvl="1" algn="just">
              <a:lnSpc>
                <a:spcPct val="150000"/>
              </a:lnSpc>
            </a:pPr>
            <a:r>
              <a:rPr lang="en-US" dirty="0" smtClean="0">
                <a:latin typeface="Times New Roman" pitchFamily="18" charset="0"/>
                <a:cs typeface="Times New Roman" pitchFamily="18" charset="0"/>
              </a:rPr>
              <a:t>Ciliary muscle contraction tenses rather than relaxes the equatorial zonules</a:t>
            </a:r>
          </a:p>
          <a:p>
            <a:pPr lvl="1" algn="just">
              <a:lnSpc>
                <a:spcPct val="150000"/>
              </a:lnSpc>
            </a:pPr>
            <a:r>
              <a:rPr lang="en-US" dirty="0" smtClean="0">
                <a:latin typeface="Times New Roman" pitchFamily="18" charset="0"/>
                <a:cs typeface="Times New Roman" pitchFamily="18" charset="0"/>
              </a:rPr>
              <a:t>Surfaces are altered by the pressure exerted by the vitreous humor upon the periphery of the posterior lens capsule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864134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Presbyopia</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611560" y="1720840"/>
            <a:ext cx="7846640" cy="5355312"/>
          </a:xfrm>
          <a:prstGeom prst="rect">
            <a:avLst/>
          </a:prstGeom>
        </p:spPr>
        <p:txBody>
          <a:bodyPr wrap="square">
            <a:spAutoFit/>
          </a:bodyPr>
          <a:lstStyle/>
          <a:p>
            <a:pPr marL="342900" indent="-342900" algn="just">
              <a:lnSpc>
                <a:spcPct val="150000"/>
              </a:lnSpc>
              <a:buFont typeface="Arial" pitchFamily="34" charset="0"/>
              <a:buChar char="•"/>
            </a:pPr>
            <a:r>
              <a:rPr lang="en-US" sz="2000" dirty="0" smtClean="0">
                <a:latin typeface="Times New Roman" pitchFamily="18" charset="0"/>
                <a:cs typeface="Times New Roman" pitchFamily="18" charset="0"/>
              </a:rPr>
              <a:t>Is the refractive ability condition when accommodative ability of the eye is insufficient for near vision</a:t>
            </a:r>
          </a:p>
          <a:p>
            <a:pPr marL="342900" indent="-342900" algn="just">
              <a:lnSpc>
                <a:spcPct val="150000"/>
              </a:lnSpc>
              <a:buFont typeface="Arial" pitchFamily="34" charset="0"/>
              <a:buChar char="•"/>
            </a:pPr>
            <a:r>
              <a:rPr lang="en-US" sz="2000" dirty="0" smtClean="0">
                <a:latin typeface="Times New Roman" pitchFamily="18" charset="0"/>
                <a:cs typeface="Times New Roman" pitchFamily="18" charset="0"/>
              </a:rPr>
              <a:t>Pathophysiology of presbyopia:</a:t>
            </a:r>
          </a:p>
          <a:p>
            <a:pPr marL="800100" lvl="1" indent="-342900" algn="just">
              <a:lnSpc>
                <a:spcPct val="150000"/>
              </a:lnSpc>
              <a:buFont typeface="Arial" pitchFamily="34" charset="0"/>
              <a:buChar char="•"/>
            </a:pPr>
            <a:r>
              <a:rPr lang="en-US" sz="2000" dirty="0">
                <a:latin typeface="Times New Roman" pitchFamily="18" charset="0"/>
                <a:cs typeface="Times New Roman" pitchFamily="18" charset="0"/>
              </a:rPr>
              <a:t>Theories proposed to explain presbyopia include:</a:t>
            </a:r>
          </a:p>
          <a:p>
            <a:pPr marL="1257300" lvl="2" indent="-342900" algn="just">
              <a:lnSpc>
                <a:spcPct val="150000"/>
              </a:lnSpc>
              <a:buFont typeface="Arial" pitchFamily="34" charset="0"/>
              <a:buChar char="•"/>
            </a:pPr>
            <a:r>
              <a:rPr lang="en-US" sz="2000" dirty="0">
                <a:latin typeface="Times New Roman" pitchFamily="18" charset="0"/>
                <a:cs typeface="Times New Roman" pitchFamily="18" charset="0"/>
              </a:rPr>
              <a:t>Changes in the elastic properties of capsule</a:t>
            </a:r>
          </a:p>
          <a:p>
            <a:pPr marL="1257300" lvl="2" indent="-342900" algn="just">
              <a:lnSpc>
                <a:spcPct val="150000"/>
              </a:lnSpc>
              <a:buFont typeface="Arial" pitchFamily="34" charset="0"/>
              <a:buChar char="•"/>
            </a:pPr>
            <a:r>
              <a:rPr lang="en-US" sz="2000" dirty="0">
                <a:latin typeface="Times New Roman" pitchFamily="18" charset="0"/>
                <a:cs typeface="Times New Roman" pitchFamily="18" charset="0"/>
              </a:rPr>
              <a:t>Harness or sclerosis of the lens substance</a:t>
            </a:r>
          </a:p>
          <a:p>
            <a:pPr marL="1257300" lvl="2" indent="-342900" algn="just">
              <a:lnSpc>
                <a:spcPct val="150000"/>
              </a:lnSpc>
              <a:buFont typeface="Arial" pitchFamily="34" charset="0"/>
              <a:buChar char="•"/>
            </a:pPr>
            <a:r>
              <a:rPr lang="en-US" sz="2000" dirty="0">
                <a:latin typeface="Times New Roman" pitchFamily="18" charset="0"/>
                <a:cs typeface="Times New Roman" pitchFamily="18" charset="0"/>
              </a:rPr>
              <a:t>Weakening of the ciliary muscle</a:t>
            </a:r>
          </a:p>
          <a:p>
            <a:pPr marL="1257300" lvl="2" indent="-342900" algn="just">
              <a:lnSpc>
                <a:spcPct val="150000"/>
              </a:lnSpc>
              <a:buFont typeface="Arial" pitchFamily="34" charset="0"/>
              <a:buChar char="•"/>
            </a:pPr>
            <a:r>
              <a:rPr lang="en-US" sz="2000" dirty="0">
                <a:latin typeface="Times New Roman" pitchFamily="18" charset="0"/>
                <a:cs typeface="Times New Roman" pitchFamily="18" charset="0"/>
              </a:rPr>
              <a:t>Changes in the geometry of the zonular attachment to the lens</a:t>
            </a:r>
          </a:p>
          <a:p>
            <a:pPr marL="1257300" lvl="2" indent="-342900" algn="just">
              <a:lnSpc>
                <a:spcPct val="150000"/>
              </a:lnSpc>
              <a:buFont typeface="Arial" pitchFamily="34" charset="0"/>
              <a:buChar char="•"/>
            </a:pPr>
            <a:r>
              <a:rPr lang="en-US" sz="2000" dirty="0">
                <a:latin typeface="Times New Roman" pitchFamily="18" charset="0"/>
                <a:cs typeface="Times New Roman" pitchFamily="18" charset="0"/>
              </a:rPr>
              <a:t>Liquefaction of the vitreous</a:t>
            </a:r>
          </a:p>
          <a:p>
            <a:pPr marL="800100" lvl="1" indent="-342900" algn="just">
              <a:lnSpc>
                <a:spcPct val="150000"/>
              </a:lnSpc>
              <a:buFont typeface="Arial" pitchFamily="34" charset="0"/>
              <a:buChar char="•"/>
            </a:pPr>
            <a:endParaRPr lang="en-US" sz="2400" dirty="0" smtClean="0">
              <a:latin typeface="Times New Roman" pitchFamily="18" charset="0"/>
              <a:cs typeface="Times New Roman" pitchFamily="18" charset="0"/>
            </a:endParaRPr>
          </a:p>
          <a:p>
            <a:pPr marL="800100" lvl="1" indent="-342900" algn="just">
              <a:lnSpc>
                <a:spcPct val="150000"/>
              </a:lnSpc>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69796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3600" b="1" dirty="0" smtClean="0">
                <a:effectLst>
                  <a:outerShdw blurRad="38100" dist="38100" dir="2700000" algn="tl">
                    <a:srgbClr val="000000">
                      <a:alpha val="43137"/>
                    </a:srgbClr>
                  </a:outerShdw>
                </a:effectLst>
                <a:latin typeface="Times New Roman" pitchFamily="18" charset="0"/>
                <a:cs typeface="Times New Roman" pitchFamily="18" charset="0"/>
              </a:rPr>
              <a:t>Impact of Presbyopia</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611560" y="1720840"/>
            <a:ext cx="7846640" cy="5816977"/>
          </a:xfrm>
          <a:prstGeom prst="rect">
            <a:avLst/>
          </a:prstGeom>
        </p:spPr>
        <p:txBody>
          <a:bodyPr wrap="square">
            <a:spAutoFit/>
          </a:bodyPr>
          <a:lstStyle/>
          <a:p>
            <a:pPr marL="342900" indent="-342900" algn="just">
              <a:lnSpc>
                <a:spcPct val="150000"/>
              </a:lnSpc>
              <a:buFont typeface="Arial" pitchFamily="34" charset="0"/>
              <a:buChar char="•"/>
            </a:pPr>
            <a:r>
              <a:rPr lang="en-US" sz="2000" dirty="0" smtClean="0">
                <a:latin typeface="Times New Roman" pitchFamily="18" charset="0"/>
                <a:cs typeface="Times New Roman" pitchFamily="18" charset="0"/>
              </a:rPr>
              <a:t>In 2005, the estimated global impact of presbyopia was 1.04 billion people, with over half of these not having adequate near vision correction</a:t>
            </a:r>
          </a:p>
          <a:p>
            <a:pPr algn="just">
              <a:lnSpc>
                <a:spcPct val="150000"/>
              </a:lnSpc>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a:t>
            </a:r>
            <a:r>
              <a:rPr lang="en-US" sz="2000" dirty="0" smtClean="0">
                <a:latin typeface="Times New Roman" pitchFamily="18" charset="0"/>
                <a:cs typeface="Times New Roman" pitchFamily="18" charset="0"/>
              </a:rPr>
              <a:t>olden BA et al. Arch </a:t>
            </a:r>
            <a:r>
              <a:rPr lang="en-US" sz="2000" dirty="0" err="1" smtClean="0">
                <a:latin typeface="Times New Roman" pitchFamily="18" charset="0"/>
                <a:cs typeface="Times New Roman" pitchFamily="18" charset="0"/>
              </a:rPr>
              <a:t>Ophthalmol</a:t>
            </a:r>
            <a:r>
              <a:rPr lang="en-US" sz="2000" dirty="0" smtClean="0">
                <a:latin typeface="Times New Roman" pitchFamily="18" charset="0"/>
                <a:cs typeface="Times New Roman" pitchFamily="18" charset="0"/>
              </a:rPr>
              <a:t> 2008</a:t>
            </a:r>
          </a:p>
          <a:p>
            <a:pPr marL="342900" indent="-342900" algn="just">
              <a:lnSpc>
                <a:spcPct val="150000"/>
              </a:lnSpc>
              <a:buFont typeface="Arial" pitchFamily="34" charset="0"/>
              <a:buChar char="•"/>
            </a:pPr>
            <a:r>
              <a:rPr lang="en-US" sz="2000" dirty="0" smtClean="0">
                <a:latin typeface="Times New Roman" pitchFamily="18" charset="0"/>
                <a:cs typeface="Times New Roman" pitchFamily="18" charset="0"/>
              </a:rPr>
              <a:t>Based on a cycle of </a:t>
            </a:r>
            <a:r>
              <a:rPr lang="en-US" sz="2000" dirty="0" err="1" smtClean="0">
                <a:latin typeface="Times New Roman" pitchFamily="18" charset="0"/>
                <a:cs typeface="Times New Roman" pitchFamily="18" charset="0"/>
              </a:rPr>
              <a:t>spectcle</a:t>
            </a:r>
            <a:r>
              <a:rPr lang="en-US" sz="2000" dirty="0" smtClean="0">
                <a:latin typeface="Times New Roman" pitchFamily="18" charset="0"/>
                <a:cs typeface="Times New Roman" pitchFamily="18" charset="0"/>
              </a:rPr>
              <a:t> replacement every 2-5 years, between 134 and 335 million spectacles would be required each year</a:t>
            </a:r>
          </a:p>
          <a:p>
            <a:pPr algn="just">
              <a:lnSpc>
                <a:spcPct val="150000"/>
              </a:lnSpc>
            </a:pPr>
            <a:r>
              <a:rPr lang="en-US" sz="2000" dirty="0" smtClean="0">
                <a:latin typeface="Times New Roman" pitchFamily="18" charset="0"/>
                <a:cs typeface="Times New Roman" pitchFamily="18" charset="0"/>
              </a:rPr>
              <a:t>                    Brian G et al. </a:t>
            </a:r>
            <a:r>
              <a:rPr lang="en-US" sz="2000" dirty="0" err="1" smtClean="0">
                <a:latin typeface="Times New Roman" pitchFamily="18" charset="0"/>
                <a:cs typeface="Times New Roman" pitchFamily="18" charset="0"/>
              </a:rPr>
              <a:t>Clin</a:t>
            </a:r>
            <a:r>
              <a:rPr lang="en-US" sz="2000" dirty="0" smtClean="0">
                <a:latin typeface="Times New Roman" pitchFamily="18" charset="0"/>
                <a:cs typeface="Times New Roman" pitchFamily="18" charset="0"/>
              </a:rPr>
              <a:t> Experiment </a:t>
            </a:r>
            <a:r>
              <a:rPr lang="en-US" sz="2000" dirty="0" err="1" smtClean="0">
                <a:latin typeface="Times New Roman" pitchFamily="18" charset="0"/>
                <a:cs typeface="Times New Roman" pitchFamily="18" charset="0"/>
              </a:rPr>
              <a:t>Ophthalmol</a:t>
            </a:r>
            <a:r>
              <a:rPr lang="en-US" sz="2000" dirty="0" smtClean="0">
                <a:latin typeface="Times New Roman" pitchFamily="18" charset="0"/>
                <a:cs typeface="Times New Roman" pitchFamily="18" charset="0"/>
              </a:rPr>
              <a:t>, 2010</a:t>
            </a:r>
            <a:endParaRPr lang="en-US" sz="2000" dirty="0">
              <a:latin typeface="Times New Roman" pitchFamily="18" charset="0"/>
              <a:cs typeface="Times New Roman" pitchFamily="18" charset="0"/>
            </a:endParaRPr>
          </a:p>
          <a:p>
            <a:pPr marL="342900" indent="-342900" algn="just">
              <a:lnSpc>
                <a:spcPct val="150000"/>
              </a:lnSpc>
              <a:buFont typeface="Arial" pitchFamily="34" charset="0"/>
              <a:buChar char="•"/>
            </a:pPr>
            <a:r>
              <a:rPr lang="en-US" sz="2000" dirty="0" err="1" smtClean="0">
                <a:latin typeface="Times New Roman" pitchFamily="18" charset="0"/>
                <a:cs typeface="Times New Roman" pitchFamily="18" charset="0"/>
              </a:rPr>
              <a:t>Persbyopia</a:t>
            </a:r>
            <a:r>
              <a:rPr lang="en-US" sz="2000" dirty="0" smtClean="0">
                <a:latin typeface="Times New Roman" pitchFamily="18" charset="0"/>
                <a:cs typeface="Times New Roman" pitchFamily="18" charset="0"/>
              </a:rPr>
              <a:t> affects quality of life and was associated with substantial negative effects on health- related quality of life in a US population</a:t>
            </a:r>
          </a:p>
          <a:p>
            <a:pPr algn="just">
              <a:lnSpc>
                <a:spcPct val="150000"/>
              </a:lnSpc>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McDonnell PJ et al. Arch Ophthalmol.2003</a:t>
            </a:r>
            <a:endParaRPr lang="en-US" sz="2000" dirty="0">
              <a:latin typeface="Times New Roman" pitchFamily="18" charset="0"/>
              <a:cs typeface="Times New Roman" pitchFamily="18" charset="0"/>
            </a:endParaRPr>
          </a:p>
          <a:p>
            <a:pPr marL="800100" lvl="1" indent="-342900" algn="just">
              <a:lnSpc>
                <a:spcPct val="150000"/>
              </a:lnSpc>
              <a:buFont typeface="Arial" pitchFamily="34" charset="0"/>
              <a:buChar char="•"/>
            </a:pPr>
            <a:endParaRPr lang="en-US" sz="2400" dirty="0" smtClean="0">
              <a:latin typeface="Times New Roman" pitchFamily="18" charset="0"/>
              <a:cs typeface="Times New Roman" pitchFamily="18" charset="0"/>
            </a:endParaRPr>
          </a:p>
          <a:p>
            <a:pPr marL="800100" lvl="1" indent="-342900" algn="just">
              <a:lnSpc>
                <a:spcPct val="150000"/>
              </a:lnSpc>
              <a:buFont typeface="Arial" pitchFamily="34" charset="0"/>
              <a:buChar cha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941282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3077" name="Title 1"/>
          <p:cNvSpPr>
            <a:spLocks noGrp="1"/>
          </p:cNvSpPr>
          <p:nvPr>
            <p:ph type="title"/>
          </p:nvPr>
        </p:nvSpPr>
        <p:spPr>
          <a:xfrm>
            <a:off x="457200" y="274638"/>
            <a:ext cx="8229600" cy="715962"/>
          </a:xfrm>
        </p:spPr>
        <p:txBody>
          <a:bodyPr>
            <a:normAutofit/>
          </a:bodyPr>
          <a:lstStyle/>
          <a:p>
            <a:pPr eaLnBrk="1" hangingPunct="1"/>
            <a:r>
              <a:rPr lang="en-US" sz="4000" b="1" dirty="0" smtClean="0">
                <a:effectLst>
                  <a:outerShdw blurRad="38100" dist="38100" dir="2700000" algn="tl">
                    <a:srgbClr val="000000">
                      <a:alpha val="43137"/>
                    </a:srgbClr>
                  </a:outerShdw>
                </a:effectLst>
                <a:latin typeface="Times New Roman" pitchFamily="18" charset="0"/>
                <a:cs typeface="Times New Roman" pitchFamily="18" charset="0"/>
              </a:rPr>
              <a:t>Presbyopia</a:t>
            </a:r>
          </a:p>
        </p:txBody>
      </p:sp>
      <p:pic>
        <p:nvPicPr>
          <p:cNvPr id="7" name="Picture 3" descr="KSU_Logo_COLORED_PNGP-24.png"/>
          <p:cNvPicPr>
            <a:picLocks noChangeAspect="1"/>
          </p:cNvPicPr>
          <p:nvPr/>
        </p:nvPicPr>
        <p:blipFill>
          <a:blip r:embed="rId2" cstate="print">
            <a:duotone>
              <a:schemeClr val="accent1">
                <a:shade val="45000"/>
                <a:satMod val="135000"/>
              </a:schemeClr>
              <a:prstClr val="white"/>
            </a:duotone>
          </a:blip>
          <a:srcRect/>
          <a:stretch>
            <a:fillRect/>
          </a:stretch>
        </p:blipFill>
        <p:spPr bwMode="auto">
          <a:xfrm>
            <a:off x="7848600" y="76200"/>
            <a:ext cx="1219200" cy="1219200"/>
          </a:xfrm>
          <a:prstGeom prst="rect">
            <a:avLst/>
          </a:prstGeom>
          <a:noFill/>
          <a:ln w="9525">
            <a:noFill/>
            <a:miter lim="800000"/>
            <a:headEnd/>
            <a:tailEnd/>
          </a:ln>
        </p:spPr>
      </p:pic>
      <p:sp>
        <p:nvSpPr>
          <p:cNvPr id="2" name="مستطيل 1"/>
          <p:cNvSpPr/>
          <p:nvPr/>
        </p:nvSpPr>
        <p:spPr>
          <a:xfrm>
            <a:off x="467544" y="1484784"/>
            <a:ext cx="8288932" cy="6186309"/>
          </a:xfrm>
          <a:prstGeom prst="rect">
            <a:avLst/>
          </a:prstGeom>
        </p:spPr>
        <p:txBody>
          <a:bodyPr wrap="square">
            <a:spAutoFit/>
          </a:bodyPr>
          <a:lstStyle/>
          <a:p>
            <a:pPr marL="342900" indent="-342900" algn="just">
              <a:lnSpc>
                <a:spcPct val="150000"/>
              </a:lnSpc>
              <a:buFont typeface="Arial" pitchFamily="34" charset="0"/>
              <a:buChar char="•"/>
            </a:pPr>
            <a:r>
              <a:rPr lang="en-US" sz="2400" dirty="0" smtClean="0">
                <a:solidFill>
                  <a:srgbClr val="231F20"/>
                </a:solidFill>
                <a:latin typeface="Times New Roman" pitchFamily="18" charset="0"/>
                <a:cs typeface="Times New Roman" pitchFamily="18" charset="0"/>
              </a:rPr>
              <a:t>Management of presbyopia was employed through:</a:t>
            </a:r>
          </a:p>
          <a:p>
            <a:pPr marL="800100" lvl="1" indent="-342900" algn="just">
              <a:lnSpc>
                <a:spcPct val="150000"/>
              </a:lnSpc>
              <a:buFont typeface="Arial" pitchFamily="34" charset="0"/>
              <a:buChar char="•"/>
            </a:pPr>
            <a:r>
              <a:rPr lang="en-US" sz="2400" dirty="0" smtClean="0">
                <a:solidFill>
                  <a:srgbClr val="231F20"/>
                </a:solidFill>
                <a:latin typeface="Times New Roman" pitchFamily="18" charset="0"/>
                <a:cs typeface="Times New Roman" pitchFamily="18" charset="0"/>
              </a:rPr>
              <a:t>Preventive measures</a:t>
            </a:r>
          </a:p>
          <a:p>
            <a:pPr marL="800100" lvl="1" indent="-342900" algn="just">
              <a:lnSpc>
                <a:spcPct val="150000"/>
              </a:lnSpc>
              <a:buFont typeface="Arial" pitchFamily="34" charset="0"/>
              <a:buChar char="•"/>
            </a:pPr>
            <a:r>
              <a:rPr lang="en-US" sz="2400" dirty="0" smtClean="0">
                <a:solidFill>
                  <a:srgbClr val="231F20"/>
                </a:solidFill>
                <a:latin typeface="Times New Roman" pitchFamily="18" charset="0"/>
                <a:cs typeface="Times New Roman" pitchFamily="18" charset="0"/>
              </a:rPr>
              <a:t>Restoration of accommodation</a:t>
            </a:r>
          </a:p>
          <a:p>
            <a:pPr marL="800100" lvl="1" indent="-342900" algn="just">
              <a:lnSpc>
                <a:spcPct val="150000"/>
              </a:lnSpc>
              <a:buFont typeface="Arial" pitchFamily="34" charset="0"/>
              <a:buChar char="•"/>
            </a:pPr>
            <a:r>
              <a:rPr lang="en-US" sz="2400" dirty="0" smtClean="0">
                <a:solidFill>
                  <a:srgbClr val="231F20"/>
                </a:solidFill>
                <a:latin typeface="Times New Roman" pitchFamily="18" charset="0"/>
                <a:cs typeface="Times New Roman" pitchFamily="18" charset="0"/>
              </a:rPr>
              <a:t>Optical methods (pseudo accommodation)</a:t>
            </a:r>
          </a:p>
          <a:p>
            <a:pPr marL="1257300" lvl="2" indent="-342900" algn="just">
              <a:lnSpc>
                <a:spcPct val="150000"/>
              </a:lnSpc>
              <a:buFont typeface="Arial" pitchFamily="34" charset="0"/>
              <a:buChar char="•"/>
            </a:pPr>
            <a:r>
              <a:rPr lang="en-US" sz="2400" dirty="0" smtClean="0">
                <a:solidFill>
                  <a:srgbClr val="231F20"/>
                </a:solidFill>
                <a:latin typeface="Times New Roman" pitchFamily="18" charset="0"/>
                <a:cs typeface="Times New Roman" pitchFamily="18" charset="0"/>
              </a:rPr>
              <a:t>Monovision</a:t>
            </a:r>
          </a:p>
          <a:p>
            <a:pPr marL="1257300" lvl="2" indent="-342900" algn="just">
              <a:lnSpc>
                <a:spcPct val="150000"/>
              </a:lnSpc>
              <a:buFont typeface="Arial" pitchFamily="34" charset="0"/>
              <a:buChar char="•"/>
            </a:pPr>
            <a:r>
              <a:rPr lang="en-US" sz="2400" dirty="0" smtClean="0">
                <a:solidFill>
                  <a:srgbClr val="231F20"/>
                </a:solidFill>
                <a:latin typeface="Times New Roman" pitchFamily="18" charset="0"/>
                <a:cs typeface="Times New Roman" pitchFamily="18" charset="0"/>
              </a:rPr>
              <a:t>Multifocal optic</a:t>
            </a:r>
          </a:p>
          <a:p>
            <a:pPr marL="1714500" lvl="3" indent="-342900" algn="just">
              <a:lnSpc>
                <a:spcPct val="150000"/>
              </a:lnSpc>
              <a:buFont typeface="Arial" pitchFamily="34" charset="0"/>
              <a:buChar char="•"/>
            </a:pPr>
            <a:r>
              <a:rPr lang="en-US" sz="2400" dirty="0" smtClean="0">
                <a:solidFill>
                  <a:srgbClr val="231F20"/>
                </a:solidFill>
                <a:latin typeface="Times New Roman" pitchFamily="18" charset="0"/>
                <a:cs typeface="Times New Roman" pitchFamily="18" charset="0"/>
              </a:rPr>
              <a:t>Glasses, contact lenses, cornea, intraocular lenses</a:t>
            </a:r>
          </a:p>
          <a:p>
            <a:pPr marL="1257300" lvl="2" indent="-342900" algn="just">
              <a:lnSpc>
                <a:spcPct val="150000"/>
              </a:lnSpc>
              <a:buFont typeface="Arial" pitchFamily="34" charset="0"/>
              <a:buChar char="•"/>
            </a:pPr>
            <a:r>
              <a:rPr lang="en-US" sz="2400" dirty="0" smtClean="0">
                <a:solidFill>
                  <a:srgbClr val="231F20"/>
                </a:solidFill>
                <a:latin typeface="Times New Roman" pitchFamily="18" charset="0"/>
                <a:cs typeface="Times New Roman" pitchFamily="18" charset="0"/>
              </a:rPr>
              <a:t>Bifocal optic</a:t>
            </a:r>
          </a:p>
          <a:p>
            <a:pPr marL="1257300" lvl="2" indent="-342900" algn="just">
              <a:lnSpc>
                <a:spcPct val="150000"/>
              </a:lnSpc>
              <a:buFont typeface="Arial" pitchFamily="34" charset="0"/>
              <a:buChar char="•"/>
            </a:pPr>
            <a:r>
              <a:rPr lang="en-US" sz="2400" dirty="0" smtClean="0">
                <a:solidFill>
                  <a:srgbClr val="231F20"/>
                </a:solidFill>
                <a:latin typeface="Times New Roman" pitchFamily="18" charset="0"/>
                <a:cs typeface="Times New Roman" pitchFamily="18" charset="0"/>
              </a:rPr>
              <a:t>Corneal inlay</a:t>
            </a:r>
          </a:p>
          <a:p>
            <a:pPr marL="800100" lvl="1" indent="-342900" algn="just">
              <a:lnSpc>
                <a:spcPct val="150000"/>
              </a:lnSpc>
              <a:buFont typeface="Arial" pitchFamily="34" charset="0"/>
              <a:buChar char="•"/>
            </a:pPr>
            <a:endParaRPr lang="en-US" sz="2400" dirty="0" smtClean="0">
              <a:solidFill>
                <a:srgbClr val="000000"/>
              </a:solidFill>
              <a:latin typeface="Times New Roman" pitchFamily="18" charset="0"/>
              <a:cs typeface="Times New Roman" pitchFamily="18" charset="0"/>
            </a:endParaRPr>
          </a:p>
          <a:p>
            <a:pPr algn="just">
              <a:lnSpc>
                <a:spcPct val="150000"/>
              </a:lnSpc>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1558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3128568B1964AA6A40497C202D2B1" ma:contentTypeVersion="0" ma:contentTypeDescription="Create a new document." ma:contentTypeScope="" ma:versionID="585cc05df1366ced9d726cae6d57788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3C2848-084A-4BA6-BDF3-9D02EBF2DC75}"/>
</file>

<file path=customXml/itemProps2.xml><?xml version="1.0" encoding="utf-8"?>
<ds:datastoreItem xmlns:ds="http://schemas.openxmlformats.org/officeDocument/2006/customXml" ds:itemID="{EB1214E9-1768-41D3-A8F4-924A0BF54B1A}"/>
</file>

<file path=customXml/itemProps3.xml><?xml version="1.0" encoding="utf-8"?>
<ds:datastoreItem xmlns:ds="http://schemas.openxmlformats.org/officeDocument/2006/customXml" ds:itemID="{A320386F-7E79-4441-8835-FFE7F7780DC2}"/>
</file>

<file path=docProps/app.xml><?xml version="1.0" encoding="utf-8"?>
<Properties xmlns="http://schemas.openxmlformats.org/officeDocument/2006/extended-properties" xmlns:vt="http://schemas.openxmlformats.org/officeDocument/2006/docPropsVTypes">
  <Template/>
  <TotalTime>630</TotalTime>
  <Words>1357</Words>
  <Application>Microsoft Office PowerPoint</Application>
  <PresentationFormat>On-screen Show (4:3)</PresentationFormat>
  <Paragraphs>165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نسق Office</vt:lpstr>
      <vt:lpstr>Slide 1</vt:lpstr>
      <vt:lpstr>Accommodation</vt:lpstr>
      <vt:lpstr>Mechanism of accommodation</vt:lpstr>
      <vt:lpstr>Mechanism of accommodation</vt:lpstr>
      <vt:lpstr>Mechanism of accommodation</vt:lpstr>
      <vt:lpstr>Mechanism of accommodation</vt:lpstr>
      <vt:lpstr>Presbyopia</vt:lpstr>
      <vt:lpstr>Impact of Presbyopia</vt:lpstr>
      <vt:lpstr>Presbyopia</vt:lpstr>
      <vt:lpstr>Monovision</vt:lpstr>
      <vt:lpstr>Monovision</vt:lpstr>
      <vt:lpstr>Monovision with Contact lenses</vt:lpstr>
      <vt:lpstr>Monovision LASIK and PRK</vt:lpstr>
      <vt:lpstr>Slide 14</vt:lpstr>
      <vt:lpstr>Slide 15</vt:lpstr>
      <vt:lpstr>Monovision LASIK and PRK</vt:lpstr>
      <vt:lpstr>Contact lens trial</vt:lpstr>
      <vt:lpstr>Slide 18</vt:lpstr>
      <vt:lpstr>Slide 19</vt:lpstr>
      <vt:lpstr>Monovison in hyperopic eyes</vt:lpstr>
      <vt:lpstr>Monovision LASIK and PRK</vt:lpstr>
      <vt:lpstr>Monovision LASIK and PRK</vt:lpstr>
      <vt:lpstr>Conductive keratoplasty</vt:lpstr>
      <vt:lpstr>Slide 24</vt:lpstr>
      <vt:lpstr>Slide 25</vt:lpstr>
      <vt:lpstr>Slide 26</vt:lpstr>
      <vt:lpstr>Success rate</vt:lpstr>
      <vt:lpstr>Success rate</vt:lpstr>
      <vt:lpstr>Success rate</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saad2011</dc:creator>
  <cp:lastModifiedBy>Safa</cp:lastModifiedBy>
  <cp:revision>86</cp:revision>
  <dcterms:created xsi:type="dcterms:W3CDTF">2012-07-02T05:16:16Z</dcterms:created>
  <dcterms:modified xsi:type="dcterms:W3CDTF">2015-12-28T08:55:34Z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0x010100F9D3128568B1964AA6A40497C202D2B1</vt:lpwstr>
  </property>
</Properties>
</file>