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2" r:id="rId7"/>
    <p:sldId id="261" r:id="rId8"/>
    <p:sldId id="260" r:id="rId9"/>
    <p:sldId id="267" r:id="rId10"/>
    <p:sldId id="270" r:id="rId11"/>
    <p:sldId id="269" r:id="rId12"/>
    <p:sldId id="268" r:id="rId13"/>
    <p:sldId id="266" r:id="rId14"/>
    <p:sldId id="265" r:id="rId15"/>
    <p:sldId id="264" r:id="rId16"/>
    <p:sldId id="275" r:id="rId17"/>
    <p:sldId id="274" r:id="rId18"/>
    <p:sldId id="273" r:id="rId19"/>
    <p:sldId id="272" r:id="rId20"/>
    <p:sldId id="277" r:id="rId21"/>
    <p:sldId id="276" r:id="rId22"/>
    <p:sldId id="271" r:id="rId23"/>
    <p:sldId id="263" r:id="rId24"/>
    <p:sldId id="278" r:id="rId25"/>
    <p:sldId id="280" r:id="rId26"/>
    <p:sldId id="281"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4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264276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3520100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1522911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321981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2511669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3107944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F15DB6-AC6F-4346-8270-931BFEE272C7}"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3907146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F15DB6-AC6F-4346-8270-931BFEE272C7}"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611899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F15DB6-AC6F-4346-8270-931BFEE272C7}"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2936201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15DB6-AC6F-4346-8270-931BFEE272C7}"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1798613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15DB6-AC6F-4346-8270-931BFEE272C7}"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370505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2747046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15DB6-AC6F-4346-8270-931BFEE272C7}"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8322476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41463485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DC6FB7-1FAB-491C-BB06-2AA954FE509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59663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4F15DB6-AC6F-4346-8270-931BFEE272C7}"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27758149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4F15DB6-AC6F-4346-8270-931BFEE272C7}"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DC6FB7-1FAB-491C-BB06-2AA954FE509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3876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4F15DB6-AC6F-4346-8270-931BFEE272C7}"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6591198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24642705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399623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15DB6-AC6F-4346-8270-931BFEE272C7}"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1240435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F15DB6-AC6F-4346-8270-931BFEE272C7}"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402689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F15DB6-AC6F-4346-8270-931BFEE272C7}"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C6FB7-1FAB-491C-BB06-2AA954FE50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7230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4F15DB6-AC6F-4346-8270-931BFEE272C7}"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C6FB7-1FAB-491C-BB06-2AA954FE509E}"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4797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15DB6-AC6F-4346-8270-931BFEE272C7}"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1602333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15DB6-AC6F-4346-8270-931BFEE272C7}"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100878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15DB6-AC6F-4346-8270-931BFEE272C7}"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C6FB7-1FAB-491C-BB06-2AA954FE509E}" type="slidenum">
              <a:rPr lang="en-US" smtClean="0"/>
              <a:t>‹#›</a:t>
            </a:fld>
            <a:endParaRPr lang="en-US"/>
          </a:p>
        </p:txBody>
      </p:sp>
    </p:spTree>
    <p:extLst>
      <p:ext uri="{BB962C8B-B14F-4D97-AF65-F5344CB8AC3E}">
        <p14:creationId xmlns:p14="http://schemas.microsoft.com/office/powerpoint/2010/main" val="50119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64F15DB6-AC6F-4346-8270-931BFEE272C7}"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ADC6FB7-1FAB-491C-BB06-2AA954FE509E}" type="slidenum">
              <a:rPr lang="en-US" smtClean="0"/>
              <a:t>‹#›</a:t>
            </a:fld>
            <a:endParaRPr lang="en-US"/>
          </a:p>
        </p:txBody>
      </p:sp>
    </p:spTree>
    <p:extLst>
      <p:ext uri="{BB962C8B-B14F-4D97-AF65-F5344CB8AC3E}">
        <p14:creationId xmlns:p14="http://schemas.microsoft.com/office/powerpoint/2010/main" val="3641602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F15DB6-AC6F-4346-8270-931BFEE272C7}" type="datetimeFigureOut">
              <a:rPr lang="en-US" smtClean="0"/>
              <a:t>9/30/2016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ADC6FB7-1FAB-491C-BB06-2AA954FE509E}" type="slidenum">
              <a:rPr lang="en-US" smtClean="0"/>
              <a:t>‹#›</a:t>
            </a:fld>
            <a:endParaRPr lang="en-US"/>
          </a:p>
        </p:txBody>
      </p:sp>
    </p:spTree>
    <p:extLst>
      <p:ext uri="{BB962C8B-B14F-4D97-AF65-F5344CB8AC3E}">
        <p14:creationId xmlns:p14="http://schemas.microsoft.com/office/powerpoint/2010/main" val="286235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Introduction to nursing research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4523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Sources of knowledge:</a:t>
            </a: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0070C0"/>
                </a:solidFill>
                <a:latin typeface="Times New Roman" panose="02020603050405020304" pitchFamily="18" charset="0"/>
                <a:cs typeface="Times New Roman" panose="02020603050405020304" pitchFamily="18" charset="0"/>
              </a:rPr>
              <a:t>2. Authorities</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 authority is a person with specialized expertise and recognition for that expertise.  </a:t>
            </a:r>
          </a:p>
          <a:p>
            <a:r>
              <a:rPr lang="en-US" sz="2800" dirty="0" smtClean="0">
                <a:latin typeface="Times New Roman" panose="02020603050405020304" pitchFamily="18" charset="0"/>
                <a:cs typeface="Times New Roman" panose="02020603050405020304" pitchFamily="18" charset="0"/>
              </a:rPr>
              <a:t>Dependency   </a:t>
            </a:r>
            <a:r>
              <a:rPr lang="en-US" sz="2800" dirty="0">
                <a:latin typeface="Times New Roman" panose="02020603050405020304" pitchFamily="18" charset="0"/>
                <a:cs typeface="Times New Roman" panose="02020603050405020304" pitchFamily="18" charset="0"/>
              </a:rPr>
              <a:t>on  nursing   authorities   (such  as   nursing   faculty)  is  inevitable.</a:t>
            </a:r>
          </a:p>
          <a:p>
            <a:r>
              <a:rPr lang="en-US" sz="2800" dirty="0" smtClean="0">
                <a:latin typeface="Times New Roman" panose="02020603050405020304" pitchFamily="18" charset="0"/>
                <a:cs typeface="Times New Roman" panose="02020603050405020304" pitchFamily="18" charset="0"/>
              </a:rPr>
              <a:t>Authorities </a:t>
            </a:r>
            <a:r>
              <a:rPr lang="en-US" sz="2800" dirty="0">
                <a:latin typeface="Times New Roman" panose="02020603050405020304" pitchFamily="18" charset="0"/>
                <a:cs typeface="Times New Roman" panose="02020603050405020304" pitchFamily="18" charset="0"/>
              </a:rPr>
              <a:t>as a source of information  have limitations as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May </a:t>
            </a:r>
            <a:r>
              <a:rPr lang="en-US" sz="2800" dirty="0">
                <a:latin typeface="Times New Roman" panose="02020603050405020304" pitchFamily="18" charset="0"/>
                <a:cs typeface="Times New Roman" panose="02020603050405020304" pitchFamily="18" charset="0"/>
              </a:rPr>
              <a:t>depend on their personal experiences. </a:t>
            </a:r>
          </a:p>
          <a:p>
            <a:pPr>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Their </a:t>
            </a:r>
            <a:r>
              <a:rPr lang="en-US" sz="2800" dirty="0">
                <a:latin typeface="Times New Roman" panose="02020603050405020304" pitchFamily="18" charset="0"/>
                <a:cs typeface="Times New Roman" panose="02020603050405020304" pitchFamily="18" charset="0"/>
              </a:rPr>
              <a:t>knowledge often goes unchallenged. </a:t>
            </a:r>
          </a:p>
        </p:txBody>
      </p:sp>
    </p:spTree>
    <p:extLst>
      <p:ext uri="{BB962C8B-B14F-4D97-AF65-F5344CB8AC3E}">
        <p14:creationId xmlns:p14="http://schemas.microsoft.com/office/powerpoint/2010/main" val="1656355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Sources of knowledge:</a:t>
            </a:r>
          </a:p>
        </p:txBody>
      </p:sp>
      <p:sp>
        <p:nvSpPr>
          <p:cNvPr id="3" name="Content Placeholder 2"/>
          <p:cNvSpPr>
            <a:spLocks noGrp="1"/>
          </p:cNvSpPr>
          <p:nvPr>
            <p:ph idx="1"/>
          </p:nvPr>
        </p:nvSpPr>
        <p:spPr/>
        <p:txBody>
          <a:bodyPr>
            <a:normAutofit fontScale="92500"/>
          </a:bodyPr>
          <a:lstStyle/>
          <a:p>
            <a:pPr marL="0" indent="0">
              <a:buNone/>
            </a:pPr>
            <a:r>
              <a:rPr lang="en-US" sz="2800" b="1" dirty="0">
                <a:solidFill>
                  <a:srgbClr val="0070C0"/>
                </a:solidFill>
                <a:latin typeface="Times New Roman" panose="02020603050405020304" pitchFamily="18" charset="0"/>
                <a:cs typeface="Times New Roman" panose="02020603050405020304" pitchFamily="18" charset="0"/>
              </a:rPr>
              <a:t>3. Personal experience</a:t>
            </a:r>
            <a:r>
              <a:rPr lang="en-US" sz="2800" b="1" dirty="0" smtClean="0">
                <a:solidFill>
                  <a:srgbClr val="0070C0"/>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We all solve problems based on observations and experiences. </a:t>
            </a:r>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Personal experiences are based on recognition, generalization, and predictions based on observations</a:t>
            </a:r>
            <a:r>
              <a:rPr lang="en-US" sz="2800" dirty="0" smtClean="0">
                <a:solidFill>
                  <a:schemeClr val="tx1"/>
                </a:solidFill>
                <a:latin typeface="Times New Roman" panose="02020603050405020304" pitchFamily="18" charset="0"/>
                <a:cs typeface="Times New Roman" panose="02020603050405020304" pitchFamily="18" charset="0"/>
              </a:rPr>
              <a:t>.</a:t>
            </a:r>
          </a:p>
          <a:p>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Personal experience has limitations  as: </a:t>
            </a:r>
            <a:r>
              <a:rPr lang="en-US" sz="2800" dirty="0" smtClean="0">
                <a:solidFill>
                  <a:schemeClr val="tx1"/>
                </a:solidFill>
                <a:latin typeface="Times New Roman" panose="02020603050405020304" pitchFamily="18" charset="0"/>
                <a:cs typeface="Times New Roman" panose="02020603050405020304" pitchFamily="18" charset="0"/>
              </a:rPr>
              <a:t>   </a:t>
            </a:r>
          </a:p>
          <a:p>
            <a:pPr>
              <a:buFont typeface="Courier New" panose="02070309020205020404" pitchFamily="49" charset="0"/>
              <a:buChar char="o"/>
            </a:pP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Each  person's experience may be too restricted to be useful. </a:t>
            </a:r>
            <a:r>
              <a:rPr lang="en-US" sz="2800" dirty="0" smtClean="0">
                <a:solidFill>
                  <a:schemeClr val="tx1"/>
                </a:solidFill>
                <a:latin typeface="Times New Roman" panose="02020603050405020304" pitchFamily="18" charset="0"/>
                <a:cs typeface="Times New Roman" panose="02020603050405020304" pitchFamily="18" charset="0"/>
              </a:rPr>
              <a:t>–</a:t>
            </a:r>
          </a:p>
          <a:p>
            <a:pPr>
              <a:buFont typeface="Courier New" panose="02070309020205020404" pitchFamily="49" charset="0"/>
              <a:buChar char="o"/>
            </a:pPr>
            <a:r>
              <a:rPr lang="en-US" sz="2800" dirty="0" smtClean="0">
                <a:solidFill>
                  <a:schemeClr val="tx1"/>
                </a:solidFill>
                <a:latin typeface="Times New Roman" panose="02020603050405020304" pitchFamily="18" charset="0"/>
                <a:cs typeface="Times New Roman" panose="02020603050405020304" pitchFamily="18" charset="0"/>
              </a:rPr>
              <a:t>Personal </a:t>
            </a:r>
            <a:r>
              <a:rPr lang="en-US" sz="2800" dirty="0">
                <a:solidFill>
                  <a:schemeClr val="tx1"/>
                </a:solidFill>
                <a:latin typeface="Times New Roman" panose="02020603050405020304" pitchFamily="18" charset="0"/>
                <a:cs typeface="Times New Roman" panose="02020603050405020304" pitchFamily="18" charset="0"/>
              </a:rPr>
              <a:t>experiences are often biased.</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826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Sources of knowledge: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0070C0"/>
                </a:solidFill>
                <a:latin typeface="Times New Roman" panose="02020603050405020304" pitchFamily="18" charset="0"/>
                <a:cs typeface="Times New Roman" panose="02020603050405020304" pitchFamily="18" charset="0"/>
              </a:rPr>
              <a:t>4. Trial </a:t>
            </a:r>
            <a:r>
              <a:rPr lang="en-US" sz="2800" b="1" dirty="0">
                <a:solidFill>
                  <a:srgbClr val="0070C0"/>
                </a:solidFill>
                <a:latin typeface="Times New Roman" panose="02020603050405020304" pitchFamily="18" charset="0"/>
                <a:cs typeface="Times New Roman" panose="02020603050405020304" pitchFamily="18" charset="0"/>
              </a:rPr>
              <a:t>and error</a:t>
            </a:r>
            <a:r>
              <a:rPr lang="en-US" sz="2800" b="1" dirty="0" smtClean="0">
                <a:solidFill>
                  <a:srgbClr val="0070C0"/>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trial and error approach to nursing knowledge usually involves multiple attempts to solve a particular problem until a satisfactory solution is found. </a:t>
            </a:r>
            <a:endParaRPr lang="en-US" sz="28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a:solidFill>
                  <a:schemeClr val="tx1"/>
                </a:solidFill>
                <a:latin typeface="Times New Roman" panose="02020603050405020304" pitchFamily="18" charset="0"/>
                <a:cs typeface="Times New Roman" panose="02020603050405020304" pitchFamily="18" charset="0"/>
              </a:rPr>
              <a:t>For example, a pediatric nurse who is caring for immobilized child in the hospital may try a number of different play techniques based on the child's developmental stage until finding one that is effective. </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854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Sources of knowledge: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800" b="1" dirty="0">
                <a:solidFill>
                  <a:srgbClr val="0070C0"/>
                </a:solidFill>
                <a:latin typeface="Times New Roman" panose="02020603050405020304" pitchFamily="18" charset="0"/>
                <a:cs typeface="Times New Roman" panose="02020603050405020304" pitchFamily="18" charset="0"/>
              </a:rPr>
              <a:t>5. </a:t>
            </a:r>
            <a:r>
              <a:rPr lang="en-US" sz="2800" b="1" dirty="0" smtClean="0">
                <a:solidFill>
                  <a:srgbClr val="0070C0"/>
                </a:solidFill>
                <a:latin typeface="Times New Roman" panose="02020603050405020304" pitchFamily="18" charset="0"/>
                <a:cs typeface="Times New Roman" panose="02020603050405020304" pitchFamily="18" charset="0"/>
              </a:rPr>
              <a:t>Intuition: </a:t>
            </a:r>
          </a:p>
          <a:p>
            <a:r>
              <a:rPr lang="en-US" sz="2800" dirty="0" smtClean="0">
                <a:latin typeface="Times New Roman" panose="02020603050405020304" pitchFamily="18" charset="0"/>
                <a:cs typeface="Times New Roman" panose="02020603050405020304" pitchFamily="18" charset="0"/>
              </a:rPr>
              <a:t>Intuitive </a:t>
            </a:r>
            <a:r>
              <a:rPr lang="en-US" sz="2800" dirty="0">
                <a:latin typeface="Times New Roman" panose="02020603050405020304" pitchFamily="18" charset="0"/>
                <a:cs typeface="Times New Roman" panose="02020603050405020304" pitchFamily="18" charset="0"/>
              </a:rPr>
              <a:t>knowing is "the ability to understand a situation or phenomena as a whole without reasoning or previous study".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causes a nurse to respond appropriately in unfamiliar situations (as a personal experience).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However, controversy exists regarding its validity because it does not conform to the recent requirements for evidence-based practice in health care (that is, intuitive knowing is not predictable, measurable, and generalizable).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836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Sources of knowledge: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0070C0"/>
                </a:solidFill>
                <a:latin typeface="Times New Roman" panose="02020603050405020304" pitchFamily="18" charset="0"/>
                <a:cs typeface="Times New Roman" panose="02020603050405020304" pitchFamily="18" charset="0"/>
              </a:rPr>
              <a:t>6. Logical </a:t>
            </a:r>
            <a:r>
              <a:rPr lang="en-US" sz="2800" b="1" dirty="0">
                <a:solidFill>
                  <a:srgbClr val="0070C0"/>
                </a:solidFill>
                <a:latin typeface="Times New Roman" panose="02020603050405020304" pitchFamily="18" charset="0"/>
                <a:cs typeface="Times New Roman" panose="02020603050405020304" pitchFamily="18" charset="0"/>
              </a:rPr>
              <a:t>reasoning</a:t>
            </a:r>
            <a:r>
              <a:rPr lang="en-US" sz="2800" b="1" dirty="0" smtClean="0">
                <a:solidFill>
                  <a:srgbClr val="0070C0"/>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Reasoning "is the mental processing of ideas to solve problems". </a:t>
            </a:r>
          </a:p>
          <a:p>
            <a:r>
              <a:rPr lang="en-US" sz="2800" dirty="0" smtClean="0">
                <a:solidFill>
                  <a:schemeClr val="tx1"/>
                </a:solidFill>
                <a:latin typeface="Times New Roman" panose="02020603050405020304" pitchFamily="18" charset="0"/>
                <a:cs typeface="Times New Roman" panose="02020603050405020304" pitchFamily="18" charset="0"/>
              </a:rPr>
              <a:t>Two </a:t>
            </a:r>
            <a:r>
              <a:rPr lang="en-US" sz="2800" dirty="0">
                <a:solidFill>
                  <a:schemeClr val="tx1"/>
                </a:solidFill>
                <a:latin typeface="Times New Roman" panose="02020603050405020304" pitchFamily="18" charset="0"/>
                <a:cs typeface="Times New Roman" panose="02020603050405020304" pitchFamily="18" charset="0"/>
              </a:rPr>
              <a:t>intellectual mechanisms are used in reasoning: deductive </a:t>
            </a:r>
            <a:r>
              <a:rPr lang="en-US" sz="2800" dirty="0" smtClean="0">
                <a:solidFill>
                  <a:schemeClr val="tx1"/>
                </a:solidFill>
                <a:latin typeface="Times New Roman" panose="02020603050405020304" pitchFamily="18" charset="0"/>
                <a:cs typeface="Times New Roman" panose="02020603050405020304" pitchFamily="18" charset="0"/>
              </a:rPr>
              <a:t>reasoning </a:t>
            </a:r>
            <a:r>
              <a:rPr lang="en-US" sz="2800" dirty="0">
                <a:solidFill>
                  <a:schemeClr val="tx1"/>
                </a:solidFill>
                <a:latin typeface="Times New Roman" panose="02020603050405020304" pitchFamily="18" charset="0"/>
                <a:cs typeface="Times New Roman" panose="02020603050405020304" pitchFamily="18" charset="0"/>
              </a:rPr>
              <a:t>and inductive </a:t>
            </a:r>
            <a:r>
              <a:rPr lang="en-US" sz="2800" dirty="0" smtClean="0">
                <a:solidFill>
                  <a:schemeClr val="tx1"/>
                </a:solidFill>
                <a:latin typeface="Times New Roman" panose="02020603050405020304" pitchFamily="18" charset="0"/>
                <a:cs typeface="Times New Roman" panose="02020603050405020304" pitchFamily="18" charset="0"/>
              </a:rPr>
              <a:t>reasoning </a:t>
            </a:r>
          </a:p>
          <a:p>
            <a:pPr marL="0" indent="0">
              <a:buNone/>
            </a:pPr>
            <a:endParaRPr lang="en-US" sz="28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015050" y="4682824"/>
            <a:ext cx="5647036" cy="1743075"/>
          </a:xfrm>
          <a:prstGeom prst="rect">
            <a:avLst/>
          </a:prstGeom>
        </p:spPr>
      </p:pic>
    </p:spTree>
    <p:extLst>
      <p:ext uri="{BB962C8B-B14F-4D97-AF65-F5344CB8AC3E}">
        <p14:creationId xmlns:p14="http://schemas.microsoft.com/office/powerpoint/2010/main" val="2150630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Sources of knowledge: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a:solidFill>
                  <a:srgbClr val="0070C0"/>
                </a:solidFill>
                <a:latin typeface="Times New Roman" panose="02020603050405020304" pitchFamily="18" charset="0"/>
                <a:cs typeface="Times New Roman" panose="02020603050405020304" pitchFamily="18" charset="0"/>
              </a:rPr>
              <a:t>7. Disciplined research (Scientific research</a:t>
            </a:r>
            <a:r>
              <a:rPr lang="en-US" sz="2800" b="1" dirty="0" smtClean="0">
                <a:solidFill>
                  <a:srgbClr val="0070C0"/>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Research conducted  within a disciplined format is the most  sophisticated method of acquiring knowledge. </a:t>
            </a:r>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Nursing research creates systems of  problem solving that tend to be more reliable than other sources of knowledge. </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161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Types of scientific </a:t>
            </a:r>
            <a:r>
              <a:rPr lang="en-US" b="1" dirty="0" smtClean="0">
                <a:solidFill>
                  <a:srgbClr val="0070C0"/>
                </a:solidFill>
                <a:latin typeface="Times New Roman" panose="02020603050405020304" pitchFamily="18" charset="0"/>
                <a:cs typeface="Times New Roman" panose="02020603050405020304" pitchFamily="18" charset="0"/>
              </a:rPr>
              <a:t>research</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sz="2800" b="1" dirty="0" smtClean="0">
                <a:solidFill>
                  <a:srgbClr val="0070C0"/>
                </a:solidFill>
                <a:latin typeface="Times New Roman" panose="02020603050405020304" pitchFamily="18" charset="0"/>
                <a:cs typeface="Times New Roman" panose="02020603050405020304" pitchFamily="18" charset="0"/>
              </a:rPr>
              <a:t>Quantitative </a:t>
            </a:r>
            <a:r>
              <a:rPr lang="en-US" sz="2800" b="1" dirty="0">
                <a:solidFill>
                  <a:srgbClr val="0070C0"/>
                </a:solidFill>
                <a:latin typeface="Times New Roman" panose="02020603050405020304" pitchFamily="18" charset="0"/>
                <a:cs typeface="Times New Roman" panose="02020603050405020304" pitchFamily="18" charset="0"/>
              </a:rPr>
              <a:t>research</a:t>
            </a:r>
            <a:r>
              <a:rPr lang="en-US" sz="2800" b="1" dirty="0" smtClean="0">
                <a:solidFill>
                  <a:srgbClr val="0070C0"/>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It </a:t>
            </a:r>
            <a:r>
              <a:rPr lang="en-US" sz="2800" dirty="0" smtClean="0">
                <a:solidFill>
                  <a:schemeClr val="tx1"/>
                </a:solidFill>
                <a:latin typeface="Times New Roman" panose="02020603050405020304" pitchFamily="18" charset="0"/>
                <a:cs typeface="Times New Roman" panose="02020603050405020304" pitchFamily="18" charset="0"/>
              </a:rPr>
              <a:t>seeks to convert observations to numbers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a:t>
            </a:r>
            <a:r>
              <a:rPr lang="en-US" sz="2800" dirty="0">
                <a:solidFill>
                  <a:schemeClr val="tx1"/>
                </a:solidFill>
                <a:latin typeface="Times New Roman" panose="02020603050405020304" pitchFamily="18" charset="0"/>
                <a:cs typeface="Times New Roman" panose="02020603050405020304" pitchFamily="18" charset="0"/>
              </a:rPr>
              <a:t>i.e.,  to   quantify observations about human behavior). </a:t>
            </a:r>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The  </a:t>
            </a:r>
            <a:r>
              <a:rPr lang="en-US" sz="2800" dirty="0">
                <a:solidFill>
                  <a:schemeClr val="tx1"/>
                </a:solidFill>
                <a:latin typeface="Times New Roman" panose="02020603050405020304" pitchFamily="18" charset="0"/>
                <a:cs typeface="Times New Roman" panose="02020603050405020304" pitchFamily="18" charset="0"/>
              </a:rPr>
              <a:t>testing of  hypotheses based  on a  sample of  observations, and  a statistical analysis of the data. </a:t>
            </a:r>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Quantitative researchers attempt to describe relationships among variables   mathematically and to apply some form of numerical analysis to the examined relationship. </a:t>
            </a:r>
            <a:endParaRPr lang="en-US" sz="2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0070C0"/>
                </a:solidFill>
                <a:latin typeface="Times New Roman" panose="02020603050405020304" pitchFamily="18" charset="0"/>
                <a:cs typeface="Times New Roman" panose="02020603050405020304" pitchFamily="18" charset="0"/>
              </a:rPr>
              <a:t>Types of questions </a:t>
            </a:r>
            <a:r>
              <a:rPr lang="en-US" sz="2800" b="1" dirty="0">
                <a:solidFill>
                  <a:srgbClr val="0070C0"/>
                </a:solidFill>
                <a:latin typeface="Times New Roman" panose="02020603050405020304" pitchFamily="18" charset="0"/>
                <a:cs typeface="Times New Roman" panose="02020603050405020304" pitchFamily="18" charset="0"/>
              </a:rPr>
              <a:t>asked</a:t>
            </a:r>
            <a:r>
              <a:rPr lang="en-US" sz="2800" dirty="0">
                <a:solidFill>
                  <a:schemeClr val="tx1"/>
                </a:solidFill>
                <a:latin typeface="Times New Roman" panose="02020603050405020304" pitchFamily="18" charset="0"/>
                <a:cs typeface="Times New Roman" panose="02020603050405020304" pitchFamily="18" charset="0"/>
              </a:rPr>
              <a:t>:  </a:t>
            </a:r>
            <a:endParaRPr lang="en-US" sz="2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800" dirty="0" smtClean="0">
                <a:solidFill>
                  <a:schemeClr val="tx1"/>
                </a:solidFill>
                <a:latin typeface="Times New Roman" panose="02020603050405020304" pitchFamily="18" charset="0"/>
                <a:cs typeface="Times New Roman" panose="02020603050405020304" pitchFamily="18" charset="0"/>
              </a:rPr>
              <a:t>often </a:t>
            </a:r>
            <a:r>
              <a:rPr lang="en-US" sz="2800" dirty="0">
                <a:solidFill>
                  <a:schemeClr val="tx1"/>
                </a:solidFill>
                <a:latin typeface="Times New Roman" panose="02020603050405020304" pitchFamily="18" charset="0"/>
                <a:cs typeface="Times New Roman" panose="02020603050405020304" pitchFamily="18" charset="0"/>
              </a:rPr>
              <a:t>describe variables, examine relationships    among   variables, and determine cause-and-effect interactions between variables.</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596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a:t>
            </a:r>
            <a:r>
              <a:rPr lang="en-US" dirty="0" smtClean="0">
                <a:latin typeface="Times New Roman" panose="02020603050405020304" pitchFamily="18" charset="0"/>
                <a:cs typeface="Times New Roman" panose="02020603050405020304" pitchFamily="18" charset="0"/>
              </a:rPr>
              <a:t>types </a:t>
            </a:r>
            <a:r>
              <a:rPr lang="en-US" dirty="0">
                <a:latin typeface="Times New Roman" panose="02020603050405020304" pitchFamily="18" charset="0"/>
                <a:cs typeface="Times New Roman" panose="02020603050405020304" pitchFamily="18" charset="0"/>
              </a:rPr>
              <a:t>of scientific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800" b="1" dirty="0">
                <a:solidFill>
                  <a:srgbClr val="0070C0"/>
                </a:solidFill>
                <a:latin typeface="Times New Roman" panose="02020603050405020304" pitchFamily="18" charset="0"/>
                <a:cs typeface="Times New Roman" panose="02020603050405020304" pitchFamily="18" charset="0"/>
              </a:rPr>
              <a:t>2. Qualitative research: </a:t>
            </a:r>
            <a:endParaRPr lang="en-US" sz="2800" b="1" dirty="0" smtClean="0">
              <a:solidFill>
                <a:srgbClr val="0070C0"/>
              </a:solidFill>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a:t>
            </a:r>
            <a:r>
              <a:rPr lang="en-US" sz="2800" dirty="0" smtClean="0">
                <a:latin typeface="Times New Roman" panose="02020603050405020304" pitchFamily="18" charset="0"/>
                <a:cs typeface="Times New Roman" panose="02020603050405020304" pitchFamily="18" charset="0"/>
              </a:rPr>
              <a:t>emphasizes </a:t>
            </a:r>
            <a:r>
              <a:rPr lang="en-US" sz="2800" dirty="0">
                <a:latin typeface="Times New Roman" panose="02020603050405020304" pitchFamily="18" charset="0"/>
                <a:cs typeface="Times New Roman" panose="02020603050405020304" pitchFamily="18" charset="0"/>
              </a:rPr>
              <a:t>verbal descriptions and explanations of human behavior, (i.e., careful  and detailed descriptions of  life experiences in an attempt to understand  how the participants experience  and explain their own world and give meaning to it).  </a:t>
            </a: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tools for  gaining information include: participant observation, in-depth interviews, or an in-depth analysis of a single case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2384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Descriptive Vs Explanatory Vs Predictive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lphaUcPeriod"/>
            </a:pPr>
            <a:r>
              <a:rPr lang="en-US" sz="2800" b="1" dirty="0" smtClean="0">
                <a:solidFill>
                  <a:srgbClr val="0070C0"/>
                </a:solidFill>
                <a:latin typeface="Times New Roman" panose="02020603050405020304" pitchFamily="18" charset="0"/>
                <a:cs typeface="Times New Roman" panose="02020603050405020304" pitchFamily="18" charset="0"/>
              </a:rPr>
              <a:t>Descriptive </a:t>
            </a:r>
            <a:r>
              <a:rPr lang="en-US" sz="2800" b="1" dirty="0">
                <a:solidFill>
                  <a:srgbClr val="0070C0"/>
                </a:solidFill>
                <a:latin typeface="Times New Roman" panose="02020603050405020304" pitchFamily="18" charset="0"/>
                <a:cs typeface="Times New Roman" panose="02020603050405020304" pitchFamily="18" charset="0"/>
              </a:rPr>
              <a:t>research (Exploratory research): </a:t>
            </a:r>
            <a:endParaRPr lang="en-US" sz="2800" b="1" dirty="0" smtClean="0">
              <a:solidFill>
                <a:srgbClr val="0070C0"/>
              </a:solidFill>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emphasizes the accurate description  of some aspect of society.  </a:t>
            </a:r>
          </a:p>
          <a:p>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researcher may wish to assess specific characteristics of individuals, groups, situations, or events by summarizing the commonalities found in discrete observations. </a:t>
            </a:r>
            <a:endParaRPr lang="en-US" sz="2800" dirty="0" smtClean="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descriptive  research is directed toward studying "what"  and  how many of this "what".  Thus, it is directed toward answering  questions such as, "WHAT IS THIS?".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441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Descriptive Vs Explanatory Vs Predictive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buNone/>
            </a:pPr>
            <a:r>
              <a:rPr lang="en-US" sz="2800" b="1" dirty="0" smtClean="0">
                <a:solidFill>
                  <a:srgbClr val="0070C0"/>
                </a:solidFill>
                <a:latin typeface="Times New Roman" panose="02020603050405020304" pitchFamily="18" charset="0"/>
                <a:cs typeface="Times New Roman" panose="02020603050405020304" pitchFamily="18" charset="0"/>
              </a:rPr>
              <a:t>B. explanatory </a:t>
            </a:r>
            <a:r>
              <a:rPr lang="en-US" sz="2800" b="1" dirty="0">
                <a:solidFill>
                  <a:srgbClr val="0070C0"/>
                </a:solidFill>
                <a:latin typeface="Times New Roman" panose="02020603050405020304" pitchFamily="18" charset="0"/>
                <a:cs typeface="Times New Roman" panose="02020603050405020304" pitchFamily="18" charset="0"/>
              </a:rPr>
              <a:t>research: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Its primary goal is to understand or to  explain relationships. </a:t>
            </a:r>
          </a:p>
          <a:p>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uses  correlations   to  study  relationships  between  dimensions  or characteristics of individuals, groups, situations, or  events. </a:t>
            </a:r>
          </a:p>
          <a:p>
            <a:r>
              <a:rPr lang="en-US" sz="2800" dirty="0" smtClean="0">
                <a:latin typeface="Times New Roman" panose="02020603050405020304" pitchFamily="18" charset="0"/>
                <a:cs typeface="Times New Roman" panose="02020603050405020304" pitchFamily="18" charset="0"/>
              </a:rPr>
              <a:t>Explanatory </a:t>
            </a:r>
            <a:r>
              <a:rPr lang="en-US" sz="2800" dirty="0">
                <a:latin typeface="Times New Roman" panose="02020603050405020304" pitchFamily="18" charset="0"/>
                <a:cs typeface="Times New Roman" panose="02020603050405020304" pitchFamily="18" charset="0"/>
              </a:rPr>
              <a:t>research explains  (HOW THE PARTS OF A PHINOMINON  ARE  RELATED TO EACH OTHER).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Explanatory research asks the "WHY"   question.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8437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Research and Contemporary Nursing</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The development and utilization of nursing knowledge is essential for continued improvement in patient care. Conducting researches in nursing, as all other sciences, is important to establish a knowledge-base for practice, improvement, and development. </a:t>
            </a:r>
          </a:p>
        </p:txBody>
      </p:sp>
    </p:spTree>
    <p:extLst>
      <p:ext uri="{BB962C8B-B14F-4D97-AF65-F5344CB8AC3E}">
        <p14:creationId xmlns:p14="http://schemas.microsoft.com/office/powerpoint/2010/main" val="2792676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Descriptive Vs Explanatory Vs Predictive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a:solidFill>
                  <a:srgbClr val="0070C0"/>
                </a:solidFill>
                <a:latin typeface="Times New Roman" panose="02020603050405020304" pitchFamily="18" charset="0"/>
                <a:cs typeface="Times New Roman" panose="02020603050405020304" pitchFamily="18" charset="0"/>
              </a:rPr>
              <a:t>C. Predictive research: </a:t>
            </a:r>
            <a:endParaRPr lang="en-US" sz="2800" b="1" dirty="0" smtClean="0">
              <a:solidFill>
                <a:srgbClr val="0070C0"/>
              </a:solidFill>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This  type of research  moves beyond explanation  to the  prediction of precise  relationships   between   dimensions  or   characteristics   of  a phenomenon or differences between groups.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area  of health  promotion  provides  a rich  source  for  predictive studies  on  the  impact  of  such  intervention  on  health  outcomes  in various populations.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658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Basic (pure) Vs applied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514350" indent="-514350">
              <a:buFont typeface="+mj-lt"/>
              <a:buAutoNum type="alphaLcParenR"/>
            </a:pPr>
            <a:r>
              <a:rPr lang="en-US" sz="2800" b="1" dirty="0" smtClean="0">
                <a:solidFill>
                  <a:srgbClr val="0070C0"/>
                </a:solidFill>
                <a:latin typeface="Times New Roman" panose="02020603050405020304" pitchFamily="18" charset="0"/>
                <a:cs typeface="Times New Roman" panose="02020603050405020304" pitchFamily="18" charset="0"/>
              </a:rPr>
              <a:t>Basic </a:t>
            </a:r>
            <a:r>
              <a:rPr lang="en-US" sz="2800" b="1" dirty="0">
                <a:solidFill>
                  <a:srgbClr val="0070C0"/>
                </a:solidFill>
                <a:latin typeface="Times New Roman" panose="02020603050405020304" pitchFamily="18" charset="0"/>
                <a:cs typeface="Times New Roman" panose="02020603050405020304" pitchFamily="18" charset="0"/>
              </a:rPr>
              <a:t>research: </a:t>
            </a:r>
            <a:endParaRPr lang="en-US" sz="2800" b="1" dirty="0" smtClean="0">
              <a:solidFill>
                <a:srgbClr val="0070C0"/>
              </a:solidFill>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This   type  of  research   focuses  on   understanding  phenomena   of interest.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is  conducted  to accumulate  information,  extending  the  base  of knowledge  in a  discipline to  improve  understanding, or  to formulate  a theory.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Basic  research is  appropriate  for discovering  general  principles of human behavior and </a:t>
            </a:r>
            <a:r>
              <a:rPr lang="en-US" sz="2800" dirty="0" err="1">
                <a:latin typeface="Times New Roman" panose="02020603050405020304" pitchFamily="18" charset="0"/>
                <a:cs typeface="Times New Roman" panose="02020603050405020304" pitchFamily="18" charset="0"/>
              </a:rPr>
              <a:t>biophysiology</a:t>
            </a:r>
            <a:r>
              <a:rPr lang="en-US" sz="2800" dirty="0">
                <a:latin typeface="Times New Roman" panose="02020603050405020304" pitchFamily="18" charset="0"/>
                <a:cs typeface="Times New Roman" panose="02020603050405020304" pitchFamily="18" charset="0"/>
              </a:rPr>
              <a:t> processes.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65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Basic (pure) Vs applied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0070C0"/>
                </a:solidFill>
                <a:latin typeface="Times New Roman" panose="02020603050405020304" pitchFamily="18" charset="0"/>
                <a:cs typeface="Times New Roman" panose="02020603050405020304" pitchFamily="18" charset="0"/>
              </a:rPr>
              <a:t>b.) </a:t>
            </a:r>
            <a:r>
              <a:rPr lang="en-US" sz="2800" b="1" dirty="0">
                <a:solidFill>
                  <a:srgbClr val="0070C0"/>
                </a:solidFill>
                <a:latin typeface="Times New Roman" panose="02020603050405020304" pitchFamily="18" charset="0"/>
                <a:cs typeface="Times New Roman" panose="02020603050405020304" pitchFamily="18" charset="0"/>
              </a:rPr>
              <a:t>Applied research: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type of  research focuses on finding an immediate  solution to an existing problem.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Applied </a:t>
            </a:r>
            <a:r>
              <a:rPr lang="en-US" sz="2800" dirty="0">
                <a:latin typeface="Times New Roman" panose="02020603050405020304" pitchFamily="18" charset="0"/>
                <a:cs typeface="Times New Roman" panose="02020603050405020304" pitchFamily="18" charset="0"/>
              </a:rPr>
              <a:t>research is designed  to indicate how the principles of human behavior can be used to solve problems in nursing practice.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662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Characteristics of a scientific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sz="2800" dirty="0">
                <a:latin typeface="Times New Roman" panose="02020603050405020304" pitchFamily="18" charset="0"/>
                <a:cs typeface="Times New Roman" panose="02020603050405020304" pitchFamily="18" charset="0"/>
              </a:rPr>
              <a:t>The good scientific research should have the following characteristics: </a:t>
            </a: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Should  </a:t>
            </a:r>
            <a:r>
              <a:rPr lang="en-US" sz="2800" dirty="0">
                <a:latin typeface="Times New Roman" panose="02020603050405020304" pitchFamily="18" charset="0"/>
                <a:cs typeface="Times New Roman" panose="02020603050405020304" pitchFamily="18" charset="0"/>
              </a:rPr>
              <a:t>include a  problem that  need  a solution  or a  question that  need an answer.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Should </a:t>
            </a:r>
            <a:r>
              <a:rPr lang="en-US" sz="2800" dirty="0">
                <a:latin typeface="Times New Roman" panose="02020603050405020304" pitchFamily="18" charset="0"/>
                <a:cs typeface="Times New Roman" panose="02020603050405020304" pitchFamily="18" charset="0"/>
              </a:rPr>
              <a:t>achieve a general objective rather  than a personal objective.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should  follow  the  scientific approach  that  characterized  by  order  and control. </a:t>
            </a:r>
          </a:p>
          <a:p>
            <a:pPr marL="514350" indent="-514350">
              <a:buFont typeface="+mj-lt"/>
              <a:buAutoNum type="arabicPeriod"/>
            </a:pP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a:solidFill>
                  <a:srgbClr val="0070C0"/>
                </a:solidFill>
                <a:latin typeface="Times New Roman" panose="02020603050405020304" pitchFamily="18" charset="0"/>
                <a:cs typeface="Times New Roman" panose="02020603050405020304" pitchFamily="18" charset="0"/>
              </a:rPr>
              <a:t>It should add new information </a:t>
            </a:r>
            <a:r>
              <a:rPr lang="en-US" sz="2800" b="1" dirty="0" smtClean="0">
                <a:solidFill>
                  <a:srgbClr val="0070C0"/>
                </a:solidFill>
                <a:latin typeface="Times New Roman" panose="02020603050405020304" pitchFamily="18" charset="0"/>
                <a:cs typeface="Times New Roman" panose="02020603050405020304" pitchFamily="18" charset="0"/>
              </a:rPr>
              <a:t>through:</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 New </a:t>
            </a:r>
            <a:r>
              <a:rPr lang="en-US" sz="2800" dirty="0">
                <a:latin typeface="Times New Roman" panose="02020603050405020304" pitchFamily="18" charset="0"/>
                <a:cs typeface="Times New Roman" panose="02020603050405020304" pitchFamily="18" charset="0"/>
              </a:rPr>
              <a:t>facts that was not known  </a:t>
            </a:r>
            <a:r>
              <a:rPr lang="en-US" sz="2800" dirty="0" smtClean="0">
                <a:latin typeface="Times New Roman" panose="02020603050405020304" pitchFamily="18" charset="0"/>
                <a:cs typeface="Times New Roman" panose="02020603050405020304" pitchFamily="18" charset="0"/>
              </a:rPr>
              <a:t>before.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Validates </a:t>
            </a:r>
            <a:r>
              <a:rPr lang="en-US" sz="2800" dirty="0">
                <a:latin typeface="Times New Roman" panose="02020603050405020304" pitchFamily="18" charset="0"/>
                <a:cs typeface="Times New Roman" panose="02020603050405020304" pitchFamily="18" charset="0"/>
              </a:rPr>
              <a:t>results of previous research.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Tests </a:t>
            </a:r>
            <a:r>
              <a:rPr lang="en-US" sz="2800" dirty="0">
                <a:latin typeface="Times New Roman" panose="02020603050405020304" pitchFamily="18" charset="0"/>
                <a:cs typeface="Times New Roman" panose="02020603050405020304" pitchFamily="18" charset="0"/>
              </a:rPr>
              <a:t>theories.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Explains </a:t>
            </a:r>
            <a:r>
              <a:rPr lang="en-US" sz="2800" dirty="0">
                <a:latin typeface="Times New Roman" panose="02020603050405020304" pitchFamily="18" charset="0"/>
                <a:cs typeface="Times New Roman" panose="02020603050405020304" pitchFamily="18" charset="0"/>
              </a:rPr>
              <a:t>findings of a previous research.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Find </a:t>
            </a:r>
            <a:r>
              <a:rPr lang="en-US" sz="2800" dirty="0">
                <a:latin typeface="Times New Roman" panose="02020603050405020304" pitchFamily="18" charset="0"/>
                <a:cs typeface="Times New Roman" panose="02020603050405020304" pitchFamily="18" charset="0"/>
              </a:rPr>
              <a:t>out new relationships  among present phenomena.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9304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Characteristics of a scientific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800" b="1" dirty="0">
                <a:solidFill>
                  <a:srgbClr val="0070C0"/>
                </a:solidFill>
                <a:latin typeface="Times New Roman" panose="02020603050405020304" pitchFamily="18" charset="0"/>
                <a:cs typeface="Times New Roman" panose="02020603050405020304" pitchFamily="18" charset="0"/>
              </a:rPr>
              <a:t>5. Research results should be </a:t>
            </a:r>
            <a:r>
              <a:rPr lang="en-US" sz="2800" b="1" dirty="0" smtClean="0">
                <a:solidFill>
                  <a:srgbClr val="0070C0"/>
                </a:solidFill>
                <a:latin typeface="Times New Roman" panose="02020603050405020304" pitchFamily="18" charset="0"/>
                <a:cs typeface="Times New Roman" panose="02020603050405020304" pitchFamily="18" charset="0"/>
              </a:rPr>
              <a:t>liable to</a:t>
            </a:r>
            <a:r>
              <a:rPr lang="en-US" sz="2800" b="1" dirty="0">
                <a:solidFill>
                  <a:srgbClr val="0070C0"/>
                </a:solidFill>
                <a:latin typeface="Times New Roman" panose="02020603050405020304" pitchFamily="18" charset="0"/>
                <a:cs typeface="Times New Roman" panose="02020603050405020304" pitchFamily="18" charset="0"/>
              </a:rPr>
              <a:t>: </a:t>
            </a:r>
            <a:endParaRPr lang="en-US" sz="2800" b="1" dirty="0" smtClean="0">
              <a:solidFill>
                <a:srgbClr val="0070C0"/>
              </a:solidFill>
              <a:latin typeface="Times New Roman" panose="02020603050405020304" pitchFamily="18" charset="0"/>
              <a:cs typeface="Times New Roman" panose="02020603050405020304" pitchFamily="18" charset="0"/>
            </a:endParaRPr>
          </a:p>
          <a:p>
            <a:pPr marL="514350" indent="-514350">
              <a:buAutoNum type="alphaLcPeriod"/>
            </a:pPr>
            <a:r>
              <a:rPr lang="en-US" sz="2800" dirty="0" smtClean="0">
                <a:latin typeface="Times New Roman" panose="02020603050405020304" pitchFamily="18" charset="0"/>
                <a:cs typeface="Times New Roman" panose="02020603050405020304" pitchFamily="18" charset="0"/>
              </a:rPr>
              <a:t>Testing </a:t>
            </a:r>
            <a:r>
              <a:rPr lang="en-US" sz="2800" dirty="0">
                <a:latin typeface="Times New Roman" panose="02020603050405020304" pitchFamily="18" charset="0"/>
                <a:cs typeface="Times New Roman" panose="02020603050405020304" pitchFamily="18" charset="0"/>
              </a:rPr>
              <a:t>_______  when another researcher choose  the same    problem and follows the same steps, he/she probably gets the same results. </a:t>
            </a:r>
            <a:endParaRPr lang="en-US" sz="2800" dirty="0" smtClean="0">
              <a:latin typeface="Times New Roman" panose="02020603050405020304" pitchFamily="18" charset="0"/>
              <a:cs typeface="Times New Roman" panose="02020603050405020304" pitchFamily="18" charset="0"/>
            </a:endParaRPr>
          </a:p>
          <a:p>
            <a:pPr marL="514350" indent="-514350">
              <a:buAutoNum type="alphaLcPeriod"/>
            </a:pPr>
            <a:r>
              <a:rPr lang="en-US" sz="2800" dirty="0" smtClean="0">
                <a:latin typeface="Times New Roman" panose="02020603050405020304" pitchFamily="18" charset="0"/>
                <a:cs typeface="Times New Roman" panose="02020603050405020304" pitchFamily="18" charset="0"/>
              </a:rPr>
              <a:t>b</a:t>
            </a:r>
            <a:r>
              <a:rPr lang="en-US" sz="2800" dirty="0">
                <a:latin typeface="Times New Roman" panose="02020603050405020304" pitchFamily="18" charset="0"/>
                <a:cs typeface="Times New Roman" panose="02020603050405020304" pitchFamily="18" charset="0"/>
              </a:rPr>
              <a:t>. Generalization ______ that is the results could be generalized from the study sample to the study </a:t>
            </a:r>
            <a:r>
              <a:rPr lang="en-US" sz="2800" dirty="0" smtClean="0">
                <a:latin typeface="Times New Roman" panose="02020603050405020304" pitchFamily="18" charset="0"/>
                <a:cs typeface="Times New Roman" panose="02020603050405020304" pitchFamily="18" charset="0"/>
              </a:rPr>
              <a:t>population.</a:t>
            </a:r>
          </a:p>
          <a:p>
            <a:pPr marL="0" indent="0">
              <a:buNone/>
            </a:pPr>
            <a:r>
              <a:rPr lang="en-US" sz="2800" b="1" dirty="0" smtClean="0">
                <a:solidFill>
                  <a:srgbClr val="0070C0"/>
                </a:solidFill>
                <a:latin typeface="Times New Roman" panose="02020603050405020304" pitchFamily="18" charset="0"/>
                <a:cs typeface="Times New Roman" panose="02020603050405020304" pitchFamily="18" charset="0"/>
              </a:rPr>
              <a:t>6. The </a:t>
            </a:r>
            <a:r>
              <a:rPr lang="en-US" sz="2800" b="1" dirty="0">
                <a:solidFill>
                  <a:srgbClr val="0070C0"/>
                </a:solidFill>
                <a:latin typeface="Times New Roman" panose="02020603050405020304" pitchFamily="18" charset="0"/>
                <a:cs typeface="Times New Roman" panose="02020603050405020304" pitchFamily="18" charset="0"/>
              </a:rPr>
              <a:t>research  should be  ethical </a:t>
            </a:r>
            <a:r>
              <a:rPr lang="en-US" sz="2800" dirty="0">
                <a:latin typeface="Times New Roman" panose="02020603050405020304" pitchFamily="18" charset="0"/>
                <a:cs typeface="Times New Roman" panose="02020603050405020304" pitchFamily="18" charset="0"/>
              </a:rPr>
              <a:t>(i.e., does  not violate  the rights of  patients, profession, community, or the researcher him/her self).</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884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Limitations of the scientific research: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It  is  inadequate  for  addressing   moral  or  ethical  questions  (e.g.,  Should abortion be legal?).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must  contend with problems  of measurement, thus,  any phenomena must be translated to measurable items.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typically focuses  on a  relatively small  portion  of the  human experience (e.g., weight gain, depression) in a single study.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778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sz="8800" b="1" dirty="0" smtClean="0">
                <a:solidFill>
                  <a:srgbClr val="0070C0"/>
                </a:solidFill>
                <a:latin typeface="Times New Roman" panose="02020603050405020304" pitchFamily="18" charset="0"/>
                <a:cs typeface="Times New Roman" panose="02020603050405020304" pitchFamily="18" charset="0"/>
              </a:rPr>
              <a:t>Thank you </a:t>
            </a:r>
            <a:endParaRPr lang="en-US" sz="8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1471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Lecture Outcomes:</a:t>
            </a:r>
          </a:p>
        </p:txBody>
      </p:sp>
      <p:sp>
        <p:nvSpPr>
          <p:cNvPr id="3" name="Content Placeholder 2"/>
          <p:cNvSpPr>
            <a:spLocks noGrp="1"/>
          </p:cNvSpPr>
          <p:nvPr>
            <p:ph idx="1"/>
          </p:nvPr>
        </p:nvSpPr>
        <p:spPr/>
        <p:txBody>
          <a:bodyPr>
            <a:normAutofit fontScale="92500"/>
          </a:bodyPr>
          <a:lstStyle/>
          <a:p>
            <a:r>
              <a:rPr lang="en-US" sz="2800" dirty="0">
                <a:latin typeface="Times New Roman" panose="02020603050405020304" pitchFamily="18" charset="0"/>
                <a:cs typeface="Times New Roman" panose="02020603050405020304" pitchFamily="18" charset="0"/>
              </a:rPr>
              <a:t>Describe  the defining characteristics of research</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Signify  the various nurse's roles in scientific research</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Compare  the  value  of  information  generated  by  research  to  information found from other sources</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Describe  research competencies needed by baccalaureate-prepared  nurses in order to have an evidence-based </a:t>
            </a:r>
            <a:r>
              <a:rPr lang="en-US" sz="2800" dirty="0" smtClean="0">
                <a:latin typeface="Times New Roman" panose="02020603050405020304" pitchFamily="18" charset="0"/>
                <a:cs typeface="Times New Roman" panose="02020603050405020304" pitchFamily="18" charset="0"/>
              </a:rPr>
              <a:t>practice.</a:t>
            </a:r>
          </a:p>
          <a:p>
            <a:r>
              <a:rPr lang="en-US" sz="2800" dirty="0">
                <a:latin typeface="Times New Roman" panose="02020603050405020304" pitchFamily="18" charset="0"/>
                <a:cs typeface="Times New Roman" panose="02020603050405020304" pitchFamily="18" charset="0"/>
              </a:rPr>
              <a:t>Differentiate  among the utilization of each of the scientific research types.</a:t>
            </a:r>
          </a:p>
        </p:txBody>
      </p:sp>
    </p:spTree>
    <p:extLst>
      <p:ext uri="{BB962C8B-B14F-4D97-AF65-F5344CB8AC3E}">
        <p14:creationId xmlns:p14="http://schemas.microsoft.com/office/powerpoint/2010/main" val="919183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Definitions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US" sz="2800" dirty="0">
                <a:latin typeface="Times New Roman" panose="02020603050405020304" pitchFamily="18" charset="0"/>
                <a:cs typeface="Times New Roman" panose="02020603050405020304" pitchFamily="18" charset="0"/>
              </a:rPr>
              <a:t>Research:  it is a  systematic, formal, rigorous,  and precise process used to gain  solutions to  problems  or  discover and  interpret  new  facts and relationships.  </a:t>
            </a:r>
          </a:p>
          <a:p>
            <a:r>
              <a:rPr lang="en-US" sz="2800" dirty="0" smtClean="0">
                <a:latin typeface="Times New Roman" panose="02020603050405020304" pitchFamily="18" charset="0"/>
                <a:cs typeface="Times New Roman" panose="02020603050405020304" pitchFamily="18" charset="0"/>
              </a:rPr>
              <a:t>Nursing </a:t>
            </a:r>
            <a:r>
              <a:rPr lang="en-US" sz="2800" dirty="0">
                <a:latin typeface="Times New Roman" panose="02020603050405020304" pitchFamily="18" charset="0"/>
                <a:cs typeface="Times New Roman" panose="02020603050405020304" pitchFamily="18" charset="0"/>
              </a:rPr>
              <a:t>research: is  systemic  inquiry designed  to develop  knowledge  about issues  of  importance to  nurses,  including  nursing  practice,  nursing education, and nursing administration.  </a:t>
            </a:r>
          </a:p>
          <a:p>
            <a:r>
              <a:rPr lang="en-US" sz="2800" dirty="0" smtClean="0">
                <a:latin typeface="Times New Roman" panose="02020603050405020304" pitchFamily="18" charset="0"/>
                <a:cs typeface="Times New Roman" panose="02020603050405020304" pitchFamily="18" charset="0"/>
              </a:rPr>
              <a:t>Research-based   </a:t>
            </a:r>
            <a:r>
              <a:rPr lang="en-US" sz="2800" dirty="0">
                <a:latin typeface="Times New Roman" panose="02020603050405020304" pitchFamily="18" charset="0"/>
                <a:cs typeface="Times New Roman" panose="02020603050405020304" pitchFamily="18" charset="0"/>
              </a:rPr>
              <a:t>practice:  using  research  findings   to  inform  the  decisions, actions, and interaction of nurses with clients. </a:t>
            </a:r>
          </a:p>
        </p:txBody>
      </p:sp>
    </p:spTree>
    <p:extLst>
      <p:ext uri="{BB962C8B-B14F-4D97-AF65-F5344CB8AC3E}">
        <p14:creationId xmlns:p14="http://schemas.microsoft.com/office/powerpoint/2010/main" val="4103056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Importance of research in nursing:</a:t>
            </a: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Emphasizing  on  the  development  and  utilization  of  nursing  knowledge, which is essential for continued improvement in patient care.  </a:t>
            </a: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Nurses</a:t>
            </a:r>
            <a:r>
              <a:rPr lang="en-US" sz="2800" dirty="0">
                <a:latin typeface="Times New Roman" panose="02020603050405020304" pitchFamily="18" charset="0"/>
                <a:cs typeface="Times New Roman" panose="02020603050405020304" pitchFamily="18" charset="0"/>
              </a:rPr>
              <a:t>' need to document the effectiveness of  their practices not only to the profession, but  also to  the clients,  administrators,  and other  professionals.  - (Thus  research  findings  help  them  to  eliminate nursing  actions  that  do  not  achieve desired outcomes or to identify the practices  that alter health care outcomes and contain costs).  </a:t>
            </a: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Nurses</a:t>
            </a:r>
            <a:r>
              <a:rPr lang="en-US" sz="2800" dirty="0">
                <a:latin typeface="Times New Roman" panose="02020603050405020304" pitchFamily="18" charset="0"/>
                <a:cs typeface="Times New Roman" panose="02020603050405020304" pitchFamily="18" charset="0"/>
              </a:rPr>
              <a:t>' need  for understanding  the  varied dimensions  of their  profession, (theoretical, ethical, practical dimensions, </a:t>
            </a:r>
            <a:r>
              <a:rPr lang="en-US" sz="2800" dirty="0" err="1">
                <a:latin typeface="Times New Roman" panose="02020603050405020304" pitchFamily="18" charset="0"/>
                <a:cs typeface="Times New Roman" panose="02020603050405020304" pitchFamily="18" charset="0"/>
              </a:rPr>
              <a:t>etc</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74291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Continue: Importance of research in nursing:</a:t>
            </a:r>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a:latin typeface="Times New Roman" panose="02020603050405020304" pitchFamily="18" charset="0"/>
                <a:cs typeface="Times New Roman" panose="02020603050405020304" pitchFamily="18" charset="0"/>
              </a:rPr>
              <a:t> 4.Research enables nurses to describe the following</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characteristics  of a particular  nursing situation about  which little is known.  </a:t>
            </a: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Explain </a:t>
            </a:r>
            <a:r>
              <a:rPr lang="en-US" sz="2800" dirty="0">
                <a:latin typeface="Times New Roman" panose="02020603050405020304" pitchFamily="18" charset="0"/>
                <a:cs typeface="Times New Roman" panose="02020603050405020304" pitchFamily="18" charset="0"/>
              </a:rPr>
              <a:t>phenomena that must be considered in planning  nursing care.  </a:t>
            </a: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Predict </a:t>
            </a:r>
            <a:r>
              <a:rPr lang="en-US" sz="2800" dirty="0">
                <a:latin typeface="Times New Roman" panose="02020603050405020304" pitchFamily="18" charset="0"/>
                <a:cs typeface="Times New Roman" panose="02020603050405020304" pitchFamily="18" charset="0"/>
              </a:rPr>
              <a:t>the probable outcomes  of certain nursing decisions. </a:t>
            </a: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Control </a:t>
            </a:r>
            <a:r>
              <a:rPr lang="en-US" sz="2800" dirty="0">
                <a:latin typeface="Times New Roman" panose="02020603050405020304" pitchFamily="18" charset="0"/>
                <a:cs typeface="Times New Roman" panose="02020603050405020304" pitchFamily="18" charset="0"/>
              </a:rPr>
              <a:t>the occurrence of undesired outcomes.  </a:t>
            </a: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Initiate </a:t>
            </a:r>
            <a:r>
              <a:rPr lang="en-US" sz="2800" dirty="0">
                <a:latin typeface="Times New Roman" panose="02020603050405020304" pitchFamily="18" charset="0"/>
                <a:cs typeface="Times New Roman" panose="02020603050405020304" pitchFamily="18" charset="0"/>
              </a:rPr>
              <a:t>activities  to promote desired client behavior.</a:t>
            </a:r>
          </a:p>
        </p:txBody>
      </p:sp>
    </p:spTree>
    <p:extLst>
      <p:ext uri="{BB962C8B-B14F-4D97-AF65-F5344CB8AC3E}">
        <p14:creationId xmlns:p14="http://schemas.microsoft.com/office/powerpoint/2010/main" val="2214424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Roles of nurses in nursing research:</a:t>
            </a:r>
          </a:p>
        </p:txBody>
      </p:sp>
      <p:sp>
        <p:nvSpPr>
          <p:cNvPr id="3" name="Content Placeholder 2"/>
          <p:cNvSpPr>
            <a:spLocks noGrp="1"/>
          </p:cNvSpPr>
          <p:nvPr>
            <p:ph idx="1"/>
          </p:nvPr>
        </p:nvSpPr>
        <p:spPr/>
        <p:txBody>
          <a:bodyPr>
            <a:normAutofit fontScale="92500" lnSpcReduction="20000"/>
          </a:bodyPr>
          <a:lstStyle/>
          <a:p>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is every  nurse's  responsibility  to engage  in  one or  more  roles  along the research participation, from these roles are the following: </a:t>
            </a: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Indirect participation:  This is a  minimum nurse involvement in  a research responsibility. It is  done when a nurse  read a research report  to keep up-to-date on relevant findings that  may affect their  practice. This  level is called "</a:t>
            </a:r>
            <a:r>
              <a:rPr lang="en-US" sz="2800" b="1" dirty="0">
                <a:latin typeface="Times New Roman" panose="02020603050405020304" pitchFamily="18" charset="0"/>
                <a:cs typeface="Times New Roman" panose="02020603050405020304" pitchFamily="18" charset="0"/>
              </a:rPr>
              <a:t>research utilization". </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Research   Utilization:  </a:t>
            </a:r>
            <a:r>
              <a:rPr lang="en-US" sz="2800" dirty="0">
                <a:latin typeface="Times New Roman" panose="02020603050405020304" pitchFamily="18" charset="0"/>
                <a:cs typeface="Times New Roman" panose="02020603050405020304" pitchFamily="18" charset="0"/>
              </a:rPr>
              <a:t>"Is  the  use  of   the  research  findings  in  a practice setting"</a:t>
            </a:r>
          </a:p>
        </p:txBody>
      </p:sp>
    </p:spTree>
    <p:extLst>
      <p:ext uri="{BB962C8B-B14F-4D97-AF65-F5344CB8AC3E}">
        <p14:creationId xmlns:p14="http://schemas.microsoft.com/office/powerpoint/2010/main" val="757257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Continue: Roles of nurses in nursing research:</a:t>
            </a:r>
          </a:p>
        </p:txBody>
      </p:sp>
      <p:sp>
        <p:nvSpPr>
          <p:cNvPr id="3" name="Content Placeholder 2"/>
          <p:cNvSpPr>
            <a:spLocks noGrp="1"/>
          </p:cNvSpPr>
          <p:nvPr>
            <p:ph idx="1"/>
          </p:nvPr>
        </p:nvSpPr>
        <p:spPr/>
        <p:txBody>
          <a:bodyPr>
            <a:normAutofit fontScale="62500" lnSpcReduction="20000"/>
          </a:bodyPr>
          <a:lstStyle/>
          <a:p>
            <a:pPr marL="0" indent="0">
              <a:buNone/>
            </a:pPr>
            <a:r>
              <a:rPr lang="en-US" sz="2800" dirty="0">
                <a:latin typeface="Times New Roman" panose="02020603050405020304" pitchFamily="18" charset="0"/>
                <a:cs typeface="Times New Roman" panose="02020603050405020304" pitchFamily="18" charset="0"/>
              </a:rPr>
              <a:t>2. Direct    participation:    in   which    nurses    are   nursing    research producers. They are actively participating in designing and implementing research studies</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a:latin typeface="Times New Roman" panose="02020603050405020304" pitchFamily="18" charset="0"/>
                <a:cs typeface="Times New Roman" panose="02020603050405020304" pitchFamily="18" charset="0"/>
              </a:rPr>
              <a:t>3. Between these  two dimensions of  research participation, there  are a variety of roles for nurses to play, from these roles</a:t>
            </a:r>
            <a:r>
              <a:rPr lang="en-US" sz="2800" dirty="0" smtClean="0">
                <a:latin typeface="Times New Roman" panose="02020603050405020304" pitchFamily="18" charset="0"/>
                <a:cs typeface="Times New Roman" panose="02020603050405020304" pitchFamily="18" charset="0"/>
              </a:rPr>
              <a:t>:</a:t>
            </a:r>
          </a:p>
          <a:p>
            <a:pPr marL="514350" indent="-514350">
              <a:buFont typeface="+mj-lt"/>
              <a:buAutoNum type="alphaLcParenR"/>
            </a:pPr>
            <a:r>
              <a:rPr lang="en-US" sz="2800" dirty="0">
                <a:latin typeface="Times New Roman" panose="02020603050405020304" pitchFamily="18" charset="0"/>
                <a:cs typeface="Times New Roman" panose="02020603050405020304" pitchFamily="18" charset="0"/>
              </a:rPr>
              <a:t>Attending research presentations  at professional conferences.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Evaluating completed research for its possible use  in practice.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Discussing  the implications and relevance  of research findings with clients.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Giving clients information and advice about participation  in studies.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Assisting </a:t>
            </a:r>
            <a:r>
              <a:rPr lang="en-US" sz="2800" dirty="0">
                <a:latin typeface="Times New Roman" panose="02020603050405020304" pitchFamily="18" charset="0"/>
                <a:cs typeface="Times New Roman" panose="02020603050405020304" pitchFamily="18" charset="0"/>
              </a:rPr>
              <a:t>in the collection of research information  (e.g., distributing questionnaires to clients).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Reviewing a  proposed research  plan for its  applicability in  clinical settings. </a:t>
            </a:r>
          </a:p>
          <a:p>
            <a:pPr marL="514350" indent="-514350">
              <a:buFont typeface="+mj-lt"/>
              <a:buAutoNum type="alphaLcParenR"/>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Assisting  with  the development  of  an  idea for  a  clinical research project.</a:t>
            </a:r>
          </a:p>
        </p:txBody>
      </p:sp>
    </p:spTree>
    <p:extLst>
      <p:ext uri="{BB962C8B-B14F-4D97-AF65-F5344CB8AC3E}">
        <p14:creationId xmlns:p14="http://schemas.microsoft.com/office/powerpoint/2010/main" val="2033202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Sources of </a:t>
            </a:r>
            <a:r>
              <a:rPr lang="en-US" dirty="0" smtClean="0">
                <a:latin typeface="Times New Roman" panose="02020603050405020304" pitchFamily="18" charset="0"/>
                <a:cs typeface="Times New Roman" panose="02020603050405020304" pitchFamily="18" charset="0"/>
              </a:rPr>
              <a:t>knowledge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514350" indent="-514350">
              <a:buClr>
                <a:srgbClr val="0070C0"/>
              </a:buClr>
              <a:buFont typeface="+mj-lt"/>
              <a:buAutoNum type="arabicPeriod"/>
            </a:pPr>
            <a:r>
              <a:rPr lang="en-US" sz="2800" b="1" dirty="0">
                <a:solidFill>
                  <a:srgbClr val="0070C0"/>
                </a:solidFill>
                <a:latin typeface="Times New Roman" panose="02020603050405020304" pitchFamily="18" charset="0"/>
                <a:cs typeface="Times New Roman" panose="02020603050405020304" pitchFamily="18" charset="0"/>
              </a:rPr>
              <a:t>Tradition: </a:t>
            </a:r>
            <a:r>
              <a:rPr lang="en-US" sz="2800" dirty="0">
                <a:solidFill>
                  <a:schemeClr val="tx1"/>
                </a:solidFill>
                <a:latin typeface="Times New Roman" panose="02020603050405020304" pitchFamily="18" charset="0"/>
                <a:cs typeface="Times New Roman" panose="02020603050405020304" pitchFamily="18" charset="0"/>
              </a:rPr>
              <a:t>Within  nursing profession,  certain beliefs  are accepted as  truths (and certain  practices  are accepted  as effective)  simply based  on customs, </a:t>
            </a:r>
          </a:p>
          <a:p>
            <a:pPr marL="0" indent="0">
              <a:buNone/>
            </a:pP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for  example, one  of the  tasks  traditionally performed  by nurses  is  the change-of- shift report for  each and  every  patient, whether  or not  the patient's  condition has  changed, without proving  its productivity and/or  effectiveness under  certain circumstances).  But traditions may undermine effective problem solving. </a:t>
            </a:r>
          </a:p>
        </p:txBody>
      </p:sp>
    </p:spTree>
    <p:extLst>
      <p:ext uri="{BB962C8B-B14F-4D97-AF65-F5344CB8AC3E}">
        <p14:creationId xmlns:p14="http://schemas.microsoft.com/office/powerpoint/2010/main" val="732100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Slice</Template>
  <TotalTime>77</TotalTime>
  <Words>1786</Words>
  <Application>Microsoft Office PowerPoint</Application>
  <PresentationFormat>Widescreen</PresentationFormat>
  <Paragraphs>127</Paragraphs>
  <Slides>26</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26</vt:i4>
      </vt:variant>
    </vt:vector>
  </HeadingPairs>
  <TitlesOfParts>
    <vt:vector size="37" baseType="lpstr">
      <vt:lpstr>Arial</vt:lpstr>
      <vt:lpstr>Calibri</vt:lpstr>
      <vt:lpstr>Calibri Light</vt:lpstr>
      <vt:lpstr>Century Gothic</vt:lpstr>
      <vt:lpstr>Courier New</vt:lpstr>
      <vt:lpstr>Times New Roman</vt:lpstr>
      <vt:lpstr>Wingdings</vt:lpstr>
      <vt:lpstr>Wingdings 2</vt:lpstr>
      <vt:lpstr>Wingdings 3</vt:lpstr>
      <vt:lpstr>HDOfficeLightV0</vt:lpstr>
      <vt:lpstr>Wisp</vt:lpstr>
      <vt:lpstr>Introduction to nursing research </vt:lpstr>
      <vt:lpstr>Research and Contemporary Nursing</vt:lpstr>
      <vt:lpstr>Lecture Outcomes:</vt:lpstr>
      <vt:lpstr>Definitions</vt:lpstr>
      <vt:lpstr>Importance of research in nursing:</vt:lpstr>
      <vt:lpstr>Continue: Importance of research in nursing:</vt:lpstr>
      <vt:lpstr>Roles of nurses in nursing research:</vt:lpstr>
      <vt:lpstr>Continue: Roles of nurses in nursing research:</vt:lpstr>
      <vt:lpstr>Sources of knowledge</vt:lpstr>
      <vt:lpstr>Continue: Sources of knowledge:</vt:lpstr>
      <vt:lpstr>Continue: Sources of knowledge:</vt:lpstr>
      <vt:lpstr>Continue: Sources of knowledge:</vt:lpstr>
      <vt:lpstr>Continue: Sources of knowledge:</vt:lpstr>
      <vt:lpstr>Continue: Sources of knowledge:</vt:lpstr>
      <vt:lpstr>Continue: Sources of knowledge:</vt:lpstr>
      <vt:lpstr>Types of scientific research</vt:lpstr>
      <vt:lpstr>Continue types of scientific research</vt:lpstr>
      <vt:lpstr>Descriptive Vs Explanatory Vs Predictive research:</vt:lpstr>
      <vt:lpstr>Continue Descriptive Vs Explanatory Vs Predictive research:</vt:lpstr>
      <vt:lpstr>Continue Descriptive Vs Explanatory Vs Predictive research:</vt:lpstr>
      <vt:lpstr>Basic (pure) Vs applied research:</vt:lpstr>
      <vt:lpstr>Continue Basic (pure) Vs applied research:</vt:lpstr>
      <vt:lpstr>Characteristics of a scientific research:</vt:lpstr>
      <vt:lpstr>Continue Characteristics of a scientific research:</vt:lpstr>
      <vt:lpstr>Limitations of the scientific research: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nursing research </dc:title>
  <dc:creator>Abdualrahman Alshehry</dc:creator>
  <cp:lastModifiedBy>Abdualrahman Alshehry</cp:lastModifiedBy>
  <cp:revision>31</cp:revision>
  <dcterms:created xsi:type="dcterms:W3CDTF">2016-09-30T22:49:54Z</dcterms:created>
  <dcterms:modified xsi:type="dcterms:W3CDTF">2016-10-01T01:49:46Z</dcterms:modified>
</cp:coreProperties>
</file>