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63" r:id="rId4"/>
    <p:sldId id="259" r:id="rId5"/>
    <p:sldId id="261" r:id="rId6"/>
    <p:sldId id="264" r:id="rId7"/>
    <p:sldId id="268" r:id="rId8"/>
    <p:sldId id="267" r:id="rId9"/>
    <p:sldId id="265" r:id="rId10"/>
    <p:sldId id="266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63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23F1D-9B79-41B1-8459-934244653C75}" type="datetimeFigureOut">
              <a:rPr lang="ar-SA" smtClean="0"/>
              <a:t>30/3/1436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8E083-E4DE-4E02-AB29-A7AC95FD92B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25638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23F1D-9B79-41B1-8459-934244653C75}" type="datetimeFigureOut">
              <a:rPr lang="ar-SA" smtClean="0"/>
              <a:t>30/3/1436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8E083-E4DE-4E02-AB29-A7AC95FD92B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5390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23F1D-9B79-41B1-8459-934244653C75}" type="datetimeFigureOut">
              <a:rPr lang="ar-SA" smtClean="0"/>
              <a:t>30/3/1436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8E083-E4DE-4E02-AB29-A7AC95FD92B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42759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23F1D-9B79-41B1-8459-934244653C75}" type="datetimeFigureOut">
              <a:rPr lang="ar-SA" smtClean="0"/>
              <a:t>30/3/1436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8E083-E4DE-4E02-AB29-A7AC95FD92B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48131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23F1D-9B79-41B1-8459-934244653C75}" type="datetimeFigureOut">
              <a:rPr lang="ar-SA" smtClean="0"/>
              <a:t>30/3/1436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8E083-E4DE-4E02-AB29-A7AC95FD92B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6661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23F1D-9B79-41B1-8459-934244653C75}" type="datetimeFigureOut">
              <a:rPr lang="ar-SA" smtClean="0"/>
              <a:t>30/3/1436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8E083-E4DE-4E02-AB29-A7AC95FD92B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68825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23F1D-9B79-41B1-8459-934244653C75}" type="datetimeFigureOut">
              <a:rPr lang="ar-SA" smtClean="0"/>
              <a:t>30/3/1436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8E083-E4DE-4E02-AB29-A7AC95FD92B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10396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23F1D-9B79-41B1-8459-934244653C75}" type="datetimeFigureOut">
              <a:rPr lang="ar-SA" smtClean="0"/>
              <a:t>30/3/1436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8E083-E4DE-4E02-AB29-A7AC95FD92B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03712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23F1D-9B79-41B1-8459-934244653C75}" type="datetimeFigureOut">
              <a:rPr lang="ar-SA" smtClean="0"/>
              <a:t>30/3/1436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8E083-E4DE-4E02-AB29-A7AC95FD92B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84028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23F1D-9B79-41B1-8459-934244653C75}" type="datetimeFigureOut">
              <a:rPr lang="ar-SA" smtClean="0"/>
              <a:t>30/3/1436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8E083-E4DE-4E02-AB29-A7AC95FD92B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50236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23F1D-9B79-41B1-8459-934244653C75}" type="datetimeFigureOut">
              <a:rPr lang="ar-SA" smtClean="0"/>
              <a:t>30/3/1436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8E083-E4DE-4E02-AB29-A7AC95FD92B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22256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23F1D-9B79-41B1-8459-934244653C75}" type="datetimeFigureOut">
              <a:rPr lang="ar-SA" smtClean="0"/>
              <a:t>30/3/1436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8E083-E4DE-4E02-AB29-A7AC95FD92B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91805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maad@ksu.edu.s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-9150" y="0"/>
            <a:ext cx="9144000" cy="1844823"/>
          </a:xfrm>
          <a:solidFill>
            <a:schemeClr val="tx1"/>
          </a:solidFill>
        </p:spPr>
        <p:txBody>
          <a:bodyPr/>
          <a:lstStyle/>
          <a:p>
            <a:pPr algn="r"/>
            <a:r>
              <a:rPr lang="ar-SA" dirty="0" smtClean="0">
                <a:solidFill>
                  <a:srgbClr val="FF0000"/>
                </a:solidFill>
              </a:rPr>
              <a:t>          </a:t>
            </a:r>
            <a:r>
              <a:rPr lang="ar-SA" b="1" dirty="0" smtClean="0">
                <a:solidFill>
                  <a:srgbClr val="FF0000"/>
                </a:solidFill>
              </a:rPr>
              <a:t>معلومات عن المقرر</a:t>
            </a:r>
            <a:endParaRPr lang="ar-SA" b="1" dirty="0">
              <a:solidFill>
                <a:srgbClr val="FF0000"/>
              </a:solidFill>
            </a:endParaRPr>
          </a:p>
        </p:txBody>
      </p:sp>
      <p:pic>
        <p:nvPicPr>
          <p:cNvPr id="4" name="صورة 5" descr="imagesCABAPCZ7.jpg"/>
          <p:cNvPicPr>
            <a:picLocks noChangeAspect="1"/>
          </p:cNvPicPr>
          <p:nvPr/>
        </p:nvPicPr>
        <p:blipFill>
          <a:blip r:embed="rId2">
            <a:lum brigh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987824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843808" y="1769683"/>
            <a:ext cx="6300192" cy="5085184"/>
          </a:xfrm>
          <a:solidFill>
            <a:schemeClr val="tx1"/>
          </a:solidFill>
        </p:spPr>
        <p:txBody>
          <a:bodyPr/>
          <a:lstStyle/>
          <a:p>
            <a:r>
              <a:rPr lang="ar-SA" b="1" i="1" dirty="0" smtClean="0">
                <a:solidFill>
                  <a:schemeClr val="bg1"/>
                </a:solidFill>
              </a:rPr>
              <a:t>التقويم الفسيولوجي للأداء الرياضي</a:t>
            </a:r>
            <a:br>
              <a:rPr lang="ar-SA" b="1" i="1" dirty="0" smtClean="0">
                <a:solidFill>
                  <a:schemeClr val="bg1"/>
                </a:solidFill>
              </a:rPr>
            </a:br>
            <a:endParaRPr lang="ar-SA" b="1" i="1" dirty="0" smtClean="0">
              <a:solidFill>
                <a:schemeClr val="bg1"/>
              </a:solidFill>
            </a:endParaRPr>
          </a:p>
          <a:p>
            <a:r>
              <a:rPr lang="ar-SA" b="1" i="1" dirty="0" smtClean="0">
                <a:solidFill>
                  <a:schemeClr val="bg1"/>
                </a:solidFill>
              </a:rPr>
              <a:t>مز </a:t>
            </a:r>
            <a:r>
              <a:rPr lang="ar-SA" b="1" i="1" dirty="0">
                <a:solidFill>
                  <a:schemeClr val="bg1"/>
                </a:solidFill>
              </a:rPr>
              <a:t>المقرر: فجب 314 </a:t>
            </a:r>
            <a:endParaRPr lang="ar-SA" b="1" i="1" dirty="0" smtClean="0">
              <a:solidFill>
                <a:schemeClr val="bg1"/>
              </a:solidFill>
            </a:endParaRPr>
          </a:p>
          <a:p>
            <a:endParaRPr lang="ar-SA" b="1" i="1" dirty="0" smtClean="0">
              <a:solidFill>
                <a:schemeClr val="bg1"/>
              </a:solidFill>
            </a:endParaRPr>
          </a:p>
          <a:p>
            <a:r>
              <a:rPr lang="ar-SA" b="1" i="1" dirty="0" smtClean="0">
                <a:solidFill>
                  <a:schemeClr val="bg1"/>
                </a:solidFill>
              </a:rPr>
              <a:t>عدد </a:t>
            </a:r>
            <a:r>
              <a:rPr lang="ar-SA" b="1" i="1" dirty="0">
                <a:solidFill>
                  <a:schemeClr val="bg1"/>
                </a:solidFill>
              </a:rPr>
              <a:t>الساعات: 2</a:t>
            </a:r>
          </a:p>
        </p:txBody>
      </p:sp>
    </p:spTree>
    <p:extLst>
      <p:ext uri="{BB962C8B-B14F-4D97-AF65-F5344CB8AC3E}">
        <p14:creationId xmlns:p14="http://schemas.microsoft.com/office/powerpoint/2010/main" val="15879828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04665"/>
            <a:ext cx="8435280" cy="6264695"/>
          </a:xfrm>
        </p:spPr>
        <p:txBody>
          <a:bodyPr>
            <a:normAutofit fontScale="70000" lnSpcReduction="20000"/>
          </a:bodyPr>
          <a:lstStyle/>
          <a:p>
            <a:r>
              <a:rPr lang="ar-SA" b="1" dirty="0" smtClean="0"/>
              <a:t>_____________________________________________________________________ </a:t>
            </a:r>
            <a:endParaRPr lang="en-US" dirty="0" smtClean="0"/>
          </a:p>
          <a:p>
            <a:r>
              <a:rPr lang="ar-SA" b="1" dirty="0" smtClean="0"/>
              <a:t> </a:t>
            </a:r>
            <a:endParaRPr lang="en-US" sz="2600" dirty="0" smtClean="0"/>
          </a:p>
          <a:p>
            <a:r>
              <a:rPr lang="ar-SA" sz="2600" b="1" dirty="0" smtClean="0"/>
              <a:t>س(6)اذكر معادلة لويس؟</a:t>
            </a:r>
            <a:endParaRPr lang="en-US" sz="2600" dirty="0" smtClean="0"/>
          </a:p>
          <a:p>
            <a:r>
              <a:rPr lang="ar-SA" sz="2600" b="1" dirty="0" smtClean="0"/>
              <a:t> </a:t>
            </a:r>
            <a:endParaRPr lang="en-US" sz="2600" dirty="0" smtClean="0"/>
          </a:p>
          <a:p>
            <a:r>
              <a:rPr lang="ar-SA" sz="2600" b="1" dirty="0" smtClean="0"/>
              <a:t> </a:t>
            </a:r>
            <a:endParaRPr lang="en-US" sz="2600" dirty="0" smtClean="0"/>
          </a:p>
          <a:p>
            <a:r>
              <a:rPr lang="ar-SA" sz="2600" b="1" dirty="0" smtClean="0"/>
              <a:t> </a:t>
            </a:r>
            <a:endParaRPr lang="en-US" sz="2600" dirty="0" smtClean="0"/>
          </a:p>
          <a:p>
            <a:r>
              <a:rPr lang="ar-SA" sz="2600" b="1" dirty="0" smtClean="0"/>
              <a:t>س(7)عند قياس القوة العضلية لعضلات العضد تكون الزاوية المناسبة عند قياس العضلة ذات الرأسين...............و الثلاث رؤوس...............؟</a:t>
            </a:r>
            <a:endParaRPr lang="en-US" sz="2600" dirty="0" smtClean="0"/>
          </a:p>
          <a:p>
            <a:r>
              <a:rPr lang="ar-SA" sz="2600" b="1" dirty="0" smtClean="0"/>
              <a:t>_____________________________________________________________________</a:t>
            </a:r>
            <a:endParaRPr lang="en-US" sz="2600" dirty="0" smtClean="0"/>
          </a:p>
          <a:p>
            <a:r>
              <a:rPr lang="ar-SA" sz="2600" b="1" dirty="0" smtClean="0"/>
              <a:t>س(8)اشرح الرسم البياني التالي موضحا رأيك فيه؟</a:t>
            </a:r>
          </a:p>
          <a:p>
            <a:endParaRPr lang="ar-SA" b="1" dirty="0"/>
          </a:p>
          <a:p>
            <a:endParaRPr lang="ar-SA" b="1" dirty="0" smtClean="0"/>
          </a:p>
          <a:p>
            <a:endParaRPr lang="ar-SA" b="1" dirty="0"/>
          </a:p>
          <a:p>
            <a:r>
              <a:rPr lang="ar-SA" b="1" dirty="0"/>
              <a:t> </a:t>
            </a:r>
            <a:r>
              <a:rPr lang="ar-SA" b="1" dirty="0" smtClean="0"/>
              <a:t>اعدا الاستاذ / معد </a:t>
            </a:r>
            <a:r>
              <a:rPr lang="ar-SA" b="1" dirty="0"/>
              <a:t>يعرب </a:t>
            </a:r>
            <a:r>
              <a:rPr lang="ar-SA" b="1" dirty="0" err="1"/>
              <a:t>دفتردار</a:t>
            </a:r>
            <a:endParaRPr lang="ar-SA" dirty="0"/>
          </a:p>
          <a:p>
            <a:r>
              <a:rPr lang="ar-SA" b="1" dirty="0"/>
              <a:t>  كلية علوم الرياضة والنشاط البدني</a:t>
            </a:r>
            <a:endParaRPr lang="ar-SA" dirty="0"/>
          </a:p>
          <a:p>
            <a:r>
              <a:rPr lang="ar-SA" b="1" dirty="0"/>
              <a:t>     قسم فسيولوجيا الجهد البدني</a:t>
            </a:r>
            <a:endParaRPr lang="ar-SA" dirty="0"/>
          </a:p>
          <a:p>
            <a:r>
              <a:rPr lang="ar-SA" b="1" dirty="0"/>
              <a:t>هاتف: </a:t>
            </a:r>
            <a:r>
              <a:rPr lang="ar-SA" dirty="0"/>
              <a:t>8063025      </a:t>
            </a:r>
            <a:r>
              <a:rPr lang="ar-SA" b="1" dirty="0"/>
              <a:t>فاكس: </a:t>
            </a:r>
            <a:r>
              <a:rPr lang="ar-SA" dirty="0"/>
              <a:t>8063375</a:t>
            </a:r>
          </a:p>
          <a:p>
            <a:r>
              <a:rPr lang="ar-SA" b="1" dirty="0"/>
              <a:t>البريد الالكتروني: </a:t>
            </a:r>
            <a:r>
              <a:rPr lang="en-US" b="1" dirty="0">
                <a:hlinkClick r:id="rId2"/>
              </a:rPr>
              <a:t>maad@ksu.edu.sa</a:t>
            </a:r>
            <a:endParaRPr lang="en-US" dirty="0"/>
          </a:p>
          <a:p>
            <a:pPr marL="0" indent="0">
              <a:buNone/>
            </a:pPr>
            <a:endParaRPr lang="ar-SA" b="1" dirty="0" smtClean="0"/>
          </a:p>
          <a:p>
            <a:endParaRPr lang="ar-SA" b="1" dirty="0" smtClean="0"/>
          </a:p>
          <a:p>
            <a:endParaRPr lang="ar-SA" b="1" dirty="0" smtClean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840760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err="1" smtClean="0"/>
              <a:t>الخطه</a:t>
            </a:r>
            <a:r>
              <a:rPr lang="ar-SA" dirty="0" smtClean="0"/>
              <a:t> الدراسية للمقرر</a:t>
            </a:r>
            <a:endParaRPr lang="ar-SA" dirty="0"/>
          </a:p>
        </p:txBody>
      </p:sp>
      <p:pic>
        <p:nvPicPr>
          <p:cNvPr id="4" name="صورة 6" descr="imagesCA8CO9JW.jpg"/>
          <p:cNvPicPr>
            <a:picLocks noChangeAspect="1"/>
          </p:cNvPicPr>
          <p:nvPr/>
        </p:nvPicPr>
        <p:blipFill>
          <a:blip r:embed="rId2">
            <a:lum bright="-10000" contrast="-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783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 rot="20651176">
            <a:off x="-594768" y="2490000"/>
            <a:ext cx="8229600" cy="233061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4800" b="1" i="1" dirty="0" smtClean="0">
                <a:solidFill>
                  <a:srgbClr val="FF0000"/>
                </a:solidFill>
                <a:cs typeface="Simple Bold Jut Out" pitchFamily="2" charset="-78"/>
              </a:rPr>
              <a:t>الخطة الدراسية للمقرر</a:t>
            </a:r>
          </a:p>
        </p:txBody>
      </p:sp>
    </p:spTree>
    <p:extLst>
      <p:ext uri="{BB962C8B-B14F-4D97-AF65-F5344CB8AC3E}">
        <p14:creationId xmlns:p14="http://schemas.microsoft.com/office/powerpoint/2010/main" val="3632816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صورة 4" descr="imagesCAGHR003.jpg"/>
          <p:cNvPicPr>
            <a:picLocks noChangeAspect="1"/>
          </p:cNvPicPr>
          <p:nvPr/>
        </p:nvPicPr>
        <p:blipFill>
          <a:blip r:embed="rId2">
            <a:lum bright="-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9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6583362"/>
          </a:xfrm>
        </p:spPr>
        <p:txBody>
          <a:bodyPr rtlCol="1">
            <a:normAutofit/>
          </a:bodyPr>
          <a:lstStyle/>
          <a:p>
            <a:pPr algn="r" fontAlgn="auto">
              <a:spcAft>
                <a:spcPts val="0"/>
              </a:spcAft>
              <a:defRPr/>
            </a:pP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27584" y="116633"/>
            <a:ext cx="8102104" cy="7312868"/>
          </a:xfrm>
        </p:spPr>
        <p:txBody>
          <a:bodyPr rtlCol="1">
            <a:normAutofit fontScale="32500" lnSpcReduction="20000"/>
          </a:bodyPr>
          <a:lstStyle/>
          <a:p>
            <a:pPr marL="0" indent="0">
              <a:lnSpc>
                <a:spcPct val="170000"/>
              </a:lnSpc>
              <a:buNone/>
              <a:defRPr/>
            </a:pPr>
            <a:endParaRPr lang="ar-SA" sz="5100" b="1" dirty="0" smtClean="0">
              <a:solidFill>
                <a:srgbClr val="FFC000"/>
              </a:solidFill>
              <a:cs typeface="Akhbar MT" pitchFamily="2" charset="-78"/>
            </a:endParaRPr>
          </a:p>
          <a:p>
            <a:pPr marL="0" indent="0">
              <a:lnSpc>
                <a:spcPct val="170000"/>
              </a:lnSpc>
              <a:buNone/>
              <a:defRPr/>
            </a:pPr>
            <a:r>
              <a:rPr lang="ar-SA" sz="6200" b="1" dirty="0" smtClean="0">
                <a:solidFill>
                  <a:srgbClr val="FFC000"/>
                </a:solidFill>
                <a:cs typeface="Akhbar MT" pitchFamily="2" charset="-78"/>
              </a:rPr>
              <a:t>الفصل الاول :</a:t>
            </a:r>
          </a:p>
          <a:p>
            <a:pPr marL="0" indent="0">
              <a:lnSpc>
                <a:spcPct val="170000"/>
              </a:lnSpc>
              <a:buNone/>
              <a:defRPr/>
            </a:pPr>
            <a:endParaRPr lang="ar-SA" sz="6200" b="1" dirty="0" smtClean="0">
              <a:solidFill>
                <a:srgbClr val="FFC000"/>
              </a:solidFill>
              <a:cs typeface="Akhbar MT" pitchFamily="2" charset="-78"/>
            </a:endParaRPr>
          </a:p>
          <a:p>
            <a:pPr>
              <a:lnSpc>
                <a:spcPct val="170000"/>
              </a:lnSpc>
              <a:buFont typeface="Wingdings" pitchFamily="2" charset="2"/>
              <a:buChar char="q"/>
              <a:defRPr/>
            </a:pPr>
            <a:r>
              <a:rPr lang="ar-SA" sz="6200" b="1" dirty="0" smtClean="0">
                <a:solidFill>
                  <a:srgbClr val="FFC000"/>
                </a:solidFill>
                <a:cs typeface="Akhbar MT" pitchFamily="2" charset="-78"/>
              </a:rPr>
              <a:t>الجهاز الدوري التنفسي :</a:t>
            </a:r>
          </a:p>
          <a:p>
            <a:pPr marL="0" indent="0">
              <a:lnSpc>
                <a:spcPct val="170000"/>
              </a:lnSpc>
              <a:buNone/>
              <a:defRPr/>
            </a:pPr>
            <a:r>
              <a:rPr lang="ar-SA" sz="6200" b="1" dirty="0" smtClean="0">
                <a:solidFill>
                  <a:schemeClr val="bg2"/>
                </a:solidFill>
                <a:cs typeface="Akhbar MT" pitchFamily="2" charset="-78"/>
              </a:rPr>
              <a:t>1-  معرفة حساب معدل ضربات القلب في الراحة و في الجهد البدني .</a:t>
            </a:r>
          </a:p>
          <a:p>
            <a:pPr marL="0" indent="0">
              <a:lnSpc>
                <a:spcPct val="170000"/>
              </a:lnSpc>
              <a:buNone/>
              <a:defRPr/>
            </a:pPr>
            <a:r>
              <a:rPr lang="ar-SA" sz="6200" b="1" dirty="0" smtClean="0">
                <a:solidFill>
                  <a:schemeClr val="bg2"/>
                </a:solidFill>
                <a:cs typeface="Akhbar MT" pitchFamily="2" charset="-78"/>
              </a:rPr>
              <a:t>2- تجربة اختبار الخطوة لهارفارد .</a:t>
            </a:r>
          </a:p>
          <a:p>
            <a:pPr marL="0" indent="0">
              <a:lnSpc>
                <a:spcPct val="170000"/>
              </a:lnSpc>
              <a:buNone/>
              <a:defRPr/>
            </a:pPr>
            <a:r>
              <a:rPr lang="ar-SA" sz="6200" b="1" dirty="0" smtClean="0">
                <a:solidFill>
                  <a:schemeClr val="bg2"/>
                </a:solidFill>
                <a:cs typeface="Akhbar MT" pitchFamily="2" charset="-78"/>
              </a:rPr>
              <a:t>3- تقدير الاستهلاك الاقصى للأكسجين عن طريق :</a:t>
            </a:r>
          </a:p>
          <a:p>
            <a:pPr marL="0" indent="0">
              <a:lnSpc>
                <a:spcPct val="170000"/>
              </a:lnSpc>
              <a:buNone/>
              <a:defRPr/>
            </a:pPr>
            <a:r>
              <a:rPr lang="ar-SA" sz="6200" b="1" dirty="0" smtClean="0">
                <a:solidFill>
                  <a:srgbClr val="FF0000"/>
                </a:solidFill>
                <a:cs typeface="Akhbar MT" pitchFamily="2" charset="-78"/>
              </a:rPr>
              <a:t>أ -  </a:t>
            </a:r>
            <a:r>
              <a:rPr lang="ar-SA" sz="6200" b="1" dirty="0" err="1" smtClean="0">
                <a:solidFill>
                  <a:srgbClr val="FF0000"/>
                </a:solidFill>
                <a:cs typeface="Akhbar MT" pitchFamily="2" charset="-78"/>
              </a:rPr>
              <a:t>اخنبار</a:t>
            </a:r>
            <a:r>
              <a:rPr lang="ar-SA" sz="6200" b="1" dirty="0" smtClean="0">
                <a:solidFill>
                  <a:srgbClr val="FF0000"/>
                </a:solidFill>
                <a:cs typeface="Akhbar MT" pitchFamily="2" charset="-78"/>
              </a:rPr>
              <a:t> </a:t>
            </a:r>
            <a:r>
              <a:rPr lang="ar-SA" sz="6200" b="1" dirty="0" err="1" smtClean="0">
                <a:solidFill>
                  <a:srgbClr val="FF0000"/>
                </a:solidFill>
                <a:cs typeface="Akhbar MT" pitchFamily="2" charset="-78"/>
              </a:rPr>
              <a:t>استراند</a:t>
            </a:r>
            <a:r>
              <a:rPr lang="ar-SA" sz="6200" b="1" dirty="0" smtClean="0">
                <a:solidFill>
                  <a:srgbClr val="FF0000"/>
                </a:solidFill>
                <a:cs typeface="Akhbar MT" pitchFamily="2" charset="-78"/>
              </a:rPr>
              <a:t> .</a:t>
            </a:r>
          </a:p>
          <a:p>
            <a:pPr marL="0" indent="0">
              <a:lnSpc>
                <a:spcPct val="170000"/>
              </a:lnSpc>
              <a:buNone/>
              <a:defRPr/>
            </a:pPr>
            <a:r>
              <a:rPr lang="ar-SA" sz="6200" b="1" dirty="0" smtClean="0">
                <a:solidFill>
                  <a:srgbClr val="FF0000"/>
                </a:solidFill>
                <a:cs typeface="Akhbar MT" pitchFamily="2" charset="-78"/>
              </a:rPr>
              <a:t>ب – استخدام معادلة فوكس .</a:t>
            </a:r>
          </a:p>
          <a:p>
            <a:pPr marL="0" indent="0">
              <a:lnSpc>
                <a:spcPct val="170000"/>
              </a:lnSpc>
              <a:buNone/>
              <a:defRPr/>
            </a:pPr>
            <a:r>
              <a:rPr lang="ar-SA" sz="6200" b="1" dirty="0" smtClean="0">
                <a:solidFill>
                  <a:srgbClr val="FF0000"/>
                </a:solidFill>
                <a:cs typeface="Akhbar MT" pitchFamily="2" charset="-78"/>
              </a:rPr>
              <a:t>ج – اختبار </a:t>
            </a:r>
            <a:r>
              <a:rPr lang="ar-SA" sz="6200" b="1" dirty="0" err="1" smtClean="0">
                <a:solidFill>
                  <a:srgbClr val="FF0000"/>
                </a:solidFill>
                <a:cs typeface="Akhbar MT" pitchFamily="2" charset="-78"/>
              </a:rPr>
              <a:t>كوينز</a:t>
            </a:r>
            <a:r>
              <a:rPr lang="ar-SA" sz="6200" b="1" dirty="0" smtClean="0">
                <a:solidFill>
                  <a:srgbClr val="FF0000"/>
                </a:solidFill>
                <a:cs typeface="Akhbar MT" pitchFamily="2" charset="-78"/>
              </a:rPr>
              <a:t> كوليج .</a:t>
            </a:r>
            <a:endParaRPr lang="ar-SA" sz="6200" b="1" dirty="0">
              <a:solidFill>
                <a:srgbClr val="FF0000"/>
              </a:solidFill>
              <a:cs typeface="Akhbar MT" pitchFamily="2" charset="-78"/>
            </a:endParaRPr>
          </a:p>
          <a:p>
            <a:pPr marL="0" indent="0">
              <a:lnSpc>
                <a:spcPct val="170000"/>
              </a:lnSpc>
              <a:buNone/>
              <a:defRPr/>
            </a:pPr>
            <a:endParaRPr lang="ar-SA" sz="2300" b="1" dirty="0" smtClean="0">
              <a:solidFill>
                <a:srgbClr val="FF0000"/>
              </a:solidFill>
              <a:cs typeface="Akhbar MT" pitchFamily="2" charset="-78"/>
            </a:endParaRPr>
          </a:p>
          <a:p>
            <a:pPr marL="0" indent="0">
              <a:lnSpc>
                <a:spcPct val="170000"/>
              </a:lnSpc>
              <a:buNone/>
              <a:defRPr/>
            </a:pPr>
            <a:endParaRPr lang="ar-SA" sz="2300" b="1" dirty="0" smtClean="0">
              <a:solidFill>
                <a:srgbClr val="FF0000"/>
              </a:solidFill>
              <a:cs typeface="Akhbar MT" pitchFamily="2" charset="-78"/>
            </a:endParaRPr>
          </a:p>
          <a:p>
            <a:pPr marL="0" indent="0">
              <a:lnSpc>
                <a:spcPct val="170000"/>
              </a:lnSpc>
              <a:buNone/>
              <a:defRPr/>
            </a:pPr>
            <a:endParaRPr lang="ar-SA" sz="2300" b="1" dirty="0">
              <a:solidFill>
                <a:srgbClr val="FF0000"/>
              </a:solidFill>
              <a:cs typeface="Akhbar MT" pitchFamily="2" charset="-78"/>
            </a:endParaRPr>
          </a:p>
          <a:p>
            <a:pPr marL="0" indent="0" fontAlgn="auto">
              <a:lnSpc>
                <a:spcPct val="170000"/>
              </a:lnSpc>
              <a:spcAft>
                <a:spcPts val="0"/>
              </a:spcAft>
              <a:buNone/>
              <a:defRPr/>
            </a:pPr>
            <a:endParaRPr lang="ar-SA" sz="2000" b="1" dirty="0" smtClean="0">
              <a:solidFill>
                <a:srgbClr val="FF0000"/>
              </a:solidFill>
              <a:cs typeface="Akhbar MT" pitchFamily="2" charset="-78"/>
            </a:endParaRPr>
          </a:p>
          <a:p>
            <a:pPr marL="0" indent="0" fontAlgn="auto">
              <a:lnSpc>
                <a:spcPct val="170000"/>
              </a:lnSpc>
              <a:spcAft>
                <a:spcPts val="0"/>
              </a:spcAft>
              <a:buNone/>
              <a:defRPr/>
            </a:pPr>
            <a:endParaRPr lang="ar-SA" sz="2000" b="1" dirty="0">
              <a:solidFill>
                <a:srgbClr val="FF0000"/>
              </a:solidFill>
              <a:cs typeface="Akhbar MT" pitchFamily="2" charset="-78"/>
            </a:endParaRPr>
          </a:p>
          <a:p>
            <a:pPr marL="0" indent="0" fontAlgn="auto">
              <a:lnSpc>
                <a:spcPct val="170000"/>
              </a:lnSpc>
              <a:spcAft>
                <a:spcPts val="0"/>
              </a:spcAft>
              <a:buNone/>
              <a:defRPr/>
            </a:pPr>
            <a:endParaRPr lang="ar-SA" sz="2000" b="1" dirty="0" smtClean="0">
              <a:solidFill>
                <a:srgbClr val="FF0000"/>
              </a:solidFill>
              <a:cs typeface="Akhbar MT" pitchFamily="2" charset="-78"/>
            </a:endParaRPr>
          </a:p>
          <a:p>
            <a:pPr marL="0" indent="0" fontAlgn="auto">
              <a:lnSpc>
                <a:spcPct val="170000"/>
              </a:lnSpc>
              <a:spcAft>
                <a:spcPts val="0"/>
              </a:spcAft>
              <a:buNone/>
              <a:defRPr/>
            </a:pPr>
            <a:endParaRPr lang="ar-SA" sz="2000" b="1" dirty="0" smtClean="0">
              <a:solidFill>
                <a:srgbClr val="FF0000"/>
              </a:solidFill>
              <a:cs typeface="Akhbar MT" pitchFamily="2" charset="-78"/>
            </a:endParaRPr>
          </a:p>
          <a:p>
            <a:pPr marL="0" indent="0" fontAlgn="auto">
              <a:lnSpc>
                <a:spcPct val="170000"/>
              </a:lnSpc>
              <a:spcAft>
                <a:spcPts val="0"/>
              </a:spcAft>
              <a:buNone/>
              <a:defRPr/>
            </a:pPr>
            <a:endParaRPr lang="ar-SA" sz="2000" b="1" dirty="0" smtClean="0">
              <a:solidFill>
                <a:srgbClr val="FF0000"/>
              </a:solidFill>
              <a:cs typeface="Akhbar MT" pitchFamily="2" charset="-78"/>
            </a:endParaRPr>
          </a:p>
          <a:p>
            <a:pPr marL="0" indent="0" fontAlgn="auto">
              <a:lnSpc>
                <a:spcPct val="170000"/>
              </a:lnSpc>
              <a:spcAft>
                <a:spcPts val="0"/>
              </a:spcAft>
              <a:buNone/>
              <a:defRPr/>
            </a:pPr>
            <a:endParaRPr lang="en-US" sz="2000" b="1" dirty="0" smtClean="0">
              <a:solidFill>
                <a:srgbClr val="FF0000"/>
              </a:solidFill>
              <a:cs typeface="Akhbar MT" pitchFamily="2" charset="-78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SA" b="1" dirty="0" smtClean="0"/>
              <a:t>     </a:t>
            </a:r>
            <a:endParaRPr lang="en-US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ar-SA" b="1" dirty="0"/>
          </a:p>
        </p:txBody>
      </p:sp>
    </p:spTree>
    <p:extLst>
      <p:ext uri="{BB962C8B-B14F-4D97-AF65-F5344CB8AC3E}">
        <p14:creationId xmlns:p14="http://schemas.microsoft.com/office/powerpoint/2010/main" val="148594606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62"/>
          </a:xfrm>
        </p:spPr>
        <p:txBody>
          <a:bodyPr rtlCol="1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ar-SA" dirty="0"/>
          </a:p>
        </p:txBody>
      </p:sp>
      <p:pic>
        <p:nvPicPr>
          <p:cNvPr id="4099" name="صورة 4" descr="imagesCAGHR003.jpg"/>
          <p:cNvPicPr>
            <a:picLocks noChangeAspect="1"/>
          </p:cNvPicPr>
          <p:nvPr/>
        </p:nvPicPr>
        <p:blipFill>
          <a:blip r:embed="rId2">
            <a:lum bright="-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9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27584" y="214313"/>
            <a:ext cx="8102104" cy="7215187"/>
          </a:xfrm>
        </p:spPr>
        <p:txBody>
          <a:bodyPr rtlCol="1">
            <a:normAutofit fontScale="32500" lnSpcReduction="20000"/>
          </a:bodyPr>
          <a:lstStyle/>
          <a:p>
            <a:pPr marL="0" indent="0" fontAlgn="auto">
              <a:lnSpc>
                <a:spcPct val="170000"/>
              </a:lnSpc>
              <a:spcAft>
                <a:spcPts val="0"/>
              </a:spcAft>
              <a:buNone/>
              <a:defRPr/>
            </a:pPr>
            <a:r>
              <a:rPr lang="ar-SA" sz="8600" b="1" dirty="0" smtClean="0">
                <a:solidFill>
                  <a:schemeClr val="bg1"/>
                </a:solidFill>
              </a:rPr>
              <a:t>الفصل الثاني :</a:t>
            </a:r>
          </a:p>
          <a:p>
            <a:pPr marL="0" indent="0" fontAlgn="auto">
              <a:lnSpc>
                <a:spcPct val="170000"/>
              </a:lnSpc>
              <a:spcAft>
                <a:spcPts val="0"/>
              </a:spcAft>
              <a:buNone/>
              <a:defRPr/>
            </a:pPr>
            <a:r>
              <a:rPr lang="ar-SA" sz="8600" b="1" dirty="0" smtClean="0">
                <a:solidFill>
                  <a:srgbClr val="FF0000"/>
                </a:solidFill>
                <a:cs typeface="Akhbar MT" pitchFamily="2" charset="-78"/>
              </a:rPr>
              <a:t>الجهاز العضلي _ العصبي _ الهيكلي</a:t>
            </a:r>
            <a:r>
              <a:rPr lang="ar-SA" sz="5500" b="1" dirty="0" smtClean="0">
                <a:solidFill>
                  <a:srgbClr val="FF0000"/>
                </a:solidFill>
                <a:cs typeface="Akhbar MT" pitchFamily="2" charset="-78"/>
              </a:rPr>
              <a:t> :</a:t>
            </a:r>
          </a:p>
          <a:p>
            <a:pPr marL="0" indent="0" fontAlgn="auto">
              <a:lnSpc>
                <a:spcPct val="170000"/>
              </a:lnSpc>
              <a:spcAft>
                <a:spcPts val="0"/>
              </a:spcAft>
              <a:buNone/>
              <a:defRPr/>
            </a:pPr>
            <a:endParaRPr lang="ar-SA" sz="3400" b="1" dirty="0" smtClean="0">
              <a:solidFill>
                <a:srgbClr val="FF0000"/>
              </a:solidFill>
              <a:cs typeface="Akhbar MT" pitchFamily="2" charset="-78"/>
            </a:endParaRPr>
          </a:p>
          <a:p>
            <a:pPr>
              <a:lnSpc>
                <a:spcPct val="220000"/>
              </a:lnSpc>
              <a:buFont typeface="Wingdings" pitchFamily="2" charset="2"/>
              <a:buChar char="q"/>
              <a:defRPr/>
            </a:pPr>
            <a:r>
              <a:rPr lang="ar-SA" sz="5500" b="1" dirty="0" smtClean="0">
                <a:solidFill>
                  <a:srgbClr val="FF0000"/>
                </a:solidFill>
                <a:cs typeface="Akhbar MT" pitchFamily="2" charset="-78"/>
              </a:rPr>
              <a:t>اختبارات القوة العضلية:</a:t>
            </a:r>
          </a:p>
          <a:p>
            <a:pPr marL="0" indent="0" fontAlgn="auto">
              <a:lnSpc>
                <a:spcPct val="220000"/>
              </a:lnSpc>
              <a:spcAft>
                <a:spcPts val="0"/>
              </a:spcAft>
              <a:buNone/>
              <a:defRPr/>
            </a:pPr>
            <a:r>
              <a:rPr lang="ar-SA" sz="5500" b="1" dirty="0" smtClean="0">
                <a:solidFill>
                  <a:srgbClr val="FFC000"/>
                </a:solidFill>
                <a:cs typeface="Akhbar MT" pitchFamily="2" charset="-78"/>
              </a:rPr>
              <a:t>أ – جهاز قياس قوة القبضة ، عن طريق جهاز قوة القبضة ( دينا </a:t>
            </a:r>
            <a:r>
              <a:rPr lang="ar-SA" sz="5500" b="1" dirty="0" err="1" smtClean="0">
                <a:solidFill>
                  <a:srgbClr val="FFC000"/>
                </a:solidFill>
                <a:cs typeface="Akhbar MT" pitchFamily="2" charset="-78"/>
              </a:rPr>
              <a:t>مو</a:t>
            </a:r>
            <a:r>
              <a:rPr lang="ar-SA" sz="5500" b="1" dirty="0" smtClean="0">
                <a:solidFill>
                  <a:srgbClr val="FFC000"/>
                </a:solidFill>
                <a:cs typeface="Akhbar MT" pitchFamily="2" charset="-78"/>
              </a:rPr>
              <a:t> ميتر القبضة ، </a:t>
            </a:r>
            <a:r>
              <a:rPr lang="en-US" sz="5500" b="1" dirty="0" smtClean="0">
                <a:solidFill>
                  <a:srgbClr val="FFC000"/>
                </a:solidFill>
                <a:cs typeface="Akhbar MT" pitchFamily="2" charset="-78"/>
              </a:rPr>
              <a:t>Grip dynamometer</a:t>
            </a:r>
            <a:r>
              <a:rPr lang="ar-SA" sz="5500" b="1" dirty="0" smtClean="0">
                <a:solidFill>
                  <a:srgbClr val="FFC000"/>
                </a:solidFill>
                <a:cs typeface="Akhbar MT" pitchFamily="2" charset="-78"/>
              </a:rPr>
              <a:t>)</a:t>
            </a:r>
          </a:p>
          <a:p>
            <a:pPr marL="0" indent="0">
              <a:lnSpc>
                <a:spcPct val="220000"/>
              </a:lnSpc>
              <a:buNone/>
              <a:defRPr/>
            </a:pPr>
            <a:r>
              <a:rPr lang="ar-SA" sz="5500" b="1" dirty="0" smtClean="0">
                <a:solidFill>
                  <a:srgbClr val="FFC000"/>
                </a:solidFill>
                <a:cs typeface="Akhbar MT" pitchFamily="2" charset="-78"/>
              </a:rPr>
              <a:t>ب – جهاز قياس قوة عضلات الفخذين (</a:t>
            </a:r>
            <a:r>
              <a:rPr lang="en-US" sz="5500" b="1" dirty="0" err="1" smtClean="0">
                <a:solidFill>
                  <a:srgbClr val="FFC000"/>
                </a:solidFill>
                <a:cs typeface="Akhbar MT" pitchFamily="2" charset="-78"/>
              </a:rPr>
              <a:t>Leg</a:t>
            </a:r>
            <a:r>
              <a:rPr lang="en-US" sz="5500" b="1" dirty="0" err="1">
                <a:solidFill>
                  <a:srgbClr val="FFC000"/>
                </a:solidFill>
                <a:cs typeface="Akhbar MT" pitchFamily="2" charset="-78"/>
              </a:rPr>
              <a:t>dynamometer</a:t>
            </a:r>
            <a:r>
              <a:rPr lang="ar-SA" sz="5500" b="1" dirty="0" smtClean="0">
                <a:solidFill>
                  <a:srgbClr val="FFC000"/>
                </a:solidFill>
                <a:cs typeface="Akhbar MT" pitchFamily="2" charset="-78"/>
              </a:rPr>
              <a:t>)</a:t>
            </a:r>
          </a:p>
          <a:p>
            <a:pPr marL="0" indent="0">
              <a:lnSpc>
                <a:spcPct val="220000"/>
              </a:lnSpc>
              <a:buNone/>
              <a:defRPr/>
            </a:pPr>
            <a:r>
              <a:rPr lang="ar-SA" sz="5500" b="1" dirty="0" smtClean="0">
                <a:solidFill>
                  <a:srgbClr val="FFC000"/>
                </a:solidFill>
                <a:cs typeface="Akhbar MT" pitchFamily="2" charset="-78"/>
              </a:rPr>
              <a:t>ج – جهاز قياس القوة  العضلية للعضلة العضدية ذات الرأسين (باي </a:t>
            </a:r>
            <a:r>
              <a:rPr lang="ar-SA" sz="5500" b="1" dirty="0" err="1" smtClean="0">
                <a:solidFill>
                  <a:srgbClr val="FFC000"/>
                </a:solidFill>
                <a:cs typeface="Akhbar MT" pitchFamily="2" charset="-78"/>
              </a:rPr>
              <a:t>سبس</a:t>
            </a:r>
            <a:r>
              <a:rPr lang="ar-SA" sz="5500" b="1" dirty="0" smtClean="0">
                <a:solidFill>
                  <a:srgbClr val="FFC000"/>
                </a:solidFill>
                <a:cs typeface="Akhbar MT" pitchFamily="2" charset="-78"/>
              </a:rPr>
              <a:t>) والعضلة العضدية ذات الثلاثة رؤوس (تراي </a:t>
            </a:r>
            <a:r>
              <a:rPr lang="ar-SA" sz="5500" b="1" dirty="0" err="1" smtClean="0">
                <a:solidFill>
                  <a:srgbClr val="FFC000"/>
                </a:solidFill>
                <a:cs typeface="Akhbar MT" pitchFamily="2" charset="-78"/>
              </a:rPr>
              <a:t>سبس</a:t>
            </a:r>
            <a:r>
              <a:rPr lang="ar-SA" sz="5500" b="1" dirty="0" smtClean="0">
                <a:solidFill>
                  <a:srgbClr val="FFC000"/>
                </a:solidFill>
                <a:cs typeface="Akhbar MT" pitchFamily="2" charset="-78"/>
              </a:rPr>
              <a:t>) .</a:t>
            </a:r>
          </a:p>
          <a:p>
            <a:pPr marL="0" indent="0">
              <a:lnSpc>
                <a:spcPct val="220000"/>
              </a:lnSpc>
              <a:buNone/>
              <a:defRPr/>
            </a:pPr>
            <a:r>
              <a:rPr lang="ar-SA" sz="5500" b="1" dirty="0" smtClean="0">
                <a:solidFill>
                  <a:srgbClr val="FFC000"/>
                </a:solidFill>
                <a:cs typeface="Akhbar MT" pitchFamily="2" charset="-78"/>
              </a:rPr>
              <a:t>عن طريق جهاز (</a:t>
            </a:r>
            <a:r>
              <a:rPr lang="en-US" sz="5500" b="1" dirty="0" err="1" smtClean="0">
                <a:solidFill>
                  <a:srgbClr val="FFC000"/>
                </a:solidFill>
                <a:cs typeface="Akhbar MT" pitchFamily="2" charset="-78"/>
              </a:rPr>
              <a:t>Isokinetinc</a:t>
            </a:r>
            <a:r>
              <a:rPr lang="en-US" sz="5500" b="1" dirty="0" smtClean="0">
                <a:solidFill>
                  <a:srgbClr val="FFC000"/>
                </a:solidFill>
                <a:cs typeface="Akhbar MT" pitchFamily="2" charset="-78"/>
              </a:rPr>
              <a:t> machine</a:t>
            </a:r>
            <a:r>
              <a:rPr lang="ar-SA" sz="5500" b="1" dirty="0" smtClean="0">
                <a:solidFill>
                  <a:srgbClr val="FFC000"/>
                </a:solidFill>
                <a:cs typeface="Akhbar MT" pitchFamily="2" charset="-78"/>
              </a:rPr>
              <a:t>).</a:t>
            </a:r>
          </a:p>
          <a:p>
            <a:pPr marL="0" indent="0">
              <a:lnSpc>
                <a:spcPct val="220000"/>
              </a:lnSpc>
              <a:buNone/>
              <a:defRPr/>
            </a:pPr>
            <a:r>
              <a:rPr lang="ar-SA" sz="5500" b="1" dirty="0" smtClean="0">
                <a:solidFill>
                  <a:srgbClr val="FFC000"/>
                </a:solidFill>
                <a:cs typeface="Akhbar MT" pitchFamily="2" charset="-78"/>
              </a:rPr>
              <a:t>د - </a:t>
            </a:r>
            <a:r>
              <a:rPr lang="ar-SA" sz="5500" b="1" dirty="0">
                <a:solidFill>
                  <a:srgbClr val="FFC000"/>
                </a:solidFill>
                <a:cs typeface="Akhbar MT" pitchFamily="2" charset="-78"/>
              </a:rPr>
              <a:t>جهاز قياس القوة  </a:t>
            </a:r>
            <a:r>
              <a:rPr lang="ar-SA" sz="5500" b="1" dirty="0" smtClean="0">
                <a:solidFill>
                  <a:srgbClr val="FFC000"/>
                </a:solidFill>
                <a:cs typeface="Akhbar MT" pitchFamily="2" charset="-78"/>
              </a:rPr>
              <a:t>العضلية لعضلات الفخذ الاممية والخلفية ، </a:t>
            </a:r>
            <a:r>
              <a:rPr lang="ar-SA" sz="5500" b="1" dirty="0">
                <a:solidFill>
                  <a:srgbClr val="FFC000"/>
                </a:solidFill>
                <a:cs typeface="Akhbar MT" pitchFamily="2" charset="-78"/>
              </a:rPr>
              <a:t>عن طريق جهاز (</a:t>
            </a:r>
            <a:r>
              <a:rPr lang="en-US" sz="5500" b="1" dirty="0" err="1">
                <a:solidFill>
                  <a:srgbClr val="FFC000"/>
                </a:solidFill>
                <a:cs typeface="Akhbar MT" pitchFamily="2" charset="-78"/>
              </a:rPr>
              <a:t>Isokinetinc</a:t>
            </a:r>
            <a:r>
              <a:rPr lang="en-US" sz="5500" b="1" dirty="0">
                <a:solidFill>
                  <a:srgbClr val="FFC000"/>
                </a:solidFill>
                <a:cs typeface="Akhbar MT" pitchFamily="2" charset="-78"/>
              </a:rPr>
              <a:t> machine</a:t>
            </a:r>
            <a:r>
              <a:rPr lang="ar-SA" sz="5500" b="1" dirty="0">
                <a:solidFill>
                  <a:srgbClr val="FFC000"/>
                </a:solidFill>
                <a:cs typeface="Akhbar MT" pitchFamily="2" charset="-78"/>
              </a:rPr>
              <a:t>).</a:t>
            </a:r>
          </a:p>
          <a:p>
            <a:pPr marL="0" indent="0">
              <a:lnSpc>
                <a:spcPct val="170000"/>
              </a:lnSpc>
              <a:buNone/>
              <a:defRPr/>
            </a:pPr>
            <a:endParaRPr lang="ar-SA" sz="2300" b="1" dirty="0" smtClean="0">
              <a:solidFill>
                <a:srgbClr val="FFC000"/>
              </a:solidFill>
              <a:cs typeface="Akhbar MT" pitchFamily="2" charset="-78"/>
            </a:endParaRPr>
          </a:p>
          <a:p>
            <a:pPr marL="0" indent="0">
              <a:lnSpc>
                <a:spcPct val="170000"/>
              </a:lnSpc>
              <a:buNone/>
              <a:defRPr/>
            </a:pPr>
            <a:endParaRPr lang="ar-SA" sz="2300" b="1" dirty="0">
              <a:solidFill>
                <a:srgbClr val="FFC000"/>
              </a:solidFill>
              <a:cs typeface="Akhbar MT" pitchFamily="2" charset="-78"/>
            </a:endParaRPr>
          </a:p>
          <a:p>
            <a:pPr marL="0" indent="0" fontAlgn="auto">
              <a:lnSpc>
                <a:spcPct val="170000"/>
              </a:lnSpc>
              <a:spcAft>
                <a:spcPts val="0"/>
              </a:spcAft>
              <a:buNone/>
              <a:defRPr/>
            </a:pPr>
            <a:endParaRPr lang="ar-SA" sz="2000" b="1" dirty="0" smtClean="0">
              <a:solidFill>
                <a:srgbClr val="FF0000"/>
              </a:solidFill>
              <a:cs typeface="Akhbar MT" pitchFamily="2" charset="-78"/>
            </a:endParaRPr>
          </a:p>
          <a:p>
            <a:pPr marL="0" indent="0" fontAlgn="auto">
              <a:lnSpc>
                <a:spcPct val="170000"/>
              </a:lnSpc>
              <a:spcAft>
                <a:spcPts val="0"/>
              </a:spcAft>
              <a:buNone/>
              <a:defRPr/>
            </a:pPr>
            <a:endParaRPr lang="ar-SA" sz="2000" b="1" dirty="0">
              <a:solidFill>
                <a:srgbClr val="FF0000"/>
              </a:solidFill>
              <a:cs typeface="Akhbar MT" pitchFamily="2" charset="-78"/>
            </a:endParaRPr>
          </a:p>
          <a:p>
            <a:pPr marL="0" indent="0" fontAlgn="auto">
              <a:lnSpc>
                <a:spcPct val="170000"/>
              </a:lnSpc>
              <a:spcAft>
                <a:spcPts val="0"/>
              </a:spcAft>
              <a:buNone/>
              <a:defRPr/>
            </a:pPr>
            <a:endParaRPr lang="ar-SA" sz="2000" b="1" dirty="0" smtClean="0">
              <a:solidFill>
                <a:srgbClr val="FF0000"/>
              </a:solidFill>
              <a:cs typeface="Akhbar MT" pitchFamily="2" charset="-78"/>
            </a:endParaRPr>
          </a:p>
          <a:p>
            <a:pPr marL="0" indent="0" fontAlgn="auto">
              <a:lnSpc>
                <a:spcPct val="170000"/>
              </a:lnSpc>
              <a:spcAft>
                <a:spcPts val="0"/>
              </a:spcAft>
              <a:buNone/>
              <a:defRPr/>
            </a:pPr>
            <a:endParaRPr lang="ar-SA" sz="2000" b="1" dirty="0" smtClean="0">
              <a:solidFill>
                <a:srgbClr val="FF0000"/>
              </a:solidFill>
              <a:cs typeface="Akhbar MT" pitchFamily="2" charset="-78"/>
            </a:endParaRPr>
          </a:p>
          <a:p>
            <a:pPr marL="0" indent="0" fontAlgn="auto">
              <a:lnSpc>
                <a:spcPct val="170000"/>
              </a:lnSpc>
              <a:spcAft>
                <a:spcPts val="0"/>
              </a:spcAft>
              <a:buNone/>
              <a:defRPr/>
            </a:pPr>
            <a:endParaRPr lang="ar-SA" sz="2000" b="1" dirty="0" smtClean="0">
              <a:solidFill>
                <a:srgbClr val="FF0000"/>
              </a:solidFill>
              <a:cs typeface="Akhbar MT" pitchFamily="2" charset="-78"/>
            </a:endParaRPr>
          </a:p>
          <a:p>
            <a:pPr marL="0" indent="0" fontAlgn="auto">
              <a:lnSpc>
                <a:spcPct val="170000"/>
              </a:lnSpc>
              <a:spcAft>
                <a:spcPts val="0"/>
              </a:spcAft>
              <a:buNone/>
              <a:defRPr/>
            </a:pPr>
            <a:endParaRPr lang="en-US" sz="2000" b="1" dirty="0" smtClean="0">
              <a:solidFill>
                <a:srgbClr val="FF0000"/>
              </a:solidFill>
              <a:cs typeface="Akhbar MT" pitchFamily="2" charset="-78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SA" b="1" dirty="0" smtClean="0"/>
              <a:t>     </a:t>
            </a:r>
            <a:endParaRPr lang="en-US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ar-SA" b="1" dirty="0"/>
          </a:p>
        </p:txBody>
      </p:sp>
    </p:spTree>
    <p:extLst>
      <p:ext uri="{BB962C8B-B14F-4D97-AF65-F5344CB8AC3E}">
        <p14:creationId xmlns:p14="http://schemas.microsoft.com/office/powerpoint/2010/main" val="3862971486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62"/>
          </a:xfrm>
        </p:spPr>
        <p:txBody>
          <a:bodyPr rtlCol="1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ar-SA" dirty="0"/>
          </a:p>
        </p:txBody>
      </p:sp>
      <p:pic>
        <p:nvPicPr>
          <p:cNvPr id="4099" name="صورة 4" descr="imagesCAGHR003.jpg"/>
          <p:cNvPicPr>
            <a:picLocks noChangeAspect="1"/>
          </p:cNvPicPr>
          <p:nvPr/>
        </p:nvPicPr>
        <p:blipFill>
          <a:blip r:embed="rId2">
            <a:lum bright="-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6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259632" y="214313"/>
            <a:ext cx="7670056" cy="7215187"/>
          </a:xfrm>
        </p:spPr>
        <p:txBody>
          <a:bodyPr rtlCol="1">
            <a:normAutofit fontScale="25000" lnSpcReduction="20000"/>
          </a:bodyPr>
          <a:lstStyle/>
          <a:p>
            <a:pPr marL="0" indent="0" fontAlgn="auto">
              <a:lnSpc>
                <a:spcPct val="220000"/>
              </a:lnSpc>
              <a:spcAft>
                <a:spcPts val="0"/>
              </a:spcAft>
              <a:buNone/>
              <a:defRPr/>
            </a:pPr>
            <a:endParaRPr lang="ar-SA" sz="8000" b="1" dirty="0" smtClean="0">
              <a:solidFill>
                <a:schemeClr val="bg1"/>
              </a:solidFill>
            </a:endParaRPr>
          </a:p>
          <a:p>
            <a:pPr marL="0" indent="0" fontAlgn="auto">
              <a:lnSpc>
                <a:spcPct val="220000"/>
              </a:lnSpc>
              <a:spcAft>
                <a:spcPts val="0"/>
              </a:spcAft>
              <a:buNone/>
              <a:defRPr/>
            </a:pPr>
            <a:r>
              <a:rPr lang="ar-SA" sz="8000" b="1" dirty="0" smtClean="0">
                <a:solidFill>
                  <a:schemeClr val="bg1"/>
                </a:solidFill>
              </a:rPr>
              <a:t>الفصل الثالث :</a:t>
            </a:r>
          </a:p>
          <a:p>
            <a:pPr>
              <a:lnSpc>
                <a:spcPct val="220000"/>
              </a:lnSpc>
              <a:buFont typeface="Wingdings" pitchFamily="2" charset="2"/>
              <a:buChar char="q"/>
              <a:defRPr/>
            </a:pPr>
            <a:r>
              <a:rPr lang="ar-SA" sz="8000" b="1" dirty="0" smtClean="0">
                <a:solidFill>
                  <a:srgbClr val="FF0000"/>
                </a:solidFill>
              </a:rPr>
              <a:t>التركيب الجسمي والدهون :</a:t>
            </a:r>
          </a:p>
          <a:p>
            <a:pPr marL="0" indent="0">
              <a:lnSpc>
                <a:spcPct val="220000"/>
              </a:lnSpc>
              <a:buNone/>
              <a:defRPr/>
            </a:pPr>
            <a:r>
              <a:rPr lang="ar-SA" sz="8000" b="1" dirty="0" smtClean="0">
                <a:solidFill>
                  <a:srgbClr val="FFFF00"/>
                </a:solidFill>
              </a:rPr>
              <a:t>أ  -  تقدير نسبة الشحوم عن طريق الوزن في الماء .</a:t>
            </a:r>
          </a:p>
          <a:p>
            <a:pPr marL="0" indent="0">
              <a:lnSpc>
                <a:spcPct val="220000"/>
              </a:lnSpc>
              <a:buNone/>
              <a:defRPr/>
            </a:pPr>
            <a:r>
              <a:rPr lang="ar-SA" sz="8000" b="1" dirty="0" smtClean="0">
                <a:solidFill>
                  <a:srgbClr val="FFFF00"/>
                </a:solidFill>
              </a:rPr>
              <a:t>ب -  تقدير نسبة الشحوم عن طريق قياس سمك طية الجلد .</a:t>
            </a:r>
          </a:p>
          <a:p>
            <a:pPr marL="0" indent="0">
              <a:lnSpc>
                <a:spcPct val="220000"/>
              </a:lnSpc>
              <a:buNone/>
              <a:defRPr/>
            </a:pPr>
            <a:r>
              <a:rPr lang="ar-SA" sz="8000" b="1" dirty="0">
                <a:solidFill>
                  <a:srgbClr val="FFFF00"/>
                </a:solidFill>
              </a:rPr>
              <a:t>ج</a:t>
            </a:r>
            <a:r>
              <a:rPr lang="ar-SA" sz="8000" b="1" dirty="0" smtClean="0">
                <a:solidFill>
                  <a:srgbClr val="FFFF00"/>
                </a:solidFill>
              </a:rPr>
              <a:t> -  تقدير نسبة الشحوم عن طريق القياسات الجسمية ( طريقة بنكي).</a:t>
            </a:r>
          </a:p>
          <a:p>
            <a:pPr marL="0" indent="0" fontAlgn="auto">
              <a:lnSpc>
                <a:spcPct val="220000"/>
              </a:lnSpc>
              <a:spcAft>
                <a:spcPts val="0"/>
              </a:spcAft>
              <a:buNone/>
              <a:defRPr/>
            </a:pPr>
            <a:endParaRPr lang="ar-SA" sz="8000" b="1" dirty="0" smtClean="0">
              <a:solidFill>
                <a:schemeClr val="bg1"/>
              </a:solidFill>
            </a:endParaRPr>
          </a:p>
          <a:p>
            <a:pPr marL="0" indent="0" fontAlgn="auto">
              <a:lnSpc>
                <a:spcPct val="220000"/>
              </a:lnSpc>
              <a:spcAft>
                <a:spcPts val="0"/>
              </a:spcAft>
              <a:buNone/>
              <a:defRPr/>
            </a:pPr>
            <a:endParaRPr lang="ar-SA" sz="6400" b="1" dirty="0">
              <a:solidFill>
                <a:srgbClr val="FF0000"/>
              </a:solidFill>
              <a:cs typeface="Akhbar MT" pitchFamily="2" charset="-78"/>
            </a:endParaRPr>
          </a:p>
          <a:p>
            <a:pPr marL="0" indent="0">
              <a:lnSpc>
                <a:spcPct val="170000"/>
              </a:lnSpc>
              <a:buNone/>
              <a:defRPr/>
            </a:pPr>
            <a:endParaRPr lang="ar-SA" sz="2300" b="1" dirty="0" smtClean="0">
              <a:solidFill>
                <a:srgbClr val="FF0000"/>
              </a:solidFill>
              <a:cs typeface="Akhbar MT" pitchFamily="2" charset="-78"/>
            </a:endParaRPr>
          </a:p>
          <a:p>
            <a:pPr marL="0" indent="0">
              <a:lnSpc>
                <a:spcPct val="170000"/>
              </a:lnSpc>
              <a:buNone/>
              <a:defRPr/>
            </a:pPr>
            <a:endParaRPr lang="ar-SA" sz="2300" b="1" dirty="0">
              <a:solidFill>
                <a:srgbClr val="FF0000"/>
              </a:solidFill>
              <a:cs typeface="Akhbar MT" pitchFamily="2" charset="-78"/>
            </a:endParaRPr>
          </a:p>
          <a:p>
            <a:pPr marL="0" indent="0" fontAlgn="auto">
              <a:lnSpc>
                <a:spcPct val="170000"/>
              </a:lnSpc>
              <a:spcAft>
                <a:spcPts val="0"/>
              </a:spcAft>
              <a:buNone/>
              <a:defRPr/>
            </a:pPr>
            <a:endParaRPr lang="ar-SA" sz="2000" b="1" dirty="0" smtClean="0">
              <a:solidFill>
                <a:srgbClr val="FF0000"/>
              </a:solidFill>
              <a:cs typeface="Akhbar MT" pitchFamily="2" charset="-78"/>
            </a:endParaRPr>
          </a:p>
          <a:p>
            <a:pPr marL="0" indent="0" fontAlgn="auto">
              <a:lnSpc>
                <a:spcPct val="170000"/>
              </a:lnSpc>
              <a:spcAft>
                <a:spcPts val="0"/>
              </a:spcAft>
              <a:buNone/>
              <a:defRPr/>
            </a:pPr>
            <a:endParaRPr lang="ar-SA" sz="2000" b="1" dirty="0">
              <a:solidFill>
                <a:srgbClr val="FF0000"/>
              </a:solidFill>
              <a:cs typeface="Akhbar MT" pitchFamily="2" charset="-78"/>
            </a:endParaRPr>
          </a:p>
          <a:p>
            <a:pPr marL="0" indent="0" fontAlgn="auto">
              <a:lnSpc>
                <a:spcPct val="170000"/>
              </a:lnSpc>
              <a:spcAft>
                <a:spcPts val="0"/>
              </a:spcAft>
              <a:buNone/>
              <a:defRPr/>
            </a:pPr>
            <a:endParaRPr lang="ar-SA" sz="2000" b="1" dirty="0" smtClean="0">
              <a:solidFill>
                <a:srgbClr val="FF0000"/>
              </a:solidFill>
              <a:cs typeface="Akhbar MT" pitchFamily="2" charset="-78"/>
            </a:endParaRPr>
          </a:p>
          <a:p>
            <a:pPr marL="0" indent="0" fontAlgn="auto">
              <a:lnSpc>
                <a:spcPct val="170000"/>
              </a:lnSpc>
              <a:spcAft>
                <a:spcPts val="0"/>
              </a:spcAft>
              <a:buNone/>
              <a:defRPr/>
            </a:pPr>
            <a:endParaRPr lang="ar-SA" sz="2000" b="1" dirty="0" smtClean="0">
              <a:solidFill>
                <a:srgbClr val="FF0000"/>
              </a:solidFill>
              <a:cs typeface="Akhbar MT" pitchFamily="2" charset="-78"/>
            </a:endParaRPr>
          </a:p>
          <a:p>
            <a:pPr marL="0" indent="0" fontAlgn="auto">
              <a:lnSpc>
                <a:spcPct val="170000"/>
              </a:lnSpc>
              <a:spcAft>
                <a:spcPts val="0"/>
              </a:spcAft>
              <a:buNone/>
              <a:defRPr/>
            </a:pPr>
            <a:endParaRPr lang="ar-SA" sz="2000" b="1" dirty="0" smtClean="0">
              <a:solidFill>
                <a:srgbClr val="FF0000"/>
              </a:solidFill>
              <a:cs typeface="Akhbar MT" pitchFamily="2" charset="-78"/>
            </a:endParaRPr>
          </a:p>
          <a:p>
            <a:pPr marL="0" indent="0" fontAlgn="auto">
              <a:lnSpc>
                <a:spcPct val="170000"/>
              </a:lnSpc>
              <a:spcAft>
                <a:spcPts val="0"/>
              </a:spcAft>
              <a:buNone/>
              <a:defRPr/>
            </a:pPr>
            <a:endParaRPr lang="en-US" sz="2000" b="1" dirty="0" smtClean="0">
              <a:solidFill>
                <a:srgbClr val="FF0000"/>
              </a:solidFill>
              <a:cs typeface="Akhbar MT" pitchFamily="2" charset="-78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ar-SA" b="1" dirty="0" smtClean="0"/>
              <a:t>     </a:t>
            </a:r>
            <a:endParaRPr lang="en-US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ar-SA" b="1" dirty="0"/>
          </a:p>
        </p:txBody>
      </p:sp>
    </p:spTree>
    <p:extLst>
      <p:ext uri="{BB962C8B-B14F-4D97-AF65-F5344CB8AC3E}">
        <p14:creationId xmlns:p14="http://schemas.microsoft.com/office/powerpoint/2010/main" val="1793323484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4294967295"/>
          </p:nvPr>
        </p:nvSpPr>
        <p:spPr>
          <a:xfrm>
            <a:off x="3779838" y="1"/>
            <a:ext cx="5364162" cy="6858000"/>
          </a:xfrm>
          <a:solidFill>
            <a:schemeClr val="tx1"/>
          </a:solidFill>
        </p:spPr>
        <p:txBody>
          <a:bodyPr>
            <a:normAutofit/>
          </a:bodyPr>
          <a:lstStyle/>
          <a:p>
            <a:endParaRPr lang="ar-SA" sz="2400" dirty="0" smtClean="0">
              <a:solidFill>
                <a:srgbClr val="FF0000"/>
              </a:solidFill>
            </a:endParaRPr>
          </a:p>
          <a:p>
            <a:endParaRPr lang="ar-SA" sz="2400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ar-SA" sz="4000" dirty="0" smtClean="0">
                <a:solidFill>
                  <a:schemeClr val="bg1"/>
                </a:solidFill>
              </a:rPr>
              <a:t>أهم المراجع :</a:t>
            </a:r>
          </a:p>
          <a:p>
            <a:endParaRPr lang="ar-SA" sz="2400" dirty="0">
              <a:solidFill>
                <a:srgbClr val="FF0000"/>
              </a:solidFill>
            </a:endParaRPr>
          </a:p>
          <a:p>
            <a:r>
              <a:rPr lang="ar-SA" sz="2400" b="1" dirty="0" smtClean="0">
                <a:solidFill>
                  <a:srgbClr val="FF0000"/>
                </a:solidFill>
              </a:rPr>
              <a:t>كتاب فسيولوجيا الجهد البدني ، لدكتور هزاع الهزاع .</a:t>
            </a:r>
          </a:p>
          <a:p>
            <a:pPr marL="0" indent="0">
              <a:buNone/>
            </a:pPr>
            <a:endParaRPr lang="ar-SA" sz="2400" b="1" dirty="0" smtClean="0">
              <a:solidFill>
                <a:srgbClr val="FF0000"/>
              </a:solidFill>
            </a:endParaRPr>
          </a:p>
          <a:p>
            <a:r>
              <a:rPr lang="ar-SA" sz="2400" b="1" dirty="0" smtClean="0">
                <a:solidFill>
                  <a:srgbClr val="FF0000"/>
                </a:solidFill>
              </a:rPr>
              <a:t>تجارب معملية في وظائف أعضاء الجهد البدني ، لدكتور هزاع الهزاع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pic>
        <p:nvPicPr>
          <p:cNvPr id="4" name="صورة 3" descr="imagesCA9GBUSU.jpg"/>
          <p:cNvPicPr>
            <a:picLocks noChangeAspect="1"/>
          </p:cNvPicPr>
          <p:nvPr/>
        </p:nvPicPr>
        <p:blipFill>
          <a:blip r:embed="rId2">
            <a:lum bright="-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77991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689418" y="4636125"/>
            <a:ext cx="2736306" cy="1707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024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 rot="20442299">
            <a:off x="-176220" y="1383888"/>
            <a:ext cx="9250108" cy="4785395"/>
          </a:xfrm>
        </p:spPr>
        <p:txBody>
          <a:bodyPr/>
          <a:lstStyle/>
          <a:p>
            <a:pPr marL="0" indent="0">
              <a:buNone/>
            </a:pPr>
            <a:endParaRPr lang="ar-SA" b="1" i="1" dirty="0" smtClean="0">
              <a:solidFill>
                <a:schemeClr val="bg1"/>
              </a:solidFill>
              <a:cs typeface="Simple Indust Outline" pitchFamily="2" charset="-78"/>
            </a:endParaRPr>
          </a:p>
          <a:p>
            <a:pPr marL="0" indent="0">
              <a:buNone/>
            </a:pPr>
            <a:endParaRPr lang="ar-SA" b="1" i="1" dirty="0">
              <a:solidFill>
                <a:schemeClr val="bg1"/>
              </a:solidFill>
              <a:cs typeface="Simple Indust Outline" pitchFamily="2" charset="-78"/>
            </a:endParaRPr>
          </a:p>
          <a:p>
            <a:pPr marL="0" indent="0">
              <a:buNone/>
            </a:pPr>
            <a:r>
              <a:rPr lang="ar-SA" b="1" i="1" dirty="0" smtClean="0">
                <a:solidFill>
                  <a:schemeClr val="bg1"/>
                </a:solidFill>
                <a:cs typeface="Simple Indust Outline" pitchFamily="2" charset="-78"/>
              </a:rPr>
              <a:t>نماذج لأسئلة اختبار فسيولوجيا الجهد البدني عملي </a:t>
            </a:r>
            <a:endParaRPr lang="ar-SA" b="1" i="1" dirty="0">
              <a:solidFill>
                <a:schemeClr val="bg1"/>
              </a:solidFill>
              <a:cs typeface="Simple Indust Outline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96644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51520" y="133143"/>
            <a:ext cx="889248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1600" b="1" dirty="0" smtClean="0"/>
              <a:t>جامعة الملك سعود</a:t>
            </a:r>
            <a:endParaRPr lang="en-US" sz="1600" b="1" dirty="0" smtClean="0"/>
          </a:p>
          <a:p>
            <a:r>
              <a:rPr lang="ar-SA" sz="1600" b="1" dirty="0" smtClean="0"/>
              <a:t>كلية </a:t>
            </a:r>
            <a:r>
              <a:rPr lang="ar-SA" sz="1600" b="1" dirty="0" err="1" smtClean="0"/>
              <a:t>التربيه</a:t>
            </a:r>
            <a:r>
              <a:rPr lang="ar-SA" sz="1600" b="1" dirty="0" smtClean="0"/>
              <a:t> _ قسم التربية البدنية و علوم </a:t>
            </a:r>
            <a:r>
              <a:rPr lang="ar-SA" sz="1600" b="1" dirty="0" err="1" smtClean="0"/>
              <a:t>الحركه</a:t>
            </a:r>
            <a:endParaRPr lang="en-US" sz="1600" b="1" dirty="0" smtClean="0"/>
          </a:p>
          <a:p>
            <a:r>
              <a:rPr lang="ar-SA" sz="1600" b="1" dirty="0" smtClean="0"/>
              <a:t>مختبر فسيولوجيا الجهد البدني</a:t>
            </a:r>
            <a:endParaRPr lang="en-US" sz="1600" b="1" dirty="0" smtClean="0"/>
          </a:p>
          <a:p>
            <a:r>
              <a:rPr lang="ar-SA" sz="1600" b="1" dirty="0" smtClean="0"/>
              <a:t> </a:t>
            </a:r>
            <a:endParaRPr lang="en-US" sz="1600" b="1" dirty="0" smtClean="0"/>
          </a:p>
          <a:p>
            <a:r>
              <a:rPr lang="ar-SA" sz="1600" b="1" dirty="0" err="1" smtClean="0"/>
              <a:t>الأمتحان</a:t>
            </a:r>
            <a:r>
              <a:rPr lang="ar-SA" sz="1600" b="1" dirty="0" smtClean="0"/>
              <a:t> النهائي العملي لمادة وظائف اعضاء الجهد البدني</a:t>
            </a:r>
            <a:endParaRPr lang="en-US" sz="1600" b="1" dirty="0" smtClean="0"/>
          </a:p>
          <a:p>
            <a:r>
              <a:rPr lang="ar-SA" sz="1600" b="1" dirty="0" smtClean="0"/>
              <a:t> </a:t>
            </a:r>
            <a:endParaRPr lang="en-US" sz="1600" b="1" dirty="0" smtClean="0"/>
          </a:p>
          <a:p>
            <a:r>
              <a:rPr lang="ar-SA" sz="1600" b="1" dirty="0" err="1" smtClean="0"/>
              <a:t>الأسم</a:t>
            </a:r>
            <a:r>
              <a:rPr lang="ar-SA" sz="1600" b="1" dirty="0" smtClean="0"/>
              <a:t>...................................................الرقم.......................</a:t>
            </a:r>
            <a:r>
              <a:rPr lang="ar-SA" sz="1600" b="1" dirty="0" err="1" smtClean="0"/>
              <a:t>الشعبه</a:t>
            </a:r>
            <a:r>
              <a:rPr lang="ar-SA" sz="1600" b="1" dirty="0" smtClean="0"/>
              <a:t>................</a:t>
            </a:r>
            <a:endParaRPr lang="en-US" sz="1600" b="1" dirty="0" smtClean="0"/>
          </a:p>
          <a:p>
            <a:r>
              <a:rPr lang="ar-SA" sz="1600" b="1" dirty="0" smtClean="0"/>
              <a:t> </a:t>
            </a:r>
            <a:endParaRPr lang="en-US" sz="1600" b="1" dirty="0" smtClean="0"/>
          </a:p>
          <a:p>
            <a:r>
              <a:rPr lang="ar-SA" sz="1600" b="1" dirty="0" smtClean="0"/>
              <a:t> </a:t>
            </a:r>
            <a:endParaRPr lang="en-US" sz="1600" b="1" dirty="0" smtClean="0"/>
          </a:p>
          <a:p>
            <a:r>
              <a:rPr lang="ar-SA" sz="1600" b="1" dirty="0" smtClean="0"/>
              <a:t>س(1) لقياس التحمل العضلي يتم استخدام؟</a:t>
            </a:r>
            <a:endParaRPr lang="en-US" sz="1600" b="1" dirty="0" smtClean="0"/>
          </a:p>
          <a:p>
            <a:r>
              <a:rPr lang="ar-SA" sz="1600" b="1" dirty="0" smtClean="0"/>
              <a:t>ا-دينامو متر القبضة</a:t>
            </a:r>
            <a:endParaRPr lang="en-US" sz="1600" b="1" dirty="0" smtClean="0"/>
          </a:p>
          <a:p>
            <a:r>
              <a:rPr lang="ar-SA" sz="1600" b="1" dirty="0" smtClean="0"/>
              <a:t>ب-ساعة توقيت</a:t>
            </a:r>
            <a:endParaRPr lang="en-US" sz="1600" b="1" dirty="0" smtClean="0"/>
          </a:p>
          <a:p>
            <a:r>
              <a:rPr lang="ar-SA" sz="1600" b="1" dirty="0" smtClean="0"/>
              <a:t>ج-اثقال</a:t>
            </a:r>
            <a:endParaRPr lang="en-US" sz="1600" b="1" dirty="0" smtClean="0"/>
          </a:p>
          <a:p>
            <a:r>
              <a:rPr lang="ar-SA" sz="1600" b="1" dirty="0" smtClean="0"/>
              <a:t>د-غير </a:t>
            </a:r>
            <a:r>
              <a:rPr lang="ar-SA" sz="1600" b="1" dirty="0" err="1" smtClean="0"/>
              <a:t>ذالك</a:t>
            </a:r>
            <a:r>
              <a:rPr lang="ar-SA" sz="1600" b="1" dirty="0" smtClean="0"/>
              <a:t> ، اذكر</a:t>
            </a:r>
            <a:endParaRPr lang="en-US" sz="1600" b="1" dirty="0" smtClean="0"/>
          </a:p>
          <a:p>
            <a:r>
              <a:rPr lang="ar-SA" sz="1600" b="1" dirty="0" smtClean="0"/>
              <a:t>_____________________________________________________________________</a:t>
            </a:r>
            <a:endParaRPr lang="en-US" sz="1600" b="1" dirty="0" smtClean="0"/>
          </a:p>
          <a:p>
            <a:r>
              <a:rPr lang="ar-SA" sz="1600" b="1" dirty="0" smtClean="0"/>
              <a:t> </a:t>
            </a:r>
            <a:endParaRPr lang="en-US" sz="1600" b="1" dirty="0" smtClean="0"/>
          </a:p>
          <a:p>
            <a:r>
              <a:rPr lang="ar-SA" sz="1600" b="1" dirty="0" smtClean="0"/>
              <a:t>س(2)</a:t>
            </a:r>
            <a:r>
              <a:rPr lang="ar-SA" sz="1600" b="1" dirty="0" err="1" smtClean="0"/>
              <a:t>اذكرعيوب</a:t>
            </a:r>
            <a:r>
              <a:rPr lang="ar-SA" sz="1600" b="1" dirty="0" smtClean="0"/>
              <a:t> دراجة الجهد في قياس العبء الجهدي؟</a:t>
            </a:r>
            <a:endParaRPr lang="en-US" sz="1600" b="1" dirty="0" smtClean="0"/>
          </a:p>
          <a:p>
            <a:r>
              <a:rPr lang="ar-SA" sz="1600" b="1" dirty="0" smtClean="0"/>
              <a:t>1-</a:t>
            </a:r>
            <a:endParaRPr lang="en-US" sz="1600" b="1" dirty="0" smtClean="0"/>
          </a:p>
          <a:p>
            <a:r>
              <a:rPr lang="ar-SA" sz="1600" b="1" dirty="0" smtClean="0"/>
              <a:t>2-</a:t>
            </a:r>
            <a:endParaRPr lang="en-US" sz="1600" b="1" dirty="0" smtClean="0"/>
          </a:p>
          <a:p>
            <a:r>
              <a:rPr lang="ar-SA" sz="1600" b="1" dirty="0" smtClean="0"/>
              <a:t>3-</a:t>
            </a:r>
            <a:endParaRPr lang="en-US" sz="1600" b="1" dirty="0" smtClean="0"/>
          </a:p>
          <a:p>
            <a:r>
              <a:rPr lang="ar-SA" sz="1600" b="1" dirty="0" smtClean="0"/>
              <a:t> </a:t>
            </a:r>
            <a:endParaRPr lang="en-US" sz="1600" b="1" dirty="0" smtClean="0"/>
          </a:p>
          <a:p>
            <a:r>
              <a:rPr lang="ar-SA" sz="1600" b="1" dirty="0" smtClean="0"/>
              <a:t>س(3)صعد شاب وزنه 70كجم على صندوق الخطوة لمدة 3 دقائق عند معدل صعود 30 صعود في الدقيقة احسب الشغل </a:t>
            </a:r>
            <a:r>
              <a:rPr lang="ar-SA" sz="1600" b="1" dirty="0" err="1" smtClean="0"/>
              <a:t>االمبذول</a:t>
            </a:r>
            <a:r>
              <a:rPr lang="ar-SA" sz="1600" b="1" dirty="0" smtClean="0"/>
              <a:t> خلال هذه الفترة اذا علمت ارتفاع الصندوق 40سم؟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10170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19539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b="1" dirty="0"/>
              <a:t> </a:t>
            </a:r>
            <a:endParaRPr lang="en-US" dirty="0"/>
          </a:p>
          <a:p>
            <a:r>
              <a:rPr lang="ar-SA" b="1" dirty="0"/>
              <a:t>_____________________________________________________________________</a:t>
            </a:r>
            <a:endParaRPr lang="en-US" dirty="0"/>
          </a:p>
          <a:p>
            <a:r>
              <a:rPr lang="ar-SA" b="1" dirty="0"/>
              <a:t> </a:t>
            </a:r>
            <a:endParaRPr lang="en-US" dirty="0"/>
          </a:p>
          <a:p>
            <a:r>
              <a:rPr lang="ar-SA" sz="1600" b="1" dirty="0"/>
              <a:t>س(4)يتم قياس </a:t>
            </a:r>
            <a:r>
              <a:rPr lang="ar-SA" sz="1600" b="1" dirty="0" err="1"/>
              <a:t>الأستهلاك</a:t>
            </a:r>
            <a:r>
              <a:rPr lang="ar-SA" sz="1600" b="1" dirty="0"/>
              <a:t> الأقصى للأكسجين بواسطة طريقة؟</a:t>
            </a:r>
            <a:endParaRPr lang="en-US" sz="1600" b="1" dirty="0"/>
          </a:p>
          <a:p>
            <a:r>
              <a:rPr lang="ar-SA" sz="1600" b="1" dirty="0"/>
              <a:t>ا- </a:t>
            </a:r>
            <a:r>
              <a:rPr lang="ar-SA" sz="1600" b="1" dirty="0" err="1"/>
              <a:t>كلامين</a:t>
            </a:r>
            <a:endParaRPr lang="en-US" sz="1600" b="1" dirty="0"/>
          </a:p>
          <a:p>
            <a:r>
              <a:rPr lang="ar-SA" sz="1600" b="1" dirty="0"/>
              <a:t>ب- معادلة فوكس</a:t>
            </a:r>
            <a:endParaRPr lang="en-US" sz="1600" b="1" dirty="0"/>
          </a:p>
          <a:p>
            <a:r>
              <a:rPr lang="ar-SA" sz="1600" b="1" dirty="0"/>
              <a:t>ج- معادلة لويس</a:t>
            </a:r>
            <a:endParaRPr lang="en-US" sz="1600" b="1" dirty="0"/>
          </a:p>
          <a:p>
            <a:r>
              <a:rPr lang="ar-SA" sz="1600" b="1" dirty="0"/>
              <a:t>د-جميع ما ذكر</a:t>
            </a:r>
            <a:endParaRPr lang="en-US" sz="1600" b="1" dirty="0"/>
          </a:p>
          <a:p>
            <a:r>
              <a:rPr lang="ar-SA" sz="1600" b="1" dirty="0"/>
              <a:t> </a:t>
            </a:r>
            <a:endParaRPr lang="en-US" sz="1600" b="1" dirty="0"/>
          </a:p>
          <a:p>
            <a:r>
              <a:rPr lang="ar-SA" sz="1600" b="1" dirty="0"/>
              <a:t>س(5)صعد مفحوص وزنه 65كجم على دراجة </a:t>
            </a:r>
            <a:r>
              <a:rPr lang="ar-SA" sz="1600" b="1" dirty="0" err="1"/>
              <a:t>مونارك</a:t>
            </a:r>
            <a:r>
              <a:rPr lang="ar-SA" sz="1600" b="1" dirty="0"/>
              <a:t> لمدة 5 دقائق عند مقاومه3كجم و معدل دوران 50دورة في الدقيقة . احسب استهلاك </a:t>
            </a:r>
            <a:r>
              <a:rPr lang="ar-SA" sz="1600" b="1" dirty="0" err="1"/>
              <a:t>الأكسوجين</a:t>
            </a:r>
            <a:r>
              <a:rPr lang="ar-SA" sz="1600" b="1" dirty="0"/>
              <a:t> النسبي له اذا علمت ان ضربات القلب في نهاية الدقيقة </a:t>
            </a:r>
            <a:r>
              <a:rPr lang="ar-SA" sz="1600" b="1" dirty="0" err="1"/>
              <a:t>الرابعه</a:t>
            </a:r>
            <a:r>
              <a:rPr lang="ar-SA" sz="1600" b="1" dirty="0"/>
              <a:t> 140 ضربه وفي نهاية الخامسة 145 ضربة؟</a:t>
            </a:r>
            <a:endParaRPr lang="en-US" sz="1600" b="1" dirty="0"/>
          </a:p>
          <a:p>
            <a:r>
              <a:rPr lang="ar-SA" sz="1600" b="1" dirty="0"/>
              <a:t> </a:t>
            </a:r>
            <a:endParaRPr lang="en-US" sz="1600" b="1" dirty="0"/>
          </a:p>
          <a:p>
            <a:r>
              <a:rPr lang="ar-SA" sz="1600" b="1" dirty="0"/>
              <a:t>_____________________________________________________________________ </a:t>
            </a:r>
            <a:endParaRPr lang="en-US" sz="1600" b="1" dirty="0"/>
          </a:p>
          <a:p>
            <a:r>
              <a:rPr lang="ar-SA" sz="1600" b="1" dirty="0"/>
              <a:t> </a:t>
            </a:r>
            <a:endParaRPr lang="en-US" sz="1600" b="1" dirty="0"/>
          </a:p>
          <a:p>
            <a:r>
              <a:rPr lang="ar-SA" sz="1600" b="1" dirty="0"/>
              <a:t>س(6)اذكر معادلة لويس؟</a:t>
            </a:r>
            <a:endParaRPr lang="en-US" sz="1600" b="1" dirty="0"/>
          </a:p>
          <a:p>
            <a:r>
              <a:rPr lang="ar-SA" sz="1600" b="1" dirty="0"/>
              <a:t> </a:t>
            </a:r>
            <a:endParaRPr lang="en-US" sz="1600" b="1" dirty="0"/>
          </a:p>
          <a:p>
            <a:r>
              <a:rPr lang="ar-SA" sz="1600" b="1" dirty="0"/>
              <a:t> </a:t>
            </a:r>
            <a:endParaRPr lang="en-US" sz="1600" b="1" dirty="0"/>
          </a:p>
          <a:p>
            <a:r>
              <a:rPr lang="ar-SA" sz="1600" b="1" dirty="0"/>
              <a:t> </a:t>
            </a:r>
            <a:endParaRPr lang="en-US" sz="1600" b="1" dirty="0"/>
          </a:p>
          <a:p>
            <a:r>
              <a:rPr lang="ar-SA" sz="1600" b="1" dirty="0"/>
              <a:t>س(7)عند قياس القوة العضلية لعضلات العضد تكون الزاوية المناسبة عند قياس العضلة ذات الرأسين...............و الثلاث رؤوس...............؟</a:t>
            </a:r>
            <a:endParaRPr lang="en-US" sz="1600" b="1" dirty="0"/>
          </a:p>
          <a:p>
            <a:r>
              <a:rPr lang="ar-SA" sz="1600" b="1" dirty="0"/>
              <a:t>_____________________________________________________________________</a:t>
            </a:r>
            <a:endParaRPr lang="en-US" sz="1600" b="1" dirty="0"/>
          </a:p>
          <a:p>
            <a:r>
              <a:rPr lang="ar-SA" sz="1600" b="1" dirty="0"/>
              <a:t>س(8)اشرح الرسم البياني التالي موضحا رأيك فيه</a:t>
            </a:r>
            <a:r>
              <a:rPr lang="ar-SA" sz="1600" b="1" dirty="0" smtClean="0"/>
              <a:t>؟</a:t>
            </a:r>
          </a:p>
          <a:p>
            <a:endParaRPr lang="ar-SA" b="1" dirty="0"/>
          </a:p>
        </p:txBody>
      </p:sp>
    </p:spTree>
    <p:extLst>
      <p:ext uri="{BB962C8B-B14F-4D97-AF65-F5344CB8AC3E}">
        <p14:creationId xmlns:p14="http://schemas.microsoft.com/office/powerpoint/2010/main" val="265055498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252</Words>
  <Application>Microsoft Office PowerPoint</Application>
  <PresentationFormat>عرض على الشاشة (3:4)‏</PresentationFormat>
  <Paragraphs>133</Paragraphs>
  <Slides>10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نسق Office</vt:lpstr>
      <vt:lpstr>          معلومات عن المقرر</vt:lpstr>
      <vt:lpstr>الخطه الدراسية للمقرر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جامعة الملك سعود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معلومات عن المقرر</dc:title>
  <dc:creator>المستخدم</dc:creator>
  <cp:lastModifiedBy>المستخدم</cp:lastModifiedBy>
  <cp:revision>8</cp:revision>
  <dcterms:created xsi:type="dcterms:W3CDTF">2015-01-20T07:50:12Z</dcterms:created>
  <dcterms:modified xsi:type="dcterms:W3CDTF">2015-01-20T09:13:03Z</dcterms:modified>
</cp:coreProperties>
</file>