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56E7-2993-45B3-8CB2-6A86EB7D565E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9FBB-8EFF-4FDE-AC28-C680B4303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56E7-2993-45B3-8CB2-6A86EB7D565E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9FBB-8EFF-4FDE-AC28-C680B4303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56E7-2993-45B3-8CB2-6A86EB7D565E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9FBB-8EFF-4FDE-AC28-C680B4303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56E7-2993-45B3-8CB2-6A86EB7D565E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9FBB-8EFF-4FDE-AC28-C680B4303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56E7-2993-45B3-8CB2-6A86EB7D565E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9FBB-8EFF-4FDE-AC28-C680B4303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56E7-2993-45B3-8CB2-6A86EB7D565E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9FBB-8EFF-4FDE-AC28-C680B4303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56E7-2993-45B3-8CB2-6A86EB7D565E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9FBB-8EFF-4FDE-AC28-C680B4303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56E7-2993-45B3-8CB2-6A86EB7D565E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9FBB-8EFF-4FDE-AC28-C680B4303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56E7-2993-45B3-8CB2-6A86EB7D565E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9FBB-8EFF-4FDE-AC28-C680B4303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56E7-2993-45B3-8CB2-6A86EB7D565E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9FBB-8EFF-4FDE-AC28-C680B4303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56E7-2993-45B3-8CB2-6A86EB7D565E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9FBB-8EFF-4FDE-AC28-C680B4303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856E7-2993-45B3-8CB2-6A86EB7D565E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D9FBB-8EFF-4FDE-AC28-C680B43030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Fundamentals of </a:t>
            </a:r>
            <a:r>
              <a:rPr lang="en-US" dirty="0" smtClean="0"/>
              <a:t>microbial</a:t>
            </a:r>
            <a:br>
              <a:rPr lang="en-US" dirty="0" smtClean="0"/>
            </a:br>
            <a:r>
              <a:rPr lang="en-US" dirty="0"/>
              <a:t>ecology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smtClean="0"/>
              <a:t>                                   </a:t>
            </a:r>
            <a:r>
              <a:rPr lang="en-US" dirty="0" smtClean="0"/>
              <a:t>CLS 416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066799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Ecology: </a:t>
            </a:r>
            <a:r>
              <a:rPr lang="en-US" sz="2400" dirty="0" smtClean="0"/>
              <a:t>Is</a:t>
            </a:r>
            <a:r>
              <a:rPr lang="en-US" sz="2400" dirty="0" smtClean="0">
                <a:solidFill>
                  <a:srgbClr val="002060"/>
                </a:solidFill>
              </a:rPr>
              <a:t> the study of the relationship of living organisms among each other &amp; interactions or relations with their physical environment. </a:t>
            </a:r>
            <a:br>
              <a:rPr lang="en-US" sz="2400" dirty="0" smtClean="0">
                <a:solidFill>
                  <a:srgbClr val="002060"/>
                </a:solidFill>
              </a:rPr>
            </a:b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8229600" cy="46482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Microbial ecology= Environmental </a:t>
            </a:r>
            <a:r>
              <a:rPr lang="en-US" sz="2800" dirty="0" smtClean="0">
                <a:solidFill>
                  <a:srgbClr val="FF0000"/>
                </a:solidFill>
              </a:rPr>
              <a:t>microbiology: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Distribution of microorganisms in the environment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Relationship with each other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Relationship with higher organisms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smtClean="0">
                <a:solidFill>
                  <a:schemeClr val="tx1"/>
                </a:solidFill>
              </a:rPr>
              <a:t>Relationship with the environment they live in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 Ecosystem</a:t>
            </a:r>
            <a:r>
              <a:rPr lang="en-US" sz="2400" dirty="0" smtClean="0">
                <a:solidFill>
                  <a:schemeClr val="tx1"/>
                </a:solidFill>
              </a:rPr>
              <a:t>: Total communities in a habitat + physical environment they interact &amp; live in.</a:t>
            </a:r>
          </a:p>
          <a:p>
            <a:pPr algn="l"/>
            <a:r>
              <a:rPr lang="en-US" sz="2400" dirty="0" err="1" smtClean="0">
                <a:solidFill>
                  <a:srgbClr val="FF0000"/>
                </a:solidFill>
              </a:rPr>
              <a:t>Biosphere</a:t>
            </a:r>
            <a:r>
              <a:rPr lang="en-US" sz="2400" dirty="0" err="1" smtClean="0">
                <a:solidFill>
                  <a:schemeClr val="tx1"/>
                </a:solidFill>
              </a:rPr>
              <a:t>:</a:t>
            </a:r>
            <a:r>
              <a:rPr lang="en-US" sz="2400" dirty="0" err="1" smtClean="0">
                <a:solidFill>
                  <a:schemeClr val="tx1"/>
                </a:solidFill>
              </a:rPr>
              <a:t>The</a:t>
            </a:r>
            <a:r>
              <a:rPr lang="en-US" sz="2400" dirty="0" smtClean="0">
                <a:solidFill>
                  <a:schemeClr val="tx1"/>
                </a:solidFill>
              </a:rPr>
              <a:t> region of the earth inhabited by living organisms.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The largest ecosystem.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the ecosystem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1-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Abiotic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components:</a:t>
            </a:r>
          </a:p>
          <a:p>
            <a:pPr>
              <a:buNone/>
            </a:pPr>
            <a:r>
              <a:rPr lang="en-US" sz="2600" dirty="0" smtClean="0">
                <a:solidFill>
                  <a:schemeClr val="bg2">
                    <a:lumMod val="10000"/>
                  </a:schemeClr>
                </a:solidFill>
              </a:rPr>
              <a:t>     Include the non-living or </a:t>
            </a:r>
            <a:r>
              <a:rPr lang="en-US" sz="2600" dirty="0" err="1" smtClean="0">
                <a:solidFill>
                  <a:schemeClr val="bg2">
                    <a:lumMod val="10000"/>
                  </a:schemeClr>
                </a:solidFill>
              </a:rPr>
              <a:t>physico</a:t>
            </a:r>
            <a:r>
              <a:rPr lang="en-US" sz="2600" dirty="0" smtClean="0">
                <a:solidFill>
                  <a:schemeClr val="bg2">
                    <a:lumMod val="10000"/>
                  </a:schemeClr>
                </a:solidFill>
              </a:rPr>
              <a:t>-chemical factors that provide nutrients &amp; energy to the biotic component.</a:t>
            </a:r>
          </a:p>
          <a:p>
            <a:pPr>
              <a:buNone/>
            </a:pPr>
            <a:r>
              <a:rPr lang="en-US" sz="2600" dirty="0" smtClean="0">
                <a:solidFill>
                  <a:schemeClr val="bg2">
                    <a:lumMod val="10000"/>
                  </a:schemeClr>
                </a:solidFill>
              </a:rPr>
              <a:t>     The basic compounds and elements of the environment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2- Biotic components:</a:t>
            </a:r>
          </a:p>
          <a:p>
            <a:pPr>
              <a:buNone/>
            </a:pPr>
            <a:r>
              <a:rPr lang="en-US" sz="2600" dirty="0" smtClean="0">
                <a:solidFill>
                  <a:schemeClr val="bg2">
                    <a:lumMod val="25000"/>
                  </a:schemeClr>
                </a:solidFill>
              </a:rPr>
              <a:t>     It consists of the living organisms of the environment, </a:t>
            </a:r>
          </a:p>
          <a:p>
            <a:pPr>
              <a:buNone/>
            </a:pP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600" dirty="0" smtClean="0">
                <a:solidFill>
                  <a:schemeClr val="bg2">
                    <a:lumMod val="25000"/>
                  </a:schemeClr>
                </a:solidFill>
              </a:rPr>
              <a:t>    It  consists of </a:t>
            </a:r>
            <a:r>
              <a:rPr lang="en-US" sz="2600" dirty="0" smtClean="0">
                <a:solidFill>
                  <a:schemeClr val="bg2">
                    <a:lumMod val="25000"/>
                  </a:schemeClr>
                </a:solidFill>
              </a:rPr>
              <a:t>populations that belong to different species inhabiting a common environment existing  in association with each other.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Biotic 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Producers: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800" dirty="0" smtClean="0"/>
              <a:t>   - </a:t>
            </a:r>
            <a:r>
              <a:rPr lang="en-US" sz="2400" dirty="0" smtClean="0"/>
              <a:t>Self feeders and providers of food &amp; energy to the </a:t>
            </a:r>
          </a:p>
          <a:p>
            <a:pPr>
              <a:buNone/>
            </a:pPr>
            <a:r>
              <a:rPr lang="en-US" sz="2400" dirty="0" smtClean="0"/>
              <a:t>      rest  of organisms.</a:t>
            </a:r>
          </a:p>
          <a:p>
            <a:pPr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 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en-US" sz="2400" dirty="0" smtClean="0">
                <a:solidFill>
                  <a:srgbClr val="002060"/>
                </a:solidFill>
              </a:rPr>
              <a:t>Autotrophic bacteria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sz="2000" dirty="0" smtClean="0"/>
              <a:t>Produce organic materials from oxidation of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dirty="0" smtClean="0"/>
              <a:t> inorganic compounds.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     -</a:t>
            </a:r>
            <a:r>
              <a:rPr lang="en-US" sz="2400" dirty="0" err="1" smtClean="0">
                <a:solidFill>
                  <a:srgbClr val="002060"/>
                </a:solidFill>
              </a:rPr>
              <a:t>Photosynthesizers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sz="2400" dirty="0" smtClean="0">
                <a:solidFill>
                  <a:srgbClr val="00B0F0"/>
                </a:solidFill>
              </a:rPr>
              <a:t>Plants, algae, </a:t>
            </a:r>
            <a:r>
              <a:rPr lang="en-US" sz="2400" dirty="0" err="1" smtClean="0">
                <a:solidFill>
                  <a:srgbClr val="00B0F0"/>
                </a:solidFill>
              </a:rPr>
              <a:t>cyanobacteria</a:t>
            </a:r>
            <a:r>
              <a:rPr lang="en-US" sz="2400" dirty="0" smtClean="0">
                <a:solidFill>
                  <a:srgbClr val="00B0F0"/>
                </a:solidFill>
              </a:rPr>
              <a:t>.</a:t>
            </a:r>
          </a:p>
          <a:p>
            <a:pPr>
              <a:buNone/>
            </a:pPr>
            <a:endParaRPr lang="en-US" sz="2400" dirty="0"/>
          </a:p>
          <a:p>
            <a:r>
              <a:rPr lang="en-US" sz="2800" dirty="0" smtClean="0">
                <a:solidFill>
                  <a:schemeClr val="tx2"/>
                </a:solidFill>
              </a:rPr>
              <a:t>Decomposers: </a:t>
            </a:r>
          </a:p>
          <a:p>
            <a:pPr>
              <a:buNone/>
            </a:pP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    -</a:t>
            </a:r>
            <a:r>
              <a:rPr lang="en-US" sz="2800" dirty="0" smtClean="0"/>
              <a:t> </a:t>
            </a:r>
            <a:r>
              <a:rPr lang="en-US" sz="2000" dirty="0" smtClean="0"/>
              <a:t>live on dead decay bodies as a source of carbon. </a:t>
            </a:r>
            <a:r>
              <a:rPr lang="en-US" sz="2000" dirty="0" err="1" smtClean="0"/>
              <a:t>Putrification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smtClean="0">
                <a:solidFill>
                  <a:srgbClr val="00B0F0"/>
                </a:solidFill>
              </a:rPr>
              <a:t>         Fungi, bacteria and protozoa. </a:t>
            </a:r>
            <a:endParaRPr lang="en-US" sz="2000" dirty="0"/>
          </a:p>
          <a:p>
            <a:pPr>
              <a:buNone/>
            </a:pPr>
            <a:r>
              <a:rPr lang="en-US" sz="2000" dirty="0" smtClean="0">
                <a:solidFill>
                  <a:srgbClr val="00B0F0"/>
                </a:solidFill>
              </a:rPr>
              <a:t>          </a:t>
            </a:r>
            <a:r>
              <a:rPr lang="en-US" sz="2000" dirty="0" smtClean="0"/>
              <a:t>break large organic ,materials to smaller particles….. Inorganic compounds </a:t>
            </a:r>
          </a:p>
          <a:p>
            <a:pPr>
              <a:buNone/>
            </a:pP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smtClean="0">
                <a:solidFill>
                  <a:srgbClr val="00B0F0"/>
                </a:solidFill>
              </a:rPr>
              <a:t>         </a:t>
            </a:r>
          </a:p>
          <a:p>
            <a:pPr>
              <a:buNone/>
            </a:pP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600" dirty="0" smtClean="0"/>
              <a:t>Biotic component </a:t>
            </a:r>
            <a:r>
              <a:rPr lang="en-US" sz="2400" dirty="0" smtClean="0"/>
              <a:t>----cont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Consumers: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  -</a:t>
            </a:r>
            <a:r>
              <a:rPr lang="en-US" sz="2400" dirty="0" err="1" smtClean="0">
                <a:solidFill>
                  <a:srgbClr val="002060"/>
                </a:solidFill>
              </a:rPr>
              <a:t>Heterotrophs</a:t>
            </a:r>
            <a:r>
              <a:rPr lang="en-US" sz="2400" dirty="0" smtClean="0">
                <a:solidFill>
                  <a:srgbClr val="002060"/>
                </a:solidFill>
              </a:rPr>
              <a:t>: </a:t>
            </a:r>
            <a:r>
              <a:rPr lang="en-US" sz="2400" dirty="0" smtClean="0"/>
              <a:t>Can not produce organic compounds, but rely on the producers to do so.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00B0F0"/>
                </a:solidFill>
              </a:rPr>
              <a:t>- animals as primary consumers are herbivores. </a:t>
            </a:r>
          </a:p>
          <a:p>
            <a:pPr>
              <a:buNone/>
            </a:pPr>
            <a:r>
              <a:rPr lang="en-US" sz="2400" dirty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        secondary consumers are carnivores.</a:t>
            </a:r>
          </a:p>
          <a:p>
            <a:pPr>
              <a:buNone/>
            </a:pPr>
            <a:r>
              <a:rPr lang="en-US" sz="2400" dirty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     -  nematodes </a:t>
            </a:r>
          </a:p>
          <a:p>
            <a:pPr>
              <a:buNone/>
            </a:pPr>
            <a:r>
              <a:rPr lang="en-US" sz="2400" dirty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     -  protozoa</a:t>
            </a:r>
          </a:p>
          <a:p>
            <a:pPr>
              <a:buNone/>
            </a:pPr>
            <a:endParaRPr lang="en-US" sz="2400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400" dirty="0" smtClean="0"/>
              <a:t>     The activity of the 3 constitute the food chain or food web, that allow</a:t>
            </a:r>
            <a:r>
              <a:rPr lang="en-US" sz="2400" dirty="0" smtClean="0"/>
              <a:t>s the exchange of food and energy so as recycling them in the ecosystem. 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Evolutionary </a:t>
            </a:r>
            <a:r>
              <a:rPr lang="en-US" sz="4000" dirty="0" err="1" smtClean="0">
                <a:solidFill>
                  <a:schemeClr val="tx2"/>
                </a:solidFill>
              </a:rPr>
              <a:t>adapataion</a:t>
            </a:r>
            <a:r>
              <a:rPr lang="en-US" sz="4000" dirty="0" smtClean="0">
                <a:solidFill>
                  <a:schemeClr val="tx2"/>
                </a:solidFill>
              </a:rPr>
              <a:t> 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    </a:t>
            </a:r>
            <a:r>
              <a:rPr lang="en-US" sz="2000" dirty="0" smtClean="0"/>
              <a:t>Changes in the environment, as </a:t>
            </a:r>
            <a:r>
              <a:rPr lang="en-US" sz="2000" dirty="0" err="1" smtClean="0"/>
              <a:t>depletioin</a:t>
            </a:r>
            <a:r>
              <a:rPr lang="en-US" sz="2000" dirty="0" smtClean="0"/>
              <a:t> of nutrients, will lead to changes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in the biotic component where living </a:t>
            </a:r>
            <a:r>
              <a:rPr lang="en-US" sz="2000" dirty="0" err="1" smtClean="0"/>
              <a:t>organisims</a:t>
            </a:r>
            <a:r>
              <a:rPr lang="en-US" sz="2000" dirty="0" smtClean="0"/>
              <a:t> try to adapt to the change.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Phenotypic adaptation (physiologic)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- </a:t>
            </a:r>
            <a:r>
              <a:rPr lang="en-US" sz="2000" dirty="0" smtClean="0"/>
              <a:t>Physiologic change to adapt to temporary changes in the </a:t>
            </a:r>
            <a:r>
              <a:rPr lang="en-US" sz="2000" dirty="0" err="1" smtClean="0"/>
              <a:t>enviroment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     -  Once the changes are over, organisms revert back to original state.</a:t>
            </a:r>
            <a:endParaRPr lang="en-US" sz="2000" dirty="0" smtClean="0"/>
          </a:p>
          <a:p>
            <a:pPr>
              <a:buNone/>
            </a:pPr>
            <a:endParaRPr lang="en-US" dirty="0"/>
          </a:p>
          <a:p>
            <a:r>
              <a:rPr lang="en-US" dirty="0" smtClean="0">
                <a:solidFill>
                  <a:schemeClr val="tx2"/>
                </a:solidFill>
              </a:rPr>
              <a:t>Genotypic adaptation (evolutionary)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</a:t>
            </a:r>
            <a:r>
              <a:rPr lang="en-US" dirty="0" smtClean="0"/>
              <a:t>- </a:t>
            </a:r>
            <a:r>
              <a:rPr lang="en-US" sz="2400" dirty="0" smtClean="0"/>
              <a:t>genetic changes might occur by mutation</a:t>
            </a:r>
          </a:p>
          <a:p>
            <a:pPr>
              <a:buNone/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     </a:t>
            </a:r>
            <a:r>
              <a:rPr lang="en-US" sz="2400" dirty="0" smtClean="0"/>
              <a:t>-  permanent changes. </a:t>
            </a:r>
            <a:endParaRPr lang="en-US" sz="2400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Types of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ype of interaction         Effect on Populations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Pop. A                  Pop. B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Neutralism                     No effect                No effect  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Commensalism            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Beneficial               No effect 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Synergism                    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Beneficial             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Beneficial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Mutualism                    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Beneficial            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Beneficial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Competition                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Detrimental          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Detrimental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Amensalism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antagonism)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Detrimental             No effect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Parasitism                    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Beneficial              Detrimental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Predation                     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Beneficial              Detrimental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450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Fundamentals of microbial ecology</vt:lpstr>
      <vt:lpstr>Ecology: Is the study of the relationship of living organisms among each other &amp; interactions or relations with their physical environment.  </vt:lpstr>
      <vt:lpstr>Components of the ecosystem</vt:lpstr>
      <vt:lpstr>Biotic component</vt:lpstr>
      <vt:lpstr>Biotic component ----cont</vt:lpstr>
      <vt:lpstr>Evolutionary adapataion </vt:lpstr>
      <vt:lpstr>Types of interactions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microbial ecology</dc:title>
  <dc:creator>HP</dc:creator>
  <cp:lastModifiedBy>HP</cp:lastModifiedBy>
  <cp:revision>6</cp:revision>
  <dcterms:created xsi:type="dcterms:W3CDTF">2017-02-14T20:39:13Z</dcterms:created>
  <dcterms:modified xsi:type="dcterms:W3CDTF">2017-02-14T22:56:01Z</dcterms:modified>
</cp:coreProperties>
</file>