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200"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785B7260-F505-4D03-AB72-BEC711D63350}" type="datetimeFigureOut">
              <a:rPr lang="ar-SA" smtClean="0"/>
              <a:t>07/23/39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14E5956-5D00-4587-B92C-3B27E16EE0A5}"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785B7260-F505-4D03-AB72-BEC711D63350}" type="datetimeFigureOut">
              <a:rPr lang="ar-SA" smtClean="0"/>
              <a:t>07/23/39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14E5956-5D00-4587-B92C-3B27E16EE0A5}"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785B7260-F505-4D03-AB72-BEC711D63350}" type="datetimeFigureOut">
              <a:rPr lang="ar-SA" smtClean="0"/>
              <a:t>07/23/39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14E5956-5D00-4587-B92C-3B27E16EE0A5}"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785B7260-F505-4D03-AB72-BEC711D63350}" type="datetimeFigureOut">
              <a:rPr lang="ar-SA" smtClean="0"/>
              <a:t>07/23/39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14E5956-5D00-4587-B92C-3B27E16EE0A5}"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785B7260-F505-4D03-AB72-BEC711D63350}" type="datetimeFigureOut">
              <a:rPr lang="ar-SA" smtClean="0"/>
              <a:t>07/23/39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14E5956-5D00-4587-B92C-3B27E16EE0A5}"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785B7260-F505-4D03-AB72-BEC711D63350}" type="datetimeFigureOut">
              <a:rPr lang="ar-SA" smtClean="0"/>
              <a:t>07/23/39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C14E5956-5D00-4587-B92C-3B27E16EE0A5}"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785B7260-F505-4D03-AB72-BEC711D63350}" type="datetimeFigureOut">
              <a:rPr lang="ar-SA" smtClean="0"/>
              <a:t>07/23/39</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C14E5956-5D00-4587-B92C-3B27E16EE0A5}"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785B7260-F505-4D03-AB72-BEC711D63350}" type="datetimeFigureOut">
              <a:rPr lang="ar-SA" smtClean="0"/>
              <a:t>07/23/39</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C14E5956-5D00-4587-B92C-3B27E16EE0A5}"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785B7260-F505-4D03-AB72-BEC711D63350}" type="datetimeFigureOut">
              <a:rPr lang="ar-SA" smtClean="0"/>
              <a:t>07/23/39</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C14E5956-5D00-4587-B92C-3B27E16EE0A5}"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85B7260-F505-4D03-AB72-BEC711D63350}" type="datetimeFigureOut">
              <a:rPr lang="ar-SA" smtClean="0"/>
              <a:t>07/23/39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C14E5956-5D00-4587-B92C-3B27E16EE0A5}"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85B7260-F505-4D03-AB72-BEC711D63350}" type="datetimeFigureOut">
              <a:rPr lang="ar-SA" smtClean="0"/>
              <a:t>07/23/39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C14E5956-5D00-4587-B92C-3B27E16EE0A5}"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85B7260-F505-4D03-AB72-BEC711D63350}" type="datetimeFigureOut">
              <a:rPr lang="ar-SA" smtClean="0"/>
              <a:t>07/23/39</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14E5956-5D00-4587-B92C-3B27E16EE0A5}"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عنوان 1"/>
          <p:cNvSpPr>
            <a:spLocks noGrp="1"/>
          </p:cNvSpPr>
          <p:nvPr>
            <p:ph type="ctrTitle"/>
          </p:nvPr>
        </p:nvSpPr>
        <p:spPr>
          <a:xfrm>
            <a:off x="251520" y="260649"/>
            <a:ext cx="8348464" cy="576063"/>
          </a:xfrm>
        </p:spPr>
        <p:txBody>
          <a:bodyPr>
            <a:normAutofit fontScale="90000"/>
          </a:bodyPr>
          <a:lstStyle/>
          <a:p>
            <a:pPr algn="r"/>
            <a:r>
              <a:rPr lang="ar-SA" sz="3600" b="1" dirty="0" smtClean="0"/>
              <a:t/>
            </a:r>
            <a:br>
              <a:rPr lang="ar-SA" sz="3600" b="1" dirty="0" smtClean="0"/>
            </a:br>
            <a:r>
              <a:rPr lang="ar-SA" sz="3600" b="1" dirty="0" smtClean="0">
                <a:solidFill>
                  <a:srgbClr val="FF0000"/>
                </a:solidFill>
              </a:rPr>
              <a:t>أساسيات </a:t>
            </a:r>
            <a:r>
              <a:rPr lang="ar-SA" sz="3600" b="1" dirty="0">
                <a:solidFill>
                  <a:srgbClr val="FF0000"/>
                </a:solidFill>
              </a:rPr>
              <a:t>التمثيل </a:t>
            </a:r>
            <a:r>
              <a:rPr lang="ar-SA" sz="3600" b="1" dirty="0" smtClean="0">
                <a:solidFill>
                  <a:srgbClr val="FF0000"/>
                </a:solidFill>
              </a:rPr>
              <a:t>الغذائي</a:t>
            </a:r>
            <a:r>
              <a:rPr lang="en-US" sz="3600" b="1" dirty="0" smtClean="0">
                <a:solidFill>
                  <a:srgbClr val="FF0000"/>
                </a:solidFill>
              </a:rPr>
              <a:t>metabolism     </a:t>
            </a:r>
            <a:r>
              <a:rPr lang="ar-SA" sz="3600" b="1" dirty="0" smtClean="0">
                <a:solidFill>
                  <a:srgbClr val="FF0000"/>
                </a:solidFill>
              </a:rPr>
              <a:t> </a:t>
            </a:r>
            <a:r>
              <a:rPr lang="en-US" sz="3600" b="1" dirty="0" smtClean="0">
                <a:solidFill>
                  <a:srgbClr val="FF0000"/>
                </a:solidFill>
              </a:rPr>
              <a:t>Principles </a:t>
            </a:r>
            <a:r>
              <a:rPr lang="en-US" sz="3600" b="1" dirty="0">
                <a:solidFill>
                  <a:srgbClr val="FF0000"/>
                </a:solidFill>
              </a:rPr>
              <a:t>of</a:t>
            </a:r>
            <a:r>
              <a:rPr lang="en-US" sz="3600" b="1" dirty="0"/>
              <a:t> </a:t>
            </a:r>
            <a:r>
              <a:rPr lang="en-US" sz="3600" b="1" dirty="0" smtClean="0"/>
              <a:t/>
            </a:r>
            <a:br>
              <a:rPr lang="en-US" sz="3600" b="1" dirty="0" smtClean="0"/>
            </a:br>
            <a:endParaRPr lang="ar-SA" sz="3600" dirty="0"/>
          </a:p>
        </p:txBody>
      </p:sp>
      <p:sp>
        <p:nvSpPr>
          <p:cNvPr id="3" name="عنوان فرعي 2"/>
          <p:cNvSpPr>
            <a:spLocks noGrp="1"/>
          </p:cNvSpPr>
          <p:nvPr>
            <p:ph type="subTitle" idx="1"/>
          </p:nvPr>
        </p:nvSpPr>
        <p:spPr>
          <a:xfrm>
            <a:off x="395536" y="980728"/>
            <a:ext cx="8568952" cy="5544616"/>
          </a:xfrm>
        </p:spPr>
        <p:txBody>
          <a:bodyPr>
            <a:normAutofit lnSpcReduction="10000"/>
          </a:bodyPr>
          <a:lstStyle/>
          <a:p>
            <a:pPr algn="r"/>
            <a:r>
              <a:rPr lang="ar-SA" sz="2400" b="1" dirty="0">
                <a:solidFill>
                  <a:srgbClr val="0070C0"/>
                </a:solidFill>
              </a:rPr>
              <a:t>التمثيل الغذائي</a:t>
            </a:r>
            <a:endParaRPr lang="en-US" sz="2400" dirty="0">
              <a:solidFill>
                <a:srgbClr val="0070C0"/>
              </a:solidFill>
            </a:endParaRPr>
          </a:p>
          <a:p>
            <a:pPr algn="r"/>
            <a:r>
              <a:rPr lang="ar-SA" sz="2400" dirty="0" smtClean="0">
                <a:solidFill>
                  <a:schemeClr val="tx1"/>
                </a:solidFill>
              </a:rPr>
              <a:t>- يقصد </a:t>
            </a:r>
            <a:r>
              <a:rPr lang="ar-SA" sz="2400" dirty="0" err="1">
                <a:solidFill>
                  <a:schemeClr val="tx1"/>
                </a:solidFill>
              </a:rPr>
              <a:t>به</a:t>
            </a:r>
            <a:r>
              <a:rPr lang="ar-SA" sz="2400" dirty="0">
                <a:solidFill>
                  <a:schemeClr val="tx1"/>
                </a:solidFill>
              </a:rPr>
              <a:t> تزويد الجسم بالطاقة الضرورية اللازمة للعمليات الحيوية والواجبة لحفظ الحياة الطبيعية وذلك لتعويض الجسم الطاقة الفاقدة عن طريق الحركة والعمليات الفسيولوجية الأخرى والطاقة الناتجة في عمليات الإفراز والأنشطة اليومية </a:t>
            </a:r>
            <a:r>
              <a:rPr lang="ar-SA" sz="2400" dirty="0" err="1">
                <a:solidFill>
                  <a:schemeClr val="tx1"/>
                </a:solidFill>
              </a:rPr>
              <a:t>الأخرى.</a:t>
            </a:r>
            <a:r>
              <a:rPr lang="ar-SA" sz="2400" dirty="0">
                <a:solidFill>
                  <a:schemeClr val="tx1"/>
                </a:solidFill>
              </a:rPr>
              <a:t> </a:t>
            </a:r>
            <a:endParaRPr lang="en-US" sz="2400" dirty="0">
              <a:solidFill>
                <a:schemeClr val="tx1"/>
              </a:solidFill>
            </a:endParaRPr>
          </a:p>
          <a:p>
            <a:pPr algn="r"/>
            <a:r>
              <a:rPr lang="ar-SA" sz="2400" dirty="0" smtClean="0">
                <a:solidFill>
                  <a:schemeClr val="tx1"/>
                </a:solidFill>
              </a:rPr>
              <a:t>- وكذلك </a:t>
            </a:r>
            <a:r>
              <a:rPr lang="ar-SA" sz="2400" dirty="0">
                <a:solidFill>
                  <a:schemeClr val="tx1"/>
                </a:solidFill>
              </a:rPr>
              <a:t>تغطية الفاقد من الطاقة فى نمو وتطور أعضاء الجسم المختلفة.</a:t>
            </a:r>
            <a:endParaRPr lang="en-US" sz="2400" dirty="0">
              <a:solidFill>
                <a:schemeClr val="tx1"/>
              </a:solidFill>
            </a:endParaRPr>
          </a:p>
          <a:p>
            <a:pPr algn="r">
              <a:buFontTx/>
              <a:buChar char="-"/>
            </a:pPr>
            <a:r>
              <a:rPr lang="ar-SA" sz="2400" dirty="0" smtClean="0">
                <a:solidFill>
                  <a:schemeClr val="tx1"/>
                </a:solidFill>
              </a:rPr>
              <a:t>بالإضافة </a:t>
            </a:r>
            <a:r>
              <a:rPr lang="ar-SA" sz="2400" dirty="0">
                <a:solidFill>
                  <a:schemeClr val="tx1"/>
                </a:solidFill>
              </a:rPr>
              <a:t>إلى ذلك حفظ الحياة والقيام بوظائف الجسم الضرورية</a:t>
            </a:r>
            <a:r>
              <a:rPr lang="ar-SA" sz="2400" dirty="0" smtClean="0">
                <a:solidFill>
                  <a:schemeClr val="tx1"/>
                </a:solidFill>
              </a:rPr>
              <a:t>.</a:t>
            </a:r>
          </a:p>
          <a:p>
            <a:pPr algn="r">
              <a:buFontTx/>
              <a:buChar char="-"/>
            </a:pPr>
            <a:r>
              <a:rPr lang="ar-SA" sz="2400" dirty="0">
                <a:solidFill>
                  <a:schemeClr val="tx1"/>
                </a:solidFill>
              </a:rPr>
              <a:t>والطاقة المأخوذة من علائق الأسماك تتحول بداخل الجسم إلى طاقة حركة </a:t>
            </a:r>
            <a:r>
              <a:rPr lang="en-US" sz="2400" dirty="0">
                <a:solidFill>
                  <a:schemeClr val="tx1"/>
                </a:solidFill>
              </a:rPr>
              <a:t>Kinetic energy</a:t>
            </a:r>
            <a:r>
              <a:rPr lang="ar-SA" sz="2400" dirty="0">
                <a:solidFill>
                  <a:schemeClr val="tx1"/>
                </a:solidFill>
              </a:rPr>
              <a:t> وتتم هذه العملية عن </a:t>
            </a:r>
            <a:r>
              <a:rPr lang="ar-SA" sz="2400" dirty="0" err="1" smtClean="0">
                <a:solidFill>
                  <a:schemeClr val="tx1"/>
                </a:solidFill>
              </a:rPr>
              <a:t>طريق:</a:t>
            </a:r>
            <a:r>
              <a:rPr lang="ar-SA" sz="2400" dirty="0" smtClean="0">
                <a:solidFill>
                  <a:schemeClr val="tx1"/>
                </a:solidFill>
              </a:rPr>
              <a:t> </a:t>
            </a:r>
          </a:p>
          <a:p>
            <a:pPr algn="r">
              <a:buFontTx/>
              <a:buChar char="-"/>
            </a:pPr>
            <a:r>
              <a:rPr lang="ar-SA" sz="2400" dirty="0" smtClean="0">
                <a:solidFill>
                  <a:schemeClr val="tx1"/>
                </a:solidFill>
              </a:rPr>
              <a:t>1</a:t>
            </a:r>
            <a:r>
              <a:rPr lang="ar-SA" sz="2400" b="1" dirty="0" smtClean="0">
                <a:solidFill>
                  <a:schemeClr val="tx1"/>
                </a:solidFill>
              </a:rPr>
              <a:t>- الأنشطة </a:t>
            </a:r>
            <a:r>
              <a:rPr lang="en-US" sz="2400" b="1" dirty="0">
                <a:solidFill>
                  <a:schemeClr val="tx1"/>
                </a:solidFill>
              </a:rPr>
              <a:t>Activity</a:t>
            </a:r>
            <a:r>
              <a:rPr lang="ar-SA" sz="2400" b="1" dirty="0">
                <a:solidFill>
                  <a:schemeClr val="tx1"/>
                </a:solidFill>
              </a:rPr>
              <a:t> </a:t>
            </a:r>
            <a:endParaRPr lang="ar-SA" sz="2400" b="1" dirty="0" smtClean="0">
              <a:solidFill>
                <a:schemeClr val="tx1"/>
              </a:solidFill>
            </a:endParaRPr>
          </a:p>
          <a:p>
            <a:pPr algn="r"/>
            <a:r>
              <a:rPr lang="ar-SA" sz="2400" b="1" dirty="0" smtClean="0">
                <a:solidFill>
                  <a:schemeClr val="tx1"/>
                </a:solidFill>
              </a:rPr>
              <a:t>2- والأكسدة </a:t>
            </a:r>
            <a:r>
              <a:rPr lang="en-US" sz="2400" b="1" dirty="0" smtClean="0">
                <a:solidFill>
                  <a:schemeClr val="tx1"/>
                </a:solidFill>
              </a:rPr>
              <a:t>Oxidation</a:t>
            </a:r>
            <a:r>
              <a:rPr lang="ar-SA" sz="2400" b="1" dirty="0" smtClean="0">
                <a:solidFill>
                  <a:schemeClr val="tx1"/>
                </a:solidFill>
              </a:rPr>
              <a:t> </a:t>
            </a:r>
          </a:p>
          <a:p>
            <a:pPr algn="r"/>
            <a:r>
              <a:rPr lang="ar-SA" sz="2400" b="1" dirty="0" smtClean="0">
                <a:solidFill>
                  <a:schemeClr val="tx1"/>
                </a:solidFill>
              </a:rPr>
              <a:t>3-عملية الهدم  </a:t>
            </a:r>
            <a:r>
              <a:rPr lang="en-US" sz="2400" b="1" dirty="0" smtClean="0">
                <a:solidFill>
                  <a:schemeClr val="tx1"/>
                </a:solidFill>
              </a:rPr>
              <a:t> Catabolism </a:t>
            </a:r>
            <a:r>
              <a:rPr lang="ar-SA" sz="2400" dirty="0" smtClean="0">
                <a:solidFill>
                  <a:schemeClr val="tx1"/>
                </a:solidFill>
              </a:rPr>
              <a:t>وهي عبارة عن </a:t>
            </a:r>
            <a:r>
              <a:rPr lang="ar-SA" sz="2400" dirty="0" err="1" smtClean="0">
                <a:solidFill>
                  <a:schemeClr val="tx1"/>
                </a:solidFill>
              </a:rPr>
              <a:t>تكسيرالمركبات</a:t>
            </a:r>
            <a:r>
              <a:rPr lang="ar-SA" sz="2400" dirty="0" smtClean="0">
                <a:solidFill>
                  <a:schemeClr val="tx1"/>
                </a:solidFill>
              </a:rPr>
              <a:t> </a:t>
            </a:r>
            <a:r>
              <a:rPr lang="ar-SA" sz="2400" dirty="0">
                <a:solidFill>
                  <a:schemeClr val="tx1"/>
                </a:solidFill>
              </a:rPr>
              <a:t>الغذائية المعقدة  </a:t>
            </a:r>
            <a:r>
              <a:rPr lang="en-US" sz="2400" dirty="0">
                <a:solidFill>
                  <a:schemeClr val="tx1"/>
                </a:solidFill>
              </a:rPr>
              <a:t>Complex compounds </a:t>
            </a:r>
            <a:r>
              <a:rPr lang="ar-SA" sz="2400" dirty="0">
                <a:solidFill>
                  <a:schemeClr val="tx1"/>
                </a:solidFill>
              </a:rPr>
              <a:t> </a:t>
            </a:r>
            <a:r>
              <a:rPr lang="ar-SA" sz="2400" dirty="0" smtClean="0">
                <a:solidFill>
                  <a:schemeClr val="tx1"/>
                </a:solidFill>
              </a:rPr>
              <a:t>وتحولها إلى </a:t>
            </a:r>
            <a:r>
              <a:rPr lang="ar-SA" sz="2400" dirty="0">
                <a:solidFill>
                  <a:schemeClr val="tx1"/>
                </a:solidFill>
              </a:rPr>
              <a:t>مركبات بسيطة    </a:t>
            </a:r>
            <a:r>
              <a:rPr lang="en-US" sz="2400" dirty="0">
                <a:solidFill>
                  <a:schemeClr val="tx1"/>
                </a:solidFill>
              </a:rPr>
              <a:t>Simple </a:t>
            </a:r>
            <a:r>
              <a:rPr lang="en-US" sz="2400" dirty="0" smtClean="0">
                <a:solidFill>
                  <a:schemeClr val="tx1"/>
                </a:solidFill>
              </a:rPr>
              <a:t>compounds </a:t>
            </a:r>
            <a:r>
              <a:rPr lang="ar-SA" sz="2400" dirty="0" smtClean="0">
                <a:solidFill>
                  <a:schemeClr val="tx1"/>
                </a:solidFill>
              </a:rPr>
              <a:t>4- </a:t>
            </a:r>
            <a:r>
              <a:rPr lang="ar-SA" sz="2400" b="1" dirty="0" smtClean="0">
                <a:solidFill>
                  <a:schemeClr val="tx1"/>
                </a:solidFill>
              </a:rPr>
              <a:t>عملية البناء  </a:t>
            </a:r>
            <a:r>
              <a:rPr lang="en-US" sz="2400" b="1" dirty="0" smtClean="0">
                <a:solidFill>
                  <a:schemeClr val="tx1"/>
                </a:solidFill>
              </a:rPr>
              <a:t>  </a:t>
            </a:r>
            <a:r>
              <a:rPr lang="en-US" sz="2400" b="1" dirty="0" smtClean="0">
                <a:solidFill>
                  <a:schemeClr val="tx1"/>
                </a:solidFill>
              </a:rPr>
              <a:t>Anabolism</a:t>
            </a:r>
            <a:r>
              <a:rPr lang="en-US" sz="2400" dirty="0" smtClean="0">
                <a:solidFill>
                  <a:schemeClr val="tx1"/>
                </a:solidFill>
              </a:rPr>
              <a:t> </a:t>
            </a:r>
            <a:r>
              <a:rPr lang="ar-SA" sz="2400" dirty="0" smtClean="0">
                <a:solidFill>
                  <a:schemeClr val="tx1"/>
                </a:solidFill>
              </a:rPr>
              <a:t>هي عمليات </a:t>
            </a:r>
            <a:r>
              <a:rPr lang="ar-SA" sz="2400" dirty="0">
                <a:solidFill>
                  <a:schemeClr val="tx1"/>
                </a:solidFill>
              </a:rPr>
              <a:t>بناء مركبات غذائية معقدة من عناصر غذائية </a:t>
            </a:r>
            <a:r>
              <a:rPr lang="ar-SA" sz="2400" dirty="0" err="1">
                <a:solidFill>
                  <a:schemeClr val="tx1"/>
                </a:solidFill>
              </a:rPr>
              <a:t>بسيطة </a:t>
            </a:r>
            <a:r>
              <a:rPr lang="ar-SA" sz="2400" dirty="0" err="1" smtClean="0">
                <a:solidFill>
                  <a:schemeClr val="tx1"/>
                </a:solidFill>
              </a:rPr>
              <a:t>.</a:t>
            </a:r>
            <a:endParaRPr lang="en-US" sz="2400" dirty="0">
              <a:solidFill>
                <a:schemeClr val="tx1"/>
              </a:solidFill>
            </a:endParaRPr>
          </a:p>
          <a:p>
            <a:pPr algn="r"/>
            <a:endParaRPr lang="ar-SA" dirty="0">
              <a:solidFill>
                <a:schemeClr val="tx1"/>
              </a:solidFill>
            </a:endParaRPr>
          </a:p>
        </p:txBody>
      </p:sp>
    </p:spTree>
  </p:cSld>
  <p:clrMapOvr>
    <a:masterClrMapping/>
  </p:clrMapOvr>
  <p:transition>
    <p:wipe dir="u"/>
  </p:transition>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عنوان 1"/>
          <p:cNvSpPr>
            <a:spLocks noGrp="1"/>
          </p:cNvSpPr>
          <p:nvPr>
            <p:ph type="ctrTitle"/>
          </p:nvPr>
        </p:nvSpPr>
        <p:spPr>
          <a:xfrm>
            <a:off x="683568" y="188641"/>
            <a:ext cx="7772400" cy="720079"/>
          </a:xfrm>
        </p:spPr>
        <p:txBody>
          <a:bodyPr>
            <a:normAutofit/>
          </a:bodyPr>
          <a:lstStyle/>
          <a:p>
            <a:r>
              <a:rPr lang="ar-SA" sz="3600" b="1" dirty="0">
                <a:solidFill>
                  <a:srgbClr val="00B050"/>
                </a:solidFill>
              </a:rPr>
              <a:t>الطاقة المتبقية </a:t>
            </a:r>
            <a:r>
              <a:rPr lang="ar-SA" sz="3600" b="1" dirty="0" err="1" smtClean="0">
                <a:solidFill>
                  <a:srgbClr val="00B050"/>
                </a:solidFill>
              </a:rPr>
              <a:t>أوالصافية</a:t>
            </a:r>
            <a:r>
              <a:rPr lang="ar-SA" sz="3600" b="1" dirty="0" smtClean="0">
                <a:solidFill>
                  <a:srgbClr val="00B050"/>
                </a:solidFill>
              </a:rPr>
              <a:t> (المحتجزة</a:t>
            </a:r>
            <a:r>
              <a:rPr lang="ar-SA" sz="3600" b="1" dirty="0" err="1" smtClean="0">
                <a:solidFill>
                  <a:srgbClr val="00B050"/>
                </a:solidFill>
              </a:rPr>
              <a:t>)</a:t>
            </a:r>
            <a:endParaRPr lang="ar-SA" sz="3600" dirty="0">
              <a:solidFill>
                <a:srgbClr val="00B050"/>
              </a:solidFill>
            </a:endParaRPr>
          </a:p>
        </p:txBody>
      </p:sp>
      <p:sp>
        <p:nvSpPr>
          <p:cNvPr id="3" name="عنوان فرعي 2"/>
          <p:cNvSpPr>
            <a:spLocks noGrp="1"/>
          </p:cNvSpPr>
          <p:nvPr>
            <p:ph type="subTitle" idx="1"/>
          </p:nvPr>
        </p:nvSpPr>
        <p:spPr>
          <a:xfrm>
            <a:off x="251520" y="908720"/>
            <a:ext cx="8496944" cy="5688632"/>
          </a:xfrm>
        </p:spPr>
        <p:txBody>
          <a:bodyPr/>
          <a:lstStyle/>
          <a:p>
            <a:pPr algn="r"/>
            <a:r>
              <a:rPr lang="ar-SA" sz="2800" dirty="0">
                <a:solidFill>
                  <a:srgbClr val="7030A0"/>
                </a:solidFill>
              </a:rPr>
              <a:t>وهي الطاقة المتبقية بعد نزع جزء من الطاقة الكلية في عمليات حفظ الحياة اليومية وتطور أعضاء الجسم </a:t>
            </a:r>
            <a:r>
              <a:rPr lang="ar-SA" sz="2800" dirty="0" err="1">
                <a:solidFill>
                  <a:srgbClr val="7030A0"/>
                </a:solidFill>
              </a:rPr>
              <a:t>المختلفة .</a:t>
            </a:r>
            <a:r>
              <a:rPr lang="ar-SA" sz="2800" dirty="0">
                <a:solidFill>
                  <a:srgbClr val="7030A0"/>
                </a:solidFill>
              </a:rPr>
              <a:t> </a:t>
            </a:r>
            <a:r>
              <a:rPr lang="ar-SA" sz="2800" dirty="0" smtClean="0">
                <a:solidFill>
                  <a:srgbClr val="7030A0"/>
                </a:solidFill>
              </a:rPr>
              <a:t>والطاقة </a:t>
            </a:r>
            <a:r>
              <a:rPr lang="ar-SA" sz="2800" dirty="0">
                <a:solidFill>
                  <a:srgbClr val="7030A0"/>
                </a:solidFill>
              </a:rPr>
              <a:t>المتبقية يمكن استخدامها والاستفادة منها في صورتين:</a:t>
            </a:r>
            <a:endParaRPr lang="en-US" sz="2800" dirty="0">
              <a:solidFill>
                <a:srgbClr val="7030A0"/>
              </a:solidFill>
            </a:endParaRPr>
          </a:p>
          <a:p>
            <a:pPr lvl="0" algn="r"/>
            <a:r>
              <a:rPr lang="ar-SA" sz="2800" dirty="0" smtClean="0">
                <a:solidFill>
                  <a:srgbClr val="7030A0"/>
                </a:solidFill>
              </a:rPr>
              <a:t>1- طاقة </a:t>
            </a:r>
            <a:r>
              <a:rPr lang="ar-SA" sz="2800" dirty="0">
                <a:solidFill>
                  <a:srgbClr val="7030A0"/>
                </a:solidFill>
              </a:rPr>
              <a:t>لازمة لحفظ الحياة ووظائف الجسم وتعويض أو إحلال المواد المستهلكة مثل الإنزيمات </a:t>
            </a:r>
            <a:r>
              <a:rPr lang="ar-SA" sz="2800" dirty="0" err="1">
                <a:solidFill>
                  <a:srgbClr val="7030A0"/>
                </a:solidFill>
              </a:rPr>
              <a:t>والهرمونات...</a:t>
            </a:r>
            <a:r>
              <a:rPr lang="ar-SA" sz="2800" dirty="0">
                <a:solidFill>
                  <a:srgbClr val="7030A0"/>
                </a:solidFill>
              </a:rPr>
              <a:t> الخ.</a:t>
            </a:r>
            <a:endParaRPr lang="en-US" sz="2800" dirty="0">
              <a:solidFill>
                <a:srgbClr val="7030A0"/>
              </a:solidFill>
            </a:endParaRPr>
          </a:p>
          <a:p>
            <a:pPr lvl="0" algn="r"/>
            <a:r>
              <a:rPr lang="ar-SA" sz="2800" dirty="0" smtClean="0">
                <a:solidFill>
                  <a:srgbClr val="7030A0"/>
                </a:solidFill>
              </a:rPr>
              <a:t>2- بناء </a:t>
            </a:r>
            <a:r>
              <a:rPr lang="ar-SA" sz="2800" dirty="0">
                <a:solidFill>
                  <a:srgbClr val="7030A0"/>
                </a:solidFill>
              </a:rPr>
              <a:t>الأنسجة الجديدة بالجسم وتطور أعضاءه وكذلك بناء العضلات كل هذه الأشياء تكون مرتبطة </a:t>
            </a:r>
            <a:r>
              <a:rPr lang="ar-SA" sz="2800" dirty="0" err="1">
                <a:solidFill>
                  <a:srgbClr val="7030A0"/>
                </a:solidFill>
              </a:rPr>
              <a:t>ببعضها</a:t>
            </a:r>
            <a:r>
              <a:rPr lang="ar-SA" sz="2800" dirty="0">
                <a:solidFill>
                  <a:srgbClr val="7030A0"/>
                </a:solidFill>
              </a:rPr>
              <a:t> ولا يمكن فصل واحدة عن الآخرى</a:t>
            </a:r>
            <a:r>
              <a:rPr lang="ar-SA" sz="2800" dirty="0" smtClean="0">
                <a:solidFill>
                  <a:srgbClr val="7030A0"/>
                </a:solidFill>
              </a:rPr>
              <a:t>.</a:t>
            </a:r>
          </a:p>
          <a:p>
            <a:pPr lvl="0" algn="r"/>
            <a:r>
              <a:rPr lang="ar-SA" sz="2800" b="1" dirty="0">
                <a:solidFill>
                  <a:srgbClr val="C00000"/>
                </a:solidFill>
              </a:rPr>
              <a:t>الحيوانات المتغيرة درجة </a:t>
            </a:r>
            <a:r>
              <a:rPr lang="ar-SA" sz="2800" b="1" dirty="0" smtClean="0">
                <a:solidFill>
                  <a:srgbClr val="C00000"/>
                </a:solidFill>
              </a:rPr>
              <a:t>الحرارة </a:t>
            </a:r>
            <a:r>
              <a:rPr lang="en-US" sz="2800" b="1" dirty="0" err="1">
                <a:solidFill>
                  <a:srgbClr val="C00000"/>
                </a:solidFill>
              </a:rPr>
              <a:t>Poikilothermic</a:t>
            </a:r>
            <a:r>
              <a:rPr lang="en-US" sz="2800" b="1" dirty="0">
                <a:solidFill>
                  <a:srgbClr val="C00000"/>
                </a:solidFill>
              </a:rPr>
              <a:t> </a:t>
            </a:r>
            <a:r>
              <a:rPr lang="en-US" sz="2800" b="1" dirty="0" smtClean="0">
                <a:solidFill>
                  <a:srgbClr val="C00000"/>
                </a:solidFill>
              </a:rPr>
              <a:t>animals</a:t>
            </a:r>
            <a:endParaRPr lang="ar-SA" sz="2800" b="1" dirty="0" smtClean="0">
              <a:solidFill>
                <a:srgbClr val="C00000"/>
              </a:solidFill>
            </a:endParaRPr>
          </a:p>
          <a:p>
            <a:pPr lvl="0" algn="r"/>
            <a:r>
              <a:rPr lang="ar-SA" sz="2800" dirty="0">
                <a:solidFill>
                  <a:schemeClr val="tx1"/>
                </a:solidFill>
              </a:rPr>
              <a:t>أي التي تتغير درجة حرارة جسمها تبعاً لتغير الظروف البيئية المحيطة أي حيوانات ذات الدم البارد وتعتبر الأسماك أحد هذه الكائنات والتي تكون درجة حرارة جسمها متساوية مع درجة حرارة المياه المحيطة.</a:t>
            </a:r>
            <a:endParaRPr lang="en-US" sz="2800" dirty="0">
              <a:solidFill>
                <a:schemeClr val="tx1"/>
              </a:solidFill>
            </a:endParaRPr>
          </a:p>
          <a:p>
            <a:endParaRPr lang="ar-SA" dirty="0"/>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65000"/>
          </a:schemeClr>
        </a:solidFill>
        <a:effectLst/>
      </p:bgPr>
    </p:bg>
    <p:spTree>
      <p:nvGrpSpPr>
        <p:cNvPr id="1" name=""/>
        <p:cNvGrpSpPr/>
        <p:nvPr/>
      </p:nvGrpSpPr>
      <p:grpSpPr>
        <a:xfrm>
          <a:off x="0" y="0"/>
          <a:ext cx="0" cy="0"/>
          <a:chOff x="0" y="0"/>
          <a:chExt cx="0" cy="0"/>
        </a:xfrm>
      </p:grpSpPr>
      <p:sp>
        <p:nvSpPr>
          <p:cNvPr id="2" name="عنوان 1"/>
          <p:cNvSpPr>
            <a:spLocks noGrp="1"/>
          </p:cNvSpPr>
          <p:nvPr>
            <p:ph type="ctrTitle"/>
          </p:nvPr>
        </p:nvSpPr>
        <p:spPr>
          <a:xfrm>
            <a:off x="611560" y="188641"/>
            <a:ext cx="7772400" cy="432048"/>
          </a:xfrm>
        </p:spPr>
        <p:txBody>
          <a:bodyPr>
            <a:normAutofit fontScale="90000"/>
          </a:bodyPr>
          <a:lstStyle/>
          <a:p>
            <a:pPr algn="r"/>
            <a:r>
              <a:rPr lang="ar-SA" sz="3600" b="1" dirty="0" smtClean="0"/>
              <a:t/>
            </a:r>
            <a:br>
              <a:rPr lang="ar-SA" sz="3600" b="1" dirty="0" smtClean="0"/>
            </a:br>
            <a:r>
              <a:rPr lang="ar-SA" sz="2700" b="1" dirty="0" smtClean="0">
                <a:solidFill>
                  <a:schemeClr val="accent1">
                    <a:lumMod val="50000"/>
                  </a:schemeClr>
                </a:solidFill>
              </a:rPr>
              <a:t>العوامل </a:t>
            </a:r>
            <a:r>
              <a:rPr lang="ar-SA" sz="2700" b="1" dirty="0">
                <a:solidFill>
                  <a:schemeClr val="accent1">
                    <a:lumMod val="50000"/>
                  </a:schemeClr>
                </a:solidFill>
              </a:rPr>
              <a:t>التى يجب أخذها فى </a:t>
            </a:r>
            <a:r>
              <a:rPr lang="ar-SA" sz="2700" b="1" dirty="0" err="1">
                <a:solidFill>
                  <a:schemeClr val="accent1">
                    <a:lumMod val="50000"/>
                  </a:schemeClr>
                </a:solidFill>
              </a:rPr>
              <a:t>الإعتبار</a:t>
            </a:r>
            <a:r>
              <a:rPr lang="ar-SA" sz="2700" b="1" dirty="0">
                <a:solidFill>
                  <a:schemeClr val="accent1">
                    <a:lumMod val="50000"/>
                  </a:schemeClr>
                </a:solidFill>
              </a:rPr>
              <a:t> عند تقدير التمثيل </a:t>
            </a:r>
            <a:r>
              <a:rPr lang="ar-SA" sz="2700" b="1" dirty="0" err="1">
                <a:solidFill>
                  <a:schemeClr val="accent1">
                    <a:lumMod val="50000"/>
                  </a:schemeClr>
                </a:solidFill>
              </a:rPr>
              <a:t>الغذائى :-</a:t>
            </a:r>
            <a:r>
              <a:rPr lang="en-US" dirty="0">
                <a:solidFill>
                  <a:schemeClr val="accent1">
                    <a:lumMod val="50000"/>
                  </a:schemeClr>
                </a:solidFill>
              </a:rPr>
              <a:t/>
            </a:r>
            <a:br>
              <a:rPr lang="en-US" dirty="0">
                <a:solidFill>
                  <a:schemeClr val="accent1">
                    <a:lumMod val="50000"/>
                  </a:schemeClr>
                </a:solidFill>
              </a:rPr>
            </a:br>
            <a:endParaRPr lang="ar-SA" dirty="0">
              <a:solidFill>
                <a:schemeClr val="accent1">
                  <a:lumMod val="50000"/>
                </a:schemeClr>
              </a:solidFill>
            </a:endParaRPr>
          </a:p>
        </p:txBody>
      </p:sp>
      <p:sp>
        <p:nvSpPr>
          <p:cNvPr id="3" name="عنوان فرعي 2"/>
          <p:cNvSpPr>
            <a:spLocks noGrp="1"/>
          </p:cNvSpPr>
          <p:nvPr>
            <p:ph type="subTitle" idx="1"/>
          </p:nvPr>
        </p:nvSpPr>
        <p:spPr>
          <a:xfrm>
            <a:off x="395536" y="548680"/>
            <a:ext cx="8424936" cy="6120680"/>
          </a:xfrm>
        </p:spPr>
        <p:txBody>
          <a:bodyPr>
            <a:noAutofit/>
          </a:bodyPr>
          <a:lstStyle/>
          <a:p>
            <a:pPr algn="r"/>
            <a:r>
              <a:rPr lang="ar-SA" sz="2000" b="1" dirty="0" smtClean="0">
                <a:solidFill>
                  <a:srgbClr val="FF0000"/>
                </a:solidFill>
              </a:rPr>
              <a:t>1</a:t>
            </a:r>
            <a:r>
              <a:rPr lang="ar-SA" sz="2200" b="1" dirty="0" smtClean="0">
                <a:solidFill>
                  <a:srgbClr val="FF0000"/>
                </a:solidFill>
              </a:rPr>
              <a:t>- نوع </a:t>
            </a:r>
            <a:r>
              <a:rPr lang="ar-SA" sz="2200" b="1" dirty="0" err="1" smtClean="0">
                <a:solidFill>
                  <a:srgbClr val="FF0000"/>
                </a:solidFill>
              </a:rPr>
              <a:t>المياة</a:t>
            </a:r>
            <a:r>
              <a:rPr lang="ar-SA" sz="2200" b="1" dirty="0" smtClean="0">
                <a:solidFill>
                  <a:srgbClr val="FF0000"/>
                </a:solidFill>
              </a:rPr>
              <a:t> </a:t>
            </a:r>
            <a:r>
              <a:rPr lang="ar-SA" sz="2200" b="1" dirty="0" err="1" smtClean="0">
                <a:solidFill>
                  <a:srgbClr val="FF0000"/>
                </a:solidFill>
              </a:rPr>
              <a:t>:-</a:t>
            </a:r>
            <a:r>
              <a:rPr lang="ar-SA" sz="2200" b="1" dirty="0" smtClean="0">
                <a:solidFill>
                  <a:srgbClr val="FF0000"/>
                </a:solidFill>
              </a:rPr>
              <a:t> </a:t>
            </a:r>
            <a:r>
              <a:rPr lang="en-US" sz="2200" dirty="0" smtClean="0">
                <a:solidFill>
                  <a:schemeClr val="tx1"/>
                </a:solidFill>
              </a:rPr>
              <a:t/>
            </a:r>
            <a:br>
              <a:rPr lang="en-US" sz="2200" dirty="0" smtClean="0">
                <a:solidFill>
                  <a:schemeClr val="tx1"/>
                </a:solidFill>
              </a:rPr>
            </a:br>
            <a:r>
              <a:rPr lang="ar-SA" sz="2200" dirty="0" smtClean="0">
                <a:solidFill>
                  <a:schemeClr val="tx1"/>
                </a:solidFill>
              </a:rPr>
              <a:t>ففي أسماك المياه العذبة </a:t>
            </a:r>
            <a:r>
              <a:rPr lang="en-US" sz="2200" dirty="0" smtClean="0">
                <a:solidFill>
                  <a:schemeClr val="tx1"/>
                </a:solidFill>
              </a:rPr>
              <a:t>Fresh water fish</a:t>
            </a:r>
            <a:r>
              <a:rPr lang="ar-SA" sz="2200" dirty="0" smtClean="0">
                <a:solidFill>
                  <a:schemeClr val="tx1"/>
                </a:solidFill>
              </a:rPr>
              <a:t> بأنواعها المختلفة لا تظهر أي اختلافات واضحة في هذه العلاقة أي بين درجة حرارة الجسم ودرجة حرارة الماء وهذا عكس الحيوانات الأرضية الأخرى التي تكون درجة حرارة جسمها ثابتة 37</a:t>
            </a:r>
            <a:r>
              <a:rPr lang="en-US" sz="2200" dirty="0" smtClean="0">
                <a:solidFill>
                  <a:schemeClr val="tx1"/>
                </a:solidFill>
              </a:rPr>
              <a:t>°</a:t>
            </a:r>
            <a:r>
              <a:rPr lang="ar-SA" sz="2200" dirty="0" smtClean="0">
                <a:solidFill>
                  <a:schemeClr val="tx1"/>
                </a:solidFill>
              </a:rPr>
              <a:t>م تقريباً ولا تتأثر بالظروف الخارجية.</a:t>
            </a:r>
          </a:p>
          <a:p>
            <a:pPr algn="r"/>
            <a:r>
              <a:rPr lang="ar-SA" sz="2200" dirty="0">
                <a:solidFill>
                  <a:srgbClr val="FF0000"/>
                </a:solidFill>
              </a:rPr>
              <a:t>2</a:t>
            </a:r>
            <a:r>
              <a:rPr lang="ar-SA" sz="2200" b="1" dirty="0">
                <a:solidFill>
                  <a:srgbClr val="FF0000"/>
                </a:solidFill>
              </a:rPr>
              <a:t>- ميكانيكية التنظيم الحراري </a:t>
            </a:r>
            <a:r>
              <a:rPr lang="ar-SA" sz="2200" dirty="0">
                <a:solidFill>
                  <a:schemeClr val="tx1"/>
                </a:solidFill>
              </a:rPr>
              <a:t>لدرجات الحرارة فى الحيوانات الأرضية تحتاج الحيوانات إلى أدائها ولذلك تزيد من احتياجات هذه الحيوانات من الطاقة ويجب التنويه هنا الى أن </a:t>
            </a:r>
            <a:r>
              <a:rPr lang="ar-SA" sz="2200" dirty="0" err="1">
                <a:solidFill>
                  <a:schemeClr val="tx1"/>
                </a:solidFill>
              </a:rPr>
              <a:t>هذة</a:t>
            </a:r>
            <a:r>
              <a:rPr lang="ar-SA" sz="2200" dirty="0">
                <a:solidFill>
                  <a:schemeClr val="tx1"/>
                </a:solidFill>
              </a:rPr>
              <a:t> الظاهرة تعتبر ميزة كبيرة من مميزات تربية الأسماك لأنها تعمل على توفير جزء كبير فى الطاقة</a:t>
            </a:r>
            <a:r>
              <a:rPr lang="ar-SA" sz="2200" dirty="0" smtClean="0">
                <a:solidFill>
                  <a:schemeClr val="tx1"/>
                </a:solidFill>
              </a:rPr>
              <a:t>.</a:t>
            </a:r>
          </a:p>
          <a:p>
            <a:pPr algn="r"/>
            <a:r>
              <a:rPr lang="ar-SA" sz="2200" b="1" dirty="0">
                <a:solidFill>
                  <a:srgbClr val="FF0000"/>
                </a:solidFill>
              </a:rPr>
              <a:t>3- المواد </a:t>
            </a:r>
            <a:r>
              <a:rPr lang="ar-SA" sz="2200" b="1" dirty="0" err="1">
                <a:solidFill>
                  <a:srgbClr val="FF0000"/>
                </a:solidFill>
              </a:rPr>
              <a:t>الغذائية :-</a:t>
            </a:r>
            <a:endParaRPr lang="en-US" sz="2200" b="1" dirty="0">
              <a:solidFill>
                <a:srgbClr val="FF0000"/>
              </a:solidFill>
            </a:endParaRPr>
          </a:p>
          <a:p>
            <a:pPr algn="r"/>
            <a:r>
              <a:rPr lang="ar-SA" sz="2200" dirty="0">
                <a:solidFill>
                  <a:schemeClr val="tx1"/>
                </a:solidFill>
              </a:rPr>
              <a:t>المواد الغذائية المختلفة مثل البروتين والدهن </a:t>
            </a:r>
            <a:r>
              <a:rPr lang="ar-SA" sz="2200" dirty="0" err="1">
                <a:solidFill>
                  <a:schemeClr val="tx1"/>
                </a:solidFill>
              </a:rPr>
              <a:t>والكربوهيدرات</a:t>
            </a:r>
            <a:r>
              <a:rPr lang="ar-SA" sz="2200" dirty="0">
                <a:solidFill>
                  <a:schemeClr val="tx1"/>
                </a:solidFill>
              </a:rPr>
              <a:t> يمكن توزيعها أو تقسيمها إلى طاقة انتاج وذلك حسب قيم أو كميات السعرات الحرارية والفسيولوجية الموجودة </a:t>
            </a:r>
            <a:r>
              <a:rPr lang="ar-SA" sz="2200" dirty="0" err="1">
                <a:solidFill>
                  <a:schemeClr val="tx1"/>
                </a:solidFill>
              </a:rPr>
              <a:t>بها</a:t>
            </a:r>
            <a:r>
              <a:rPr lang="ar-SA" sz="2200" dirty="0" err="1" smtClean="0">
                <a:solidFill>
                  <a:schemeClr val="tx1"/>
                </a:solidFill>
              </a:rPr>
              <a:t>.</a:t>
            </a:r>
            <a:endParaRPr lang="ar-SA" sz="2200" dirty="0" smtClean="0">
              <a:solidFill>
                <a:schemeClr val="tx1"/>
              </a:solidFill>
            </a:endParaRPr>
          </a:p>
          <a:p>
            <a:pPr algn="r"/>
            <a:r>
              <a:rPr lang="ar-SA" sz="2200" b="1" dirty="0">
                <a:solidFill>
                  <a:srgbClr val="FF0000"/>
                </a:solidFill>
              </a:rPr>
              <a:t>4- الأكسجين المستهلك </a:t>
            </a:r>
            <a:r>
              <a:rPr lang="ar-SA" sz="2200" dirty="0">
                <a:solidFill>
                  <a:schemeClr val="tx1"/>
                </a:solidFill>
              </a:rPr>
              <a:t>والموجود في الوسط المحيط يعتبر أساسياً في عمليات التمثيل الغذائي وبالتالي اساسياً فى تحويل الطاقة بشرط ألا يكون هناك عمليات أخرى </a:t>
            </a:r>
            <a:r>
              <a:rPr lang="ar-SA" sz="2200" dirty="0" err="1">
                <a:solidFill>
                  <a:schemeClr val="tx1"/>
                </a:solidFill>
              </a:rPr>
              <a:t>لاهوائية</a:t>
            </a:r>
            <a:r>
              <a:rPr lang="ar-SA" sz="2200" dirty="0">
                <a:solidFill>
                  <a:schemeClr val="tx1"/>
                </a:solidFill>
              </a:rPr>
              <a:t> من أي نوع قد تحدث مثل زيادة أعداد البكتريا فى الأحواض وتزيد من الاحتياجات من الأكسجين ويجب أن يكون مقدار الطاقة المنتجة لكل ملي جرام أكسجين مستهلك مابين </a:t>
            </a:r>
            <a:r>
              <a:rPr lang="ar-SA" sz="2200" dirty="0" err="1">
                <a:solidFill>
                  <a:schemeClr val="tx1"/>
                </a:solidFill>
              </a:rPr>
              <a:t>13 </a:t>
            </a:r>
            <a:r>
              <a:rPr lang="ar-SA" sz="2200" dirty="0">
                <a:solidFill>
                  <a:schemeClr val="tx1"/>
                </a:solidFill>
              </a:rPr>
              <a:t>– 14 </a:t>
            </a:r>
            <a:r>
              <a:rPr lang="ar-SA" sz="2200" dirty="0" err="1">
                <a:solidFill>
                  <a:schemeClr val="tx1"/>
                </a:solidFill>
              </a:rPr>
              <a:t>جول</a:t>
            </a:r>
            <a:r>
              <a:rPr lang="ar-SA" sz="2200" dirty="0">
                <a:solidFill>
                  <a:schemeClr val="tx1"/>
                </a:solidFill>
              </a:rPr>
              <a:t> / مليجرام أكسجين.</a:t>
            </a:r>
            <a:endParaRPr lang="en-US" sz="2200" dirty="0">
              <a:solidFill>
                <a:schemeClr val="tx1"/>
              </a:solidFill>
            </a:endParaRPr>
          </a:p>
          <a:p>
            <a:pPr algn="r"/>
            <a:endParaRPr lang="en-US" sz="2000" dirty="0">
              <a:solidFill>
                <a:schemeClr val="tx1"/>
              </a:solidFill>
            </a:endParaRPr>
          </a:p>
          <a:p>
            <a:pPr algn="r"/>
            <a:endParaRPr lang="en-US" sz="2000" dirty="0">
              <a:solidFill>
                <a:schemeClr val="tx1"/>
              </a:solidFill>
            </a:endParaRPr>
          </a:p>
          <a:p>
            <a:pPr algn="r"/>
            <a:endParaRPr lang="ar-SA" sz="2000" dirty="0">
              <a:solidFill>
                <a:schemeClr val="tx1"/>
              </a:solidFill>
            </a:endParaRPr>
          </a:p>
        </p:txBody>
      </p:sp>
    </p:spTree>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عنوان 1"/>
          <p:cNvSpPr>
            <a:spLocks noGrp="1"/>
          </p:cNvSpPr>
          <p:nvPr>
            <p:ph type="ctrTitle"/>
          </p:nvPr>
        </p:nvSpPr>
        <p:spPr>
          <a:xfrm>
            <a:off x="899592" y="188640"/>
            <a:ext cx="7772400" cy="360039"/>
          </a:xfrm>
        </p:spPr>
        <p:txBody>
          <a:bodyPr>
            <a:normAutofit fontScale="90000"/>
          </a:bodyPr>
          <a:lstStyle/>
          <a:p>
            <a:r>
              <a:rPr lang="ar-SA" sz="2700" dirty="0" smtClean="0"/>
              <a:t/>
            </a:r>
            <a:br>
              <a:rPr lang="ar-SA" sz="2700" dirty="0" smtClean="0"/>
            </a:br>
            <a:r>
              <a:rPr lang="ar-SA" sz="2700" dirty="0"/>
              <a:t/>
            </a:r>
            <a:br>
              <a:rPr lang="ar-SA" sz="2700" dirty="0"/>
            </a:br>
            <a:r>
              <a:rPr lang="ar-SA" sz="2700" b="1" dirty="0" smtClean="0"/>
              <a:t>تقسيم </a:t>
            </a:r>
            <a:r>
              <a:rPr lang="ar-SA" sz="2700" b="1" dirty="0"/>
              <a:t>التمثيل الغذائى على أساس نشاط الأسماك الى ثلاث مستويات </a:t>
            </a:r>
            <a:r>
              <a:rPr lang="ar-SA" sz="2700" b="1" dirty="0" err="1"/>
              <a:t>هى :-</a:t>
            </a:r>
            <a:r>
              <a:rPr lang="en-US" b="1" dirty="0"/>
              <a:t/>
            </a:r>
            <a:br>
              <a:rPr lang="en-US" b="1" dirty="0"/>
            </a:br>
            <a:endParaRPr lang="ar-SA" b="1" dirty="0"/>
          </a:p>
        </p:txBody>
      </p:sp>
      <p:sp>
        <p:nvSpPr>
          <p:cNvPr id="3" name="عنوان فرعي 2"/>
          <p:cNvSpPr>
            <a:spLocks noGrp="1"/>
          </p:cNvSpPr>
          <p:nvPr>
            <p:ph type="subTitle" idx="1"/>
          </p:nvPr>
        </p:nvSpPr>
        <p:spPr>
          <a:xfrm>
            <a:off x="179512" y="764704"/>
            <a:ext cx="8712968" cy="5832648"/>
          </a:xfrm>
        </p:spPr>
        <p:txBody>
          <a:bodyPr>
            <a:normAutofit lnSpcReduction="10000"/>
          </a:bodyPr>
          <a:lstStyle/>
          <a:p>
            <a:pPr algn="r"/>
            <a:r>
              <a:rPr lang="ar-SA" b="1" dirty="0">
                <a:solidFill>
                  <a:srgbClr val="FF0000"/>
                </a:solidFill>
              </a:rPr>
              <a:t>1</a:t>
            </a:r>
            <a:r>
              <a:rPr lang="ar-SA" sz="2400" b="1" dirty="0">
                <a:solidFill>
                  <a:srgbClr val="FF0000"/>
                </a:solidFill>
              </a:rPr>
              <a:t>- التمثيل الغذائي الأساسي أو القياسي </a:t>
            </a:r>
            <a:r>
              <a:rPr lang="en-US" sz="2400" b="1" dirty="0" smtClean="0">
                <a:solidFill>
                  <a:srgbClr val="FF0000"/>
                </a:solidFill>
              </a:rPr>
              <a:t>Based </a:t>
            </a:r>
            <a:r>
              <a:rPr lang="en-US" sz="2400" b="1" dirty="0">
                <a:solidFill>
                  <a:srgbClr val="FF0000"/>
                </a:solidFill>
              </a:rPr>
              <a:t>or standard metabolism  </a:t>
            </a:r>
            <a:endParaRPr lang="ar-SA" sz="2400" b="1" dirty="0" smtClean="0">
              <a:solidFill>
                <a:srgbClr val="FF0000"/>
              </a:solidFill>
            </a:endParaRPr>
          </a:p>
          <a:p>
            <a:pPr algn="r"/>
            <a:r>
              <a:rPr lang="ar-SA" sz="2400" dirty="0">
                <a:solidFill>
                  <a:schemeClr val="tx1"/>
                </a:solidFill>
              </a:rPr>
              <a:t>وهو أقل مستوى من التمثيل الغذائي النشط في الأسماك المنفردة والتي لا تتأثر بواسطة المؤثرات الخارجية أي لا يوجد عليها أي نوع من </a:t>
            </a:r>
            <a:r>
              <a:rPr lang="ar-SA" sz="2400" dirty="0" smtClean="0">
                <a:solidFill>
                  <a:schemeClr val="tx1"/>
                </a:solidFill>
              </a:rPr>
              <a:t>الإجهاد.</a:t>
            </a:r>
          </a:p>
          <a:p>
            <a:pPr algn="r"/>
            <a:r>
              <a:rPr lang="ar-SA" sz="2400" b="1" dirty="0">
                <a:solidFill>
                  <a:srgbClr val="FF0000"/>
                </a:solidFill>
              </a:rPr>
              <a:t>2- التمثيل الغذائي الروتيني </a:t>
            </a:r>
            <a:r>
              <a:rPr lang="ar-SA" sz="2400" b="1" dirty="0" err="1">
                <a:solidFill>
                  <a:srgbClr val="FF0000"/>
                </a:solidFill>
              </a:rPr>
              <a:t>أوالعادى</a:t>
            </a:r>
            <a:r>
              <a:rPr lang="ar-SA" sz="2400" b="1" dirty="0">
                <a:solidFill>
                  <a:srgbClr val="FF0000"/>
                </a:solidFill>
              </a:rPr>
              <a:t>  </a:t>
            </a:r>
            <a:r>
              <a:rPr lang="en-US" sz="2400" b="1" dirty="0" smtClean="0">
                <a:solidFill>
                  <a:srgbClr val="FF0000"/>
                </a:solidFill>
              </a:rPr>
              <a:t>Routine </a:t>
            </a:r>
            <a:r>
              <a:rPr lang="en-US" sz="2400" b="1" dirty="0">
                <a:solidFill>
                  <a:srgbClr val="FF0000"/>
                </a:solidFill>
              </a:rPr>
              <a:t>metabolism</a:t>
            </a:r>
            <a:r>
              <a:rPr lang="ar-SA" sz="2400" b="1" dirty="0">
                <a:solidFill>
                  <a:srgbClr val="FF0000"/>
                </a:solidFill>
              </a:rPr>
              <a:t>   </a:t>
            </a:r>
            <a:endParaRPr lang="ar-SA" sz="2400" b="1" dirty="0" smtClean="0">
              <a:solidFill>
                <a:srgbClr val="FF0000"/>
              </a:solidFill>
            </a:endParaRPr>
          </a:p>
          <a:p>
            <a:pPr algn="r"/>
            <a:r>
              <a:rPr lang="ar-SA" sz="2400" dirty="0">
                <a:solidFill>
                  <a:schemeClr val="tx1"/>
                </a:solidFill>
              </a:rPr>
              <a:t>وهو الذي يحدث أو يتكرر باستمرار في الحياة اليومية للأسماك ويمكن </a:t>
            </a:r>
            <a:r>
              <a:rPr lang="ar-SA" sz="2400" dirty="0" err="1">
                <a:solidFill>
                  <a:schemeClr val="tx1"/>
                </a:solidFill>
              </a:rPr>
              <a:t>تقديرة</a:t>
            </a:r>
            <a:r>
              <a:rPr lang="ar-SA" sz="2400" dirty="0">
                <a:solidFill>
                  <a:schemeClr val="tx1"/>
                </a:solidFill>
              </a:rPr>
              <a:t> في حالة الأسماك الفردية </a:t>
            </a:r>
            <a:r>
              <a:rPr lang="ar-SA" sz="2400" dirty="0" err="1">
                <a:solidFill>
                  <a:schemeClr val="tx1"/>
                </a:solidFill>
              </a:rPr>
              <a:t>أوالأسماك</a:t>
            </a:r>
            <a:r>
              <a:rPr lang="ar-SA" sz="2400" dirty="0">
                <a:solidFill>
                  <a:schemeClr val="tx1"/>
                </a:solidFill>
              </a:rPr>
              <a:t> المرباة في مجاميع تحت الظروف العادية في غياب الغذاء أو الضغط أو الإجهاد </a:t>
            </a:r>
            <a:r>
              <a:rPr lang="en-US" sz="2400" dirty="0">
                <a:solidFill>
                  <a:schemeClr val="tx1"/>
                </a:solidFill>
              </a:rPr>
              <a:t>Stress</a:t>
            </a:r>
            <a:r>
              <a:rPr lang="ar-SA" sz="2400" b="1" dirty="0">
                <a:solidFill>
                  <a:schemeClr val="tx1"/>
                </a:solidFill>
              </a:rPr>
              <a:t> </a:t>
            </a:r>
            <a:r>
              <a:rPr lang="ar-SA" sz="2400" b="1" dirty="0" err="1">
                <a:solidFill>
                  <a:schemeClr val="tx1"/>
                </a:solidFill>
              </a:rPr>
              <a:t>.</a:t>
            </a:r>
            <a:endParaRPr lang="en-US" sz="2400" dirty="0">
              <a:solidFill>
                <a:schemeClr val="tx1"/>
              </a:solidFill>
            </a:endParaRPr>
          </a:p>
          <a:p>
            <a:pPr algn="r"/>
            <a:r>
              <a:rPr lang="ar-SA" sz="2400" b="1" dirty="0">
                <a:solidFill>
                  <a:srgbClr val="FF0000"/>
                </a:solidFill>
              </a:rPr>
              <a:t>3- التمثيل الغذائي النشط                       	</a:t>
            </a:r>
            <a:r>
              <a:rPr lang="en-US" sz="2400" b="1" dirty="0">
                <a:solidFill>
                  <a:srgbClr val="FF0000"/>
                </a:solidFill>
              </a:rPr>
              <a:t>Active </a:t>
            </a:r>
            <a:r>
              <a:rPr lang="en-US" sz="2400" b="1" dirty="0" smtClean="0">
                <a:solidFill>
                  <a:srgbClr val="FF0000"/>
                </a:solidFill>
              </a:rPr>
              <a:t>metabolism</a:t>
            </a:r>
            <a:endParaRPr lang="ar-SA" sz="2400" b="1" dirty="0" smtClean="0">
              <a:solidFill>
                <a:srgbClr val="FF0000"/>
              </a:solidFill>
            </a:endParaRPr>
          </a:p>
          <a:p>
            <a:pPr algn="r"/>
            <a:r>
              <a:rPr lang="ar-SA" sz="2400" b="1" dirty="0" smtClean="0">
                <a:solidFill>
                  <a:srgbClr val="FF0000"/>
                </a:solidFill>
              </a:rPr>
              <a:t>ويوجد في صورتين:</a:t>
            </a:r>
            <a:endParaRPr lang="en-US" sz="2400" b="1" dirty="0">
              <a:solidFill>
                <a:srgbClr val="FF0000"/>
              </a:solidFill>
            </a:endParaRPr>
          </a:p>
          <a:p>
            <a:pPr algn="r"/>
            <a:r>
              <a:rPr lang="ar-SA" sz="2400" b="1" dirty="0">
                <a:solidFill>
                  <a:schemeClr val="tx1"/>
                </a:solidFill>
              </a:rPr>
              <a:t>المستوى الأول:- </a:t>
            </a:r>
            <a:r>
              <a:rPr lang="ar-SA" sz="2400" dirty="0">
                <a:solidFill>
                  <a:schemeClr val="tx1"/>
                </a:solidFill>
              </a:rPr>
              <a:t>يرجع إلى تقدير التمثيل الغذائي في الأسماك </a:t>
            </a:r>
            <a:r>
              <a:rPr lang="ar-SA" sz="2400" dirty="0" err="1">
                <a:solidFill>
                  <a:schemeClr val="tx1"/>
                </a:solidFill>
              </a:rPr>
              <a:t>المرباه</a:t>
            </a:r>
            <a:r>
              <a:rPr lang="ar-SA" sz="2400" dirty="0">
                <a:solidFill>
                  <a:schemeClr val="tx1"/>
                </a:solidFill>
              </a:rPr>
              <a:t> في مجاميع تحت الظروف الطبيعية أو العادية من هضم الغذاء وحركة العوم الحرة لهذه الأسماك.</a:t>
            </a:r>
            <a:endParaRPr lang="en-US" sz="2400" dirty="0">
              <a:solidFill>
                <a:schemeClr val="tx1"/>
              </a:solidFill>
            </a:endParaRPr>
          </a:p>
          <a:p>
            <a:pPr algn="r"/>
            <a:r>
              <a:rPr lang="ar-SA" sz="2400" b="1" dirty="0">
                <a:solidFill>
                  <a:schemeClr val="tx1"/>
                </a:solidFill>
              </a:rPr>
              <a:t>المستوى الثاني:- </a:t>
            </a:r>
            <a:r>
              <a:rPr lang="ar-SA" sz="2400" dirty="0">
                <a:solidFill>
                  <a:schemeClr val="tx1"/>
                </a:solidFill>
              </a:rPr>
              <a:t>من المعروف أن أعلى مستوى من التمثيل الغذائي النشط يمكن تسجيله من أكبر </a:t>
            </a:r>
            <a:r>
              <a:rPr lang="ar-SA" sz="2400" dirty="0" err="1">
                <a:solidFill>
                  <a:schemeClr val="tx1"/>
                </a:solidFill>
              </a:rPr>
              <a:t>مجهود </a:t>
            </a:r>
            <a:r>
              <a:rPr lang="ar-SA" sz="2400" dirty="0">
                <a:solidFill>
                  <a:schemeClr val="tx1"/>
                </a:solidFill>
              </a:rPr>
              <a:t>(أكبر احتمالية في سرعة العوم قد تصل غالباً إلى حد الإجهاد الشديد أو الإعياء) وهذا ما يسمى بالتمثيل الغذائي النشط مستوى 2.</a:t>
            </a:r>
            <a:endParaRPr lang="en-US" sz="2400" dirty="0">
              <a:solidFill>
                <a:schemeClr val="tx1"/>
              </a:solidFill>
            </a:endParaRPr>
          </a:p>
          <a:p>
            <a:pPr algn="r"/>
            <a:endParaRPr lang="en-US" sz="2400" dirty="0"/>
          </a:p>
          <a:p>
            <a:pPr algn="r"/>
            <a:endParaRPr lang="en-US" sz="2400" dirty="0">
              <a:solidFill>
                <a:schemeClr val="tx1"/>
              </a:solidFill>
            </a:endParaRPr>
          </a:p>
          <a:p>
            <a:endParaRPr lang="ar-SA" dirty="0"/>
          </a:p>
        </p:txBody>
      </p:sp>
    </p:spTree>
  </p:cSld>
  <p:clrMapOvr>
    <a:masterClrMapping/>
  </p:clrMapOvr>
  <p:transition>
    <p:wipe dir="d"/>
  </p:transition>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عنوان 1"/>
          <p:cNvSpPr>
            <a:spLocks noGrp="1"/>
          </p:cNvSpPr>
          <p:nvPr>
            <p:ph type="ctrTitle"/>
          </p:nvPr>
        </p:nvSpPr>
        <p:spPr>
          <a:xfrm>
            <a:off x="899592" y="260649"/>
            <a:ext cx="7772400" cy="576063"/>
          </a:xfrm>
        </p:spPr>
        <p:txBody>
          <a:bodyPr>
            <a:normAutofit fontScale="90000"/>
          </a:bodyPr>
          <a:lstStyle/>
          <a:p>
            <a:r>
              <a:rPr lang="ar-SA" b="1" dirty="0" smtClean="0"/>
              <a:t/>
            </a:r>
            <a:br>
              <a:rPr lang="ar-SA" b="1" dirty="0" smtClean="0"/>
            </a:br>
            <a:r>
              <a:rPr lang="ar-SA" b="1" dirty="0" smtClean="0">
                <a:solidFill>
                  <a:schemeClr val="tx2">
                    <a:lumMod val="60000"/>
                    <a:lumOff val="40000"/>
                  </a:schemeClr>
                </a:solidFill>
              </a:rPr>
              <a:t>العوامل </a:t>
            </a:r>
            <a:r>
              <a:rPr lang="ar-SA" b="1" dirty="0">
                <a:solidFill>
                  <a:schemeClr val="tx2">
                    <a:lumMod val="60000"/>
                    <a:lumOff val="40000"/>
                  </a:schemeClr>
                </a:solidFill>
              </a:rPr>
              <a:t>التى تؤثر على التمثيل </a:t>
            </a:r>
            <a:r>
              <a:rPr lang="ar-SA" b="1" dirty="0" err="1">
                <a:solidFill>
                  <a:schemeClr val="tx2">
                    <a:lumMod val="60000"/>
                    <a:lumOff val="40000"/>
                  </a:schemeClr>
                </a:solidFill>
              </a:rPr>
              <a:t>الغذائى :-</a:t>
            </a:r>
            <a:r>
              <a:rPr lang="en-US" dirty="0">
                <a:solidFill>
                  <a:schemeClr val="tx2">
                    <a:lumMod val="60000"/>
                    <a:lumOff val="40000"/>
                  </a:schemeClr>
                </a:solidFill>
              </a:rPr>
              <a:t/>
            </a:r>
            <a:br>
              <a:rPr lang="en-US" dirty="0">
                <a:solidFill>
                  <a:schemeClr val="tx2">
                    <a:lumMod val="60000"/>
                    <a:lumOff val="40000"/>
                  </a:schemeClr>
                </a:solidFill>
              </a:rPr>
            </a:br>
            <a:endParaRPr lang="ar-SA" dirty="0">
              <a:solidFill>
                <a:schemeClr val="tx2">
                  <a:lumMod val="60000"/>
                  <a:lumOff val="40000"/>
                </a:schemeClr>
              </a:solidFill>
            </a:endParaRPr>
          </a:p>
        </p:txBody>
      </p:sp>
      <p:sp>
        <p:nvSpPr>
          <p:cNvPr id="3" name="عنوان فرعي 2"/>
          <p:cNvSpPr>
            <a:spLocks noGrp="1"/>
          </p:cNvSpPr>
          <p:nvPr>
            <p:ph type="subTitle" idx="1"/>
          </p:nvPr>
        </p:nvSpPr>
        <p:spPr>
          <a:xfrm>
            <a:off x="251520" y="908720"/>
            <a:ext cx="8712968" cy="5760640"/>
          </a:xfrm>
        </p:spPr>
        <p:txBody>
          <a:bodyPr>
            <a:normAutofit fontScale="77500" lnSpcReduction="20000"/>
          </a:bodyPr>
          <a:lstStyle/>
          <a:p>
            <a:pPr algn="r"/>
            <a:r>
              <a:rPr lang="ar-SA" sz="2900" b="1" dirty="0">
                <a:solidFill>
                  <a:srgbClr val="C00000"/>
                </a:solidFill>
              </a:rPr>
              <a:t>1- حجم الأسماك	</a:t>
            </a:r>
            <a:r>
              <a:rPr lang="en-US" sz="2900" b="1" dirty="0">
                <a:solidFill>
                  <a:srgbClr val="C00000"/>
                </a:solidFill>
              </a:rPr>
              <a:t>Fish size</a:t>
            </a:r>
            <a:endParaRPr lang="en-US" sz="2900" dirty="0">
              <a:solidFill>
                <a:srgbClr val="C00000"/>
              </a:solidFill>
            </a:endParaRPr>
          </a:p>
          <a:p>
            <a:pPr algn="r"/>
            <a:r>
              <a:rPr lang="ar-SA" sz="2900" dirty="0">
                <a:solidFill>
                  <a:schemeClr val="tx1"/>
                </a:solidFill>
              </a:rPr>
              <a:t>التمثيل الغذائي يعتمد وبصورة كبيرة على حجم الكائن الحي في حين أن العمر لا يكون تأثيره واضحاً بنفس الدرجة فعند تقدير معدل التمثيل الغذائي فإن ذلك يكون راجعاً إلى وحدة الحجم </a:t>
            </a:r>
            <a:r>
              <a:rPr lang="en-US" sz="2900" dirty="0">
                <a:solidFill>
                  <a:schemeClr val="tx1"/>
                </a:solidFill>
              </a:rPr>
              <a:t>Unit mass</a:t>
            </a:r>
            <a:r>
              <a:rPr lang="ar-SA" sz="2900" dirty="0">
                <a:solidFill>
                  <a:schemeClr val="tx1"/>
                </a:solidFill>
              </a:rPr>
              <a:t> وهناك تناسب عكسى بين معدل التمثيل والحجم لنفس السمكة فوجد أن معدل التمثيل ينخفض انخفاض ملحوظ مع زيادة </a:t>
            </a:r>
            <a:r>
              <a:rPr lang="ar-SA" sz="2900" dirty="0" smtClean="0">
                <a:solidFill>
                  <a:schemeClr val="tx1"/>
                </a:solidFill>
              </a:rPr>
              <a:t>الحجم.</a:t>
            </a:r>
          </a:p>
          <a:p>
            <a:pPr algn="r"/>
            <a:r>
              <a:rPr lang="ar-SA" sz="2900" b="1" dirty="0">
                <a:solidFill>
                  <a:srgbClr val="C00000"/>
                </a:solidFill>
              </a:rPr>
              <a:t>2- تأثير درجة حرارة الماء </a:t>
            </a:r>
            <a:r>
              <a:rPr lang="en-US" sz="2900" b="1" dirty="0">
                <a:solidFill>
                  <a:schemeClr val="tx1"/>
                </a:solidFill>
              </a:rPr>
              <a:t>Effect of water temperature </a:t>
            </a:r>
            <a:r>
              <a:rPr lang="ar-SA" sz="2900" dirty="0">
                <a:solidFill>
                  <a:schemeClr val="tx1"/>
                </a:solidFill>
              </a:rPr>
              <a:t>تعتبر درجة الحرارة هامة جداً للتمثيل الغذائي للأسماك على الرغم من أن تأثيرها يختلف باختلاف الأنواع وبدرجات متفاوتة بالإضافة إلى ذلك فإنها تعتمد على المستويات المختلفة من الأنشطة التي تقوم </a:t>
            </a:r>
            <a:r>
              <a:rPr lang="ar-SA" sz="2900" dirty="0" err="1">
                <a:solidFill>
                  <a:schemeClr val="tx1"/>
                </a:solidFill>
              </a:rPr>
              <a:t>بها</a:t>
            </a:r>
            <a:r>
              <a:rPr lang="ar-SA" sz="2900" dirty="0">
                <a:solidFill>
                  <a:schemeClr val="tx1"/>
                </a:solidFill>
              </a:rPr>
              <a:t> الأسماك.</a:t>
            </a:r>
            <a:endParaRPr lang="en-US" sz="2900" dirty="0">
              <a:solidFill>
                <a:schemeClr val="tx1"/>
              </a:solidFill>
            </a:endParaRPr>
          </a:p>
          <a:p>
            <a:pPr algn="r"/>
            <a:r>
              <a:rPr lang="ar-SA" sz="2900" b="1" dirty="0">
                <a:solidFill>
                  <a:srgbClr val="C00000"/>
                </a:solidFill>
              </a:rPr>
              <a:t>عملية الأقلمـة 	</a:t>
            </a:r>
            <a:r>
              <a:rPr lang="en-US" sz="2900" b="1" dirty="0">
                <a:solidFill>
                  <a:srgbClr val="C00000"/>
                </a:solidFill>
              </a:rPr>
              <a:t>Acclimation</a:t>
            </a:r>
            <a:endParaRPr lang="en-US" sz="2900" dirty="0">
              <a:solidFill>
                <a:srgbClr val="C00000"/>
              </a:solidFill>
            </a:endParaRPr>
          </a:p>
          <a:p>
            <a:pPr algn="r"/>
            <a:r>
              <a:rPr lang="ar-SA" sz="2900" dirty="0">
                <a:solidFill>
                  <a:schemeClr val="tx1"/>
                </a:solidFill>
              </a:rPr>
              <a:t>وهي العملية التي يتم وضع الأسماك فيها في درجة حرارة أعلى أو أقل من درجة الحرارة المناسبة لهذا النوع من الأسماك وبصورة </a:t>
            </a:r>
            <a:r>
              <a:rPr lang="ar-SA" sz="2900" dirty="0" err="1">
                <a:solidFill>
                  <a:schemeClr val="tx1"/>
                </a:solidFill>
              </a:rPr>
              <a:t>تدريجية </a:t>
            </a:r>
            <a:r>
              <a:rPr lang="ar-SA" sz="2900" dirty="0">
                <a:solidFill>
                  <a:schemeClr val="tx1"/>
                </a:solidFill>
              </a:rPr>
              <a:t>– بمعنى أنه يمكن أقلمة أسماك البلطي على درجة حرارة أقل من 20</a:t>
            </a:r>
            <a:r>
              <a:rPr lang="en-US" sz="2900" dirty="0">
                <a:solidFill>
                  <a:schemeClr val="tx1"/>
                </a:solidFill>
              </a:rPr>
              <a:t>°</a:t>
            </a:r>
            <a:r>
              <a:rPr lang="ar-SA" sz="2900" dirty="0">
                <a:solidFill>
                  <a:schemeClr val="tx1"/>
                </a:solidFill>
              </a:rPr>
              <a:t>م وذلك على مراحل </a:t>
            </a:r>
            <a:r>
              <a:rPr lang="ar-SA" sz="2900" dirty="0" err="1">
                <a:solidFill>
                  <a:schemeClr val="tx1"/>
                </a:solidFill>
              </a:rPr>
              <a:t>18 </a:t>
            </a:r>
            <a:r>
              <a:rPr lang="ar-SA" sz="2900" dirty="0">
                <a:solidFill>
                  <a:schemeClr val="tx1"/>
                </a:solidFill>
              </a:rPr>
              <a:t>– </a:t>
            </a:r>
            <a:r>
              <a:rPr lang="ar-SA" sz="2900" dirty="0" err="1">
                <a:solidFill>
                  <a:schemeClr val="tx1"/>
                </a:solidFill>
              </a:rPr>
              <a:t>16 </a:t>
            </a:r>
            <a:r>
              <a:rPr lang="ar-SA" sz="2900" dirty="0">
                <a:solidFill>
                  <a:schemeClr val="tx1"/>
                </a:solidFill>
              </a:rPr>
              <a:t>– 14 وهكذا وعلى العكس في أسماك السالمون يمكن أقلمتها على درجات حرارة أعلى من 15</a:t>
            </a:r>
            <a:r>
              <a:rPr lang="en-US" sz="2900" dirty="0">
                <a:solidFill>
                  <a:schemeClr val="tx1"/>
                </a:solidFill>
              </a:rPr>
              <a:t>°</a:t>
            </a:r>
            <a:r>
              <a:rPr lang="ar-SA" sz="2900" dirty="0">
                <a:solidFill>
                  <a:schemeClr val="tx1"/>
                </a:solidFill>
              </a:rPr>
              <a:t>م 16, </a:t>
            </a:r>
            <a:r>
              <a:rPr lang="ar-SA" sz="2900" dirty="0" err="1">
                <a:solidFill>
                  <a:schemeClr val="tx1"/>
                </a:solidFill>
              </a:rPr>
              <a:t>18 </a:t>
            </a:r>
            <a:r>
              <a:rPr lang="ar-SA" sz="2900" dirty="0">
                <a:solidFill>
                  <a:schemeClr val="tx1"/>
                </a:solidFill>
              </a:rPr>
              <a:t>, 20 وكذلك أقلمة أسماك المياه العذبة على المعيشة في المياه المالحة ولكن بصورة تدريجية.</a:t>
            </a:r>
            <a:endParaRPr lang="en-US" sz="2900" dirty="0">
              <a:solidFill>
                <a:schemeClr val="tx1"/>
              </a:solidFill>
            </a:endParaRPr>
          </a:p>
          <a:p>
            <a:pPr algn="r"/>
            <a:r>
              <a:rPr lang="en-US" sz="2900" b="1" dirty="0" smtClean="0">
                <a:solidFill>
                  <a:schemeClr val="tx1"/>
                </a:solidFill>
              </a:rPr>
              <a:t> </a:t>
            </a:r>
            <a:r>
              <a:rPr lang="ar-SA" sz="2900" b="1" dirty="0">
                <a:solidFill>
                  <a:srgbClr val="C00000"/>
                </a:solidFill>
              </a:rPr>
              <a:t>3</a:t>
            </a:r>
            <a:r>
              <a:rPr lang="ar-SA" sz="2300" b="1" dirty="0">
                <a:solidFill>
                  <a:srgbClr val="C00000"/>
                </a:solidFill>
              </a:rPr>
              <a:t>- تأثير محتوى الماء من الأكسجين على التمثيل </a:t>
            </a:r>
            <a:r>
              <a:rPr lang="ar-SA" sz="2300" b="1" dirty="0" smtClean="0">
                <a:solidFill>
                  <a:srgbClr val="C00000"/>
                </a:solidFill>
              </a:rPr>
              <a:t>الغذائي </a:t>
            </a:r>
            <a:r>
              <a:rPr lang="en-US" sz="2300" b="1" dirty="0" smtClean="0">
                <a:solidFill>
                  <a:srgbClr val="C00000"/>
                </a:solidFill>
              </a:rPr>
              <a:t>Effect </a:t>
            </a:r>
            <a:r>
              <a:rPr lang="en-US" sz="2300" b="1" dirty="0">
                <a:solidFill>
                  <a:srgbClr val="C00000"/>
                </a:solidFill>
              </a:rPr>
              <a:t>of the oxygen content of the </a:t>
            </a:r>
            <a:r>
              <a:rPr lang="en-US" sz="2300" b="1" dirty="0" smtClean="0">
                <a:solidFill>
                  <a:srgbClr val="C00000"/>
                </a:solidFill>
              </a:rPr>
              <a:t>water</a:t>
            </a:r>
            <a:endParaRPr lang="ar-SA" sz="2300" b="1" dirty="0" smtClean="0">
              <a:solidFill>
                <a:srgbClr val="C00000"/>
              </a:solidFill>
            </a:endParaRPr>
          </a:p>
          <a:p>
            <a:pPr algn="r"/>
            <a:r>
              <a:rPr lang="ar-SA" sz="2900" dirty="0">
                <a:solidFill>
                  <a:schemeClr val="tx1"/>
                </a:solidFill>
              </a:rPr>
              <a:t>الأسماك وهي في حالة حركة مقدار التمثيل الغذائي </a:t>
            </a:r>
            <a:r>
              <a:rPr lang="ar-SA" sz="2900" dirty="0" err="1">
                <a:solidFill>
                  <a:schemeClr val="tx1"/>
                </a:solidFill>
              </a:rPr>
              <a:t>لها </a:t>
            </a:r>
            <a:r>
              <a:rPr lang="ar-SA" sz="2900" dirty="0">
                <a:solidFill>
                  <a:schemeClr val="tx1"/>
                </a:solidFill>
              </a:rPr>
              <a:t>(يقاس على أساس الأكسجين المستهلك) يزيد مع زيادة محتوى الماء من الأكسجين وعلى العكس ينخفض عندما يقل محتوى الماء من </a:t>
            </a:r>
            <a:r>
              <a:rPr lang="ar-SA" sz="2900" dirty="0" err="1">
                <a:solidFill>
                  <a:schemeClr val="tx1"/>
                </a:solidFill>
              </a:rPr>
              <a:t>الأكسجين </a:t>
            </a:r>
            <a:r>
              <a:rPr lang="ar-SA" sz="2900" dirty="0">
                <a:solidFill>
                  <a:schemeClr val="tx1"/>
                </a:solidFill>
              </a:rPr>
              <a:t>(يقلل من معدلات التنفس</a:t>
            </a:r>
            <a:r>
              <a:rPr lang="ar-SA" sz="2900" dirty="0" err="1">
                <a:solidFill>
                  <a:schemeClr val="tx1"/>
                </a:solidFill>
              </a:rPr>
              <a:t>)</a:t>
            </a:r>
            <a:endParaRPr lang="en-US" sz="2900" dirty="0">
              <a:solidFill>
                <a:schemeClr val="tx1"/>
              </a:solidFill>
            </a:endParaRPr>
          </a:p>
          <a:p>
            <a:pPr algn="r"/>
            <a:endParaRPr lang="en-US" sz="2900" dirty="0">
              <a:solidFill>
                <a:schemeClr val="tx1"/>
              </a:solidFill>
            </a:endParaRPr>
          </a:p>
          <a:p>
            <a:pPr algn="r"/>
            <a:endParaRPr lang="ar-SA" dirty="0"/>
          </a:p>
        </p:txBody>
      </p:sp>
    </p:spTree>
  </p:cSld>
  <p:clrMapOvr>
    <a:masterClrMapping/>
  </p:clrMapOvr>
  <p:transition>
    <p:wedge/>
  </p:transition>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عنوان 1"/>
          <p:cNvSpPr>
            <a:spLocks noGrp="1"/>
          </p:cNvSpPr>
          <p:nvPr>
            <p:ph type="ctrTitle"/>
          </p:nvPr>
        </p:nvSpPr>
        <p:spPr>
          <a:xfrm>
            <a:off x="899592" y="260649"/>
            <a:ext cx="7772400" cy="936104"/>
          </a:xfrm>
        </p:spPr>
        <p:txBody>
          <a:bodyPr>
            <a:normAutofit fontScale="90000"/>
          </a:bodyPr>
          <a:lstStyle/>
          <a:p>
            <a:r>
              <a:rPr lang="ar-SA" dirty="0" smtClean="0">
                <a:solidFill>
                  <a:srgbClr val="FF0000"/>
                </a:solidFill>
              </a:rPr>
              <a:t/>
            </a:r>
            <a:br>
              <a:rPr lang="ar-SA" dirty="0" smtClean="0">
                <a:solidFill>
                  <a:srgbClr val="FF0000"/>
                </a:solidFill>
              </a:rPr>
            </a:br>
            <a:r>
              <a:rPr lang="ar-SA" dirty="0" smtClean="0">
                <a:solidFill>
                  <a:srgbClr val="FF0000"/>
                </a:solidFill>
              </a:rPr>
              <a:t>العوامل التى تؤثر على </a:t>
            </a:r>
            <a:r>
              <a:rPr lang="ar-SA" dirty="0" err="1" smtClean="0">
                <a:solidFill>
                  <a:srgbClr val="FF0000"/>
                </a:solidFill>
              </a:rPr>
              <a:t>إنخفاض</a:t>
            </a:r>
            <a:r>
              <a:rPr lang="ar-SA" dirty="0" smtClean="0">
                <a:solidFill>
                  <a:srgbClr val="FF0000"/>
                </a:solidFill>
              </a:rPr>
              <a:t> محتوى الماء من </a:t>
            </a:r>
            <a:r>
              <a:rPr lang="ar-SA" dirty="0" err="1" smtClean="0">
                <a:solidFill>
                  <a:srgbClr val="FF0000"/>
                </a:solidFill>
              </a:rPr>
              <a:t>الأكسجين :-</a:t>
            </a:r>
            <a:r>
              <a:rPr lang="en-US" dirty="0" smtClean="0">
                <a:solidFill>
                  <a:srgbClr val="FF0000"/>
                </a:solidFill>
              </a:rPr>
              <a:t/>
            </a:r>
            <a:br>
              <a:rPr lang="en-US" dirty="0" smtClean="0">
                <a:solidFill>
                  <a:srgbClr val="FF0000"/>
                </a:solidFill>
              </a:rPr>
            </a:br>
            <a:endParaRPr lang="ar-SA" dirty="0">
              <a:solidFill>
                <a:srgbClr val="FF0000"/>
              </a:solidFill>
            </a:endParaRPr>
          </a:p>
        </p:txBody>
      </p:sp>
      <p:sp>
        <p:nvSpPr>
          <p:cNvPr id="3" name="عنوان فرعي 2"/>
          <p:cNvSpPr>
            <a:spLocks noGrp="1"/>
          </p:cNvSpPr>
          <p:nvPr>
            <p:ph type="subTitle" idx="1"/>
          </p:nvPr>
        </p:nvSpPr>
        <p:spPr>
          <a:xfrm>
            <a:off x="323528" y="1412776"/>
            <a:ext cx="8568952" cy="4968552"/>
          </a:xfrm>
        </p:spPr>
        <p:txBody>
          <a:bodyPr>
            <a:normAutofit fontScale="62500" lnSpcReduction="20000"/>
          </a:bodyPr>
          <a:lstStyle/>
          <a:p>
            <a:pPr algn="r"/>
            <a:r>
              <a:rPr lang="ar-SA" b="1" dirty="0" smtClean="0">
                <a:solidFill>
                  <a:srgbClr val="00B050"/>
                </a:solidFill>
              </a:rPr>
              <a:t>1- </a:t>
            </a:r>
            <a:r>
              <a:rPr lang="ar-SA" b="1" dirty="0">
                <a:solidFill>
                  <a:srgbClr val="00B050"/>
                </a:solidFill>
              </a:rPr>
              <a:t>الضغط الذي يسببه الانخفاض الحاد في الأكسجين يكون راجع إلى الزيادة في </a:t>
            </a:r>
            <a:r>
              <a:rPr lang="ar-SA" b="1" dirty="0" err="1">
                <a:solidFill>
                  <a:srgbClr val="00B050"/>
                </a:solidFill>
              </a:rPr>
              <a:t>افرازات</a:t>
            </a:r>
            <a:r>
              <a:rPr lang="ar-SA" b="1" dirty="0">
                <a:solidFill>
                  <a:srgbClr val="00B050"/>
                </a:solidFill>
              </a:rPr>
              <a:t> الأيونات المختلفة في </a:t>
            </a:r>
            <a:r>
              <a:rPr lang="ar-SA" b="1" dirty="0" err="1">
                <a:solidFill>
                  <a:srgbClr val="00B050"/>
                </a:solidFill>
              </a:rPr>
              <a:t>اليوريا.</a:t>
            </a:r>
            <a:r>
              <a:rPr lang="ar-SA" b="1" dirty="0">
                <a:solidFill>
                  <a:srgbClr val="00B050"/>
                </a:solidFill>
              </a:rPr>
              <a:t> ففي أسماك </a:t>
            </a:r>
            <a:r>
              <a:rPr lang="ar-SA" b="1" dirty="0" err="1">
                <a:solidFill>
                  <a:srgbClr val="00B050"/>
                </a:solidFill>
              </a:rPr>
              <a:t>التروت</a:t>
            </a:r>
            <a:r>
              <a:rPr lang="ar-SA" b="1" dirty="0">
                <a:solidFill>
                  <a:srgbClr val="00B050"/>
                </a:solidFill>
              </a:rPr>
              <a:t> يتبع ذلك وبسرعة ظهور الأسماك أو وصولها على حالة </a:t>
            </a:r>
            <a:r>
              <a:rPr lang="en-US" b="1" dirty="0">
                <a:solidFill>
                  <a:srgbClr val="00B050"/>
                </a:solidFill>
              </a:rPr>
              <a:t>Hypoxia</a:t>
            </a:r>
            <a:r>
              <a:rPr lang="ar-SA" b="1" dirty="0">
                <a:solidFill>
                  <a:srgbClr val="00B050"/>
                </a:solidFill>
              </a:rPr>
              <a:t> (وهي نقص في وصول الأكسجين إلى أنسجة الجسم</a:t>
            </a:r>
            <a:r>
              <a:rPr lang="ar-SA" b="1" dirty="0" err="1" smtClean="0">
                <a:solidFill>
                  <a:srgbClr val="00B050"/>
                </a:solidFill>
              </a:rPr>
              <a:t>).</a:t>
            </a:r>
            <a:endParaRPr lang="ar-SA" b="1" dirty="0" smtClean="0">
              <a:solidFill>
                <a:srgbClr val="00B050"/>
              </a:solidFill>
            </a:endParaRPr>
          </a:p>
          <a:p>
            <a:pPr algn="r"/>
            <a:endParaRPr lang="en-US" b="1" dirty="0">
              <a:solidFill>
                <a:srgbClr val="00B050"/>
              </a:solidFill>
            </a:endParaRPr>
          </a:p>
          <a:p>
            <a:pPr algn="r"/>
            <a:r>
              <a:rPr lang="ar-SA" b="1" dirty="0">
                <a:solidFill>
                  <a:srgbClr val="00B050"/>
                </a:solidFill>
              </a:rPr>
              <a:t>2- بالإضافة إلى ذلك زيادة الخارج في </a:t>
            </a:r>
            <a:r>
              <a:rPr lang="ar-SA" b="1" dirty="0" err="1">
                <a:solidFill>
                  <a:srgbClr val="00B050"/>
                </a:solidFill>
              </a:rPr>
              <a:t>اليوريا</a:t>
            </a:r>
            <a:r>
              <a:rPr lang="ar-SA" b="1" dirty="0">
                <a:solidFill>
                  <a:srgbClr val="00B050"/>
                </a:solidFill>
              </a:rPr>
              <a:t> من </a:t>
            </a:r>
            <a:r>
              <a:rPr lang="ar-SA" b="1" dirty="0" err="1">
                <a:solidFill>
                  <a:srgbClr val="00B050"/>
                </a:solidFill>
              </a:rPr>
              <a:t>الأكسجين </a:t>
            </a:r>
            <a:r>
              <a:rPr lang="ar-SA" b="1" dirty="0">
                <a:solidFill>
                  <a:srgbClr val="00B050"/>
                </a:solidFill>
              </a:rPr>
              <a:t>(</a:t>
            </a:r>
            <a:r>
              <a:rPr lang="ar-SA" b="1" dirty="0" err="1">
                <a:solidFill>
                  <a:srgbClr val="00B050"/>
                </a:solidFill>
              </a:rPr>
              <a:t>اليوريا</a:t>
            </a:r>
            <a:r>
              <a:rPr lang="ar-SA" b="1" dirty="0">
                <a:solidFill>
                  <a:srgbClr val="00B050"/>
                </a:solidFill>
              </a:rPr>
              <a:t> في الأسماك تخرج عن طريق الفتحة البولية التناسلية وكذلك عن طريق الخياشيم أي في عملية التنفس) يؤدي إلى زيادة ملحوظة في تركيز كل من حامض </a:t>
            </a:r>
            <a:r>
              <a:rPr lang="ar-SA" b="1" dirty="0" err="1">
                <a:solidFill>
                  <a:srgbClr val="00B050"/>
                </a:solidFill>
              </a:rPr>
              <a:t>اللاكتيك</a:t>
            </a:r>
            <a:r>
              <a:rPr lang="ar-SA" b="1" dirty="0">
                <a:solidFill>
                  <a:srgbClr val="00B050"/>
                </a:solidFill>
              </a:rPr>
              <a:t> </a:t>
            </a:r>
            <a:r>
              <a:rPr lang="en-US" b="1" dirty="0">
                <a:solidFill>
                  <a:srgbClr val="00B050"/>
                </a:solidFill>
              </a:rPr>
              <a:t>Lactic acid</a:t>
            </a:r>
            <a:r>
              <a:rPr lang="ar-SA" b="1" dirty="0">
                <a:solidFill>
                  <a:srgbClr val="00B050"/>
                </a:solidFill>
              </a:rPr>
              <a:t> الصوديوم </a:t>
            </a:r>
            <a:r>
              <a:rPr lang="en-US" b="1" dirty="0">
                <a:solidFill>
                  <a:srgbClr val="00B050"/>
                </a:solidFill>
              </a:rPr>
              <a:t>Na </a:t>
            </a:r>
            <a:r>
              <a:rPr lang="ar-SA" b="1" dirty="0">
                <a:solidFill>
                  <a:srgbClr val="00B050"/>
                </a:solidFill>
              </a:rPr>
              <a:t> </a:t>
            </a:r>
            <a:r>
              <a:rPr lang="ar-SA" b="1" dirty="0" err="1">
                <a:solidFill>
                  <a:srgbClr val="00B050"/>
                </a:solidFill>
              </a:rPr>
              <a:t>والبوتاسيوم</a:t>
            </a:r>
            <a:r>
              <a:rPr lang="ar-SA" b="1" dirty="0">
                <a:solidFill>
                  <a:srgbClr val="00B050"/>
                </a:solidFill>
              </a:rPr>
              <a:t> </a:t>
            </a:r>
            <a:r>
              <a:rPr lang="en-US" b="1" dirty="0">
                <a:solidFill>
                  <a:srgbClr val="00B050"/>
                </a:solidFill>
              </a:rPr>
              <a:t>K</a:t>
            </a:r>
            <a:r>
              <a:rPr lang="ar-SA" b="1" dirty="0">
                <a:solidFill>
                  <a:srgbClr val="00B050"/>
                </a:solidFill>
              </a:rPr>
              <a:t> </a:t>
            </a:r>
            <a:r>
              <a:rPr lang="ar-SA" b="1" dirty="0" err="1">
                <a:solidFill>
                  <a:srgbClr val="00B050"/>
                </a:solidFill>
              </a:rPr>
              <a:t>والماغنسيوم</a:t>
            </a:r>
            <a:r>
              <a:rPr lang="ar-SA" b="1" dirty="0">
                <a:solidFill>
                  <a:srgbClr val="00B050"/>
                </a:solidFill>
              </a:rPr>
              <a:t> </a:t>
            </a:r>
            <a:r>
              <a:rPr lang="en-US" b="1" dirty="0">
                <a:solidFill>
                  <a:srgbClr val="00B050"/>
                </a:solidFill>
              </a:rPr>
              <a:t>Mg</a:t>
            </a:r>
            <a:r>
              <a:rPr lang="ar-SA" b="1" dirty="0">
                <a:solidFill>
                  <a:srgbClr val="00B050"/>
                </a:solidFill>
              </a:rPr>
              <a:t> </a:t>
            </a:r>
            <a:r>
              <a:rPr lang="ar-SA" b="1" dirty="0" err="1">
                <a:solidFill>
                  <a:srgbClr val="00B050"/>
                </a:solidFill>
              </a:rPr>
              <a:t>والكلور</a:t>
            </a:r>
            <a:r>
              <a:rPr lang="ar-SA" b="1" dirty="0">
                <a:solidFill>
                  <a:srgbClr val="00B050"/>
                </a:solidFill>
              </a:rPr>
              <a:t> </a:t>
            </a:r>
            <a:r>
              <a:rPr lang="en-US" b="1" dirty="0" err="1">
                <a:solidFill>
                  <a:srgbClr val="00B050"/>
                </a:solidFill>
              </a:rPr>
              <a:t>Cl</a:t>
            </a:r>
            <a:r>
              <a:rPr lang="en-US" b="1" dirty="0">
                <a:solidFill>
                  <a:srgbClr val="00B050"/>
                </a:solidFill>
              </a:rPr>
              <a:t> </a:t>
            </a:r>
            <a:r>
              <a:rPr lang="ar-SA" b="1" dirty="0" err="1">
                <a:solidFill>
                  <a:srgbClr val="00B050"/>
                </a:solidFill>
              </a:rPr>
              <a:t>والفوسفور</a:t>
            </a:r>
            <a:r>
              <a:rPr lang="ar-SA" b="1" dirty="0">
                <a:solidFill>
                  <a:srgbClr val="00B050"/>
                </a:solidFill>
              </a:rPr>
              <a:t> الغير عضوي في البول</a:t>
            </a:r>
            <a:r>
              <a:rPr lang="ar-SA" b="1" dirty="0" smtClean="0">
                <a:solidFill>
                  <a:srgbClr val="00B050"/>
                </a:solidFill>
              </a:rPr>
              <a:t>.</a:t>
            </a:r>
          </a:p>
          <a:p>
            <a:pPr algn="r"/>
            <a:endParaRPr lang="en-US" b="1" dirty="0">
              <a:solidFill>
                <a:srgbClr val="00B050"/>
              </a:solidFill>
            </a:endParaRPr>
          </a:p>
          <a:p>
            <a:pPr algn="r"/>
            <a:r>
              <a:rPr lang="ar-SA" b="1" dirty="0">
                <a:solidFill>
                  <a:srgbClr val="00B050"/>
                </a:solidFill>
              </a:rPr>
              <a:t>3- حدوث ارتباط بين الزيادة في طرد أو التخلص من الجلوكوز بواسطة قشرة </a:t>
            </a:r>
            <a:r>
              <a:rPr lang="ar-SA" b="1" dirty="0" err="1">
                <a:solidFill>
                  <a:srgbClr val="00B050"/>
                </a:solidFill>
              </a:rPr>
              <a:t>الأدرينال</a:t>
            </a:r>
            <a:r>
              <a:rPr lang="ar-SA" b="1" dirty="0">
                <a:solidFill>
                  <a:srgbClr val="00B050"/>
                </a:solidFill>
              </a:rPr>
              <a:t> </a:t>
            </a:r>
            <a:r>
              <a:rPr lang="en-US" b="1" dirty="0" err="1">
                <a:solidFill>
                  <a:srgbClr val="00B050"/>
                </a:solidFill>
              </a:rPr>
              <a:t>Glucocorticoid</a:t>
            </a:r>
            <a:r>
              <a:rPr lang="ar-SA" b="1" dirty="0">
                <a:solidFill>
                  <a:srgbClr val="00B050"/>
                </a:solidFill>
              </a:rPr>
              <a:t> من الجسم وبين الممكن تعويضه عن طريق المستخلص من هذه الأيونات بواسطة الخياشيم</a:t>
            </a:r>
            <a:r>
              <a:rPr lang="ar-SA" b="1" dirty="0" smtClean="0">
                <a:solidFill>
                  <a:srgbClr val="00B050"/>
                </a:solidFill>
              </a:rPr>
              <a:t>.</a:t>
            </a:r>
          </a:p>
          <a:p>
            <a:pPr algn="r"/>
            <a:endParaRPr lang="en-US" b="1" dirty="0">
              <a:solidFill>
                <a:srgbClr val="00B050"/>
              </a:solidFill>
            </a:endParaRPr>
          </a:p>
          <a:p>
            <a:pPr algn="r"/>
            <a:r>
              <a:rPr lang="ar-SA" b="1" dirty="0">
                <a:solidFill>
                  <a:srgbClr val="00B050"/>
                </a:solidFill>
              </a:rPr>
              <a:t>4- بجانب ذلك فإن الزيادة في إفراز </a:t>
            </a:r>
            <a:r>
              <a:rPr lang="ar-SA" b="1" dirty="0" err="1">
                <a:solidFill>
                  <a:srgbClr val="00B050"/>
                </a:solidFill>
              </a:rPr>
              <a:t>اليوريا</a:t>
            </a:r>
            <a:r>
              <a:rPr lang="ar-SA" b="1" dirty="0">
                <a:solidFill>
                  <a:srgbClr val="00B050"/>
                </a:solidFill>
              </a:rPr>
              <a:t> يؤثر على تركيز الدم </a:t>
            </a:r>
            <a:r>
              <a:rPr lang="en-US" b="1" dirty="0" err="1">
                <a:solidFill>
                  <a:srgbClr val="00B050"/>
                </a:solidFill>
              </a:rPr>
              <a:t>Haemoconcentration</a:t>
            </a:r>
            <a:r>
              <a:rPr lang="ar-SA" b="1" dirty="0">
                <a:solidFill>
                  <a:srgbClr val="00B050"/>
                </a:solidFill>
              </a:rPr>
              <a:t> وفي تجارب على أسماك المبروك أظهرت أن محتوى </a:t>
            </a:r>
            <a:r>
              <a:rPr lang="ar-SA" b="1" dirty="0" err="1">
                <a:solidFill>
                  <a:srgbClr val="00B050"/>
                </a:solidFill>
              </a:rPr>
              <a:t>اللاكتات</a:t>
            </a:r>
            <a:r>
              <a:rPr lang="ar-SA" b="1" dirty="0">
                <a:solidFill>
                  <a:srgbClr val="00B050"/>
                </a:solidFill>
              </a:rPr>
              <a:t> في الدم يزيد نتيجة لتعرض الأسماك أو وصول الأسماك إلى مرحلة </a:t>
            </a:r>
            <a:r>
              <a:rPr lang="en-US" b="1" dirty="0">
                <a:solidFill>
                  <a:srgbClr val="00B050"/>
                </a:solidFill>
              </a:rPr>
              <a:t>Hypoxia</a:t>
            </a:r>
            <a:r>
              <a:rPr lang="ar-SA" b="1" dirty="0">
                <a:solidFill>
                  <a:srgbClr val="00B050"/>
                </a:solidFill>
              </a:rPr>
              <a:t> والتي تعمل على زيادة العمليات </a:t>
            </a:r>
            <a:r>
              <a:rPr lang="ar-SA" b="1" dirty="0" err="1">
                <a:solidFill>
                  <a:srgbClr val="00B050"/>
                </a:solidFill>
              </a:rPr>
              <a:t>اللاهوائية</a:t>
            </a:r>
            <a:r>
              <a:rPr lang="ar-SA" b="1" dirty="0">
                <a:solidFill>
                  <a:srgbClr val="00B050"/>
                </a:solidFill>
              </a:rPr>
              <a:t> بواسطة الأسماك أي تحاول الأسماك المعيشة أو القدرة على الحياة بدون الأكسجين لفترات قصيرة.</a:t>
            </a:r>
            <a:endParaRPr lang="en-US" b="1" dirty="0">
              <a:solidFill>
                <a:srgbClr val="00B050"/>
              </a:solidFill>
            </a:endParaRPr>
          </a:p>
          <a:p>
            <a:endParaRPr lang="ar-SA" b="1" dirty="0">
              <a:solidFill>
                <a:srgbClr val="00B050"/>
              </a:solidFill>
            </a:endParaRPr>
          </a:p>
        </p:txBody>
      </p:sp>
    </p:spTree>
  </p:cSld>
  <p:clrMapOvr>
    <a:masterClrMapping/>
  </p:clrMapOvr>
  <p:transition>
    <p:cut thruBlk="1"/>
  </p:transition>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عنوان 1"/>
          <p:cNvSpPr>
            <a:spLocks noGrp="1"/>
          </p:cNvSpPr>
          <p:nvPr>
            <p:ph type="ctrTitle"/>
          </p:nvPr>
        </p:nvSpPr>
        <p:spPr>
          <a:xfrm>
            <a:off x="467544" y="188641"/>
            <a:ext cx="8276456" cy="720080"/>
          </a:xfrm>
        </p:spPr>
        <p:txBody>
          <a:bodyPr>
            <a:normAutofit fontScale="90000"/>
          </a:bodyPr>
          <a:lstStyle/>
          <a:p>
            <a:pPr algn="r"/>
            <a:r>
              <a:rPr lang="ar-SA" sz="4000" b="1" dirty="0" smtClean="0"/>
              <a:t/>
            </a:r>
            <a:br>
              <a:rPr lang="ar-SA" sz="4000" b="1" dirty="0" smtClean="0"/>
            </a:br>
            <a:r>
              <a:rPr lang="ar-SA" sz="4000" b="1" dirty="0">
                <a:solidFill>
                  <a:srgbClr val="00B0F0"/>
                </a:solidFill>
              </a:rPr>
              <a:t>4</a:t>
            </a:r>
            <a:r>
              <a:rPr lang="ar-SA" sz="4000" b="1" dirty="0" smtClean="0">
                <a:solidFill>
                  <a:srgbClr val="00B0F0"/>
                </a:solidFill>
              </a:rPr>
              <a:t>- </a:t>
            </a:r>
            <a:r>
              <a:rPr lang="ar-SA" sz="4000" b="1" dirty="0">
                <a:solidFill>
                  <a:srgbClr val="00B0F0"/>
                </a:solidFill>
              </a:rPr>
              <a:t>تأثير الملوحــة 	</a:t>
            </a:r>
            <a:r>
              <a:rPr lang="ar-SA" sz="4000" b="1" dirty="0" smtClean="0">
                <a:solidFill>
                  <a:srgbClr val="00B0F0"/>
                </a:solidFill>
              </a:rPr>
              <a:t>   </a:t>
            </a:r>
            <a:r>
              <a:rPr lang="en-US" sz="4000" b="1" dirty="0" smtClean="0">
                <a:solidFill>
                  <a:srgbClr val="00B0F0"/>
                </a:solidFill>
              </a:rPr>
              <a:t>Influence </a:t>
            </a:r>
            <a:r>
              <a:rPr lang="en-US" sz="4000" b="1" dirty="0">
                <a:solidFill>
                  <a:srgbClr val="00B0F0"/>
                </a:solidFill>
              </a:rPr>
              <a:t>of salinity</a:t>
            </a:r>
            <a:r>
              <a:rPr lang="en-US" dirty="0"/>
              <a:t/>
            </a:r>
            <a:br>
              <a:rPr lang="en-US" dirty="0"/>
            </a:br>
            <a:endParaRPr lang="ar-SA" dirty="0"/>
          </a:p>
        </p:txBody>
      </p:sp>
      <p:sp>
        <p:nvSpPr>
          <p:cNvPr id="3" name="عنوان فرعي 2"/>
          <p:cNvSpPr>
            <a:spLocks noGrp="1"/>
          </p:cNvSpPr>
          <p:nvPr>
            <p:ph type="subTitle" idx="1"/>
          </p:nvPr>
        </p:nvSpPr>
        <p:spPr>
          <a:xfrm>
            <a:off x="179512" y="908720"/>
            <a:ext cx="8712968" cy="5760640"/>
          </a:xfrm>
        </p:spPr>
        <p:txBody>
          <a:bodyPr>
            <a:normAutofit fontScale="77500" lnSpcReduction="20000"/>
          </a:bodyPr>
          <a:lstStyle/>
          <a:p>
            <a:pPr algn="r"/>
            <a:r>
              <a:rPr lang="ar-SA" dirty="0">
                <a:solidFill>
                  <a:srgbClr val="FF0000"/>
                </a:solidFill>
              </a:rPr>
              <a:t>وأمكن تعريف ملوحة الماء بأنها كمية </a:t>
            </a:r>
            <a:r>
              <a:rPr lang="ar-SA" dirty="0" err="1">
                <a:solidFill>
                  <a:srgbClr val="FF0000"/>
                </a:solidFill>
              </a:rPr>
              <a:t>الأملاح </a:t>
            </a:r>
            <a:r>
              <a:rPr lang="ar-SA" dirty="0">
                <a:solidFill>
                  <a:srgbClr val="FF0000"/>
                </a:solidFill>
              </a:rPr>
              <a:t>(بالجزء لكل 1000 جزء) الموجود فى 1 لتر من </a:t>
            </a:r>
            <a:r>
              <a:rPr lang="ar-SA" dirty="0" err="1">
                <a:solidFill>
                  <a:srgbClr val="FF0000"/>
                </a:solidFill>
              </a:rPr>
              <a:t>المياة</a:t>
            </a:r>
            <a:r>
              <a:rPr lang="ar-SA" dirty="0">
                <a:solidFill>
                  <a:srgbClr val="FF0000"/>
                </a:solidFill>
              </a:rPr>
              <a:t> وعادةً </a:t>
            </a:r>
            <a:r>
              <a:rPr lang="ar-SA" dirty="0" err="1">
                <a:solidFill>
                  <a:srgbClr val="FF0000"/>
                </a:solidFill>
              </a:rPr>
              <a:t>مايرمز</a:t>
            </a:r>
            <a:r>
              <a:rPr lang="ar-SA" dirty="0">
                <a:solidFill>
                  <a:srgbClr val="FF0000"/>
                </a:solidFill>
              </a:rPr>
              <a:t> لها</a:t>
            </a:r>
            <a:r>
              <a:rPr lang="ar-SA" dirty="0" err="1">
                <a:solidFill>
                  <a:srgbClr val="FF0000"/>
                </a:solidFill>
              </a:rPr>
              <a:t>( </a:t>
            </a:r>
            <a:r>
              <a:rPr lang="ar-SA" dirty="0">
                <a:solidFill>
                  <a:srgbClr val="FF0000"/>
                </a:solidFill>
              </a:rPr>
              <a:t>‰ أو </a:t>
            </a:r>
            <a:r>
              <a:rPr lang="ar-SA" dirty="0" err="1">
                <a:solidFill>
                  <a:srgbClr val="FF0000"/>
                </a:solidFill>
              </a:rPr>
              <a:t>بـ</a:t>
            </a:r>
            <a:r>
              <a:rPr lang="ar-SA" dirty="0">
                <a:solidFill>
                  <a:srgbClr val="FF0000"/>
                </a:solidFill>
              </a:rPr>
              <a:t> 10</a:t>
            </a:r>
            <a:r>
              <a:rPr lang="ar-SA" baseline="30000" dirty="0">
                <a:solidFill>
                  <a:srgbClr val="FF0000"/>
                </a:solidFill>
              </a:rPr>
              <a:t>-3</a:t>
            </a:r>
            <a:r>
              <a:rPr lang="ar-SA" dirty="0">
                <a:solidFill>
                  <a:srgbClr val="FF0000"/>
                </a:solidFill>
              </a:rPr>
              <a:t> أو </a:t>
            </a:r>
            <a:r>
              <a:rPr lang="en-US" dirty="0" err="1">
                <a:solidFill>
                  <a:srgbClr val="FF0000"/>
                </a:solidFill>
              </a:rPr>
              <a:t>ppt</a:t>
            </a:r>
            <a:r>
              <a:rPr lang="ar-SA" dirty="0" err="1">
                <a:solidFill>
                  <a:srgbClr val="FF0000"/>
                </a:solidFill>
              </a:rPr>
              <a:t>).</a:t>
            </a:r>
            <a:r>
              <a:rPr lang="ar-SA" dirty="0">
                <a:solidFill>
                  <a:srgbClr val="FF0000"/>
                </a:solidFill>
              </a:rPr>
              <a:t> تأثير الملوحة على التمثيل القاعدي النشط يعتبر ذات أهمية ثانوية وخصوصاً لكل من أسماك المياه العذبة أو المالحة نظراً لأن كل نوع من أنواع الأسماك يعيش في بيئته الأصلية ولكن الملوحة تصبح مؤثرة على التمثيل القاعدي عند حدوث عملية </a:t>
            </a:r>
            <a:r>
              <a:rPr lang="ar-SA" dirty="0" err="1">
                <a:solidFill>
                  <a:srgbClr val="FF0000"/>
                </a:solidFill>
              </a:rPr>
              <a:t>الأقلمة </a:t>
            </a:r>
            <a:r>
              <a:rPr lang="ar-SA" dirty="0" err="1" smtClean="0">
                <a:solidFill>
                  <a:srgbClr val="FF0000"/>
                </a:solidFill>
              </a:rPr>
              <a:t>.</a:t>
            </a:r>
            <a:endParaRPr lang="ar-SA" dirty="0">
              <a:solidFill>
                <a:srgbClr val="FF0000"/>
              </a:solidFill>
            </a:endParaRPr>
          </a:p>
          <a:p>
            <a:pPr algn="r"/>
            <a:r>
              <a:rPr lang="ar-SA" sz="2000" b="1" dirty="0" smtClean="0">
                <a:solidFill>
                  <a:srgbClr val="FF0000"/>
                </a:solidFill>
              </a:rPr>
              <a:t>5- </a:t>
            </a:r>
            <a:r>
              <a:rPr lang="ar-SA" sz="2000" b="1" dirty="0">
                <a:solidFill>
                  <a:srgbClr val="FF0000"/>
                </a:solidFill>
              </a:rPr>
              <a:t>تأثير الأنشطة اليومية والغذاء </a:t>
            </a:r>
            <a:r>
              <a:rPr lang="ar-SA" sz="2000" b="1" dirty="0" smtClean="0">
                <a:solidFill>
                  <a:srgbClr val="FF0000"/>
                </a:solidFill>
              </a:rPr>
              <a:t>المأكول </a:t>
            </a:r>
            <a:r>
              <a:rPr lang="en-US" sz="2400" b="1" dirty="0" smtClean="0">
                <a:solidFill>
                  <a:srgbClr val="FF0000"/>
                </a:solidFill>
              </a:rPr>
              <a:t>Effects </a:t>
            </a:r>
            <a:r>
              <a:rPr lang="en-US" sz="2400" b="1" dirty="0">
                <a:solidFill>
                  <a:srgbClr val="FF0000"/>
                </a:solidFill>
              </a:rPr>
              <a:t>of Activity and food intake</a:t>
            </a:r>
            <a:endParaRPr lang="en-US" sz="2400" dirty="0">
              <a:solidFill>
                <a:srgbClr val="FF0000"/>
              </a:solidFill>
            </a:endParaRPr>
          </a:p>
          <a:p>
            <a:pPr algn="r"/>
            <a:r>
              <a:rPr lang="ar-SA" dirty="0">
                <a:solidFill>
                  <a:srgbClr val="FF0000"/>
                </a:solidFill>
              </a:rPr>
              <a:t>وهناك عوامل اخرى تؤثر فى الأنشطة اليومية والغذاء المستهلك </a:t>
            </a:r>
            <a:r>
              <a:rPr lang="ar-SA" dirty="0" err="1">
                <a:solidFill>
                  <a:srgbClr val="FF0000"/>
                </a:solidFill>
              </a:rPr>
              <a:t>وهى :-</a:t>
            </a:r>
            <a:r>
              <a:rPr lang="ar-SA" dirty="0">
                <a:solidFill>
                  <a:srgbClr val="FF0000"/>
                </a:solidFill>
              </a:rPr>
              <a:t> </a:t>
            </a:r>
            <a:endParaRPr lang="ar-SA" dirty="0" smtClean="0">
              <a:solidFill>
                <a:srgbClr val="FF0000"/>
              </a:solidFill>
            </a:endParaRPr>
          </a:p>
          <a:p>
            <a:pPr algn="r"/>
            <a:endParaRPr lang="en-US" dirty="0">
              <a:solidFill>
                <a:srgbClr val="FF0000"/>
              </a:solidFill>
            </a:endParaRPr>
          </a:p>
          <a:p>
            <a:pPr algn="r"/>
            <a:r>
              <a:rPr lang="ar-SA" b="1" dirty="0">
                <a:solidFill>
                  <a:srgbClr val="FF0000"/>
                </a:solidFill>
              </a:rPr>
              <a:t>1- </a:t>
            </a:r>
            <a:r>
              <a:rPr lang="ar-SA" b="1" dirty="0" err="1">
                <a:solidFill>
                  <a:srgbClr val="FF0000"/>
                </a:solidFill>
              </a:rPr>
              <a:t>الإستزراع</a:t>
            </a:r>
            <a:r>
              <a:rPr lang="ar-SA" b="1" dirty="0">
                <a:solidFill>
                  <a:srgbClr val="FF0000"/>
                </a:solidFill>
              </a:rPr>
              <a:t> </a:t>
            </a:r>
            <a:r>
              <a:rPr lang="ar-SA" b="1" dirty="0" smtClean="0">
                <a:solidFill>
                  <a:srgbClr val="FF0000"/>
                </a:solidFill>
              </a:rPr>
              <a:t>المكثف</a:t>
            </a:r>
          </a:p>
          <a:p>
            <a:pPr algn="r"/>
            <a:r>
              <a:rPr lang="ar-SA" b="1" dirty="0">
                <a:solidFill>
                  <a:srgbClr val="FF0000"/>
                </a:solidFill>
              </a:rPr>
              <a:t>2- التغيرات اليومية فى معدلات </a:t>
            </a:r>
            <a:r>
              <a:rPr lang="ar-SA" b="1" dirty="0" smtClean="0">
                <a:solidFill>
                  <a:srgbClr val="FF0000"/>
                </a:solidFill>
              </a:rPr>
              <a:t>الأكسجين المستهلك</a:t>
            </a:r>
          </a:p>
          <a:p>
            <a:pPr algn="r"/>
            <a:r>
              <a:rPr lang="ar-SA" b="1" dirty="0">
                <a:solidFill>
                  <a:srgbClr val="FF0000"/>
                </a:solidFill>
              </a:rPr>
              <a:t>3- سرعة العوم</a:t>
            </a:r>
            <a:endParaRPr lang="en-US" b="1" dirty="0">
              <a:solidFill>
                <a:srgbClr val="FF0000"/>
              </a:solidFill>
            </a:endParaRPr>
          </a:p>
          <a:p>
            <a:pPr algn="r"/>
            <a:r>
              <a:rPr lang="ar-SA" b="1" dirty="0">
                <a:solidFill>
                  <a:srgbClr val="FF0000"/>
                </a:solidFill>
              </a:rPr>
              <a:t>4- الغذاء المأكول</a:t>
            </a:r>
            <a:endParaRPr lang="en-US" b="1" dirty="0">
              <a:solidFill>
                <a:srgbClr val="FF0000"/>
              </a:solidFill>
            </a:endParaRPr>
          </a:p>
          <a:p>
            <a:pPr algn="r"/>
            <a:r>
              <a:rPr lang="ar-SA" b="1" dirty="0">
                <a:solidFill>
                  <a:srgbClr val="FF0000"/>
                </a:solidFill>
              </a:rPr>
              <a:t>6- الصــوم		</a:t>
            </a:r>
            <a:r>
              <a:rPr lang="en-US" b="1" dirty="0">
                <a:solidFill>
                  <a:srgbClr val="FF0000"/>
                </a:solidFill>
              </a:rPr>
              <a:t>Fasting</a:t>
            </a:r>
          </a:p>
          <a:p>
            <a:pPr algn="r"/>
            <a:r>
              <a:rPr lang="ar-SA" b="1" dirty="0">
                <a:solidFill>
                  <a:srgbClr val="FF0000"/>
                </a:solidFill>
              </a:rPr>
              <a:t>7- </a:t>
            </a:r>
            <a:r>
              <a:rPr lang="ar-SA" b="1" dirty="0" err="1">
                <a:solidFill>
                  <a:srgbClr val="FF0000"/>
                </a:solidFill>
              </a:rPr>
              <a:t>النمــــو:</a:t>
            </a:r>
            <a:r>
              <a:rPr lang="ar-SA" b="1" dirty="0">
                <a:solidFill>
                  <a:srgbClr val="FF0000"/>
                </a:solidFill>
              </a:rPr>
              <a:t> 		</a:t>
            </a:r>
            <a:r>
              <a:rPr lang="en-US" b="1" dirty="0">
                <a:solidFill>
                  <a:srgbClr val="FF0000"/>
                </a:solidFill>
              </a:rPr>
              <a:t>Growth </a:t>
            </a:r>
          </a:p>
          <a:p>
            <a:pPr algn="r"/>
            <a:endParaRPr lang="en-US" dirty="0"/>
          </a:p>
          <a:p>
            <a:pPr algn="r"/>
            <a:r>
              <a:rPr lang="ar-SA" dirty="0" smtClean="0"/>
              <a:t> </a:t>
            </a:r>
            <a:endParaRPr lang="en-US" dirty="0"/>
          </a:p>
          <a:p>
            <a:pPr algn="r"/>
            <a:endParaRPr lang="ar-SA" dirty="0"/>
          </a:p>
        </p:txBody>
      </p:sp>
    </p:spTree>
  </p:cSld>
  <p:clrMapOvr>
    <a:masterClrMapping/>
  </p:clrMapOvr>
  <p:transition>
    <p:wedge/>
  </p:transition>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عنوان 1"/>
          <p:cNvSpPr>
            <a:spLocks noGrp="1"/>
          </p:cNvSpPr>
          <p:nvPr>
            <p:ph type="ctrTitle"/>
          </p:nvPr>
        </p:nvSpPr>
        <p:spPr>
          <a:xfrm>
            <a:off x="755576" y="188640"/>
            <a:ext cx="7772400" cy="648071"/>
          </a:xfrm>
        </p:spPr>
        <p:txBody>
          <a:bodyPr>
            <a:normAutofit fontScale="90000"/>
          </a:bodyPr>
          <a:lstStyle/>
          <a:p>
            <a:r>
              <a:rPr lang="ar-SA" b="1" dirty="0" smtClean="0"/>
              <a:t/>
            </a:r>
            <a:br>
              <a:rPr lang="ar-SA" b="1" dirty="0" smtClean="0"/>
            </a:br>
            <a:r>
              <a:rPr lang="ar-SA" b="1" dirty="0"/>
              <a:t>7</a:t>
            </a:r>
            <a:r>
              <a:rPr lang="ar-SA" b="1" dirty="0" smtClean="0"/>
              <a:t>- </a:t>
            </a:r>
            <a:r>
              <a:rPr lang="ar-SA" b="1" dirty="0" err="1" smtClean="0"/>
              <a:t>النمــــو:</a:t>
            </a:r>
            <a:r>
              <a:rPr lang="ar-SA" b="1" dirty="0" smtClean="0"/>
              <a:t> 		</a:t>
            </a:r>
            <a:r>
              <a:rPr lang="en-US" b="1" dirty="0" smtClean="0"/>
              <a:t>Growth </a:t>
            </a:r>
            <a:r>
              <a:rPr lang="en-US" dirty="0" smtClean="0"/>
              <a:t/>
            </a:r>
            <a:br>
              <a:rPr lang="en-US" dirty="0" smtClean="0"/>
            </a:br>
            <a:endParaRPr lang="ar-SA" dirty="0"/>
          </a:p>
        </p:txBody>
      </p:sp>
      <p:sp>
        <p:nvSpPr>
          <p:cNvPr id="3" name="عنوان فرعي 2"/>
          <p:cNvSpPr>
            <a:spLocks noGrp="1"/>
          </p:cNvSpPr>
          <p:nvPr>
            <p:ph type="subTitle" idx="1"/>
          </p:nvPr>
        </p:nvSpPr>
        <p:spPr>
          <a:xfrm>
            <a:off x="323528" y="980728"/>
            <a:ext cx="8568952" cy="5544616"/>
          </a:xfrm>
        </p:spPr>
        <p:txBody>
          <a:bodyPr/>
          <a:lstStyle/>
          <a:p>
            <a:pPr algn="r"/>
            <a:r>
              <a:rPr lang="ar-SA" b="1" dirty="0">
                <a:solidFill>
                  <a:srgbClr val="00B0F0"/>
                </a:solidFill>
              </a:rPr>
              <a:t>العوامل البيئية التى تؤثر على معدل النمو فى </a:t>
            </a:r>
            <a:r>
              <a:rPr lang="ar-SA" b="1" dirty="0" err="1">
                <a:solidFill>
                  <a:srgbClr val="00B0F0"/>
                </a:solidFill>
              </a:rPr>
              <a:t>الأسماك:-</a:t>
            </a:r>
            <a:endParaRPr lang="en-US" dirty="0">
              <a:solidFill>
                <a:srgbClr val="00B0F0"/>
              </a:solidFill>
            </a:endParaRPr>
          </a:p>
          <a:p>
            <a:pPr algn="r"/>
            <a:r>
              <a:rPr lang="ar-SA" b="1" dirty="0">
                <a:solidFill>
                  <a:srgbClr val="00B0F0"/>
                </a:solidFill>
              </a:rPr>
              <a:t>أ- درجة حرارة الماء 		</a:t>
            </a:r>
            <a:r>
              <a:rPr lang="ar-SA" b="1" dirty="0" smtClean="0">
                <a:solidFill>
                  <a:srgbClr val="00B0F0"/>
                </a:solidFill>
              </a:rPr>
              <a:t>   </a:t>
            </a:r>
            <a:r>
              <a:rPr lang="en-US" b="1" dirty="0" smtClean="0">
                <a:solidFill>
                  <a:srgbClr val="00B0F0"/>
                </a:solidFill>
              </a:rPr>
              <a:t>Water </a:t>
            </a:r>
            <a:r>
              <a:rPr lang="en-US" b="1" dirty="0">
                <a:solidFill>
                  <a:srgbClr val="00B0F0"/>
                </a:solidFill>
              </a:rPr>
              <a:t>temperature </a:t>
            </a:r>
            <a:endParaRPr lang="en-US" dirty="0">
              <a:solidFill>
                <a:srgbClr val="00B0F0"/>
              </a:solidFill>
            </a:endParaRPr>
          </a:p>
          <a:p>
            <a:pPr algn="r"/>
            <a:r>
              <a:rPr lang="ar-SA" b="1" dirty="0">
                <a:solidFill>
                  <a:srgbClr val="00B0F0"/>
                </a:solidFill>
              </a:rPr>
              <a:t>ب- محتوى الماء من الأكسجين 	</a:t>
            </a:r>
            <a:r>
              <a:rPr lang="en-US" b="1" dirty="0">
                <a:solidFill>
                  <a:srgbClr val="00B0F0"/>
                </a:solidFill>
              </a:rPr>
              <a:t>Water oxygen content</a:t>
            </a:r>
            <a:endParaRPr lang="en-US" dirty="0">
              <a:solidFill>
                <a:srgbClr val="00B0F0"/>
              </a:solidFill>
            </a:endParaRPr>
          </a:p>
          <a:p>
            <a:pPr algn="r"/>
            <a:r>
              <a:rPr lang="ar-SA" b="1" dirty="0">
                <a:solidFill>
                  <a:srgbClr val="00B0F0"/>
                </a:solidFill>
              </a:rPr>
              <a:t>ج- الإضــاءة 	</a:t>
            </a:r>
            <a:r>
              <a:rPr lang="ar-SA" b="1" dirty="0" smtClean="0">
                <a:solidFill>
                  <a:srgbClr val="00B0F0"/>
                </a:solidFill>
              </a:rPr>
              <a:t>     </a:t>
            </a:r>
            <a:r>
              <a:rPr lang="ar-SA" b="1" dirty="0">
                <a:solidFill>
                  <a:srgbClr val="00B0F0"/>
                </a:solidFill>
              </a:rPr>
              <a:t>	</a:t>
            </a:r>
            <a:r>
              <a:rPr lang="en-US" b="1" dirty="0" smtClean="0">
                <a:solidFill>
                  <a:srgbClr val="00B0F0"/>
                </a:solidFill>
              </a:rPr>
              <a:t>Illumination</a:t>
            </a:r>
            <a:r>
              <a:rPr lang="ar-SA" b="1" dirty="0" smtClean="0">
                <a:solidFill>
                  <a:srgbClr val="00B0F0"/>
                </a:solidFill>
              </a:rPr>
              <a:t>     </a:t>
            </a:r>
          </a:p>
          <a:p>
            <a:pPr algn="r"/>
            <a:r>
              <a:rPr lang="ar-SA" b="1" dirty="0" smtClean="0">
                <a:solidFill>
                  <a:srgbClr val="00B0F0"/>
                </a:solidFill>
              </a:rPr>
              <a:t>د- </a:t>
            </a:r>
            <a:r>
              <a:rPr lang="ar-SA" b="1" dirty="0" err="1">
                <a:solidFill>
                  <a:srgbClr val="00B0F0"/>
                </a:solidFill>
              </a:rPr>
              <a:t>الملوحــة:</a:t>
            </a:r>
            <a:r>
              <a:rPr lang="ar-SA" b="1" dirty="0">
                <a:solidFill>
                  <a:srgbClr val="00B0F0"/>
                </a:solidFill>
              </a:rPr>
              <a:t> 		</a:t>
            </a:r>
            <a:r>
              <a:rPr lang="ar-SA" b="1" dirty="0" smtClean="0">
                <a:solidFill>
                  <a:srgbClr val="00B0F0"/>
                </a:solidFill>
              </a:rPr>
              <a:t>                    </a:t>
            </a:r>
            <a:r>
              <a:rPr lang="en-US" b="1" dirty="0" smtClean="0">
                <a:solidFill>
                  <a:srgbClr val="00B0F0"/>
                </a:solidFill>
              </a:rPr>
              <a:t>Salinity</a:t>
            </a:r>
            <a:r>
              <a:rPr lang="ar-SA" b="1" dirty="0" smtClean="0">
                <a:solidFill>
                  <a:srgbClr val="00B0F0"/>
                </a:solidFill>
              </a:rPr>
              <a:t> </a:t>
            </a:r>
            <a:endParaRPr lang="en-US" dirty="0">
              <a:solidFill>
                <a:srgbClr val="00B0F0"/>
              </a:solidFill>
            </a:endParaRPr>
          </a:p>
          <a:p>
            <a:pPr algn="r"/>
            <a:r>
              <a:rPr lang="ar-EG" b="1" dirty="0">
                <a:solidFill>
                  <a:srgbClr val="00B0F0"/>
                </a:solidFill>
              </a:rPr>
              <a:t>هـ-  معدلات </a:t>
            </a:r>
            <a:r>
              <a:rPr lang="ar-EG" b="1" dirty="0" smtClean="0">
                <a:solidFill>
                  <a:srgbClr val="00B0F0"/>
                </a:solidFill>
              </a:rPr>
              <a:t>التسكين 	</a:t>
            </a:r>
            <a:r>
              <a:rPr lang="en-US" b="1" dirty="0" smtClean="0">
                <a:solidFill>
                  <a:srgbClr val="00B0F0"/>
                </a:solidFill>
              </a:rPr>
              <a:t>Stocking </a:t>
            </a:r>
            <a:r>
              <a:rPr lang="en-US" b="1" dirty="0">
                <a:solidFill>
                  <a:srgbClr val="00B0F0"/>
                </a:solidFill>
              </a:rPr>
              <a:t>density</a:t>
            </a:r>
            <a:endParaRPr lang="en-US" dirty="0">
              <a:solidFill>
                <a:srgbClr val="00B0F0"/>
              </a:solidFill>
            </a:endParaRPr>
          </a:p>
          <a:p>
            <a:pPr algn="r"/>
            <a:r>
              <a:rPr lang="ar-SA" b="1" dirty="0" err="1">
                <a:solidFill>
                  <a:srgbClr val="00B0F0"/>
                </a:solidFill>
              </a:rPr>
              <a:t>و-</a:t>
            </a:r>
            <a:r>
              <a:rPr lang="ar-SA" b="1" dirty="0">
                <a:solidFill>
                  <a:srgbClr val="00B0F0"/>
                </a:solidFill>
              </a:rPr>
              <a:t> </a:t>
            </a:r>
            <a:r>
              <a:rPr lang="ar-EG" b="1" dirty="0">
                <a:solidFill>
                  <a:srgbClr val="00B0F0"/>
                </a:solidFill>
              </a:rPr>
              <a:t>الغـذاء المضاف 	</a:t>
            </a:r>
            <a:r>
              <a:rPr lang="ar-SA" b="1" dirty="0" smtClean="0">
                <a:solidFill>
                  <a:srgbClr val="00B0F0"/>
                </a:solidFill>
              </a:rPr>
              <a:t>    </a:t>
            </a:r>
            <a:r>
              <a:rPr lang="ar-EG" b="1" dirty="0">
                <a:solidFill>
                  <a:srgbClr val="00B0F0"/>
                </a:solidFill>
              </a:rPr>
              <a:t>	</a:t>
            </a:r>
            <a:r>
              <a:rPr lang="en-US" b="1" dirty="0">
                <a:solidFill>
                  <a:srgbClr val="00B0F0"/>
                </a:solidFill>
              </a:rPr>
              <a:t>Dietary Supply</a:t>
            </a:r>
            <a:r>
              <a:rPr lang="ar-EG" dirty="0">
                <a:solidFill>
                  <a:srgbClr val="00B0F0"/>
                </a:solidFill>
              </a:rPr>
              <a:t> </a:t>
            </a:r>
            <a:endParaRPr lang="en-US" dirty="0">
              <a:solidFill>
                <a:srgbClr val="00B0F0"/>
              </a:solidFill>
            </a:endParaRPr>
          </a:p>
          <a:p>
            <a:pPr algn="r"/>
            <a:r>
              <a:rPr lang="ar-EG" b="1" dirty="0">
                <a:solidFill>
                  <a:srgbClr val="00B0F0"/>
                </a:solidFill>
              </a:rPr>
              <a:t>ز- الحالة الصحية 		</a:t>
            </a:r>
            <a:r>
              <a:rPr lang="en-US" b="1" dirty="0">
                <a:solidFill>
                  <a:srgbClr val="00B0F0"/>
                </a:solidFill>
              </a:rPr>
              <a:t>State of health</a:t>
            </a:r>
            <a:endParaRPr lang="en-US" dirty="0">
              <a:solidFill>
                <a:srgbClr val="00B0F0"/>
              </a:solidFill>
            </a:endParaRPr>
          </a:p>
          <a:p>
            <a:pPr algn="r"/>
            <a:endParaRPr lang="ar-SA" dirty="0">
              <a:solidFill>
                <a:srgbClr val="00B0F0"/>
              </a:solidFill>
            </a:endParaRPr>
          </a:p>
        </p:txBody>
      </p:sp>
    </p:spTree>
  </p:cSld>
  <p:clrMapOvr>
    <a:masterClrMapping/>
  </p:clrMapOvr>
  <p:transition>
    <p:wipe dir="u"/>
  </p:transition>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TotalTime>
  <Words>622</Words>
  <Application>Microsoft Office PowerPoint</Application>
  <PresentationFormat>عرض على الشاشة (3:4)‏</PresentationFormat>
  <Paragraphs>70</Paragraphs>
  <Slides>8</Slides>
  <Notes>0</Notes>
  <HiddenSlides>0</HiddenSlides>
  <MMClips>0</MMClips>
  <ScaleCrop>false</ScaleCrop>
  <HeadingPairs>
    <vt:vector size="4" baseType="variant">
      <vt:variant>
        <vt:lpstr>سمة</vt:lpstr>
      </vt:variant>
      <vt:variant>
        <vt:i4>1</vt:i4>
      </vt:variant>
      <vt:variant>
        <vt:lpstr>عناوين الشرائح</vt:lpstr>
      </vt:variant>
      <vt:variant>
        <vt:i4>8</vt:i4>
      </vt:variant>
    </vt:vector>
  </HeadingPairs>
  <TitlesOfParts>
    <vt:vector size="9" baseType="lpstr">
      <vt:lpstr>سمة Office</vt:lpstr>
      <vt:lpstr> أساسيات التمثيل الغذائيmetabolism      Principles of  </vt:lpstr>
      <vt:lpstr>الطاقة المتبقية أوالصافية (المحتجزة)</vt:lpstr>
      <vt:lpstr> العوامل التى يجب أخذها فى الإعتبار عند تقدير التمثيل الغذائى :- </vt:lpstr>
      <vt:lpstr>  تقسيم التمثيل الغذائى على أساس نشاط الأسماك الى ثلاث مستويات هى :- </vt:lpstr>
      <vt:lpstr> العوامل التى تؤثر على التمثيل الغذائى :- </vt:lpstr>
      <vt:lpstr> العوامل التى تؤثر على إنخفاض محتوى الماء من الأكسجين :- </vt:lpstr>
      <vt:lpstr> 4- تأثير الملوحــة     Influence of salinity </vt:lpstr>
      <vt:lpstr> 7- النمــــو:   Growth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أساسيات التمثيل الغذائيmetabolism      Principles of</dc:title>
  <dc:creator>HB</dc:creator>
  <cp:lastModifiedBy>HB</cp:lastModifiedBy>
  <cp:revision>11</cp:revision>
  <dcterms:created xsi:type="dcterms:W3CDTF">2018-04-08T17:47:19Z</dcterms:created>
  <dcterms:modified xsi:type="dcterms:W3CDTF">2018-04-08T19:19:39Z</dcterms:modified>
</cp:coreProperties>
</file>