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2" r:id="rId6"/>
    <p:sldId id="263" r:id="rId7"/>
    <p:sldId id="264" r:id="rId8"/>
    <p:sldId id="265" r:id="rId9"/>
    <p:sldId id="267" r:id="rId10"/>
    <p:sldId id="268" r:id="rId11"/>
    <p:sldId id="260"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15"/>
    <p:restoredTop sz="94643"/>
  </p:normalViewPr>
  <p:slideViewPr>
    <p:cSldViewPr snapToGrid="0" snapToObjects="1">
      <p:cViewPr varScale="1">
        <p:scale>
          <a:sx n="85" d="100"/>
          <a:sy n="85" d="100"/>
        </p:scale>
        <p:origin x="5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968B2B-3C58-184B-A24D-FF4818039746}" type="datetimeFigureOut">
              <a:rPr lang="en-US" smtClean="0"/>
              <a:t>4/16/18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B459C-5E03-A640-AA58-5E3252910348}" type="slidenum">
              <a:rPr lang="en-US" smtClean="0"/>
              <a:t>‹#›</a:t>
            </a:fld>
            <a:endParaRPr lang="en-US"/>
          </a:p>
        </p:txBody>
      </p:sp>
    </p:spTree>
    <p:extLst>
      <p:ext uri="{BB962C8B-B14F-4D97-AF65-F5344CB8AC3E}">
        <p14:creationId xmlns:p14="http://schemas.microsoft.com/office/powerpoint/2010/main" val="549598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2B459C-5E03-A640-AA58-5E3252910348}" type="slidenum">
              <a:rPr lang="en-US" smtClean="0"/>
              <a:t>2</a:t>
            </a:fld>
            <a:endParaRPr lang="en-US"/>
          </a:p>
        </p:txBody>
      </p:sp>
    </p:spTree>
    <p:extLst>
      <p:ext uri="{BB962C8B-B14F-4D97-AF65-F5344CB8AC3E}">
        <p14:creationId xmlns:p14="http://schemas.microsoft.com/office/powerpoint/2010/main" val="779344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581DBD-7D83-2643-8255-2B1C23316980}" type="datetime1">
              <a:rPr lang="en-US" smtClean="0"/>
              <a:t>4/16/18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4E041-F341-E841-8B96-166F121FE81F}" type="datetime1">
              <a:rPr lang="en-US" smtClean="0"/>
              <a:t>4/16/18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68D3F-CD8D-5345-9032-EA80B9832CA3}" type="datetime1">
              <a:rPr lang="en-US" smtClean="0"/>
              <a:t>4/16/18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E8B05-35DF-7349-B5B6-981CCCE39C1C}" type="datetime1">
              <a:rPr lang="en-US" smtClean="0"/>
              <a:t>4/16/18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DEB72-C063-104F-9B8D-654A2C6DE3FA}" type="datetime1">
              <a:rPr lang="en-US" smtClean="0"/>
              <a:t>4/16/18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2EE846F-D1C7-734C-8BDA-AE6209C588AC}" type="datetime1">
              <a:rPr lang="en-US" smtClean="0"/>
              <a:t>4/16/18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210EF02-53F1-7946-97A3-E0251B46032F}" type="datetime1">
              <a:rPr lang="en-US" smtClean="0"/>
              <a:t>4/16/18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F0C199-42D0-2640-8CAA-DB01F507903D}" type="datetime1">
              <a:rPr lang="en-US" smtClean="0"/>
              <a:t>4/16/18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56B765-7B81-A142-A7A2-5C8CC154E803}" type="datetime1">
              <a:rPr lang="en-US" smtClean="0"/>
              <a:t>4/16/18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3F5CE3-F084-EB43-BF44-85D0AA074F4E}" type="datetime1">
              <a:rPr lang="en-US" smtClean="0"/>
              <a:t>4/16/18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815BEB-56E5-E842-B065-836F7BF4C87D}" type="datetime1">
              <a:rPr lang="en-US" smtClean="0"/>
              <a:t>4/16/18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06781D-4301-5E44-97FB-28763EC46C94}" type="datetime1">
              <a:rPr lang="en-US" smtClean="0"/>
              <a:t>4/16/18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23DCB1-FD0B-F54D-9504-3ACA45AFD08C}" type="datetime1">
              <a:rPr lang="en-US" smtClean="0"/>
              <a:t>4/16/18</a:t>
            </a:fld>
            <a:endParaRPr lang="en-US" dirty="0"/>
          </a:p>
        </p:txBody>
      </p:sp>
      <p:sp>
        <p:nvSpPr>
          <p:cNvPr id="8" name="Footer Placeholder 7"/>
          <p:cNvSpPr>
            <a:spLocks noGrp="1"/>
          </p:cNvSpPr>
          <p:nvPr>
            <p:ph type="ftr" sz="quarter" idx="11"/>
          </p:nvPr>
        </p:nvSpPr>
        <p:spPr/>
        <p:txBody>
          <a:bodyPr/>
          <a:lstStyle/>
          <a:p>
            <a:r>
              <a:rPr lang="ar-SA" smtClean="0"/>
              <a:t>إعداد: أ. ديمه العمار</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471DA1-BAF7-874A-BFAE-9FBA7B704BBF}" type="datetime1">
              <a:rPr lang="en-US" smtClean="0"/>
              <a:t>4/16/18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3E157C5-3FFB-1C40-AC28-E98C8E951F37}" type="datetime1">
              <a:rPr lang="en-US" smtClean="0"/>
              <a:t>4/16/18</a:t>
            </a:fld>
            <a:endParaRPr lang="en-US" dirty="0"/>
          </a:p>
        </p:txBody>
      </p:sp>
      <p:sp>
        <p:nvSpPr>
          <p:cNvPr id="3" name="Footer Placeholder 2"/>
          <p:cNvSpPr>
            <a:spLocks noGrp="1"/>
          </p:cNvSpPr>
          <p:nvPr>
            <p:ph type="ftr" sz="quarter" idx="11"/>
          </p:nvPr>
        </p:nvSpPr>
        <p:spPr/>
        <p:txBody>
          <a:bodyPr/>
          <a:lstStyle/>
          <a:p>
            <a:r>
              <a:rPr lang="ar-SA" smtClean="0"/>
              <a:t>إعداد: أ. ديمه العمار</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F3B00-3347-DF48-8D0A-8A253DC6FDB1}" type="datetime1">
              <a:rPr lang="en-US" smtClean="0"/>
              <a:t>4/16/18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6AF43-0FEA-5545-8894-CD4A9CED8BA0}" type="datetime1">
              <a:rPr lang="en-US" smtClean="0"/>
              <a:t>4/16/18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3C7576D-E493-BD4B-ADAC-37FCB8BBD96E}" type="datetime1">
              <a:rPr lang="en-US" smtClean="0"/>
              <a:t>4/16/18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ar-SA" smtClean="0"/>
              <a:t>إعداد: أ. ديمه العمار</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4086" y="1409076"/>
            <a:ext cx="9548734" cy="3375284"/>
          </a:xfrm>
        </p:spPr>
        <p:txBody>
          <a:bodyPr/>
          <a:lstStyle/>
          <a:p>
            <a:pPr rtl="1"/>
            <a:r>
              <a:rPr lang="ar-SA" dirty="0">
                <a:latin typeface="Tahoma" charset="0"/>
                <a:ea typeface="Tahoma" charset="0"/>
                <a:cs typeface="Tahoma" charset="0"/>
              </a:rPr>
              <a:t>الكفالات المصرفية ( خطابات الضمان</a:t>
            </a:r>
            <a:r>
              <a:rPr lang="ar-SA" dirty="0" smtClean="0">
                <a:latin typeface="Tahoma" charset="0"/>
                <a:ea typeface="Tahoma" charset="0"/>
                <a:cs typeface="Tahoma" charset="0"/>
              </a:rPr>
              <a:t>)</a:t>
            </a:r>
            <a:br>
              <a:rPr lang="ar-SA" dirty="0" smtClean="0">
                <a:latin typeface="Tahoma" charset="0"/>
                <a:ea typeface="Tahoma" charset="0"/>
                <a:cs typeface="Tahoma" charset="0"/>
              </a:rPr>
            </a:br>
            <a:r>
              <a:rPr lang="ar-SA" dirty="0" smtClean="0">
                <a:latin typeface="Tahoma" charset="0"/>
                <a:ea typeface="Tahoma" charset="0"/>
                <a:cs typeface="Tahoma" charset="0"/>
              </a:rPr>
              <a:t> </a:t>
            </a:r>
            <a:br>
              <a:rPr lang="ar-SA" dirty="0" smtClean="0">
                <a:latin typeface="Tahoma" charset="0"/>
                <a:ea typeface="Tahoma" charset="0"/>
                <a:cs typeface="Tahoma" charset="0"/>
              </a:rPr>
            </a:br>
            <a:r>
              <a:rPr lang="ar-SA" dirty="0" smtClean="0">
                <a:latin typeface="Tahoma" charset="0"/>
                <a:ea typeface="Tahoma" charset="0"/>
                <a:cs typeface="Tahoma" charset="0"/>
              </a:rPr>
              <a:t/>
            </a:r>
            <a:br>
              <a:rPr lang="ar-SA" dirty="0" smtClean="0">
                <a:latin typeface="Tahoma" charset="0"/>
                <a:ea typeface="Tahoma" charset="0"/>
                <a:cs typeface="Tahoma" charset="0"/>
              </a:rPr>
            </a:br>
            <a:r>
              <a:rPr lang="ar-SA" sz="4000" dirty="0" smtClean="0">
                <a:latin typeface="Tahoma" charset="0"/>
                <a:ea typeface="Tahoma" charset="0"/>
                <a:cs typeface="Tahoma" charset="0"/>
              </a:rPr>
              <a:t>الفصل </a:t>
            </a:r>
            <a:r>
              <a:rPr lang="ar-SA" sz="4000" dirty="0">
                <a:latin typeface="Tahoma" charset="0"/>
                <a:ea typeface="Tahoma" charset="0"/>
                <a:cs typeface="Tahoma" charset="0"/>
              </a:rPr>
              <a:t>الخامس</a:t>
            </a:r>
            <a:r>
              <a:rPr lang="en-US" sz="4000" dirty="0">
                <a:latin typeface="Tahoma" charset="0"/>
                <a:ea typeface="Tahoma" charset="0"/>
                <a:cs typeface="Tahoma" charset="0"/>
              </a:rPr>
              <a:t> </a:t>
            </a:r>
          </a:p>
        </p:txBody>
      </p:sp>
      <p:sp>
        <p:nvSpPr>
          <p:cNvPr id="3" name="Footer Placeholder 2"/>
          <p:cNvSpPr>
            <a:spLocks noGrp="1"/>
          </p:cNvSpPr>
          <p:nvPr>
            <p:ph type="ftr" sz="quarter" idx="11"/>
          </p:nvPr>
        </p:nvSpPr>
        <p:spPr/>
        <p:txBody>
          <a:bodyPr/>
          <a:lstStyle/>
          <a:p>
            <a:r>
              <a:rPr lang="ar-SA" smtClean="0"/>
              <a:t>إعداد: أ. ديمه العمار</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193435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09863" y="239843"/>
            <a:ext cx="11812248" cy="6385809"/>
          </a:xfrm>
        </p:spPr>
        <p:txBody>
          <a:bodyPr>
            <a:normAutofit/>
          </a:bodyPr>
          <a:lstStyle/>
          <a:p>
            <a:pPr marL="0" indent="0" algn="r" rtl="1">
              <a:buNone/>
            </a:pPr>
            <a:r>
              <a:rPr lang="ar-SA" sz="3200" dirty="0" smtClean="0">
                <a:latin typeface="Tahoma" charset="0"/>
                <a:ea typeface="Tahoma" charset="0"/>
                <a:cs typeface="Tahoma" charset="0"/>
              </a:rPr>
              <a:t>ضمانات </a:t>
            </a:r>
            <a:r>
              <a:rPr lang="ar-SA" sz="3200" dirty="0">
                <a:latin typeface="Tahoma" charset="0"/>
                <a:ea typeface="Tahoma" charset="0"/>
                <a:cs typeface="Tahoma" charset="0"/>
              </a:rPr>
              <a:t>تخدم </a:t>
            </a:r>
            <a:r>
              <a:rPr lang="ar-SA" sz="3200" dirty="0" smtClean="0">
                <a:latin typeface="Tahoma" charset="0"/>
                <a:ea typeface="Tahoma" charset="0"/>
                <a:cs typeface="Tahoma" charset="0"/>
              </a:rPr>
              <a:t>البائع: </a:t>
            </a:r>
          </a:p>
          <a:p>
            <a:pPr marL="514350" indent="-514350" algn="r" rtl="1">
              <a:buFont typeface="+mj-lt"/>
              <a:buAutoNum type="arabicPeriod"/>
            </a:pPr>
            <a:r>
              <a:rPr lang="ar-SA" sz="3200" dirty="0" smtClean="0">
                <a:latin typeface="Tahoma" charset="0"/>
                <a:ea typeface="Tahoma" charset="0"/>
                <a:cs typeface="Tahoma" charset="0"/>
              </a:rPr>
              <a:t>ضمان الدفع.</a:t>
            </a:r>
          </a:p>
          <a:p>
            <a:pPr marL="514350" indent="-514350" algn="r" rtl="1">
              <a:buFont typeface="+mj-lt"/>
              <a:buAutoNum type="arabicPeriod"/>
            </a:pPr>
            <a:r>
              <a:rPr lang="ar-SA" sz="3200" dirty="0" smtClean="0">
                <a:latin typeface="Tahoma" charset="0"/>
                <a:ea typeface="Tahoma" charset="0"/>
                <a:cs typeface="Tahoma" charset="0"/>
              </a:rPr>
              <a:t>ضمان رسالة القرض.</a:t>
            </a:r>
            <a:endParaRPr lang="ar-SA" sz="3200" dirty="0">
              <a:latin typeface="Tahoma" charset="0"/>
              <a:ea typeface="Tahoma" charset="0"/>
              <a:cs typeface="Tahoma" charset="0"/>
            </a:endParaRPr>
          </a:p>
          <a:p>
            <a:pPr marL="514350" indent="-514350" algn="r" rtl="1">
              <a:buFont typeface="+mj-lt"/>
              <a:buAutoNum type="arabicPeriod"/>
            </a:pPr>
            <a:endParaRPr lang="ar-SA" sz="3200" dirty="0">
              <a:latin typeface="Tahoma" charset="0"/>
              <a:ea typeface="Tahoma" charset="0"/>
              <a:cs typeface="Tahoma" charset="0"/>
            </a:endParaRPr>
          </a:p>
          <a:p>
            <a:pPr marL="0" indent="0" algn="r" rtl="1">
              <a:buNone/>
            </a:pPr>
            <a:r>
              <a:rPr lang="ar-SA" sz="3200" dirty="0" smtClean="0">
                <a:latin typeface="Tahoma" charset="0"/>
                <a:ea typeface="Tahoma" charset="0"/>
                <a:cs typeface="Tahoma" charset="0"/>
              </a:rPr>
              <a:t>ضمانات تخدم الوسطاء:</a:t>
            </a:r>
          </a:p>
          <a:p>
            <a:pPr marL="514350" indent="-514350" algn="r" rtl="1">
              <a:buFont typeface="+mj-lt"/>
              <a:buAutoNum type="arabicPeriod"/>
            </a:pPr>
            <a:r>
              <a:rPr lang="ar-SA" sz="3200" dirty="0" smtClean="0">
                <a:latin typeface="Tahoma" charset="0"/>
                <a:ea typeface="Tahoma" charset="0"/>
                <a:cs typeface="Tahoma" charset="0"/>
              </a:rPr>
              <a:t>ضمان القبول المؤقت ويستخدم لضمان إصلاح أي تأثير في الميزانية للمصرف نتج عن عملية التصدير والاستيراد وهو يخدم تحديدًا المصرف المحلي.</a:t>
            </a:r>
          </a:p>
          <a:p>
            <a:pPr marL="514350" indent="-514350" algn="r" rtl="1">
              <a:buFont typeface="+mj-lt"/>
              <a:buAutoNum type="arabicPeriod"/>
            </a:pPr>
            <a:r>
              <a:rPr lang="ar-SA" sz="3200" dirty="0" smtClean="0">
                <a:latin typeface="Tahoma" charset="0"/>
                <a:ea typeface="Tahoma" charset="0"/>
                <a:cs typeface="Tahoma" charset="0"/>
              </a:rPr>
              <a:t>ضمان غياب سند الشحن.</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20689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84813" y="239843"/>
            <a:ext cx="11572407" cy="6460759"/>
          </a:xfrm>
        </p:spPr>
        <p:txBody>
          <a:bodyPr>
            <a:normAutofit fontScale="92500" lnSpcReduction="10000"/>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الكفالة: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هي نوع من الضمانات الشخصية التي يلتزم بموجبها الفرد بتنفيذ التزامات المدين تجاه المصرف عند عدم استطاعة المدين الوفاء بالتزاماته عند استحقاق أجل الدين.</a:t>
            </a:r>
          </a:p>
          <a:p>
            <a:pPr marL="0" indent="0" algn="r" defTabSz="914400" rtl="1" eaLnBrk="1" latinLnBrk="0" hangingPunct="1">
              <a:lnSpc>
                <a:spcPct val="120000"/>
              </a:lnSpc>
              <a:spcBef>
                <a:spcPts val="1000"/>
              </a:spcBef>
              <a:buClr>
                <a:schemeClr val="tx1"/>
              </a:buClr>
              <a:buNone/>
            </a:pPr>
            <a:endParaRPr lang="ar-SA" sz="3200" b="1" dirty="0" smtClean="0">
              <a:solidFill>
                <a:srgbClr val="FF0000"/>
              </a:solidFill>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أنواع الكفالة: </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١/ كفالة بسيطة: يجوز فيها كفالة المدين دون علمه أو دون رضاه.</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٢/ كفالة التضامن: تحدث عند وجود أكثر من كفيل لدين واحد لمدين واحد وكل كفيل هو مسؤول عن كامل الدين في حال طلب المصرف تسديد الدين وفي حال إعسار المدين يختار المصرف من بين الكفلاء من هو أكثر قدرة على السداد. </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686579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4852" y="254833"/>
            <a:ext cx="11752289" cy="6445770"/>
          </a:xfrm>
        </p:spPr>
        <p:txBody>
          <a:bodyPr>
            <a:norm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200" b="1" dirty="0" smtClean="0">
                <a:solidFill>
                  <a:srgbClr val="FF0000"/>
                </a:solidFill>
                <a:latin typeface="Tahoma" charset="0"/>
                <a:ea typeface="Tahoma" charset="0"/>
                <a:cs typeface="Tahoma" charset="0"/>
              </a:rPr>
              <a:t>إلغاء الكفالات:</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تلغى الكفالة في الحالات التالية:</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١/ إذا أعادها المستفيد لانتهاء الغرض من إصدارها.</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٢/ إذا صرح المستفيد خطيًّا أنها خدمت الغرض الذي من أجله نشأت وكان يتعذّر عليه إعادتها إلى المصرف فيقوم المصرف هنا بإلغائها دون تعقيد.</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٣/ الكفالة المتناقصة تلغى تلقائيًّا عندما تؤول قيمتها إلى صفر.</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٤/تلغى الكفالة إذا قام المستفيد بدفع قيمتها.</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3200" dirty="0" smtClean="0">
                <a:latin typeface="Tahoma" charset="0"/>
                <a:ea typeface="Tahoma" charset="0"/>
                <a:cs typeface="Tahoma" charset="0"/>
              </a:rPr>
              <a:t>٥/ تلغى الكفالة إذا لم ترد عليها أي مطالبة من الجهة المستفيدة واستحق التاريخ.</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908976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64893" y="239844"/>
            <a:ext cx="11842228" cy="6325848"/>
          </a:xfrm>
        </p:spPr>
        <p:txBody>
          <a:bodyPr>
            <a:normAutofit/>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تعريف الضمان المصرفي: </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هي تعهد قطعي يصدر عن البنك بناءً على طلب العميل (طالب الإصدار) يتعهد البنك بموجبه بدفع مبلغ بحد لا يتجاوز قيمة الكفالة خلال مدة محددة ، ويستخدم كتأمين على عملية معينة بين عميل المصرف والمستفيد. </a:t>
            </a:r>
            <a:endParaRPr lang="ar-SA" sz="3200" dirty="0">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وقد ظهرت الضمانات المصرفية بعد ازدهار المبادلات التجارية الدولية وتستخدم كوسيلة لتأمين سداد الالتزامات التي قد يتهرب منها أو يعجز عن دفعها أحد الطرفين ، كما تستخدم كوسيلة للحصول على القروض من المصارف الذي يستفيد منها كإثبات لاستحقاقه أمواله التي أقرضها لمقدّم الضمان (المقترض). </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46281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69823" y="254834"/>
            <a:ext cx="11692327" cy="6603166"/>
          </a:xfrm>
        </p:spPr>
        <p:txBody>
          <a:bodyPr>
            <a:normAutofit/>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أسباب ظهور الضمانات المصرفية: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قلة اهتمام بعض المؤسسات والشركات التجارية بسمعتها والتعامل الجيد مما اضطر المصارف لوضع ضمانات احترازية.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كبر حجم العمليات الائتمانية بالنسبة للعميل المستورد المتعامل مع البنك بسبب عوامل خارج قدرة العميل مثل ارتفاع مفاجئ في الأسعار وبذلك تزيد تكلفة العمليات التجارية عند استيراد سلعة معينة و أيضًا ظهرت الضمانات المصرفية لتقليل المخاطر المترتبة على عدم سداد الالتزامات المالية التي يجب سدادها للمصرف. </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94737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14793" y="314793"/>
            <a:ext cx="11542427" cy="6325849"/>
          </a:xfrm>
        </p:spPr>
        <p:txBody>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يتعهد المصرف في خطاب الضمان المصرفي بأن يدفع كامل أو جزء من مبلغ الضمان للمستفيد الذي صدر لمصلحته الضمان وذلك عند أول طلب وحتى في حال معارضة العميل خلال مدة محددة تنتهي بتاريخ انتهاء سريان الضمان.</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خطاب الضمان يجب أن يكون:</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 صادرًا من المصرف ولشخص محدد وهو التزام نهائي وفوري.</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لا يجوز تداوله أو تظهيره لغير المستفيد كما لا يجوز للمستفيد التنازل عنه لشخص آخر.</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لا يجوز للمصرف دفع قيمة الضمان إلا للمستفيد وهو محدد المدة. </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ar-SA" sz="3200" dirty="0" smtClean="0">
              <a:latin typeface="Tahoma" charset="0"/>
              <a:ea typeface="Tahoma" charset="0"/>
              <a:cs typeface="Tahoma" charset="0"/>
            </a:endParaRPr>
          </a:p>
        </p:txBody>
      </p:sp>
      <p:sp>
        <p:nvSpPr>
          <p:cNvPr id="4" name="Footer Placeholder 3"/>
          <p:cNvSpPr>
            <a:spLocks noGrp="1"/>
          </p:cNvSpPr>
          <p:nvPr>
            <p:ph type="ftr" sz="quarter" idx="11"/>
          </p:nvPr>
        </p:nvSpPr>
        <p:spPr>
          <a:xfrm>
            <a:off x="913775" y="5883275"/>
            <a:ext cx="1304770" cy="365125"/>
          </a:xfrm>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71932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14793" y="239843"/>
            <a:ext cx="11647358" cy="6250897"/>
          </a:xfrm>
        </p:spPr>
        <p:txBody>
          <a:bodyPr>
            <a:normAutofit/>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أنواع الضمانات(وقد تكون هذه الضمانات مباشرة أو غير مباشرة):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١/ ضمانات حقيقية: هي ضمانات ملموسة يتم حجزها في حالة عدم سداد المدين مثل العقار او المنقولات وهذا يسمى الرهن ويستطيع المصرف بيع الرهن في حال استحالة استرداد  القرض </a:t>
            </a:r>
            <a:r>
              <a:rPr lang="ar-SA" sz="3200" dirty="0" err="1" smtClean="0">
                <a:latin typeface="Tahoma" charset="0"/>
                <a:ea typeface="Tahoma" charset="0"/>
                <a:cs typeface="Tahoma" charset="0"/>
              </a:rPr>
              <a:t>ولاتحتاج</a:t>
            </a:r>
            <a:r>
              <a:rPr lang="ar-SA" sz="3200" dirty="0" smtClean="0">
                <a:latin typeface="Tahoma" charset="0"/>
                <a:ea typeface="Tahoma" charset="0"/>
                <a:cs typeface="Tahoma" charset="0"/>
              </a:rPr>
              <a:t> لطرف ثالث للقيام بهذا النوع من الضمانات.</a:t>
            </a:r>
          </a:p>
          <a:p>
            <a:pPr marL="0" indent="0" algn="r" defTabSz="914400" rtl="1" eaLnBrk="1" latinLnBrk="0" hangingPunct="1">
              <a:lnSpc>
                <a:spcPct val="120000"/>
              </a:lnSpc>
              <a:spcBef>
                <a:spcPts val="1000"/>
              </a:spcBef>
              <a:buClr>
                <a:schemeClr val="tx1"/>
              </a:buClr>
              <a:buNone/>
            </a:pPr>
            <a:r>
              <a:rPr lang="ar-SA" sz="3200" dirty="0">
                <a:latin typeface="Tahoma" charset="0"/>
                <a:ea typeface="Tahoma" charset="0"/>
                <a:cs typeface="Tahoma" charset="0"/>
              </a:rPr>
              <a:t>٢/ ضمانات شخصية</a:t>
            </a:r>
            <a:r>
              <a:rPr lang="ar-SA" sz="3200" dirty="0" smtClean="0">
                <a:latin typeface="Tahoma" charset="0"/>
                <a:ea typeface="Tahoma" charset="0"/>
                <a:cs typeface="Tahoma" charset="0"/>
              </a:rPr>
              <a:t>: تعتمد على التعهد الذي يقوم به الأشخاص بالتسديد بدلًا عن المدين في حال إعساره عند تاريخ الاستحقاق ولذلك لا يمكن في هذا النوع أن يقوم به المدين بنفسه بل تتطلب طرف ثالث (الضامن) ليقوم به وتعتبر هذه الضمانات ضمانات مصرفية.</a:t>
            </a:r>
            <a:endParaRPr lang="en-US" sz="32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111610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09862" y="179882"/>
            <a:ext cx="11982137" cy="6490741"/>
          </a:xfrm>
        </p:spPr>
        <p:txBody>
          <a:bodyPr>
            <a:normAutofit/>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مبدأ استقلالية وإلزامية الضمانات المصرفية:</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خطاب الضمان مستقل تمامًا عن العقد التجاري وهو مستقل تمامًا عن أي خلاف ينشأ بين المستورد والمصدّر خلال العملية التجارية كما أنه ملزم إلزامية تستمد قوتها من القانون. </a:t>
            </a:r>
            <a:endParaRPr lang="ar-SA" sz="3200" dirty="0">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استخدامات الضمانات: </a:t>
            </a:r>
          </a:p>
          <a:p>
            <a:pPr marL="0" indent="0" algn="r" defTabSz="914400" rtl="1" eaLnBrk="1" latinLnBrk="0" hangingPunct="1">
              <a:lnSpc>
                <a:spcPct val="120000"/>
              </a:lnSpc>
              <a:spcBef>
                <a:spcPts val="1000"/>
              </a:spcBef>
              <a:buClr>
                <a:schemeClr val="tx1"/>
              </a:buClr>
              <a:buNone/>
            </a:pPr>
            <a:r>
              <a:rPr lang="ar-SA" sz="3200" dirty="0" err="1" smtClean="0">
                <a:latin typeface="Tahoma" charset="0"/>
                <a:ea typeface="Tahoma" charset="0"/>
                <a:cs typeface="Tahoma" charset="0"/>
              </a:rPr>
              <a:t>أ</a:t>
            </a:r>
            <a:r>
              <a:rPr lang="ar-SA" sz="3200" dirty="0" smtClean="0">
                <a:latin typeface="Tahoma" charset="0"/>
                <a:ea typeface="Tahoma" charset="0"/>
                <a:cs typeface="Tahoma" charset="0"/>
              </a:rPr>
              <a:t>-خطابات ضمان الجمارك: تشمل خطابات الضمان للتخلص من البضائع الواردة، وخطابات الضمان للسماح المؤقت أو الموقوفات، وخطاب ضمان المناطق الجمركية ، وخطاب ضمان السلع العابرة. </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ب-خطابات الضمان الملاحية: تشمل خطاب الضمان لأغراض النقل البحري وما يدخل في حكمها.</a:t>
            </a:r>
          </a:p>
          <a:p>
            <a:pPr marL="0" indent="0" algn="r" defTabSz="914400" rtl="1" eaLnBrk="1" latinLnBrk="0" hangingPunct="1">
              <a:lnSpc>
                <a:spcPct val="120000"/>
              </a:lnSpc>
              <a:spcBef>
                <a:spcPts val="1000"/>
              </a:spcBef>
              <a:buClr>
                <a:schemeClr val="tx1"/>
              </a:buClr>
              <a:buNone/>
            </a:pPr>
            <a:endParaRPr lang="en-US" sz="3200" b="1" dirty="0">
              <a:solidFill>
                <a:srgbClr val="FF0000"/>
              </a:solidFill>
              <a:latin typeface="Tahoma" charset="0"/>
              <a:ea typeface="Tahoma" charset="0"/>
              <a:cs typeface="Tahoma" charset="0"/>
            </a:endParaRPr>
          </a:p>
        </p:txBody>
      </p:sp>
      <p:sp>
        <p:nvSpPr>
          <p:cNvPr id="4" name="Footer Placeholder 3"/>
          <p:cNvSpPr>
            <a:spLocks noGrp="1"/>
          </p:cNvSpPr>
          <p:nvPr>
            <p:ph type="ftr" sz="quarter" idx="11"/>
          </p:nvPr>
        </p:nvSpPr>
        <p:spPr>
          <a:xfrm>
            <a:off x="913774" y="5883275"/>
            <a:ext cx="4137911" cy="365125"/>
          </a:xfrm>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72676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9902" y="374754"/>
            <a:ext cx="11932169" cy="6250898"/>
          </a:xfrm>
        </p:spPr>
        <p:txBody>
          <a:bodyPr>
            <a:normAutofit/>
          </a:bodyPr>
          <a:lstStyle/>
          <a:p>
            <a:pPr marL="0" indent="0" algn="r" rtl="1">
              <a:buNone/>
            </a:pPr>
            <a:r>
              <a:rPr lang="ar-SA" sz="3200" dirty="0" err="1" smtClean="0">
                <a:latin typeface="Tahoma" charset="0"/>
                <a:ea typeface="Tahoma" charset="0"/>
                <a:cs typeface="Tahoma" charset="0"/>
              </a:rPr>
              <a:t>ج</a:t>
            </a:r>
            <a:r>
              <a:rPr lang="ar-SA" sz="3200" dirty="0" smtClean="0">
                <a:latin typeface="Tahoma" charset="0"/>
                <a:ea typeface="Tahoma" charset="0"/>
                <a:cs typeface="Tahoma" charset="0"/>
              </a:rPr>
              <a:t>ـ-خطابات </a:t>
            </a:r>
            <a:r>
              <a:rPr lang="ar-SA" sz="3200" dirty="0">
                <a:latin typeface="Tahoma" charset="0"/>
                <a:ea typeface="Tahoma" charset="0"/>
                <a:cs typeface="Tahoma" charset="0"/>
              </a:rPr>
              <a:t>الضمان لأغراض مختلفة</a:t>
            </a:r>
            <a:r>
              <a:rPr lang="ar-SA" sz="3200" dirty="0" smtClean="0">
                <a:latin typeface="Tahoma" charset="0"/>
                <a:ea typeface="Tahoma" charset="0"/>
                <a:cs typeface="Tahoma" charset="0"/>
              </a:rPr>
              <a:t>: </a:t>
            </a:r>
          </a:p>
          <a:p>
            <a:pPr marL="0" indent="0" algn="r" rtl="1">
              <a:buNone/>
            </a:pPr>
            <a:r>
              <a:rPr lang="ar-SA" sz="3200" dirty="0" smtClean="0">
                <a:latin typeface="Tahoma" charset="0"/>
                <a:ea typeface="Tahoma" charset="0"/>
                <a:cs typeface="Tahoma" charset="0"/>
              </a:rPr>
              <a:t>وتشمل خطابات الضمان الابتدائية والنهائية ، خطاب ضمان البيع بأجل ، خطاب ضمان الدفعات المقدمة ،خطاب ضمان التوريد والتشغيل والصيانة.</a:t>
            </a:r>
            <a:endParaRPr lang="ar-SA" sz="3200" dirty="0">
              <a:latin typeface="Tahoma" charset="0"/>
              <a:ea typeface="Tahoma" charset="0"/>
              <a:cs typeface="Tahoma" charset="0"/>
            </a:endParaRPr>
          </a:p>
          <a:p>
            <a:pPr marL="0" indent="0" algn="r" rtl="1">
              <a:buNone/>
            </a:pPr>
            <a:r>
              <a:rPr lang="ar-SA" sz="3200" dirty="0">
                <a:latin typeface="Tahoma" charset="0"/>
                <a:ea typeface="Tahoma" charset="0"/>
                <a:cs typeface="Tahoma" charset="0"/>
              </a:rPr>
              <a:t>د-خطابات </a:t>
            </a:r>
            <a:r>
              <a:rPr lang="ar-SA" sz="3200" dirty="0">
                <a:latin typeface="Tahoma" charset="0"/>
                <a:ea typeface="Tahoma" charset="0"/>
                <a:cs typeface="Tahoma" charset="0"/>
              </a:rPr>
              <a:t>الضمان الدولية:</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a:latin typeface="Tahoma" charset="0"/>
                <a:ea typeface="Tahoma" charset="0"/>
                <a:cs typeface="Tahoma" charset="0"/>
              </a:rPr>
              <a:t>تشمل العمليات التي يكون فيها تبادل خارجي مع جهات خارجية وليست على نطاق محلي</a:t>
            </a:r>
            <a:r>
              <a:rPr lang="ar-SA" sz="3200" dirty="0" smtClean="0">
                <a:latin typeface="Tahoma" charset="0"/>
                <a:ea typeface="Tahoma" charset="0"/>
                <a:cs typeface="Tahoma" charset="0"/>
              </a:rPr>
              <a:t>.</a:t>
            </a: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092833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932" y="1"/>
            <a:ext cx="11962150" cy="6615658"/>
          </a:xfrm>
        </p:spPr>
        <p:txBody>
          <a:bodyPr>
            <a:normAutofit lnSpcReduction="10000"/>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b="1" dirty="0" smtClean="0">
                <a:solidFill>
                  <a:srgbClr val="FF0000"/>
                </a:solidFill>
                <a:latin typeface="Tahoma" charset="0"/>
                <a:ea typeface="Tahoma" charset="0"/>
                <a:cs typeface="Tahoma" charset="0"/>
              </a:rPr>
              <a:t>أطراف الضمان المصرفي:</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مانح الأمر: المصدّر أو الجهة الأجنبية، المتعاقد مع المستورد المحلّي ويقوم بإتمام الالتزامات المتفق عليها حتى لا يجبر على دفع  قيمة الضمان. </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المستفيد: هو المستورد الذي يطالب بقيمة الضمان عند عجز المصدّر عن الالتزام بالالتزامات الموكلة إليه أو عند اخلاله بشروط الصفقة.</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الضامن والضامن المضاد: هو بنك المستورد الذي يصدر الضمان لصالح عميله (المصدّر هنا) ويقوم بإصدار خطاب ضمان يتعهد بالدفع في حالة عجز المصدّر عن سداد التزاماته تجاه المستورد، أما الضامن المضاد هو حين يقوم بنك المستورد بالتعهد للمصرف الضامن بدفع مبلغ الضمان المضاد حين يخلّ المصدر بالتزاماته.</a:t>
            </a:r>
          </a:p>
        </p:txBody>
      </p:sp>
      <p:sp>
        <p:nvSpPr>
          <p:cNvPr id="4" name="Footer Placeholder 3"/>
          <p:cNvSpPr>
            <a:spLocks noGrp="1"/>
          </p:cNvSpPr>
          <p:nvPr>
            <p:ph type="ftr" sz="quarter" idx="11"/>
          </p:nvPr>
        </p:nvSpPr>
        <p:spPr>
          <a:xfrm>
            <a:off x="913775" y="5883275"/>
            <a:ext cx="3298462" cy="365125"/>
          </a:xfrm>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047594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9921" y="284813"/>
            <a:ext cx="11932171" cy="6573187"/>
          </a:xfrm>
        </p:spPr>
        <p:txBody>
          <a:bodyPr>
            <a:noAutofit/>
          </a:bodyPr>
          <a:lstStyle/>
          <a:p>
            <a:pPr marL="0" indent="0" algn="r" defTabSz="914400" rtl="1" eaLnBrk="1" latinLnBrk="0" hangingPunct="1">
              <a:lnSpc>
                <a:spcPct val="120000"/>
              </a:lnSpc>
              <a:spcBef>
                <a:spcPts val="1000"/>
              </a:spcBef>
              <a:buClr>
                <a:schemeClr val="tx1"/>
              </a:buClr>
              <a:buNone/>
            </a:pPr>
            <a:r>
              <a:rPr lang="ar-SA" sz="3000" b="1" dirty="0" smtClean="0">
                <a:solidFill>
                  <a:srgbClr val="FF0000"/>
                </a:solidFill>
                <a:latin typeface="Tahoma" charset="0"/>
                <a:ea typeface="Tahoma" charset="0"/>
                <a:cs typeface="Tahoma" charset="0"/>
              </a:rPr>
              <a:t>أنواع الضمانات من حيث الأطراف المستفيدين:</a:t>
            </a:r>
          </a:p>
          <a:p>
            <a:pPr marL="0" indent="0" algn="r" defTabSz="914400" rtl="1" eaLnBrk="1" latinLnBrk="0" hangingPunct="1">
              <a:lnSpc>
                <a:spcPct val="120000"/>
              </a:lnSpc>
              <a:spcBef>
                <a:spcPts val="1000"/>
              </a:spcBef>
              <a:buClr>
                <a:schemeClr val="tx1"/>
              </a:buClr>
              <a:buNone/>
            </a:pPr>
            <a:r>
              <a:rPr lang="ar-SA" sz="3000" dirty="0" smtClean="0">
                <a:latin typeface="Tahoma" charset="0"/>
                <a:ea typeface="Tahoma" charset="0"/>
                <a:cs typeface="Tahoma" charset="0"/>
              </a:rPr>
              <a:t>ضمانات تخدم المشتري وهي التزام بدفع مبلغ مالي للمستورد:</a:t>
            </a:r>
          </a:p>
          <a:p>
            <a:pPr marL="514350" indent="-514350" algn="r" defTabSz="914400" rtl="1" eaLnBrk="1" latinLnBrk="0" hangingPunct="1">
              <a:lnSpc>
                <a:spcPct val="120000"/>
              </a:lnSpc>
              <a:spcBef>
                <a:spcPts val="1000"/>
              </a:spcBef>
              <a:buClr>
                <a:schemeClr val="tx1"/>
              </a:buClr>
              <a:buFont typeface="+mj-lt"/>
              <a:buAutoNum type="arabicPeriod"/>
            </a:pPr>
            <a:r>
              <a:rPr lang="ar-SA" sz="3000" dirty="0" smtClean="0">
                <a:latin typeface="Tahoma" charset="0"/>
                <a:ea typeface="Tahoma" charset="0"/>
                <a:cs typeface="Tahoma" charset="0"/>
              </a:rPr>
              <a:t>ضمان المناقصة (يستخدم لضمان الوفاء بالالتزامات)</a:t>
            </a:r>
          </a:p>
          <a:p>
            <a:pPr marL="514350" indent="-514350" algn="r" defTabSz="914400" rtl="1" eaLnBrk="1" latinLnBrk="0" hangingPunct="1">
              <a:lnSpc>
                <a:spcPct val="120000"/>
              </a:lnSpc>
              <a:spcBef>
                <a:spcPts val="1000"/>
              </a:spcBef>
              <a:buClr>
                <a:schemeClr val="tx1"/>
              </a:buClr>
              <a:buFont typeface="+mj-lt"/>
              <a:buAutoNum type="arabicPeriod"/>
            </a:pPr>
            <a:r>
              <a:rPr lang="ar-SA" sz="3000" dirty="0" smtClean="0">
                <a:latin typeface="Tahoma" charset="0"/>
                <a:ea typeface="Tahoma" charset="0"/>
                <a:cs typeface="Tahoma" charset="0"/>
              </a:rPr>
              <a:t>ضمان استرجاع المقدّم (يستخدم لضمان تنفيذ ما جاء في العقد وإلا يعاد مبلغ الدفعة المقدّم للمستورد)</a:t>
            </a:r>
          </a:p>
          <a:p>
            <a:pPr marL="514350" indent="-514350" algn="r" defTabSz="914400" rtl="1" eaLnBrk="1" latinLnBrk="0" hangingPunct="1">
              <a:lnSpc>
                <a:spcPct val="120000"/>
              </a:lnSpc>
              <a:spcBef>
                <a:spcPts val="1000"/>
              </a:spcBef>
              <a:buClr>
                <a:schemeClr val="tx1"/>
              </a:buClr>
              <a:buFont typeface="+mj-lt"/>
              <a:buAutoNum type="arabicPeriod"/>
            </a:pPr>
            <a:r>
              <a:rPr lang="ar-SA" sz="3000" dirty="0" smtClean="0">
                <a:latin typeface="Tahoma" charset="0"/>
                <a:ea typeface="Tahoma" charset="0"/>
                <a:cs typeface="Tahoma" charset="0"/>
              </a:rPr>
              <a:t>ضمان حسن التنفيذ ( يستخدم لضمان حسن تنفيذ العقد وعدم اخلال المصدّر ببنود العقد).</a:t>
            </a:r>
          </a:p>
          <a:p>
            <a:pPr marL="514350" indent="-514350" algn="r" defTabSz="914400" rtl="1" eaLnBrk="1" latinLnBrk="0" hangingPunct="1">
              <a:lnSpc>
                <a:spcPct val="120000"/>
              </a:lnSpc>
              <a:spcBef>
                <a:spcPts val="1000"/>
              </a:spcBef>
              <a:buClr>
                <a:schemeClr val="tx1"/>
              </a:buClr>
              <a:buFont typeface="+mj-lt"/>
              <a:buAutoNum type="arabicPeriod"/>
            </a:pPr>
            <a:r>
              <a:rPr lang="ar-SA" sz="3000" dirty="0" smtClean="0">
                <a:latin typeface="Tahoma" charset="0"/>
                <a:ea typeface="Tahoma" charset="0"/>
                <a:cs typeface="Tahoma" charset="0"/>
              </a:rPr>
              <a:t>ضمان الإمساك بالضمان (لضمان مهلة محددة لمعرفة هل البضاعة المستوردة مطابقة لما تم الاتفاق عليه في العقد أم لا).</a:t>
            </a:r>
          </a:p>
          <a:p>
            <a:pPr marL="514350" indent="-514350" algn="r" defTabSz="914400" rtl="1" eaLnBrk="1" latinLnBrk="0" hangingPunct="1">
              <a:lnSpc>
                <a:spcPct val="120000"/>
              </a:lnSpc>
              <a:spcBef>
                <a:spcPts val="1000"/>
              </a:spcBef>
              <a:buClr>
                <a:schemeClr val="tx1"/>
              </a:buClr>
              <a:buFont typeface="+mj-lt"/>
              <a:buAutoNum type="arabicPeriod"/>
            </a:pPr>
            <a:r>
              <a:rPr lang="ar-SA" sz="3000" dirty="0" smtClean="0">
                <a:latin typeface="Tahoma" charset="0"/>
                <a:ea typeface="Tahoma" charset="0"/>
                <a:cs typeface="Tahoma" charset="0"/>
              </a:rPr>
              <a:t>ضمان </a:t>
            </a:r>
            <a:r>
              <a:rPr lang="ar-SA" sz="3000" dirty="0">
                <a:latin typeface="Tahoma" charset="0"/>
                <a:ea typeface="Tahoma" charset="0"/>
                <a:cs typeface="Tahoma" charset="0"/>
              </a:rPr>
              <a:t>الأضرار المشتركة.</a:t>
            </a:r>
          </a:p>
          <a:p>
            <a:pPr marL="514350" indent="-514350" algn="r" defTabSz="914400" rtl="1" eaLnBrk="1" latinLnBrk="0" hangingPunct="1">
              <a:lnSpc>
                <a:spcPct val="120000"/>
              </a:lnSpc>
              <a:spcBef>
                <a:spcPts val="1000"/>
              </a:spcBef>
              <a:buClr>
                <a:schemeClr val="tx1"/>
              </a:buClr>
              <a:buFont typeface="+mj-lt"/>
              <a:buAutoNum type="arabicPeriod"/>
            </a:pPr>
            <a:endParaRPr lang="ar-SA" sz="3200" dirty="0" smtClean="0">
              <a:latin typeface="Tahoma" charset="0"/>
              <a:ea typeface="Tahoma" charset="0"/>
              <a:cs typeface="Tahoma" charset="0"/>
            </a:endParaRPr>
          </a:p>
          <a:p>
            <a:pPr marL="514350" indent="-514350" algn="r" defTabSz="914400" rtl="1" eaLnBrk="1" latinLnBrk="0" hangingPunct="1">
              <a:lnSpc>
                <a:spcPct val="120000"/>
              </a:lnSpc>
              <a:spcBef>
                <a:spcPts val="1000"/>
              </a:spcBef>
              <a:buClr>
                <a:schemeClr val="tx1"/>
              </a:buClr>
              <a:buFont typeface="+mj-lt"/>
              <a:buAutoNum type="arabicPeriod"/>
            </a:pPr>
            <a:endParaRPr lang="ar-SA" sz="3200" dirty="0" smtClean="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06526448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139</TotalTime>
  <Words>953</Words>
  <Application>Microsoft Macintosh PowerPoint</Application>
  <PresentationFormat>Widescreen</PresentationFormat>
  <Paragraphs>80</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Tahoma</vt:lpstr>
      <vt:lpstr>Tw Cen MT</vt:lpstr>
      <vt:lpstr>Arial</vt:lpstr>
      <vt:lpstr>Droplet</vt:lpstr>
      <vt:lpstr>الكفالات المصرفية ( خطابات الضمان)    الفصل الخامس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الكفالات المصرفية ( خطابات الضمان)    الفصل الخامس </dc:title>
  <dc:creator>deemah alammar</dc:creator>
  <cp:lastModifiedBy>deemah alammar</cp:lastModifiedBy>
  <cp:revision>26</cp:revision>
  <dcterms:created xsi:type="dcterms:W3CDTF">2018-04-16T15:56:39Z</dcterms:created>
  <dcterms:modified xsi:type="dcterms:W3CDTF">2018-04-16T18:19:23Z</dcterms:modified>
</cp:coreProperties>
</file>