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85" d="100"/>
          <a:sy n="85" d="100"/>
        </p:scale>
        <p:origin x="10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EFF69-CBB2-4942-AE2E-31AA90830845}" type="datetimeFigureOut">
              <a:rPr lang="en-US" smtClean="0"/>
              <a:t>4/16/18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C1764-3DE4-0E48-B589-2462BA9BA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20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C1764-3DE4-0E48-B589-2462BA9BA8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95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13C0-203E-8F47-84F4-3C3953D4D3D8}" type="datetime1">
              <a:rPr lang="en-US" smtClean="0"/>
              <a:t>4/16/18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إعداد: أ.ديمه العمار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8771-3AB8-C840-931E-E243E6258387}" type="datetime1">
              <a:rPr lang="en-US" smtClean="0"/>
              <a:t>4/16/18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إعداد: أ.ديمه العمار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5CC9-3BD3-BB41-BCFD-BB2FD40DD029}" type="datetime1">
              <a:rPr lang="en-US" smtClean="0"/>
              <a:t>4/16/18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إعداد: أ.ديمه العمار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89EE-8551-894F-9562-735D499F3352}" type="datetime1">
              <a:rPr lang="en-US" smtClean="0"/>
              <a:t>4/16/18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إعداد: أ.ديمه العمار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B90E-98E5-C441-8A4E-8F54FFFE0990}" type="datetime1">
              <a:rPr lang="en-US" smtClean="0"/>
              <a:t>4/16/18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إعداد: أ.ديمه العمار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CDDB-E671-8B41-9AAC-B9DB2EC2C26C}" type="datetime1">
              <a:rPr lang="en-US" smtClean="0"/>
              <a:t>4/16/18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إعداد: أ.ديمه العمار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3701-FDC3-B048-9425-EF955D45BCCA}" type="datetime1">
              <a:rPr lang="en-US" smtClean="0"/>
              <a:t>4/16/18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إعداد: أ.ديمه العمار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1799-A4D3-2648-8C27-7D86DD932B34}" type="datetime1">
              <a:rPr lang="en-US" smtClean="0"/>
              <a:t>4/16/18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إعداد: أ.ديمه العمار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DE9A-41E1-5E41-8A81-99CF77BBD3C7}" type="datetime1">
              <a:rPr lang="en-US" smtClean="0"/>
              <a:t>4/16/18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إعداد: أ.ديمه العمار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517A-B3E9-5D49-849F-4BCAFC36BD58}" type="datetime1">
              <a:rPr lang="en-US" smtClean="0"/>
              <a:t>4/16/18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إعداد: أ.ديمه العمار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6914-AD4D-774A-A9A1-35DB840C82B9}" type="datetime1">
              <a:rPr lang="en-US" smtClean="0"/>
              <a:t>4/16/18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إعداد: أ.ديمه العمار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93EAC-D5B9-C940-8B21-E9E3C769BDE9}" type="datetime1">
              <a:rPr lang="en-US" smtClean="0"/>
              <a:t>4/16/18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إعداد: أ.ديمه العمار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D661-1477-8C43-A25D-8049BC9E778C}" type="datetime1">
              <a:rPr lang="en-US" smtClean="0"/>
              <a:t>4/16/18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إعداد: أ.ديمه العمار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7BB8-EBAB-8449-BC02-804CF6597470}" type="datetime1">
              <a:rPr lang="en-US" smtClean="0"/>
              <a:t>4/16/18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إعداد: أ.ديمه العمار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764F-90DD-2648-A138-A08F3361555D}" type="datetime1">
              <a:rPr lang="en-US" smtClean="0"/>
              <a:t>4/16/18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إعداد: أ.ديمه العمار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9299-A258-174D-A1E8-BFC2CF721595}" type="datetime1">
              <a:rPr lang="en-US" smtClean="0"/>
              <a:t>4/16/18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إعداد: أ.ديمه العمار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7105-A8D7-9944-9ECD-4F0A735EA44D}" type="datetime1">
              <a:rPr lang="en-US" smtClean="0"/>
              <a:t>4/16/18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إعداد: أ.ديمه العمار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073B89B-210D-1B49-B8C9-DEBBE19A402D}" type="datetime1">
              <a:rPr lang="en-US" smtClean="0"/>
              <a:t>4/16/18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إعداد: أ.ديمه العمار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9311" y="1300785"/>
            <a:ext cx="10613037" cy="2509213"/>
          </a:xfrm>
        </p:spPr>
        <p:txBody>
          <a:bodyPr>
            <a:normAutofit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5400" dirty="0" smtClean="0">
                <a:latin typeface="Tahoma" charset="0"/>
                <a:ea typeface="Tahoma" charset="0"/>
                <a:cs typeface="Tahoma" charset="0"/>
              </a:rPr>
              <a:t>السحوبات </a:t>
            </a:r>
            <a:r>
              <a:rPr lang="ar-SA" sz="5400" dirty="0" err="1" smtClean="0">
                <a:latin typeface="Tahoma" charset="0"/>
                <a:ea typeface="Tahoma" charset="0"/>
                <a:cs typeface="Tahoma" charset="0"/>
              </a:rPr>
              <a:t>المستندية</a:t>
            </a:r>
            <a:r>
              <a:rPr lang="ar-SA" sz="5400" dirty="0" smtClean="0">
                <a:latin typeface="Tahoma" charset="0"/>
                <a:ea typeface="Tahoma" charset="0"/>
                <a:cs typeface="Tahoma" charset="0"/>
              </a:rPr>
              <a:t/>
            </a:r>
            <a:br>
              <a:rPr lang="ar-SA" sz="5400" dirty="0" smtClean="0">
                <a:latin typeface="Tahoma" charset="0"/>
                <a:ea typeface="Tahoma" charset="0"/>
                <a:cs typeface="Tahoma" charset="0"/>
              </a:rPr>
            </a:br>
            <a:r>
              <a:rPr lang="ar-SA" sz="5400" dirty="0">
                <a:latin typeface="Tahoma" charset="0"/>
                <a:ea typeface="Tahoma" charset="0"/>
                <a:cs typeface="Tahoma" charset="0"/>
              </a:rPr>
              <a:t/>
            </a:r>
            <a:br>
              <a:rPr lang="ar-SA" sz="5400" dirty="0">
                <a:latin typeface="Tahoma" charset="0"/>
                <a:ea typeface="Tahoma" charset="0"/>
                <a:cs typeface="Tahoma" charset="0"/>
              </a:rPr>
            </a:br>
            <a:r>
              <a:rPr lang="ar-SA" sz="5400" dirty="0" smtClean="0">
                <a:latin typeface="Tahoma" charset="0"/>
                <a:ea typeface="Tahoma" charset="0"/>
                <a:cs typeface="Tahoma" charset="0"/>
              </a:rPr>
              <a:t> (</a:t>
            </a:r>
            <a:r>
              <a:rPr lang="ar-SA" sz="5400" dirty="0" err="1" smtClean="0">
                <a:latin typeface="Tahoma" charset="0"/>
                <a:ea typeface="Tahoma" charset="0"/>
                <a:cs typeface="Tahoma" charset="0"/>
              </a:rPr>
              <a:t>بوالص</a:t>
            </a:r>
            <a:r>
              <a:rPr lang="ar-SA" sz="5400" dirty="0" smtClean="0">
                <a:latin typeface="Tahoma" charset="0"/>
                <a:ea typeface="Tahoma" charset="0"/>
                <a:cs typeface="Tahoma" charset="0"/>
              </a:rPr>
              <a:t> التحصيل)</a:t>
            </a:r>
            <a:endParaRPr lang="en-US" sz="54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</a:pPr>
            <a:r>
              <a:rPr lang="ar-SA" dirty="0" smtClean="0">
                <a:latin typeface="Tahoma" charset="0"/>
                <a:ea typeface="Tahoma" charset="0"/>
                <a:cs typeface="Tahoma" charset="0"/>
              </a:rPr>
              <a:t>الفصل -٨-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إعداد: أ.ديمه العمار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246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4852" y="239844"/>
            <a:ext cx="11707318" cy="6355828"/>
          </a:xfrm>
        </p:spPr>
        <p:txBody>
          <a:bodyPr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6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السحب المستندي (</a:t>
            </a:r>
            <a:r>
              <a:rPr lang="ar-SA" sz="3600" b="1" dirty="0" err="1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بوالص</a:t>
            </a:r>
            <a:r>
              <a:rPr lang="ar-SA" sz="36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 التحصيل):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600" dirty="0" smtClean="0">
                <a:latin typeface="Tahoma" charset="0"/>
                <a:ea typeface="Tahoma" charset="0"/>
                <a:cs typeface="Tahoma" charset="0"/>
              </a:rPr>
              <a:t>هو سند سحب مرفقًا به الوثائق والمستندات المترتبة على عملية التبادل التجاري مثل شهادة المنشأة ، مستندات الشحن المختلفة، شهادات التعبئة والتغليف ، أو أي مستندات أخرى تستلزمها عملية الاستيراد والتصدير لسلعة أو خدمة معينة.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sz="3600" dirty="0">
              <a:latin typeface="Tahoma" charset="0"/>
              <a:ea typeface="Tahoma" charset="0"/>
              <a:cs typeface="Tahoma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6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أطراف </a:t>
            </a:r>
            <a:r>
              <a:rPr lang="ar-SA" sz="3600" b="1" dirty="0" err="1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بوالص</a:t>
            </a:r>
            <a:r>
              <a:rPr lang="ar-SA" sz="36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 التحصيل:</a:t>
            </a:r>
            <a:endParaRPr lang="ar-SA" sz="3600" b="1" dirty="0">
              <a:solidFill>
                <a:srgbClr val="FF0000"/>
              </a:solidFill>
              <a:latin typeface="Tahoma" charset="0"/>
              <a:ea typeface="Tahoma" charset="0"/>
              <a:cs typeface="Tahoma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600" dirty="0">
                <a:latin typeface="Tahoma" charset="0"/>
                <a:ea typeface="Tahoma" charset="0"/>
                <a:cs typeface="Tahoma" charset="0"/>
              </a:rPr>
              <a:t>١/ الساحب (المصدّر): </a:t>
            </a:r>
            <a:r>
              <a:rPr lang="ar-SA" sz="3600" dirty="0" smtClean="0">
                <a:latin typeface="Tahoma" charset="0"/>
                <a:ea typeface="Tahoma" charset="0"/>
                <a:cs typeface="Tahoma" charset="0"/>
              </a:rPr>
              <a:t>هو العميل المصدّر للبضاعة والذي يكلّف المصرف بعملية التحصيل ويتوجّب عليه تقديم جميع المستندات والسحوبات الخاصة بالتحصيل إلى المصرف.</a:t>
            </a:r>
            <a:endParaRPr lang="ar-SA" sz="36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إعداد: أ.ديمه العمار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68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4813" y="298449"/>
            <a:ext cx="11692328" cy="6132331"/>
          </a:xfrm>
        </p:spPr>
        <p:txBody>
          <a:bodyPr>
            <a:normAutofit/>
          </a:bodyPr>
          <a:lstStyle/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600" dirty="0" smtClean="0">
                <a:latin typeface="Tahoma" charset="0"/>
                <a:ea typeface="Tahoma" charset="0"/>
                <a:cs typeface="Tahoma" charset="0"/>
              </a:rPr>
              <a:t>٢/ المصرف المرسل (مصرف المصدّر):هو المصرف الذي يوكل إليه الساحب عملية التحصيل ويقوم بتسليم المستندات إلى البنك المحصّل بعد أن يستلمها من الساحب المصدّر.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600" dirty="0" smtClean="0">
                <a:latin typeface="Tahoma" charset="0"/>
                <a:ea typeface="Tahoma" charset="0"/>
                <a:cs typeface="Tahoma" charset="0"/>
              </a:rPr>
              <a:t>٣/ المصرف المحصّل (مصرف المستورد): هو المصرف الذي يقوم بتسليم المستندات للمسحوب عليه مقابل التحصيل.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600" dirty="0" smtClean="0">
                <a:latin typeface="Tahoma" charset="0"/>
                <a:ea typeface="Tahoma" charset="0"/>
                <a:cs typeface="Tahoma" charset="0"/>
              </a:rPr>
              <a:t>٤/ المسحوب عليه (المستورد):هو الشخص المسحوب عليه أو المستورد للبضاعة والذي يقوم باستلام المستندات والسحوبات المرفقة مقابل الدفع أو القبول. </a:t>
            </a:r>
            <a:endParaRPr lang="en-US" sz="36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إعداد: أ.ديمه العمار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19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9921" y="0"/>
            <a:ext cx="11857219" cy="6685613"/>
          </a:xfrm>
        </p:spPr>
        <p:txBody>
          <a:bodyPr>
            <a:normAutofit fontScale="92500" lnSpcReduction="10000"/>
          </a:bodyPr>
          <a:lstStyle/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6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أنواع السحوبات </a:t>
            </a:r>
            <a:r>
              <a:rPr lang="ar-SA" sz="3600" b="1" dirty="0" err="1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المستندية</a:t>
            </a:r>
            <a:r>
              <a:rPr lang="ar-SA" sz="36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: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600" dirty="0" smtClean="0">
                <a:latin typeface="Tahoma" charset="0"/>
                <a:ea typeface="Tahoma" charset="0"/>
                <a:cs typeface="Tahoma" charset="0"/>
              </a:rPr>
              <a:t>١- سحوبات </a:t>
            </a:r>
            <a:r>
              <a:rPr lang="ar-SA" sz="3600" dirty="0" err="1" smtClean="0">
                <a:latin typeface="Tahoma" charset="0"/>
                <a:ea typeface="Tahoma" charset="0"/>
                <a:cs typeface="Tahoma" charset="0"/>
              </a:rPr>
              <a:t>مستندية</a:t>
            </a:r>
            <a:r>
              <a:rPr lang="ar-SA" sz="3600" dirty="0" smtClean="0">
                <a:latin typeface="Tahoma" charset="0"/>
                <a:ea typeface="Tahoma" charset="0"/>
                <a:cs typeface="Tahoma" charset="0"/>
              </a:rPr>
              <a:t> تتضمن وثيقة شحن: تسلم إما مقابل الدفع أو مقابل القبول.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600" dirty="0" smtClean="0">
                <a:latin typeface="Tahoma" charset="0"/>
                <a:ea typeface="Tahoma" charset="0"/>
                <a:cs typeface="Tahoma" charset="0"/>
              </a:rPr>
              <a:t>٢- سحوبات </a:t>
            </a:r>
            <a:r>
              <a:rPr lang="ar-SA" sz="3600" dirty="0" err="1" smtClean="0">
                <a:latin typeface="Tahoma" charset="0"/>
                <a:ea typeface="Tahoma" charset="0"/>
                <a:cs typeface="Tahoma" charset="0"/>
              </a:rPr>
              <a:t>مستندية</a:t>
            </a:r>
            <a:r>
              <a:rPr lang="ar-SA" sz="3600" dirty="0" smtClean="0">
                <a:latin typeface="Tahoma" charset="0"/>
                <a:ea typeface="Tahoma" charset="0"/>
                <a:cs typeface="Tahoma" charset="0"/>
              </a:rPr>
              <a:t> لا تتضمن وثيقة شحن: قد تتضمن مستندات أخرى.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600" dirty="0" smtClean="0">
                <a:latin typeface="Tahoma" charset="0"/>
                <a:ea typeface="Tahoma" charset="0"/>
                <a:cs typeface="Tahoma" charset="0"/>
              </a:rPr>
              <a:t>٣- السحب النظيف بالاطلاع: لا يتضمن أي مستندات أخرى مع أمر السحب إلى المصرف ماعدا المستندات المتفق عليها بين المصدّر والمستورد ، ويكتفي المصدّر بالسحب على المستورد فقط للمطالبة بالدفع.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600" dirty="0" smtClean="0">
                <a:latin typeface="Tahoma" charset="0"/>
                <a:ea typeface="Tahoma" charset="0"/>
                <a:cs typeface="Tahoma" charset="0"/>
              </a:rPr>
              <a:t>٤- السحب الزمني النظيف: يطالب البنك المحصّل السحب المسحوب عليه بقبوله تمهيدًا لدفعه عند الاستحقاق. </a:t>
            </a:r>
            <a:endParaRPr lang="en-US" sz="36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إعداد: أ.ديمه العمار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9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39843" y="209862"/>
            <a:ext cx="11722307" cy="6535712"/>
          </a:xfrm>
        </p:spPr>
        <p:txBody>
          <a:bodyPr>
            <a:normAutofit/>
          </a:bodyPr>
          <a:lstStyle/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١/ </a:t>
            </a:r>
            <a:r>
              <a:rPr lang="ar-SA" sz="3200" b="1" dirty="0" err="1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بوالص</a:t>
            </a:r>
            <a:r>
              <a:rPr lang="ar-SA" sz="32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 التحصيل الواردة: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ترد إلى المصرف المحلي برسم التحصيل من قبل المصارف المراسلة في الخارج  أومن قبل  المصدّرين مباشرة ليقوم بتحصيلها لصالحهم.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endParaRPr lang="ar-SA" sz="3200" dirty="0" smtClean="0">
              <a:latin typeface="Tahoma" charset="0"/>
              <a:ea typeface="Tahoma" charset="0"/>
              <a:cs typeface="Tahoma" charset="0"/>
            </a:endParaRP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٢/ </a:t>
            </a:r>
            <a:r>
              <a:rPr lang="ar-SA" sz="3200" b="1" dirty="0" err="1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بوالص</a:t>
            </a:r>
            <a:r>
              <a:rPr lang="ar-SA" sz="32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 التحصيل الصادرة: 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هي المستندات أو السحوبات التي يقبلها المصرف المحلّي (المصدّر) من عملائه المصدّرين ليقوم بإرسالها إلى الخارج للبنك المرسل للقيام بتحصيل القيمة المطلوبة. </a:t>
            </a:r>
            <a:endParaRPr lang="en-US" sz="32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إعداد: أ.ديمه العمار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19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9921" y="104931"/>
            <a:ext cx="11917182" cy="6753069"/>
          </a:xfrm>
        </p:spPr>
        <p:txBody>
          <a:bodyPr>
            <a:normAutofit lnSpcReduction="10000"/>
          </a:bodyPr>
          <a:lstStyle/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المستندات المستخدمة في السحوبات </a:t>
            </a:r>
            <a:r>
              <a:rPr lang="ar-SA" sz="3200" b="1" dirty="0" err="1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المستندية</a:t>
            </a:r>
            <a:r>
              <a:rPr lang="ar-SA" sz="32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: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١- أمر السحب أو كمبيالة بقيمة المستندات المرسلة للتحصيل. 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٢- الفواتير الصادرة عن المصدّر باسم المستورد.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٣- </a:t>
            </a:r>
            <a:r>
              <a:rPr lang="ar-SA" sz="3200" dirty="0" err="1" smtClean="0">
                <a:latin typeface="Tahoma" charset="0"/>
                <a:ea typeface="Tahoma" charset="0"/>
                <a:cs typeface="Tahoma" charset="0"/>
              </a:rPr>
              <a:t>بوالص</a:t>
            </a: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 الشحن (جوي، بحري، بري) ، ،</a:t>
            </a:r>
            <a:r>
              <a:rPr lang="ar-SA" sz="3200" dirty="0" err="1" smtClean="0">
                <a:latin typeface="Tahoma" charset="0"/>
                <a:ea typeface="Tahoma" charset="0"/>
                <a:cs typeface="Tahoma" charset="0"/>
              </a:rPr>
              <a:t>بوالص</a:t>
            </a: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 التأمين.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٤- شهادة المنشأ، الوزن، التحليل والمعاينة.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٥- </a:t>
            </a:r>
            <a:r>
              <a:rPr lang="ar-SA" sz="3200" dirty="0">
                <a:latin typeface="Tahoma" charset="0"/>
                <a:ea typeface="Tahoma" charset="0"/>
                <a:cs typeface="Tahoma" charset="0"/>
              </a:rPr>
              <a:t>ق</a:t>
            </a: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وائم التعبئة.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ترسل المتطلبات السابقة في خطاب من مصرف المصدّر إلى المراسلين 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>
                <a:latin typeface="Tahoma" charset="0"/>
                <a:ea typeface="Tahoma" charset="0"/>
                <a:cs typeface="Tahoma" charset="0"/>
              </a:rPr>
              <a:t>ويشمل الخطاب التعليمات الخاصة بتسليم </a:t>
            </a: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المستندات مثل الدفع أو قبول السحب، وطريقة تحويل القيمة، العمولات والمصاريف ، وإذا كان هناك شخص قد يرجع إليه وقت الحاجة وبيان أخير بالمستندات المرفقة.  </a:t>
            </a:r>
            <a:endParaRPr lang="en-US" sz="32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إعداد: أ.ديمه العمار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0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4851" y="374754"/>
            <a:ext cx="11752289" cy="6310859"/>
          </a:xfrm>
        </p:spPr>
        <p:txBody>
          <a:bodyPr>
            <a:normAutofit lnSpcReduction="10000"/>
          </a:bodyPr>
          <a:lstStyle/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أهمية </a:t>
            </a:r>
            <a:r>
              <a:rPr lang="ar-SA" sz="3200" b="1" dirty="0" err="1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ب</a:t>
            </a:r>
            <a:r>
              <a:rPr lang="ar-SA" sz="3200" b="1" dirty="0" err="1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والص</a:t>
            </a:r>
            <a:r>
              <a:rPr lang="ar-SA" sz="32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 التحصيل في التعاملات: 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١- تشجع من تطوير وتسهيل عمليات التبادل خاصة مع ازدهار التجارة الدولية وذلك من خلال تبادل الثقة بين المصدّر والمستورد أثناء التعامل التجاري بينهما.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٢- هي ورقة تجارية تعطي صاحبها تسهيلات بنكية وائتمانية في مقابل الخصم أو الإيداع لهذه </a:t>
            </a:r>
            <a:r>
              <a:rPr lang="ar-SA" sz="3200" dirty="0" err="1" smtClean="0">
                <a:latin typeface="Tahoma" charset="0"/>
                <a:ea typeface="Tahoma" charset="0"/>
                <a:cs typeface="Tahoma" charset="0"/>
              </a:rPr>
              <a:t>البوالص</a:t>
            </a: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 وتستخدم كضمان للحصول على القروض.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٣- تشجع عمليات الاستثمار المحلي والأجنبي.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٤- يحصل البنك من خلالها على عمولات ومصاريف تزيد من مصادر إيراداته المالية.</a:t>
            </a:r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ar-SA" dirty="0" smtClean="0"/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ar-SA" dirty="0" smtClean="0"/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إعداد: أ.ديمه العمار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56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إعداد: أ.ديمه العمار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67466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1121</TotalTime>
  <Words>499</Words>
  <Application>Microsoft Macintosh PowerPoint</Application>
  <PresentationFormat>Widescreen</PresentationFormat>
  <Paragraphs>51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Tahoma</vt:lpstr>
      <vt:lpstr>Tw Cen MT</vt:lpstr>
      <vt:lpstr>Arial</vt:lpstr>
      <vt:lpstr>Droplet</vt:lpstr>
      <vt:lpstr>السحوبات المستندية   (بوالص التحصيل)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السحوبات المستندية (بوالص التحصيل)</dc:title>
  <dc:creator>deemah alammar</dc:creator>
  <cp:lastModifiedBy>deemah alammar</cp:lastModifiedBy>
  <cp:revision>20</cp:revision>
  <dcterms:created xsi:type="dcterms:W3CDTF">2018-04-15T20:23:49Z</dcterms:created>
  <dcterms:modified xsi:type="dcterms:W3CDTF">2018-04-16T15:13:09Z</dcterms:modified>
</cp:coreProperties>
</file>