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3"/>
  </p:normalViewPr>
  <p:slideViewPr>
    <p:cSldViewPr snapToGrid="0" snapToObjects="1">
      <p:cViewPr>
        <p:scale>
          <a:sx n="86" d="100"/>
          <a:sy n="86" d="100"/>
        </p:scale>
        <p:origin x="10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FB2B7-75DC-4B40-9F21-E01C3C672AC4}" type="datetimeFigureOut">
              <a:rPr lang="en-US" smtClean="0"/>
              <a:t>3/12/18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95B3F-BD0E-B442-925F-7EF9C1AC60EB}" type="slidenum">
              <a:rPr lang="en-US" smtClean="0"/>
              <a:t>‹#›</a:t>
            </a:fld>
            <a:endParaRPr lang="en-US"/>
          </a:p>
        </p:txBody>
      </p:sp>
    </p:spTree>
    <p:extLst>
      <p:ext uri="{BB962C8B-B14F-4D97-AF65-F5344CB8AC3E}">
        <p14:creationId xmlns:p14="http://schemas.microsoft.com/office/powerpoint/2010/main" val="177701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ar-SA" dirty="0" smtClean="0"/>
          </a:p>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E7E95B3F-BD0E-B442-925F-7EF9C1AC60EB}" type="slidenum">
              <a:rPr lang="en-US" smtClean="0"/>
              <a:t>3</a:t>
            </a:fld>
            <a:endParaRPr lang="en-US"/>
          </a:p>
        </p:txBody>
      </p:sp>
    </p:spTree>
    <p:extLst>
      <p:ext uri="{BB962C8B-B14F-4D97-AF65-F5344CB8AC3E}">
        <p14:creationId xmlns:p14="http://schemas.microsoft.com/office/powerpoint/2010/main" val="131506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95B3F-BD0E-B442-925F-7EF9C1AC60EB}" type="slidenum">
              <a:rPr lang="en-US" smtClean="0"/>
              <a:t>6</a:t>
            </a:fld>
            <a:endParaRPr lang="en-US"/>
          </a:p>
        </p:txBody>
      </p:sp>
    </p:spTree>
    <p:extLst>
      <p:ext uri="{BB962C8B-B14F-4D97-AF65-F5344CB8AC3E}">
        <p14:creationId xmlns:p14="http://schemas.microsoft.com/office/powerpoint/2010/main" val="124316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DE194C-8064-1F48-A141-B5D8E98CB8CB}" type="datetime1">
              <a:rPr lang="en-US" smtClean="0"/>
              <a:t>3/12/18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7EFD0-1E67-C14C-91FA-F1A5C505A39E}"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2AF5F-AB5A-2B48-8105-AE3759E2C991}"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03DE7-5429-2741-B93E-457AE05A9567}"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340E2-8562-CE47-8823-460CE79DD230}"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ACEEF86-8C15-CD47-B7A1-5011263E1EDC}" type="datetime1">
              <a:rPr lang="en-US" smtClean="0"/>
              <a:t>3/12/18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6230AF-8CD2-CA42-A8C2-169AA23B43C4}" type="datetime1">
              <a:rPr lang="en-US" smtClean="0"/>
              <a:t>3/12/18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3EEC15-7E42-0E45-B8B4-DE64406EAEBD}" type="datetime1">
              <a:rPr lang="en-US" smtClean="0"/>
              <a:t>3/12/18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E01B6-0666-0C45-A7B3-01DD3E560E5E}" type="datetime1">
              <a:rPr lang="en-US" smtClean="0"/>
              <a:t>3/12/18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9B08B2-F6DE-F34A-A4DA-E3B8E10C995D}" type="datetime1">
              <a:rPr lang="en-US" smtClean="0"/>
              <a:t>3/12/18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19CA4-D693-354D-9AAE-53AB81497613}" type="datetime1">
              <a:rPr lang="en-US" smtClean="0"/>
              <a:t>3/12/18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9C3EE0-263A-E44F-BBED-0FD74FF0FC22}"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8D6CFE-2D2F-1C4D-A75C-327102A68173}" type="datetime1">
              <a:rPr lang="en-US" smtClean="0"/>
              <a:t>3/12/18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89E167-18CF-9B4D-9A6D-D4BD990B0DE6}" type="datetime1">
              <a:rPr lang="en-US" smtClean="0"/>
              <a:t>3/12/18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217DCB4-B743-7641-8104-C714F889BFB7}" type="datetime1">
              <a:rPr lang="en-US" smtClean="0"/>
              <a:t>3/12/18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0A61E-B247-F44C-998A-5E4D467708B9}"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731FF-DE01-1940-8B8D-BFBBF48D7E55}" type="datetime1">
              <a:rPr lang="en-US" smtClean="0"/>
              <a:t>3/12/18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DB217B1-F680-854F-B818-5E5311CB6A8F}" type="datetime1">
              <a:rPr lang="en-US" smtClean="0"/>
              <a:t>3/12/18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45884" y="1759168"/>
            <a:ext cx="8689976" cy="2595717"/>
          </a:xfrm>
        </p:spPr>
        <p:txBody>
          <a:bodyPr>
            <a:normAutofit/>
          </a:bodyPr>
          <a:lstStyle/>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sz="4400" b="1" dirty="0" smtClean="0">
                <a:latin typeface="Tahoma" charset="0"/>
                <a:ea typeface="Tahoma" charset="0"/>
                <a:cs typeface="Tahoma" charset="0"/>
              </a:rPr>
              <a:t>التعامل مع البنوك المرسلة </a:t>
            </a:r>
          </a:p>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sz="3600" dirty="0"/>
              <a:t> </a:t>
            </a:r>
            <a:endParaRPr lang="ar-SA" sz="3600" dirty="0" smtClean="0"/>
          </a:p>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sz="3600" dirty="0" smtClean="0"/>
              <a:t>الفصل </a:t>
            </a:r>
            <a:r>
              <a:rPr lang="ar-SA" sz="3600" dirty="0" smtClean="0"/>
              <a:t>-٤- </a:t>
            </a:r>
            <a:endParaRPr lang="ar-SA" sz="3600" dirty="0"/>
          </a:p>
          <a:p>
            <a:pPr marL="0" indent="0" algn="ctr" defTabSz="914400" rtl="1" eaLnBrk="1" latinLnBrk="0" hangingPunct="1">
              <a:lnSpc>
                <a:spcPct val="120000"/>
              </a:lnSpc>
              <a:spcBef>
                <a:spcPts val="1000"/>
              </a:spcBef>
              <a:buClr>
                <a:schemeClr val="tx1"/>
              </a:buClr>
              <a:buFont typeface="Arial" panose="020B0604020202020204" pitchFamily="34" charset="0"/>
              <a:buNone/>
            </a:pPr>
            <a:endParaRPr lang="ar-SA" sz="3600" dirty="0" smtClean="0"/>
          </a:p>
          <a:p>
            <a:pPr marL="0" indent="0" algn="ctr" defTabSz="914400" rtl="1" eaLnBrk="1" latinLnBrk="0" hangingPunct="1">
              <a:lnSpc>
                <a:spcPct val="120000"/>
              </a:lnSpc>
              <a:spcBef>
                <a:spcPts val="1000"/>
              </a:spcBef>
              <a:buClr>
                <a:schemeClr val="tx1"/>
              </a:buClr>
              <a:buFont typeface="Arial" panose="020B0604020202020204" pitchFamily="34" charset="0"/>
              <a:buNone/>
            </a:pPr>
            <a:endParaRPr lang="en-US" dirty="0"/>
          </a:p>
        </p:txBody>
      </p:sp>
      <p:sp>
        <p:nvSpPr>
          <p:cNvPr id="2" name="Footer Placeholder 1"/>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1659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6379" y="134912"/>
            <a:ext cx="6490741" cy="1049312"/>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إدارة الحسابات الخارجية: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64893" y="959370"/>
            <a:ext cx="11842228" cy="5636302"/>
          </a:xfrm>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إدارة الحسابات الخارجية ترتبط بعلاقة المصارف المحلية مع البنوك المراسلة وهي نتيجة عمليات مصرفية متبادلة تنشأ عنها حسابات مدينة ودائنة في الحسابات الخارجية للبنك المحلي، وتتأثر إيرادات ونفقات البنك نتيجة حركة تعاملاته الخارجية، ويتحدد مدى هذه الإدارة بالقوانين والأنظمة والتشريعات التي تحكم الجهاز المصرفي، وأهم وظائف إدارة الحسابات الخارجية: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١. التأكد من مطابقة حسابات المصرف الداخلية.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٢. التأكد من مطابقة أرصدة الحسابات الداخلية لأرصدة المصرف المحلية لدى البنوك المراسلة.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٣. التنسيق مع أقسام العمليات والرقابة والأقسام ذات العلاقة.</a:t>
            </a: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228663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3" y="299804"/>
            <a:ext cx="10853505" cy="6250898"/>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تقوم الإدارة للحسابات الخارجية بترحيل المستندات المحاسبية وقيودها التي تمثل أنشطة المصرف في مختلف الأقسام،.</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يقوم هذا القسم بإعداد كشوفات شهرية لمطابقة الكشوفات للحسابات الخارجية. للتوصل إلى رصيد الحساب الحقيقي لدى البنك المراسل.</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93332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6715" y="0"/>
            <a:ext cx="7185285" cy="1094282"/>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المعاملات مع البنوك الخارجية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64893" y="779489"/>
            <a:ext cx="11842228" cy="6078511"/>
          </a:xfrm>
        </p:spPr>
        <p:txBody>
          <a:bodyPr>
            <a:normAutofit fontScale="92500" lnSpcReduction="20000"/>
          </a:bodyPr>
          <a:lstStyle/>
          <a:p>
            <a:pPr marL="0" indent="0" algn="r" rtl="1">
              <a:buNone/>
            </a:pPr>
            <a:r>
              <a:rPr lang="ar-SA" sz="3200" dirty="0" smtClean="0">
                <a:latin typeface="Tahoma" charset="0"/>
                <a:ea typeface="Tahoma" charset="0"/>
                <a:cs typeface="Tahoma" charset="0"/>
              </a:rPr>
              <a:t>ضمن </a:t>
            </a:r>
            <a:r>
              <a:rPr lang="ar-SA" sz="3200" dirty="0">
                <a:latin typeface="Tahoma" charset="0"/>
                <a:ea typeface="Tahoma" charset="0"/>
                <a:cs typeface="Tahoma" charset="0"/>
              </a:rPr>
              <a:t>إطار النقد الدولي هناك طريقتين لتسوية المستحقات بين الدول:</a:t>
            </a:r>
          </a:p>
          <a:p>
            <a:pPr marL="0" indent="0" algn="r" rtl="1">
              <a:buNone/>
            </a:pPr>
            <a:r>
              <a:rPr lang="ar-SA" sz="3200" dirty="0">
                <a:latin typeface="Tahoma" charset="0"/>
                <a:ea typeface="Tahoma" charset="0"/>
                <a:cs typeface="Tahoma" charset="0"/>
              </a:rPr>
              <a:t>١/ من خلال الاتفاقيات المعقودة بين البلدين.</a:t>
            </a:r>
          </a:p>
          <a:p>
            <a:pPr marL="0" indent="0" algn="r" rtl="1">
              <a:buNone/>
            </a:pPr>
            <a:r>
              <a:rPr lang="ar-SA" sz="3200" dirty="0">
                <a:latin typeface="Tahoma" charset="0"/>
                <a:ea typeface="Tahoma" charset="0"/>
                <a:cs typeface="Tahoma" charset="0"/>
              </a:rPr>
              <a:t>٢/ أو أن يتم الدفع بموجب مدفوعات النقد الحر.</a:t>
            </a:r>
          </a:p>
          <a:p>
            <a:pPr marL="0" indent="0" algn="r" rtl="1">
              <a:buNone/>
            </a:pPr>
            <a:r>
              <a:rPr lang="ar-SA" sz="3200" dirty="0">
                <a:latin typeface="Tahoma" charset="0"/>
                <a:ea typeface="Tahoma" charset="0"/>
                <a:cs typeface="Tahoma" charset="0"/>
              </a:rPr>
              <a:t>ونعلم أن رصيد الدولة من العملات الأجنبية يزيد من القبول الدولي لهذه الدولة، وبعد تحول نظام النقد الدولي إلى نظام تقويم العملات فقد تم اعتماد خمسة عملات رئيسية هي:</a:t>
            </a:r>
          </a:p>
          <a:p>
            <a:pPr marL="0" indent="0" algn="r" rtl="1">
              <a:buNone/>
            </a:pPr>
            <a:r>
              <a:rPr lang="ar-SA" sz="3200" dirty="0">
                <a:latin typeface="Tahoma" charset="0"/>
                <a:ea typeface="Tahoma" charset="0"/>
                <a:cs typeface="Tahoma" charset="0"/>
              </a:rPr>
              <a:t>الدولار الأمريكي، المارك الألماني، الين الياباني، الفرنك السويسري، الجنية الإسترليني. والتعامل التجاري يقتضي بأن تحتفظ المصارف بأرصدة من العملات الأجنبية لدى الدول المصدرة لها مثلا تحتفظ بالين الياباني لدى المصارف اليابان وقد ظهر مؤخرا ما يعرف بالعملة الحرة مثل اليورو الأوروبي الحر أو الدولار الأوروبي الحر ويكون حرا إذا تم إيداعه خارج البلد المصدر له.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71363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764" y="1"/>
            <a:ext cx="7260236" cy="1439055"/>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خدمات المصارف المراسلة:</a:t>
            </a:r>
            <a:r>
              <a:rPr lang="ar-SA" dirty="0" smtClean="0"/>
              <a:t/>
            </a:r>
            <a:br>
              <a:rPr lang="ar-SA" dirty="0" smtClean="0"/>
            </a:br>
            <a:endParaRPr lang="en-US" dirty="0"/>
          </a:p>
        </p:txBody>
      </p:sp>
      <p:sp>
        <p:nvSpPr>
          <p:cNvPr id="3" name="Content Placeholder 2"/>
          <p:cNvSpPr>
            <a:spLocks noGrp="1"/>
          </p:cNvSpPr>
          <p:nvPr>
            <p:ph sz="quarter" idx="13"/>
          </p:nvPr>
        </p:nvSpPr>
        <p:spPr>
          <a:xfrm>
            <a:off x="239843" y="884420"/>
            <a:ext cx="11752288" cy="5711252"/>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مع تطور وازدهار التجارة الخارجية وتتطلب انتقال رؤوس الأموال بين الدول كتسوية لأثمان الصادرات والواردات وحسب القوانين والأنظمة المعمول بها.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المصارف التجارية هي الوسيلة لتسوية المدفوعات الدولية ولن تتمكن من أداء خدماتها دون أن تطور من علاقاتها مع مثيلاتها من المصارف الأجنبية لكي يسهل لها تنفيذ مختلف العمليات المصرفية لصالح الجهات المستفيدة سواء محلية كانت أو أجنبية.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78506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4912" y="239844"/>
            <a:ext cx="11902190" cy="6205926"/>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طرق تسوية المدفوعات الدولية لدى المصارف المراسلة: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١. عن طريق الشيكات المباعة </a:t>
            </a:r>
            <a:r>
              <a:rPr lang="ar-SA" sz="3200" dirty="0">
                <a:latin typeface="Tahoma" charset="0"/>
                <a:ea typeface="Tahoma" charset="0"/>
                <a:cs typeface="Tahoma" charset="0"/>
              </a:rPr>
              <a:t>أ</a:t>
            </a:r>
            <a:r>
              <a:rPr lang="ar-SA" sz="3200" dirty="0" smtClean="0">
                <a:latin typeface="Tahoma" charset="0"/>
                <a:ea typeface="Tahoma" charset="0"/>
                <a:cs typeface="Tahoma" charset="0"/>
              </a:rPr>
              <a:t>و </a:t>
            </a:r>
            <a:r>
              <a:rPr lang="ar-SA" sz="3200" dirty="0" err="1" smtClean="0">
                <a:latin typeface="Tahoma" charset="0"/>
                <a:ea typeface="Tahoma" charset="0"/>
                <a:cs typeface="Tahoma" charset="0"/>
              </a:rPr>
              <a:t>المشتراه</a:t>
            </a:r>
            <a:r>
              <a:rPr lang="ar-SA" sz="3200" dirty="0" smtClean="0">
                <a:latin typeface="Tahoma" charset="0"/>
                <a:ea typeface="Tahoma" charset="0"/>
                <a:cs typeface="Tahoma" charset="0"/>
              </a:rPr>
              <a:t> بالعملات الأجنبية سواء كانت شيكات مصرفية أو سياحية .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٢. عن طريق الحوالات المصرفية الصادرة والواردة بالعملات الأجنبية.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٣. شراء وبيع العملات الأجنبية بالطرق المختلفة مثل الخيارات، المبادلات، الآجلة، أو الطريقة الفورية.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٤. عن طريق البروتوكولات (الاتفاقيات الدولية) ويتم بموجب ذلك استيراد بضائع أو تصديرها حسب اتفاق موقع بين حكومات البلدان المعنية.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3548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1153307" cy="1379094"/>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أهم وظائف البنوك المراسلة: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299803" y="1034321"/>
            <a:ext cx="11617377" cy="5681271"/>
          </a:xfrm>
        </p:spPr>
        <p:txBody>
          <a:bodyPr/>
          <a:lstStyle/>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فتح الاعتمادات </a:t>
            </a:r>
            <a:r>
              <a:rPr lang="ar-SA" sz="3200" dirty="0" err="1" smtClean="0">
                <a:latin typeface="Tahoma" charset="0"/>
                <a:ea typeface="Tahoma" charset="0"/>
                <a:cs typeface="Tahoma" charset="0"/>
              </a:rPr>
              <a:t>المستندية</a:t>
            </a:r>
            <a:r>
              <a:rPr lang="ar-SA" sz="3200" dirty="0" smtClean="0">
                <a:latin typeface="Tahoma" charset="0"/>
                <a:ea typeface="Tahoma" charset="0"/>
                <a:cs typeface="Tahoma" charset="0"/>
              </a:rPr>
              <a:t> بأنواعها.</a:t>
            </a:r>
          </a:p>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 بيع وشراء العملات الأجنبية.</a:t>
            </a:r>
            <a:endParaRPr lang="ar-SA" sz="3200" dirty="0">
              <a:latin typeface="Tahoma" charset="0"/>
              <a:ea typeface="Tahoma" charset="0"/>
              <a:cs typeface="Tahoma" charset="0"/>
            </a:endParaRPr>
          </a:p>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تسديد </a:t>
            </a:r>
            <a:r>
              <a:rPr lang="ar-SA" sz="3200" dirty="0" err="1" smtClean="0">
                <a:latin typeface="Tahoma" charset="0"/>
                <a:ea typeface="Tahoma" charset="0"/>
                <a:cs typeface="Tahoma" charset="0"/>
              </a:rPr>
              <a:t>بوالص</a:t>
            </a:r>
            <a:r>
              <a:rPr lang="ar-SA" sz="3200" dirty="0" smtClean="0">
                <a:latin typeface="Tahoma" charset="0"/>
                <a:ea typeface="Tahoma" charset="0"/>
                <a:cs typeface="Tahoma" charset="0"/>
              </a:rPr>
              <a:t> التحصيل الواردة على الاعتمادات.</a:t>
            </a:r>
          </a:p>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إصدار شيكات المسافرين.</a:t>
            </a:r>
          </a:p>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فتح حسابات جارية للبنوك </a:t>
            </a:r>
            <a:r>
              <a:rPr lang="ar-SA" sz="3200" dirty="0" err="1" smtClean="0">
                <a:latin typeface="Tahoma" charset="0"/>
                <a:ea typeface="Tahoma" charset="0"/>
                <a:cs typeface="Tahoma" charset="0"/>
              </a:rPr>
              <a:t>االأجنبية</a:t>
            </a:r>
            <a:r>
              <a:rPr lang="ar-SA" sz="3200" dirty="0" smtClean="0">
                <a:latin typeface="Tahoma" charset="0"/>
                <a:ea typeface="Tahoma" charset="0"/>
                <a:cs typeface="Tahoma" charset="0"/>
              </a:rPr>
              <a:t>.</a:t>
            </a:r>
          </a:p>
          <a:p>
            <a:pPr marL="457200" indent="-457200" algn="r" defTabSz="914400" rtl="1" eaLnBrk="1" latinLnBrk="0" hangingPunct="1">
              <a:lnSpc>
                <a:spcPct val="120000"/>
              </a:lnSpc>
              <a:spcBef>
                <a:spcPts val="1000"/>
              </a:spcBef>
              <a:buClr>
                <a:schemeClr val="tx1"/>
              </a:buClr>
              <a:buAutoNum type="arabicPeriod"/>
            </a:pPr>
            <a:r>
              <a:rPr lang="ar-SA" sz="3200" dirty="0" smtClean="0">
                <a:latin typeface="Tahoma" charset="0"/>
                <a:ea typeface="Tahoma" charset="0"/>
                <a:cs typeface="Tahoma" charset="0"/>
              </a:rPr>
              <a:t>بالإضافة إلى بقية الأعمال التي تقوم بها المصارف الاعتيادية.</a:t>
            </a:r>
          </a:p>
          <a:p>
            <a:pPr marL="457200" indent="-457200" algn="r" defTabSz="914400" rtl="1" eaLnBrk="1" latinLnBrk="0" hangingPunct="1">
              <a:lnSpc>
                <a:spcPct val="120000"/>
              </a:lnSpc>
              <a:spcBef>
                <a:spcPts val="1000"/>
              </a:spcBef>
              <a:buClr>
                <a:schemeClr val="tx1"/>
              </a:buClr>
              <a:buAutoNum type="arabicPeriod"/>
            </a:pPr>
            <a:endParaRPr lang="ar-SA" dirty="0" smtClean="0"/>
          </a:p>
          <a:p>
            <a:pPr marL="457200" indent="-457200" algn="r" defTabSz="914400" rtl="1" eaLnBrk="1" latinLnBrk="0" hangingPunct="1">
              <a:lnSpc>
                <a:spcPct val="120000"/>
              </a:lnSpc>
              <a:spcBef>
                <a:spcPts val="1000"/>
              </a:spcBef>
              <a:buClr>
                <a:schemeClr val="tx1"/>
              </a:buClr>
              <a:buAutoNum type="arabicPeriod"/>
            </a:pPr>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998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7030" y="134910"/>
            <a:ext cx="7664970" cy="1289155"/>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الاتفاقيات مع المصارف المراسلة: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19920" y="1229193"/>
            <a:ext cx="11962151" cy="5426439"/>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تعقد المصارف المحلية والأجنبية اتفاقيات على أساس المصالح المشتركة ويتم عقد هذه الاتفاقيات بناءً على الخدمات المطلوبة من الطرف الآخر، وبناءً على حجم العميل، ومستوى كفاءة التنفيذ. وإنشاء علاقة جديدة مع مصرف خارجي يعتمد على الخدمات التي يقدمها دون مصرف آخر.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أهم ما تشمله الاتفاقيات: الخدمات، التسهيلات، شروط التعامل.</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وغالبًا ما تكون شروط التعامل موّحدة وبصورة نظامية من قبل البنك المركزي باعتباره ممثّلًا للسلطة النقدية.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1126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9922" y="224852"/>
            <a:ext cx="11887200" cy="6325850"/>
          </a:xfrm>
        </p:spPr>
        <p:txBody>
          <a:bodyPr>
            <a:normAutofit fontScale="92500"/>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جميع المراسلات بين المصرفين يجب أن تكون موّثقة ضمن ثوابت تعزز الثقة بين الطرفين، ويكون لكل مصرف مفوّضين بالتواقيع وقد يكون المفوّض فردًا واحد أو عدة أفراد، ويقوم المصرف بإصدار كتيّب فيه نماذج تواقيع المفوّضين.</a:t>
            </a:r>
          </a:p>
          <a:p>
            <a:pPr marL="0" indent="0" algn="r" rtl="1">
              <a:lnSpc>
                <a:spcPct val="100000"/>
              </a:lnSpc>
              <a:spcBef>
                <a:spcPts val="0"/>
              </a:spcBef>
              <a:buClrTx/>
              <a:buNone/>
            </a:pPr>
            <a:r>
              <a:rPr lang="ar-SA" sz="3200" dirty="0" smtClean="0">
                <a:latin typeface="Tahoma" charset="0"/>
                <a:ea typeface="Tahoma" charset="0"/>
                <a:cs typeface="Tahoma" charset="0"/>
              </a:rPr>
              <a:t>الهدف من المفوّض هو ضمان الإسراع بإنجاز المعاملة وإشعار الموّظف بالمسؤولية. و</a:t>
            </a:r>
            <a:r>
              <a:rPr lang="ar-SA" sz="3200" dirty="0">
                <a:latin typeface="Tahoma" charset="0"/>
                <a:ea typeface="Tahoma" charset="0"/>
                <a:cs typeface="Tahoma" charset="0"/>
              </a:rPr>
              <a:t>تعتبر النشرات الخاصة بنماذج تواقيع المفوّضين </a:t>
            </a:r>
            <a:r>
              <a:rPr lang="ar-SA" sz="3200" dirty="0" smtClean="0">
                <a:latin typeface="Tahoma" charset="0"/>
                <a:ea typeface="Tahoma" charset="0"/>
                <a:cs typeface="Tahoma" charset="0"/>
              </a:rPr>
              <a:t>حيوية </a:t>
            </a:r>
            <a:r>
              <a:rPr lang="ar-SA" sz="3200" dirty="0">
                <a:latin typeface="Tahoma" charset="0"/>
                <a:ea typeface="Tahoma" charset="0"/>
                <a:cs typeface="Tahoma" charset="0"/>
              </a:rPr>
              <a:t>ومهمّة وتوضع في غرف حصينة بقاصّات حديدية لتأكيد الرقابة الثنائية عليها.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3200" dirty="0">
              <a:latin typeface="Tahoma" charset="0"/>
              <a:ea typeface="Tahoma" charset="0"/>
              <a:cs typeface="Tahoma"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dirty="0" smtClean="0">
                <a:solidFill>
                  <a:srgbClr val="FF0000"/>
                </a:solidFill>
                <a:latin typeface="Tahoma" charset="0"/>
                <a:ea typeface="Tahoma" charset="0"/>
                <a:cs typeface="Tahoma" charset="0"/>
              </a:rPr>
              <a:t>تسوية المعاملات:</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يوجد لدى المصرف المراسل ما يسمى بالأرقام السرية </a:t>
            </a:r>
            <a:r>
              <a:rPr lang="en-US" sz="3200" dirty="0" smtClean="0">
                <a:latin typeface="Tahoma" charset="0"/>
                <a:ea typeface="Tahoma" charset="0"/>
                <a:cs typeface="Tahoma" charset="0"/>
              </a:rPr>
              <a:t>test key </a:t>
            </a:r>
            <a:r>
              <a:rPr lang="ar-SA" sz="3200" dirty="0" smtClean="0">
                <a:latin typeface="Tahoma" charset="0"/>
                <a:ea typeface="Tahoma" charset="0"/>
                <a:cs typeface="Tahoma" charset="0"/>
              </a:rPr>
              <a:t>أو المفاتيح السرية وعادة ما يثبت الرقم السري للمصرف على رسالة الفاكس أو البرقية، ويتألف من مفردات يتم تجميعها من قبل موظفين مختصين للتأكد من أنها مطابقة ليتمكن كل من المصرفين من حل الرموز السرية المتفق عليها.</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r>
              <a:rPr lang="en-US" dirty="0" smtClean="0"/>
              <a:t> </a:t>
            </a:r>
            <a:fld id="{6D22F896-40B5-4ADD-8801-0D06FADFA095}" type="slidenum">
              <a:rPr lang="en-US" smtClean="0"/>
              <a:t>7</a:t>
            </a:fld>
            <a:endParaRPr lang="en-US" dirty="0"/>
          </a:p>
        </p:txBody>
      </p:sp>
    </p:spTree>
    <p:extLst>
      <p:ext uri="{BB962C8B-B14F-4D97-AF65-F5344CB8AC3E}">
        <p14:creationId xmlns:p14="http://schemas.microsoft.com/office/powerpoint/2010/main" val="48329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1278225" cy="1019331"/>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مكونات الأرقام السرية:</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134912" y="869430"/>
            <a:ext cx="11932170" cy="5861154"/>
          </a:xfrm>
        </p:spPr>
        <p:txBody>
          <a:bodyPr/>
          <a:lstStyle/>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r>
              <a:rPr lang="ar-SA" sz="3200" dirty="0" smtClean="0">
                <a:latin typeface="Tahoma" charset="0"/>
                <a:ea typeface="Tahoma" charset="0"/>
                <a:cs typeface="Tahoma" charset="0"/>
              </a:rPr>
              <a:t>لكل مصرف رقم ثابت لا يتغير في المراسلات مالك يتم اكتشافه.</a:t>
            </a:r>
          </a:p>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r>
              <a:rPr lang="ar-SA" sz="3200" dirty="0" smtClean="0">
                <a:latin typeface="Tahoma" charset="0"/>
                <a:ea typeface="Tahoma" charset="0"/>
                <a:cs typeface="Tahoma" charset="0"/>
              </a:rPr>
              <a:t>معرفة التاريخ الذي يشمل اليوم، الشهر، والسنة ويمكن تحديده بطريقتين: إما أن يرمز مثلًا لليوم الأول من الشهر الثاني بالرمز ٢٠ واليوم السابع من الشهر الثامن بالرقم ٧٨ ، والطريقة الثانية هي ترتيب ١٢ جدولا لأشهر السنة ولكل يوم في الشهر رمز مختلف عن بقية الأيام.</a:t>
            </a:r>
          </a:p>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r>
              <a:rPr lang="ar-SA" sz="3200" dirty="0" smtClean="0">
                <a:latin typeface="Tahoma" charset="0"/>
                <a:ea typeface="Tahoma" charset="0"/>
                <a:cs typeface="Tahoma" charset="0"/>
              </a:rPr>
              <a:t>يعطى رقم خاص لكل شهر من أشهر السنة.</a:t>
            </a:r>
          </a:p>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r>
              <a:rPr lang="ar-SA" sz="3200" dirty="0" smtClean="0">
                <a:latin typeface="Tahoma" charset="0"/>
                <a:ea typeface="Tahoma" charset="0"/>
                <a:cs typeface="Tahoma" charset="0"/>
              </a:rPr>
              <a:t>يتم ترتيب جدولا للعملات الأجنبية المتداولة.</a:t>
            </a:r>
          </a:p>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r>
              <a:rPr lang="ar-SA" sz="3200" dirty="0" smtClean="0">
                <a:latin typeface="Tahoma" charset="0"/>
                <a:ea typeface="Tahoma" charset="0"/>
                <a:cs typeface="Tahoma" charset="0"/>
              </a:rPr>
              <a:t>يتم ترتيب جدول لمعادلة المبالغ الواردة وتقسم المبالغ بحدود عليا ودنيا ويتم إعداد جدول لكل فئة.</a:t>
            </a:r>
          </a:p>
          <a:p>
            <a:pPr marL="457200" marR="0" lvl="0" indent="-457200" algn="r" defTabSz="914400" rtl="1" eaLnBrk="1" fontAlgn="auto" latinLnBrk="0" hangingPunct="1">
              <a:lnSpc>
                <a:spcPct val="100000"/>
              </a:lnSpc>
              <a:spcBef>
                <a:spcPts val="0"/>
              </a:spcBef>
              <a:spcAft>
                <a:spcPts val="0"/>
              </a:spcAft>
              <a:buClrTx/>
              <a:buSzTx/>
              <a:buFontTx/>
              <a:buAutoNum type="arabicPeriod"/>
              <a:tabLst/>
              <a:defRPr/>
            </a:pPr>
            <a:endParaRPr lang="ar-SA"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79879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
        <p:nvSpPr>
          <p:cNvPr id="6" name="Content Placeholder 5"/>
          <p:cNvSpPr>
            <a:spLocks noGrp="1"/>
          </p:cNvSpPr>
          <p:nvPr>
            <p:ph sz="quarter" idx="13"/>
          </p:nvPr>
        </p:nvSpPr>
        <p:spPr>
          <a:xfrm>
            <a:off x="104931" y="224852"/>
            <a:ext cx="11932171" cy="6633148"/>
          </a:xfrm>
        </p:spPr>
        <p:txBody>
          <a:bodyPr>
            <a:noAutofit/>
          </a:bodyPr>
          <a:lstStyle/>
          <a:p>
            <a:pPr marL="0" indent="0" algn="r" defTabSz="914400" rtl="1" eaLnBrk="1" latinLnBrk="0" hangingPunct="1">
              <a:lnSpc>
                <a:spcPct val="120000"/>
              </a:lnSpc>
              <a:spcBef>
                <a:spcPts val="1000"/>
              </a:spcBef>
              <a:buClr>
                <a:schemeClr val="tx1"/>
              </a:buClr>
              <a:buNone/>
            </a:pPr>
            <a:r>
              <a:rPr lang="ar-SA" sz="2400" b="1" dirty="0" smtClean="0">
                <a:solidFill>
                  <a:srgbClr val="FF0000"/>
                </a:solidFill>
                <a:latin typeface="Tahoma" charset="0"/>
                <a:ea typeface="Tahoma" charset="0"/>
                <a:cs typeface="Tahoma" charset="0"/>
              </a:rPr>
              <a:t>مثال: نفترض أن المصرف ( </a:t>
            </a:r>
            <a:r>
              <a:rPr lang="ar-SA" sz="2400" b="1" dirty="0" err="1" smtClean="0">
                <a:solidFill>
                  <a:srgbClr val="FF0000"/>
                </a:solidFill>
                <a:latin typeface="Tahoma" charset="0"/>
                <a:ea typeface="Tahoma" charset="0"/>
                <a:cs typeface="Tahoma" charset="0"/>
              </a:rPr>
              <a:t>أ</a:t>
            </a:r>
            <a:r>
              <a:rPr lang="ar-SA" sz="2400" b="1" dirty="0" smtClean="0">
                <a:solidFill>
                  <a:srgbClr val="FF0000"/>
                </a:solidFill>
                <a:latin typeface="Tahoma" charset="0"/>
                <a:ea typeface="Tahoma" charset="0"/>
                <a:cs typeface="Tahoma" charset="0"/>
              </a:rPr>
              <a:t> ) استلم برقية من أحد المصارف وأراد حلّ الرقم السري فإنه سيقوم بالعملية كما يلي: حوالة صادرة إلى المصرف تتضمن مبلغ ( ١،٢٥٠،٠٠٠) دولار أمريكي  بتاريخ ١٠/٢/١٩٩٩</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الرقم الثابت للمصرف </a:t>
            </a:r>
            <a:r>
              <a:rPr lang="ar-SA" b="1" dirty="0" err="1" smtClean="0">
                <a:solidFill>
                  <a:srgbClr val="FF0000"/>
                </a:solidFill>
                <a:latin typeface="Tahoma" charset="0"/>
                <a:ea typeface="Tahoma" charset="0"/>
                <a:cs typeface="Tahoma" charset="0"/>
              </a:rPr>
              <a:t>أ</a:t>
            </a:r>
            <a:r>
              <a:rPr lang="ar-SA" b="1" dirty="0" smtClean="0">
                <a:solidFill>
                  <a:srgbClr val="FF0000"/>
                </a:solidFill>
                <a:latin typeface="Tahoma" charset="0"/>
                <a:ea typeface="Tahoma" charset="0"/>
                <a:cs typeface="Tahoma" charset="0"/>
              </a:rPr>
              <a:t>          ٥٥٥</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اليوم العاشر من السنة          ٢٩</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الشهر فبراير                          ٨٠</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نوع العملة دولار أمريكي        ٥٠</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تفاصيل المبلغ ١ مليون           ١١</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٢٠٠،٠٠٠                                ٤٤</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٥٠،٠٠٠                                   ٨١</a:t>
            </a:r>
          </a:p>
          <a:p>
            <a:pPr marL="0" indent="0" algn="r" defTabSz="914400" rtl="1" eaLnBrk="1" latinLnBrk="0" hangingPunct="1">
              <a:lnSpc>
                <a:spcPct val="120000"/>
              </a:lnSpc>
              <a:spcBef>
                <a:spcPts val="1000"/>
              </a:spcBef>
              <a:buClr>
                <a:schemeClr val="tx1"/>
              </a:buClr>
              <a:buNone/>
            </a:pPr>
            <a:r>
              <a:rPr lang="ar-SA" b="1" dirty="0" smtClean="0">
                <a:solidFill>
                  <a:srgbClr val="FF0000"/>
                </a:solidFill>
                <a:latin typeface="Tahoma" charset="0"/>
                <a:ea typeface="Tahoma" charset="0"/>
                <a:cs typeface="Tahoma" charset="0"/>
              </a:rPr>
              <a:t>فما هو الرقم السري الذي يجب أن يظهر على وجه البرقية ؟</a:t>
            </a:r>
          </a:p>
          <a:p>
            <a:pPr marL="0" indent="0" algn="r" defTabSz="914400" rtl="1" eaLnBrk="1" latinLnBrk="0" hangingPunct="1">
              <a:lnSpc>
                <a:spcPct val="120000"/>
              </a:lnSpc>
              <a:spcBef>
                <a:spcPts val="1000"/>
              </a:spcBef>
              <a:buClr>
                <a:schemeClr val="tx1"/>
              </a:buClr>
              <a:buNone/>
            </a:pPr>
            <a:r>
              <a:rPr lang="ar-SA" sz="2400" dirty="0" smtClean="0">
                <a:latin typeface="Tahoma" charset="0"/>
                <a:ea typeface="Tahoma" charset="0"/>
                <a:cs typeface="Tahoma" charset="0"/>
              </a:rPr>
              <a:t>الحل: نقوم بجمع الأرقام للرموز ٥٥٥+٢٩+٨٠+٥٠+١١+٤٤+٨١ حتى نحصل على ٨٥٠  وهو الرمز المطلوب.</a:t>
            </a:r>
            <a:endParaRPr lang="en-US" sz="2400" dirty="0">
              <a:latin typeface="Tahoma" charset="0"/>
              <a:ea typeface="Tahoma" charset="0"/>
              <a:cs typeface="Tahoma" charset="0"/>
            </a:endParaRPr>
          </a:p>
        </p:txBody>
      </p:sp>
    </p:spTree>
    <p:extLst>
      <p:ext uri="{BB962C8B-B14F-4D97-AF65-F5344CB8AC3E}">
        <p14:creationId xmlns:p14="http://schemas.microsoft.com/office/powerpoint/2010/main" val="957156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228</TotalTime>
  <Words>917</Words>
  <Application>Microsoft Macintosh PowerPoint</Application>
  <PresentationFormat>Widescreen</PresentationFormat>
  <Paragraphs>80</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Tahoma</vt:lpstr>
      <vt:lpstr>Times New Roman</vt:lpstr>
      <vt:lpstr>Tw Cen MT</vt:lpstr>
      <vt:lpstr>Arial</vt:lpstr>
      <vt:lpstr>Droplet</vt:lpstr>
      <vt:lpstr>PowerPoint Presentation</vt:lpstr>
      <vt:lpstr>المعاملات مع البنوك الخارجية</vt:lpstr>
      <vt:lpstr>خدمات المصارف المراسلة: </vt:lpstr>
      <vt:lpstr>PowerPoint Presentation</vt:lpstr>
      <vt:lpstr>أهم وظائف البنوك المراسلة:</vt:lpstr>
      <vt:lpstr>الاتفاقيات مع المصارف المراسلة:</vt:lpstr>
      <vt:lpstr>PowerPoint Presentation</vt:lpstr>
      <vt:lpstr>مكونات الأرقام السرية:</vt:lpstr>
      <vt:lpstr>PowerPoint Presentation</vt:lpstr>
      <vt:lpstr>إدارة الحسابات الخارجية:</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رقم -٤- </dc:title>
  <dc:creator>deemah alammar</dc:creator>
  <cp:lastModifiedBy>deemah alammar</cp:lastModifiedBy>
  <cp:revision>22</cp:revision>
  <dcterms:created xsi:type="dcterms:W3CDTF">2018-02-26T12:25:21Z</dcterms:created>
  <dcterms:modified xsi:type="dcterms:W3CDTF">2018-03-12T16:54:04Z</dcterms:modified>
</cp:coreProperties>
</file>