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5" r:id="rId2"/>
    <p:sldId id="256" r:id="rId3"/>
    <p:sldId id="257" r:id="rId4"/>
    <p:sldId id="259" r:id="rId5"/>
    <p:sldId id="260" r:id="rId6"/>
    <p:sldId id="258" r:id="rId7"/>
    <p:sldId id="261" r:id="rId8"/>
    <p:sldId id="262" r:id="rId9"/>
    <p:sldId id="266" r:id="rId10"/>
    <p:sldId id="263" r:id="rId11"/>
    <p:sldId id="264"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6" autoAdjust="0"/>
    <p:restoredTop sz="94681" autoAdjust="0"/>
  </p:normalViewPr>
  <p:slideViewPr>
    <p:cSldViewPr>
      <p:cViewPr varScale="1">
        <p:scale>
          <a:sx n="82" d="100"/>
          <a:sy n="82" d="100"/>
        </p:scale>
        <p:origin x="-1026" y="-90"/>
      </p:cViewPr>
      <p:guideLst>
        <p:guide orient="horz" pos="2160"/>
        <p:guide pos="2880"/>
      </p:guideLst>
    </p:cSldViewPr>
  </p:slideViewPr>
  <p:outlineViewPr>
    <p:cViewPr>
      <p:scale>
        <a:sx n="33" d="100"/>
        <a:sy n="33" d="100"/>
      </p:scale>
      <p:origin x="15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37CAC3C-7BD5-4EDA-BAF7-1194BED4C088}" type="datetimeFigureOut">
              <a:rPr lang="ar-SA" smtClean="0"/>
              <a:pPr/>
              <a:t>12/05/1435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E677806-B927-468D-960F-04260B42B89E}"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37CAC3C-7BD5-4EDA-BAF7-1194BED4C088}" type="datetimeFigureOut">
              <a:rPr lang="ar-SA" smtClean="0"/>
              <a:pPr/>
              <a:t>12/05/1435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E677806-B927-468D-960F-04260B42B89E}"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37CAC3C-7BD5-4EDA-BAF7-1194BED4C088}" type="datetimeFigureOut">
              <a:rPr lang="ar-SA" smtClean="0"/>
              <a:pPr/>
              <a:t>12/05/1435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E677806-B927-468D-960F-04260B42B89E}"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37CAC3C-7BD5-4EDA-BAF7-1194BED4C088}" type="datetimeFigureOut">
              <a:rPr lang="ar-SA" smtClean="0"/>
              <a:pPr/>
              <a:t>12/05/1435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E677806-B927-468D-960F-04260B42B89E}"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7CAC3C-7BD5-4EDA-BAF7-1194BED4C088}" type="datetimeFigureOut">
              <a:rPr lang="ar-SA" smtClean="0"/>
              <a:pPr/>
              <a:t>12/05/1435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E677806-B927-468D-960F-04260B42B89E}"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37CAC3C-7BD5-4EDA-BAF7-1194BED4C088}" type="datetimeFigureOut">
              <a:rPr lang="ar-SA" smtClean="0"/>
              <a:pPr/>
              <a:t>12/05/1435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E677806-B927-468D-960F-04260B42B89E}"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37CAC3C-7BD5-4EDA-BAF7-1194BED4C088}" type="datetimeFigureOut">
              <a:rPr lang="ar-SA" smtClean="0"/>
              <a:pPr/>
              <a:t>12/05/1435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E677806-B927-468D-960F-04260B42B89E}"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37CAC3C-7BD5-4EDA-BAF7-1194BED4C088}" type="datetimeFigureOut">
              <a:rPr lang="ar-SA" smtClean="0"/>
              <a:pPr/>
              <a:t>12/05/1435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E677806-B927-468D-960F-04260B42B89E}"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CAC3C-7BD5-4EDA-BAF7-1194BED4C088}" type="datetimeFigureOut">
              <a:rPr lang="ar-SA" smtClean="0"/>
              <a:pPr/>
              <a:t>12/05/1435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E677806-B927-468D-960F-04260B42B89E}"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CAC3C-7BD5-4EDA-BAF7-1194BED4C088}" type="datetimeFigureOut">
              <a:rPr lang="ar-SA" smtClean="0"/>
              <a:pPr/>
              <a:t>12/05/1435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E677806-B927-468D-960F-04260B42B89E}"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CAC3C-7BD5-4EDA-BAF7-1194BED4C088}" type="datetimeFigureOut">
              <a:rPr lang="ar-SA" smtClean="0"/>
              <a:pPr/>
              <a:t>12/05/1435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E677806-B927-468D-960F-04260B42B89E}"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7CAC3C-7BD5-4EDA-BAF7-1194BED4C088}" type="datetimeFigureOut">
              <a:rPr lang="ar-SA" smtClean="0"/>
              <a:pPr/>
              <a:t>12/05/1435</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E677806-B927-468D-960F-04260B42B89E}"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5580112" y="2132856"/>
            <a:ext cx="3094112" cy="2403698"/>
          </a:xfrm>
        </p:spPr>
        <p:txBody>
          <a:bodyPr>
            <a:normAutofit/>
          </a:bodyPr>
          <a:lstStyle/>
          <a:p>
            <a:r>
              <a:rPr lang="ar-SA" sz="7200" dirty="0" smtClean="0">
                <a:solidFill>
                  <a:schemeClr val="accent2">
                    <a:lumMod val="60000"/>
                    <a:lumOff val="40000"/>
                  </a:schemeClr>
                </a:solidFill>
                <a:cs typeface="AL-Mohanad Bold" pitchFamily="2" charset="-78"/>
              </a:rPr>
              <a:t>مفهوم طرق التدريس</a:t>
            </a:r>
            <a:endParaRPr lang="ar-SA" sz="7200" dirty="0">
              <a:solidFill>
                <a:schemeClr val="accent2">
                  <a:lumMod val="60000"/>
                  <a:lumOff val="40000"/>
                </a:schemeClr>
              </a:solidFill>
            </a:endParaRPr>
          </a:p>
        </p:txBody>
      </p:sp>
      <p:sp>
        <p:nvSpPr>
          <p:cNvPr id="9" name="Subtitle 8"/>
          <p:cNvSpPr>
            <a:spLocks noGrp="1"/>
          </p:cNvSpPr>
          <p:nvPr>
            <p:ph type="subTitle" idx="1"/>
          </p:nvPr>
        </p:nvSpPr>
        <p:spPr>
          <a:xfrm>
            <a:off x="4103440" y="6304384"/>
            <a:ext cx="5040560" cy="553616"/>
          </a:xfrm>
        </p:spPr>
        <p:txBody>
          <a:bodyPr>
            <a:normAutofit/>
          </a:bodyPr>
          <a:lstStyle/>
          <a:p>
            <a:r>
              <a:rPr lang="ar-SA" sz="2400" dirty="0" smtClean="0">
                <a:solidFill>
                  <a:schemeClr val="bg1">
                    <a:lumMod val="85000"/>
                  </a:schemeClr>
                </a:solidFill>
              </a:rPr>
              <a:t>المناهج وطرق التدريس العامة (نهج330)</a:t>
            </a:r>
          </a:p>
          <a:p>
            <a:endParaRPr lang="ar-SA"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990600" y="228600"/>
            <a:ext cx="8153400" cy="990600"/>
          </a:xfrm>
        </p:spPr>
        <p:txBody>
          <a:bodyPr>
            <a:normAutofit fontScale="90000"/>
          </a:bodyPr>
          <a:lstStyle/>
          <a:p>
            <a:pPr algn="ctr"/>
            <a:r>
              <a:rPr lang="ar-SA" dirty="0" smtClean="0">
                <a:solidFill>
                  <a:srgbClr val="CC0066"/>
                </a:solidFill>
                <a:cs typeface="AL-Mohanad Bold" pitchFamily="2" charset="-78"/>
              </a:rPr>
              <a:t/>
            </a:r>
            <a:br>
              <a:rPr lang="ar-SA" dirty="0" smtClean="0">
                <a:solidFill>
                  <a:srgbClr val="CC0066"/>
                </a:solidFill>
                <a:cs typeface="AL-Mohanad Bold" pitchFamily="2" charset="-78"/>
              </a:rPr>
            </a:br>
            <a:r>
              <a:rPr lang="ar-SA" dirty="0" smtClean="0">
                <a:solidFill>
                  <a:srgbClr val="CC0066"/>
                </a:solidFill>
                <a:cs typeface="AL-Mohanad Bold" pitchFamily="2" charset="-78"/>
              </a:rPr>
              <a:t/>
            </a:r>
            <a:br>
              <a:rPr lang="ar-SA" dirty="0" smtClean="0">
                <a:solidFill>
                  <a:srgbClr val="CC0066"/>
                </a:solidFill>
                <a:cs typeface="AL-Mohanad Bold" pitchFamily="2" charset="-78"/>
              </a:rPr>
            </a:br>
            <a:endParaRPr lang="ar-SA" dirty="0">
              <a:solidFill>
                <a:srgbClr val="CC0066"/>
              </a:solidFill>
              <a:cs typeface="AL-Mohanad Bold" pitchFamily="2" charset="-78"/>
            </a:endParaRPr>
          </a:p>
        </p:txBody>
      </p:sp>
      <p:sp>
        <p:nvSpPr>
          <p:cNvPr id="5" name="مربع نص 4"/>
          <p:cNvSpPr txBox="1"/>
          <p:nvPr/>
        </p:nvSpPr>
        <p:spPr>
          <a:xfrm>
            <a:off x="1043608" y="1344825"/>
            <a:ext cx="7858180" cy="5324535"/>
          </a:xfrm>
          <a:prstGeom prst="rect">
            <a:avLst/>
          </a:prstGeom>
          <a:noFill/>
        </p:spPr>
        <p:txBody>
          <a:bodyPr wrap="square" rtlCol="1">
            <a:spAutoFit/>
          </a:bodyPr>
          <a:lstStyle/>
          <a:p>
            <a:endParaRPr lang="ar-SA" sz="2000" b="1" dirty="0">
              <a:solidFill>
                <a:schemeClr val="accent1">
                  <a:lumMod val="50000"/>
                </a:schemeClr>
              </a:solidFill>
            </a:endParaRPr>
          </a:p>
          <a:p>
            <a:r>
              <a:rPr lang="ar-SA" sz="2000" b="1" dirty="0" smtClean="0">
                <a:solidFill>
                  <a:schemeClr val="accent1">
                    <a:lumMod val="50000"/>
                  </a:schemeClr>
                </a:solidFill>
              </a:rPr>
              <a:t>1/</a:t>
            </a:r>
            <a:r>
              <a:rPr lang="ar-SA" sz="2000" b="1" dirty="0" err="1" smtClean="0">
                <a:solidFill>
                  <a:schemeClr val="accent1">
                    <a:lumMod val="50000"/>
                  </a:schemeClr>
                </a:solidFill>
              </a:rPr>
              <a:t>ملاءمة</a:t>
            </a:r>
            <a:r>
              <a:rPr lang="ar-SA" sz="2000" b="1" dirty="0" smtClean="0">
                <a:solidFill>
                  <a:schemeClr val="accent1">
                    <a:lumMod val="50000"/>
                  </a:schemeClr>
                </a:solidFill>
              </a:rPr>
              <a:t> الطريقة </a:t>
            </a:r>
            <a:r>
              <a:rPr lang="ar-SA" sz="2000" b="1" dirty="0" err="1" smtClean="0">
                <a:solidFill>
                  <a:schemeClr val="accent1">
                    <a:lumMod val="50000"/>
                  </a:schemeClr>
                </a:solidFill>
              </a:rPr>
              <a:t>لاهداف</a:t>
            </a:r>
            <a:r>
              <a:rPr lang="ar-SA" sz="2000" b="1" dirty="0" smtClean="0">
                <a:solidFill>
                  <a:schemeClr val="accent1">
                    <a:lumMod val="50000"/>
                  </a:schemeClr>
                </a:solidFill>
              </a:rPr>
              <a:t> الدرس .. فعلى سبيل المثال عندما يكون الهدف هو تعليم حقائق ومعارف قد يستخدم المعلم طريقة </a:t>
            </a:r>
            <a:r>
              <a:rPr lang="ar-SA" sz="2000" b="1" dirty="0" err="1" smtClean="0">
                <a:solidFill>
                  <a:schemeClr val="accent1">
                    <a:lumMod val="50000"/>
                  </a:schemeClr>
                </a:solidFill>
              </a:rPr>
              <a:t>الالقاء</a:t>
            </a:r>
            <a:r>
              <a:rPr lang="ar-SA" sz="2000" b="1" dirty="0" smtClean="0">
                <a:solidFill>
                  <a:schemeClr val="accent1">
                    <a:lumMod val="50000"/>
                  </a:schemeClr>
                </a:solidFill>
              </a:rPr>
              <a:t> المباشر لتحقيق هذا الهدف, </a:t>
            </a:r>
            <a:r>
              <a:rPr lang="ar-SA" sz="2000" b="1" dirty="0" err="1" smtClean="0">
                <a:solidFill>
                  <a:schemeClr val="accent1">
                    <a:lumMod val="50000"/>
                  </a:schemeClr>
                </a:solidFill>
              </a:rPr>
              <a:t>فالطريقه</a:t>
            </a:r>
            <a:r>
              <a:rPr lang="ar-SA" sz="2000" b="1" dirty="0" smtClean="0">
                <a:solidFill>
                  <a:schemeClr val="accent1">
                    <a:lumMod val="50000"/>
                  </a:schemeClr>
                </a:solidFill>
              </a:rPr>
              <a:t> تختلف باختلاف </a:t>
            </a:r>
            <a:r>
              <a:rPr lang="ar-SA" sz="2000" b="1" dirty="0" err="1" smtClean="0">
                <a:solidFill>
                  <a:schemeClr val="accent1">
                    <a:lumMod val="50000"/>
                  </a:schemeClr>
                </a:solidFill>
              </a:rPr>
              <a:t>الاهداف</a:t>
            </a:r>
            <a:r>
              <a:rPr lang="ar-SA" sz="2000" b="1" dirty="0" smtClean="0">
                <a:solidFill>
                  <a:schemeClr val="accent1">
                    <a:lumMod val="50000"/>
                  </a:schemeClr>
                </a:solidFill>
              </a:rPr>
              <a:t> المرغوب فيها..</a:t>
            </a:r>
          </a:p>
          <a:p>
            <a:endParaRPr lang="ar-SA" sz="2000" b="1" dirty="0">
              <a:solidFill>
                <a:schemeClr val="accent1">
                  <a:lumMod val="50000"/>
                </a:schemeClr>
              </a:solidFill>
            </a:endParaRPr>
          </a:p>
          <a:p>
            <a:r>
              <a:rPr lang="ar-SA" sz="2000" b="1" dirty="0" smtClean="0">
                <a:solidFill>
                  <a:schemeClr val="accent1">
                    <a:lumMod val="50000"/>
                  </a:schemeClr>
                </a:solidFill>
              </a:rPr>
              <a:t>2/مناسبة الطريقه للمحتوى الدراسي ..ذلك لان لكل ماده دراسيه طبيعه خاصه تفرض على المعلم اختيار طريقه معينه لتدريسها هناك مواد يغلب عليها الطابع النظري وأخرى يغلب عليها الطابع العملي فيجب اختيار طريقه صحيحه لتنفيذه ..</a:t>
            </a:r>
          </a:p>
          <a:p>
            <a:endParaRPr lang="ar-SA" sz="2000" b="1" dirty="0">
              <a:solidFill>
                <a:schemeClr val="accent1">
                  <a:lumMod val="50000"/>
                </a:schemeClr>
              </a:solidFill>
            </a:endParaRPr>
          </a:p>
          <a:p>
            <a:r>
              <a:rPr lang="ar-SA" sz="2000" b="1" dirty="0" smtClean="0">
                <a:solidFill>
                  <a:schemeClr val="accent1">
                    <a:lumMod val="50000"/>
                  </a:schemeClr>
                </a:solidFill>
              </a:rPr>
              <a:t>3/</a:t>
            </a:r>
            <a:r>
              <a:rPr lang="ar-SA" sz="2000" b="1" dirty="0" err="1" smtClean="0">
                <a:solidFill>
                  <a:schemeClr val="accent1">
                    <a:lumMod val="50000"/>
                  </a:schemeClr>
                </a:solidFill>
              </a:rPr>
              <a:t>ملاءمة</a:t>
            </a:r>
            <a:r>
              <a:rPr lang="ar-SA" sz="2000" b="1" dirty="0" smtClean="0">
                <a:solidFill>
                  <a:schemeClr val="accent1">
                    <a:lumMod val="50000"/>
                  </a:schemeClr>
                </a:solidFill>
              </a:rPr>
              <a:t> </a:t>
            </a:r>
            <a:r>
              <a:rPr lang="ar-SA" sz="2000" b="1" dirty="0" err="1" smtClean="0">
                <a:solidFill>
                  <a:schemeClr val="accent1">
                    <a:lumMod val="50000"/>
                  </a:schemeClr>
                </a:solidFill>
              </a:rPr>
              <a:t>الطريقه</a:t>
            </a:r>
            <a:r>
              <a:rPr lang="ar-SA" sz="2000" b="1" dirty="0" smtClean="0">
                <a:solidFill>
                  <a:schemeClr val="accent1">
                    <a:lumMod val="50000"/>
                  </a:schemeClr>
                </a:solidFill>
              </a:rPr>
              <a:t> لمستوى المتعلمين.. وذلك من خلال مراعاة الفروق </a:t>
            </a:r>
            <a:r>
              <a:rPr lang="ar-SA" sz="2000" b="1" dirty="0" err="1" smtClean="0">
                <a:solidFill>
                  <a:schemeClr val="accent1">
                    <a:lumMod val="50000"/>
                  </a:schemeClr>
                </a:solidFill>
              </a:rPr>
              <a:t>الفرديه</a:t>
            </a:r>
            <a:r>
              <a:rPr lang="ar-SA" sz="2000" b="1" dirty="0" smtClean="0">
                <a:solidFill>
                  <a:schemeClr val="accent1">
                    <a:lumMod val="50000"/>
                  </a:schemeClr>
                </a:solidFill>
              </a:rPr>
              <a:t> ومعرفة خبراتهم </a:t>
            </a:r>
            <a:r>
              <a:rPr lang="ar-SA" sz="2000" b="1" dirty="0" err="1" smtClean="0">
                <a:solidFill>
                  <a:schemeClr val="accent1">
                    <a:lumMod val="50000"/>
                  </a:schemeClr>
                </a:solidFill>
              </a:rPr>
              <a:t>السابقه</a:t>
            </a:r>
            <a:r>
              <a:rPr lang="ar-SA" sz="2000" b="1" dirty="0" smtClean="0">
                <a:solidFill>
                  <a:schemeClr val="accent1">
                    <a:lumMod val="50000"/>
                  </a:schemeClr>
                </a:solidFill>
              </a:rPr>
              <a:t> بموضوع الدرس..</a:t>
            </a:r>
          </a:p>
          <a:p>
            <a:endParaRPr lang="ar-SA" sz="2000" b="1" dirty="0">
              <a:solidFill>
                <a:schemeClr val="accent1">
                  <a:lumMod val="50000"/>
                </a:schemeClr>
              </a:solidFill>
            </a:endParaRPr>
          </a:p>
          <a:p>
            <a:r>
              <a:rPr lang="ar-SA" sz="2000" b="1" dirty="0" smtClean="0">
                <a:solidFill>
                  <a:schemeClr val="accent1">
                    <a:lumMod val="50000"/>
                  </a:schemeClr>
                </a:solidFill>
              </a:rPr>
              <a:t>4/</a:t>
            </a:r>
            <a:r>
              <a:rPr lang="ar-SA" sz="2000" b="1" dirty="0" err="1" smtClean="0">
                <a:solidFill>
                  <a:schemeClr val="accent1">
                    <a:lumMod val="50000"/>
                  </a:schemeClr>
                </a:solidFill>
              </a:rPr>
              <a:t>اشراك</a:t>
            </a:r>
            <a:r>
              <a:rPr lang="ar-SA" sz="2000" b="1" dirty="0" smtClean="0">
                <a:solidFill>
                  <a:schemeClr val="accent1">
                    <a:lumMod val="50000"/>
                  </a:schemeClr>
                </a:solidFill>
              </a:rPr>
              <a:t> المتعلمين في الدرس.. </a:t>
            </a:r>
            <a:r>
              <a:rPr lang="ar-SA" sz="2000" b="1" dirty="0" err="1" smtClean="0">
                <a:solidFill>
                  <a:schemeClr val="accent1">
                    <a:lumMod val="50000"/>
                  </a:schemeClr>
                </a:solidFill>
              </a:rPr>
              <a:t>ان</a:t>
            </a:r>
            <a:r>
              <a:rPr lang="ar-SA" sz="2000" b="1" dirty="0" smtClean="0">
                <a:solidFill>
                  <a:schemeClr val="accent1">
                    <a:lumMod val="50000"/>
                  </a:schemeClr>
                </a:solidFill>
              </a:rPr>
              <a:t> يكون المتعلم ايجابي وربط محتوى الدرس بحياته حتى يستثار ويشارك..</a:t>
            </a:r>
          </a:p>
          <a:p>
            <a:endParaRPr lang="ar-SA" sz="2000" b="1" dirty="0">
              <a:solidFill>
                <a:schemeClr val="accent1">
                  <a:lumMod val="50000"/>
                </a:schemeClr>
              </a:solidFill>
            </a:endParaRPr>
          </a:p>
          <a:p>
            <a:r>
              <a:rPr lang="ar-SA" sz="2000" b="1" dirty="0" smtClean="0">
                <a:solidFill>
                  <a:schemeClr val="accent1">
                    <a:lumMod val="50000"/>
                  </a:schemeClr>
                </a:solidFill>
              </a:rPr>
              <a:t>5/الاقتصاد في الوقت والجهد .. كلما حققت طريقة التدريس أكثر من هدف في وقت قصير وبتكلفه اقل مع توافر عنصري الفعاليه والاثاره كانت أولى بالاختيار والاستخدام..</a:t>
            </a:r>
            <a:endParaRPr lang="ar-SA" sz="2000" b="1" dirty="0">
              <a:solidFill>
                <a:schemeClr val="accent1">
                  <a:lumMod val="50000"/>
                </a:schemeClr>
              </a:solidFill>
            </a:endParaRPr>
          </a:p>
        </p:txBody>
      </p:sp>
      <p:pic>
        <p:nvPicPr>
          <p:cNvPr id="7" name="صورة 6" descr="teaching.jpg"/>
          <p:cNvPicPr>
            <a:picLocks noChangeAspect="1"/>
          </p:cNvPicPr>
          <p:nvPr/>
        </p:nvPicPr>
        <p:blipFill>
          <a:blip r:embed="rId2" cstate="print"/>
          <a:stretch>
            <a:fillRect/>
          </a:stretch>
        </p:blipFill>
        <p:spPr>
          <a:xfrm>
            <a:off x="971599" y="0"/>
            <a:ext cx="2171733" cy="1628800"/>
          </a:xfrm>
          <a:prstGeom prst="rect">
            <a:avLst/>
          </a:prstGeom>
        </p:spPr>
      </p:pic>
      <p:sp>
        <p:nvSpPr>
          <p:cNvPr id="6" name="عنوان 1"/>
          <p:cNvSpPr txBox="1">
            <a:spLocks/>
          </p:cNvSpPr>
          <p:nvPr/>
        </p:nvSpPr>
        <p:spPr>
          <a:xfrm>
            <a:off x="457200" y="116632"/>
            <a:ext cx="8229600" cy="706090"/>
          </a:xfrm>
          <a:prstGeom prst="rect">
            <a:avLst/>
          </a:prstGeom>
        </p:spPr>
        <p:txBody>
          <a:bodyPr>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dirty="0" smtClean="0">
                <a:ln>
                  <a:noFill/>
                </a:ln>
                <a:solidFill>
                  <a:schemeClr val="accent2">
                    <a:lumMod val="75000"/>
                  </a:schemeClr>
                </a:solidFill>
                <a:effectLst/>
                <a:uLnTx/>
                <a:uFillTx/>
                <a:latin typeface="+mj-lt"/>
                <a:ea typeface="+mj-ea"/>
                <a:cs typeface="AL-Mohanad Bold" pitchFamily="2" charset="-78"/>
              </a:rPr>
              <a:t>معايير اختيار طريقة التدريس</a:t>
            </a:r>
            <a:endParaRPr kumimoji="0" lang="ar-SA" sz="4400" b="0" i="0" u="none" strike="noStrike" kern="1200" cap="none" spc="0" normalizeH="0" baseline="0" noProof="0" dirty="0">
              <a:ln>
                <a:noFill/>
              </a:ln>
              <a:solidFill>
                <a:schemeClr val="accent2">
                  <a:lumMod val="75000"/>
                </a:schemeClr>
              </a:solidFill>
              <a:effectLst/>
              <a:uLnTx/>
              <a:uFillTx/>
              <a:latin typeface="+mj-lt"/>
              <a:ea typeface="+mj-ea"/>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5">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 calcmode="lin" valueType="num">
                                      <p:cBhvr>
                                        <p:cTn id="16"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7"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8" dur="10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p:cTn id="23" dur="500" fill="hold"/>
                                        <p:tgtEl>
                                          <p:spTgt spid="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3"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100"/>
                                        <p:tgtEl>
                                          <p:spTgt spid="5">
                                            <p:txEl>
                                              <p:pRg st="7" end="7"/>
                                            </p:txEl>
                                          </p:spTgt>
                                        </p:tgtEl>
                                      </p:cBhvr>
                                    </p:animEffect>
                                    <p:anim calcmode="lin" valueType="num">
                                      <p:cBhvr>
                                        <p:cTn id="32" dur="4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3" dur="400" fill="hold"/>
                                        <p:tgtEl>
                                          <p:spTgt spid="5">
                                            <p:txEl>
                                              <p:pRg st="7" end="7"/>
                                            </p:txEl>
                                          </p:spTgt>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5">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5">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5" presetClass="entr" presetSubtype="0" fill="hold" nodeType="click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Effect transition="in" filter="fade">
                                      <p:cBhvr>
                                        <p:cTn id="40" dur="2000"/>
                                        <p:tgtEl>
                                          <p:spTgt spid="5">
                                            <p:txEl>
                                              <p:pRg st="9" end="9"/>
                                            </p:txEl>
                                          </p:spTgt>
                                        </p:tgtEl>
                                      </p:cBhvr>
                                    </p:animEffect>
                                    <p:anim calcmode="lin" valueType="num">
                                      <p:cBhvr>
                                        <p:cTn id="41" dur="2000" fill="hold"/>
                                        <p:tgtEl>
                                          <p:spTgt spid="5">
                                            <p:txEl>
                                              <p:pRg st="9" end="9"/>
                                            </p:txEl>
                                          </p:spTgt>
                                        </p:tgtEl>
                                        <p:attrNameLst>
                                          <p:attrName>style.rotation</p:attrName>
                                        </p:attrNameLst>
                                      </p:cBhvr>
                                      <p:tavLst>
                                        <p:tav tm="0">
                                          <p:val>
                                            <p:fltVal val="720"/>
                                          </p:val>
                                        </p:tav>
                                        <p:tav tm="100000">
                                          <p:val>
                                            <p:fltVal val="0"/>
                                          </p:val>
                                        </p:tav>
                                      </p:tavLst>
                                    </p:anim>
                                    <p:anim calcmode="lin" valueType="num">
                                      <p:cBhvr>
                                        <p:cTn id="42" dur="2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43" dur="2000" fill="hold"/>
                                        <p:tgtEl>
                                          <p:spTgt spid="5">
                                            <p:txEl>
                                              <p:pRg st="9" end="9"/>
                                            </p:txEl>
                                          </p:spTgt>
                                        </p:tgtEl>
                                        <p:attrNameLst>
                                          <p:attrName>ppt_w</p:attrName>
                                        </p:attrNameLst>
                                      </p:cBhvr>
                                      <p:tavLst>
                                        <p:tav tm="0">
                                          <p:val>
                                            <p:fltVal val="0"/>
                                          </p:val>
                                        </p:tav>
                                        <p:tav tm="100000">
                                          <p:val>
                                            <p:strVal val="#ppt_w"/>
                                          </p:val>
                                        </p:tav>
                                      </p:tavLst>
                                    </p:anim>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edge">
                                      <p:cBhvr>
                                        <p:cTn id="4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990600" y="228600"/>
            <a:ext cx="8153400" cy="990600"/>
          </a:xfrm>
        </p:spPr>
        <p:txBody>
          <a:bodyPr>
            <a:normAutofit fontScale="90000"/>
          </a:bodyPr>
          <a:lstStyle/>
          <a:p>
            <a:pPr algn="ctr"/>
            <a:r>
              <a:rPr lang="ar-SA" dirty="0" smtClean="0">
                <a:solidFill>
                  <a:srgbClr val="CC0066"/>
                </a:solidFill>
                <a:cs typeface="AL-Mohanad Bold" pitchFamily="2" charset="-78"/>
              </a:rPr>
              <a:t/>
            </a:r>
            <a:br>
              <a:rPr lang="ar-SA" dirty="0" smtClean="0">
                <a:solidFill>
                  <a:srgbClr val="CC0066"/>
                </a:solidFill>
                <a:cs typeface="AL-Mohanad Bold" pitchFamily="2" charset="-78"/>
              </a:rPr>
            </a:br>
            <a:r>
              <a:rPr lang="ar-SA" dirty="0" smtClean="0">
                <a:solidFill>
                  <a:srgbClr val="CC0066"/>
                </a:solidFill>
                <a:cs typeface="AL-Mohanad Bold" pitchFamily="2" charset="-78"/>
              </a:rPr>
              <a:t/>
            </a:r>
            <a:br>
              <a:rPr lang="ar-SA" dirty="0" smtClean="0">
                <a:solidFill>
                  <a:srgbClr val="CC0066"/>
                </a:solidFill>
                <a:cs typeface="AL-Mohanad Bold" pitchFamily="2" charset="-78"/>
              </a:rPr>
            </a:br>
            <a:endParaRPr lang="ar-SA" dirty="0">
              <a:solidFill>
                <a:srgbClr val="CC0066"/>
              </a:solidFill>
              <a:cs typeface="AL-Mohanad Bold" pitchFamily="2" charset="-78"/>
            </a:endParaRPr>
          </a:p>
        </p:txBody>
      </p:sp>
      <p:sp>
        <p:nvSpPr>
          <p:cNvPr id="6" name="مربع نص 5"/>
          <p:cNvSpPr txBox="1"/>
          <p:nvPr/>
        </p:nvSpPr>
        <p:spPr>
          <a:xfrm>
            <a:off x="1475656" y="428604"/>
            <a:ext cx="7025434" cy="6678751"/>
          </a:xfrm>
          <a:prstGeom prst="rect">
            <a:avLst/>
          </a:prstGeom>
          <a:noFill/>
        </p:spPr>
        <p:txBody>
          <a:bodyPr wrap="square" rtlCol="1">
            <a:spAutoFit/>
          </a:bodyPr>
          <a:lstStyle/>
          <a:p>
            <a:pPr algn="ctr"/>
            <a:endParaRPr lang="ar-SA" sz="3200" dirty="0" smtClean="0">
              <a:cs typeface="AL-Mohanad Bold" pitchFamily="2" charset="-78"/>
            </a:endParaRPr>
          </a:p>
          <a:p>
            <a:pPr algn="ctr"/>
            <a:r>
              <a:rPr lang="ar-SA" sz="3200" dirty="0" smtClean="0">
                <a:solidFill>
                  <a:srgbClr val="C00000"/>
                </a:solidFill>
                <a:cs typeface="AL-Mohanad Bold" pitchFamily="2" charset="-78"/>
              </a:rPr>
              <a:t>هل تعلمين </a:t>
            </a:r>
            <a:r>
              <a:rPr lang="ar-SA" sz="3200" dirty="0">
                <a:solidFill>
                  <a:schemeClr val="accent1">
                    <a:lumMod val="50000"/>
                  </a:schemeClr>
                </a:solidFill>
                <a:cs typeface="AL-Mohanad Bold" pitchFamily="2" charset="-78"/>
              </a:rPr>
              <a:t>أن شجرة الفلين تحتاج عشر سنوات من اجل تكوين طبقة فلين </a:t>
            </a:r>
            <a:r>
              <a:rPr lang="ar-SA" sz="3200" dirty="0" smtClean="0">
                <a:solidFill>
                  <a:schemeClr val="accent1">
                    <a:lumMod val="50000"/>
                  </a:schemeClr>
                </a:solidFill>
                <a:cs typeface="AL-Mohanad Bold" pitchFamily="2" charset="-78"/>
              </a:rPr>
              <a:t>واحدة!!</a:t>
            </a:r>
          </a:p>
          <a:p>
            <a:pPr algn="ctr"/>
            <a:r>
              <a:rPr lang="ar-SA" sz="3200" dirty="0" smtClean="0">
                <a:solidFill>
                  <a:schemeClr val="accent1">
                    <a:lumMod val="50000"/>
                  </a:schemeClr>
                </a:solidFill>
                <a:cs typeface="AL-Mohanad Bold" pitchFamily="2" charset="-78"/>
              </a:rPr>
              <a:t>وأن </a:t>
            </a:r>
            <a:r>
              <a:rPr lang="ar-SA" sz="3200" dirty="0">
                <a:solidFill>
                  <a:schemeClr val="accent1">
                    <a:lumMod val="50000"/>
                  </a:schemeClr>
                </a:solidFill>
                <a:cs typeface="AL-Mohanad Bold" pitchFamily="2" charset="-78"/>
              </a:rPr>
              <a:t>الجرادة تمتلك تسع مائة عضلة مستقلة تقريباً أي بزيادة مائتي عضلة عن </a:t>
            </a:r>
            <a:r>
              <a:rPr lang="ar-SA" sz="3200" dirty="0" err="1" smtClean="0">
                <a:solidFill>
                  <a:schemeClr val="accent1">
                    <a:lumMod val="50000"/>
                  </a:schemeClr>
                </a:solidFill>
                <a:cs typeface="AL-Mohanad Bold" pitchFamily="2" charset="-78"/>
              </a:rPr>
              <a:t>الانسان</a:t>
            </a:r>
            <a:r>
              <a:rPr lang="ar-SA" sz="3200" dirty="0" smtClean="0">
                <a:solidFill>
                  <a:schemeClr val="accent1">
                    <a:lumMod val="50000"/>
                  </a:schemeClr>
                </a:solidFill>
                <a:cs typeface="AL-Mohanad Bold" pitchFamily="2" charset="-78"/>
              </a:rPr>
              <a:t>!!</a:t>
            </a:r>
          </a:p>
          <a:p>
            <a:pPr algn="ctr"/>
            <a:r>
              <a:rPr lang="ar-SA" sz="4400" dirty="0" smtClean="0">
                <a:solidFill>
                  <a:srgbClr val="C00000"/>
                </a:solidFill>
                <a:cs typeface="AL-Mohanad Bold" pitchFamily="2" charset="-78"/>
              </a:rPr>
              <a:t>سبحان الله وبحمده..</a:t>
            </a:r>
          </a:p>
          <a:p>
            <a:pPr algn="ctr"/>
            <a:endParaRPr lang="ar-SA" sz="3200" dirty="0" smtClean="0">
              <a:cs typeface="AL-Mohanad Bold" pitchFamily="2" charset="-78"/>
            </a:endParaRPr>
          </a:p>
          <a:p>
            <a:pPr algn="ctr"/>
            <a:endParaRPr lang="ar-SA" sz="3200" dirty="0">
              <a:cs typeface="AL-Mohanad Bold" pitchFamily="2" charset="-78"/>
            </a:endParaRPr>
          </a:p>
          <a:p>
            <a:pPr algn="ctr"/>
            <a:r>
              <a:rPr lang="ar-SA" sz="3200" dirty="0" smtClean="0">
                <a:solidFill>
                  <a:schemeClr val="accent1">
                    <a:lumMod val="50000"/>
                  </a:schemeClr>
                </a:solidFill>
                <a:cs typeface="AL-Mohanad Bold" pitchFamily="2" charset="-78"/>
              </a:rPr>
              <a:t>يقول </a:t>
            </a:r>
            <a:r>
              <a:rPr lang="ar-SA" sz="3200" b="1" dirty="0" smtClean="0">
                <a:solidFill>
                  <a:srgbClr val="C00000"/>
                </a:solidFill>
                <a:cs typeface="AL-Mohanad Bold" pitchFamily="2" charset="-78"/>
              </a:rPr>
              <a:t>نجيب محفوظ </a:t>
            </a:r>
            <a:r>
              <a:rPr lang="ar-SA" sz="3200" dirty="0" smtClean="0">
                <a:solidFill>
                  <a:schemeClr val="accent1">
                    <a:lumMod val="50000"/>
                  </a:schemeClr>
                </a:solidFill>
                <a:cs typeface="AL-Mohanad Bold" pitchFamily="2" charset="-78"/>
              </a:rPr>
              <a:t>.. </a:t>
            </a:r>
            <a:r>
              <a:rPr lang="ar-SA" sz="3200" dirty="0" err="1" smtClean="0">
                <a:solidFill>
                  <a:schemeClr val="accent1">
                    <a:lumMod val="50000"/>
                  </a:schemeClr>
                </a:solidFill>
                <a:cs typeface="AL-Mohanad Bold" pitchFamily="2" charset="-78"/>
              </a:rPr>
              <a:t>الثقافه</a:t>
            </a:r>
            <a:r>
              <a:rPr lang="ar-SA" sz="3200" dirty="0" smtClean="0">
                <a:solidFill>
                  <a:schemeClr val="accent1">
                    <a:lumMod val="50000"/>
                  </a:schemeClr>
                </a:solidFill>
                <a:cs typeface="AL-Mohanad Bold" pitchFamily="2" charset="-78"/>
              </a:rPr>
              <a:t> هي </a:t>
            </a:r>
            <a:r>
              <a:rPr lang="ar-SA" sz="3200" dirty="0" err="1" smtClean="0">
                <a:solidFill>
                  <a:schemeClr val="accent1">
                    <a:lumMod val="50000"/>
                  </a:schemeClr>
                </a:solidFill>
                <a:cs typeface="AL-Mohanad Bold" pitchFamily="2" charset="-78"/>
              </a:rPr>
              <a:t>ان</a:t>
            </a:r>
            <a:r>
              <a:rPr lang="ar-SA" sz="3200" dirty="0" smtClean="0">
                <a:solidFill>
                  <a:schemeClr val="accent1">
                    <a:lumMod val="50000"/>
                  </a:schemeClr>
                </a:solidFill>
                <a:cs typeface="AL-Mohanad Bold" pitchFamily="2" charset="-78"/>
              </a:rPr>
              <a:t> تعرف نفسك وان تعرف الناس وان تعرف </a:t>
            </a:r>
            <a:r>
              <a:rPr lang="ar-SA" sz="3200" dirty="0" err="1" smtClean="0">
                <a:solidFill>
                  <a:schemeClr val="accent1">
                    <a:lumMod val="50000"/>
                  </a:schemeClr>
                </a:solidFill>
                <a:cs typeface="AL-Mohanad Bold" pitchFamily="2" charset="-78"/>
              </a:rPr>
              <a:t>الاشياء</a:t>
            </a:r>
            <a:r>
              <a:rPr lang="ar-SA" sz="3200" dirty="0" smtClean="0">
                <a:solidFill>
                  <a:schemeClr val="accent1">
                    <a:lumMod val="50000"/>
                  </a:schemeClr>
                </a:solidFill>
                <a:cs typeface="AL-Mohanad Bold" pitchFamily="2" charset="-78"/>
              </a:rPr>
              <a:t> والعلاقات .. </a:t>
            </a:r>
            <a:r>
              <a:rPr lang="ar-SA" sz="3200" dirty="0" err="1" smtClean="0">
                <a:solidFill>
                  <a:schemeClr val="accent1">
                    <a:lumMod val="50000"/>
                  </a:schemeClr>
                </a:solidFill>
                <a:cs typeface="AL-Mohanad Bold" pitchFamily="2" charset="-78"/>
              </a:rPr>
              <a:t>ونتيجه</a:t>
            </a:r>
            <a:r>
              <a:rPr lang="ar-SA" sz="3200" dirty="0" smtClean="0">
                <a:solidFill>
                  <a:schemeClr val="accent1">
                    <a:lumMod val="50000"/>
                  </a:schemeClr>
                </a:solidFill>
                <a:cs typeface="AL-Mohanad Bold" pitchFamily="2" charset="-78"/>
              </a:rPr>
              <a:t> لذلك ستحسن التصرف فيما يلم بك من </a:t>
            </a:r>
            <a:r>
              <a:rPr lang="ar-SA" sz="3200" dirty="0" err="1" smtClean="0">
                <a:solidFill>
                  <a:schemeClr val="accent1">
                    <a:lumMod val="50000"/>
                  </a:schemeClr>
                </a:solidFill>
                <a:cs typeface="AL-Mohanad Bold" pitchFamily="2" charset="-78"/>
              </a:rPr>
              <a:t>اطوار</a:t>
            </a:r>
            <a:r>
              <a:rPr lang="ar-SA" sz="3200" dirty="0" smtClean="0">
                <a:solidFill>
                  <a:schemeClr val="accent1">
                    <a:lumMod val="50000"/>
                  </a:schemeClr>
                </a:solidFill>
                <a:cs typeface="AL-Mohanad Bold" pitchFamily="2" charset="-78"/>
              </a:rPr>
              <a:t> </a:t>
            </a:r>
            <a:r>
              <a:rPr lang="ar-SA" sz="3200" dirty="0" err="1" smtClean="0">
                <a:solidFill>
                  <a:schemeClr val="accent1">
                    <a:lumMod val="50000"/>
                  </a:schemeClr>
                </a:solidFill>
                <a:cs typeface="AL-Mohanad Bold" pitchFamily="2" charset="-78"/>
              </a:rPr>
              <a:t>الحياه</a:t>
            </a:r>
            <a:r>
              <a:rPr lang="ar-SA" sz="3200" dirty="0" smtClean="0">
                <a:solidFill>
                  <a:schemeClr val="accent1">
                    <a:lumMod val="50000"/>
                  </a:schemeClr>
                </a:solidFill>
                <a:cs typeface="AL-Mohanad Bold" pitchFamily="2" charset="-78"/>
              </a:rPr>
              <a:t> ..</a:t>
            </a:r>
          </a:p>
          <a:p>
            <a:pPr algn="ctr"/>
            <a:endParaRPr lang="ar-SA" sz="3200" dirty="0">
              <a:cs typeface="AL-Mohanad Bold" pitchFamily="2" charset="-78"/>
            </a:endParaRPr>
          </a:p>
          <a:p>
            <a:pPr algn="ctr"/>
            <a:endParaRPr lang="ar-SA" sz="3200" dirty="0">
              <a:cs typeface="AL-Mohanad Bold"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normAutofit/>
          </a:bodyPr>
          <a:lstStyle/>
          <a:p>
            <a:r>
              <a:rPr lang="ar-SA" sz="6000" dirty="0" smtClean="0">
                <a:solidFill>
                  <a:schemeClr val="accent2">
                    <a:lumMod val="40000"/>
                    <a:lumOff val="60000"/>
                  </a:schemeClr>
                </a:solidFill>
              </a:rPr>
              <a:t>شكراً على حسن الاستماع</a:t>
            </a:r>
            <a:endParaRPr lang="ar-SA" sz="6000" dirty="0">
              <a:solidFill>
                <a:schemeClr val="accent2">
                  <a:lumMod val="40000"/>
                  <a:lumOff val="60000"/>
                </a:schemeClr>
              </a:solidFill>
            </a:endParaRPr>
          </a:p>
        </p:txBody>
      </p:sp>
      <p:sp>
        <p:nvSpPr>
          <p:cNvPr id="3" name="Subtitle 2"/>
          <p:cNvSpPr>
            <a:spLocks noGrp="1"/>
          </p:cNvSpPr>
          <p:nvPr>
            <p:ph type="subTitle" idx="1"/>
          </p:nvPr>
        </p:nvSpPr>
        <p:spPr>
          <a:xfrm>
            <a:off x="1331640" y="3429000"/>
            <a:ext cx="6400800" cy="1752600"/>
          </a:xfrm>
        </p:spPr>
        <p:txBody>
          <a:bodyPr>
            <a:normAutofit/>
          </a:bodyPr>
          <a:lstStyle/>
          <a:p>
            <a:r>
              <a:rPr lang="ar-SA" sz="2800" dirty="0" smtClean="0">
                <a:solidFill>
                  <a:schemeClr val="bg1">
                    <a:lumMod val="85000"/>
                  </a:schemeClr>
                </a:solidFill>
              </a:rPr>
              <a:t>الطالبة: مشاعل مرشد المرشد</a:t>
            </a:r>
          </a:p>
          <a:p>
            <a:r>
              <a:rPr lang="ar-SA" sz="2800" dirty="0" smtClean="0">
                <a:solidFill>
                  <a:schemeClr val="bg1">
                    <a:lumMod val="85000"/>
                  </a:schemeClr>
                </a:solidFill>
              </a:rPr>
              <a:t> الرقم الجامعي: 430202100</a:t>
            </a:r>
          </a:p>
          <a:p>
            <a:r>
              <a:rPr lang="ar-SA" sz="2800" dirty="0" smtClean="0">
                <a:solidFill>
                  <a:schemeClr val="bg1">
                    <a:lumMod val="85000"/>
                  </a:schemeClr>
                </a:solidFill>
              </a:rPr>
              <a:t>المحاضرة: نورة محمد الكثيري</a:t>
            </a:r>
          </a:p>
          <a:p>
            <a:endParaRPr lang="ar-SA" sz="2800" dirty="0">
              <a:solidFill>
                <a:schemeClr val="bg1">
                  <a:lumMod val="8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xfrm>
            <a:off x="457200" y="-171400"/>
            <a:ext cx="8363272" cy="1124744"/>
          </a:xfrm>
        </p:spPr>
        <p:txBody>
          <a:bodyPr/>
          <a:lstStyle/>
          <a:p>
            <a:pPr algn="r"/>
            <a:r>
              <a:rPr lang="ar-SA" dirty="0" smtClean="0">
                <a:solidFill>
                  <a:schemeClr val="accent2">
                    <a:lumMod val="75000"/>
                  </a:schemeClr>
                </a:solidFill>
                <a:cs typeface="AL-Mohanad Bold" pitchFamily="2" charset="-78"/>
              </a:rPr>
              <a:t>مفهوم طرق التدريس</a:t>
            </a:r>
            <a:endParaRPr lang="ar-SA" dirty="0">
              <a:solidFill>
                <a:schemeClr val="accent2">
                  <a:lumMod val="75000"/>
                </a:schemeClr>
              </a:solidFill>
              <a:cs typeface="AL-Mohanad Bold" pitchFamily="2" charset="-78"/>
            </a:endParaRPr>
          </a:p>
        </p:txBody>
      </p:sp>
      <p:sp>
        <p:nvSpPr>
          <p:cNvPr id="8" name="عنصر نائب للمحتوى 7"/>
          <p:cNvSpPr>
            <a:spLocks noGrp="1"/>
          </p:cNvSpPr>
          <p:nvPr>
            <p:ph idx="1"/>
          </p:nvPr>
        </p:nvSpPr>
        <p:spPr>
          <a:xfrm>
            <a:off x="899592" y="1052736"/>
            <a:ext cx="8244408" cy="5805264"/>
          </a:xfrm>
        </p:spPr>
        <p:txBody>
          <a:bodyPr>
            <a:normAutofit/>
          </a:bodyPr>
          <a:lstStyle/>
          <a:p>
            <a:r>
              <a:rPr lang="ar-SA" sz="2200" dirty="0" smtClean="0">
                <a:solidFill>
                  <a:schemeClr val="tx2">
                    <a:lumMod val="75000"/>
                  </a:schemeClr>
                </a:solidFill>
              </a:rPr>
              <a:t>الطريقة التقليدية ترى </a:t>
            </a:r>
            <a:r>
              <a:rPr lang="ar-SA" sz="2200" dirty="0">
                <a:solidFill>
                  <a:schemeClr val="tx2">
                    <a:lumMod val="75000"/>
                  </a:schemeClr>
                </a:solidFill>
              </a:rPr>
              <a:t>أ</a:t>
            </a:r>
            <a:r>
              <a:rPr lang="ar-SA" sz="2200" dirty="0" smtClean="0">
                <a:solidFill>
                  <a:schemeClr val="tx2">
                    <a:lumMod val="75000"/>
                  </a:schemeClr>
                </a:solidFill>
              </a:rPr>
              <a:t>ن التعليم ما هو إلا عملية صب المعلومات في عقول المتعلمين ..</a:t>
            </a:r>
          </a:p>
          <a:p>
            <a:r>
              <a:rPr lang="ar-SA" sz="2200" dirty="0" smtClean="0">
                <a:solidFill>
                  <a:schemeClr val="tx2">
                    <a:lumMod val="75000"/>
                  </a:schemeClr>
                </a:solidFill>
              </a:rPr>
              <a:t>النظرة الحديثة ترى أنه ليس هناك طريقة مثلى تصلح لتدريس كل الموضوعات لجميع </a:t>
            </a:r>
          </a:p>
          <a:p>
            <a:pPr>
              <a:buNone/>
            </a:pPr>
            <a:r>
              <a:rPr lang="ar-SA" sz="2200" dirty="0">
                <a:solidFill>
                  <a:schemeClr val="tx2">
                    <a:lumMod val="75000"/>
                  </a:schemeClr>
                </a:solidFill>
              </a:rPr>
              <a:t> </a:t>
            </a:r>
            <a:r>
              <a:rPr lang="ar-SA" sz="2200" dirty="0" smtClean="0">
                <a:solidFill>
                  <a:schemeClr val="tx2">
                    <a:lumMod val="75000"/>
                  </a:schemeClr>
                </a:solidFill>
              </a:rPr>
              <a:t>   الطلاب في مختلف مراحل التعليم ..</a:t>
            </a:r>
          </a:p>
          <a:p>
            <a:pPr algn="ctr">
              <a:buNone/>
            </a:pPr>
            <a:r>
              <a:rPr lang="ar-SA" sz="4000" b="1" dirty="0" smtClean="0">
                <a:solidFill>
                  <a:srgbClr val="FF0000"/>
                </a:solidFill>
              </a:rPr>
              <a:t>لماذا؟</a:t>
            </a:r>
          </a:p>
          <a:p>
            <a:pPr algn="ctr">
              <a:buNone/>
            </a:pPr>
            <a:r>
              <a:rPr lang="ar-SA" sz="2200" dirty="0" smtClean="0">
                <a:solidFill>
                  <a:srgbClr val="FF0000"/>
                </a:solidFill>
              </a:rPr>
              <a:t>لأن عملية التدريس تتضمن متغيرات وعوامل متداخله في اختيار الاسلوب الذي </a:t>
            </a:r>
          </a:p>
          <a:p>
            <a:pPr algn="ctr">
              <a:buNone/>
            </a:pPr>
            <a:r>
              <a:rPr lang="ar-SA" sz="2200" dirty="0" smtClean="0">
                <a:solidFill>
                  <a:srgbClr val="FF0000"/>
                </a:solidFill>
              </a:rPr>
              <a:t>يصلح لتدريس موضوع او ماده معينه..</a:t>
            </a:r>
          </a:p>
          <a:p>
            <a:pPr>
              <a:buNone/>
            </a:pPr>
            <a:r>
              <a:rPr lang="ar-SA" sz="2200" b="1" dirty="0" smtClean="0"/>
              <a:t>- ومن هذه المتغيرات..</a:t>
            </a:r>
          </a:p>
          <a:p>
            <a:pPr>
              <a:buNone/>
            </a:pPr>
            <a:r>
              <a:rPr lang="ar-SA" sz="2200" dirty="0" smtClean="0">
                <a:solidFill>
                  <a:schemeClr val="tx2">
                    <a:lumMod val="75000"/>
                  </a:schemeClr>
                </a:solidFill>
              </a:rPr>
              <a:t>1/خصائص الطلاب  </a:t>
            </a:r>
          </a:p>
          <a:p>
            <a:pPr>
              <a:buNone/>
            </a:pPr>
            <a:r>
              <a:rPr lang="ar-SA" sz="2200" dirty="0" smtClean="0">
                <a:solidFill>
                  <a:schemeClr val="tx2">
                    <a:lumMod val="75000"/>
                  </a:schemeClr>
                </a:solidFill>
              </a:rPr>
              <a:t>2/طبيعة المادة الدراسية</a:t>
            </a:r>
          </a:p>
          <a:p>
            <a:pPr>
              <a:buNone/>
            </a:pPr>
            <a:r>
              <a:rPr lang="ar-SA" sz="2200" dirty="0" smtClean="0">
                <a:solidFill>
                  <a:schemeClr val="tx2">
                    <a:lumMod val="75000"/>
                  </a:schemeClr>
                </a:solidFill>
              </a:rPr>
              <a:t>3/الأهداف المراد تحقيقها   </a:t>
            </a:r>
          </a:p>
          <a:p>
            <a:pPr>
              <a:buNone/>
            </a:pPr>
            <a:r>
              <a:rPr lang="ar-SA" sz="2200" dirty="0" smtClean="0">
                <a:solidFill>
                  <a:schemeClr val="tx2">
                    <a:lumMod val="75000"/>
                  </a:schemeClr>
                </a:solidFill>
              </a:rPr>
              <a:t>4/الوقت المتاح للتدريس</a:t>
            </a:r>
          </a:p>
          <a:p>
            <a:pPr>
              <a:buNone/>
            </a:pPr>
            <a:r>
              <a:rPr lang="ar-SA" sz="2200" dirty="0" smtClean="0">
                <a:solidFill>
                  <a:schemeClr val="tx2">
                    <a:lumMod val="75000"/>
                  </a:schemeClr>
                </a:solidFill>
              </a:rPr>
              <a:t>5/البيئة المادية للموقف التعليمي </a:t>
            </a:r>
          </a:p>
          <a:p>
            <a:pPr>
              <a:buNone/>
            </a:pPr>
            <a:r>
              <a:rPr lang="ar-SA" sz="2200" dirty="0" smtClean="0">
                <a:solidFill>
                  <a:schemeClr val="tx2">
                    <a:lumMod val="75000"/>
                  </a:schemeClr>
                </a:solidFill>
              </a:rPr>
              <a:t>6/المعلم ومدى </a:t>
            </a:r>
            <a:r>
              <a:rPr lang="ar-SA" sz="2200" dirty="0">
                <a:solidFill>
                  <a:schemeClr val="tx2">
                    <a:lumMod val="75000"/>
                  </a:schemeClr>
                </a:solidFill>
              </a:rPr>
              <a:t>إ</a:t>
            </a:r>
            <a:r>
              <a:rPr lang="ar-SA" sz="2200" dirty="0" smtClean="0">
                <a:solidFill>
                  <a:schemeClr val="tx2">
                    <a:lumMod val="75000"/>
                  </a:schemeClr>
                </a:solidFill>
              </a:rPr>
              <a:t>عداده </a:t>
            </a:r>
            <a:r>
              <a:rPr lang="ar-SA" sz="2200" dirty="0">
                <a:solidFill>
                  <a:schemeClr val="tx2">
                    <a:lumMod val="75000"/>
                  </a:schemeClr>
                </a:solidFill>
              </a:rPr>
              <a:t>إ</a:t>
            </a:r>
            <a:r>
              <a:rPr lang="ar-SA" sz="2200" dirty="0" smtClean="0">
                <a:solidFill>
                  <a:schemeClr val="tx2">
                    <a:lumMod val="75000"/>
                  </a:schemeClr>
                </a:solidFill>
              </a:rPr>
              <a:t>زاء المادة التي يقوم بتدريسها</a:t>
            </a:r>
          </a:p>
          <a:p>
            <a:pPr>
              <a:buNone/>
            </a:pPr>
            <a:endParaRPr lang="ar-SA" sz="2000" dirty="0" smtClean="0">
              <a:solidFill>
                <a:schemeClr val="tx2">
                  <a:lumMod val="75000"/>
                </a:schemeClr>
              </a:solidFill>
            </a:endParaRPr>
          </a:p>
          <a:p>
            <a:pPr>
              <a:buNone/>
            </a:pPr>
            <a:endParaRPr lang="ar-SA" sz="2000" dirty="0" smtClean="0">
              <a:solidFill>
                <a:schemeClr val="tx2">
                  <a:lumMod val="75000"/>
                </a:schemeClr>
              </a:solidFill>
            </a:endParaRPr>
          </a:p>
          <a:p>
            <a:pPr>
              <a:buNone/>
            </a:pPr>
            <a:endParaRPr lang="ar-SA" sz="2000" dirty="0" smtClean="0">
              <a:solidFill>
                <a:schemeClr val="tx2">
                  <a:lumMod val="75000"/>
                </a:schemeClr>
              </a:solidFill>
            </a:endParaRPr>
          </a:p>
        </p:txBody>
      </p:sp>
      <p:pic>
        <p:nvPicPr>
          <p:cNvPr id="9" name="صورة 8" descr="1.jpg"/>
          <p:cNvPicPr>
            <a:picLocks noChangeAspect="1"/>
          </p:cNvPicPr>
          <p:nvPr/>
        </p:nvPicPr>
        <p:blipFill>
          <a:blip r:embed="rId2" cstate="print"/>
          <a:stretch>
            <a:fillRect/>
          </a:stretch>
        </p:blipFill>
        <p:spPr>
          <a:xfrm>
            <a:off x="1187624" y="4293096"/>
            <a:ext cx="2773680" cy="237134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Lef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Left)">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Left)">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 calcmode="lin" valueType="num">
                                      <p:cBhvr>
                                        <p:cTn id="22"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8">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2" presetClass="entr" presetSubtype="0" fill="hold" nodeType="click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Scale>
                                      <p:cBhvr>
                                        <p:cTn id="29" dur="1000" decel="50000" fill="hold">
                                          <p:stCondLst>
                                            <p:cond delay="0"/>
                                          </p:stCondLst>
                                        </p:cTn>
                                        <p:tgtEl>
                                          <p:spTgt spid="8">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8">
                                            <p:txEl>
                                              <p:pRg st="4" end="4"/>
                                            </p:txEl>
                                          </p:spTgt>
                                        </p:tgtEl>
                                        <p:attrNameLst>
                                          <p:attrName>ppt_x</p:attrName>
                                          <p:attrName>ppt_y</p:attrName>
                                        </p:attrNameLst>
                                      </p:cBhvr>
                                    </p:animMotion>
                                    <p:animEffect transition="in" filter="fade">
                                      <p:cBhvr>
                                        <p:cTn id="31" dur="1000"/>
                                        <p:tgtEl>
                                          <p:spTgt spid="8">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2" presetClass="entr" presetSubtype="0" fill="hold" nodeType="clickEffect">
                                  <p:stCondLst>
                                    <p:cond delay="0"/>
                                  </p:stCondLst>
                                  <p:childTnLst>
                                    <p:set>
                                      <p:cBhvr>
                                        <p:cTn id="35" dur="1" fill="hold">
                                          <p:stCondLst>
                                            <p:cond delay="0"/>
                                          </p:stCondLst>
                                        </p:cTn>
                                        <p:tgtEl>
                                          <p:spTgt spid="8">
                                            <p:txEl>
                                              <p:pRg st="5" end="5"/>
                                            </p:txEl>
                                          </p:spTgt>
                                        </p:tgtEl>
                                        <p:attrNameLst>
                                          <p:attrName>style.visibility</p:attrName>
                                        </p:attrNameLst>
                                      </p:cBhvr>
                                      <p:to>
                                        <p:strVal val="visible"/>
                                      </p:to>
                                    </p:set>
                                    <p:animScale>
                                      <p:cBhvr>
                                        <p:cTn id="36" dur="1000" decel="50000" fill="hold">
                                          <p:stCondLst>
                                            <p:cond delay="0"/>
                                          </p:stCondLst>
                                        </p:cTn>
                                        <p:tgtEl>
                                          <p:spTgt spid="8">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8">
                                            <p:txEl>
                                              <p:pRg st="5" end="5"/>
                                            </p:txEl>
                                          </p:spTgt>
                                        </p:tgtEl>
                                        <p:attrNameLst>
                                          <p:attrName>ppt_x</p:attrName>
                                          <p:attrName>ppt_y</p:attrName>
                                        </p:attrNameLst>
                                      </p:cBhvr>
                                    </p:animMotion>
                                    <p:animEffect transition="in" filter="fade">
                                      <p:cBhvr>
                                        <p:cTn id="38" dur="1000"/>
                                        <p:tgtEl>
                                          <p:spTgt spid="8">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Effect transition="in" filter="strips(downLeft)">
                                      <p:cBhvr>
                                        <p:cTn id="43" dur="500"/>
                                        <p:tgtEl>
                                          <p:spTgt spid="8">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8">
                                            <p:txEl>
                                              <p:pRg st="7" end="7"/>
                                            </p:txEl>
                                          </p:spTgt>
                                        </p:tgtEl>
                                        <p:attrNameLst>
                                          <p:attrName>style.visibility</p:attrName>
                                        </p:attrNameLst>
                                      </p:cBhvr>
                                      <p:to>
                                        <p:strVal val="visible"/>
                                      </p:to>
                                    </p:set>
                                    <p:animEffect transition="in" filter="wipe(down)">
                                      <p:cBhvr>
                                        <p:cTn id="48" dur="580">
                                          <p:stCondLst>
                                            <p:cond delay="0"/>
                                          </p:stCondLst>
                                        </p:cTn>
                                        <p:tgtEl>
                                          <p:spTgt spid="8">
                                            <p:txEl>
                                              <p:pRg st="7" end="7"/>
                                            </p:txEl>
                                          </p:spTgt>
                                        </p:tgtEl>
                                      </p:cBhvr>
                                    </p:animEffect>
                                    <p:anim calcmode="lin" valueType="num">
                                      <p:cBhvr>
                                        <p:cTn id="49" dur="1822" tmFilter="0,0; 0.14,0.36; 0.43,0.73; 0.71,0.91; 1.0,1.0">
                                          <p:stCondLst>
                                            <p:cond delay="0"/>
                                          </p:stCondLst>
                                        </p:cTn>
                                        <p:tgtEl>
                                          <p:spTgt spid="8">
                                            <p:txEl>
                                              <p:pRg st="7" end="7"/>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8">
                                            <p:txEl>
                                              <p:pRg st="7" end="7"/>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8">
                                            <p:txEl>
                                              <p:pRg st="7" end="7"/>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8">
                                            <p:txEl>
                                              <p:pRg st="7" end="7"/>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8">
                                            <p:txEl>
                                              <p:pRg st="7" end="7"/>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8">
                                            <p:txEl>
                                              <p:pRg st="7" end="7"/>
                                            </p:txEl>
                                          </p:spTgt>
                                        </p:tgtEl>
                                      </p:cBhvr>
                                      <p:to x="100000" y="60000"/>
                                    </p:animScale>
                                    <p:animScale>
                                      <p:cBhvr>
                                        <p:cTn id="55" dur="166" decel="50000">
                                          <p:stCondLst>
                                            <p:cond delay="676"/>
                                          </p:stCondLst>
                                        </p:cTn>
                                        <p:tgtEl>
                                          <p:spTgt spid="8">
                                            <p:txEl>
                                              <p:pRg st="7" end="7"/>
                                            </p:txEl>
                                          </p:spTgt>
                                        </p:tgtEl>
                                      </p:cBhvr>
                                      <p:to x="100000" y="100000"/>
                                    </p:animScale>
                                    <p:animScale>
                                      <p:cBhvr>
                                        <p:cTn id="56" dur="26">
                                          <p:stCondLst>
                                            <p:cond delay="1312"/>
                                          </p:stCondLst>
                                        </p:cTn>
                                        <p:tgtEl>
                                          <p:spTgt spid="8">
                                            <p:txEl>
                                              <p:pRg st="7" end="7"/>
                                            </p:txEl>
                                          </p:spTgt>
                                        </p:tgtEl>
                                      </p:cBhvr>
                                      <p:to x="100000" y="80000"/>
                                    </p:animScale>
                                    <p:animScale>
                                      <p:cBhvr>
                                        <p:cTn id="57" dur="166" decel="50000">
                                          <p:stCondLst>
                                            <p:cond delay="1338"/>
                                          </p:stCondLst>
                                        </p:cTn>
                                        <p:tgtEl>
                                          <p:spTgt spid="8">
                                            <p:txEl>
                                              <p:pRg st="7" end="7"/>
                                            </p:txEl>
                                          </p:spTgt>
                                        </p:tgtEl>
                                      </p:cBhvr>
                                      <p:to x="100000" y="100000"/>
                                    </p:animScale>
                                    <p:animScale>
                                      <p:cBhvr>
                                        <p:cTn id="58" dur="26">
                                          <p:stCondLst>
                                            <p:cond delay="1642"/>
                                          </p:stCondLst>
                                        </p:cTn>
                                        <p:tgtEl>
                                          <p:spTgt spid="8">
                                            <p:txEl>
                                              <p:pRg st="7" end="7"/>
                                            </p:txEl>
                                          </p:spTgt>
                                        </p:tgtEl>
                                      </p:cBhvr>
                                      <p:to x="100000" y="90000"/>
                                    </p:animScale>
                                    <p:animScale>
                                      <p:cBhvr>
                                        <p:cTn id="59" dur="166" decel="50000">
                                          <p:stCondLst>
                                            <p:cond delay="1668"/>
                                          </p:stCondLst>
                                        </p:cTn>
                                        <p:tgtEl>
                                          <p:spTgt spid="8">
                                            <p:txEl>
                                              <p:pRg st="7" end="7"/>
                                            </p:txEl>
                                          </p:spTgt>
                                        </p:tgtEl>
                                      </p:cBhvr>
                                      <p:to x="100000" y="100000"/>
                                    </p:animScale>
                                    <p:animScale>
                                      <p:cBhvr>
                                        <p:cTn id="60" dur="26">
                                          <p:stCondLst>
                                            <p:cond delay="1808"/>
                                          </p:stCondLst>
                                        </p:cTn>
                                        <p:tgtEl>
                                          <p:spTgt spid="8">
                                            <p:txEl>
                                              <p:pRg st="7" end="7"/>
                                            </p:txEl>
                                          </p:spTgt>
                                        </p:tgtEl>
                                      </p:cBhvr>
                                      <p:to x="100000" y="95000"/>
                                    </p:animScale>
                                    <p:animScale>
                                      <p:cBhvr>
                                        <p:cTn id="61" dur="166" decel="50000">
                                          <p:stCondLst>
                                            <p:cond delay="1834"/>
                                          </p:stCondLst>
                                        </p:cTn>
                                        <p:tgtEl>
                                          <p:spTgt spid="8">
                                            <p:txEl>
                                              <p:pRg st="7" end="7"/>
                                            </p:txEl>
                                          </p:spTgt>
                                        </p:tgtEl>
                                      </p:cBhvr>
                                      <p:to x="100000" y="100000"/>
                                    </p:animScale>
                                  </p:childTnLst>
                                </p:cTn>
                              </p:par>
                              <p:par>
                                <p:cTn id="62" presetID="26" presetClass="entr" presetSubtype="0" fill="hold" nodeType="withEffect">
                                  <p:stCondLst>
                                    <p:cond delay="0"/>
                                  </p:stCondLst>
                                  <p:childTnLst>
                                    <p:set>
                                      <p:cBhvr>
                                        <p:cTn id="63" dur="1" fill="hold">
                                          <p:stCondLst>
                                            <p:cond delay="0"/>
                                          </p:stCondLst>
                                        </p:cTn>
                                        <p:tgtEl>
                                          <p:spTgt spid="8">
                                            <p:txEl>
                                              <p:pRg st="8" end="8"/>
                                            </p:txEl>
                                          </p:spTgt>
                                        </p:tgtEl>
                                        <p:attrNameLst>
                                          <p:attrName>style.visibility</p:attrName>
                                        </p:attrNameLst>
                                      </p:cBhvr>
                                      <p:to>
                                        <p:strVal val="visible"/>
                                      </p:to>
                                    </p:set>
                                    <p:animEffect transition="in" filter="wipe(down)">
                                      <p:cBhvr>
                                        <p:cTn id="64" dur="580">
                                          <p:stCondLst>
                                            <p:cond delay="0"/>
                                          </p:stCondLst>
                                        </p:cTn>
                                        <p:tgtEl>
                                          <p:spTgt spid="8">
                                            <p:txEl>
                                              <p:pRg st="8" end="8"/>
                                            </p:txEl>
                                          </p:spTgt>
                                        </p:tgtEl>
                                      </p:cBhvr>
                                    </p:animEffect>
                                    <p:anim calcmode="lin" valueType="num">
                                      <p:cBhvr>
                                        <p:cTn id="65" dur="1822" tmFilter="0,0; 0.14,0.36; 0.43,0.73; 0.71,0.91; 1.0,1.0">
                                          <p:stCondLst>
                                            <p:cond delay="0"/>
                                          </p:stCondLst>
                                        </p:cTn>
                                        <p:tgtEl>
                                          <p:spTgt spid="8">
                                            <p:txEl>
                                              <p:pRg st="8" end="8"/>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8">
                                            <p:txEl>
                                              <p:pRg st="8" end="8"/>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8">
                                            <p:txEl>
                                              <p:pRg st="8" end="8"/>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8">
                                            <p:txEl>
                                              <p:pRg st="8" end="8"/>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8">
                                            <p:txEl>
                                              <p:pRg st="8" end="8"/>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8">
                                            <p:txEl>
                                              <p:pRg st="8" end="8"/>
                                            </p:txEl>
                                          </p:spTgt>
                                        </p:tgtEl>
                                      </p:cBhvr>
                                      <p:to x="100000" y="60000"/>
                                    </p:animScale>
                                    <p:animScale>
                                      <p:cBhvr>
                                        <p:cTn id="71" dur="166" decel="50000">
                                          <p:stCondLst>
                                            <p:cond delay="676"/>
                                          </p:stCondLst>
                                        </p:cTn>
                                        <p:tgtEl>
                                          <p:spTgt spid="8">
                                            <p:txEl>
                                              <p:pRg st="8" end="8"/>
                                            </p:txEl>
                                          </p:spTgt>
                                        </p:tgtEl>
                                      </p:cBhvr>
                                      <p:to x="100000" y="100000"/>
                                    </p:animScale>
                                    <p:animScale>
                                      <p:cBhvr>
                                        <p:cTn id="72" dur="26">
                                          <p:stCondLst>
                                            <p:cond delay="1312"/>
                                          </p:stCondLst>
                                        </p:cTn>
                                        <p:tgtEl>
                                          <p:spTgt spid="8">
                                            <p:txEl>
                                              <p:pRg st="8" end="8"/>
                                            </p:txEl>
                                          </p:spTgt>
                                        </p:tgtEl>
                                      </p:cBhvr>
                                      <p:to x="100000" y="80000"/>
                                    </p:animScale>
                                    <p:animScale>
                                      <p:cBhvr>
                                        <p:cTn id="73" dur="166" decel="50000">
                                          <p:stCondLst>
                                            <p:cond delay="1338"/>
                                          </p:stCondLst>
                                        </p:cTn>
                                        <p:tgtEl>
                                          <p:spTgt spid="8">
                                            <p:txEl>
                                              <p:pRg st="8" end="8"/>
                                            </p:txEl>
                                          </p:spTgt>
                                        </p:tgtEl>
                                      </p:cBhvr>
                                      <p:to x="100000" y="100000"/>
                                    </p:animScale>
                                    <p:animScale>
                                      <p:cBhvr>
                                        <p:cTn id="74" dur="26">
                                          <p:stCondLst>
                                            <p:cond delay="1642"/>
                                          </p:stCondLst>
                                        </p:cTn>
                                        <p:tgtEl>
                                          <p:spTgt spid="8">
                                            <p:txEl>
                                              <p:pRg st="8" end="8"/>
                                            </p:txEl>
                                          </p:spTgt>
                                        </p:tgtEl>
                                      </p:cBhvr>
                                      <p:to x="100000" y="90000"/>
                                    </p:animScale>
                                    <p:animScale>
                                      <p:cBhvr>
                                        <p:cTn id="75" dur="166" decel="50000">
                                          <p:stCondLst>
                                            <p:cond delay="1668"/>
                                          </p:stCondLst>
                                        </p:cTn>
                                        <p:tgtEl>
                                          <p:spTgt spid="8">
                                            <p:txEl>
                                              <p:pRg st="8" end="8"/>
                                            </p:txEl>
                                          </p:spTgt>
                                        </p:tgtEl>
                                      </p:cBhvr>
                                      <p:to x="100000" y="100000"/>
                                    </p:animScale>
                                    <p:animScale>
                                      <p:cBhvr>
                                        <p:cTn id="76" dur="26">
                                          <p:stCondLst>
                                            <p:cond delay="1808"/>
                                          </p:stCondLst>
                                        </p:cTn>
                                        <p:tgtEl>
                                          <p:spTgt spid="8">
                                            <p:txEl>
                                              <p:pRg st="8" end="8"/>
                                            </p:txEl>
                                          </p:spTgt>
                                        </p:tgtEl>
                                      </p:cBhvr>
                                      <p:to x="100000" y="95000"/>
                                    </p:animScale>
                                    <p:animScale>
                                      <p:cBhvr>
                                        <p:cTn id="77" dur="166" decel="50000">
                                          <p:stCondLst>
                                            <p:cond delay="1834"/>
                                          </p:stCondLst>
                                        </p:cTn>
                                        <p:tgtEl>
                                          <p:spTgt spid="8">
                                            <p:txEl>
                                              <p:pRg st="8" end="8"/>
                                            </p:txEl>
                                          </p:spTgt>
                                        </p:tgtEl>
                                      </p:cBhvr>
                                      <p:to x="100000" y="100000"/>
                                    </p:animScale>
                                  </p:childTnLst>
                                </p:cTn>
                              </p:par>
                              <p:par>
                                <p:cTn id="78" presetID="26" presetClass="entr" presetSubtype="0" fill="hold" nodeType="withEffect">
                                  <p:stCondLst>
                                    <p:cond delay="0"/>
                                  </p:stCondLst>
                                  <p:childTnLst>
                                    <p:set>
                                      <p:cBhvr>
                                        <p:cTn id="79" dur="1" fill="hold">
                                          <p:stCondLst>
                                            <p:cond delay="0"/>
                                          </p:stCondLst>
                                        </p:cTn>
                                        <p:tgtEl>
                                          <p:spTgt spid="8">
                                            <p:txEl>
                                              <p:pRg st="9" end="9"/>
                                            </p:txEl>
                                          </p:spTgt>
                                        </p:tgtEl>
                                        <p:attrNameLst>
                                          <p:attrName>style.visibility</p:attrName>
                                        </p:attrNameLst>
                                      </p:cBhvr>
                                      <p:to>
                                        <p:strVal val="visible"/>
                                      </p:to>
                                    </p:set>
                                    <p:animEffect transition="in" filter="wipe(down)">
                                      <p:cBhvr>
                                        <p:cTn id="80" dur="580">
                                          <p:stCondLst>
                                            <p:cond delay="0"/>
                                          </p:stCondLst>
                                        </p:cTn>
                                        <p:tgtEl>
                                          <p:spTgt spid="8">
                                            <p:txEl>
                                              <p:pRg st="9" end="9"/>
                                            </p:txEl>
                                          </p:spTgt>
                                        </p:tgtEl>
                                      </p:cBhvr>
                                    </p:animEffect>
                                    <p:anim calcmode="lin" valueType="num">
                                      <p:cBhvr>
                                        <p:cTn id="81" dur="1822" tmFilter="0,0; 0.14,0.36; 0.43,0.73; 0.71,0.91; 1.0,1.0">
                                          <p:stCondLst>
                                            <p:cond delay="0"/>
                                          </p:stCondLst>
                                        </p:cTn>
                                        <p:tgtEl>
                                          <p:spTgt spid="8">
                                            <p:txEl>
                                              <p:pRg st="9" end="9"/>
                                            </p:txEl>
                                          </p:spTgt>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8">
                                            <p:txEl>
                                              <p:pRg st="9" end="9"/>
                                            </p:txEl>
                                          </p:spTgt>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8">
                                            <p:txEl>
                                              <p:pRg st="9" end="9"/>
                                            </p:txEl>
                                          </p:spTgt>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8">
                                            <p:txEl>
                                              <p:pRg st="9" end="9"/>
                                            </p:txEl>
                                          </p:spTgt>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8">
                                            <p:txEl>
                                              <p:pRg st="9" end="9"/>
                                            </p:txEl>
                                          </p:spTgt>
                                        </p:tgtEl>
                                        <p:attrNameLst>
                                          <p:attrName>ppt_y</p:attrName>
                                        </p:attrNameLst>
                                      </p:cBhvr>
                                      <p:tavLst>
                                        <p:tav tm="0" fmla="#ppt_y-sin(pi*$)/81">
                                          <p:val>
                                            <p:fltVal val="0"/>
                                          </p:val>
                                        </p:tav>
                                        <p:tav tm="100000">
                                          <p:val>
                                            <p:fltVal val="1"/>
                                          </p:val>
                                        </p:tav>
                                      </p:tavLst>
                                    </p:anim>
                                    <p:animScale>
                                      <p:cBhvr>
                                        <p:cTn id="86" dur="26">
                                          <p:stCondLst>
                                            <p:cond delay="650"/>
                                          </p:stCondLst>
                                        </p:cTn>
                                        <p:tgtEl>
                                          <p:spTgt spid="8">
                                            <p:txEl>
                                              <p:pRg st="9" end="9"/>
                                            </p:txEl>
                                          </p:spTgt>
                                        </p:tgtEl>
                                      </p:cBhvr>
                                      <p:to x="100000" y="60000"/>
                                    </p:animScale>
                                    <p:animScale>
                                      <p:cBhvr>
                                        <p:cTn id="87" dur="166" decel="50000">
                                          <p:stCondLst>
                                            <p:cond delay="676"/>
                                          </p:stCondLst>
                                        </p:cTn>
                                        <p:tgtEl>
                                          <p:spTgt spid="8">
                                            <p:txEl>
                                              <p:pRg st="9" end="9"/>
                                            </p:txEl>
                                          </p:spTgt>
                                        </p:tgtEl>
                                      </p:cBhvr>
                                      <p:to x="100000" y="100000"/>
                                    </p:animScale>
                                    <p:animScale>
                                      <p:cBhvr>
                                        <p:cTn id="88" dur="26">
                                          <p:stCondLst>
                                            <p:cond delay="1312"/>
                                          </p:stCondLst>
                                        </p:cTn>
                                        <p:tgtEl>
                                          <p:spTgt spid="8">
                                            <p:txEl>
                                              <p:pRg st="9" end="9"/>
                                            </p:txEl>
                                          </p:spTgt>
                                        </p:tgtEl>
                                      </p:cBhvr>
                                      <p:to x="100000" y="80000"/>
                                    </p:animScale>
                                    <p:animScale>
                                      <p:cBhvr>
                                        <p:cTn id="89" dur="166" decel="50000">
                                          <p:stCondLst>
                                            <p:cond delay="1338"/>
                                          </p:stCondLst>
                                        </p:cTn>
                                        <p:tgtEl>
                                          <p:spTgt spid="8">
                                            <p:txEl>
                                              <p:pRg st="9" end="9"/>
                                            </p:txEl>
                                          </p:spTgt>
                                        </p:tgtEl>
                                      </p:cBhvr>
                                      <p:to x="100000" y="100000"/>
                                    </p:animScale>
                                    <p:animScale>
                                      <p:cBhvr>
                                        <p:cTn id="90" dur="26">
                                          <p:stCondLst>
                                            <p:cond delay="1642"/>
                                          </p:stCondLst>
                                        </p:cTn>
                                        <p:tgtEl>
                                          <p:spTgt spid="8">
                                            <p:txEl>
                                              <p:pRg st="9" end="9"/>
                                            </p:txEl>
                                          </p:spTgt>
                                        </p:tgtEl>
                                      </p:cBhvr>
                                      <p:to x="100000" y="90000"/>
                                    </p:animScale>
                                    <p:animScale>
                                      <p:cBhvr>
                                        <p:cTn id="91" dur="166" decel="50000">
                                          <p:stCondLst>
                                            <p:cond delay="1668"/>
                                          </p:stCondLst>
                                        </p:cTn>
                                        <p:tgtEl>
                                          <p:spTgt spid="8">
                                            <p:txEl>
                                              <p:pRg st="9" end="9"/>
                                            </p:txEl>
                                          </p:spTgt>
                                        </p:tgtEl>
                                      </p:cBhvr>
                                      <p:to x="100000" y="100000"/>
                                    </p:animScale>
                                    <p:animScale>
                                      <p:cBhvr>
                                        <p:cTn id="92" dur="26">
                                          <p:stCondLst>
                                            <p:cond delay="1808"/>
                                          </p:stCondLst>
                                        </p:cTn>
                                        <p:tgtEl>
                                          <p:spTgt spid="8">
                                            <p:txEl>
                                              <p:pRg st="9" end="9"/>
                                            </p:txEl>
                                          </p:spTgt>
                                        </p:tgtEl>
                                      </p:cBhvr>
                                      <p:to x="100000" y="95000"/>
                                    </p:animScale>
                                    <p:animScale>
                                      <p:cBhvr>
                                        <p:cTn id="93" dur="166" decel="50000">
                                          <p:stCondLst>
                                            <p:cond delay="1834"/>
                                          </p:stCondLst>
                                        </p:cTn>
                                        <p:tgtEl>
                                          <p:spTgt spid="8">
                                            <p:txEl>
                                              <p:pRg st="9" end="9"/>
                                            </p:txEl>
                                          </p:spTgt>
                                        </p:tgtEl>
                                      </p:cBhvr>
                                      <p:to x="100000" y="100000"/>
                                    </p:animScale>
                                  </p:childTnLst>
                                </p:cTn>
                              </p:par>
                              <p:par>
                                <p:cTn id="94" presetID="26" presetClass="entr" presetSubtype="0" fill="hold" nodeType="withEffect">
                                  <p:stCondLst>
                                    <p:cond delay="0"/>
                                  </p:stCondLst>
                                  <p:childTnLst>
                                    <p:set>
                                      <p:cBhvr>
                                        <p:cTn id="95" dur="1" fill="hold">
                                          <p:stCondLst>
                                            <p:cond delay="0"/>
                                          </p:stCondLst>
                                        </p:cTn>
                                        <p:tgtEl>
                                          <p:spTgt spid="8">
                                            <p:txEl>
                                              <p:pRg st="10" end="10"/>
                                            </p:txEl>
                                          </p:spTgt>
                                        </p:tgtEl>
                                        <p:attrNameLst>
                                          <p:attrName>style.visibility</p:attrName>
                                        </p:attrNameLst>
                                      </p:cBhvr>
                                      <p:to>
                                        <p:strVal val="visible"/>
                                      </p:to>
                                    </p:set>
                                    <p:animEffect transition="in" filter="wipe(down)">
                                      <p:cBhvr>
                                        <p:cTn id="96" dur="580">
                                          <p:stCondLst>
                                            <p:cond delay="0"/>
                                          </p:stCondLst>
                                        </p:cTn>
                                        <p:tgtEl>
                                          <p:spTgt spid="8">
                                            <p:txEl>
                                              <p:pRg st="10" end="10"/>
                                            </p:txEl>
                                          </p:spTgt>
                                        </p:tgtEl>
                                      </p:cBhvr>
                                    </p:animEffect>
                                    <p:anim calcmode="lin" valueType="num">
                                      <p:cBhvr>
                                        <p:cTn id="97" dur="1822" tmFilter="0,0; 0.14,0.36; 0.43,0.73; 0.71,0.91; 1.0,1.0">
                                          <p:stCondLst>
                                            <p:cond delay="0"/>
                                          </p:stCondLst>
                                        </p:cTn>
                                        <p:tgtEl>
                                          <p:spTgt spid="8">
                                            <p:txEl>
                                              <p:pRg st="10" end="10"/>
                                            </p:txEl>
                                          </p:spTgt>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8">
                                            <p:txEl>
                                              <p:pRg st="10" end="10"/>
                                            </p:txEl>
                                          </p:spTgt>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8">
                                            <p:txEl>
                                              <p:pRg st="10" end="10"/>
                                            </p:txEl>
                                          </p:spTgt>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8">
                                            <p:txEl>
                                              <p:pRg st="10" end="10"/>
                                            </p:txEl>
                                          </p:spTgt>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8">
                                            <p:txEl>
                                              <p:pRg st="10" end="10"/>
                                            </p:txEl>
                                          </p:spTgt>
                                        </p:tgtEl>
                                        <p:attrNameLst>
                                          <p:attrName>ppt_y</p:attrName>
                                        </p:attrNameLst>
                                      </p:cBhvr>
                                      <p:tavLst>
                                        <p:tav tm="0" fmla="#ppt_y-sin(pi*$)/81">
                                          <p:val>
                                            <p:fltVal val="0"/>
                                          </p:val>
                                        </p:tav>
                                        <p:tav tm="100000">
                                          <p:val>
                                            <p:fltVal val="1"/>
                                          </p:val>
                                        </p:tav>
                                      </p:tavLst>
                                    </p:anim>
                                    <p:animScale>
                                      <p:cBhvr>
                                        <p:cTn id="102" dur="26">
                                          <p:stCondLst>
                                            <p:cond delay="650"/>
                                          </p:stCondLst>
                                        </p:cTn>
                                        <p:tgtEl>
                                          <p:spTgt spid="8">
                                            <p:txEl>
                                              <p:pRg st="10" end="10"/>
                                            </p:txEl>
                                          </p:spTgt>
                                        </p:tgtEl>
                                      </p:cBhvr>
                                      <p:to x="100000" y="60000"/>
                                    </p:animScale>
                                    <p:animScale>
                                      <p:cBhvr>
                                        <p:cTn id="103" dur="166" decel="50000">
                                          <p:stCondLst>
                                            <p:cond delay="676"/>
                                          </p:stCondLst>
                                        </p:cTn>
                                        <p:tgtEl>
                                          <p:spTgt spid="8">
                                            <p:txEl>
                                              <p:pRg st="10" end="10"/>
                                            </p:txEl>
                                          </p:spTgt>
                                        </p:tgtEl>
                                      </p:cBhvr>
                                      <p:to x="100000" y="100000"/>
                                    </p:animScale>
                                    <p:animScale>
                                      <p:cBhvr>
                                        <p:cTn id="104" dur="26">
                                          <p:stCondLst>
                                            <p:cond delay="1312"/>
                                          </p:stCondLst>
                                        </p:cTn>
                                        <p:tgtEl>
                                          <p:spTgt spid="8">
                                            <p:txEl>
                                              <p:pRg st="10" end="10"/>
                                            </p:txEl>
                                          </p:spTgt>
                                        </p:tgtEl>
                                      </p:cBhvr>
                                      <p:to x="100000" y="80000"/>
                                    </p:animScale>
                                    <p:animScale>
                                      <p:cBhvr>
                                        <p:cTn id="105" dur="166" decel="50000">
                                          <p:stCondLst>
                                            <p:cond delay="1338"/>
                                          </p:stCondLst>
                                        </p:cTn>
                                        <p:tgtEl>
                                          <p:spTgt spid="8">
                                            <p:txEl>
                                              <p:pRg st="10" end="10"/>
                                            </p:txEl>
                                          </p:spTgt>
                                        </p:tgtEl>
                                      </p:cBhvr>
                                      <p:to x="100000" y="100000"/>
                                    </p:animScale>
                                    <p:animScale>
                                      <p:cBhvr>
                                        <p:cTn id="106" dur="26">
                                          <p:stCondLst>
                                            <p:cond delay="1642"/>
                                          </p:stCondLst>
                                        </p:cTn>
                                        <p:tgtEl>
                                          <p:spTgt spid="8">
                                            <p:txEl>
                                              <p:pRg st="10" end="10"/>
                                            </p:txEl>
                                          </p:spTgt>
                                        </p:tgtEl>
                                      </p:cBhvr>
                                      <p:to x="100000" y="90000"/>
                                    </p:animScale>
                                    <p:animScale>
                                      <p:cBhvr>
                                        <p:cTn id="107" dur="166" decel="50000">
                                          <p:stCondLst>
                                            <p:cond delay="1668"/>
                                          </p:stCondLst>
                                        </p:cTn>
                                        <p:tgtEl>
                                          <p:spTgt spid="8">
                                            <p:txEl>
                                              <p:pRg st="10" end="10"/>
                                            </p:txEl>
                                          </p:spTgt>
                                        </p:tgtEl>
                                      </p:cBhvr>
                                      <p:to x="100000" y="100000"/>
                                    </p:animScale>
                                    <p:animScale>
                                      <p:cBhvr>
                                        <p:cTn id="108" dur="26">
                                          <p:stCondLst>
                                            <p:cond delay="1808"/>
                                          </p:stCondLst>
                                        </p:cTn>
                                        <p:tgtEl>
                                          <p:spTgt spid="8">
                                            <p:txEl>
                                              <p:pRg st="10" end="10"/>
                                            </p:txEl>
                                          </p:spTgt>
                                        </p:tgtEl>
                                      </p:cBhvr>
                                      <p:to x="100000" y="95000"/>
                                    </p:animScale>
                                    <p:animScale>
                                      <p:cBhvr>
                                        <p:cTn id="109" dur="166" decel="50000">
                                          <p:stCondLst>
                                            <p:cond delay="1834"/>
                                          </p:stCondLst>
                                        </p:cTn>
                                        <p:tgtEl>
                                          <p:spTgt spid="8">
                                            <p:txEl>
                                              <p:pRg st="10" end="10"/>
                                            </p:txEl>
                                          </p:spTgt>
                                        </p:tgtEl>
                                      </p:cBhvr>
                                      <p:to x="100000" y="100000"/>
                                    </p:animScale>
                                  </p:childTnLst>
                                </p:cTn>
                              </p:par>
                              <p:par>
                                <p:cTn id="110" presetID="26" presetClass="entr" presetSubtype="0" fill="hold" nodeType="withEffect">
                                  <p:stCondLst>
                                    <p:cond delay="0"/>
                                  </p:stCondLst>
                                  <p:childTnLst>
                                    <p:set>
                                      <p:cBhvr>
                                        <p:cTn id="111" dur="1" fill="hold">
                                          <p:stCondLst>
                                            <p:cond delay="0"/>
                                          </p:stCondLst>
                                        </p:cTn>
                                        <p:tgtEl>
                                          <p:spTgt spid="8">
                                            <p:txEl>
                                              <p:pRg st="11" end="11"/>
                                            </p:txEl>
                                          </p:spTgt>
                                        </p:tgtEl>
                                        <p:attrNameLst>
                                          <p:attrName>style.visibility</p:attrName>
                                        </p:attrNameLst>
                                      </p:cBhvr>
                                      <p:to>
                                        <p:strVal val="visible"/>
                                      </p:to>
                                    </p:set>
                                    <p:animEffect transition="in" filter="wipe(down)">
                                      <p:cBhvr>
                                        <p:cTn id="112" dur="580">
                                          <p:stCondLst>
                                            <p:cond delay="0"/>
                                          </p:stCondLst>
                                        </p:cTn>
                                        <p:tgtEl>
                                          <p:spTgt spid="8">
                                            <p:txEl>
                                              <p:pRg st="11" end="11"/>
                                            </p:txEl>
                                          </p:spTgt>
                                        </p:tgtEl>
                                      </p:cBhvr>
                                    </p:animEffect>
                                    <p:anim calcmode="lin" valueType="num">
                                      <p:cBhvr>
                                        <p:cTn id="113" dur="1822" tmFilter="0,0; 0.14,0.36; 0.43,0.73; 0.71,0.91; 1.0,1.0">
                                          <p:stCondLst>
                                            <p:cond delay="0"/>
                                          </p:stCondLst>
                                        </p:cTn>
                                        <p:tgtEl>
                                          <p:spTgt spid="8">
                                            <p:txEl>
                                              <p:pRg st="11" end="11"/>
                                            </p:txEl>
                                          </p:spTgt>
                                        </p:tgtEl>
                                        <p:attrNameLst>
                                          <p:attrName>ppt_x</p:attrName>
                                        </p:attrNameLst>
                                      </p:cBhvr>
                                      <p:tavLst>
                                        <p:tav tm="0">
                                          <p:val>
                                            <p:strVal val="#ppt_x-0.25"/>
                                          </p:val>
                                        </p:tav>
                                        <p:tav tm="100000">
                                          <p:val>
                                            <p:strVal val="#ppt_x"/>
                                          </p:val>
                                        </p:tav>
                                      </p:tavLst>
                                    </p:anim>
                                    <p:anim calcmode="lin" valueType="num">
                                      <p:cBhvr>
                                        <p:cTn id="114" dur="664" tmFilter="0.0,0.0; 0.25,0.07; 0.50,0.2; 0.75,0.467; 1.0,1.0">
                                          <p:stCondLst>
                                            <p:cond delay="0"/>
                                          </p:stCondLst>
                                        </p:cTn>
                                        <p:tgtEl>
                                          <p:spTgt spid="8">
                                            <p:txEl>
                                              <p:pRg st="11" end="11"/>
                                            </p:txEl>
                                          </p:spTgt>
                                        </p:tgtEl>
                                        <p:attrNameLst>
                                          <p:attrName>ppt_y</p:attrName>
                                        </p:attrNameLst>
                                      </p:cBhvr>
                                      <p:tavLst>
                                        <p:tav tm="0" fmla="#ppt_y-sin(pi*$)/3">
                                          <p:val>
                                            <p:fltVal val="0.5"/>
                                          </p:val>
                                        </p:tav>
                                        <p:tav tm="100000">
                                          <p:val>
                                            <p:fltVal val="1"/>
                                          </p:val>
                                        </p:tav>
                                      </p:tavLst>
                                    </p:anim>
                                    <p:anim calcmode="lin" valueType="num">
                                      <p:cBhvr>
                                        <p:cTn id="115" dur="664" tmFilter="0, 0; 0.125,0.2665; 0.25,0.4; 0.375,0.465; 0.5,0.5;  0.625,0.535; 0.75,0.6; 0.875,0.7335; 1,1">
                                          <p:stCondLst>
                                            <p:cond delay="664"/>
                                          </p:stCondLst>
                                        </p:cTn>
                                        <p:tgtEl>
                                          <p:spTgt spid="8">
                                            <p:txEl>
                                              <p:pRg st="11" end="11"/>
                                            </p:txEl>
                                          </p:spTgt>
                                        </p:tgtEl>
                                        <p:attrNameLst>
                                          <p:attrName>ppt_y</p:attrName>
                                        </p:attrNameLst>
                                      </p:cBhvr>
                                      <p:tavLst>
                                        <p:tav tm="0" fmla="#ppt_y-sin(pi*$)/9">
                                          <p:val>
                                            <p:fltVal val="0"/>
                                          </p:val>
                                        </p:tav>
                                        <p:tav tm="100000">
                                          <p:val>
                                            <p:fltVal val="1"/>
                                          </p:val>
                                        </p:tav>
                                      </p:tavLst>
                                    </p:anim>
                                    <p:anim calcmode="lin" valueType="num">
                                      <p:cBhvr>
                                        <p:cTn id="116" dur="332" tmFilter="0, 0; 0.125,0.2665; 0.25,0.4; 0.375,0.465; 0.5,0.5;  0.625,0.535; 0.75,0.6; 0.875,0.7335; 1,1">
                                          <p:stCondLst>
                                            <p:cond delay="1324"/>
                                          </p:stCondLst>
                                        </p:cTn>
                                        <p:tgtEl>
                                          <p:spTgt spid="8">
                                            <p:txEl>
                                              <p:pRg st="11" end="11"/>
                                            </p:txEl>
                                          </p:spTgt>
                                        </p:tgtEl>
                                        <p:attrNameLst>
                                          <p:attrName>ppt_y</p:attrName>
                                        </p:attrNameLst>
                                      </p:cBhvr>
                                      <p:tavLst>
                                        <p:tav tm="0" fmla="#ppt_y-sin(pi*$)/27">
                                          <p:val>
                                            <p:fltVal val="0"/>
                                          </p:val>
                                        </p:tav>
                                        <p:tav tm="100000">
                                          <p:val>
                                            <p:fltVal val="1"/>
                                          </p:val>
                                        </p:tav>
                                      </p:tavLst>
                                    </p:anim>
                                    <p:anim calcmode="lin" valueType="num">
                                      <p:cBhvr>
                                        <p:cTn id="117" dur="164" tmFilter="0, 0; 0.125,0.2665; 0.25,0.4; 0.375,0.465; 0.5,0.5;  0.625,0.535; 0.75,0.6; 0.875,0.7335; 1,1">
                                          <p:stCondLst>
                                            <p:cond delay="1656"/>
                                          </p:stCondLst>
                                        </p:cTn>
                                        <p:tgtEl>
                                          <p:spTgt spid="8">
                                            <p:txEl>
                                              <p:pRg st="11" end="11"/>
                                            </p:txEl>
                                          </p:spTgt>
                                        </p:tgtEl>
                                        <p:attrNameLst>
                                          <p:attrName>ppt_y</p:attrName>
                                        </p:attrNameLst>
                                      </p:cBhvr>
                                      <p:tavLst>
                                        <p:tav tm="0" fmla="#ppt_y-sin(pi*$)/81">
                                          <p:val>
                                            <p:fltVal val="0"/>
                                          </p:val>
                                        </p:tav>
                                        <p:tav tm="100000">
                                          <p:val>
                                            <p:fltVal val="1"/>
                                          </p:val>
                                        </p:tav>
                                      </p:tavLst>
                                    </p:anim>
                                    <p:animScale>
                                      <p:cBhvr>
                                        <p:cTn id="118" dur="26">
                                          <p:stCondLst>
                                            <p:cond delay="650"/>
                                          </p:stCondLst>
                                        </p:cTn>
                                        <p:tgtEl>
                                          <p:spTgt spid="8">
                                            <p:txEl>
                                              <p:pRg st="11" end="11"/>
                                            </p:txEl>
                                          </p:spTgt>
                                        </p:tgtEl>
                                      </p:cBhvr>
                                      <p:to x="100000" y="60000"/>
                                    </p:animScale>
                                    <p:animScale>
                                      <p:cBhvr>
                                        <p:cTn id="119" dur="166" decel="50000">
                                          <p:stCondLst>
                                            <p:cond delay="676"/>
                                          </p:stCondLst>
                                        </p:cTn>
                                        <p:tgtEl>
                                          <p:spTgt spid="8">
                                            <p:txEl>
                                              <p:pRg st="11" end="11"/>
                                            </p:txEl>
                                          </p:spTgt>
                                        </p:tgtEl>
                                      </p:cBhvr>
                                      <p:to x="100000" y="100000"/>
                                    </p:animScale>
                                    <p:animScale>
                                      <p:cBhvr>
                                        <p:cTn id="120" dur="26">
                                          <p:stCondLst>
                                            <p:cond delay="1312"/>
                                          </p:stCondLst>
                                        </p:cTn>
                                        <p:tgtEl>
                                          <p:spTgt spid="8">
                                            <p:txEl>
                                              <p:pRg st="11" end="11"/>
                                            </p:txEl>
                                          </p:spTgt>
                                        </p:tgtEl>
                                      </p:cBhvr>
                                      <p:to x="100000" y="80000"/>
                                    </p:animScale>
                                    <p:animScale>
                                      <p:cBhvr>
                                        <p:cTn id="121" dur="166" decel="50000">
                                          <p:stCondLst>
                                            <p:cond delay="1338"/>
                                          </p:stCondLst>
                                        </p:cTn>
                                        <p:tgtEl>
                                          <p:spTgt spid="8">
                                            <p:txEl>
                                              <p:pRg st="11" end="11"/>
                                            </p:txEl>
                                          </p:spTgt>
                                        </p:tgtEl>
                                      </p:cBhvr>
                                      <p:to x="100000" y="100000"/>
                                    </p:animScale>
                                    <p:animScale>
                                      <p:cBhvr>
                                        <p:cTn id="122" dur="26">
                                          <p:stCondLst>
                                            <p:cond delay="1642"/>
                                          </p:stCondLst>
                                        </p:cTn>
                                        <p:tgtEl>
                                          <p:spTgt spid="8">
                                            <p:txEl>
                                              <p:pRg st="11" end="11"/>
                                            </p:txEl>
                                          </p:spTgt>
                                        </p:tgtEl>
                                      </p:cBhvr>
                                      <p:to x="100000" y="90000"/>
                                    </p:animScale>
                                    <p:animScale>
                                      <p:cBhvr>
                                        <p:cTn id="123" dur="166" decel="50000">
                                          <p:stCondLst>
                                            <p:cond delay="1668"/>
                                          </p:stCondLst>
                                        </p:cTn>
                                        <p:tgtEl>
                                          <p:spTgt spid="8">
                                            <p:txEl>
                                              <p:pRg st="11" end="11"/>
                                            </p:txEl>
                                          </p:spTgt>
                                        </p:tgtEl>
                                      </p:cBhvr>
                                      <p:to x="100000" y="100000"/>
                                    </p:animScale>
                                    <p:animScale>
                                      <p:cBhvr>
                                        <p:cTn id="124" dur="26">
                                          <p:stCondLst>
                                            <p:cond delay="1808"/>
                                          </p:stCondLst>
                                        </p:cTn>
                                        <p:tgtEl>
                                          <p:spTgt spid="8">
                                            <p:txEl>
                                              <p:pRg st="11" end="11"/>
                                            </p:txEl>
                                          </p:spTgt>
                                        </p:tgtEl>
                                      </p:cBhvr>
                                      <p:to x="100000" y="95000"/>
                                    </p:animScale>
                                    <p:animScale>
                                      <p:cBhvr>
                                        <p:cTn id="125" dur="166" decel="50000">
                                          <p:stCondLst>
                                            <p:cond delay="1834"/>
                                          </p:stCondLst>
                                        </p:cTn>
                                        <p:tgtEl>
                                          <p:spTgt spid="8">
                                            <p:txEl>
                                              <p:pRg st="11" end="11"/>
                                            </p:txEl>
                                          </p:spTgt>
                                        </p:tgtEl>
                                      </p:cBhvr>
                                      <p:to x="100000" y="100000"/>
                                    </p:animScale>
                                  </p:childTnLst>
                                </p:cTn>
                              </p:par>
                              <p:par>
                                <p:cTn id="126" presetID="26" presetClass="entr" presetSubtype="0" fill="hold" nodeType="withEffect">
                                  <p:stCondLst>
                                    <p:cond delay="0"/>
                                  </p:stCondLst>
                                  <p:childTnLst>
                                    <p:set>
                                      <p:cBhvr>
                                        <p:cTn id="127" dur="1" fill="hold">
                                          <p:stCondLst>
                                            <p:cond delay="0"/>
                                          </p:stCondLst>
                                        </p:cTn>
                                        <p:tgtEl>
                                          <p:spTgt spid="8">
                                            <p:txEl>
                                              <p:pRg st="12" end="12"/>
                                            </p:txEl>
                                          </p:spTgt>
                                        </p:tgtEl>
                                        <p:attrNameLst>
                                          <p:attrName>style.visibility</p:attrName>
                                        </p:attrNameLst>
                                      </p:cBhvr>
                                      <p:to>
                                        <p:strVal val="visible"/>
                                      </p:to>
                                    </p:set>
                                    <p:animEffect transition="in" filter="wipe(down)">
                                      <p:cBhvr>
                                        <p:cTn id="128" dur="580">
                                          <p:stCondLst>
                                            <p:cond delay="0"/>
                                          </p:stCondLst>
                                        </p:cTn>
                                        <p:tgtEl>
                                          <p:spTgt spid="8">
                                            <p:txEl>
                                              <p:pRg st="12" end="12"/>
                                            </p:txEl>
                                          </p:spTgt>
                                        </p:tgtEl>
                                      </p:cBhvr>
                                    </p:animEffect>
                                    <p:anim calcmode="lin" valueType="num">
                                      <p:cBhvr>
                                        <p:cTn id="129" dur="1822" tmFilter="0,0; 0.14,0.36; 0.43,0.73; 0.71,0.91; 1.0,1.0">
                                          <p:stCondLst>
                                            <p:cond delay="0"/>
                                          </p:stCondLst>
                                        </p:cTn>
                                        <p:tgtEl>
                                          <p:spTgt spid="8">
                                            <p:txEl>
                                              <p:pRg st="12" end="12"/>
                                            </p:txEl>
                                          </p:spTgt>
                                        </p:tgtEl>
                                        <p:attrNameLst>
                                          <p:attrName>ppt_x</p:attrName>
                                        </p:attrNameLst>
                                      </p:cBhvr>
                                      <p:tavLst>
                                        <p:tav tm="0">
                                          <p:val>
                                            <p:strVal val="#ppt_x-0.25"/>
                                          </p:val>
                                        </p:tav>
                                        <p:tav tm="100000">
                                          <p:val>
                                            <p:strVal val="#ppt_x"/>
                                          </p:val>
                                        </p:tav>
                                      </p:tavLst>
                                    </p:anim>
                                    <p:anim calcmode="lin" valueType="num">
                                      <p:cBhvr>
                                        <p:cTn id="130" dur="664" tmFilter="0.0,0.0; 0.25,0.07; 0.50,0.2; 0.75,0.467; 1.0,1.0">
                                          <p:stCondLst>
                                            <p:cond delay="0"/>
                                          </p:stCondLst>
                                        </p:cTn>
                                        <p:tgtEl>
                                          <p:spTgt spid="8">
                                            <p:txEl>
                                              <p:pRg st="12" end="12"/>
                                            </p:txEl>
                                          </p:spTgt>
                                        </p:tgtEl>
                                        <p:attrNameLst>
                                          <p:attrName>ppt_y</p:attrName>
                                        </p:attrNameLst>
                                      </p:cBhvr>
                                      <p:tavLst>
                                        <p:tav tm="0" fmla="#ppt_y-sin(pi*$)/3">
                                          <p:val>
                                            <p:fltVal val="0.5"/>
                                          </p:val>
                                        </p:tav>
                                        <p:tav tm="100000">
                                          <p:val>
                                            <p:fltVal val="1"/>
                                          </p:val>
                                        </p:tav>
                                      </p:tavLst>
                                    </p:anim>
                                    <p:anim calcmode="lin" valueType="num">
                                      <p:cBhvr>
                                        <p:cTn id="131" dur="664" tmFilter="0, 0; 0.125,0.2665; 0.25,0.4; 0.375,0.465; 0.5,0.5;  0.625,0.535; 0.75,0.6; 0.875,0.7335; 1,1">
                                          <p:stCondLst>
                                            <p:cond delay="664"/>
                                          </p:stCondLst>
                                        </p:cTn>
                                        <p:tgtEl>
                                          <p:spTgt spid="8">
                                            <p:txEl>
                                              <p:pRg st="12" end="12"/>
                                            </p:txEl>
                                          </p:spTgt>
                                        </p:tgtEl>
                                        <p:attrNameLst>
                                          <p:attrName>ppt_y</p:attrName>
                                        </p:attrNameLst>
                                      </p:cBhvr>
                                      <p:tavLst>
                                        <p:tav tm="0" fmla="#ppt_y-sin(pi*$)/9">
                                          <p:val>
                                            <p:fltVal val="0"/>
                                          </p:val>
                                        </p:tav>
                                        <p:tav tm="100000">
                                          <p:val>
                                            <p:fltVal val="1"/>
                                          </p:val>
                                        </p:tav>
                                      </p:tavLst>
                                    </p:anim>
                                    <p:anim calcmode="lin" valueType="num">
                                      <p:cBhvr>
                                        <p:cTn id="132" dur="332" tmFilter="0, 0; 0.125,0.2665; 0.25,0.4; 0.375,0.465; 0.5,0.5;  0.625,0.535; 0.75,0.6; 0.875,0.7335; 1,1">
                                          <p:stCondLst>
                                            <p:cond delay="1324"/>
                                          </p:stCondLst>
                                        </p:cTn>
                                        <p:tgtEl>
                                          <p:spTgt spid="8">
                                            <p:txEl>
                                              <p:pRg st="12" end="12"/>
                                            </p:txEl>
                                          </p:spTgt>
                                        </p:tgtEl>
                                        <p:attrNameLst>
                                          <p:attrName>ppt_y</p:attrName>
                                        </p:attrNameLst>
                                      </p:cBhvr>
                                      <p:tavLst>
                                        <p:tav tm="0" fmla="#ppt_y-sin(pi*$)/27">
                                          <p:val>
                                            <p:fltVal val="0"/>
                                          </p:val>
                                        </p:tav>
                                        <p:tav tm="100000">
                                          <p:val>
                                            <p:fltVal val="1"/>
                                          </p:val>
                                        </p:tav>
                                      </p:tavLst>
                                    </p:anim>
                                    <p:anim calcmode="lin" valueType="num">
                                      <p:cBhvr>
                                        <p:cTn id="133" dur="164" tmFilter="0, 0; 0.125,0.2665; 0.25,0.4; 0.375,0.465; 0.5,0.5;  0.625,0.535; 0.75,0.6; 0.875,0.7335; 1,1">
                                          <p:stCondLst>
                                            <p:cond delay="1656"/>
                                          </p:stCondLst>
                                        </p:cTn>
                                        <p:tgtEl>
                                          <p:spTgt spid="8">
                                            <p:txEl>
                                              <p:pRg st="12" end="12"/>
                                            </p:txEl>
                                          </p:spTgt>
                                        </p:tgtEl>
                                        <p:attrNameLst>
                                          <p:attrName>ppt_y</p:attrName>
                                        </p:attrNameLst>
                                      </p:cBhvr>
                                      <p:tavLst>
                                        <p:tav tm="0" fmla="#ppt_y-sin(pi*$)/81">
                                          <p:val>
                                            <p:fltVal val="0"/>
                                          </p:val>
                                        </p:tav>
                                        <p:tav tm="100000">
                                          <p:val>
                                            <p:fltVal val="1"/>
                                          </p:val>
                                        </p:tav>
                                      </p:tavLst>
                                    </p:anim>
                                    <p:animScale>
                                      <p:cBhvr>
                                        <p:cTn id="134" dur="26">
                                          <p:stCondLst>
                                            <p:cond delay="650"/>
                                          </p:stCondLst>
                                        </p:cTn>
                                        <p:tgtEl>
                                          <p:spTgt spid="8">
                                            <p:txEl>
                                              <p:pRg st="12" end="12"/>
                                            </p:txEl>
                                          </p:spTgt>
                                        </p:tgtEl>
                                      </p:cBhvr>
                                      <p:to x="100000" y="60000"/>
                                    </p:animScale>
                                    <p:animScale>
                                      <p:cBhvr>
                                        <p:cTn id="135" dur="166" decel="50000">
                                          <p:stCondLst>
                                            <p:cond delay="676"/>
                                          </p:stCondLst>
                                        </p:cTn>
                                        <p:tgtEl>
                                          <p:spTgt spid="8">
                                            <p:txEl>
                                              <p:pRg st="12" end="12"/>
                                            </p:txEl>
                                          </p:spTgt>
                                        </p:tgtEl>
                                      </p:cBhvr>
                                      <p:to x="100000" y="100000"/>
                                    </p:animScale>
                                    <p:animScale>
                                      <p:cBhvr>
                                        <p:cTn id="136" dur="26">
                                          <p:stCondLst>
                                            <p:cond delay="1312"/>
                                          </p:stCondLst>
                                        </p:cTn>
                                        <p:tgtEl>
                                          <p:spTgt spid="8">
                                            <p:txEl>
                                              <p:pRg st="12" end="12"/>
                                            </p:txEl>
                                          </p:spTgt>
                                        </p:tgtEl>
                                      </p:cBhvr>
                                      <p:to x="100000" y="80000"/>
                                    </p:animScale>
                                    <p:animScale>
                                      <p:cBhvr>
                                        <p:cTn id="137" dur="166" decel="50000">
                                          <p:stCondLst>
                                            <p:cond delay="1338"/>
                                          </p:stCondLst>
                                        </p:cTn>
                                        <p:tgtEl>
                                          <p:spTgt spid="8">
                                            <p:txEl>
                                              <p:pRg st="12" end="12"/>
                                            </p:txEl>
                                          </p:spTgt>
                                        </p:tgtEl>
                                      </p:cBhvr>
                                      <p:to x="100000" y="100000"/>
                                    </p:animScale>
                                    <p:animScale>
                                      <p:cBhvr>
                                        <p:cTn id="138" dur="26">
                                          <p:stCondLst>
                                            <p:cond delay="1642"/>
                                          </p:stCondLst>
                                        </p:cTn>
                                        <p:tgtEl>
                                          <p:spTgt spid="8">
                                            <p:txEl>
                                              <p:pRg st="12" end="12"/>
                                            </p:txEl>
                                          </p:spTgt>
                                        </p:tgtEl>
                                      </p:cBhvr>
                                      <p:to x="100000" y="90000"/>
                                    </p:animScale>
                                    <p:animScale>
                                      <p:cBhvr>
                                        <p:cTn id="139" dur="166" decel="50000">
                                          <p:stCondLst>
                                            <p:cond delay="1668"/>
                                          </p:stCondLst>
                                        </p:cTn>
                                        <p:tgtEl>
                                          <p:spTgt spid="8">
                                            <p:txEl>
                                              <p:pRg st="12" end="12"/>
                                            </p:txEl>
                                          </p:spTgt>
                                        </p:tgtEl>
                                      </p:cBhvr>
                                      <p:to x="100000" y="100000"/>
                                    </p:animScale>
                                    <p:animScale>
                                      <p:cBhvr>
                                        <p:cTn id="140" dur="26">
                                          <p:stCondLst>
                                            <p:cond delay="1808"/>
                                          </p:stCondLst>
                                        </p:cTn>
                                        <p:tgtEl>
                                          <p:spTgt spid="8">
                                            <p:txEl>
                                              <p:pRg st="12" end="12"/>
                                            </p:txEl>
                                          </p:spTgt>
                                        </p:tgtEl>
                                      </p:cBhvr>
                                      <p:to x="100000" y="95000"/>
                                    </p:animScale>
                                    <p:animScale>
                                      <p:cBhvr>
                                        <p:cTn id="141" dur="166" decel="50000">
                                          <p:stCondLst>
                                            <p:cond delay="1834"/>
                                          </p:stCondLst>
                                        </p:cTn>
                                        <p:tgtEl>
                                          <p:spTgt spid="8">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1" name="مربع نص 10"/>
          <p:cNvSpPr txBox="1"/>
          <p:nvPr/>
        </p:nvSpPr>
        <p:spPr>
          <a:xfrm>
            <a:off x="971600" y="428604"/>
            <a:ext cx="7958118" cy="5509200"/>
          </a:xfrm>
          <a:prstGeom prst="rect">
            <a:avLst/>
          </a:prstGeom>
          <a:noFill/>
        </p:spPr>
        <p:txBody>
          <a:bodyPr wrap="square" rtlCol="1">
            <a:spAutoFit/>
          </a:bodyPr>
          <a:lstStyle/>
          <a:p>
            <a:r>
              <a:rPr lang="ar-SA" sz="2800" b="1" dirty="0" smtClean="0">
                <a:solidFill>
                  <a:schemeClr val="accent2">
                    <a:lumMod val="75000"/>
                  </a:schemeClr>
                </a:solidFill>
              </a:rPr>
              <a:t>- تعريف طريقة التدريس :</a:t>
            </a:r>
          </a:p>
          <a:p>
            <a:r>
              <a:rPr lang="ar-SA" sz="2400" dirty="0" smtClean="0">
                <a:solidFill>
                  <a:schemeClr val="tx2">
                    <a:lumMod val="75000"/>
                  </a:schemeClr>
                </a:solidFill>
              </a:rPr>
              <a:t>مجموعة من اجراءات التدريس المختارة سلفا من قبل المعلم والتي يخطط لاستخدامها عند تنفيذ التدريس </a:t>
            </a:r>
            <a:r>
              <a:rPr lang="ar-SA" sz="2400" dirty="0">
                <a:solidFill>
                  <a:schemeClr val="tx2">
                    <a:lumMod val="75000"/>
                  </a:schemeClr>
                </a:solidFill>
              </a:rPr>
              <a:t> </a:t>
            </a:r>
            <a:r>
              <a:rPr lang="ar-SA" sz="2400" dirty="0" smtClean="0">
                <a:solidFill>
                  <a:schemeClr val="tx2">
                    <a:lumMod val="75000"/>
                  </a:schemeClr>
                </a:solidFill>
              </a:rPr>
              <a:t>بما يحقق الأهداف التدريسية المرجوة  بأقصى فاعليه ممكنه وفي ضوء الإمكانات  المتاحة ..</a:t>
            </a:r>
          </a:p>
          <a:p>
            <a:endParaRPr lang="ar-SA" sz="2400" dirty="0">
              <a:solidFill>
                <a:schemeClr val="tx2">
                  <a:lumMod val="75000"/>
                </a:schemeClr>
              </a:solidFill>
            </a:endParaRPr>
          </a:p>
          <a:p>
            <a:endParaRPr lang="ar-SA" sz="2400" dirty="0"/>
          </a:p>
          <a:p>
            <a:r>
              <a:rPr lang="ar-SA" sz="2400" b="1" dirty="0" smtClean="0">
                <a:solidFill>
                  <a:schemeClr val="accent2">
                    <a:lumMod val="75000"/>
                  </a:schemeClr>
                </a:solidFill>
              </a:rPr>
              <a:t>- الأساس الذي يقوم عليه مفهوم التدريس ..</a:t>
            </a:r>
          </a:p>
          <a:p>
            <a:r>
              <a:rPr lang="ar-SA" sz="2400" dirty="0" smtClean="0">
                <a:solidFill>
                  <a:schemeClr val="tx2">
                    <a:lumMod val="75000"/>
                  </a:schemeClr>
                </a:solidFill>
              </a:rPr>
              <a:t>1/ أن التعليم يحدث نتيجة التفاعل بين المتعلم والظروف الخارجية..</a:t>
            </a:r>
          </a:p>
          <a:p>
            <a:r>
              <a:rPr lang="ar-SA" sz="2400" dirty="0" smtClean="0">
                <a:solidFill>
                  <a:schemeClr val="tx2">
                    <a:lumMod val="75000"/>
                  </a:schemeClr>
                </a:solidFill>
              </a:rPr>
              <a:t>2/ دور المعلم هو تهيئة هذه الظروف بحيث يستجيب لها المتعلم ويتفاعل معها ..</a:t>
            </a:r>
          </a:p>
          <a:p>
            <a:endParaRPr lang="ar-SA" sz="2400" dirty="0" smtClean="0"/>
          </a:p>
          <a:p>
            <a:endParaRPr lang="ar-SA" sz="2400" dirty="0"/>
          </a:p>
          <a:p>
            <a:r>
              <a:rPr lang="ar-SA" sz="3600" b="1" dirty="0" err="1" smtClean="0">
                <a:solidFill>
                  <a:srgbClr val="FF0000"/>
                </a:solidFill>
              </a:rPr>
              <a:t>مانتيجة</a:t>
            </a:r>
            <a:r>
              <a:rPr lang="ar-SA" sz="3600" b="1" dirty="0" smtClean="0">
                <a:solidFill>
                  <a:srgbClr val="FF0000"/>
                </a:solidFill>
              </a:rPr>
              <a:t> هذا التفاعل؟</a:t>
            </a:r>
          </a:p>
          <a:p>
            <a:r>
              <a:rPr lang="ar-SA" sz="2400" dirty="0" smtClean="0"/>
              <a:t>سيجعله.. ايجابي,مبتكر,نشيط في الكشف والتحصيل..</a:t>
            </a:r>
          </a:p>
          <a:p>
            <a:endParaRPr lang="ar-SA" sz="2400" dirty="0"/>
          </a:p>
        </p:txBody>
      </p:sp>
      <p:pic>
        <p:nvPicPr>
          <p:cNvPr id="12" name="صورة 11" descr="n4hr_12867507911.jpg"/>
          <p:cNvPicPr>
            <a:picLocks noChangeAspect="1"/>
          </p:cNvPicPr>
          <p:nvPr/>
        </p:nvPicPr>
        <p:blipFill>
          <a:blip r:embed="rId3" cstate="print"/>
          <a:stretch>
            <a:fillRect/>
          </a:stretch>
        </p:blipFill>
        <p:spPr>
          <a:xfrm>
            <a:off x="1259632" y="4437112"/>
            <a:ext cx="2378515" cy="22317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20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p:cTn id="13" dur="500" decel="50000" fill="hold">
                                          <p:stCondLst>
                                            <p:cond delay="0"/>
                                          </p:stCondLst>
                                        </p:cTn>
                                        <p:tgtEl>
                                          <p:spTgt spid="11">
                                            <p:txEl>
                                              <p:pRg st="1" end="1"/>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1">
                                            <p:txEl>
                                              <p:pRg st="1" end="1"/>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1">
                                            <p:txEl>
                                              <p:pRg st="1" end="1"/>
                                            </p:txEl>
                                          </p:spTgt>
                                        </p:tgtEl>
                                        <p:attrNameLst>
                                          <p:attrName>ppt_w</p:attrName>
                                        </p:attrNameLst>
                                      </p:cBhvr>
                                      <p:tavLst>
                                        <p:tav tm="0">
                                          <p:val>
                                            <p:strVal val="#ppt_w*.05"/>
                                          </p:val>
                                        </p:tav>
                                        <p:tav tm="100000">
                                          <p:val>
                                            <p:strVal val="#ppt_w"/>
                                          </p:val>
                                        </p:tav>
                                      </p:tavLst>
                                    </p:anim>
                                    <p:anim calcmode="lin" valueType="num">
                                      <p:cBhvr>
                                        <p:cTn id="16" dur="1000" fill="hold"/>
                                        <p:tgtEl>
                                          <p:spTgt spid="11">
                                            <p:txEl>
                                              <p:pRg st="1" end="1"/>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1">
                                            <p:txEl>
                                              <p:pRg st="1" end="1"/>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1">
                                            <p:txEl>
                                              <p:pRg st="1" end="1"/>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1">
                                            <p:txEl>
                                              <p:pRg st="1" end="1"/>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nodeType="clickEffect">
                                  <p:stCondLst>
                                    <p:cond delay="0"/>
                                  </p:stCondLst>
                                  <p:iterate type="lt">
                                    <p:tmPct val="10000"/>
                                  </p:iterate>
                                  <p:childTnLst>
                                    <p:set>
                                      <p:cBhvr>
                                        <p:cTn id="24" dur="1" fill="hold">
                                          <p:stCondLst>
                                            <p:cond delay="0"/>
                                          </p:stCondLst>
                                        </p:cTn>
                                        <p:tgtEl>
                                          <p:spTgt spid="11">
                                            <p:txEl>
                                              <p:pRg st="4" end="4"/>
                                            </p:txEl>
                                          </p:spTgt>
                                        </p:tgtEl>
                                        <p:attrNameLst>
                                          <p:attrName>style.visibility</p:attrName>
                                        </p:attrNameLst>
                                      </p:cBhvr>
                                      <p:to>
                                        <p:strVal val="visible"/>
                                      </p:to>
                                    </p:set>
                                    <p:anim by="(-#ppt_w*2)" calcmode="lin" valueType="num">
                                      <p:cBhvr rctx="PPT">
                                        <p:cTn id="25" dur="500" autoRev="1" fill="hold">
                                          <p:stCondLst>
                                            <p:cond delay="0"/>
                                          </p:stCondLst>
                                        </p:cTn>
                                        <p:tgtEl>
                                          <p:spTgt spid="11">
                                            <p:txEl>
                                              <p:pRg st="4" end="4"/>
                                            </p:txEl>
                                          </p:spTgt>
                                        </p:tgtEl>
                                        <p:attrNameLst>
                                          <p:attrName>ppt_w</p:attrName>
                                        </p:attrNameLst>
                                      </p:cBhvr>
                                    </p:anim>
                                    <p:anim by="(#ppt_w*0.50)" calcmode="lin" valueType="num">
                                      <p:cBhvr>
                                        <p:cTn id="26" dur="500" decel="50000" autoRev="1" fill="hold">
                                          <p:stCondLst>
                                            <p:cond delay="0"/>
                                          </p:stCondLst>
                                        </p:cTn>
                                        <p:tgtEl>
                                          <p:spTgt spid="11">
                                            <p:txEl>
                                              <p:pRg st="4" end="4"/>
                                            </p:txEl>
                                          </p:spTgt>
                                        </p:tgtEl>
                                        <p:attrNameLst>
                                          <p:attrName>ppt_x</p:attrName>
                                        </p:attrNameLst>
                                      </p:cBhvr>
                                    </p:anim>
                                    <p:anim from="(-#ppt_h/2)" to="(#ppt_y)" calcmode="lin" valueType="num">
                                      <p:cBhvr>
                                        <p:cTn id="27" dur="1000" fill="hold">
                                          <p:stCondLst>
                                            <p:cond delay="0"/>
                                          </p:stCondLst>
                                        </p:cTn>
                                        <p:tgtEl>
                                          <p:spTgt spid="11">
                                            <p:txEl>
                                              <p:pRg st="4" end="4"/>
                                            </p:txEl>
                                          </p:spTgt>
                                        </p:tgtEl>
                                        <p:attrNameLst>
                                          <p:attrName>ppt_y</p:attrName>
                                        </p:attrNameLst>
                                      </p:cBhvr>
                                    </p:anim>
                                    <p:animRot by="21600000">
                                      <p:cBhvr>
                                        <p:cTn id="28" dur="1000" fill="hold">
                                          <p:stCondLst>
                                            <p:cond delay="0"/>
                                          </p:stCondLst>
                                        </p:cTn>
                                        <p:tgtEl>
                                          <p:spTgt spid="11">
                                            <p:txEl>
                                              <p:pRg st="4" end="4"/>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11">
                                            <p:txEl>
                                              <p:pRg st="5" end="5"/>
                                            </p:txEl>
                                          </p:spTgt>
                                        </p:tgtEl>
                                        <p:attrNameLst>
                                          <p:attrName>style.visibility</p:attrName>
                                        </p:attrNameLst>
                                      </p:cBhvr>
                                      <p:to>
                                        <p:strVal val="visible"/>
                                      </p:to>
                                    </p:set>
                                    <p:animEffect transition="in" filter="wipe(down)">
                                      <p:cBhvr>
                                        <p:cTn id="33" dur="580">
                                          <p:stCondLst>
                                            <p:cond delay="0"/>
                                          </p:stCondLst>
                                        </p:cTn>
                                        <p:tgtEl>
                                          <p:spTgt spid="11">
                                            <p:txEl>
                                              <p:pRg st="5" end="5"/>
                                            </p:txEl>
                                          </p:spTgt>
                                        </p:tgtEl>
                                      </p:cBhvr>
                                    </p:animEffect>
                                    <p:anim calcmode="lin" valueType="num">
                                      <p:cBhvr>
                                        <p:cTn id="34" dur="1822" tmFilter="0,0; 0.14,0.36; 0.43,0.73; 0.71,0.91; 1.0,1.0">
                                          <p:stCondLst>
                                            <p:cond delay="0"/>
                                          </p:stCondLst>
                                        </p:cTn>
                                        <p:tgtEl>
                                          <p:spTgt spid="11">
                                            <p:txEl>
                                              <p:pRg st="5" end="5"/>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1">
                                            <p:txEl>
                                              <p:pRg st="5" end="5"/>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1">
                                            <p:txEl>
                                              <p:pRg st="5" end="5"/>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1">
                                            <p:txEl>
                                              <p:pRg st="5" end="5"/>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1">
                                            <p:txEl>
                                              <p:pRg st="5" end="5"/>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11">
                                            <p:txEl>
                                              <p:pRg st="5" end="5"/>
                                            </p:txEl>
                                          </p:spTgt>
                                        </p:tgtEl>
                                      </p:cBhvr>
                                      <p:to x="100000" y="60000"/>
                                    </p:animScale>
                                    <p:animScale>
                                      <p:cBhvr>
                                        <p:cTn id="40" dur="166" decel="50000">
                                          <p:stCondLst>
                                            <p:cond delay="676"/>
                                          </p:stCondLst>
                                        </p:cTn>
                                        <p:tgtEl>
                                          <p:spTgt spid="11">
                                            <p:txEl>
                                              <p:pRg st="5" end="5"/>
                                            </p:txEl>
                                          </p:spTgt>
                                        </p:tgtEl>
                                      </p:cBhvr>
                                      <p:to x="100000" y="100000"/>
                                    </p:animScale>
                                    <p:animScale>
                                      <p:cBhvr>
                                        <p:cTn id="41" dur="26">
                                          <p:stCondLst>
                                            <p:cond delay="1312"/>
                                          </p:stCondLst>
                                        </p:cTn>
                                        <p:tgtEl>
                                          <p:spTgt spid="11">
                                            <p:txEl>
                                              <p:pRg st="5" end="5"/>
                                            </p:txEl>
                                          </p:spTgt>
                                        </p:tgtEl>
                                      </p:cBhvr>
                                      <p:to x="100000" y="80000"/>
                                    </p:animScale>
                                    <p:animScale>
                                      <p:cBhvr>
                                        <p:cTn id="42" dur="166" decel="50000">
                                          <p:stCondLst>
                                            <p:cond delay="1338"/>
                                          </p:stCondLst>
                                        </p:cTn>
                                        <p:tgtEl>
                                          <p:spTgt spid="11">
                                            <p:txEl>
                                              <p:pRg st="5" end="5"/>
                                            </p:txEl>
                                          </p:spTgt>
                                        </p:tgtEl>
                                      </p:cBhvr>
                                      <p:to x="100000" y="100000"/>
                                    </p:animScale>
                                    <p:animScale>
                                      <p:cBhvr>
                                        <p:cTn id="43" dur="26">
                                          <p:stCondLst>
                                            <p:cond delay="1642"/>
                                          </p:stCondLst>
                                        </p:cTn>
                                        <p:tgtEl>
                                          <p:spTgt spid="11">
                                            <p:txEl>
                                              <p:pRg st="5" end="5"/>
                                            </p:txEl>
                                          </p:spTgt>
                                        </p:tgtEl>
                                      </p:cBhvr>
                                      <p:to x="100000" y="90000"/>
                                    </p:animScale>
                                    <p:animScale>
                                      <p:cBhvr>
                                        <p:cTn id="44" dur="166" decel="50000">
                                          <p:stCondLst>
                                            <p:cond delay="1668"/>
                                          </p:stCondLst>
                                        </p:cTn>
                                        <p:tgtEl>
                                          <p:spTgt spid="11">
                                            <p:txEl>
                                              <p:pRg st="5" end="5"/>
                                            </p:txEl>
                                          </p:spTgt>
                                        </p:tgtEl>
                                      </p:cBhvr>
                                      <p:to x="100000" y="100000"/>
                                    </p:animScale>
                                    <p:animScale>
                                      <p:cBhvr>
                                        <p:cTn id="45" dur="26">
                                          <p:stCondLst>
                                            <p:cond delay="1808"/>
                                          </p:stCondLst>
                                        </p:cTn>
                                        <p:tgtEl>
                                          <p:spTgt spid="11">
                                            <p:txEl>
                                              <p:pRg st="5" end="5"/>
                                            </p:txEl>
                                          </p:spTgt>
                                        </p:tgtEl>
                                      </p:cBhvr>
                                      <p:to x="100000" y="95000"/>
                                    </p:animScale>
                                    <p:animScale>
                                      <p:cBhvr>
                                        <p:cTn id="46" dur="166" decel="50000">
                                          <p:stCondLst>
                                            <p:cond delay="1834"/>
                                          </p:stCondLst>
                                        </p:cTn>
                                        <p:tgtEl>
                                          <p:spTgt spid="11">
                                            <p:txEl>
                                              <p:pRg st="5" end="5"/>
                                            </p:txEl>
                                          </p:spTgt>
                                        </p:tgtEl>
                                      </p:cBhvr>
                                      <p:to x="100000" y="100000"/>
                                    </p:animScale>
                                  </p:childTnLst>
                                </p:cTn>
                              </p:par>
                              <p:par>
                                <p:cTn id="47" presetID="26" presetClass="entr" presetSubtype="0" fill="hold"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animEffect transition="in" filter="wipe(down)">
                                      <p:cBhvr>
                                        <p:cTn id="49" dur="580">
                                          <p:stCondLst>
                                            <p:cond delay="0"/>
                                          </p:stCondLst>
                                        </p:cTn>
                                        <p:tgtEl>
                                          <p:spTgt spid="11">
                                            <p:txEl>
                                              <p:pRg st="6" end="6"/>
                                            </p:txEl>
                                          </p:spTgt>
                                        </p:tgtEl>
                                      </p:cBhvr>
                                    </p:animEffect>
                                    <p:anim calcmode="lin" valueType="num">
                                      <p:cBhvr>
                                        <p:cTn id="50" dur="1822" tmFilter="0,0; 0.14,0.36; 0.43,0.73; 0.71,0.91; 1.0,1.0">
                                          <p:stCondLst>
                                            <p:cond delay="0"/>
                                          </p:stCondLst>
                                        </p:cTn>
                                        <p:tgtEl>
                                          <p:spTgt spid="11">
                                            <p:txEl>
                                              <p:pRg st="6" end="6"/>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11">
                                            <p:txEl>
                                              <p:pRg st="6" end="6"/>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11">
                                            <p:txEl>
                                              <p:pRg st="6" end="6"/>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11">
                                            <p:txEl>
                                              <p:pRg st="6" end="6"/>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11">
                                            <p:txEl>
                                              <p:pRg st="6" end="6"/>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11">
                                            <p:txEl>
                                              <p:pRg st="6" end="6"/>
                                            </p:txEl>
                                          </p:spTgt>
                                        </p:tgtEl>
                                      </p:cBhvr>
                                      <p:to x="100000" y="60000"/>
                                    </p:animScale>
                                    <p:animScale>
                                      <p:cBhvr>
                                        <p:cTn id="56" dur="166" decel="50000">
                                          <p:stCondLst>
                                            <p:cond delay="676"/>
                                          </p:stCondLst>
                                        </p:cTn>
                                        <p:tgtEl>
                                          <p:spTgt spid="11">
                                            <p:txEl>
                                              <p:pRg st="6" end="6"/>
                                            </p:txEl>
                                          </p:spTgt>
                                        </p:tgtEl>
                                      </p:cBhvr>
                                      <p:to x="100000" y="100000"/>
                                    </p:animScale>
                                    <p:animScale>
                                      <p:cBhvr>
                                        <p:cTn id="57" dur="26">
                                          <p:stCondLst>
                                            <p:cond delay="1312"/>
                                          </p:stCondLst>
                                        </p:cTn>
                                        <p:tgtEl>
                                          <p:spTgt spid="11">
                                            <p:txEl>
                                              <p:pRg st="6" end="6"/>
                                            </p:txEl>
                                          </p:spTgt>
                                        </p:tgtEl>
                                      </p:cBhvr>
                                      <p:to x="100000" y="80000"/>
                                    </p:animScale>
                                    <p:animScale>
                                      <p:cBhvr>
                                        <p:cTn id="58" dur="166" decel="50000">
                                          <p:stCondLst>
                                            <p:cond delay="1338"/>
                                          </p:stCondLst>
                                        </p:cTn>
                                        <p:tgtEl>
                                          <p:spTgt spid="11">
                                            <p:txEl>
                                              <p:pRg st="6" end="6"/>
                                            </p:txEl>
                                          </p:spTgt>
                                        </p:tgtEl>
                                      </p:cBhvr>
                                      <p:to x="100000" y="100000"/>
                                    </p:animScale>
                                    <p:animScale>
                                      <p:cBhvr>
                                        <p:cTn id="59" dur="26">
                                          <p:stCondLst>
                                            <p:cond delay="1642"/>
                                          </p:stCondLst>
                                        </p:cTn>
                                        <p:tgtEl>
                                          <p:spTgt spid="11">
                                            <p:txEl>
                                              <p:pRg st="6" end="6"/>
                                            </p:txEl>
                                          </p:spTgt>
                                        </p:tgtEl>
                                      </p:cBhvr>
                                      <p:to x="100000" y="90000"/>
                                    </p:animScale>
                                    <p:animScale>
                                      <p:cBhvr>
                                        <p:cTn id="60" dur="166" decel="50000">
                                          <p:stCondLst>
                                            <p:cond delay="1668"/>
                                          </p:stCondLst>
                                        </p:cTn>
                                        <p:tgtEl>
                                          <p:spTgt spid="11">
                                            <p:txEl>
                                              <p:pRg st="6" end="6"/>
                                            </p:txEl>
                                          </p:spTgt>
                                        </p:tgtEl>
                                      </p:cBhvr>
                                      <p:to x="100000" y="100000"/>
                                    </p:animScale>
                                    <p:animScale>
                                      <p:cBhvr>
                                        <p:cTn id="61" dur="26">
                                          <p:stCondLst>
                                            <p:cond delay="1808"/>
                                          </p:stCondLst>
                                        </p:cTn>
                                        <p:tgtEl>
                                          <p:spTgt spid="11">
                                            <p:txEl>
                                              <p:pRg st="6" end="6"/>
                                            </p:txEl>
                                          </p:spTgt>
                                        </p:tgtEl>
                                      </p:cBhvr>
                                      <p:to x="100000" y="95000"/>
                                    </p:animScale>
                                    <p:animScale>
                                      <p:cBhvr>
                                        <p:cTn id="62" dur="166" decel="50000">
                                          <p:stCondLst>
                                            <p:cond delay="1834"/>
                                          </p:stCondLst>
                                        </p:cTn>
                                        <p:tgtEl>
                                          <p:spTgt spid="11">
                                            <p:txEl>
                                              <p:pRg st="6" end="6"/>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54" presetClass="entr" presetSubtype="0" accel="100000" fill="hold" nodeType="clickEffect">
                                  <p:stCondLst>
                                    <p:cond delay="0"/>
                                  </p:stCondLst>
                                  <p:childTnLst>
                                    <p:set>
                                      <p:cBhvr>
                                        <p:cTn id="66" dur="1" fill="hold">
                                          <p:stCondLst>
                                            <p:cond delay="0"/>
                                          </p:stCondLst>
                                        </p:cTn>
                                        <p:tgtEl>
                                          <p:spTgt spid="11">
                                            <p:txEl>
                                              <p:pRg st="9" end="9"/>
                                            </p:txEl>
                                          </p:spTgt>
                                        </p:tgtEl>
                                        <p:attrNameLst>
                                          <p:attrName>style.visibility</p:attrName>
                                        </p:attrNameLst>
                                      </p:cBhvr>
                                      <p:to>
                                        <p:strVal val="visible"/>
                                      </p:to>
                                    </p:set>
                                    <p:anim calcmode="lin" valueType="num">
                                      <p:cBhvr>
                                        <p:cTn id="67" dur="500" fill="hold"/>
                                        <p:tgtEl>
                                          <p:spTgt spid="11">
                                            <p:txEl>
                                              <p:pRg st="9" end="9"/>
                                            </p:txEl>
                                          </p:spTgt>
                                        </p:tgtEl>
                                        <p:attrNameLst>
                                          <p:attrName>ppt_w</p:attrName>
                                        </p:attrNameLst>
                                      </p:cBhvr>
                                      <p:tavLst>
                                        <p:tav tm="0">
                                          <p:val>
                                            <p:strVal val="#ppt_w*0.05"/>
                                          </p:val>
                                        </p:tav>
                                        <p:tav tm="100000">
                                          <p:val>
                                            <p:strVal val="#ppt_w"/>
                                          </p:val>
                                        </p:tav>
                                      </p:tavLst>
                                    </p:anim>
                                    <p:anim calcmode="lin" valueType="num">
                                      <p:cBhvr>
                                        <p:cTn id="68" dur="500" fill="hold"/>
                                        <p:tgtEl>
                                          <p:spTgt spid="11">
                                            <p:txEl>
                                              <p:pRg st="9" end="9"/>
                                            </p:txEl>
                                          </p:spTgt>
                                        </p:tgtEl>
                                        <p:attrNameLst>
                                          <p:attrName>ppt_h</p:attrName>
                                        </p:attrNameLst>
                                      </p:cBhvr>
                                      <p:tavLst>
                                        <p:tav tm="0">
                                          <p:val>
                                            <p:strVal val="#ppt_h"/>
                                          </p:val>
                                        </p:tav>
                                        <p:tav tm="100000">
                                          <p:val>
                                            <p:strVal val="#ppt_h"/>
                                          </p:val>
                                        </p:tav>
                                      </p:tavLst>
                                    </p:anim>
                                    <p:anim calcmode="lin" valueType="num">
                                      <p:cBhvr>
                                        <p:cTn id="69" dur="500" fill="hold"/>
                                        <p:tgtEl>
                                          <p:spTgt spid="11">
                                            <p:txEl>
                                              <p:pRg st="9" end="9"/>
                                            </p:txEl>
                                          </p:spTgt>
                                        </p:tgtEl>
                                        <p:attrNameLst>
                                          <p:attrName>ppt_x</p:attrName>
                                        </p:attrNameLst>
                                      </p:cBhvr>
                                      <p:tavLst>
                                        <p:tav tm="0">
                                          <p:val>
                                            <p:strVal val="#ppt_x-.2"/>
                                          </p:val>
                                        </p:tav>
                                        <p:tav tm="100000">
                                          <p:val>
                                            <p:strVal val="#ppt_x"/>
                                          </p:val>
                                        </p:tav>
                                      </p:tavLst>
                                    </p:anim>
                                    <p:anim calcmode="lin" valueType="num">
                                      <p:cBhvr>
                                        <p:cTn id="70" dur="500" fill="hold"/>
                                        <p:tgtEl>
                                          <p:spTgt spid="11">
                                            <p:txEl>
                                              <p:pRg st="9" end="9"/>
                                            </p:txEl>
                                          </p:spTgt>
                                        </p:tgtEl>
                                        <p:attrNameLst>
                                          <p:attrName>ppt_y</p:attrName>
                                        </p:attrNameLst>
                                      </p:cBhvr>
                                      <p:tavLst>
                                        <p:tav tm="0">
                                          <p:val>
                                            <p:strVal val="#ppt_y"/>
                                          </p:val>
                                        </p:tav>
                                        <p:tav tm="100000">
                                          <p:val>
                                            <p:strVal val="#ppt_y"/>
                                          </p:val>
                                        </p:tav>
                                      </p:tavLst>
                                    </p:anim>
                                    <p:animEffect transition="in" filter="fade">
                                      <p:cBhvr>
                                        <p:cTn id="71" dur="500"/>
                                        <p:tgtEl>
                                          <p:spTgt spid="11">
                                            <p:txEl>
                                              <p:pRg st="9" end="9"/>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9" presetClass="entr" presetSubtype="0" accel="100000" fill="hold" nodeType="clickEffect">
                                  <p:stCondLst>
                                    <p:cond delay="0"/>
                                  </p:stCondLst>
                                  <p:childTnLst>
                                    <p:set>
                                      <p:cBhvr>
                                        <p:cTn id="75" dur="1" fill="hold">
                                          <p:stCondLst>
                                            <p:cond delay="0"/>
                                          </p:stCondLst>
                                        </p:cTn>
                                        <p:tgtEl>
                                          <p:spTgt spid="11">
                                            <p:txEl>
                                              <p:pRg st="10" end="10"/>
                                            </p:txEl>
                                          </p:spTgt>
                                        </p:tgtEl>
                                        <p:attrNameLst>
                                          <p:attrName>style.visibility</p:attrName>
                                        </p:attrNameLst>
                                      </p:cBhvr>
                                      <p:to>
                                        <p:strVal val="visible"/>
                                      </p:to>
                                    </p:set>
                                    <p:anim calcmode="lin" valueType="num">
                                      <p:cBhvr>
                                        <p:cTn id="76" dur="500" fill="hold"/>
                                        <p:tgtEl>
                                          <p:spTgt spid="11">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7" dur="500" fill="hold"/>
                                        <p:tgtEl>
                                          <p:spTgt spid="11">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8" dur="500" fill="hold"/>
                                        <p:tgtEl>
                                          <p:spTgt spid="11">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79" dur="500" fill="hold"/>
                                        <p:tgtEl>
                                          <p:spTgt spid="1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8" presetClass="entr" presetSubtype="12" fill="hold" nodeType="clickEffect">
                                  <p:stCondLst>
                                    <p:cond delay="0"/>
                                  </p:stCondLst>
                                  <p:childTnLst>
                                    <p:set>
                                      <p:cBhvr>
                                        <p:cTn id="83" dur="1" fill="hold">
                                          <p:stCondLst>
                                            <p:cond delay="0"/>
                                          </p:stCondLst>
                                        </p:cTn>
                                        <p:tgtEl>
                                          <p:spTgt spid="12"/>
                                        </p:tgtEl>
                                        <p:attrNameLst>
                                          <p:attrName>style.visibility</p:attrName>
                                        </p:attrNameLst>
                                      </p:cBhvr>
                                      <p:to>
                                        <p:strVal val="visible"/>
                                      </p:to>
                                    </p:set>
                                    <p:animEffect transition="in" filter="strips(downLeft)">
                                      <p:cBhvr>
                                        <p:cTn id="8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00034" y="428604"/>
            <a:ext cx="8286808" cy="369332"/>
          </a:xfrm>
          <a:prstGeom prst="rect">
            <a:avLst/>
          </a:prstGeom>
          <a:noFill/>
        </p:spPr>
        <p:txBody>
          <a:bodyPr wrap="square" rtlCol="1">
            <a:spAutoFit/>
          </a:bodyPr>
          <a:lstStyle/>
          <a:p>
            <a:endParaRPr lang="ar-SA" dirty="0"/>
          </a:p>
        </p:txBody>
      </p:sp>
      <p:sp>
        <p:nvSpPr>
          <p:cNvPr id="3" name="عنوان 2"/>
          <p:cNvSpPr>
            <a:spLocks noGrp="1"/>
          </p:cNvSpPr>
          <p:nvPr>
            <p:ph type="title"/>
          </p:nvPr>
        </p:nvSpPr>
        <p:spPr>
          <a:xfrm>
            <a:off x="457200" y="274638"/>
            <a:ext cx="8229600" cy="490066"/>
          </a:xfrm>
        </p:spPr>
        <p:txBody>
          <a:bodyPr>
            <a:normAutofit fontScale="90000"/>
          </a:bodyPr>
          <a:lstStyle/>
          <a:p>
            <a:pPr algn="r"/>
            <a:r>
              <a:rPr lang="ar-SA" dirty="0" smtClean="0">
                <a:solidFill>
                  <a:schemeClr val="accent2">
                    <a:lumMod val="75000"/>
                  </a:schemeClr>
                </a:solidFill>
                <a:cs typeface="AL-Mohanad Bold" pitchFamily="2" charset="-78"/>
              </a:rPr>
              <a:t>تصنيف طرق التدريس</a:t>
            </a:r>
            <a:endParaRPr lang="ar-SA" dirty="0">
              <a:solidFill>
                <a:schemeClr val="accent2">
                  <a:lumMod val="75000"/>
                </a:schemeClr>
              </a:solidFill>
              <a:cs typeface="AL-Mohanad Bold" pitchFamily="2" charset="-78"/>
            </a:endParaRPr>
          </a:p>
        </p:txBody>
      </p:sp>
      <p:sp>
        <p:nvSpPr>
          <p:cNvPr id="4" name="عنصر نائب للمحتوى 3"/>
          <p:cNvSpPr>
            <a:spLocks noGrp="1"/>
          </p:cNvSpPr>
          <p:nvPr>
            <p:ph idx="1"/>
          </p:nvPr>
        </p:nvSpPr>
        <p:spPr>
          <a:xfrm>
            <a:off x="899592" y="980728"/>
            <a:ext cx="7866456" cy="5518966"/>
          </a:xfrm>
        </p:spPr>
        <p:txBody>
          <a:bodyPr>
            <a:noAutofit/>
          </a:bodyPr>
          <a:lstStyle/>
          <a:p>
            <a:pPr>
              <a:buNone/>
            </a:pPr>
            <a:r>
              <a:rPr lang="ar-SA" sz="2000" b="1" dirty="0" smtClean="0">
                <a:solidFill>
                  <a:schemeClr val="accent1">
                    <a:lumMod val="75000"/>
                  </a:schemeClr>
                </a:solidFill>
              </a:rPr>
              <a:t>-  تصنيفها على اساس اهتمامها بنشاط المتعلم الى ثلاث فئات:</a:t>
            </a:r>
          </a:p>
          <a:p>
            <a:pPr>
              <a:buNone/>
            </a:pPr>
            <a:r>
              <a:rPr lang="ar-SA" sz="2000" dirty="0" smtClean="0"/>
              <a:t>1/طرق تركز على نشاط المتعلم </a:t>
            </a:r>
            <a:r>
              <a:rPr lang="ar-SA" sz="2000" dirty="0" smtClean="0">
                <a:solidFill>
                  <a:srgbClr val="CC0066"/>
                </a:solidFill>
              </a:rPr>
              <a:t>مثل</a:t>
            </a:r>
            <a:r>
              <a:rPr lang="ar-SA" sz="2000" dirty="0" smtClean="0"/>
              <a:t> كطريقه حل المشكلات وطريقة المشروع</a:t>
            </a:r>
          </a:p>
          <a:p>
            <a:pPr>
              <a:buNone/>
            </a:pPr>
            <a:r>
              <a:rPr lang="ar-SA" sz="2000" dirty="0" smtClean="0"/>
              <a:t>2/طرق </a:t>
            </a:r>
            <a:r>
              <a:rPr lang="ar-SA" sz="2000" dirty="0" err="1" smtClean="0"/>
              <a:t>تهمل</a:t>
            </a:r>
            <a:r>
              <a:rPr lang="ar-SA" sz="2000" dirty="0" smtClean="0"/>
              <a:t> نشاط المتعلم </a:t>
            </a:r>
            <a:r>
              <a:rPr lang="ar-SA" sz="2000" dirty="0" smtClean="0">
                <a:solidFill>
                  <a:srgbClr val="CC0066"/>
                </a:solidFill>
              </a:rPr>
              <a:t>مثل</a:t>
            </a:r>
            <a:r>
              <a:rPr lang="ar-SA" sz="2000" dirty="0" smtClean="0"/>
              <a:t>  طريقة </a:t>
            </a:r>
            <a:r>
              <a:rPr lang="ar-SA" sz="2000" dirty="0" err="1" smtClean="0"/>
              <a:t>الالقاء</a:t>
            </a:r>
            <a:r>
              <a:rPr lang="ar-SA" sz="2000" dirty="0" smtClean="0"/>
              <a:t> </a:t>
            </a:r>
            <a:r>
              <a:rPr lang="ar-SA" sz="2000" dirty="0" err="1" smtClean="0"/>
              <a:t>والمحاضره</a:t>
            </a:r>
            <a:endParaRPr lang="ar-SA" sz="2000" dirty="0" smtClean="0"/>
          </a:p>
          <a:p>
            <a:pPr>
              <a:buNone/>
            </a:pPr>
            <a:r>
              <a:rPr lang="ar-SA" sz="2000" dirty="0" smtClean="0"/>
              <a:t>3/طرق تركز جزئيا على نشاط المتعلم </a:t>
            </a:r>
            <a:r>
              <a:rPr lang="ar-SA" sz="2000" dirty="0" smtClean="0">
                <a:solidFill>
                  <a:srgbClr val="CC0066"/>
                </a:solidFill>
              </a:rPr>
              <a:t>مثل</a:t>
            </a:r>
            <a:r>
              <a:rPr lang="ar-SA" sz="2000" dirty="0" smtClean="0"/>
              <a:t> طريقة </a:t>
            </a:r>
            <a:r>
              <a:rPr lang="ar-SA" sz="2000" dirty="0" err="1" smtClean="0"/>
              <a:t>المناقشه</a:t>
            </a:r>
            <a:endParaRPr lang="ar-SA" sz="2000" dirty="0" smtClean="0"/>
          </a:p>
          <a:p>
            <a:pPr>
              <a:buNone/>
            </a:pPr>
            <a:endParaRPr lang="ar-SA" sz="900" dirty="0" smtClean="0">
              <a:solidFill>
                <a:srgbClr val="CC0066"/>
              </a:solidFill>
            </a:endParaRPr>
          </a:p>
          <a:p>
            <a:pPr>
              <a:buNone/>
            </a:pPr>
            <a:r>
              <a:rPr lang="ar-SA" sz="2000" b="1" dirty="0" smtClean="0">
                <a:solidFill>
                  <a:schemeClr val="accent1">
                    <a:lumMod val="75000"/>
                  </a:schemeClr>
                </a:solidFill>
              </a:rPr>
              <a:t>-  تصنيفها على اساس عدد المتعلمين الى فئتين:</a:t>
            </a:r>
          </a:p>
          <a:p>
            <a:pPr>
              <a:buNone/>
            </a:pPr>
            <a:r>
              <a:rPr lang="ar-SA" sz="2000" dirty="0" smtClean="0"/>
              <a:t>1/طرق التدريس الجمعي </a:t>
            </a:r>
            <a:r>
              <a:rPr lang="ar-SA" sz="2000" dirty="0" smtClean="0">
                <a:solidFill>
                  <a:srgbClr val="CC0066"/>
                </a:solidFill>
              </a:rPr>
              <a:t>مثل</a:t>
            </a:r>
            <a:r>
              <a:rPr lang="ar-SA" sz="2000" dirty="0" smtClean="0"/>
              <a:t> طرق </a:t>
            </a:r>
            <a:r>
              <a:rPr lang="ar-SA" sz="2000" dirty="0" err="1" smtClean="0"/>
              <a:t>الالقاء</a:t>
            </a:r>
            <a:r>
              <a:rPr lang="ar-SA" sz="2000" dirty="0" smtClean="0"/>
              <a:t> وحل المشكلات </a:t>
            </a:r>
            <a:r>
              <a:rPr lang="ar-SA" sz="2000" dirty="0" err="1" smtClean="0"/>
              <a:t>والمناقشه</a:t>
            </a:r>
            <a:r>
              <a:rPr lang="ar-SA" sz="2000" dirty="0" smtClean="0"/>
              <a:t> والتعليم الالكتروني</a:t>
            </a:r>
          </a:p>
          <a:p>
            <a:pPr>
              <a:buNone/>
            </a:pPr>
            <a:r>
              <a:rPr lang="ar-SA" sz="2000" dirty="0" smtClean="0"/>
              <a:t>2/طرق التدريس الفردي </a:t>
            </a:r>
            <a:r>
              <a:rPr lang="ar-SA" sz="2000" dirty="0" smtClean="0">
                <a:solidFill>
                  <a:srgbClr val="CC0066"/>
                </a:solidFill>
              </a:rPr>
              <a:t>مثل</a:t>
            </a:r>
            <a:r>
              <a:rPr lang="ar-SA" sz="2000" dirty="0" smtClean="0"/>
              <a:t> التعليم المبرمج </a:t>
            </a:r>
            <a:r>
              <a:rPr lang="ar-SA" sz="2000" dirty="0" err="1" smtClean="0"/>
              <a:t>او</a:t>
            </a:r>
            <a:r>
              <a:rPr lang="ar-SA" sz="2000" dirty="0" smtClean="0"/>
              <a:t> التعليم بالحاسبات </a:t>
            </a:r>
            <a:r>
              <a:rPr lang="ar-SA" sz="2000" dirty="0" err="1" smtClean="0"/>
              <a:t>الاليه</a:t>
            </a:r>
            <a:r>
              <a:rPr lang="ar-SA" sz="2000" dirty="0" smtClean="0"/>
              <a:t> </a:t>
            </a:r>
          </a:p>
          <a:p>
            <a:pPr>
              <a:buNone/>
            </a:pPr>
            <a:endParaRPr lang="ar-SA" sz="900" dirty="0" smtClean="0">
              <a:solidFill>
                <a:srgbClr val="CC0066"/>
              </a:solidFill>
            </a:endParaRPr>
          </a:p>
          <a:p>
            <a:pPr>
              <a:buNone/>
            </a:pPr>
            <a:r>
              <a:rPr lang="ar-SA" sz="2000" b="1" dirty="0" smtClean="0">
                <a:solidFill>
                  <a:schemeClr val="accent1">
                    <a:lumMod val="75000"/>
                  </a:schemeClr>
                </a:solidFill>
              </a:rPr>
              <a:t>-  تصنيفها على اساس نوع الاحتكاك بين المعلم والمتعلم:</a:t>
            </a:r>
          </a:p>
          <a:p>
            <a:pPr>
              <a:buNone/>
            </a:pPr>
            <a:r>
              <a:rPr lang="ar-SA" sz="2000" dirty="0" smtClean="0"/>
              <a:t>1/طرق تدريس مباشره يرى فيها المعلم طلابه ويتعامل معهم وجها لوجهه </a:t>
            </a:r>
            <a:r>
              <a:rPr lang="ar-SA" sz="2000" dirty="0" smtClean="0">
                <a:solidFill>
                  <a:srgbClr val="CC0066"/>
                </a:solidFill>
              </a:rPr>
              <a:t>مثل</a:t>
            </a:r>
            <a:r>
              <a:rPr lang="ar-SA" sz="2000" dirty="0" smtClean="0"/>
              <a:t> </a:t>
            </a:r>
            <a:r>
              <a:rPr lang="ar-SA" sz="2000" dirty="0" err="1" smtClean="0"/>
              <a:t>الالقاء</a:t>
            </a:r>
            <a:r>
              <a:rPr lang="ar-SA" sz="2000" dirty="0" smtClean="0"/>
              <a:t> </a:t>
            </a:r>
            <a:r>
              <a:rPr lang="ar-SA" sz="2000" dirty="0" err="1" smtClean="0"/>
              <a:t>والمناقشه</a:t>
            </a:r>
            <a:r>
              <a:rPr lang="ar-SA" sz="2000" dirty="0" smtClean="0"/>
              <a:t> والدروس </a:t>
            </a:r>
            <a:r>
              <a:rPr lang="ar-SA" sz="2000" dirty="0" err="1" smtClean="0"/>
              <a:t>العلميه</a:t>
            </a:r>
            <a:endParaRPr lang="ar-SA" sz="2000" dirty="0" smtClean="0"/>
          </a:p>
          <a:p>
            <a:pPr>
              <a:buNone/>
            </a:pPr>
            <a:r>
              <a:rPr lang="ar-SA" sz="2000" dirty="0" smtClean="0"/>
              <a:t>2/طرق تدريس غير مباشره لا يرى فيها المعلم طلابه كأن يتم التدريس عن </a:t>
            </a:r>
            <a:r>
              <a:rPr lang="ar-SA" sz="2000" dirty="0" smtClean="0">
                <a:solidFill>
                  <a:srgbClr val="CC0066"/>
                </a:solidFill>
              </a:rPr>
              <a:t>طريق الدائره التلفزيونيه</a:t>
            </a:r>
          </a:p>
          <a:p>
            <a:pPr>
              <a:buNone/>
            </a:pPr>
            <a:endParaRPr lang="ar-SA" sz="900" dirty="0" smtClean="0">
              <a:solidFill>
                <a:srgbClr val="CC0066"/>
              </a:solidFill>
            </a:endParaRPr>
          </a:p>
          <a:p>
            <a:pPr>
              <a:buNone/>
            </a:pPr>
            <a:r>
              <a:rPr lang="ar-SA" sz="2000" b="1" dirty="0" smtClean="0">
                <a:solidFill>
                  <a:schemeClr val="accent1">
                    <a:lumMod val="75000"/>
                  </a:schemeClr>
                </a:solidFill>
              </a:rPr>
              <a:t>-  تصنيفها على اساس مدى استخدام المعلمين لها:</a:t>
            </a:r>
          </a:p>
          <a:p>
            <a:pPr>
              <a:buNone/>
            </a:pPr>
            <a:r>
              <a:rPr lang="ar-SA" sz="2000" dirty="0" smtClean="0"/>
              <a:t>1/طرق تدريس عامه يستخدمها جميع المعلمين بغض النظر عن تخصصاتهم </a:t>
            </a:r>
          </a:p>
          <a:p>
            <a:pPr>
              <a:buNone/>
            </a:pPr>
            <a:r>
              <a:rPr lang="ar-SA" sz="2000" dirty="0" smtClean="0"/>
              <a:t>2/طرق تدريس </a:t>
            </a:r>
            <a:r>
              <a:rPr lang="ar-SA" sz="2000" dirty="0" err="1" smtClean="0"/>
              <a:t>خاصه</a:t>
            </a:r>
            <a:r>
              <a:rPr lang="ar-SA" sz="2000" dirty="0" smtClean="0"/>
              <a:t> يستخدمها معلمو كل تخصص بذاته</a:t>
            </a:r>
          </a:p>
          <a:p>
            <a:pPr>
              <a:buNone/>
            </a:pPr>
            <a:endParaRPr lang="ar-SA" sz="2000" dirty="0" smtClean="0"/>
          </a:p>
          <a:p>
            <a:pPr>
              <a:buNone/>
            </a:pPr>
            <a:endParaRPr lang="ar-SA" sz="2000" dirty="0" smtClean="0"/>
          </a:p>
          <a:p>
            <a:pPr>
              <a:buNone/>
            </a:pPr>
            <a:endParaRPr lang="ar-SA" sz="2000" dirty="0" smtClean="0">
              <a:solidFill>
                <a:srgbClr val="CC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anim calcmode="lin" valueType="num">
                                      <p:cBhvr>
                                        <p:cTn id="13" dur="5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edge">
                                      <p:cBhvr>
                                        <p:cTn id="19" dur="2000"/>
                                        <p:tgtEl>
                                          <p:spTgt spid="4">
                                            <p:txEl>
                                              <p:pRg st="1" end="1"/>
                                            </p:txEl>
                                          </p:spTgt>
                                        </p:tgtEl>
                                      </p:cBhvr>
                                    </p:animEffect>
                                  </p:childTnLst>
                                </p:cTn>
                              </p:par>
                              <p:par>
                                <p:cTn id="20" presetID="20" presetClass="entr" presetSubtype="0" fill="hold" nodeType="with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edge">
                                      <p:cBhvr>
                                        <p:cTn id="22" dur="2000"/>
                                        <p:tgtEl>
                                          <p:spTgt spid="4">
                                            <p:txEl>
                                              <p:pRg st="2" end="2"/>
                                            </p:txEl>
                                          </p:spTgt>
                                        </p:tgtEl>
                                      </p:cBhvr>
                                    </p:animEffect>
                                  </p:childTnLst>
                                </p:cTn>
                              </p:par>
                              <p:par>
                                <p:cTn id="23" presetID="20" presetClass="entr" presetSubtype="0"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wedge">
                                      <p:cBhvr>
                                        <p:cTn id="25" dur="20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 calcmode="lin" valueType="num">
                                      <p:cBhvr>
                                        <p:cTn id="30" dur="500" fill="hold"/>
                                        <p:tgtEl>
                                          <p:spTgt spid="4">
                                            <p:txEl>
                                              <p:pRg st="5" end="5"/>
                                            </p:txEl>
                                          </p:spTgt>
                                        </p:tgtEl>
                                        <p:attrNameLst>
                                          <p:attrName>ppt_w</p:attrName>
                                        </p:attrNameLst>
                                      </p:cBhvr>
                                      <p:tavLst>
                                        <p:tav tm="0">
                                          <p:val>
                                            <p:strVal val="#ppt_w*0.05"/>
                                          </p:val>
                                        </p:tav>
                                        <p:tav tm="100000">
                                          <p:val>
                                            <p:strVal val="#ppt_w"/>
                                          </p:val>
                                        </p:tav>
                                      </p:tavLst>
                                    </p:anim>
                                    <p:anim calcmode="lin" valueType="num">
                                      <p:cBhvr>
                                        <p:cTn id="31" dur="5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32" dur="5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33" dur="500" fill="hold"/>
                                        <p:tgtEl>
                                          <p:spTgt spid="4">
                                            <p:txEl>
                                              <p:pRg st="5" end="5"/>
                                            </p:txEl>
                                          </p:spTgt>
                                        </p:tgtEl>
                                        <p:attrNameLst>
                                          <p:attrName>ppt_y</p:attrName>
                                        </p:attrNameLst>
                                      </p:cBhvr>
                                      <p:tavLst>
                                        <p:tav tm="0">
                                          <p:val>
                                            <p:strVal val="#ppt_y"/>
                                          </p:val>
                                        </p:tav>
                                        <p:tav tm="100000">
                                          <p:val>
                                            <p:strVal val="#ppt_y"/>
                                          </p:val>
                                        </p:tav>
                                      </p:tavLst>
                                    </p:anim>
                                    <p:animEffect transition="in" filter="fade">
                                      <p:cBhvr>
                                        <p:cTn id="34" dur="500"/>
                                        <p:tgtEl>
                                          <p:spTgt spid="4">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fade">
                                      <p:cBhvr>
                                        <p:cTn id="39" dur="100"/>
                                        <p:tgtEl>
                                          <p:spTgt spid="4">
                                            <p:txEl>
                                              <p:pRg st="6" end="6"/>
                                            </p:txEl>
                                          </p:spTgt>
                                        </p:tgtEl>
                                      </p:cBhvr>
                                    </p:animEffect>
                                    <p:anim calcmode="lin" valueType="num">
                                      <p:cBhvr>
                                        <p:cTn id="40" dur="4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1" dur="400" fill="hold"/>
                                        <p:tgtEl>
                                          <p:spTgt spid="4">
                                            <p:txEl>
                                              <p:pRg st="6" end="6"/>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4">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4">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4" presetID="43" presetClass="entr" presetSubtype="0" fill="hold" nodeType="with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Effect transition="in" filter="fade">
                                      <p:cBhvr>
                                        <p:cTn id="46" dur="100"/>
                                        <p:tgtEl>
                                          <p:spTgt spid="4">
                                            <p:txEl>
                                              <p:pRg st="7" end="7"/>
                                            </p:txEl>
                                          </p:spTgt>
                                        </p:tgtEl>
                                      </p:cBhvr>
                                    </p:animEffect>
                                    <p:anim calcmode="lin" valueType="num">
                                      <p:cBhvr>
                                        <p:cTn id="47" dur="4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8" dur="400" fill="hold"/>
                                        <p:tgtEl>
                                          <p:spTgt spid="4">
                                            <p:txEl>
                                              <p:pRg st="7" end="7"/>
                                            </p:txEl>
                                          </p:spTgt>
                                        </p:tgtEl>
                                        <p:attrNameLst>
                                          <p:attrName>ppt_y</p:attrName>
                                        </p:attrNameLst>
                                      </p:cBhvr>
                                      <p:tavLst>
                                        <p:tav tm="0">
                                          <p:val>
                                            <p:strVal val="#ppt_y+0.31"/>
                                          </p:val>
                                        </p:tav>
                                        <p:tav tm="100000">
                                          <p:val>
                                            <p:strVal val="#ppt_y+0.31"/>
                                          </p:val>
                                        </p:tav>
                                      </p:tavLst>
                                    </p:anim>
                                    <p:anim calcmode="lin" valueType="num">
                                      <p:cBhvr>
                                        <p:cTn id="49" dur="600" decel="50000" fill="hold">
                                          <p:stCondLst>
                                            <p:cond delay="400"/>
                                          </p:stCondLst>
                                        </p:cTn>
                                        <p:tgtEl>
                                          <p:spTgt spid="4">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0" dur="600" decel="50000" fill="hold">
                                          <p:stCondLst>
                                            <p:cond delay="400"/>
                                          </p:stCondLst>
                                        </p:cTn>
                                        <p:tgtEl>
                                          <p:spTgt spid="4">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nodeType="click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anim calcmode="lin" valueType="num">
                                      <p:cBhvr>
                                        <p:cTn id="55" dur="1000" fill="hold"/>
                                        <p:tgtEl>
                                          <p:spTgt spid="4">
                                            <p:txEl>
                                              <p:pRg st="9" end="9"/>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4">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30" presetClass="entr" presetSubtype="0" fill="hold" nodeType="clickEffect">
                                  <p:stCondLst>
                                    <p:cond delay="0"/>
                                  </p:stCondLst>
                                  <p:childTnLst>
                                    <p:set>
                                      <p:cBhvr>
                                        <p:cTn id="62" dur="1" fill="hold">
                                          <p:stCondLst>
                                            <p:cond delay="0"/>
                                          </p:stCondLst>
                                        </p:cTn>
                                        <p:tgtEl>
                                          <p:spTgt spid="4">
                                            <p:txEl>
                                              <p:pRg st="10" end="10"/>
                                            </p:txEl>
                                          </p:spTgt>
                                        </p:tgtEl>
                                        <p:attrNameLst>
                                          <p:attrName>style.visibility</p:attrName>
                                        </p:attrNameLst>
                                      </p:cBhvr>
                                      <p:to>
                                        <p:strVal val="visible"/>
                                      </p:to>
                                    </p:set>
                                    <p:animEffect transition="in" filter="fade">
                                      <p:cBhvr>
                                        <p:cTn id="63" dur="800" decel="100000"/>
                                        <p:tgtEl>
                                          <p:spTgt spid="4">
                                            <p:txEl>
                                              <p:pRg st="10" end="10"/>
                                            </p:txEl>
                                          </p:spTgt>
                                        </p:tgtEl>
                                      </p:cBhvr>
                                    </p:animEffect>
                                    <p:anim calcmode="lin" valueType="num">
                                      <p:cBhvr>
                                        <p:cTn id="64" dur="800" decel="100000" fill="hold"/>
                                        <p:tgtEl>
                                          <p:spTgt spid="4">
                                            <p:txEl>
                                              <p:pRg st="10" end="10"/>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4">
                                            <p:txEl>
                                              <p:pRg st="10" end="10"/>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4">
                                            <p:txEl>
                                              <p:pRg st="10" end="10"/>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4">
                                            <p:txEl>
                                              <p:pRg st="10" end="10"/>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4">
                                            <p:txEl>
                                              <p:pRg st="10" end="10"/>
                                            </p:txEl>
                                          </p:spTgt>
                                        </p:tgtEl>
                                        <p:attrNameLst>
                                          <p:attrName>ppt_y</p:attrName>
                                        </p:attrNameLst>
                                      </p:cBhvr>
                                      <p:tavLst>
                                        <p:tav tm="0">
                                          <p:val>
                                            <p:strVal val="#ppt_y+0.1"/>
                                          </p:val>
                                        </p:tav>
                                        <p:tav tm="100000">
                                          <p:val>
                                            <p:strVal val="#ppt_y"/>
                                          </p:val>
                                        </p:tav>
                                      </p:tavLst>
                                    </p:anim>
                                  </p:childTnLst>
                                </p:cTn>
                              </p:par>
                              <p:par>
                                <p:cTn id="69" presetID="30" presetClass="entr" presetSubtype="0" fill="hold" nodeType="withEffect">
                                  <p:stCondLst>
                                    <p:cond delay="0"/>
                                  </p:stCondLst>
                                  <p:childTnLst>
                                    <p:set>
                                      <p:cBhvr>
                                        <p:cTn id="70" dur="1" fill="hold">
                                          <p:stCondLst>
                                            <p:cond delay="0"/>
                                          </p:stCondLst>
                                        </p:cTn>
                                        <p:tgtEl>
                                          <p:spTgt spid="4">
                                            <p:txEl>
                                              <p:pRg st="11" end="11"/>
                                            </p:txEl>
                                          </p:spTgt>
                                        </p:tgtEl>
                                        <p:attrNameLst>
                                          <p:attrName>style.visibility</p:attrName>
                                        </p:attrNameLst>
                                      </p:cBhvr>
                                      <p:to>
                                        <p:strVal val="visible"/>
                                      </p:to>
                                    </p:set>
                                    <p:animEffect transition="in" filter="fade">
                                      <p:cBhvr>
                                        <p:cTn id="71" dur="800" decel="100000"/>
                                        <p:tgtEl>
                                          <p:spTgt spid="4">
                                            <p:txEl>
                                              <p:pRg st="11" end="11"/>
                                            </p:txEl>
                                          </p:spTgt>
                                        </p:tgtEl>
                                      </p:cBhvr>
                                    </p:animEffect>
                                    <p:anim calcmode="lin" valueType="num">
                                      <p:cBhvr>
                                        <p:cTn id="72" dur="800" decel="100000" fill="hold"/>
                                        <p:tgtEl>
                                          <p:spTgt spid="4">
                                            <p:txEl>
                                              <p:pRg st="11" end="11"/>
                                            </p:txEl>
                                          </p:spTgt>
                                        </p:tgtEl>
                                        <p:attrNameLst>
                                          <p:attrName>style.rotation</p:attrName>
                                        </p:attrNameLst>
                                      </p:cBhvr>
                                      <p:tavLst>
                                        <p:tav tm="0">
                                          <p:val>
                                            <p:fltVal val="-90"/>
                                          </p:val>
                                        </p:tav>
                                        <p:tav tm="100000">
                                          <p:val>
                                            <p:fltVal val="0"/>
                                          </p:val>
                                        </p:tav>
                                      </p:tavLst>
                                    </p:anim>
                                    <p:anim calcmode="lin" valueType="num">
                                      <p:cBhvr>
                                        <p:cTn id="73" dur="800" decel="100000" fill="hold"/>
                                        <p:tgtEl>
                                          <p:spTgt spid="4">
                                            <p:txEl>
                                              <p:pRg st="11" end="11"/>
                                            </p:txEl>
                                          </p:spTgt>
                                        </p:tgtEl>
                                        <p:attrNameLst>
                                          <p:attrName>ppt_x</p:attrName>
                                        </p:attrNameLst>
                                      </p:cBhvr>
                                      <p:tavLst>
                                        <p:tav tm="0">
                                          <p:val>
                                            <p:strVal val="#ppt_x+0.4"/>
                                          </p:val>
                                        </p:tav>
                                        <p:tav tm="100000">
                                          <p:val>
                                            <p:strVal val="#ppt_x-0.05"/>
                                          </p:val>
                                        </p:tav>
                                      </p:tavLst>
                                    </p:anim>
                                    <p:anim calcmode="lin" valueType="num">
                                      <p:cBhvr>
                                        <p:cTn id="74" dur="800" decel="100000" fill="hold"/>
                                        <p:tgtEl>
                                          <p:spTgt spid="4">
                                            <p:txEl>
                                              <p:pRg st="11" end="11"/>
                                            </p:txEl>
                                          </p:spTgt>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4">
                                            <p:txEl>
                                              <p:pRg st="11" end="11"/>
                                            </p:txEl>
                                          </p:spTgt>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4">
                                            <p:txEl>
                                              <p:pRg st="11" end="11"/>
                                            </p:txEl>
                                          </p:spTgt>
                                        </p:tgtEl>
                                        <p:attrNameLst>
                                          <p:attrName>ppt_y</p:attrName>
                                        </p:attrNameLst>
                                      </p:cBhvr>
                                      <p:tavLst>
                                        <p:tav tm="0">
                                          <p:val>
                                            <p:strVal val="#ppt_y+0.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3" presetClass="entr" presetSubtype="16" fill="hold" nodeType="clickEffect">
                                  <p:stCondLst>
                                    <p:cond delay="0"/>
                                  </p:stCondLst>
                                  <p:childTnLst>
                                    <p:set>
                                      <p:cBhvr>
                                        <p:cTn id="80" dur="1" fill="hold">
                                          <p:stCondLst>
                                            <p:cond delay="0"/>
                                          </p:stCondLst>
                                        </p:cTn>
                                        <p:tgtEl>
                                          <p:spTgt spid="4">
                                            <p:txEl>
                                              <p:pRg st="13" end="13"/>
                                            </p:txEl>
                                          </p:spTgt>
                                        </p:tgtEl>
                                        <p:attrNameLst>
                                          <p:attrName>style.visibility</p:attrName>
                                        </p:attrNameLst>
                                      </p:cBhvr>
                                      <p:to>
                                        <p:strVal val="visible"/>
                                      </p:to>
                                    </p:set>
                                    <p:anim calcmode="lin" valueType="num">
                                      <p:cBhvr>
                                        <p:cTn id="81" dur="500" fill="hold"/>
                                        <p:tgtEl>
                                          <p:spTgt spid="4">
                                            <p:txEl>
                                              <p:pRg st="13" end="13"/>
                                            </p:txEl>
                                          </p:spTgt>
                                        </p:tgtEl>
                                        <p:attrNameLst>
                                          <p:attrName>ppt_w</p:attrName>
                                        </p:attrNameLst>
                                      </p:cBhvr>
                                      <p:tavLst>
                                        <p:tav tm="0">
                                          <p:val>
                                            <p:fltVal val="0"/>
                                          </p:val>
                                        </p:tav>
                                        <p:tav tm="100000">
                                          <p:val>
                                            <p:strVal val="#ppt_w"/>
                                          </p:val>
                                        </p:tav>
                                      </p:tavLst>
                                    </p:anim>
                                    <p:anim calcmode="lin" valueType="num">
                                      <p:cBhvr>
                                        <p:cTn id="82" dur="500" fill="hold"/>
                                        <p:tgtEl>
                                          <p:spTgt spid="4">
                                            <p:txEl>
                                              <p:pRg st="13" end="13"/>
                                            </p:txEl>
                                          </p:spTgt>
                                        </p:tgtEl>
                                        <p:attrNameLst>
                                          <p:attrName>ppt_h</p:attrName>
                                        </p:attrNameLst>
                                      </p:cBhvr>
                                      <p:tavLst>
                                        <p:tav tm="0">
                                          <p:val>
                                            <p:fltVal val="0"/>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5" presetClass="entr" presetSubtype="0" fill="hold" nodeType="clickEffect">
                                  <p:stCondLst>
                                    <p:cond delay="0"/>
                                  </p:stCondLst>
                                  <p:childTnLst>
                                    <p:set>
                                      <p:cBhvr>
                                        <p:cTn id="86" dur="1" fill="hold">
                                          <p:stCondLst>
                                            <p:cond delay="0"/>
                                          </p:stCondLst>
                                        </p:cTn>
                                        <p:tgtEl>
                                          <p:spTgt spid="4">
                                            <p:txEl>
                                              <p:pRg st="14" end="14"/>
                                            </p:txEl>
                                          </p:spTgt>
                                        </p:tgtEl>
                                        <p:attrNameLst>
                                          <p:attrName>style.visibility</p:attrName>
                                        </p:attrNameLst>
                                      </p:cBhvr>
                                      <p:to>
                                        <p:strVal val="visible"/>
                                      </p:to>
                                    </p:set>
                                    <p:anim calcmode="lin" valueType="num">
                                      <p:cBhvr>
                                        <p:cTn id="87" dur="1000" fill="hold"/>
                                        <p:tgtEl>
                                          <p:spTgt spid="4">
                                            <p:txEl>
                                              <p:pRg st="14" end="14"/>
                                            </p:txEl>
                                          </p:spTgt>
                                        </p:tgtEl>
                                        <p:attrNameLst>
                                          <p:attrName>ppt_w</p:attrName>
                                        </p:attrNameLst>
                                      </p:cBhvr>
                                      <p:tavLst>
                                        <p:tav tm="0">
                                          <p:val>
                                            <p:fltVal val="0"/>
                                          </p:val>
                                        </p:tav>
                                        <p:tav tm="100000">
                                          <p:val>
                                            <p:strVal val="#ppt_w"/>
                                          </p:val>
                                        </p:tav>
                                      </p:tavLst>
                                    </p:anim>
                                    <p:anim calcmode="lin" valueType="num">
                                      <p:cBhvr>
                                        <p:cTn id="88" dur="1000" fill="hold"/>
                                        <p:tgtEl>
                                          <p:spTgt spid="4">
                                            <p:txEl>
                                              <p:pRg st="14" end="14"/>
                                            </p:txEl>
                                          </p:spTgt>
                                        </p:tgtEl>
                                        <p:attrNameLst>
                                          <p:attrName>ppt_h</p:attrName>
                                        </p:attrNameLst>
                                      </p:cBhvr>
                                      <p:tavLst>
                                        <p:tav tm="0">
                                          <p:val>
                                            <p:fltVal val="0"/>
                                          </p:val>
                                        </p:tav>
                                        <p:tav tm="100000">
                                          <p:val>
                                            <p:strVal val="#ppt_h"/>
                                          </p:val>
                                        </p:tav>
                                      </p:tavLst>
                                    </p:anim>
                                    <p:anim calcmode="lin" valueType="num">
                                      <p:cBhvr>
                                        <p:cTn id="89" dur="1000" fill="hold"/>
                                        <p:tgtEl>
                                          <p:spTgt spid="4">
                                            <p:txEl>
                                              <p:pRg st="14" end="14"/>
                                            </p:txEl>
                                          </p:spTgt>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4">
                                            <p:txEl>
                                              <p:pRg st="14" end="14"/>
                                            </p:txEl>
                                          </p:spTgt>
                                        </p:tgtEl>
                                        <p:attrNameLst>
                                          <p:attrName>ppt_y</p:attrName>
                                        </p:attrNameLst>
                                      </p:cBhvr>
                                      <p:tavLst>
                                        <p:tav tm="0" fmla="#ppt_y+(sin(-2*pi*(1-$))*-#ppt_x+cos(-2*pi*(1-$))*(1-#ppt_y))*(1-$)">
                                          <p:val>
                                            <p:fltVal val="0"/>
                                          </p:val>
                                        </p:tav>
                                        <p:tav tm="100000">
                                          <p:val>
                                            <p:fltVal val="1"/>
                                          </p:val>
                                        </p:tav>
                                      </p:tavLst>
                                    </p:anim>
                                  </p:childTnLst>
                                </p:cTn>
                              </p:par>
                              <p:par>
                                <p:cTn id="91" presetID="15" presetClass="entr" presetSubtype="0" fill="hold" nodeType="withEffect">
                                  <p:stCondLst>
                                    <p:cond delay="0"/>
                                  </p:stCondLst>
                                  <p:childTnLst>
                                    <p:set>
                                      <p:cBhvr>
                                        <p:cTn id="92" dur="1" fill="hold">
                                          <p:stCondLst>
                                            <p:cond delay="0"/>
                                          </p:stCondLst>
                                        </p:cTn>
                                        <p:tgtEl>
                                          <p:spTgt spid="4">
                                            <p:txEl>
                                              <p:pRg st="15" end="15"/>
                                            </p:txEl>
                                          </p:spTgt>
                                        </p:tgtEl>
                                        <p:attrNameLst>
                                          <p:attrName>style.visibility</p:attrName>
                                        </p:attrNameLst>
                                      </p:cBhvr>
                                      <p:to>
                                        <p:strVal val="visible"/>
                                      </p:to>
                                    </p:set>
                                    <p:anim calcmode="lin" valueType="num">
                                      <p:cBhvr>
                                        <p:cTn id="93" dur="1000" fill="hold"/>
                                        <p:tgtEl>
                                          <p:spTgt spid="4">
                                            <p:txEl>
                                              <p:pRg st="15" end="15"/>
                                            </p:txEl>
                                          </p:spTgt>
                                        </p:tgtEl>
                                        <p:attrNameLst>
                                          <p:attrName>ppt_w</p:attrName>
                                        </p:attrNameLst>
                                      </p:cBhvr>
                                      <p:tavLst>
                                        <p:tav tm="0">
                                          <p:val>
                                            <p:fltVal val="0"/>
                                          </p:val>
                                        </p:tav>
                                        <p:tav tm="100000">
                                          <p:val>
                                            <p:strVal val="#ppt_w"/>
                                          </p:val>
                                        </p:tav>
                                      </p:tavLst>
                                    </p:anim>
                                    <p:anim calcmode="lin" valueType="num">
                                      <p:cBhvr>
                                        <p:cTn id="94" dur="1000" fill="hold"/>
                                        <p:tgtEl>
                                          <p:spTgt spid="4">
                                            <p:txEl>
                                              <p:pRg st="15" end="15"/>
                                            </p:txEl>
                                          </p:spTgt>
                                        </p:tgtEl>
                                        <p:attrNameLst>
                                          <p:attrName>ppt_h</p:attrName>
                                        </p:attrNameLst>
                                      </p:cBhvr>
                                      <p:tavLst>
                                        <p:tav tm="0">
                                          <p:val>
                                            <p:fltVal val="0"/>
                                          </p:val>
                                        </p:tav>
                                        <p:tav tm="100000">
                                          <p:val>
                                            <p:strVal val="#ppt_h"/>
                                          </p:val>
                                        </p:tav>
                                      </p:tavLst>
                                    </p:anim>
                                    <p:anim calcmode="lin" valueType="num">
                                      <p:cBhvr>
                                        <p:cTn id="95" dur="1000" fill="hold"/>
                                        <p:tgtEl>
                                          <p:spTgt spid="4">
                                            <p:txEl>
                                              <p:pRg st="15" end="15"/>
                                            </p:txEl>
                                          </p:spTgt>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4">
                                            <p:txEl>
                                              <p:pRg st="15" end="1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5" name="عنوان 14"/>
          <p:cNvSpPr>
            <a:spLocks noGrp="1"/>
          </p:cNvSpPr>
          <p:nvPr>
            <p:ph type="title"/>
          </p:nvPr>
        </p:nvSpPr>
        <p:spPr>
          <a:xfrm>
            <a:off x="827584" y="260648"/>
            <a:ext cx="7793360" cy="549844"/>
          </a:xfrm>
        </p:spPr>
        <p:txBody>
          <a:bodyPr>
            <a:normAutofit fontScale="90000"/>
          </a:bodyPr>
          <a:lstStyle/>
          <a:p>
            <a:pPr algn="ctr"/>
            <a:r>
              <a:rPr lang="ar-SA" sz="6600" dirty="0" smtClean="0">
                <a:solidFill>
                  <a:schemeClr val="accent2">
                    <a:lumMod val="75000"/>
                  </a:schemeClr>
                </a:solidFill>
                <a:cs typeface="AL-Mohanad Bold" pitchFamily="2" charset="-78"/>
              </a:rPr>
              <a:t>نشاط</a:t>
            </a:r>
            <a:endParaRPr lang="ar-SA" dirty="0">
              <a:solidFill>
                <a:schemeClr val="accent2">
                  <a:lumMod val="75000"/>
                </a:schemeClr>
              </a:solidFill>
              <a:cs typeface="AL-Mohanad Bold" pitchFamily="2" charset="-78"/>
            </a:endParaRPr>
          </a:p>
        </p:txBody>
      </p:sp>
      <p:sp>
        <p:nvSpPr>
          <p:cNvPr id="16" name="عنصر نائب للمحتوى 15"/>
          <p:cNvSpPr>
            <a:spLocks noGrp="1"/>
          </p:cNvSpPr>
          <p:nvPr>
            <p:ph idx="1"/>
          </p:nvPr>
        </p:nvSpPr>
        <p:spPr>
          <a:xfrm>
            <a:off x="899592" y="2924944"/>
            <a:ext cx="7920880" cy="3201219"/>
          </a:xfrm>
        </p:spPr>
        <p:txBody>
          <a:bodyPr>
            <a:normAutofit fontScale="70000" lnSpcReduction="20000"/>
          </a:bodyPr>
          <a:lstStyle/>
          <a:p>
            <a:endParaRPr lang="ar-SA" dirty="0" smtClean="0"/>
          </a:p>
          <a:p>
            <a:pPr>
              <a:buNone/>
            </a:pPr>
            <a:r>
              <a:rPr lang="ar-SA" dirty="0" smtClean="0">
                <a:solidFill>
                  <a:schemeClr val="accent1">
                    <a:lumMod val="75000"/>
                  </a:schemeClr>
                </a:solidFill>
              </a:rPr>
              <a:t>- </a:t>
            </a:r>
            <a:r>
              <a:rPr lang="ar-SA" b="1" dirty="0" smtClean="0">
                <a:solidFill>
                  <a:schemeClr val="accent1">
                    <a:lumMod val="75000"/>
                  </a:schemeClr>
                </a:solidFill>
              </a:rPr>
              <a:t>امامك امثله مختلفه .. المطلوب منك ذكر التنصيف الصحيح لها والفئة الخاصة بها ..</a:t>
            </a:r>
          </a:p>
          <a:p>
            <a:endParaRPr lang="ar-SA" b="1" dirty="0" smtClean="0">
              <a:solidFill>
                <a:srgbClr val="CC0066"/>
              </a:solidFill>
            </a:endParaRPr>
          </a:p>
          <a:p>
            <a:r>
              <a:rPr lang="ar-SA" b="1" dirty="0" smtClean="0">
                <a:solidFill>
                  <a:srgbClr val="CC0066"/>
                </a:solidFill>
              </a:rPr>
              <a:t>لوحة </a:t>
            </a:r>
            <a:r>
              <a:rPr lang="ar-SA" b="1" dirty="0" err="1" smtClean="0">
                <a:solidFill>
                  <a:srgbClr val="CC0066"/>
                </a:solidFill>
              </a:rPr>
              <a:t>يدويه</a:t>
            </a:r>
            <a:r>
              <a:rPr lang="ar-SA" b="1" dirty="0" smtClean="0">
                <a:solidFill>
                  <a:srgbClr val="CC0066"/>
                </a:solidFill>
              </a:rPr>
              <a:t> تم تنفيذها بالخامات </a:t>
            </a:r>
            <a:r>
              <a:rPr lang="ar-SA" b="1" dirty="0" err="1" smtClean="0">
                <a:solidFill>
                  <a:srgbClr val="CC0066"/>
                </a:solidFill>
              </a:rPr>
              <a:t>البيئه</a:t>
            </a:r>
            <a:r>
              <a:rPr lang="ar-SA" b="1" dirty="0" smtClean="0">
                <a:solidFill>
                  <a:srgbClr val="CC0066"/>
                </a:solidFill>
              </a:rPr>
              <a:t> من دون مساعدة المعلم..</a:t>
            </a:r>
          </a:p>
          <a:p>
            <a:endParaRPr lang="ar-SA" b="1" dirty="0" smtClean="0">
              <a:solidFill>
                <a:srgbClr val="CC0066"/>
              </a:solidFill>
            </a:endParaRPr>
          </a:p>
          <a:p>
            <a:r>
              <a:rPr lang="ar-SA" b="1" dirty="0" err="1" smtClean="0">
                <a:solidFill>
                  <a:srgbClr val="CC0066"/>
                </a:solidFill>
              </a:rPr>
              <a:t>القاء</a:t>
            </a:r>
            <a:r>
              <a:rPr lang="ar-SA" b="1" dirty="0" smtClean="0">
                <a:solidFill>
                  <a:srgbClr val="CC0066"/>
                </a:solidFill>
              </a:rPr>
              <a:t> المعلم لمحاضرة بدون مشاركه الطلاب </a:t>
            </a:r>
            <a:r>
              <a:rPr lang="ar-SA" b="1" dirty="0" err="1" smtClean="0">
                <a:solidFill>
                  <a:srgbClr val="CC0066"/>
                </a:solidFill>
              </a:rPr>
              <a:t>ابدا</a:t>
            </a:r>
            <a:r>
              <a:rPr lang="ar-SA" b="1" dirty="0" smtClean="0">
                <a:solidFill>
                  <a:srgbClr val="CC0066"/>
                </a:solidFill>
              </a:rPr>
              <a:t> ..</a:t>
            </a:r>
          </a:p>
          <a:p>
            <a:endParaRPr lang="ar-SA" b="1" dirty="0" smtClean="0">
              <a:solidFill>
                <a:srgbClr val="CC0066"/>
              </a:solidFill>
            </a:endParaRPr>
          </a:p>
          <a:p>
            <a:r>
              <a:rPr lang="ar-SA" b="1" dirty="0" smtClean="0">
                <a:solidFill>
                  <a:srgbClr val="CC0066"/>
                </a:solidFill>
              </a:rPr>
              <a:t>تجربة علميه  لتفاعل النحاس مع حمض </a:t>
            </a:r>
            <a:r>
              <a:rPr lang="ar-SA" b="1" dirty="0" err="1" smtClean="0">
                <a:solidFill>
                  <a:srgbClr val="CC0066"/>
                </a:solidFill>
              </a:rPr>
              <a:t>الكلور</a:t>
            </a:r>
            <a:r>
              <a:rPr lang="ar-SA" b="1" dirty="0" smtClean="0">
                <a:solidFill>
                  <a:srgbClr val="CC0066"/>
                </a:solidFill>
              </a:rPr>
              <a:t>..</a:t>
            </a:r>
          </a:p>
          <a:p>
            <a:endParaRPr lang="ar-SA" dirty="0" smtClean="0"/>
          </a:p>
          <a:p>
            <a:endParaRPr lang="ar-SA" dirty="0"/>
          </a:p>
        </p:txBody>
      </p:sp>
      <p:pic>
        <p:nvPicPr>
          <p:cNvPr id="17" name="صورة 16" descr="__1_~2.JPG"/>
          <p:cNvPicPr>
            <a:picLocks noChangeAspect="1"/>
          </p:cNvPicPr>
          <p:nvPr/>
        </p:nvPicPr>
        <p:blipFill>
          <a:blip r:embed="rId3" cstate="print"/>
          <a:stretch>
            <a:fillRect/>
          </a:stretch>
        </p:blipFill>
        <p:spPr>
          <a:xfrm>
            <a:off x="3635896" y="908720"/>
            <a:ext cx="2407185" cy="213972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Autofit/>
          </a:bodyPr>
          <a:lstStyle/>
          <a:p>
            <a:pPr algn="r"/>
            <a:r>
              <a:rPr lang="ar-SA" dirty="0" smtClean="0">
                <a:solidFill>
                  <a:schemeClr val="accent2">
                    <a:lumMod val="75000"/>
                  </a:schemeClr>
                </a:solidFill>
                <a:cs typeface="AL-Mohanad Bold" pitchFamily="2" charset="-78"/>
              </a:rPr>
              <a:t>طريقة </a:t>
            </a:r>
            <a:r>
              <a:rPr lang="ar-SA" dirty="0" err="1" smtClean="0">
                <a:solidFill>
                  <a:schemeClr val="accent2">
                    <a:lumMod val="75000"/>
                  </a:schemeClr>
                </a:solidFill>
                <a:cs typeface="AL-Mohanad Bold" pitchFamily="2" charset="-78"/>
              </a:rPr>
              <a:t>المناقشه</a:t>
            </a:r>
            <a:endParaRPr lang="ar-SA" dirty="0">
              <a:solidFill>
                <a:schemeClr val="accent2">
                  <a:lumMod val="75000"/>
                </a:schemeClr>
              </a:solidFill>
              <a:cs typeface="AL-Mohanad Bold" pitchFamily="2" charset="-78"/>
            </a:endParaRPr>
          </a:p>
        </p:txBody>
      </p:sp>
      <p:sp>
        <p:nvSpPr>
          <p:cNvPr id="3" name="عنصر نائب للمحتوى 2"/>
          <p:cNvSpPr>
            <a:spLocks noGrp="1"/>
          </p:cNvSpPr>
          <p:nvPr>
            <p:ph idx="1"/>
          </p:nvPr>
        </p:nvSpPr>
        <p:spPr>
          <a:xfrm>
            <a:off x="899592" y="1628800"/>
            <a:ext cx="7787208" cy="4824536"/>
          </a:xfrm>
        </p:spPr>
        <p:txBody>
          <a:bodyPr>
            <a:normAutofit/>
          </a:bodyPr>
          <a:lstStyle/>
          <a:p>
            <a:r>
              <a:rPr lang="ar-SA" sz="2000" b="1" dirty="0" smtClean="0">
                <a:solidFill>
                  <a:srgbClr val="CC0066"/>
                </a:solidFill>
              </a:rPr>
              <a:t>تعريف طريقة </a:t>
            </a:r>
            <a:r>
              <a:rPr lang="ar-SA" sz="2000" b="1" dirty="0" err="1" smtClean="0">
                <a:solidFill>
                  <a:srgbClr val="CC0066"/>
                </a:solidFill>
              </a:rPr>
              <a:t>المناقشه</a:t>
            </a:r>
            <a:r>
              <a:rPr lang="ar-SA" sz="2000" b="1" dirty="0" smtClean="0">
                <a:solidFill>
                  <a:srgbClr val="CC0066"/>
                </a:solidFill>
              </a:rPr>
              <a:t>: </a:t>
            </a:r>
            <a:r>
              <a:rPr lang="ar-SA" sz="2000" b="1" dirty="0" err="1" smtClean="0">
                <a:solidFill>
                  <a:schemeClr val="accent1">
                    <a:lumMod val="75000"/>
                  </a:schemeClr>
                </a:solidFill>
              </a:rPr>
              <a:t>الطريقه</a:t>
            </a:r>
            <a:r>
              <a:rPr lang="ar-SA" sz="2000" b="1" dirty="0" smtClean="0">
                <a:solidFill>
                  <a:schemeClr val="accent1">
                    <a:lumMod val="75000"/>
                  </a:schemeClr>
                </a:solidFill>
              </a:rPr>
              <a:t> التي تسمح للمعلم بان يشترك مع تلاميذه في فهم موضوع </a:t>
            </a:r>
            <a:r>
              <a:rPr lang="ar-SA" sz="2000" b="1" dirty="0" err="1" smtClean="0">
                <a:solidFill>
                  <a:schemeClr val="accent1">
                    <a:lumMod val="75000"/>
                  </a:schemeClr>
                </a:solidFill>
              </a:rPr>
              <a:t>او</a:t>
            </a:r>
            <a:r>
              <a:rPr lang="ar-SA" sz="2000" b="1" dirty="0" smtClean="0">
                <a:solidFill>
                  <a:schemeClr val="accent1">
                    <a:lumMod val="75000"/>
                  </a:schemeClr>
                </a:solidFill>
              </a:rPr>
              <a:t> فكره </a:t>
            </a:r>
            <a:r>
              <a:rPr lang="ar-SA" sz="2000" b="1" dirty="0" err="1" smtClean="0">
                <a:solidFill>
                  <a:schemeClr val="accent1">
                    <a:lumMod val="75000"/>
                  </a:schemeClr>
                </a:solidFill>
              </a:rPr>
              <a:t>او</a:t>
            </a:r>
            <a:r>
              <a:rPr lang="ar-SA" sz="2000" b="1" dirty="0" smtClean="0">
                <a:solidFill>
                  <a:schemeClr val="accent1">
                    <a:lumMod val="75000"/>
                  </a:schemeClr>
                </a:solidFill>
              </a:rPr>
              <a:t> مشكله وتحليلها وتفسيرها وتقويمها وبيان مواطن الاختلاف والاتفاق حولها ..</a:t>
            </a:r>
          </a:p>
          <a:p>
            <a:endParaRPr lang="ar-SA" sz="2000" b="1" dirty="0" smtClean="0">
              <a:solidFill>
                <a:srgbClr val="CC0066"/>
              </a:solidFill>
            </a:endParaRPr>
          </a:p>
          <a:p>
            <a:r>
              <a:rPr lang="ar-SA" sz="2000" b="1" dirty="0" smtClean="0">
                <a:solidFill>
                  <a:srgbClr val="CC0066"/>
                </a:solidFill>
              </a:rPr>
              <a:t>كيفية السير في طريقة </a:t>
            </a:r>
            <a:r>
              <a:rPr lang="ar-SA" sz="2000" b="1" dirty="0" err="1" smtClean="0">
                <a:solidFill>
                  <a:srgbClr val="CC0066"/>
                </a:solidFill>
              </a:rPr>
              <a:t>المناقشه</a:t>
            </a:r>
            <a:r>
              <a:rPr lang="ar-SA" sz="2000" b="1" dirty="0" smtClean="0">
                <a:solidFill>
                  <a:srgbClr val="CC0066"/>
                </a:solidFill>
              </a:rPr>
              <a:t>:</a:t>
            </a:r>
          </a:p>
          <a:p>
            <a:pPr>
              <a:buNone/>
            </a:pPr>
            <a:r>
              <a:rPr lang="ar-SA" sz="2000" b="1" dirty="0" smtClean="0"/>
              <a:t>1/ </a:t>
            </a:r>
            <a:r>
              <a:rPr lang="ar-SA" sz="2000" b="1" dirty="0" err="1" smtClean="0"/>
              <a:t>ان</a:t>
            </a:r>
            <a:r>
              <a:rPr lang="ar-SA" sz="2000" b="1" dirty="0" smtClean="0"/>
              <a:t> يجلس المعلم المتعلمين بصوره تمكن الجميع من مشاهدة المشاركين في النقاش.. لان هذه </a:t>
            </a:r>
            <a:r>
              <a:rPr lang="ar-SA" sz="2000" b="1" dirty="0" err="1" smtClean="0"/>
              <a:t>المشاهده</a:t>
            </a:r>
            <a:r>
              <a:rPr lang="ar-SA" sz="2000" b="1" dirty="0" smtClean="0"/>
              <a:t> تحدث نوع من الاتصال والتفاعل بين المرسل والمستقبل وبالتالي تتكون </a:t>
            </a:r>
            <a:r>
              <a:rPr lang="ar-SA" sz="2000" b="1" dirty="0" err="1" smtClean="0"/>
              <a:t>الرغبه</a:t>
            </a:r>
            <a:r>
              <a:rPr lang="ar-SA" sz="2000" b="1" dirty="0" smtClean="0"/>
              <a:t> في </a:t>
            </a:r>
            <a:r>
              <a:rPr lang="ar-SA" sz="2000" b="1" dirty="0" err="1" smtClean="0"/>
              <a:t>المتابعه</a:t>
            </a:r>
            <a:r>
              <a:rPr lang="ar-SA" sz="2000" b="1" dirty="0" smtClean="0"/>
              <a:t> ..</a:t>
            </a:r>
          </a:p>
          <a:p>
            <a:pPr>
              <a:buNone/>
            </a:pPr>
            <a:r>
              <a:rPr lang="ar-SA" sz="2000" b="1" dirty="0" smtClean="0"/>
              <a:t>2/ان يتابع المعلم سير المناقشه حتى لا تخرج عن اهدافها ..فيجب ان لا يلغى دور المعلم في التوجيه..</a:t>
            </a:r>
          </a:p>
          <a:p>
            <a:pPr>
              <a:buNone/>
            </a:pPr>
            <a:r>
              <a:rPr lang="ar-SA" sz="2000" b="1" dirty="0" smtClean="0"/>
              <a:t>3/</a:t>
            </a:r>
            <a:r>
              <a:rPr lang="ar-SA" sz="2000" b="1" dirty="0" err="1" smtClean="0"/>
              <a:t>ان</a:t>
            </a:r>
            <a:r>
              <a:rPr lang="ar-SA" sz="2000" b="1" dirty="0" smtClean="0"/>
              <a:t> يشجع المعلم المتعلمين المحجمين عن </a:t>
            </a:r>
            <a:r>
              <a:rPr lang="ar-SA" sz="2000" b="1" dirty="0" err="1" smtClean="0"/>
              <a:t>المشاركه</a:t>
            </a:r>
            <a:r>
              <a:rPr lang="ar-SA" sz="2000" b="1" dirty="0" smtClean="0"/>
              <a:t> في النقاش.. عليه </a:t>
            </a:r>
            <a:r>
              <a:rPr lang="ar-SA" sz="2000" b="1" dirty="0" err="1" smtClean="0"/>
              <a:t>ان</a:t>
            </a:r>
            <a:r>
              <a:rPr lang="ar-SA" sz="2000" b="1" dirty="0" smtClean="0"/>
              <a:t> يتدخل </a:t>
            </a:r>
            <a:r>
              <a:rPr lang="ar-SA" sz="2000" b="1" dirty="0" err="1" smtClean="0"/>
              <a:t>باساليبه</a:t>
            </a:r>
            <a:r>
              <a:rPr lang="ar-SA" sz="2000" b="1" dirty="0" smtClean="0"/>
              <a:t> </a:t>
            </a:r>
            <a:r>
              <a:rPr lang="ar-SA" sz="2000" b="1" dirty="0" err="1" smtClean="0"/>
              <a:t>التربويه</a:t>
            </a:r>
            <a:r>
              <a:rPr lang="ar-SA" sz="2000" b="1" dirty="0" smtClean="0"/>
              <a:t> </a:t>
            </a:r>
            <a:r>
              <a:rPr lang="ar-SA" sz="2000" b="1" dirty="0" err="1" smtClean="0"/>
              <a:t>المناسبه</a:t>
            </a:r>
            <a:r>
              <a:rPr lang="ar-SA" sz="2000" b="1" dirty="0" smtClean="0"/>
              <a:t> كي يدفعهم </a:t>
            </a:r>
            <a:r>
              <a:rPr lang="ar-SA" sz="2000" b="1" dirty="0" err="1" smtClean="0"/>
              <a:t>الى</a:t>
            </a:r>
            <a:r>
              <a:rPr lang="ar-SA" sz="2000" b="1" dirty="0" smtClean="0"/>
              <a:t> </a:t>
            </a:r>
            <a:r>
              <a:rPr lang="ar-SA" sz="2000" b="1" dirty="0" err="1" smtClean="0"/>
              <a:t>المشاركه</a:t>
            </a:r>
            <a:endParaRPr lang="ar-SA" sz="2000" b="1" dirty="0" smtClean="0"/>
          </a:p>
          <a:p>
            <a:pPr>
              <a:buNone/>
            </a:pPr>
            <a:r>
              <a:rPr lang="ar-SA" sz="2000" b="1" dirty="0" smtClean="0"/>
              <a:t>4/ان يتيح المعلم وقت مناسب لتقويم الموضوع المعروض .. </a:t>
            </a:r>
            <a:endParaRPr lang="ar-SA" sz="2000" b="1" dirty="0"/>
          </a:p>
          <a:p>
            <a:pPr>
              <a:buNone/>
            </a:pPr>
            <a:r>
              <a:rPr lang="ar-SA" sz="2000" b="1" dirty="0" smtClean="0"/>
              <a:t>    أي يعطي وقت كافي لتقويم حصاد النقاش ويعرف مدى فهم المتعلمين</a:t>
            </a:r>
            <a:endParaRPr lang="ar-SA" sz="2000" b="1" dirty="0"/>
          </a:p>
        </p:txBody>
      </p:sp>
      <p:pic>
        <p:nvPicPr>
          <p:cNvPr id="4" name="صورة 3" descr="تنزيل (1).jpg"/>
          <p:cNvPicPr>
            <a:picLocks noChangeAspect="1"/>
          </p:cNvPicPr>
          <p:nvPr/>
        </p:nvPicPr>
        <p:blipFill>
          <a:blip r:embed="rId2" cstate="print"/>
          <a:stretch>
            <a:fillRect/>
          </a:stretch>
        </p:blipFill>
        <p:spPr>
          <a:xfrm>
            <a:off x="971600" y="0"/>
            <a:ext cx="2229714" cy="12687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36" presetID="15"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par>
                                <p:cTn id="48" presetID="15" presetClass="entr" presetSubtype="0"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1"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2" dur="1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990600" y="228600"/>
            <a:ext cx="8153400" cy="990600"/>
          </a:xfrm>
        </p:spPr>
        <p:txBody>
          <a:bodyPr>
            <a:normAutofit fontScale="90000"/>
          </a:bodyPr>
          <a:lstStyle/>
          <a:p>
            <a:pPr algn="ctr"/>
            <a:r>
              <a:rPr lang="ar-SA" dirty="0" smtClean="0">
                <a:solidFill>
                  <a:srgbClr val="CC0066"/>
                </a:solidFill>
                <a:cs typeface="AL-Mohanad Bold" pitchFamily="2" charset="-78"/>
              </a:rPr>
              <a:t/>
            </a:r>
            <a:br>
              <a:rPr lang="ar-SA" dirty="0" smtClean="0">
                <a:solidFill>
                  <a:srgbClr val="CC0066"/>
                </a:solidFill>
                <a:cs typeface="AL-Mohanad Bold" pitchFamily="2" charset="-78"/>
              </a:rPr>
            </a:br>
            <a:r>
              <a:rPr lang="ar-SA" dirty="0" smtClean="0">
                <a:solidFill>
                  <a:srgbClr val="CC0066"/>
                </a:solidFill>
                <a:cs typeface="AL-Mohanad Bold" pitchFamily="2" charset="-78"/>
              </a:rPr>
              <a:t/>
            </a:r>
            <a:br>
              <a:rPr lang="ar-SA" dirty="0" smtClean="0">
                <a:solidFill>
                  <a:srgbClr val="CC0066"/>
                </a:solidFill>
                <a:cs typeface="AL-Mohanad Bold" pitchFamily="2" charset="-78"/>
              </a:rPr>
            </a:br>
            <a:endParaRPr lang="ar-SA" dirty="0">
              <a:solidFill>
                <a:srgbClr val="CC0066"/>
              </a:solidFill>
              <a:cs typeface="AL-Mohanad Bold" pitchFamily="2" charset="-78"/>
            </a:endParaRPr>
          </a:p>
        </p:txBody>
      </p:sp>
      <p:sp>
        <p:nvSpPr>
          <p:cNvPr id="5" name="مربع نص 4"/>
          <p:cNvSpPr txBox="1"/>
          <p:nvPr/>
        </p:nvSpPr>
        <p:spPr>
          <a:xfrm>
            <a:off x="971600" y="285728"/>
            <a:ext cx="7958118" cy="6309420"/>
          </a:xfrm>
          <a:prstGeom prst="rect">
            <a:avLst/>
          </a:prstGeom>
          <a:noFill/>
        </p:spPr>
        <p:txBody>
          <a:bodyPr wrap="square" rtlCol="1">
            <a:spAutoFit/>
          </a:bodyPr>
          <a:lstStyle/>
          <a:p>
            <a:r>
              <a:rPr lang="ar-SA" sz="3200" b="1" dirty="0" smtClean="0">
                <a:solidFill>
                  <a:schemeClr val="accent2">
                    <a:lumMod val="75000"/>
                  </a:schemeClr>
                </a:solidFill>
              </a:rPr>
              <a:t>- ايجابيات طريقة المناقشه:</a:t>
            </a:r>
          </a:p>
          <a:p>
            <a:r>
              <a:rPr lang="ar-SA" sz="2400" b="1" dirty="0" smtClean="0">
                <a:solidFill>
                  <a:schemeClr val="tx2">
                    <a:lumMod val="75000"/>
                  </a:schemeClr>
                </a:solidFill>
              </a:rPr>
              <a:t>1/تتيح الفرص </a:t>
            </a:r>
            <a:r>
              <a:rPr lang="ar-SA" sz="2400" b="1" dirty="0" err="1" smtClean="0">
                <a:solidFill>
                  <a:schemeClr val="tx2">
                    <a:lumMod val="75000"/>
                  </a:schemeClr>
                </a:solidFill>
              </a:rPr>
              <a:t>المناسبه</a:t>
            </a:r>
            <a:r>
              <a:rPr lang="ar-SA" sz="2400" b="1" dirty="0" smtClean="0">
                <a:solidFill>
                  <a:schemeClr val="tx2">
                    <a:lumMod val="75000"/>
                  </a:schemeClr>
                </a:solidFill>
              </a:rPr>
              <a:t> </a:t>
            </a:r>
            <a:r>
              <a:rPr lang="ar-SA" sz="2400" b="1" dirty="0" err="1" smtClean="0">
                <a:solidFill>
                  <a:schemeClr val="tx2">
                    <a:lumMod val="75000"/>
                  </a:schemeClr>
                </a:solidFill>
              </a:rPr>
              <a:t>لاحداث</a:t>
            </a:r>
            <a:r>
              <a:rPr lang="ar-SA" sz="2400" b="1" dirty="0" smtClean="0">
                <a:solidFill>
                  <a:schemeClr val="tx2">
                    <a:lumMod val="75000"/>
                  </a:schemeClr>
                </a:solidFill>
              </a:rPr>
              <a:t> التفاعل الايجابي بين المعلم والمتعلم وبين المتعلمين فيما بينهم..</a:t>
            </a:r>
          </a:p>
          <a:p>
            <a:r>
              <a:rPr lang="ar-SA" sz="2400" b="1" dirty="0" smtClean="0">
                <a:solidFill>
                  <a:schemeClr val="tx2">
                    <a:lumMod val="75000"/>
                  </a:schemeClr>
                </a:solidFill>
              </a:rPr>
              <a:t>2/تساعد المعلم في التعرف على قدرات المتعلمين وميولهم..</a:t>
            </a:r>
          </a:p>
          <a:p>
            <a:r>
              <a:rPr lang="ar-SA" sz="2400" b="1" dirty="0" smtClean="0">
                <a:solidFill>
                  <a:schemeClr val="tx2">
                    <a:lumMod val="75000"/>
                  </a:schemeClr>
                </a:solidFill>
              </a:rPr>
              <a:t>3/تنمي لدى المتعلم </a:t>
            </a:r>
            <a:r>
              <a:rPr lang="ar-SA" sz="2400" b="1" dirty="0" err="1" smtClean="0">
                <a:solidFill>
                  <a:schemeClr val="tx2">
                    <a:lumMod val="75000"/>
                  </a:schemeClr>
                </a:solidFill>
              </a:rPr>
              <a:t>القدره</a:t>
            </a:r>
            <a:r>
              <a:rPr lang="ar-SA" sz="2400" b="1" dirty="0" smtClean="0">
                <a:solidFill>
                  <a:schemeClr val="tx2">
                    <a:lumMod val="75000"/>
                  </a:schemeClr>
                </a:solidFill>
              </a:rPr>
              <a:t> على الصبر وتقبل </a:t>
            </a:r>
            <a:r>
              <a:rPr lang="ar-SA" sz="2400" b="1" dirty="0" err="1" smtClean="0">
                <a:solidFill>
                  <a:schemeClr val="tx2">
                    <a:lumMod val="75000"/>
                  </a:schemeClr>
                </a:solidFill>
              </a:rPr>
              <a:t>الاراء</a:t>
            </a:r>
            <a:r>
              <a:rPr lang="ar-SA" sz="2400" b="1" dirty="0" smtClean="0">
                <a:solidFill>
                  <a:schemeClr val="tx2">
                    <a:lumMod val="75000"/>
                  </a:schemeClr>
                </a:solidFill>
              </a:rPr>
              <a:t> </a:t>
            </a:r>
            <a:r>
              <a:rPr lang="ar-SA" sz="2400" b="1" dirty="0" err="1" smtClean="0">
                <a:solidFill>
                  <a:schemeClr val="tx2">
                    <a:lumMod val="75000"/>
                  </a:schemeClr>
                </a:solidFill>
              </a:rPr>
              <a:t>والافكار</a:t>
            </a:r>
            <a:r>
              <a:rPr lang="ar-SA" sz="2400" b="1" dirty="0" smtClean="0">
                <a:solidFill>
                  <a:schemeClr val="tx2">
                    <a:lumMod val="75000"/>
                  </a:schemeClr>
                </a:solidFill>
              </a:rPr>
              <a:t> </a:t>
            </a:r>
            <a:r>
              <a:rPr lang="ar-SA" sz="2400" b="1" dirty="0" err="1" smtClean="0">
                <a:solidFill>
                  <a:schemeClr val="tx2">
                    <a:lumMod val="75000"/>
                  </a:schemeClr>
                </a:solidFill>
              </a:rPr>
              <a:t>المناهضه</a:t>
            </a:r>
            <a:r>
              <a:rPr lang="ar-SA" sz="2400" b="1" dirty="0" smtClean="0">
                <a:solidFill>
                  <a:schemeClr val="tx2">
                    <a:lumMod val="75000"/>
                  </a:schemeClr>
                </a:solidFill>
              </a:rPr>
              <a:t> </a:t>
            </a:r>
            <a:r>
              <a:rPr lang="ar-SA" sz="2400" b="1" dirty="0" err="1" smtClean="0">
                <a:solidFill>
                  <a:schemeClr val="tx2">
                    <a:lumMod val="75000"/>
                  </a:schemeClr>
                </a:solidFill>
              </a:rPr>
              <a:t>لافكاره</a:t>
            </a:r>
            <a:r>
              <a:rPr lang="ar-SA" sz="2400" b="1" dirty="0" smtClean="0">
                <a:solidFill>
                  <a:schemeClr val="tx2">
                    <a:lumMod val="75000"/>
                  </a:schemeClr>
                </a:solidFill>
              </a:rPr>
              <a:t>..</a:t>
            </a:r>
          </a:p>
          <a:p>
            <a:r>
              <a:rPr lang="ar-SA" sz="2400" b="1" dirty="0" smtClean="0">
                <a:solidFill>
                  <a:schemeClr val="tx2">
                    <a:lumMod val="75000"/>
                  </a:schemeClr>
                </a:solidFill>
              </a:rPr>
              <a:t>4/تنمي التفكير والمعارف والاتجاهات ..</a:t>
            </a:r>
          </a:p>
          <a:p>
            <a:r>
              <a:rPr lang="ar-SA" sz="2400" b="1" dirty="0" smtClean="0">
                <a:solidFill>
                  <a:schemeClr val="tx2">
                    <a:lumMod val="75000"/>
                  </a:schemeClr>
                </a:solidFill>
              </a:rPr>
              <a:t>5/تعين المتعلمين على تنمية وسائل الاتصال اللغوي لديهم..</a:t>
            </a:r>
          </a:p>
          <a:p>
            <a:endParaRPr lang="ar-SA" sz="2000" b="1" dirty="0">
              <a:solidFill>
                <a:schemeClr val="tx2">
                  <a:lumMod val="75000"/>
                </a:schemeClr>
              </a:solidFill>
            </a:endParaRPr>
          </a:p>
          <a:p>
            <a:r>
              <a:rPr lang="ar-SA" sz="3200" b="1" dirty="0" smtClean="0">
                <a:solidFill>
                  <a:schemeClr val="accent2">
                    <a:lumMod val="75000"/>
                  </a:schemeClr>
                </a:solidFill>
              </a:rPr>
              <a:t>- سلبيات طريقة المناقشه:</a:t>
            </a:r>
          </a:p>
          <a:p>
            <a:r>
              <a:rPr lang="ar-SA" sz="2400" b="1" dirty="0" smtClean="0">
                <a:solidFill>
                  <a:schemeClr val="tx2">
                    <a:lumMod val="75000"/>
                  </a:schemeClr>
                </a:solidFill>
              </a:rPr>
              <a:t>1/اهتمام بعض المعلمين بشكل </a:t>
            </a:r>
            <a:r>
              <a:rPr lang="ar-SA" sz="2400" b="1" dirty="0" err="1" smtClean="0">
                <a:solidFill>
                  <a:schemeClr val="tx2">
                    <a:lumMod val="75000"/>
                  </a:schemeClr>
                </a:solidFill>
              </a:rPr>
              <a:t>المناقشه</a:t>
            </a:r>
            <a:r>
              <a:rPr lang="ar-SA" sz="2400" b="1" dirty="0" smtClean="0">
                <a:solidFill>
                  <a:schemeClr val="tx2">
                    <a:lumMod val="75000"/>
                  </a:schemeClr>
                </a:solidFill>
              </a:rPr>
              <a:t> دون مضمونها..	</a:t>
            </a:r>
          </a:p>
          <a:p>
            <a:r>
              <a:rPr lang="ar-SA" sz="2400" b="1" dirty="0" smtClean="0">
                <a:solidFill>
                  <a:schemeClr val="tx2">
                    <a:lumMod val="75000"/>
                  </a:schemeClr>
                </a:solidFill>
              </a:rPr>
              <a:t>2/تركيز بعض المعلمين </a:t>
            </a:r>
            <a:r>
              <a:rPr lang="ar-SA" sz="2400" b="1" dirty="0" err="1" smtClean="0">
                <a:solidFill>
                  <a:schemeClr val="tx2">
                    <a:lumMod val="75000"/>
                  </a:schemeClr>
                </a:solidFill>
              </a:rPr>
              <a:t>اثناء</a:t>
            </a:r>
            <a:r>
              <a:rPr lang="ar-SA" sz="2400" b="1" dirty="0" smtClean="0">
                <a:solidFill>
                  <a:schemeClr val="tx2">
                    <a:lumMod val="75000"/>
                  </a:schemeClr>
                </a:solidFill>
              </a:rPr>
              <a:t> </a:t>
            </a:r>
            <a:r>
              <a:rPr lang="ar-SA" sz="2400" b="1" dirty="0" err="1" smtClean="0">
                <a:solidFill>
                  <a:schemeClr val="tx2">
                    <a:lumMod val="75000"/>
                  </a:schemeClr>
                </a:solidFill>
              </a:rPr>
              <a:t>المناقشه</a:t>
            </a:r>
            <a:r>
              <a:rPr lang="ar-SA" sz="2400" b="1" dirty="0" smtClean="0">
                <a:solidFill>
                  <a:schemeClr val="tx2">
                    <a:lumMod val="75000"/>
                  </a:schemeClr>
                </a:solidFill>
              </a:rPr>
              <a:t> على الناجحين فقط من المتعلمين </a:t>
            </a:r>
            <a:r>
              <a:rPr lang="ar-SA" sz="2400" b="1" dirty="0" err="1" smtClean="0">
                <a:solidFill>
                  <a:schemeClr val="tx2">
                    <a:lumMod val="75000"/>
                  </a:schemeClr>
                </a:solidFill>
              </a:rPr>
              <a:t>واهمال</a:t>
            </a:r>
            <a:r>
              <a:rPr lang="ar-SA" sz="2400" b="1" dirty="0" smtClean="0">
                <a:solidFill>
                  <a:schemeClr val="tx2">
                    <a:lumMod val="75000"/>
                  </a:schemeClr>
                </a:solidFill>
              </a:rPr>
              <a:t> </a:t>
            </a:r>
            <a:r>
              <a:rPr lang="ar-SA" sz="2400" b="1" dirty="0" err="1" smtClean="0">
                <a:solidFill>
                  <a:schemeClr val="tx2">
                    <a:lumMod val="75000"/>
                  </a:schemeClr>
                </a:solidFill>
              </a:rPr>
              <a:t>البقيه</a:t>
            </a:r>
            <a:r>
              <a:rPr lang="ar-SA" sz="2400" b="1" dirty="0" smtClean="0">
                <a:solidFill>
                  <a:schemeClr val="tx2">
                    <a:lumMod val="75000"/>
                  </a:schemeClr>
                </a:solidFill>
              </a:rPr>
              <a:t>..</a:t>
            </a:r>
          </a:p>
          <a:p>
            <a:r>
              <a:rPr lang="ar-SA" sz="2400" b="1" dirty="0" smtClean="0">
                <a:solidFill>
                  <a:schemeClr val="tx2">
                    <a:lumMod val="75000"/>
                  </a:schemeClr>
                </a:solidFill>
              </a:rPr>
              <a:t>3/قد يشتط بعض المتعلمين </a:t>
            </a:r>
            <a:r>
              <a:rPr lang="ar-SA" sz="2400" b="1" dirty="0" err="1" smtClean="0">
                <a:solidFill>
                  <a:schemeClr val="tx2">
                    <a:lumMod val="75000"/>
                  </a:schemeClr>
                </a:solidFill>
              </a:rPr>
              <a:t>اثناء</a:t>
            </a:r>
            <a:r>
              <a:rPr lang="ar-SA" sz="2400" b="1" dirty="0" smtClean="0">
                <a:solidFill>
                  <a:schemeClr val="tx2">
                    <a:lumMod val="75000"/>
                  </a:schemeClr>
                </a:solidFill>
              </a:rPr>
              <a:t> </a:t>
            </a:r>
            <a:r>
              <a:rPr lang="ar-SA" sz="2400" b="1" dirty="0" err="1" smtClean="0">
                <a:solidFill>
                  <a:schemeClr val="tx2">
                    <a:lumMod val="75000"/>
                  </a:schemeClr>
                </a:solidFill>
              </a:rPr>
              <a:t>المناقشه</a:t>
            </a:r>
            <a:r>
              <a:rPr lang="ar-SA" sz="2400" b="1" dirty="0" smtClean="0">
                <a:solidFill>
                  <a:schemeClr val="tx2">
                    <a:lumMod val="75000"/>
                  </a:schemeClr>
                </a:solidFill>
              </a:rPr>
              <a:t> ويتمسكون </a:t>
            </a:r>
            <a:r>
              <a:rPr lang="ar-SA" sz="2400" b="1" dirty="0" err="1" smtClean="0">
                <a:solidFill>
                  <a:schemeClr val="tx2">
                    <a:lumMod val="75000"/>
                  </a:schemeClr>
                </a:solidFill>
              </a:rPr>
              <a:t>بارائهم</a:t>
            </a:r>
            <a:r>
              <a:rPr lang="ar-SA" sz="2400" b="1" dirty="0" smtClean="0">
                <a:solidFill>
                  <a:schemeClr val="tx2">
                    <a:lumMod val="75000"/>
                  </a:schemeClr>
                </a:solidFill>
              </a:rPr>
              <a:t> حتى ولو كانت </a:t>
            </a:r>
            <a:r>
              <a:rPr lang="ar-SA" sz="2400" b="1" dirty="0" err="1" smtClean="0">
                <a:solidFill>
                  <a:schemeClr val="tx2">
                    <a:lumMod val="75000"/>
                  </a:schemeClr>
                </a:solidFill>
              </a:rPr>
              <a:t>خاطئه</a:t>
            </a:r>
            <a:r>
              <a:rPr lang="ar-SA" sz="2400" b="1" dirty="0" smtClean="0">
                <a:solidFill>
                  <a:schemeClr val="tx2">
                    <a:lumMod val="75000"/>
                  </a:schemeClr>
                </a:solidFill>
              </a:rPr>
              <a:t> فيصيبهم الغرور..</a:t>
            </a:r>
          </a:p>
          <a:p>
            <a:r>
              <a:rPr lang="ar-SA" sz="2400" b="1" dirty="0" smtClean="0">
                <a:solidFill>
                  <a:schemeClr val="tx2">
                    <a:lumMod val="75000"/>
                  </a:schemeClr>
                </a:solidFill>
              </a:rPr>
              <a:t>4/قد يتخلى المعلم عن دوره في التوجيه </a:t>
            </a:r>
            <a:r>
              <a:rPr lang="ar-SA" sz="2400" b="1" dirty="0" err="1" smtClean="0">
                <a:solidFill>
                  <a:schemeClr val="tx2">
                    <a:lumMod val="75000"/>
                  </a:schemeClr>
                </a:solidFill>
              </a:rPr>
              <a:t>والمتابعه</a:t>
            </a:r>
            <a:r>
              <a:rPr lang="ar-SA" sz="2400" b="1" dirty="0" smtClean="0">
                <a:solidFill>
                  <a:schemeClr val="tx2">
                    <a:lumMod val="75000"/>
                  </a:schemeClr>
                </a:solidFill>
              </a:rPr>
              <a:t>..</a:t>
            </a:r>
          </a:p>
          <a:p>
            <a:r>
              <a:rPr lang="ar-SA" sz="2400" b="1" dirty="0" smtClean="0">
                <a:solidFill>
                  <a:schemeClr val="tx2">
                    <a:lumMod val="75000"/>
                  </a:schemeClr>
                </a:solidFill>
              </a:rPr>
              <a:t>5/لا تصلح </a:t>
            </a:r>
            <a:r>
              <a:rPr lang="ar-SA" sz="2400" b="1" dirty="0" err="1" smtClean="0">
                <a:solidFill>
                  <a:schemeClr val="tx2">
                    <a:lumMod val="75000"/>
                  </a:schemeClr>
                </a:solidFill>
              </a:rPr>
              <a:t>المناقشه</a:t>
            </a:r>
            <a:r>
              <a:rPr lang="ar-SA" sz="2400" b="1" dirty="0" smtClean="0">
                <a:solidFill>
                  <a:schemeClr val="tx2">
                    <a:lumMod val="75000"/>
                  </a:schemeClr>
                </a:solidFill>
              </a:rPr>
              <a:t> </a:t>
            </a:r>
            <a:r>
              <a:rPr lang="ar-SA" sz="2400" b="1" dirty="0" err="1" smtClean="0">
                <a:solidFill>
                  <a:schemeClr val="tx2">
                    <a:lumMod val="75000"/>
                  </a:schemeClr>
                </a:solidFill>
              </a:rPr>
              <a:t>الا</a:t>
            </a:r>
            <a:r>
              <a:rPr lang="ar-SA" sz="2400" b="1" dirty="0" smtClean="0">
                <a:solidFill>
                  <a:schemeClr val="tx2">
                    <a:lumMod val="75000"/>
                  </a:schemeClr>
                </a:solidFill>
              </a:rPr>
              <a:t> للمجموعات </a:t>
            </a:r>
            <a:r>
              <a:rPr lang="ar-SA" sz="2400" b="1" dirty="0" err="1" smtClean="0">
                <a:solidFill>
                  <a:schemeClr val="tx2">
                    <a:lumMod val="75000"/>
                  </a:schemeClr>
                </a:solidFill>
              </a:rPr>
              <a:t>الصغيره</a:t>
            </a:r>
            <a:r>
              <a:rPr lang="ar-SA" sz="2400" b="1" dirty="0" smtClean="0">
                <a:solidFill>
                  <a:schemeClr val="tx2">
                    <a:lumMod val="75000"/>
                  </a:schemeClr>
                </a:solidFill>
              </a:rPr>
              <a:t> </a:t>
            </a:r>
            <a:r>
              <a:rPr lang="ar-SA" sz="2400" b="1" dirty="0" err="1" smtClean="0">
                <a:solidFill>
                  <a:schemeClr val="tx2">
                    <a:lumMod val="75000"/>
                  </a:schemeClr>
                </a:solidFill>
              </a:rPr>
              <a:t>لانها</a:t>
            </a:r>
            <a:r>
              <a:rPr lang="ar-SA" sz="2400" b="1" dirty="0" smtClean="0">
                <a:solidFill>
                  <a:schemeClr val="tx2">
                    <a:lumMod val="75000"/>
                  </a:schemeClr>
                </a:solidFill>
              </a:rPr>
              <a:t> </a:t>
            </a:r>
            <a:r>
              <a:rPr lang="ar-SA" sz="2400" b="1" dirty="0" err="1" smtClean="0">
                <a:solidFill>
                  <a:schemeClr val="tx2">
                    <a:lumMod val="75000"/>
                  </a:schemeClr>
                </a:solidFill>
              </a:rPr>
              <a:t>تاخذ</a:t>
            </a:r>
            <a:r>
              <a:rPr lang="ar-SA" sz="2400" b="1" dirty="0" smtClean="0">
                <a:solidFill>
                  <a:schemeClr val="tx2">
                    <a:lumMod val="75000"/>
                  </a:schemeClr>
                </a:solidFill>
              </a:rPr>
              <a:t> وقت طويل ..</a:t>
            </a:r>
            <a:endParaRPr lang="ar-SA" sz="24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strVal val="#ppt_w*0.05"/>
                                          </p:val>
                                        </p:tav>
                                        <p:tav tm="100000">
                                          <p:val>
                                            <p:strVal val="#ppt_w"/>
                                          </p:val>
                                        </p:tav>
                                      </p:tavLst>
                                    </p:anim>
                                    <p:anim calcmode="lin" valueType="num">
                                      <p:cBhvr>
                                        <p:cTn id="13" dur="5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4" dur="5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5" dur="500" fill="hold"/>
                                        <p:tgtEl>
                                          <p:spTgt spid="5">
                                            <p:txEl>
                                              <p:pRg st="0" end="0"/>
                                            </p:txEl>
                                          </p:spTgt>
                                        </p:tgtEl>
                                        <p:attrNameLst>
                                          <p:attrName>ppt_y</p:attrName>
                                        </p:attrNameLst>
                                      </p:cBhvr>
                                      <p:tavLst>
                                        <p:tav tm="0">
                                          <p:val>
                                            <p:strVal val="#ppt_y"/>
                                          </p:val>
                                        </p:tav>
                                        <p:tav tm="100000">
                                          <p:val>
                                            <p:strVal val="#ppt_y"/>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
                                        <p:tgtEl>
                                          <p:spTgt spid="5">
                                            <p:txEl>
                                              <p:pRg st="1" end="1"/>
                                            </p:txEl>
                                          </p:spTgt>
                                        </p:tgtEl>
                                      </p:cBhvr>
                                    </p:animEffect>
                                    <p:anim calcmode="lin" valueType="num">
                                      <p:cBhvr>
                                        <p:cTn id="22" dur="4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400" fill="hold"/>
                                        <p:tgtEl>
                                          <p:spTgt spid="5">
                                            <p:txEl>
                                              <p:pRg st="1" end="1"/>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5">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5">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6" presetID="43" presetClass="entr" presetSubtype="0" fill="hold" nodeType="with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
                                        <p:tgtEl>
                                          <p:spTgt spid="5">
                                            <p:txEl>
                                              <p:pRg st="2" end="2"/>
                                            </p:txEl>
                                          </p:spTgt>
                                        </p:tgtEl>
                                      </p:cBhvr>
                                    </p:animEffect>
                                    <p:anim calcmode="lin" valueType="num">
                                      <p:cBhvr>
                                        <p:cTn id="29" dur="4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400" fill="hold"/>
                                        <p:tgtEl>
                                          <p:spTgt spid="5">
                                            <p:txEl>
                                              <p:pRg st="2" end="2"/>
                                            </p:txEl>
                                          </p:spTgt>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5">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5">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3" presetID="43" presetClass="entr" presetSubtype="0" fill="hold" nodeType="with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
                                        <p:tgtEl>
                                          <p:spTgt spid="5">
                                            <p:txEl>
                                              <p:pRg st="3" end="3"/>
                                            </p:txEl>
                                          </p:spTgt>
                                        </p:tgtEl>
                                      </p:cBhvr>
                                    </p:animEffect>
                                    <p:anim calcmode="lin" valueType="num">
                                      <p:cBhvr>
                                        <p:cTn id="36" dur="4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400" fill="hold"/>
                                        <p:tgtEl>
                                          <p:spTgt spid="5">
                                            <p:txEl>
                                              <p:pRg st="3" end="3"/>
                                            </p:txEl>
                                          </p:spTgt>
                                        </p:tgtEl>
                                        <p:attrNameLst>
                                          <p:attrName>ppt_y</p:attrName>
                                        </p:attrNameLst>
                                      </p:cBhvr>
                                      <p:tavLst>
                                        <p:tav tm="0">
                                          <p:val>
                                            <p:strVal val="#ppt_y+0.31"/>
                                          </p:val>
                                        </p:tav>
                                        <p:tav tm="100000">
                                          <p:val>
                                            <p:strVal val="#ppt_y+0.31"/>
                                          </p:val>
                                        </p:tav>
                                      </p:tavLst>
                                    </p:anim>
                                    <p:anim calcmode="lin" valueType="num">
                                      <p:cBhvr>
                                        <p:cTn id="38" dur="600" decel="50000" fill="hold">
                                          <p:stCondLst>
                                            <p:cond delay="400"/>
                                          </p:stCondLst>
                                        </p:cTn>
                                        <p:tgtEl>
                                          <p:spTgt spid="5">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600" decel="50000" fill="hold">
                                          <p:stCondLst>
                                            <p:cond delay="400"/>
                                          </p:stCondLst>
                                        </p:cTn>
                                        <p:tgtEl>
                                          <p:spTgt spid="5">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0" presetID="43" presetClass="entr" presetSubtype="0" fill="hold" nodeType="with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
                                        <p:tgtEl>
                                          <p:spTgt spid="5">
                                            <p:txEl>
                                              <p:pRg st="4" end="4"/>
                                            </p:txEl>
                                          </p:spTgt>
                                        </p:tgtEl>
                                      </p:cBhvr>
                                    </p:animEffect>
                                    <p:anim calcmode="lin" valueType="num">
                                      <p:cBhvr>
                                        <p:cTn id="43" dur="4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400" fill="hold"/>
                                        <p:tgtEl>
                                          <p:spTgt spid="5">
                                            <p:txEl>
                                              <p:pRg st="4" end="4"/>
                                            </p:txEl>
                                          </p:spTgt>
                                        </p:tgtEl>
                                        <p:attrNameLst>
                                          <p:attrName>ppt_y</p:attrName>
                                        </p:attrNameLst>
                                      </p:cBhvr>
                                      <p:tavLst>
                                        <p:tav tm="0">
                                          <p:val>
                                            <p:strVal val="#ppt_y+0.31"/>
                                          </p:val>
                                        </p:tav>
                                        <p:tav tm="100000">
                                          <p:val>
                                            <p:strVal val="#ppt_y+0.31"/>
                                          </p:val>
                                        </p:tav>
                                      </p:tavLst>
                                    </p:anim>
                                    <p:anim calcmode="lin" valueType="num">
                                      <p:cBhvr>
                                        <p:cTn id="45" dur="600" decel="50000" fill="hold">
                                          <p:stCondLst>
                                            <p:cond delay="400"/>
                                          </p:stCondLst>
                                        </p:cTn>
                                        <p:tgtEl>
                                          <p:spTgt spid="5">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6" dur="600" decel="50000" fill="hold">
                                          <p:stCondLst>
                                            <p:cond delay="400"/>
                                          </p:stCondLst>
                                        </p:cTn>
                                        <p:tgtEl>
                                          <p:spTgt spid="5">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7" presetID="43" presetClass="entr" presetSubtype="0" fill="hold" nodeType="with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100"/>
                                        <p:tgtEl>
                                          <p:spTgt spid="5">
                                            <p:txEl>
                                              <p:pRg st="5" end="5"/>
                                            </p:txEl>
                                          </p:spTgt>
                                        </p:tgtEl>
                                      </p:cBhvr>
                                    </p:animEffect>
                                    <p:anim calcmode="lin" valueType="num">
                                      <p:cBhvr>
                                        <p:cTn id="50" dur="4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400" fill="hold"/>
                                        <p:tgtEl>
                                          <p:spTgt spid="5">
                                            <p:txEl>
                                              <p:pRg st="5" end="5"/>
                                            </p:txEl>
                                          </p:spTgt>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5">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5">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7" presetClass="entr" presetSubtype="0" fill="hold" nodeType="clickEffect">
                                  <p:stCondLst>
                                    <p:cond delay="0"/>
                                  </p:stCondLst>
                                  <p:childTnLst>
                                    <p:set>
                                      <p:cBhvr>
                                        <p:cTn id="57" dur="1" fill="hold">
                                          <p:stCondLst>
                                            <p:cond delay="0"/>
                                          </p:stCondLst>
                                        </p:cTn>
                                        <p:tgtEl>
                                          <p:spTgt spid="5">
                                            <p:txEl>
                                              <p:pRg st="7" end="7"/>
                                            </p:txEl>
                                          </p:spTgt>
                                        </p:tgtEl>
                                        <p:attrNameLst>
                                          <p:attrName>style.visibility</p:attrName>
                                        </p:attrNameLst>
                                      </p:cBhvr>
                                      <p:to>
                                        <p:strVal val="visible"/>
                                      </p:to>
                                    </p:set>
                                    <p:animEffect transition="in" filter="fade">
                                      <p:cBhvr>
                                        <p:cTn id="58" dur="1000"/>
                                        <p:tgtEl>
                                          <p:spTgt spid="5">
                                            <p:txEl>
                                              <p:pRg st="7" end="7"/>
                                            </p:txEl>
                                          </p:spTgt>
                                        </p:tgtEl>
                                      </p:cBhvr>
                                    </p:animEffect>
                                    <p:anim calcmode="lin" valueType="num">
                                      <p:cBhvr>
                                        <p:cTn id="59"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0" dur="900" decel="100000" fill="hold"/>
                                        <p:tgtEl>
                                          <p:spTgt spid="5">
                                            <p:txEl>
                                              <p:pRg st="7" end="7"/>
                                            </p:txEl>
                                          </p:spTgt>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5">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4" presetClass="entr" presetSubtype="0" fill="hold" nodeType="clickEffect">
                                  <p:stCondLst>
                                    <p:cond delay="0"/>
                                  </p:stCondLst>
                                  <p:childTnLst>
                                    <p:set>
                                      <p:cBhvr>
                                        <p:cTn id="65" dur="1" fill="hold">
                                          <p:stCondLst>
                                            <p:cond delay="0"/>
                                          </p:stCondLst>
                                        </p:cTn>
                                        <p:tgtEl>
                                          <p:spTgt spid="5">
                                            <p:txEl>
                                              <p:pRg st="8" end="8"/>
                                            </p:txEl>
                                          </p:spTgt>
                                        </p:tgtEl>
                                        <p:attrNameLst>
                                          <p:attrName>style.visibility</p:attrName>
                                        </p:attrNameLst>
                                      </p:cBhvr>
                                      <p:to>
                                        <p:strVal val="visible"/>
                                      </p:to>
                                    </p:set>
                                    <p:anim from="(-#ppt_w/2)" to="(#ppt_x)" calcmode="lin" valueType="num">
                                      <p:cBhvr>
                                        <p:cTn id="66" dur="600" fill="hold">
                                          <p:stCondLst>
                                            <p:cond delay="0"/>
                                          </p:stCondLst>
                                        </p:cTn>
                                        <p:tgtEl>
                                          <p:spTgt spid="5">
                                            <p:txEl>
                                              <p:pRg st="8" end="8"/>
                                            </p:txEl>
                                          </p:spTgt>
                                        </p:tgtEl>
                                        <p:attrNameLst>
                                          <p:attrName>ppt_x</p:attrName>
                                        </p:attrNameLst>
                                      </p:cBhvr>
                                    </p:anim>
                                    <p:anim from="0" to="-1.0" calcmode="lin" valueType="num">
                                      <p:cBhvr>
                                        <p:cTn id="67" dur="200" decel="50000" autoRev="1" fill="hold">
                                          <p:stCondLst>
                                            <p:cond delay="600"/>
                                          </p:stCondLst>
                                        </p:cTn>
                                        <p:tgtEl>
                                          <p:spTgt spid="5">
                                            <p:txEl>
                                              <p:pRg st="8" end="8"/>
                                            </p:txEl>
                                          </p:spTgt>
                                        </p:tgtEl>
                                        <p:attrNameLst>
                                          <p:attrName>xshear</p:attrName>
                                        </p:attrNameLst>
                                      </p:cBhvr>
                                    </p:anim>
                                    <p:animScale>
                                      <p:cBhvr>
                                        <p:cTn id="68" dur="200" decel="100000" autoRev="1" fill="hold">
                                          <p:stCondLst>
                                            <p:cond delay="600"/>
                                          </p:stCondLst>
                                        </p:cTn>
                                        <p:tgtEl>
                                          <p:spTgt spid="5">
                                            <p:txEl>
                                              <p:pRg st="8" end="8"/>
                                            </p:txEl>
                                          </p:spTgt>
                                        </p:tgtEl>
                                      </p:cBhvr>
                                      <p:from x="100000" y="100000"/>
                                      <p:to x="80000" y="100000"/>
                                    </p:animScale>
                                    <p:anim by="(#ppt_h/3+#ppt_w*0.1)" calcmode="lin" valueType="num">
                                      <p:cBhvr additive="sum">
                                        <p:cTn id="69" dur="200" decel="100000" autoRev="1" fill="hold">
                                          <p:stCondLst>
                                            <p:cond delay="600"/>
                                          </p:stCondLst>
                                        </p:cTn>
                                        <p:tgtEl>
                                          <p:spTgt spid="5">
                                            <p:txEl>
                                              <p:pRg st="8" end="8"/>
                                            </p:txEl>
                                          </p:spTgt>
                                        </p:tgtEl>
                                        <p:attrNameLst>
                                          <p:attrName>ppt_x</p:attrName>
                                        </p:attrNameLst>
                                      </p:cBhvr>
                                    </p:anim>
                                  </p:childTnLst>
                                </p:cTn>
                              </p:par>
                              <p:par>
                                <p:cTn id="70" presetID="34" presetClass="entr" presetSubtype="0" fill="hold" nodeType="withEffect">
                                  <p:stCondLst>
                                    <p:cond delay="0"/>
                                  </p:stCondLst>
                                  <p:childTnLst>
                                    <p:set>
                                      <p:cBhvr>
                                        <p:cTn id="71" dur="1" fill="hold">
                                          <p:stCondLst>
                                            <p:cond delay="0"/>
                                          </p:stCondLst>
                                        </p:cTn>
                                        <p:tgtEl>
                                          <p:spTgt spid="5">
                                            <p:txEl>
                                              <p:pRg st="9" end="9"/>
                                            </p:txEl>
                                          </p:spTgt>
                                        </p:tgtEl>
                                        <p:attrNameLst>
                                          <p:attrName>style.visibility</p:attrName>
                                        </p:attrNameLst>
                                      </p:cBhvr>
                                      <p:to>
                                        <p:strVal val="visible"/>
                                      </p:to>
                                    </p:set>
                                    <p:anim from="(-#ppt_w/2)" to="(#ppt_x)" calcmode="lin" valueType="num">
                                      <p:cBhvr>
                                        <p:cTn id="72" dur="600" fill="hold">
                                          <p:stCondLst>
                                            <p:cond delay="0"/>
                                          </p:stCondLst>
                                        </p:cTn>
                                        <p:tgtEl>
                                          <p:spTgt spid="5">
                                            <p:txEl>
                                              <p:pRg st="9" end="9"/>
                                            </p:txEl>
                                          </p:spTgt>
                                        </p:tgtEl>
                                        <p:attrNameLst>
                                          <p:attrName>ppt_x</p:attrName>
                                        </p:attrNameLst>
                                      </p:cBhvr>
                                    </p:anim>
                                    <p:anim from="0" to="-1.0" calcmode="lin" valueType="num">
                                      <p:cBhvr>
                                        <p:cTn id="73" dur="200" decel="50000" autoRev="1" fill="hold">
                                          <p:stCondLst>
                                            <p:cond delay="600"/>
                                          </p:stCondLst>
                                        </p:cTn>
                                        <p:tgtEl>
                                          <p:spTgt spid="5">
                                            <p:txEl>
                                              <p:pRg st="9" end="9"/>
                                            </p:txEl>
                                          </p:spTgt>
                                        </p:tgtEl>
                                        <p:attrNameLst>
                                          <p:attrName>xshear</p:attrName>
                                        </p:attrNameLst>
                                      </p:cBhvr>
                                    </p:anim>
                                    <p:animScale>
                                      <p:cBhvr>
                                        <p:cTn id="74" dur="200" decel="100000" autoRev="1" fill="hold">
                                          <p:stCondLst>
                                            <p:cond delay="600"/>
                                          </p:stCondLst>
                                        </p:cTn>
                                        <p:tgtEl>
                                          <p:spTgt spid="5">
                                            <p:txEl>
                                              <p:pRg st="9" end="9"/>
                                            </p:txEl>
                                          </p:spTgt>
                                        </p:tgtEl>
                                      </p:cBhvr>
                                      <p:from x="100000" y="100000"/>
                                      <p:to x="80000" y="100000"/>
                                    </p:animScale>
                                    <p:anim by="(#ppt_h/3+#ppt_w*0.1)" calcmode="lin" valueType="num">
                                      <p:cBhvr additive="sum">
                                        <p:cTn id="75" dur="200" decel="100000" autoRev="1" fill="hold">
                                          <p:stCondLst>
                                            <p:cond delay="600"/>
                                          </p:stCondLst>
                                        </p:cTn>
                                        <p:tgtEl>
                                          <p:spTgt spid="5">
                                            <p:txEl>
                                              <p:pRg st="9" end="9"/>
                                            </p:txEl>
                                          </p:spTgt>
                                        </p:tgtEl>
                                        <p:attrNameLst>
                                          <p:attrName>ppt_x</p:attrName>
                                        </p:attrNameLst>
                                      </p:cBhvr>
                                    </p:anim>
                                  </p:childTnLst>
                                </p:cTn>
                              </p:par>
                              <p:par>
                                <p:cTn id="76" presetID="34" presetClass="entr" presetSubtype="0" fill="hold" nodeType="withEffect">
                                  <p:stCondLst>
                                    <p:cond delay="0"/>
                                  </p:stCondLst>
                                  <p:childTnLst>
                                    <p:set>
                                      <p:cBhvr>
                                        <p:cTn id="77" dur="1" fill="hold">
                                          <p:stCondLst>
                                            <p:cond delay="0"/>
                                          </p:stCondLst>
                                        </p:cTn>
                                        <p:tgtEl>
                                          <p:spTgt spid="5">
                                            <p:txEl>
                                              <p:pRg st="10" end="10"/>
                                            </p:txEl>
                                          </p:spTgt>
                                        </p:tgtEl>
                                        <p:attrNameLst>
                                          <p:attrName>style.visibility</p:attrName>
                                        </p:attrNameLst>
                                      </p:cBhvr>
                                      <p:to>
                                        <p:strVal val="visible"/>
                                      </p:to>
                                    </p:set>
                                    <p:anim from="(-#ppt_w/2)" to="(#ppt_x)" calcmode="lin" valueType="num">
                                      <p:cBhvr>
                                        <p:cTn id="78" dur="600" fill="hold">
                                          <p:stCondLst>
                                            <p:cond delay="0"/>
                                          </p:stCondLst>
                                        </p:cTn>
                                        <p:tgtEl>
                                          <p:spTgt spid="5">
                                            <p:txEl>
                                              <p:pRg st="10" end="10"/>
                                            </p:txEl>
                                          </p:spTgt>
                                        </p:tgtEl>
                                        <p:attrNameLst>
                                          <p:attrName>ppt_x</p:attrName>
                                        </p:attrNameLst>
                                      </p:cBhvr>
                                    </p:anim>
                                    <p:anim from="0" to="-1.0" calcmode="lin" valueType="num">
                                      <p:cBhvr>
                                        <p:cTn id="79" dur="200" decel="50000" autoRev="1" fill="hold">
                                          <p:stCondLst>
                                            <p:cond delay="600"/>
                                          </p:stCondLst>
                                        </p:cTn>
                                        <p:tgtEl>
                                          <p:spTgt spid="5">
                                            <p:txEl>
                                              <p:pRg st="10" end="10"/>
                                            </p:txEl>
                                          </p:spTgt>
                                        </p:tgtEl>
                                        <p:attrNameLst>
                                          <p:attrName>xshear</p:attrName>
                                        </p:attrNameLst>
                                      </p:cBhvr>
                                    </p:anim>
                                    <p:animScale>
                                      <p:cBhvr>
                                        <p:cTn id="80" dur="200" decel="100000" autoRev="1" fill="hold">
                                          <p:stCondLst>
                                            <p:cond delay="600"/>
                                          </p:stCondLst>
                                        </p:cTn>
                                        <p:tgtEl>
                                          <p:spTgt spid="5">
                                            <p:txEl>
                                              <p:pRg st="10" end="10"/>
                                            </p:txEl>
                                          </p:spTgt>
                                        </p:tgtEl>
                                      </p:cBhvr>
                                      <p:from x="100000" y="100000"/>
                                      <p:to x="80000" y="100000"/>
                                    </p:animScale>
                                    <p:anim by="(#ppt_h/3+#ppt_w*0.1)" calcmode="lin" valueType="num">
                                      <p:cBhvr additive="sum">
                                        <p:cTn id="81" dur="200" decel="100000" autoRev="1" fill="hold">
                                          <p:stCondLst>
                                            <p:cond delay="600"/>
                                          </p:stCondLst>
                                        </p:cTn>
                                        <p:tgtEl>
                                          <p:spTgt spid="5">
                                            <p:txEl>
                                              <p:pRg st="10" end="10"/>
                                            </p:txEl>
                                          </p:spTgt>
                                        </p:tgtEl>
                                        <p:attrNameLst>
                                          <p:attrName>ppt_x</p:attrName>
                                        </p:attrNameLst>
                                      </p:cBhvr>
                                    </p:anim>
                                  </p:childTnLst>
                                </p:cTn>
                              </p:par>
                              <p:par>
                                <p:cTn id="82" presetID="34" presetClass="entr" presetSubtype="0" fill="hold" nodeType="withEffect">
                                  <p:stCondLst>
                                    <p:cond delay="0"/>
                                  </p:stCondLst>
                                  <p:childTnLst>
                                    <p:set>
                                      <p:cBhvr>
                                        <p:cTn id="83" dur="1" fill="hold">
                                          <p:stCondLst>
                                            <p:cond delay="0"/>
                                          </p:stCondLst>
                                        </p:cTn>
                                        <p:tgtEl>
                                          <p:spTgt spid="5">
                                            <p:txEl>
                                              <p:pRg st="11" end="11"/>
                                            </p:txEl>
                                          </p:spTgt>
                                        </p:tgtEl>
                                        <p:attrNameLst>
                                          <p:attrName>style.visibility</p:attrName>
                                        </p:attrNameLst>
                                      </p:cBhvr>
                                      <p:to>
                                        <p:strVal val="visible"/>
                                      </p:to>
                                    </p:set>
                                    <p:anim from="(-#ppt_w/2)" to="(#ppt_x)" calcmode="lin" valueType="num">
                                      <p:cBhvr>
                                        <p:cTn id="84" dur="600" fill="hold">
                                          <p:stCondLst>
                                            <p:cond delay="0"/>
                                          </p:stCondLst>
                                        </p:cTn>
                                        <p:tgtEl>
                                          <p:spTgt spid="5">
                                            <p:txEl>
                                              <p:pRg st="11" end="11"/>
                                            </p:txEl>
                                          </p:spTgt>
                                        </p:tgtEl>
                                        <p:attrNameLst>
                                          <p:attrName>ppt_x</p:attrName>
                                        </p:attrNameLst>
                                      </p:cBhvr>
                                    </p:anim>
                                    <p:anim from="0" to="-1.0" calcmode="lin" valueType="num">
                                      <p:cBhvr>
                                        <p:cTn id="85" dur="200" decel="50000" autoRev="1" fill="hold">
                                          <p:stCondLst>
                                            <p:cond delay="600"/>
                                          </p:stCondLst>
                                        </p:cTn>
                                        <p:tgtEl>
                                          <p:spTgt spid="5">
                                            <p:txEl>
                                              <p:pRg st="11" end="11"/>
                                            </p:txEl>
                                          </p:spTgt>
                                        </p:tgtEl>
                                        <p:attrNameLst>
                                          <p:attrName>xshear</p:attrName>
                                        </p:attrNameLst>
                                      </p:cBhvr>
                                    </p:anim>
                                    <p:animScale>
                                      <p:cBhvr>
                                        <p:cTn id="86" dur="200" decel="100000" autoRev="1" fill="hold">
                                          <p:stCondLst>
                                            <p:cond delay="600"/>
                                          </p:stCondLst>
                                        </p:cTn>
                                        <p:tgtEl>
                                          <p:spTgt spid="5">
                                            <p:txEl>
                                              <p:pRg st="11" end="11"/>
                                            </p:txEl>
                                          </p:spTgt>
                                        </p:tgtEl>
                                      </p:cBhvr>
                                      <p:from x="100000" y="100000"/>
                                      <p:to x="80000" y="100000"/>
                                    </p:animScale>
                                    <p:anim by="(#ppt_h/3+#ppt_w*0.1)" calcmode="lin" valueType="num">
                                      <p:cBhvr additive="sum">
                                        <p:cTn id="87" dur="200" decel="100000" autoRev="1" fill="hold">
                                          <p:stCondLst>
                                            <p:cond delay="600"/>
                                          </p:stCondLst>
                                        </p:cTn>
                                        <p:tgtEl>
                                          <p:spTgt spid="5">
                                            <p:txEl>
                                              <p:pRg st="11" end="11"/>
                                            </p:txEl>
                                          </p:spTgt>
                                        </p:tgtEl>
                                        <p:attrNameLst>
                                          <p:attrName>ppt_x</p:attrName>
                                        </p:attrNameLst>
                                      </p:cBhvr>
                                    </p:anim>
                                  </p:childTnLst>
                                </p:cTn>
                              </p:par>
                              <p:par>
                                <p:cTn id="88" presetID="34" presetClass="entr" presetSubtype="0" fill="hold" nodeType="withEffect">
                                  <p:stCondLst>
                                    <p:cond delay="0"/>
                                  </p:stCondLst>
                                  <p:childTnLst>
                                    <p:set>
                                      <p:cBhvr>
                                        <p:cTn id="89" dur="1" fill="hold">
                                          <p:stCondLst>
                                            <p:cond delay="0"/>
                                          </p:stCondLst>
                                        </p:cTn>
                                        <p:tgtEl>
                                          <p:spTgt spid="5">
                                            <p:txEl>
                                              <p:pRg st="12" end="12"/>
                                            </p:txEl>
                                          </p:spTgt>
                                        </p:tgtEl>
                                        <p:attrNameLst>
                                          <p:attrName>style.visibility</p:attrName>
                                        </p:attrNameLst>
                                      </p:cBhvr>
                                      <p:to>
                                        <p:strVal val="visible"/>
                                      </p:to>
                                    </p:set>
                                    <p:anim from="(-#ppt_w/2)" to="(#ppt_x)" calcmode="lin" valueType="num">
                                      <p:cBhvr>
                                        <p:cTn id="90" dur="600" fill="hold">
                                          <p:stCondLst>
                                            <p:cond delay="0"/>
                                          </p:stCondLst>
                                        </p:cTn>
                                        <p:tgtEl>
                                          <p:spTgt spid="5">
                                            <p:txEl>
                                              <p:pRg st="12" end="12"/>
                                            </p:txEl>
                                          </p:spTgt>
                                        </p:tgtEl>
                                        <p:attrNameLst>
                                          <p:attrName>ppt_x</p:attrName>
                                        </p:attrNameLst>
                                      </p:cBhvr>
                                    </p:anim>
                                    <p:anim from="0" to="-1.0" calcmode="lin" valueType="num">
                                      <p:cBhvr>
                                        <p:cTn id="91" dur="200" decel="50000" autoRev="1" fill="hold">
                                          <p:stCondLst>
                                            <p:cond delay="600"/>
                                          </p:stCondLst>
                                        </p:cTn>
                                        <p:tgtEl>
                                          <p:spTgt spid="5">
                                            <p:txEl>
                                              <p:pRg st="12" end="12"/>
                                            </p:txEl>
                                          </p:spTgt>
                                        </p:tgtEl>
                                        <p:attrNameLst>
                                          <p:attrName>xshear</p:attrName>
                                        </p:attrNameLst>
                                      </p:cBhvr>
                                    </p:anim>
                                    <p:animScale>
                                      <p:cBhvr>
                                        <p:cTn id="92" dur="200" decel="100000" autoRev="1" fill="hold">
                                          <p:stCondLst>
                                            <p:cond delay="600"/>
                                          </p:stCondLst>
                                        </p:cTn>
                                        <p:tgtEl>
                                          <p:spTgt spid="5">
                                            <p:txEl>
                                              <p:pRg st="12" end="12"/>
                                            </p:txEl>
                                          </p:spTgt>
                                        </p:tgtEl>
                                      </p:cBhvr>
                                      <p:from x="100000" y="100000"/>
                                      <p:to x="80000" y="100000"/>
                                    </p:animScale>
                                    <p:anim by="(#ppt_h/3+#ppt_w*0.1)" calcmode="lin" valueType="num">
                                      <p:cBhvr additive="sum">
                                        <p:cTn id="93" dur="200" decel="100000" autoRev="1" fill="hold">
                                          <p:stCondLst>
                                            <p:cond delay="600"/>
                                          </p:stCondLst>
                                        </p:cTn>
                                        <p:tgtEl>
                                          <p:spTgt spid="5">
                                            <p:txEl>
                                              <p:pRg st="12" end="1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990600" y="228600"/>
            <a:ext cx="8153400" cy="990600"/>
          </a:xfrm>
        </p:spPr>
        <p:txBody>
          <a:bodyPr>
            <a:normAutofit fontScale="90000"/>
          </a:bodyPr>
          <a:lstStyle/>
          <a:p>
            <a:pPr algn="ctr"/>
            <a:r>
              <a:rPr lang="ar-SA" dirty="0" smtClean="0">
                <a:solidFill>
                  <a:srgbClr val="CC0066"/>
                </a:solidFill>
                <a:cs typeface="AL-Mohanad Bold" pitchFamily="2" charset="-78"/>
              </a:rPr>
              <a:t/>
            </a:r>
            <a:br>
              <a:rPr lang="ar-SA" dirty="0" smtClean="0">
                <a:solidFill>
                  <a:srgbClr val="CC0066"/>
                </a:solidFill>
                <a:cs typeface="AL-Mohanad Bold" pitchFamily="2" charset="-78"/>
              </a:rPr>
            </a:br>
            <a:r>
              <a:rPr lang="ar-SA" dirty="0" smtClean="0">
                <a:solidFill>
                  <a:srgbClr val="CC0066"/>
                </a:solidFill>
                <a:cs typeface="AL-Mohanad Bold" pitchFamily="2" charset="-78"/>
              </a:rPr>
              <a:t/>
            </a:r>
            <a:br>
              <a:rPr lang="ar-SA" dirty="0" smtClean="0">
                <a:solidFill>
                  <a:srgbClr val="CC0066"/>
                </a:solidFill>
                <a:cs typeface="AL-Mohanad Bold" pitchFamily="2" charset="-78"/>
              </a:rPr>
            </a:br>
            <a:endParaRPr lang="ar-SA" dirty="0">
              <a:solidFill>
                <a:srgbClr val="CC0066"/>
              </a:solidFill>
              <a:cs typeface="AL-Mohanad Bold" pitchFamily="2" charset="-78"/>
            </a:endParaRPr>
          </a:p>
        </p:txBody>
      </p:sp>
      <p:sp>
        <p:nvSpPr>
          <p:cNvPr id="4" name="مربع نص 3"/>
          <p:cNvSpPr txBox="1"/>
          <p:nvPr/>
        </p:nvSpPr>
        <p:spPr>
          <a:xfrm>
            <a:off x="1331640" y="3486487"/>
            <a:ext cx="7383764" cy="2246769"/>
          </a:xfrm>
          <a:prstGeom prst="rect">
            <a:avLst/>
          </a:prstGeom>
          <a:noFill/>
        </p:spPr>
        <p:txBody>
          <a:bodyPr wrap="square" rtlCol="1">
            <a:spAutoFit/>
          </a:bodyPr>
          <a:lstStyle/>
          <a:p>
            <a:pPr algn="ctr"/>
            <a:r>
              <a:rPr lang="ar-SA" sz="2800" dirty="0" smtClean="0">
                <a:solidFill>
                  <a:schemeClr val="tx2">
                    <a:lumMod val="75000"/>
                  </a:schemeClr>
                </a:solidFill>
              </a:rPr>
              <a:t/>
            </a:r>
            <a:br>
              <a:rPr lang="ar-SA" sz="2800" dirty="0" smtClean="0">
                <a:solidFill>
                  <a:schemeClr val="tx2">
                    <a:lumMod val="75000"/>
                  </a:schemeClr>
                </a:solidFill>
              </a:rPr>
            </a:br>
            <a:r>
              <a:rPr lang="ar-SA" sz="2800" dirty="0" smtClean="0">
                <a:solidFill>
                  <a:schemeClr val="tx2">
                    <a:lumMod val="75000"/>
                  </a:schemeClr>
                </a:solidFill>
              </a:rPr>
              <a:t>يعرف العصف الذهنيّ بانه : أسلوب تعليميّ وتدريبيّ يقوم على حرية التفكير ويُستخدم من أجل توليد أكبر كمّ من الأفكار لمعالجة موضوع من الموضوعات المفتوحة من المهتمّين أو المعنيّين بالموضوع خلال جلسة قصيرة..</a:t>
            </a:r>
            <a:endParaRPr lang="ar-SA" sz="2800" dirty="0">
              <a:solidFill>
                <a:schemeClr val="tx2">
                  <a:lumMod val="75000"/>
                </a:schemeClr>
              </a:solidFill>
            </a:endParaRPr>
          </a:p>
        </p:txBody>
      </p:sp>
      <p:pic>
        <p:nvPicPr>
          <p:cNvPr id="6" name="صورة 5" descr="تنزيل (2).jpg"/>
          <p:cNvPicPr>
            <a:picLocks noChangeAspect="1"/>
          </p:cNvPicPr>
          <p:nvPr/>
        </p:nvPicPr>
        <p:blipFill>
          <a:blip r:embed="rId2" cstate="print"/>
          <a:stretch>
            <a:fillRect/>
          </a:stretch>
        </p:blipFill>
        <p:spPr>
          <a:xfrm>
            <a:off x="3347864" y="1412776"/>
            <a:ext cx="3033684" cy="2155512"/>
          </a:xfrm>
          <a:prstGeom prst="rect">
            <a:avLst/>
          </a:prstGeom>
        </p:spPr>
      </p:pic>
      <p:sp>
        <p:nvSpPr>
          <p:cNvPr id="5" name="عنوان 1"/>
          <p:cNvSpPr txBox="1">
            <a:spLocks/>
          </p:cNvSpPr>
          <p:nvPr/>
        </p:nvSpPr>
        <p:spPr>
          <a:xfrm>
            <a:off x="457200" y="116632"/>
            <a:ext cx="8229600" cy="706090"/>
          </a:xfrm>
          <a:prstGeom prst="rect">
            <a:avLst/>
          </a:prstGeom>
        </p:spPr>
        <p:txBody>
          <a:bodyPr>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dirty="0" smtClean="0">
                <a:ln>
                  <a:noFill/>
                </a:ln>
                <a:solidFill>
                  <a:schemeClr val="accent2">
                    <a:lumMod val="75000"/>
                  </a:schemeClr>
                </a:solidFill>
                <a:effectLst/>
                <a:uLnTx/>
                <a:uFillTx/>
                <a:latin typeface="+mj-lt"/>
                <a:ea typeface="+mj-ea"/>
                <a:cs typeface="AL-Mohanad Bold" pitchFamily="2" charset="-78"/>
              </a:rPr>
              <a:t>مفهوم العصف الذهني</a:t>
            </a:r>
            <a:endParaRPr kumimoji="0" lang="ar-SA" sz="4400" b="0" i="0" u="none" strike="noStrike" kern="1200" cap="none" spc="0" normalizeH="0" baseline="0" noProof="0" dirty="0">
              <a:ln>
                <a:noFill/>
              </a:ln>
              <a:solidFill>
                <a:schemeClr val="accent2">
                  <a:lumMod val="75000"/>
                </a:schemeClr>
              </a:solidFill>
              <a:effectLst/>
              <a:uLnTx/>
              <a:uFillTx/>
              <a:latin typeface="+mj-lt"/>
              <a:ea typeface="+mj-ea"/>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edg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990600" y="228600"/>
            <a:ext cx="8153400" cy="990600"/>
          </a:xfrm>
        </p:spPr>
        <p:txBody>
          <a:bodyPr>
            <a:normAutofit fontScale="90000"/>
          </a:bodyPr>
          <a:lstStyle/>
          <a:p>
            <a:pPr algn="ctr"/>
            <a:r>
              <a:rPr lang="ar-SA" dirty="0" smtClean="0">
                <a:solidFill>
                  <a:srgbClr val="CC0066"/>
                </a:solidFill>
                <a:cs typeface="AL-Mohanad Bold" pitchFamily="2" charset="-78"/>
              </a:rPr>
              <a:t/>
            </a:r>
            <a:br>
              <a:rPr lang="ar-SA" dirty="0" smtClean="0">
                <a:solidFill>
                  <a:srgbClr val="CC0066"/>
                </a:solidFill>
                <a:cs typeface="AL-Mohanad Bold" pitchFamily="2" charset="-78"/>
              </a:rPr>
            </a:br>
            <a:r>
              <a:rPr lang="ar-SA" dirty="0" smtClean="0">
                <a:solidFill>
                  <a:srgbClr val="CC0066"/>
                </a:solidFill>
                <a:cs typeface="AL-Mohanad Bold" pitchFamily="2" charset="-78"/>
              </a:rPr>
              <a:t/>
            </a:r>
            <a:br>
              <a:rPr lang="ar-SA" dirty="0" smtClean="0">
                <a:solidFill>
                  <a:srgbClr val="CC0066"/>
                </a:solidFill>
                <a:cs typeface="AL-Mohanad Bold" pitchFamily="2" charset="-78"/>
              </a:rPr>
            </a:br>
            <a:endParaRPr lang="ar-SA" dirty="0">
              <a:solidFill>
                <a:srgbClr val="CC0066"/>
              </a:solidFill>
              <a:cs typeface="AL-Mohanad Bold" pitchFamily="2" charset="-78"/>
            </a:endParaRPr>
          </a:p>
        </p:txBody>
      </p:sp>
      <p:sp>
        <p:nvSpPr>
          <p:cNvPr id="4" name="مربع نص 3"/>
          <p:cNvSpPr txBox="1"/>
          <p:nvPr/>
        </p:nvSpPr>
        <p:spPr>
          <a:xfrm>
            <a:off x="899592" y="260648"/>
            <a:ext cx="7815812" cy="6247864"/>
          </a:xfrm>
          <a:prstGeom prst="rect">
            <a:avLst/>
          </a:prstGeom>
          <a:noFill/>
        </p:spPr>
        <p:txBody>
          <a:bodyPr wrap="square" rtlCol="1">
            <a:spAutoFit/>
          </a:bodyPr>
          <a:lstStyle/>
          <a:p>
            <a:r>
              <a:rPr lang="ar-SA" sz="3200" b="1" dirty="0" smtClean="0">
                <a:solidFill>
                  <a:schemeClr val="accent2">
                    <a:lumMod val="75000"/>
                  </a:schemeClr>
                </a:solidFill>
              </a:rPr>
              <a:t>- ايجابيات العصف الذهني:</a:t>
            </a:r>
          </a:p>
          <a:p>
            <a:r>
              <a:rPr lang="ar-SA" sz="2400" b="1" dirty="0" smtClean="0">
                <a:solidFill>
                  <a:schemeClr val="tx2">
                    <a:lumMod val="75000"/>
                  </a:schemeClr>
                </a:solidFill>
              </a:rPr>
              <a:t>1/المرونة </a:t>
            </a:r>
            <a:r>
              <a:rPr lang="ar-SA" sz="2400" b="1" dirty="0">
                <a:solidFill>
                  <a:schemeClr val="tx2">
                    <a:lumMod val="75000"/>
                  </a:schemeClr>
                </a:solidFill>
              </a:rPr>
              <a:t>في التفكير وتقبل التجديد والتطوير</a:t>
            </a:r>
            <a:r>
              <a:rPr lang="ar-SA" sz="2400" b="1" dirty="0" smtClean="0">
                <a:solidFill>
                  <a:schemeClr val="tx2">
                    <a:lumMod val="75000"/>
                  </a:schemeClr>
                </a:solidFill>
              </a:rPr>
              <a:t>..</a:t>
            </a:r>
            <a:endParaRPr lang="ar-SA" sz="2400" b="1" dirty="0">
              <a:solidFill>
                <a:schemeClr val="tx2">
                  <a:lumMod val="75000"/>
                </a:schemeClr>
              </a:solidFill>
            </a:endParaRPr>
          </a:p>
          <a:p>
            <a:r>
              <a:rPr lang="ar-SA" sz="2400" b="1" dirty="0" smtClean="0">
                <a:solidFill>
                  <a:schemeClr val="tx2">
                    <a:lumMod val="75000"/>
                  </a:schemeClr>
                </a:solidFill>
              </a:rPr>
              <a:t>2/التعود </a:t>
            </a:r>
            <a:r>
              <a:rPr lang="ar-SA" sz="2400" b="1" dirty="0">
                <a:solidFill>
                  <a:schemeClr val="tx2">
                    <a:lumMod val="75000"/>
                  </a:schemeClr>
                </a:solidFill>
              </a:rPr>
              <a:t>على احترام الرأي الآخر، وتقبل التنوع والاختلاف</a:t>
            </a:r>
            <a:r>
              <a:rPr lang="ar-SA" sz="2400" b="1" dirty="0" smtClean="0">
                <a:solidFill>
                  <a:schemeClr val="tx2">
                    <a:lumMod val="75000"/>
                  </a:schemeClr>
                </a:solidFill>
              </a:rPr>
              <a:t>..</a:t>
            </a:r>
            <a:endParaRPr lang="ar-SA" sz="2400" b="1" dirty="0">
              <a:solidFill>
                <a:schemeClr val="tx2">
                  <a:lumMod val="75000"/>
                </a:schemeClr>
              </a:solidFill>
            </a:endParaRPr>
          </a:p>
          <a:p>
            <a:r>
              <a:rPr lang="ar-SA" sz="2400" b="1" dirty="0" smtClean="0">
                <a:solidFill>
                  <a:schemeClr val="tx2">
                    <a:lumMod val="75000"/>
                  </a:schemeClr>
                </a:solidFill>
              </a:rPr>
              <a:t>3/الابتكار </a:t>
            </a:r>
            <a:r>
              <a:rPr lang="ar-SA" sz="2400" b="1" dirty="0">
                <a:solidFill>
                  <a:schemeClr val="tx2">
                    <a:lumMod val="75000"/>
                  </a:schemeClr>
                </a:solidFill>
              </a:rPr>
              <a:t>والإبداعية في توليد الأفكار وتقبل التنوع والاختلاف</a:t>
            </a:r>
            <a:r>
              <a:rPr lang="ar-SA" sz="2400" b="1" dirty="0" smtClean="0">
                <a:solidFill>
                  <a:schemeClr val="tx2">
                    <a:lumMod val="75000"/>
                  </a:schemeClr>
                </a:solidFill>
              </a:rPr>
              <a:t>..</a:t>
            </a:r>
            <a:endParaRPr lang="ar-SA" sz="2400" b="1" dirty="0">
              <a:solidFill>
                <a:schemeClr val="tx2">
                  <a:lumMod val="75000"/>
                </a:schemeClr>
              </a:solidFill>
            </a:endParaRPr>
          </a:p>
          <a:p>
            <a:r>
              <a:rPr lang="ar-SA" sz="2400" b="1" dirty="0" smtClean="0">
                <a:solidFill>
                  <a:schemeClr val="tx2">
                    <a:lumMod val="75000"/>
                  </a:schemeClr>
                </a:solidFill>
              </a:rPr>
              <a:t>4/طريقة </a:t>
            </a:r>
            <a:r>
              <a:rPr lang="ar-SA" sz="2400" b="1" dirty="0">
                <a:solidFill>
                  <a:schemeClr val="tx2">
                    <a:lumMod val="75000"/>
                  </a:schemeClr>
                </a:solidFill>
              </a:rPr>
              <a:t>محفزة للمشاركة</a:t>
            </a:r>
            <a:r>
              <a:rPr lang="ar-SA" sz="2400" b="1" dirty="0" smtClean="0">
                <a:solidFill>
                  <a:schemeClr val="tx2">
                    <a:lumMod val="75000"/>
                  </a:schemeClr>
                </a:solidFill>
              </a:rPr>
              <a:t>..</a:t>
            </a:r>
            <a:endParaRPr lang="ar-SA" sz="2400" b="1" dirty="0">
              <a:solidFill>
                <a:schemeClr val="tx2">
                  <a:lumMod val="75000"/>
                </a:schemeClr>
              </a:solidFill>
            </a:endParaRPr>
          </a:p>
          <a:p>
            <a:r>
              <a:rPr lang="ar-SA" sz="2400" b="1" dirty="0" smtClean="0">
                <a:solidFill>
                  <a:schemeClr val="tx2">
                    <a:lumMod val="75000"/>
                  </a:schemeClr>
                </a:solidFill>
              </a:rPr>
              <a:t>5/استثمار </a:t>
            </a:r>
            <a:r>
              <a:rPr lang="ar-SA" sz="2400" b="1" dirty="0">
                <a:solidFill>
                  <a:schemeClr val="tx2">
                    <a:lumMod val="75000"/>
                  </a:schemeClr>
                </a:solidFill>
              </a:rPr>
              <a:t>الوقت بكفاءة وفعالية</a:t>
            </a:r>
            <a:r>
              <a:rPr lang="ar-SA" sz="2400" b="1" dirty="0" smtClean="0">
                <a:solidFill>
                  <a:schemeClr val="tx2">
                    <a:lumMod val="75000"/>
                  </a:schemeClr>
                </a:solidFill>
              </a:rPr>
              <a:t>..</a:t>
            </a:r>
            <a:endParaRPr lang="ar-SA" sz="2400" b="1" dirty="0">
              <a:solidFill>
                <a:schemeClr val="tx2">
                  <a:lumMod val="75000"/>
                </a:schemeClr>
              </a:solidFill>
            </a:endParaRPr>
          </a:p>
          <a:p>
            <a:r>
              <a:rPr lang="ar-SA" sz="2400" b="1" dirty="0" smtClean="0">
                <a:solidFill>
                  <a:schemeClr val="tx2">
                    <a:lumMod val="75000"/>
                  </a:schemeClr>
                </a:solidFill>
              </a:rPr>
              <a:t>6/توليد </a:t>
            </a:r>
            <a:r>
              <a:rPr lang="ar-SA" sz="2400" b="1" dirty="0">
                <a:solidFill>
                  <a:schemeClr val="tx2">
                    <a:lumMod val="75000"/>
                  </a:schemeClr>
                </a:solidFill>
              </a:rPr>
              <a:t>أكبر قدر ممكن من الخيارات والبدائل والأفكار والمعلومات والتساؤلات</a:t>
            </a:r>
            <a:r>
              <a:rPr lang="ar-SA" sz="2400" b="1" dirty="0" smtClean="0">
                <a:solidFill>
                  <a:schemeClr val="tx2">
                    <a:lumMod val="75000"/>
                  </a:schemeClr>
                </a:solidFill>
              </a:rPr>
              <a:t>..</a:t>
            </a:r>
          </a:p>
          <a:p>
            <a:endParaRPr lang="ar-SA" sz="2400" b="1" dirty="0" smtClean="0">
              <a:solidFill>
                <a:schemeClr val="tx2">
                  <a:lumMod val="75000"/>
                </a:schemeClr>
              </a:solidFill>
            </a:endParaRPr>
          </a:p>
          <a:p>
            <a:r>
              <a:rPr lang="ar-SA" sz="3200" b="1" dirty="0" smtClean="0">
                <a:solidFill>
                  <a:schemeClr val="accent2">
                    <a:lumMod val="75000"/>
                  </a:schemeClr>
                </a:solidFill>
              </a:rPr>
              <a:t>- سلبيات العصف الذهني:</a:t>
            </a:r>
          </a:p>
          <a:p>
            <a:r>
              <a:rPr lang="ar-SA" sz="2400" b="1" dirty="0" smtClean="0">
                <a:solidFill>
                  <a:schemeClr val="tx2">
                    <a:lumMod val="75000"/>
                  </a:schemeClr>
                </a:solidFill>
              </a:rPr>
              <a:t>1- السرعة والعفوية في طرح الأفكار..</a:t>
            </a:r>
            <a:br>
              <a:rPr lang="ar-SA" sz="2400" b="1" dirty="0" smtClean="0">
                <a:solidFill>
                  <a:schemeClr val="tx2">
                    <a:lumMod val="75000"/>
                  </a:schemeClr>
                </a:solidFill>
              </a:rPr>
            </a:br>
            <a:r>
              <a:rPr lang="ar-SA" sz="2400" b="1" dirty="0" smtClean="0">
                <a:solidFill>
                  <a:schemeClr val="tx2">
                    <a:lumMod val="75000"/>
                  </a:schemeClr>
                </a:solidFill>
              </a:rPr>
              <a:t>2– بعض الأفكار المطروحة بعيدة عن الواقعية ..</a:t>
            </a:r>
            <a:br>
              <a:rPr lang="ar-SA" sz="2400" b="1" dirty="0" smtClean="0">
                <a:solidFill>
                  <a:schemeClr val="tx2">
                    <a:lumMod val="75000"/>
                  </a:schemeClr>
                </a:solidFill>
              </a:rPr>
            </a:br>
            <a:r>
              <a:rPr lang="ar-SA" sz="2400" b="1" dirty="0" smtClean="0">
                <a:solidFill>
                  <a:schemeClr val="tx2">
                    <a:lumMod val="75000"/>
                  </a:schemeClr>
                </a:solidFill>
              </a:rPr>
              <a:t>3– صعوبة التزام الطلاب بالسلوك المرغوب ..</a:t>
            </a:r>
            <a:br>
              <a:rPr lang="ar-SA" sz="2400" b="1" dirty="0" smtClean="0">
                <a:solidFill>
                  <a:schemeClr val="tx2">
                    <a:lumMod val="75000"/>
                  </a:schemeClr>
                </a:solidFill>
              </a:rPr>
            </a:br>
            <a:r>
              <a:rPr lang="ar-SA" sz="2400" b="1" dirty="0" smtClean="0">
                <a:solidFill>
                  <a:schemeClr val="tx2">
                    <a:lumMod val="75000"/>
                  </a:schemeClr>
                </a:solidFill>
              </a:rPr>
              <a:t>4– خوف الطلاب من النقد ، أو الاستهزاء ..</a:t>
            </a:r>
            <a:br>
              <a:rPr lang="ar-SA" sz="2400" b="1" dirty="0" smtClean="0">
                <a:solidFill>
                  <a:schemeClr val="tx2">
                    <a:lumMod val="75000"/>
                  </a:schemeClr>
                </a:solidFill>
              </a:rPr>
            </a:br>
            <a:r>
              <a:rPr lang="ar-SA" sz="2400" b="1" dirty="0" smtClean="0">
                <a:solidFill>
                  <a:schemeClr val="tx2">
                    <a:lumMod val="75000"/>
                  </a:schemeClr>
                </a:solidFill>
              </a:rPr>
              <a:t>5– طرح أفكار غير لائقة ..</a:t>
            </a:r>
            <a:br>
              <a:rPr lang="ar-SA" sz="2400" b="1" dirty="0" smtClean="0">
                <a:solidFill>
                  <a:schemeClr val="tx2">
                    <a:lumMod val="75000"/>
                  </a:schemeClr>
                </a:solidFill>
              </a:rPr>
            </a:br>
            <a:r>
              <a:rPr lang="ar-SA" sz="2400" b="1" dirty="0" smtClean="0">
                <a:solidFill>
                  <a:schemeClr val="tx2">
                    <a:lumMod val="75000"/>
                  </a:schemeClr>
                </a:solidFill>
              </a:rPr>
              <a:t>6– تتطلب توفير معلم ماهر .. </a:t>
            </a:r>
            <a:endParaRPr lang="ar-SA" sz="24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4">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4">
                                            <p:txEl>
                                              <p:pRg st="1" end="1"/>
                                            </p:txEl>
                                          </p:spTgt>
                                        </p:tgtEl>
                                      </p:cBhvr>
                                    </p:animEffect>
                                  </p:childTnLst>
                                </p:cTn>
                              </p:par>
                              <p:par>
                                <p:cTn id="19" presetID="54" presetClass="entr" presetSubtype="0" accel="10000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strVal val="#ppt_w*0.05"/>
                                          </p:val>
                                        </p:tav>
                                        <p:tav tm="100000">
                                          <p:val>
                                            <p:strVal val="#ppt_w"/>
                                          </p:val>
                                        </p:tav>
                                      </p:tavLst>
                                    </p:anim>
                                    <p:anim calcmode="lin" valueType="num">
                                      <p:cBhvr>
                                        <p:cTn id="22" dur="5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23" dur="5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24" dur="500" fill="hold"/>
                                        <p:tgtEl>
                                          <p:spTgt spid="4">
                                            <p:txEl>
                                              <p:pRg st="2" end="2"/>
                                            </p:txEl>
                                          </p:spTgt>
                                        </p:tgtEl>
                                        <p:attrNameLst>
                                          <p:attrName>ppt_y</p:attrName>
                                        </p:attrNameLst>
                                      </p:cBhvr>
                                      <p:tavLst>
                                        <p:tav tm="0">
                                          <p:val>
                                            <p:strVal val="#ppt_y"/>
                                          </p:val>
                                        </p:tav>
                                        <p:tav tm="100000">
                                          <p:val>
                                            <p:strVal val="#ppt_y"/>
                                          </p:val>
                                        </p:tav>
                                      </p:tavLst>
                                    </p:anim>
                                    <p:animEffect transition="in" filter="fade">
                                      <p:cBhvr>
                                        <p:cTn id="25" dur="500"/>
                                        <p:tgtEl>
                                          <p:spTgt spid="4">
                                            <p:txEl>
                                              <p:pRg st="2" end="2"/>
                                            </p:txEl>
                                          </p:spTgt>
                                        </p:tgtEl>
                                      </p:cBhvr>
                                    </p:animEffect>
                                  </p:childTnLst>
                                </p:cTn>
                              </p:par>
                              <p:par>
                                <p:cTn id="26" presetID="54" presetClass="entr" presetSubtype="0" accel="100000" fill="hold"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strVal val="#ppt_w*0.05"/>
                                          </p:val>
                                        </p:tav>
                                        <p:tav tm="100000">
                                          <p:val>
                                            <p:strVal val="#ppt_w"/>
                                          </p:val>
                                        </p:tav>
                                      </p:tavLst>
                                    </p:anim>
                                    <p:anim calcmode="lin" valueType="num">
                                      <p:cBhvr>
                                        <p:cTn id="29" dur="5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30" dur="5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31" dur="500" fill="hold"/>
                                        <p:tgtEl>
                                          <p:spTgt spid="4">
                                            <p:txEl>
                                              <p:pRg st="3" end="3"/>
                                            </p:txEl>
                                          </p:spTgt>
                                        </p:tgtEl>
                                        <p:attrNameLst>
                                          <p:attrName>ppt_y</p:attrName>
                                        </p:attrNameLst>
                                      </p:cBhvr>
                                      <p:tavLst>
                                        <p:tav tm="0">
                                          <p:val>
                                            <p:strVal val="#ppt_y"/>
                                          </p:val>
                                        </p:tav>
                                        <p:tav tm="100000">
                                          <p:val>
                                            <p:strVal val="#ppt_y"/>
                                          </p:val>
                                        </p:tav>
                                      </p:tavLst>
                                    </p:anim>
                                    <p:animEffect transition="in" filter="fade">
                                      <p:cBhvr>
                                        <p:cTn id="32" dur="500"/>
                                        <p:tgtEl>
                                          <p:spTgt spid="4">
                                            <p:txEl>
                                              <p:pRg st="3" end="3"/>
                                            </p:txEl>
                                          </p:spTgt>
                                        </p:tgtEl>
                                      </p:cBhvr>
                                    </p:animEffect>
                                  </p:childTnLst>
                                </p:cTn>
                              </p:par>
                              <p:par>
                                <p:cTn id="33" presetID="54" presetClass="entr" presetSubtype="0" accel="100000" fill="hold"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strVal val="#ppt_w*0.05"/>
                                          </p:val>
                                        </p:tav>
                                        <p:tav tm="100000">
                                          <p:val>
                                            <p:strVal val="#ppt_w"/>
                                          </p:val>
                                        </p:tav>
                                      </p:tavLst>
                                    </p:anim>
                                    <p:anim calcmode="lin" valueType="num">
                                      <p:cBhvr>
                                        <p:cTn id="36" dur="5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37" dur="5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38" dur="500" fill="hold"/>
                                        <p:tgtEl>
                                          <p:spTgt spid="4">
                                            <p:txEl>
                                              <p:pRg st="4" end="4"/>
                                            </p:txEl>
                                          </p:spTgt>
                                        </p:tgtEl>
                                        <p:attrNameLst>
                                          <p:attrName>ppt_y</p:attrName>
                                        </p:attrNameLst>
                                      </p:cBhvr>
                                      <p:tavLst>
                                        <p:tav tm="0">
                                          <p:val>
                                            <p:strVal val="#ppt_y"/>
                                          </p:val>
                                        </p:tav>
                                        <p:tav tm="100000">
                                          <p:val>
                                            <p:strVal val="#ppt_y"/>
                                          </p:val>
                                        </p:tav>
                                      </p:tavLst>
                                    </p:anim>
                                    <p:animEffect transition="in" filter="fade">
                                      <p:cBhvr>
                                        <p:cTn id="39" dur="500"/>
                                        <p:tgtEl>
                                          <p:spTgt spid="4">
                                            <p:txEl>
                                              <p:pRg st="4" end="4"/>
                                            </p:txEl>
                                          </p:spTgt>
                                        </p:tgtEl>
                                      </p:cBhvr>
                                    </p:animEffect>
                                  </p:childTnLst>
                                </p:cTn>
                              </p:par>
                              <p:par>
                                <p:cTn id="40" presetID="54" presetClass="entr" presetSubtype="0" accel="100000" fill="hold" nodeType="with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strVal val="#ppt_w*0.05"/>
                                          </p:val>
                                        </p:tav>
                                        <p:tav tm="100000">
                                          <p:val>
                                            <p:strVal val="#ppt_w"/>
                                          </p:val>
                                        </p:tav>
                                      </p:tavLst>
                                    </p:anim>
                                    <p:anim calcmode="lin" valueType="num">
                                      <p:cBhvr>
                                        <p:cTn id="43" dur="5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44" dur="5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45" dur="500" fill="hold"/>
                                        <p:tgtEl>
                                          <p:spTgt spid="4">
                                            <p:txEl>
                                              <p:pRg st="5" end="5"/>
                                            </p:txEl>
                                          </p:spTgt>
                                        </p:tgtEl>
                                        <p:attrNameLst>
                                          <p:attrName>ppt_y</p:attrName>
                                        </p:attrNameLst>
                                      </p:cBhvr>
                                      <p:tavLst>
                                        <p:tav tm="0">
                                          <p:val>
                                            <p:strVal val="#ppt_y"/>
                                          </p:val>
                                        </p:tav>
                                        <p:tav tm="100000">
                                          <p:val>
                                            <p:strVal val="#ppt_y"/>
                                          </p:val>
                                        </p:tav>
                                      </p:tavLst>
                                    </p:anim>
                                    <p:animEffect transition="in" filter="fade">
                                      <p:cBhvr>
                                        <p:cTn id="46" dur="500"/>
                                        <p:tgtEl>
                                          <p:spTgt spid="4">
                                            <p:txEl>
                                              <p:pRg st="5" end="5"/>
                                            </p:txEl>
                                          </p:spTgt>
                                        </p:tgtEl>
                                      </p:cBhvr>
                                    </p:animEffect>
                                  </p:childTnLst>
                                </p:cTn>
                              </p:par>
                              <p:par>
                                <p:cTn id="47" presetID="54" presetClass="entr" presetSubtype="0" accel="100000" fill="hold" nodeType="with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strVal val="#ppt_w*0.05"/>
                                          </p:val>
                                        </p:tav>
                                        <p:tav tm="100000">
                                          <p:val>
                                            <p:strVal val="#ppt_w"/>
                                          </p:val>
                                        </p:tav>
                                      </p:tavLst>
                                    </p:anim>
                                    <p:anim calcmode="lin" valueType="num">
                                      <p:cBhvr>
                                        <p:cTn id="50" dur="5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51" dur="500" fill="hold"/>
                                        <p:tgtEl>
                                          <p:spTgt spid="4">
                                            <p:txEl>
                                              <p:pRg st="6" end="6"/>
                                            </p:txEl>
                                          </p:spTgt>
                                        </p:tgtEl>
                                        <p:attrNameLst>
                                          <p:attrName>ppt_x</p:attrName>
                                        </p:attrNameLst>
                                      </p:cBhvr>
                                      <p:tavLst>
                                        <p:tav tm="0">
                                          <p:val>
                                            <p:strVal val="#ppt_x-.2"/>
                                          </p:val>
                                        </p:tav>
                                        <p:tav tm="100000">
                                          <p:val>
                                            <p:strVal val="#ppt_x"/>
                                          </p:val>
                                        </p:tav>
                                      </p:tavLst>
                                    </p:anim>
                                    <p:anim calcmode="lin" valueType="num">
                                      <p:cBhvr>
                                        <p:cTn id="52" dur="500" fill="hold"/>
                                        <p:tgtEl>
                                          <p:spTgt spid="4">
                                            <p:txEl>
                                              <p:pRg st="6" end="6"/>
                                            </p:txEl>
                                          </p:spTgt>
                                        </p:tgtEl>
                                        <p:attrNameLst>
                                          <p:attrName>ppt_y</p:attrName>
                                        </p:attrNameLst>
                                      </p:cBhvr>
                                      <p:tavLst>
                                        <p:tav tm="0">
                                          <p:val>
                                            <p:strVal val="#ppt_y"/>
                                          </p:val>
                                        </p:tav>
                                        <p:tav tm="100000">
                                          <p:val>
                                            <p:strVal val="#ppt_y"/>
                                          </p:val>
                                        </p:tav>
                                      </p:tavLst>
                                    </p:anim>
                                    <p:animEffect transition="in" filter="fade">
                                      <p:cBhvr>
                                        <p:cTn id="53" dur="500"/>
                                        <p:tgtEl>
                                          <p:spTgt spid="4">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4" presetClass="entr" presetSubtype="0" accel="100000" fill="hold" nodeType="clickEffect">
                                  <p:stCondLst>
                                    <p:cond delay="0"/>
                                  </p:stCondLst>
                                  <p:childTnLst>
                                    <p:set>
                                      <p:cBhvr>
                                        <p:cTn id="57" dur="1" fill="hold">
                                          <p:stCondLst>
                                            <p:cond delay="0"/>
                                          </p:stCondLst>
                                        </p:cTn>
                                        <p:tgtEl>
                                          <p:spTgt spid="4">
                                            <p:txEl>
                                              <p:pRg st="8" end="8"/>
                                            </p:txEl>
                                          </p:spTgt>
                                        </p:tgtEl>
                                        <p:attrNameLst>
                                          <p:attrName>style.visibility</p:attrName>
                                        </p:attrNameLst>
                                      </p:cBhvr>
                                      <p:to>
                                        <p:strVal val="visible"/>
                                      </p:to>
                                    </p:set>
                                    <p:anim calcmode="lin" valueType="num">
                                      <p:cBhvr>
                                        <p:cTn id="58" dur="500" fill="hold"/>
                                        <p:tgtEl>
                                          <p:spTgt spid="4">
                                            <p:txEl>
                                              <p:pRg st="8" end="8"/>
                                            </p:txEl>
                                          </p:spTgt>
                                        </p:tgtEl>
                                        <p:attrNameLst>
                                          <p:attrName>ppt_w</p:attrName>
                                        </p:attrNameLst>
                                      </p:cBhvr>
                                      <p:tavLst>
                                        <p:tav tm="0">
                                          <p:val>
                                            <p:strVal val="#ppt_w*0.05"/>
                                          </p:val>
                                        </p:tav>
                                        <p:tav tm="100000">
                                          <p:val>
                                            <p:strVal val="#ppt_w"/>
                                          </p:val>
                                        </p:tav>
                                      </p:tavLst>
                                    </p:anim>
                                    <p:anim calcmode="lin" valueType="num">
                                      <p:cBhvr>
                                        <p:cTn id="59" dur="500" fill="hold"/>
                                        <p:tgtEl>
                                          <p:spTgt spid="4">
                                            <p:txEl>
                                              <p:pRg st="8" end="8"/>
                                            </p:txEl>
                                          </p:spTgt>
                                        </p:tgtEl>
                                        <p:attrNameLst>
                                          <p:attrName>ppt_h</p:attrName>
                                        </p:attrNameLst>
                                      </p:cBhvr>
                                      <p:tavLst>
                                        <p:tav tm="0">
                                          <p:val>
                                            <p:strVal val="#ppt_h"/>
                                          </p:val>
                                        </p:tav>
                                        <p:tav tm="100000">
                                          <p:val>
                                            <p:strVal val="#ppt_h"/>
                                          </p:val>
                                        </p:tav>
                                      </p:tavLst>
                                    </p:anim>
                                    <p:anim calcmode="lin" valueType="num">
                                      <p:cBhvr>
                                        <p:cTn id="60" dur="500" fill="hold"/>
                                        <p:tgtEl>
                                          <p:spTgt spid="4">
                                            <p:txEl>
                                              <p:pRg st="8" end="8"/>
                                            </p:txEl>
                                          </p:spTgt>
                                        </p:tgtEl>
                                        <p:attrNameLst>
                                          <p:attrName>ppt_x</p:attrName>
                                        </p:attrNameLst>
                                      </p:cBhvr>
                                      <p:tavLst>
                                        <p:tav tm="0">
                                          <p:val>
                                            <p:strVal val="#ppt_x-.2"/>
                                          </p:val>
                                        </p:tav>
                                        <p:tav tm="100000">
                                          <p:val>
                                            <p:strVal val="#ppt_x"/>
                                          </p:val>
                                        </p:tav>
                                      </p:tavLst>
                                    </p:anim>
                                    <p:anim calcmode="lin" valueType="num">
                                      <p:cBhvr>
                                        <p:cTn id="61" dur="500" fill="hold"/>
                                        <p:tgtEl>
                                          <p:spTgt spid="4">
                                            <p:txEl>
                                              <p:pRg st="8" end="8"/>
                                            </p:txEl>
                                          </p:spTgt>
                                        </p:tgtEl>
                                        <p:attrNameLst>
                                          <p:attrName>ppt_y</p:attrName>
                                        </p:attrNameLst>
                                      </p:cBhvr>
                                      <p:tavLst>
                                        <p:tav tm="0">
                                          <p:val>
                                            <p:strVal val="#ppt_y"/>
                                          </p:val>
                                        </p:tav>
                                        <p:tav tm="100000">
                                          <p:val>
                                            <p:strVal val="#ppt_y"/>
                                          </p:val>
                                        </p:tav>
                                      </p:tavLst>
                                    </p:anim>
                                    <p:animEffect transition="in" filter="fade">
                                      <p:cBhvr>
                                        <p:cTn id="62" dur="500"/>
                                        <p:tgtEl>
                                          <p:spTgt spid="4">
                                            <p:txEl>
                                              <p:pRg st="8" end="8"/>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9" presetClass="entr" presetSubtype="0" accel="100000" fill="hold" nodeType="click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 calcmode="lin" valueType="num">
                                      <p:cBhvr>
                                        <p:cTn id="67" dur="500" fill="hold"/>
                                        <p:tgtEl>
                                          <p:spTgt spid="4">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8" dur="500" fill="hold"/>
                                        <p:tgtEl>
                                          <p:spTgt spid="4">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9" dur="500" fill="hold"/>
                                        <p:tgtEl>
                                          <p:spTgt spid="4">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70"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556</TotalTime>
  <Words>835</Words>
  <Application>Microsoft Office PowerPoint</Application>
  <PresentationFormat>عرض على الشاشة (3:4)‏</PresentationFormat>
  <Paragraphs>116</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Office Theme</vt:lpstr>
      <vt:lpstr>مفهوم طرق التدريس</vt:lpstr>
      <vt:lpstr>مفهوم طرق التدريس</vt:lpstr>
      <vt:lpstr>الشريحة 3</vt:lpstr>
      <vt:lpstr>تصنيف طرق التدريس</vt:lpstr>
      <vt:lpstr>نشاط</vt:lpstr>
      <vt:lpstr>طريقة المناقشه</vt:lpstr>
      <vt:lpstr>  </vt:lpstr>
      <vt:lpstr>  </vt:lpstr>
      <vt:lpstr>  </vt:lpstr>
      <vt:lpstr>  </vt:lpstr>
      <vt:lpstr>  </vt:lpstr>
      <vt:lpstr>شكراً على حسن الاستماع</vt:lpstr>
    </vt:vector>
  </TitlesOfParts>
  <Company>ahmad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ma140911</dc:creator>
  <cp:lastModifiedBy>ma140911</cp:lastModifiedBy>
  <cp:revision>48</cp:revision>
  <dcterms:created xsi:type="dcterms:W3CDTF">2014-03-12T11:34:37Z</dcterms:created>
  <dcterms:modified xsi:type="dcterms:W3CDTF">2014-03-13T04:49:45Z</dcterms:modified>
</cp:coreProperties>
</file>