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77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ماذا تعني العلاقات العامة </a:t>
            </a:r>
            <a:r>
              <a:rPr lang="ar-SA" dirty="0" smtClean="0"/>
              <a:t>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/>
              <a:t>إذا ما فكرت أن العلاقات العامة هي الاهتمام بالزبون ووضعه في المقام الأول سوف تكون </a:t>
            </a:r>
            <a:r>
              <a:rPr lang="ar-SA" dirty="0" smtClean="0"/>
              <a:t>مصيبا، وإذا </a:t>
            </a:r>
            <a:r>
              <a:rPr lang="ar-SA" dirty="0"/>
              <a:t>ما اعتقدت أن العلاقات العامة تدور حول كيفية التعامل مع وسائل الإعلام الجماهيري سوف تكون أيضا على </a:t>
            </a:r>
            <a:r>
              <a:rPr lang="ar-SA" dirty="0" smtClean="0"/>
              <a:t>حق، وإذا </a:t>
            </a:r>
            <a:r>
              <a:rPr lang="ar-SA" dirty="0"/>
              <a:t>تصورت أن العلاقات العامة هي مساعدة الزبائن والشركات على أن يكونوا على علاقة جيدة بالجماهير المحلية ، أيضا ستكون على حق .</a:t>
            </a:r>
            <a:endParaRPr lang="en-US" dirty="0"/>
          </a:p>
          <a:p>
            <a:pPr algn="r" rtl="1"/>
            <a:r>
              <a:rPr lang="ar-SA" dirty="0">
                <a:solidFill>
                  <a:srgbClr val="FF0000"/>
                </a:solidFill>
              </a:rPr>
              <a:t>وفي الحقيقة العلاقات العامة هي هذا كله ، بالإضافة إلى أشياء أخرى .</a:t>
            </a:r>
            <a:endParaRPr lang="en-US" dirty="0">
              <a:solidFill>
                <a:srgbClr val="FF0000"/>
              </a:solidFill>
            </a:endParaRP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587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هنا لابد للممارس أن يكون على حذر فموضوعات العلاقات العامة </a:t>
            </a:r>
            <a:r>
              <a:rPr lang="ar-SA" dirty="0">
                <a:solidFill>
                  <a:srgbClr val="FF0000"/>
                </a:solidFill>
              </a:rPr>
              <a:t>يمكن أن تبدو للكثيرين شديدة الكآبة </a:t>
            </a:r>
            <a:r>
              <a:rPr lang="ar-SA" dirty="0"/>
              <a:t>وعلى أي حال وبالنسبة للكتاب الذين يحبون مهنتهم كلما كان الموضوع أكثر كآبة كلما كان التحدي أكبر الأمر الذي يحول أكثر الموضوعات عادية إلى مواضيع صحفية مهمة 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en-US" dirty="0"/>
          </a:p>
          <a:p>
            <a:pPr algn="r" rt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4191847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dirty="0"/>
              <a:t>وهكذا فإن مكان الكاتب في العلاقات العامة مضمون ومؤكد ، ومن رئيس العلاقات العامة إلى الموظف الجديد تشكل الكتابة جزءا هاما من حياته اليومية ، ومن المشاريع الشديدة التعقيد التي يعمل فيها عشرات الأشخاص وفرق كاملة من الكتاب وحتى التصريحات الصحفية التي يعدها شخص واحد في المكتب وتحرير النشرات الإخبارية الإسبوعية ، أو حتى تحديث المواقع الإلكترونية ، سوف تستمر الكتابة الاهتمام الأول للعلاقات العامة ومن خلال الكتابة سوف تتعرف جماهيرك وسف تطور سواء نحو الأفضل أو تعود إلى الأسوء.</a:t>
            </a:r>
            <a:endParaRPr lang="en-US" dirty="0"/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0306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8153400" cy="4952999"/>
          </a:xfrm>
        </p:spPr>
      </p:pic>
    </p:spTree>
    <p:extLst>
      <p:ext uri="{BB962C8B-B14F-4D97-AF65-F5344CB8AC3E}">
        <p14:creationId xmlns:p14="http://schemas.microsoft.com/office/powerpoint/2010/main" val="25891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إن العلاقات العامة هي كل شئ  بدء من تخطيط مجمل الحملات الاتصالية وكتابة رسالة إلى المحرر، وتتضمن العلاقات العامة أي نشاط من شأنه أن يعزز سمعة زبونك ، ويتوسط في النزاعات القائمة بين الجماهير المختلفة وزبونك ، كما تساعد على تحقيق تفاهم متبادل بين جميع الأطراف المعنية بقضية معينة، ويدافع بالنيابة عن الزبون أو القضية ويقدم توجيها وإرشادا .</a:t>
            </a:r>
            <a:endParaRPr lang="en-US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354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هناك الكثير من التعاريف المختلفة والصحيحة للعلاقات العامة ، إلا انه في الحقيقة </a:t>
            </a:r>
            <a:r>
              <a:rPr lang="ar-SA" dirty="0">
                <a:solidFill>
                  <a:srgbClr val="FF0000"/>
                </a:solidFill>
              </a:rPr>
              <a:t>العلاقات العامة المعاصرة هي رزمة انتقائية تتضمن الكثير من توصيف الأعمال والعناوين والوظائف</a:t>
            </a:r>
            <a:r>
              <a:rPr lang="ar-SA" dirty="0"/>
              <a:t> .</a:t>
            </a:r>
            <a:endParaRPr lang="en-US" dirty="0"/>
          </a:p>
          <a:p>
            <a:pPr algn="r" rtl="1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8" y="3276600"/>
            <a:ext cx="3910012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2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جميس </a:t>
            </a:r>
            <a:r>
              <a:rPr lang="ar-SA" dirty="0"/>
              <a:t>غرونيغ و تود هونت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وفقا ل جميس غرونيغ و تود هونت </a:t>
            </a:r>
            <a:r>
              <a:rPr lang="ar-SA" dirty="0" smtClean="0"/>
              <a:t>هناك </a:t>
            </a:r>
            <a:r>
              <a:rPr lang="ar-SA" dirty="0"/>
              <a:t>مجموعة من أربعة أدوار تقوم بها العلاقات العامة وهي </a:t>
            </a:r>
            <a:r>
              <a:rPr lang="ar-SA" dirty="0" smtClean="0"/>
              <a:t>:</a:t>
            </a:r>
          </a:p>
          <a:p>
            <a:pPr marL="0" lvl="0" indent="0" algn="r" rtl="1">
              <a:buNone/>
            </a:pPr>
            <a:r>
              <a:rPr lang="ar-SA" dirty="0"/>
              <a:t>1</a:t>
            </a:r>
            <a:r>
              <a:rPr lang="ar-SA" dirty="0" smtClean="0"/>
              <a:t> - الوكالة </a:t>
            </a:r>
            <a:r>
              <a:rPr lang="ar-SA" dirty="0"/>
              <a:t>الصحفية "النشر"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/>
              <a:t>2</a:t>
            </a:r>
            <a:r>
              <a:rPr lang="ar-SA" dirty="0" smtClean="0"/>
              <a:t> - الإعلام </a:t>
            </a:r>
            <a:r>
              <a:rPr lang="ar-SA" dirty="0"/>
              <a:t>العام 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/>
              <a:t>3</a:t>
            </a:r>
            <a:r>
              <a:rPr lang="ar-SA" dirty="0" smtClean="0"/>
              <a:t> - ذو </a:t>
            </a:r>
            <a:r>
              <a:rPr lang="ar-SA" dirty="0"/>
              <a:t>الاتجاهين غير المتناسق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/>
              <a:t>4</a:t>
            </a:r>
            <a:r>
              <a:rPr lang="ar-SA" dirty="0" smtClean="0"/>
              <a:t> - ذو </a:t>
            </a:r>
            <a:r>
              <a:rPr lang="ar-SA" dirty="0"/>
              <a:t>الاتجاهين المتناسق </a:t>
            </a:r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2053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dirty="0"/>
              <a:t>في نموذج </a:t>
            </a:r>
            <a:r>
              <a:rPr lang="ar-SA" dirty="0">
                <a:solidFill>
                  <a:srgbClr val="FF0000"/>
                </a:solidFill>
              </a:rPr>
              <a:t>الوكالة الصحفية </a:t>
            </a:r>
            <a:r>
              <a:rPr lang="ar-SA" dirty="0"/>
              <a:t>يتصرف ممارس العلاقات العامة كاختصاصي دعاية وحيد الاتجاه ويقدم نموذج </a:t>
            </a:r>
            <a:r>
              <a:rPr lang="ar-SA" dirty="0">
                <a:solidFill>
                  <a:srgbClr val="FF0000"/>
                </a:solidFill>
              </a:rPr>
              <a:t>الاعلام العام </a:t>
            </a:r>
            <a:r>
              <a:rPr lang="ar-SA" dirty="0"/>
              <a:t>ممارس العلاقات كصحفي ينشر بعناية معلومات متوازنة للجمهور ، أما ممارسو العلاقات العامة في </a:t>
            </a:r>
            <a:r>
              <a:rPr lang="ar-SA" dirty="0">
                <a:solidFill>
                  <a:srgbClr val="FF0000"/>
                </a:solidFill>
              </a:rPr>
              <a:t>نموذج ذي الاتجاهين غير المتناسق</a:t>
            </a:r>
            <a:r>
              <a:rPr lang="ar-SA" dirty="0"/>
              <a:t> فيبدون ك " مقنعين علميين" يستخدمون الأساليب العلمية لجمع المعلومات عن السمات الاتجاهية والسلوكية لجماهيرهم ، ومن ثم تكييف رسائلهم بما يتناسب مع هذه السمات، وذلك من أجل أن يؤثروا في هذه الجماهير ، وأخيرا فإن </a:t>
            </a:r>
            <a:r>
              <a:rPr lang="ar-SA" dirty="0">
                <a:solidFill>
                  <a:srgbClr val="FF0000"/>
                </a:solidFill>
              </a:rPr>
              <a:t>نموذج ذي الاتجاهين المتناسق </a:t>
            </a:r>
            <a:r>
              <a:rPr lang="ar-SA" dirty="0"/>
              <a:t>يستخدم ممارسي العلاقات كوسطاء ما بين الشركات وجماهيرها .</a:t>
            </a:r>
            <a:endParaRPr lang="en-US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72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959042"/>
              </p:ext>
            </p:extLst>
          </p:nvPr>
        </p:nvGraphicFramePr>
        <p:xfrm>
          <a:off x="533400" y="2336800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الإتجاه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الدور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الوكالة الصحفية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اختصاصي دعاية وحيد الاتجاه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الإعلام العام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صحفي ينشر بعناية معلومات متوازنة للجمهور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ذو الاتجاهين غير المتناسق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مقنعين علميين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ذو الاتجاهين المتناسق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وسطاء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5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ويرى تنصيف أوسع أدوار العلاقات العامة تنقسم بشكل دقيق ومحكم إلى </a:t>
            </a:r>
            <a:r>
              <a:rPr lang="ar-SA" dirty="0">
                <a:solidFill>
                  <a:srgbClr val="FF0000"/>
                </a:solidFill>
              </a:rPr>
              <a:t>مدير اتصال وفني اتصال</a:t>
            </a:r>
            <a:r>
              <a:rPr lang="ar-SA" dirty="0"/>
              <a:t>، المدراء يحللون حملات العلاقات العامة ويخططون لها وينفذونها ويقيمونها، بينما يقدم الفنيون الدعم إلى البرامج على شكل كتابة، تصميم، إخراج وإنتاج ، ونشر ضمن جميع أنظمة التزويد الممكنة .</a:t>
            </a:r>
            <a:endParaRPr lang="en-US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916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وهكذا يصبح </a:t>
            </a:r>
            <a:r>
              <a:rPr lang="ar-SA" dirty="0">
                <a:solidFill>
                  <a:srgbClr val="FF0000"/>
                </a:solidFill>
              </a:rPr>
              <a:t>دور كاتب العلاقات العامة هو عموما فني اتصال</a:t>
            </a:r>
            <a:r>
              <a:rPr lang="ar-SA" dirty="0"/>
              <a:t>، وعلى أيه حال ، لا داعي للقول إنه ليس هناك دائما واضح بين الدورين ، إذ ليس هناك مدير علاقات عامة محترم يمكن أن لا يكون قادرا على كتابة تصريح صحفي، وكثيرا ما يشترك فنيو الاتصال في مراحل مختلفة من عملية التخطيط ، </a:t>
            </a:r>
            <a:r>
              <a:rPr lang="ar-SA" dirty="0">
                <a:solidFill>
                  <a:srgbClr val="FF0000"/>
                </a:solidFill>
              </a:rPr>
              <a:t>فجميع ممارسي العلاقات العامة  يكتبون أحيانا فالعلاقات العامة في نهاية المطاف هي اتصال والشكل الأساسي للاتصال ما زال هو الكلمة المكتوبة</a:t>
            </a:r>
            <a:r>
              <a:rPr lang="ar-SA" dirty="0"/>
              <a:t> .</a:t>
            </a:r>
            <a:endParaRPr lang="en-US" dirty="0"/>
          </a:p>
          <a:p>
            <a:pPr algn="r" rtl="1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49" y="5000445"/>
            <a:ext cx="19812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94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وهنا لابد أن نتذكر أن الكلمة هي اصل كل الفنون الصحفية بكافة أنواعها كما أنها الأصل في الراديو والتلفزيون ووسائل الاتصال الحديثة ، ولهذا ليس مستغربا أن يقدر أرباب الأعمال الموظفون القادرون على ممارسة الاتصال عبر الكلمة المكتوبة ، فهم يبحثون عن أشخاص قادرين على أن يكتبوا الأفكار وينقلوها، وهذا لا يتطلب فقط مهارة تقنية بل يتطلب ثقافة وذكاء وخبرة ، كما يتطلب حب للكتابة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640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ماذا تعني العلاقات العامة ؟</vt:lpstr>
      <vt:lpstr>PowerPoint Presentation</vt:lpstr>
      <vt:lpstr>PowerPoint Presentation</vt:lpstr>
      <vt:lpstr>جميس غرونيغ و تود هونت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الكتابة للعلاقات العامة</dc:title>
  <dc:creator>NAIF</dc:creator>
  <cp:lastModifiedBy>User</cp:lastModifiedBy>
  <cp:revision>10</cp:revision>
  <dcterms:created xsi:type="dcterms:W3CDTF">2006-08-16T00:00:00Z</dcterms:created>
  <dcterms:modified xsi:type="dcterms:W3CDTF">2016-10-27T09:00:34Z</dcterms:modified>
</cp:coreProperties>
</file>