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90" d="100"/>
          <a:sy n="9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071538" y="928670"/>
            <a:ext cx="7000924" cy="4572032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800" dirty="0" smtClean="0">
                <a:cs typeface="AL-Mateen" pitchFamily="2" charset="-78"/>
              </a:rPr>
              <a:t>مفهوم الفقه الطبي</a:t>
            </a:r>
            <a:endParaRPr lang="ar-SA" sz="8800" dirty="0">
              <a:cs typeface="AL-Mateen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ستديرة 3"/>
          <p:cNvSpPr/>
          <p:nvPr/>
        </p:nvSpPr>
        <p:spPr>
          <a:xfrm>
            <a:off x="571472" y="785794"/>
            <a:ext cx="7858180" cy="4500594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cs typeface="Traditional Arabic" pitchFamily="2" charset="-78"/>
              </a:rPr>
              <a:t>”العلم بالأحكام الشرعيّة المتعلقة بحفظ صحة الإنسان قصداً“</a:t>
            </a:r>
            <a:endParaRPr lang="ar-SA" sz="5400" b="1" dirty="0">
              <a:cs typeface="Traditional Arabic" pitchFamily="2" charset="-78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92909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11500" dirty="0" smtClean="0">
                <a:cs typeface="Al-Mothnna" pitchFamily="2" charset="-78"/>
              </a:rPr>
              <a:t>تطبيقــــات</a:t>
            </a:r>
            <a:endParaRPr lang="ar-SA" sz="11500" dirty="0">
              <a:cs typeface="Al-Mothnna" pitchFamily="2" charset="-78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571472" y="1214422"/>
            <a:ext cx="8286808" cy="4357718"/>
          </a:xfrm>
          <a:prstGeom prst="horizontalScroll">
            <a:avLst/>
          </a:prstGeom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FF00"/>
                </a:solidFill>
                <a:cs typeface="Simplified Arabic" pitchFamily="2" charset="-78"/>
              </a:rPr>
              <a:t>هل يشمل التعريف السابق: </a:t>
            </a:r>
          </a:p>
          <a:p>
            <a:pPr algn="ctr"/>
            <a:r>
              <a:rPr lang="ar-SA" sz="4000" b="1" dirty="0" smtClean="0">
                <a:solidFill>
                  <a:srgbClr val="FFFF00"/>
                </a:solidFill>
                <a:cs typeface="Simplified Arabic" pitchFamily="2" charset="-78"/>
              </a:rPr>
              <a:t>(الطهارة والصلاة والصيام...) ؟ </a:t>
            </a:r>
            <a:endParaRPr lang="ar-SA" sz="40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571472" y="1214422"/>
            <a:ext cx="8286808" cy="4357718"/>
          </a:xfrm>
          <a:prstGeom prst="horizontalScroll">
            <a:avLst/>
          </a:prstGeom>
          <a:solidFill>
            <a:srgbClr val="FF0000"/>
          </a:solidFill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FF00"/>
                </a:solidFill>
                <a:cs typeface="Simplified Arabic" pitchFamily="2" charset="-78"/>
              </a:rPr>
              <a:t>هل يشمل التعريف السابق:</a:t>
            </a:r>
          </a:p>
          <a:p>
            <a:pPr algn="ctr"/>
            <a:r>
              <a:rPr lang="ar-SA" sz="4000" b="1" dirty="0" smtClean="0">
                <a:solidFill>
                  <a:srgbClr val="FFFF00"/>
                </a:solidFill>
                <a:cs typeface="Simplified Arabic" pitchFamily="2" charset="-78"/>
              </a:rPr>
              <a:t>العمليّات الجراحيّة التي يمارسها الطبيب ؟ </a:t>
            </a:r>
            <a:endParaRPr lang="ar-SA" sz="40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شريط مثقب 3"/>
          <p:cNvSpPr/>
          <p:nvPr/>
        </p:nvSpPr>
        <p:spPr>
          <a:xfrm>
            <a:off x="928662" y="1285860"/>
            <a:ext cx="7500990" cy="457203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FF00"/>
                </a:solidFill>
              </a:rPr>
              <a:t>هل يشمل التعريف السابق: </a:t>
            </a:r>
          </a:p>
          <a:p>
            <a:pPr algn="ctr"/>
            <a:endParaRPr lang="ar-SA" sz="1600" b="1" dirty="0" smtClean="0">
              <a:solidFill>
                <a:srgbClr val="FFFF00"/>
              </a:solidFill>
            </a:endParaRPr>
          </a:p>
          <a:p>
            <a:pPr algn="ctr"/>
            <a:r>
              <a:rPr lang="ar-SA" sz="3200" b="1" dirty="0" smtClean="0">
                <a:solidFill>
                  <a:srgbClr val="FFFF00"/>
                </a:solidFill>
              </a:rPr>
              <a:t>التيمم عند عدم قدرة المريض على استعمال الماء ؟!</a:t>
            </a:r>
            <a:endParaRPr lang="ar-SA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دبوس زينة 3"/>
          <p:cNvSpPr/>
          <p:nvPr/>
        </p:nvSpPr>
        <p:spPr>
          <a:xfrm>
            <a:off x="0" y="1643050"/>
            <a:ext cx="9144000" cy="3286148"/>
          </a:xfrm>
          <a:prstGeom prst="plaque">
            <a:avLst>
              <a:gd name="adj" fmla="val 967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هل يشمل التعريف السابق: </a:t>
            </a:r>
          </a:p>
          <a:p>
            <a:pPr algn="ctr">
              <a:lnSpc>
                <a:spcPct val="150000"/>
              </a:lnSpc>
            </a:pP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الإجراءات الوقائية: كالحجر الصحي ؟!</a:t>
            </a: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دبوس زينة 3"/>
          <p:cNvSpPr/>
          <p:nvPr/>
        </p:nvSpPr>
        <p:spPr>
          <a:xfrm>
            <a:off x="0" y="1643050"/>
            <a:ext cx="9144000" cy="3286148"/>
          </a:xfrm>
          <a:prstGeom prst="plaque">
            <a:avLst>
              <a:gd name="adj" fmla="val 9676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3200" b="1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تعاقدت الهيئة الطبيّة السعوديّة مع عدد من الأطباء السعوديين على إجراء عدد من العمليّات الجراحيّة بمبلغ وقدره...</a:t>
            </a:r>
            <a:endParaRPr lang="ar-SA" sz="3200" b="1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Simplified Arabic" pitchFamily="2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r-SA" sz="23900" dirty="0" smtClean="0">
                <a:solidFill>
                  <a:srgbClr val="CC0066"/>
                </a:solidFill>
                <a:cs typeface="AL-Mateen" pitchFamily="2" charset="-78"/>
              </a:rPr>
              <a:t>نشـاط</a:t>
            </a:r>
            <a:endParaRPr lang="ar-SA" sz="23900" dirty="0">
              <a:solidFill>
                <a:srgbClr val="CC0066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r-SA" sz="9600" dirty="0" smtClean="0">
                <a:solidFill>
                  <a:srgbClr val="00B050"/>
                </a:solidFill>
                <a:cs typeface="AL-Mateen" pitchFamily="2" charset="-78"/>
              </a:rPr>
              <a:t>أهميّة علم الفقه الطبي</a:t>
            </a:r>
            <a:endParaRPr lang="ar-SA" sz="9600" dirty="0">
              <a:solidFill>
                <a:srgbClr val="00B05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r-SA" sz="9600" dirty="0" smtClean="0">
                <a:solidFill>
                  <a:srgbClr val="00B050"/>
                </a:solidFill>
                <a:cs typeface="AL-Mateen" pitchFamily="2" charset="-78"/>
              </a:rPr>
              <a:t>التعريف بالأحكام الفقهية المتعلقة بالقضايا الطبيّة</a:t>
            </a:r>
            <a:endParaRPr lang="ar-SA" sz="9600" dirty="0">
              <a:solidFill>
                <a:srgbClr val="00B05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071538" y="928670"/>
            <a:ext cx="7000924" cy="45720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cs typeface="AL-Mateen" pitchFamily="2" charset="-78"/>
              </a:rPr>
              <a:t>تعريف الفقه لغة واصطلاحاً</a:t>
            </a:r>
            <a:endParaRPr lang="ar-SA" sz="6000" dirty="0">
              <a:cs typeface="AL-Matee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68580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ar-SA" sz="6600" dirty="0" smtClean="0">
                <a:solidFill>
                  <a:srgbClr val="FFFF00"/>
                </a:solidFill>
                <a:cs typeface="AL-Mateen" pitchFamily="2" charset="-78"/>
              </a:rPr>
              <a:t>قال تعالى: </a:t>
            </a:r>
            <a:br>
              <a:rPr lang="ar-SA" sz="6600" dirty="0" smtClean="0">
                <a:solidFill>
                  <a:srgbClr val="FFFF00"/>
                </a:solidFill>
                <a:cs typeface="AL-Mateen" pitchFamily="2" charset="-78"/>
              </a:rPr>
            </a:br>
            <a:r>
              <a:rPr lang="ar-SA" dirty="0" smtClean="0">
                <a:solidFill>
                  <a:srgbClr val="FFFF00"/>
                </a:solidFill>
                <a:cs typeface="AL-Mateen" pitchFamily="2" charset="-78"/>
              </a:rPr>
              <a:t/>
            </a:r>
            <a:br>
              <a:rPr lang="ar-SA" dirty="0" smtClean="0">
                <a:solidFill>
                  <a:srgbClr val="FFFF00"/>
                </a:solidFill>
                <a:cs typeface="AL-Mateen" pitchFamily="2" charset="-78"/>
              </a:rPr>
            </a:br>
            <a:r>
              <a:rPr lang="ar-SA" sz="6000" dirty="0" smtClean="0">
                <a:solidFill>
                  <a:srgbClr val="FFFF00"/>
                </a:solidFill>
                <a:cs typeface="AL-Mateen" pitchFamily="2" charset="-78"/>
              </a:rPr>
              <a:t>{وَنَزَّلْنَا عَلَيْكَ الْكِتَابَ تِبْيَاناً لِّكُلِّ شَيْءٍ}</a:t>
            </a:r>
            <a:endParaRPr lang="ar-SA" sz="6000" dirty="0">
              <a:solidFill>
                <a:srgbClr val="FFFF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cs typeface="Simplified Arabic" pitchFamily="2" charset="-78"/>
              </a:rPr>
              <a:t>جمع الأحكام الفقهية الطبية في موضع واحد يسهل الوقوف عليها والاستفادة منها</a:t>
            </a:r>
            <a:endParaRPr lang="ar-SA" b="1" dirty="0">
              <a:solidFill>
                <a:srgbClr val="00206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معالجة متعاقبة 2"/>
          <p:cNvSpPr/>
          <p:nvPr/>
        </p:nvSpPr>
        <p:spPr>
          <a:xfrm>
            <a:off x="5000628" y="785794"/>
            <a:ext cx="3500462" cy="2000264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كيفيّة </a:t>
            </a:r>
          </a:p>
          <a:p>
            <a:pPr algn="ctr"/>
            <a:r>
              <a:rPr lang="ar-SA" sz="2800" b="1" dirty="0" smtClean="0"/>
              <a:t>اغتسال المريض</a:t>
            </a:r>
            <a:endParaRPr lang="ar-SA" sz="2800" b="1" dirty="0"/>
          </a:p>
        </p:txBody>
      </p:sp>
      <p:sp>
        <p:nvSpPr>
          <p:cNvPr id="4" name="مخطط انسيابي: معالجة متعاقبة 3"/>
          <p:cNvSpPr/>
          <p:nvPr/>
        </p:nvSpPr>
        <p:spPr>
          <a:xfrm>
            <a:off x="500034" y="785794"/>
            <a:ext cx="3500462" cy="2000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حكم </a:t>
            </a:r>
          </a:p>
          <a:p>
            <a:pPr algn="ctr"/>
            <a:r>
              <a:rPr lang="ar-SA" sz="2800" b="1" dirty="0" smtClean="0"/>
              <a:t>ترك الجمع والجماعة لأجل المرض</a:t>
            </a:r>
            <a:endParaRPr lang="ar-SA" sz="2800" dirty="0"/>
          </a:p>
        </p:txBody>
      </p:sp>
      <p:sp>
        <p:nvSpPr>
          <p:cNvPr id="5" name="مخطط انسيابي: معالجة متعاقبة 4"/>
          <p:cNvSpPr/>
          <p:nvPr/>
        </p:nvSpPr>
        <p:spPr>
          <a:xfrm>
            <a:off x="5000628" y="3643314"/>
            <a:ext cx="3500462" cy="2000264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إفطـار</a:t>
            </a:r>
          </a:p>
          <a:p>
            <a:pPr algn="ctr"/>
            <a:r>
              <a:rPr lang="ar-SA" sz="2400" b="1" dirty="0" smtClean="0"/>
              <a:t>المريض</a:t>
            </a:r>
            <a:endParaRPr lang="ar-SA" sz="2400" b="1" dirty="0"/>
          </a:p>
        </p:txBody>
      </p:sp>
      <p:sp>
        <p:nvSpPr>
          <p:cNvPr id="6" name="مخطط انسيابي: معالجة متعاقبة 5"/>
          <p:cNvSpPr/>
          <p:nvPr/>
        </p:nvSpPr>
        <p:spPr>
          <a:xfrm>
            <a:off x="428596" y="3643314"/>
            <a:ext cx="3643338" cy="2000264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حكم</a:t>
            </a:r>
          </a:p>
          <a:p>
            <a:pPr algn="ctr"/>
            <a:r>
              <a:rPr lang="ar-SA" sz="2800" b="1" dirty="0" smtClean="0"/>
              <a:t>الإنابة عن الغير في الحج</a:t>
            </a:r>
          </a:p>
          <a:p>
            <a:pPr algn="ctr"/>
            <a:endParaRPr lang="ar-SA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857224" y="1214422"/>
            <a:ext cx="7286676" cy="4143404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FFFF00"/>
                </a:solidFill>
                <a:cs typeface="Al-Mothnna" pitchFamily="2" charset="-78"/>
              </a:rPr>
              <a:t>نصوص فقهيّة مختارة</a:t>
            </a:r>
            <a:endParaRPr lang="ar-SA" sz="6000" dirty="0">
              <a:solidFill>
                <a:srgbClr val="FFFF00"/>
              </a:solidFill>
              <a:cs typeface="Al-Mothnna" pitchFamily="2" charset="-7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857224" y="1214422"/>
            <a:ext cx="7286676" cy="4143404"/>
          </a:xfrm>
          <a:prstGeom prst="flowChartAlternateProcess">
            <a:avLst/>
          </a:prstGeom>
          <a:solidFill>
            <a:srgbClr val="002060"/>
          </a:solidFill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buFontTx/>
              <a:buChar char="-"/>
            </a:pP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 من أفطر لكبر أو مرض لا يرجى برؤه أطعم لكل يوم مسكيناً.</a:t>
            </a:r>
          </a:p>
          <a:p>
            <a:pPr algn="just">
              <a:buFontTx/>
              <a:buChar char="-"/>
            </a:pP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 وإن عجز لكبر أو مرض لا يرجى برؤه </a:t>
            </a:r>
            <a:r>
              <a:rPr lang="ar-SA" sz="3600" dirty="0" err="1" smtClean="0">
                <a:solidFill>
                  <a:srgbClr val="FFFF00"/>
                </a:solidFill>
                <a:cs typeface="Simplified Arabic" pitchFamily="2" charset="-78"/>
              </a:rPr>
              <a:t>لزمه</a:t>
            </a: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 أن يقيم من يحج عنه ويعتمر من حيث وجبا ما لم يبرأ قبل إحرام نائب.</a:t>
            </a:r>
            <a:endParaRPr lang="ar-SA" sz="3600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785786" y="642918"/>
            <a:ext cx="7286676" cy="4500594"/>
          </a:xfrm>
          <a:prstGeom prst="flowChartAlternateProcess">
            <a:avLst/>
          </a:prstGeom>
          <a:solidFill>
            <a:srgbClr val="00B050"/>
          </a:solid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buFontTx/>
              <a:buChar char="-"/>
            </a:pP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 وللمرأة دخوله (الحمام) بالشرط المذكور ولوجود عذر من حيض أو نفاس أو جنابة أو </a:t>
            </a:r>
            <a:r>
              <a:rPr lang="ar-SA" sz="3600" u="sng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مرض</a:t>
            </a: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 أو حاجة إلى الغسل ولا يمكنها أن تغتسل في بيتها لخوفها من </a:t>
            </a:r>
            <a:r>
              <a:rPr lang="ar-SA" sz="3600" u="sng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مرض</a:t>
            </a: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 أو نزلة وإلا حرم نصا.</a:t>
            </a:r>
          </a:p>
          <a:p>
            <a:pPr algn="just">
              <a:buFontTx/>
              <a:buChar char="-"/>
            </a:pP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 وله (أي: الإمام في الصلاة) الاستخلاف لحدوث </a:t>
            </a:r>
            <a:r>
              <a:rPr lang="ar-SA" sz="3600" u="sng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مرض</a:t>
            </a:r>
            <a:endParaRPr lang="ar-SA" sz="3600" dirty="0">
              <a:solidFill>
                <a:schemeClr val="bg2">
                  <a:lumMod val="25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857224" y="142852"/>
            <a:ext cx="7786742" cy="5929354"/>
          </a:xfrm>
          <a:prstGeom prst="flowChartAlternateProcess">
            <a:avLst/>
          </a:prstGeom>
          <a:solidFill>
            <a:srgbClr val="00B050"/>
          </a:solid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buFontTx/>
              <a:buChar char="-"/>
            </a:pP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 فإن لم يستطع أو شق عليه مشقة شديدة لضرر من زيادة </a:t>
            </a:r>
            <a:r>
              <a:rPr lang="ar-SA" sz="3600" u="sng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مرض</a:t>
            </a: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 أو تأخر </a:t>
            </a:r>
            <a:r>
              <a:rPr lang="ar-SA" sz="3600" dirty="0" err="1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برؤ</a:t>
            </a: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 </a:t>
            </a: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ونحوه جاز ترك القيام فقاعداً متربعاً ندباً.</a:t>
            </a:r>
          </a:p>
          <a:p>
            <a:pPr algn="just">
              <a:buFontTx/>
              <a:buChar char="-"/>
            </a:pP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 وهذا الاشتراط سنة إذا </a:t>
            </a: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عاقه </a:t>
            </a: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عدو أو </a:t>
            </a:r>
            <a:r>
              <a:rPr lang="ar-SA" sz="3600" u="sng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مرض</a:t>
            </a:r>
            <a:r>
              <a:rPr lang="ar-SA" sz="3600" dirty="0" smtClean="0">
                <a:solidFill>
                  <a:schemeClr val="bg2">
                    <a:lumMod val="25000"/>
                  </a:schemeClr>
                </a:solidFill>
                <a:cs typeface="Simplified Arabic" pitchFamily="2" charset="-78"/>
              </a:rPr>
              <a:t> أو ذهاب نفقة أو خطأ طريق ونحوه كان له التحلل.</a:t>
            </a:r>
            <a:endParaRPr lang="ar-SA" sz="3600" dirty="0">
              <a:solidFill>
                <a:schemeClr val="bg2">
                  <a:lumMod val="25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857224" y="714356"/>
            <a:ext cx="7786742" cy="535785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buFontTx/>
              <a:buChar char="-"/>
            </a:pP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 فإن كان له عذر من </a:t>
            </a:r>
            <a:r>
              <a:rPr lang="ar-SA" sz="3600" u="sng" dirty="0" smtClean="0">
                <a:solidFill>
                  <a:srgbClr val="FFFF00"/>
                </a:solidFill>
                <a:cs typeface="Simplified Arabic" pitchFamily="2" charset="-78"/>
              </a:rPr>
              <a:t>مرض</a:t>
            </a: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 أو قمل أو قروح أو صداع أو شدة حر لكثرته مما يتضرر بإبقاء الشعر أزاله وفدى.</a:t>
            </a:r>
          </a:p>
          <a:p>
            <a:pPr algn="just">
              <a:buFontTx/>
              <a:buChar char="-"/>
            </a:pP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 وإن وقع في أظفاره </a:t>
            </a:r>
            <a:r>
              <a:rPr lang="ar-SA" sz="3600" u="sng" dirty="0" smtClean="0">
                <a:solidFill>
                  <a:srgbClr val="FFFF00"/>
                </a:solidFill>
                <a:cs typeface="Simplified Arabic" pitchFamily="2" charset="-78"/>
              </a:rPr>
              <a:t>مرض</a:t>
            </a: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 فأزالها من ذلك المرض فلا شيء عليه.</a:t>
            </a:r>
          </a:p>
          <a:p>
            <a:pPr algn="just">
              <a:buFontTx/>
              <a:buChar char="-"/>
            </a:pP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 فإن عرض للمجاهد في نفسه </a:t>
            </a:r>
            <a:r>
              <a:rPr lang="ar-SA" sz="3600" u="sng" dirty="0" smtClean="0">
                <a:solidFill>
                  <a:srgbClr val="FFFF00"/>
                </a:solidFill>
                <a:cs typeface="Simplified Arabic" pitchFamily="2" charset="-78"/>
              </a:rPr>
              <a:t>مرض</a:t>
            </a: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 أو عمى أو عرج فله الانصراف ولو </a:t>
            </a:r>
            <a:r>
              <a:rPr lang="ar-SA" sz="3600" smtClean="0">
                <a:solidFill>
                  <a:srgbClr val="FFFF00"/>
                </a:solidFill>
                <a:cs typeface="Simplified Arabic" pitchFamily="2" charset="-78"/>
              </a:rPr>
              <a:t>بعد </a:t>
            </a:r>
            <a:r>
              <a:rPr lang="ar-SA" sz="3600" smtClean="0">
                <a:solidFill>
                  <a:srgbClr val="FFFF00"/>
                </a:solidFill>
                <a:cs typeface="Simplified Arabic" pitchFamily="2" charset="-78"/>
              </a:rPr>
              <a:t>التقاء </a:t>
            </a:r>
            <a:r>
              <a:rPr lang="ar-SA" sz="3600" dirty="0" smtClean="0">
                <a:solidFill>
                  <a:srgbClr val="FFFF00"/>
                </a:solidFill>
                <a:cs typeface="Simplified Arabic" pitchFamily="2" charset="-78"/>
              </a:rPr>
              <a:t>الصفين.</a:t>
            </a:r>
            <a:endParaRPr lang="ar-SA" sz="3600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0" y="214290"/>
            <a:ext cx="9144000" cy="564360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b="1" dirty="0" smtClean="0">
                <a:solidFill>
                  <a:srgbClr val="FFFF00"/>
                </a:solidFill>
                <a:cs typeface="Traditional Arabic" pitchFamily="2" charset="-78"/>
              </a:rPr>
              <a:t>بيان أوجه التيسير الشرعية المتعلقة بالمريض والطبيب حتى لا يقعا في إفراط أو حرج </a:t>
            </a:r>
            <a:r>
              <a:rPr lang="ar-SA" sz="6600" b="1" dirty="0" smtClean="0">
                <a:solidFill>
                  <a:srgbClr val="FFFF00"/>
                </a:solidFill>
                <a:cs typeface="Traditional Arabic" pitchFamily="2" charset="-78"/>
              </a:rPr>
              <a:t> </a:t>
            </a:r>
            <a:endParaRPr lang="ar-SA" sz="6600" b="1" dirty="0">
              <a:solidFill>
                <a:srgbClr val="FFFF0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0" y="214290"/>
            <a:ext cx="9144000" cy="564360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raditional Arabic" pitchFamily="2" charset="-78"/>
              </a:rPr>
              <a:t>قال تعالى:</a:t>
            </a:r>
          </a:p>
          <a:p>
            <a:pPr algn="ctr"/>
            <a:endParaRPr lang="ar-SA" sz="5400" b="1" dirty="0" smtClean="0">
              <a:solidFill>
                <a:schemeClr val="tx1">
                  <a:lumMod val="95000"/>
                  <a:lumOff val="5000"/>
                </a:schemeClr>
              </a:solidFill>
              <a:cs typeface="Traditional Arabic" pitchFamily="2" charset="-78"/>
            </a:endParaRPr>
          </a:p>
          <a:p>
            <a:pPr algn="ctr"/>
            <a:r>
              <a:rPr lang="ar-S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raditional Arabic" pitchFamily="2" charset="-78"/>
              </a:rPr>
              <a:t> {يُرِيدُ اللّهُ بِكُمُ الْيُسْرَ وَلاَ يُرِيدُ بِكُمُ الْعُسْرَ}</a:t>
            </a:r>
            <a:endParaRPr lang="ar-SA" sz="5400" b="1" dirty="0">
              <a:solidFill>
                <a:schemeClr val="tx1">
                  <a:lumMod val="95000"/>
                  <a:lumOff val="5000"/>
                </a:schemeClr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071538" y="1357298"/>
            <a:ext cx="7000924" cy="342902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6000" dirty="0" smtClean="0">
                <a:solidFill>
                  <a:srgbClr val="FF0000"/>
                </a:solidFill>
                <a:cs typeface="AL-Mateen" pitchFamily="2" charset="-78"/>
              </a:rPr>
              <a:t>الفقه لغة: </a:t>
            </a:r>
            <a:r>
              <a:rPr lang="ar-SA" sz="3600" b="1" dirty="0" err="1" smtClean="0">
                <a:solidFill>
                  <a:srgbClr val="FFFF00"/>
                </a:solidFill>
                <a:cs typeface="Simplified Arabic" pitchFamily="2" charset="-78"/>
              </a:rPr>
              <a:t>الفطانة</a:t>
            </a:r>
            <a:r>
              <a:rPr lang="ar-SA" sz="3600" b="1" dirty="0" smtClean="0">
                <a:solidFill>
                  <a:srgbClr val="FFFF00"/>
                </a:solidFill>
                <a:cs typeface="Simplified Arabic" pitchFamily="2" charset="-78"/>
              </a:rPr>
              <a:t>، وفهم الشيء سواء أكان ذلك الشيء جلياً أو خفياً، كلاماً أو إشارة.</a:t>
            </a:r>
            <a:endParaRPr lang="ar-SA" sz="36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شريط مثقب 3"/>
          <p:cNvSpPr/>
          <p:nvPr/>
        </p:nvSpPr>
        <p:spPr>
          <a:xfrm>
            <a:off x="714348" y="928670"/>
            <a:ext cx="3214710" cy="2000264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لا يستطيع القيام </a:t>
            </a:r>
          </a:p>
          <a:p>
            <a:pPr algn="ctr"/>
            <a:r>
              <a:rPr lang="ar-SA" sz="3200" dirty="0" smtClean="0"/>
              <a:t>في الصلاة</a:t>
            </a:r>
            <a:endParaRPr lang="ar-SA" sz="3200" dirty="0"/>
          </a:p>
        </p:txBody>
      </p:sp>
      <p:sp>
        <p:nvSpPr>
          <p:cNvPr id="5" name="مخطط انسيابي: شريط مثقب 4"/>
          <p:cNvSpPr/>
          <p:nvPr/>
        </p:nvSpPr>
        <p:spPr>
          <a:xfrm>
            <a:off x="5357818" y="785794"/>
            <a:ext cx="3214710" cy="2000264"/>
          </a:xfrm>
          <a:prstGeom prst="flowChartPunchedTap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مريض</a:t>
            </a:r>
          </a:p>
          <a:p>
            <a:pPr algn="ctr"/>
            <a:r>
              <a:rPr lang="ar-SA" sz="3200" dirty="0" smtClean="0"/>
              <a:t>لا يستطيع الصيام</a:t>
            </a:r>
            <a:endParaRPr lang="ar-SA" sz="3200" dirty="0"/>
          </a:p>
        </p:txBody>
      </p:sp>
      <p:sp>
        <p:nvSpPr>
          <p:cNvPr id="6" name="مخطط انسيابي: شريط مثقب 5"/>
          <p:cNvSpPr/>
          <p:nvPr/>
        </p:nvSpPr>
        <p:spPr>
          <a:xfrm>
            <a:off x="714348" y="3786190"/>
            <a:ext cx="3214710" cy="2000264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إسعاف مصاب </a:t>
            </a:r>
          </a:p>
          <a:p>
            <a:pPr algn="ctr"/>
            <a:r>
              <a:rPr lang="ar-SA" sz="3200" dirty="0" smtClean="0"/>
              <a:t>في حادث</a:t>
            </a:r>
            <a:endParaRPr lang="ar-SA" sz="3200" dirty="0"/>
          </a:p>
        </p:txBody>
      </p:sp>
      <p:sp>
        <p:nvSpPr>
          <p:cNvPr id="7" name="مخطط انسيابي: شريط مثقب 6"/>
          <p:cNvSpPr/>
          <p:nvPr/>
        </p:nvSpPr>
        <p:spPr>
          <a:xfrm>
            <a:off x="5357818" y="3643314"/>
            <a:ext cx="3214710" cy="2000264"/>
          </a:xfrm>
          <a:prstGeom prst="flowChartPunchedTap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طبيب </a:t>
            </a:r>
          </a:p>
          <a:p>
            <a:pPr algn="ctr"/>
            <a:r>
              <a:rPr lang="ar-SA" sz="3200" dirty="0" smtClean="0"/>
              <a:t>مشغول بإنقاذ مريض</a:t>
            </a:r>
            <a:endParaRPr lang="ar-SA" sz="32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اويتين مستديرتين في نفس الجانب 3"/>
          <p:cNvSpPr/>
          <p:nvPr/>
        </p:nvSpPr>
        <p:spPr>
          <a:xfrm>
            <a:off x="0" y="1357298"/>
            <a:ext cx="9144000" cy="3714776"/>
          </a:xfrm>
          <a:prstGeom prst="round2Same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توضح الضوابط الشرعيّة المنظمة للعلاقة بين الطبيب والمريض</a:t>
            </a:r>
            <a:endParaRPr lang="ar-SA" sz="4400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86676"/>
          </a:xfrm>
          <a:solidFill>
            <a:srgbClr val="CC0066"/>
          </a:solidFill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FF00"/>
                </a:solidFill>
              </a:rPr>
              <a:t>قال صلى الله عليه وسلم : </a:t>
            </a:r>
            <a:br>
              <a:rPr lang="ar-SA" b="1" dirty="0" smtClean="0">
                <a:solidFill>
                  <a:srgbClr val="FFFF00"/>
                </a:solidFill>
              </a:rPr>
            </a:br>
            <a:r>
              <a:rPr lang="ar-SA" sz="2800" b="1" dirty="0" smtClean="0">
                <a:solidFill>
                  <a:srgbClr val="FFFF00"/>
                </a:solidFill>
              </a:rPr>
              <a:t/>
            </a:r>
            <a:br>
              <a:rPr lang="ar-SA" sz="2800" b="1" dirty="0" smtClean="0">
                <a:solidFill>
                  <a:srgbClr val="FFFF00"/>
                </a:solidFill>
              </a:rPr>
            </a:br>
            <a:r>
              <a:rPr lang="ar-SA" sz="4000" b="1" dirty="0" smtClean="0">
                <a:solidFill>
                  <a:srgbClr val="FFFF00"/>
                </a:solidFill>
              </a:rPr>
              <a:t>من تطبب ولم يعلم منه طب قبل ذلك فهو ضامن</a:t>
            </a:r>
            <a:endParaRPr lang="ar-SA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SA" b="1" dirty="0" smtClean="0">
                <a:solidFill>
                  <a:srgbClr val="0000FF"/>
                </a:solidFill>
                <a:cs typeface="Simplified Arabic" pitchFamily="2" charset="-78"/>
              </a:rPr>
              <a:t>إعادة التوازن بين الدنيا والدين في حقل الطب</a:t>
            </a:r>
            <a:endParaRPr lang="ar-SA" b="1" dirty="0">
              <a:solidFill>
                <a:srgbClr val="0000FF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ستديرة 3"/>
          <p:cNvSpPr/>
          <p:nvPr/>
        </p:nvSpPr>
        <p:spPr>
          <a:xfrm>
            <a:off x="785786" y="928670"/>
            <a:ext cx="7715304" cy="392909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SA" sz="6000" dirty="0" smtClean="0">
                <a:solidFill>
                  <a:srgbClr val="FF0000"/>
                </a:solidFill>
                <a:cs typeface="AL-Mateen" pitchFamily="2" charset="-78"/>
              </a:rPr>
              <a:t>الفقه اصطلاحاً:</a:t>
            </a:r>
          </a:p>
          <a:p>
            <a:pPr algn="just"/>
            <a:r>
              <a:rPr lang="ar-SA" sz="3600" b="1" dirty="0" smtClean="0">
                <a:solidFill>
                  <a:srgbClr val="FFFF00"/>
                </a:solidFill>
                <a:cs typeface="Simplified Arabic" pitchFamily="2" charset="-78"/>
              </a:rPr>
              <a:t>”العلم بالأحكام الشرعية العملية المكتسب من أدلتها التفصيلية“.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071538" y="1428736"/>
            <a:ext cx="7000924" cy="3000396"/>
          </a:xfrm>
          <a:prstGeom prst="roundRect">
            <a:avLst/>
          </a:prstGeom>
          <a:scene3d>
            <a:camera prst="perspectiveHeroicExtremeLeftFacing"/>
            <a:lightRig rig="threePt" dir="t"/>
          </a:scene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cs typeface="AL-Mateen" pitchFamily="2" charset="-78"/>
              </a:rPr>
              <a:t>تعريف الطب لغة واصطلاحاً</a:t>
            </a:r>
            <a:endParaRPr lang="ar-SA" sz="6000" dirty="0">
              <a:cs typeface="AL-Mateen" pitchFamily="2" charset="-78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1214414" y="1643050"/>
            <a:ext cx="6929486" cy="278608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الطب لغة، </a:t>
            </a:r>
            <a:r>
              <a:rPr lang="ar-SA" sz="40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هو: علاج الجسم والنفس</a:t>
            </a:r>
            <a:endParaRPr lang="ar-SA" sz="4000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1214414" y="1643050"/>
            <a:ext cx="6929486" cy="278608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SA" sz="400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الطب اصطلاحاً: </a:t>
            </a:r>
            <a:r>
              <a:rPr lang="ar-SA" sz="2800" b="1" dirty="0" smtClean="0"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”علم بقوانين تعرف منها أحوال بدن الإنسان من جهة الصحة وعدمها، لتحفظ حاصلة، وتحصّل إذا كانت غير حاصلة“.</a:t>
            </a:r>
            <a:endParaRPr lang="ar-SA" sz="4000" b="1" dirty="0">
              <a:latin typeface="Monotype Koufi" pitchFamily="2" charset="-78"/>
              <a:ea typeface="Monotype Koufi" pitchFamily="2" charset="-78"/>
              <a:cs typeface="Simplified Arabic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3000396"/>
          </a:xfrm>
        </p:spPr>
        <p:txBody>
          <a:bodyPr>
            <a:normAutofit/>
          </a:bodyPr>
          <a:lstStyle/>
          <a:p>
            <a:r>
              <a:rPr lang="ar-SA" sz="6600" dirty="0" smtClean="0">
                <a:cs typeface="Al-Mothnna" pitchFamily="2" charset="-78"/>
              </a:rPr>
              <a:t>شرف مهنة الطب</a:t>
            </a:r>
            <a:endParaRPr lang="ar-SA" sz="6600" dirty="0">
              <a:cs typeface="Al-Mothnna" pitchFamily="2" charset="-78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عرّفة مسبقاً 3"/>
          <p:cNvSpPr/>
          <p:nvPr/>
        </p:nvSpPr>
        <p:spPr>
          <a:xfrm>
            <a:off x="1000100" y="1142984"/>
            <a:ext cx="7000924" cy="4286280"/>
          </a:xfrm>
          <a:prstGeom prst="flowChartPredefined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تعريف </a:t>
            </a:r>
            <a:br>
              <a:rPr lang="ar-SA" sz="72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</a:br>
            <a:r>
              <a:rPr lang="ar-SA" sz="72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الفقه الطبي</a:t>
            </a:r>
            <a:endParaRPr lang="ar-SA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458</Words>
  <PresentationFormat>عرض على الشاشة (3:4)‏</PresentationFormat>
  <Paragraphs>60</Paragraphs>
  <Slides>33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شرف مهنة الطب</vt:lpstr>
      <vt:lpstr>الشريحة 9</vt:lpstr>
      <vt:lpstr>الشريحة 10</vt:lpstr>
      <vt:lpstr>تطبيقــــات</vt:lpstr>
      <vt:lpstr>الشريحة 12</vt:lpstr>
      <vt:lpstr>الشريحة 13</vt:lpstr>
      <vt:lpstr>الشريحة 14</vt:lpstr>
      <vt:lpstr>الشريحة 15</vt:lpstr>
      <vt:lpstr>الشريحة 16</vt:lpstr>
      <vt:lpstr>نشـاط</vt:lpstr>
      <vt:lpstr>أهميّة علم الفقه الطبي</vt:lpstr>
      <vt:lpstr>التعريف بالأحكام الفقهية المتعلقة بالقضايا الطبيّة</vt:lpstr>
      <vt:lpstr>قال تعالى:   {وَنَزَّلْنَا عَلَيْكَ الْكِتَابَ تِبْيَاناً لِّكُلِّ شَيْءٍ}</vt:lpstr>
      <vt:lpstr>جمع الأحكام الفقهية الطبية في موضع واحد يسهل الوقوف عليها والاستفادة منها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قال صلى الله عليه وسلم :   من تطبب ولم يعلم منه طب قبل ذلك فهو ضامن</vt:lpstr>
      <vt:lpstr>إعادة التوازن بين الدنيا والدين في حقل الطب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cp:lastModifiedBy>xp</cp:lastModifiedBy>
  <cp:revision>31</cp:revision>
  <dcterms:modified xsi:type="dcterms:W3CDTF">2013-09-30T08:47:32Z</dcterms:modified>
</cp:coreProperties>
</file>