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0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5" r:id="rId3"/>
    <p:sldId id="320" r:id="rId4"/>
    <p:sldId id="321" r:id="rId5"/>
    <p:sldId id="322" r:id="rId6"/>
    <p:sldId id="259" r:id="rId7"/>
    <p:sldId id="299" r:id="rId8"/>
    <p:sldId id="260" r:id="rId9"/>
    <p:sldId id="323" r:id="rId10"/>
    <p:sldId id="266" r:id="rId11"/>
    <p:sldId id="303" r:id="rId12"/>
    <p:sldId id="313" r:id="rId13"/>
    <p:sldId id="324" r:id="rId14"/>
    <p:sldId id="319" r:id="rId15"/>
    <p:sldId id="316" r:id="rId16"/>
    <p:sldId id="317" r:id="rId17"/>
    <p:sldId id="304" r:id="rId18"/>
    <p:sldId id="326" r:id="rId19"/>
    <p:sldId id="305" r:id="rId20"/>
    <p:sldId id="306" r:id="rId21"/>
    <p:sldId id="307" r:id="rId22"/>
    <p:sldId id="315" r:id="rId23"/>
  </p:sldIdLst>
  <p:sldSz cx="9144000" cy="6858000" type="screen4x3"/>
  <p:notesSz cx="6858000" cy="92964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60093"/>
    <a:srgbClr val="9900CC"/>
    <a:srgbClr val="00FF00"/>
    <a:srgbClr val="FF0066"/>
    <a:srgbClr val="33CC33"/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نمط متوسط 3 - 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7554" autoAdjust="0"/>
    <p:restoredTop sz="94667" autoAdjust="0"/>
  </p:normalViewPr>
  <p:slideViewPr>
    <p:cSldViewPr>
      <p:cViewPr varScale="1">
        <p:scale>
          <a:sx n="65" d="100"/>
          <a:sy n="65" d="100"/>
        </p:scale>
        <p:origin x="5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52924-1A46-4960-8967-23F5C26D0A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8141CF-D2C5-4C86-8F2E-CC5AEC2E8335}">
      <dgm:prSet phldrT="[Text]" custT="1"/>
      <dgm:spPr/>
      <dgm:t>
        <a:bodyPr/>
        <a:lstStyle/>
        <a:p>
          <a:r>
            <a:rPr lang="en-US" sz="1800" b="1" spc="50" dirty="0">
              <a:ln w="11430">
                <a:noFill/>
              </a:ln>
              <a:solidFill>
                <a:schemeClr val="bg1"/>
              </a:solidFill>
              <a:latin typeface="+mn-lt"/>
              <a:ea typeface="+mn-ea"/>
              <a:cs typeface="Arial" pitchFamily="34" charset="0"/>
            </a:rPr>
            <a:t>Methods of quantitatively following enzyme reactions</a:t>
          </a:r>
          <a:endParaRPr lang="en-US" sz="1800" dirty="0">
            <a:solidFill>
              <a:schemeClr val="bg1"/>
            </a:solidFill>
          </a:endParaRPr>
        </a:p>
      </dgm:t>
    </dgm:pt>
    <dgm:pt modelId="{7F280BAF-1645-45A3-AD37-80502555FF9A}" type="parTrans" cxnId="{CA429EC8-DD5C-4969-A7A4-5D75184E967F}">
      <dgm:prSet/>
      <dgm:spPr/>
      <dgm:t>
        <a:bodyPr/>
        <a:lstStyle/>
        <a:p>
          <a:endParaRPr lang="en-US"/>
        </a:p>
      </dgm:t>
    </dgm:pt>
    <dgm:pt modelId="{A9E47BA3-9383-4D0E-8A8C-9D1EEDAE3B37}" type="sibTrans" cxnId="{CA429EC8-DD5C-4969-A7A4-5D75184E967F}">
      <dgm:prSet/>
      <dgm:spPr/>
      <dgm:t>
        <a:bodyPr/>
        <a:lstStyle/>
        <a:p>
          <a:endParaRPr lang="en-US"/>
        </a:p>
      </dgm:t>
    </dgm:pt>
    <dgm:pt modelId="{138AE74D-E275-4C35-82AA-01BB0DA6BADA}">
      <dgm:prSet phldrT="[Text]"/>
      <dgm:spPr/>
      <dgm:t>
        <a:bodyPr/>
        <a:lstStyle/>
        <a:p>
          <a:r>
            <a:rPr lang="en-US" b="1" dirty="0">
              <a:latin typeface="+mn-lt"/>
            </a:rPr>
            <a:t>Fluorescence methods</a:t>
          </a:r>
        </a:p>
        <a:p>
          <a:r>
            <a:rPr lang="en-US" dirty="0">
              <a:latin typeface="+mn-lt"/>
            </a:rPr>
            <a:t>Using </a:t>
          </a:r>
          <a:r>
            <a:rPr lang="en-US" dirty="0" err="1">
              <a:latin typeface="+mn-lt"/>
            </a:rPr>
            <a:t>fluorometer</a:t>
          </a:r>
          <a:r>
            <a:rPr lang="en-US" dirty="0">
              <a:latin typeface="+mn-lt"/>
            </a:rPr>
            <a:t> </a:t>
          </a:r>
          <a:endParaRPr lang="en-US" dirty="0"/>
        </a:p>
      </dgm:t>
    </dgm:pt>
    <dgm:pt modelId="{71B02F1D-8FEB-450A-A9D5-D65D0D9F2D71}" type="parTrans" cxnId="{024239E8-6EB7-4551-9FF5-A18E725A948F}">
      <dgm:prSet/>
      <dgm:spPr/>
      <dgm:t>
        <a:bodyPr/>
        <a:lstStyle/>
        <a:p>
          <a:endParaRPr lang="en-US"/>
        </a:p>
      </dgm:t>
    </dgm:pt>
    <dgm:pt modelId="{70498E4F-7C31-437D-BA2E-C2E5B82C01AA}" type="sibTrans" cxnId="{024239E8-6EB7-4551-9FF5-A18E725A948F}">
      <dgm:prSet/>
      <dgm:spPr/>
      <dgm:t>
        <a:bodyPr/>
        <a:lstStyle/>
        <a:p>
          <a:endParaRPr lang="en-US"/>
        </a:p>
      </dgm:t>
    </dgm:pt>
    <dgm:pt modelId="{E5CE733D-3533-4E6D-9F53-9FBD5BF58B4A}">
      <dgm:prSet phldrT="[Text]"/>
      <dgm:spPr/>
      <dgm:t>
        <a:bodyPr/>
        <a:lstStyle/>
        <a:p>
          <a:r>
            <a:rPr lang="en-US" b="1" dirty="0" err="1">
              <a:cs typeface="Arial"/>
            </a:rPr>
            <a:t>Manometric</a:t>
          </a:r>
          <a:r>
            <a:rPr lang="en-US" b="1" dirty="0">
              <a:cs typeface="Arial"/>
            </a:rPr>
            <a:t> methods</a:t>
          </a:r>
        </a:p>
        <a:p>
          <a:r>
            <a:rPr lang="en-US" b="1" dirty="0">
              <a:cs typeface="Arial"/>
            </a:rPr>
            <a:t>Using </a:t>
          </a:r>
          <a:r>
            <a:rPr lang="en-US" dirty="0">
              <a:latin typeface="+mj-lt"/>
              <a:cs typeface="Arial"/>
            </a:rPr>
            <a:t>manometer.</a:t>
          </a:r>
          <a:endParaRPr lang="en-US" dirty="0"/>
        </a:p>
      </dgm:t>
    </dgm:pt>
    <dgm:pt modelId="{02834B6D-526B-4ACF-99F1-18862B97B9E1}" type="parTrans" cxnId="{22735BA8-AD53-4C27-A63B-4FD880F66A6A}">
      <dgm:prSet/>
      <dgm:spPr/>
      <dgm:t>
        <a:bodyPr/>
        <a:lstStyle/>
        <a:p>
          <a:endParaRPr lang="en-US"/>
        </a:p>
      </dgm:t>
    </dgm:pt>
    <dgm:pt modelId="{3650C3F3-2477-4EB3-A71D-55E883F1F63A}" type="sibTrans" cxnId="{22735BA8-AD53-4C27-A63B-4FD880F66A6A}">
      <dgm:prSet/>
      <dgm:spPr/>
      <dgm:t>
        <a:bodyPr/>
        <a:lstStyle/>
        <a:p>
          <a:endParaRPr lang="en-US"/>
        </a:p>
      </dgm:t>
    </dgm:pt>
    <dgm:pt modelId="{E0398CF2-0E3D-4904-9133-0EE6DC770458}">
      <dgm:prSet phldrT="[Text]"/>
      <dgm:spPr/>
      <dgm:t>
        <a:bodyPr/>
        <a:lstStyle/>
        <a:p>
          <a:r>
            <a:rPr lang="en-US" b="1" dirty="0" err="1">
              <a:latin typeface="+mn-lt"/>
              <a:cs typeface="Arial"/>
            </a:rPr>
            <a:t>Eletrode</a:t>
          </a:r>
          <a:r>
            <a:rPr lang="en-US" b="1" dirty="0">
              <a:latin typeface="+mn-lt"/>
              <a:cs typeface="Arial"/>
            </a:rPr>
            <a:t> Methods</a:t>
          </a:r>
        </a:p>
        <a:p>
          <a:r>
            <a:rPr lang="en-US" dirty="0">
              <a:latin typeface="+mn-lt"/>
              <a:cs typeface="Arial"/>
            </a:rPr>
            <a:t>Using a pH meter</a:t>
          </a:r>
          <a:endParaRPr lang="en-US" dirty="0"/>
        </a:p>
      </dgm:t>
    </dgm:pt>
    <dgm:pt modelId="{D8B7ED20-F476-49AC-BBC3-1BB228D64104}" type="parTrans" cxnId="{7A34E8C8-7519-4FBE-995D-3529C44AB71E}">
      <dgm:prSet/>
      <dgm:spPr/>
      <dgm:t>
        <a:bodyPr/>
        <a:lstStyle/>
        <a:p>
          <a:endParaRPr lang="en-US"/>
        </a:p>
      </dgm:t>
    </dgm:pt>
    <dgm:pt modelId="{C91EB7DF-01F2-47F8-9728-DDA915095794}" type="sibTrans" cxnId="{7A34E8C8-7519-4FBE-995D-3529C44AB71E}">
      <dgm:prSet/>
      <dgm:spPr/>
      <dgm:t>
        <a:bodyPr/>
        <a:lstStyle/>
        <a:p>
          <a:endParaRPr lang="en-US"/>
        </a:p>
      </dgm:t>
    </dgm:pt>
    <dgm:pt modelId="{40382459-E00B-4E62-8EDD-918F42F0813F}">
      <dgm:prSet custT="1"/>
      <dgm:spPr/>
      <dgm:t>
        <a:bodyPr/>
        <a:lstStyle/>
        <a:p>
          <a:r>
            <a:rPr lang="en-US" sz="1400" b="1" dirty="0" err="1">
              <a:latin typeface="+mn-lt"/>
              <a:cs typeface="Arial"/>
            </a:rPr>
            <a:t>Polarimetric</a:t>
          </a:r>
          <a:r>
            <a:rPr lang="en-US" sz="1400" b="1" dirty="0">
              <a:latin typeface="+mn-lt"/>
              <a:cs typeface="Arial"/>
            </a:rPr>
            <a:t> Method</a:t>
          </a:r>
        </a:p>
        <a:p>
          <a:r>
            <a:rPr lang="en-US" sz="1400" dirty="0" err="1">
              <a:latin typeface="+mn-lt"/>
              <a:cs typeface="Arial"/>
            </a:rPr>
            <a:t>polarimeter</a:t>
          </a:r>
          <a:endParaRPr lang="en-US" sz="1400" dirty="0"/>
        </a:p>
      </dgm:t>
    </dgm:pt>
    <dgm:pt modelId="{377EFA66-DEAD-487A-85D3-7C9B06F01C2F}" type="parTrans" cxnId="{4BDE4205-2B24-445C-BDB1-F2F2F69A92F8}">
      <dgm:prSet/>
      <dgm:spPr/>
      <dgm:t>
        <a:bodyPr/>
        <a:lstStyle/>
        <a:p>
          <a:endParaRPr lang="en-US"/>
        </a:p>
      </dgm:t>
    </dgm:pt>
    <dgm:pt modelId="{767DC244-2680-4B48-9873-6EF28512F5EE}" type="sibTrans" cxnId="{4BDE4205-2B24-445C-BDB1-F2F2F69A92F8}">
      <dgm:prSet/>
      <dgm:spPr/>
      <dgm:t>
        <a:bodyPr/>
        <a:lstStyle/>
        <a:p>
          <a:endParaRPr lang="en-US"/>
        </a:p>
      </dgm:t>
    </dgm:pt>
    <dgm:pt modelId="{1A29D634-3C33-4068-A3D8-B9B5774108F1}">
      <dgm:prSet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  <a:latin typeface="+mn-lt"/>
              <a:cs typeface="Arial"/>
            </a:rPr>
            <a:t>Spectrophotometric methods</a:t>
          </a:r>
          <a:endParaRPr lang="en-US" sz="1400" dirty="0">
            <a:solidFill>
              <a:schemeClr val="bg1"/>
            </a:solidFill>
          </a:endParaRPr>
        </a:p>
      </dgm:t>
    </dgm:pt>
    <dgm:pt modelId="{FCFC4164-C97D-4E63-AF02-DAFBE010A5C9}" type="parTrans" cxnId="{E79DE58E-4254-49D1-AB09-6848DE0EE3D1}">
      <dgm:prSet/>
      <dgm:spPr/>
      <dgm:t>
        <a:bodyPr/>
        <a:lstStyle/>
        <a:p>
          <a:endParaRPr lang="en-US"/>
        </a:p>
      </dgm:t>
    </dgm:pt>
    <dgm:pt modelId="{8377D810-7F56-4984-95AC-1A6E634BBE3B}" type="sibTrans" cxnId="{E79DE58E-4254-49D1-AB09-6848DE0EE3D1}">
      <dgm:prSet/>
      <dgm:spPr/>
      <dgm:t>
        <a:bodyPr/>
        <a:lstStyle/>
        <a:p>
          <a:endParaRPr lang="en-US"/>
        </a:p>
      </dgm:t>
    </dgm:pt>
    <dgm:pt modelId="{3100739C-05ED-49CB-B7B2-8DFB586B2E09}" type="pres">
      <dgm:prSet presAssocID="{A7052924-1A46-4960-8967-23F5C26D0A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E29FB0-8881-4033-9849-A89B7C872BCA}" type="pres">
      <dgm:prSet presAssocID="{ED8141CF-D2C5-4C86-8F2E-CC5AEC2E8335}" presName="hierRoot1" presStyleCnt="0">
        <dgm:presLayoutVars>
          <dgm:hierBranch val="init"/>
        </dgm:presLayoutVars>
      </dgm:prSet>
      <dgm:spPr/>
    </dgm:pt>
    <dgm:pt modelId="{8DA0C984-3DE8-4CDE-87C1-3845E9F27666}" type="pres">
      <dgm:prSet presAssocID="{ED8141CF-D2C5-4C86-8F2E-CC5AEC2E8335}" presName="rootComposite1" presStyleCnt="0"/>
      <dgm:spPr/>
    </dgm:pt>
    <dgm:pt modelId="{73DC0CAE-B2B0-44D4-A900-5B0019C4B935}" type="pres">
      <dgm:prSet presAssocID="{ED8141CF-D2C5-4C86-8F2E-CC5AEC2E8335}" presName="rootText1" presStyleLbl="node0" presStyleIdx="0" presStyleCnt="1" custScaleX="406458">
        <dgm:presLayoutVars>
          <dgm:chPref val="3"/>
        </dgm:presLayoutVars>
      </dgm:prSet>
      <dgm:spPr/>
    </dgm:pt>
    <dgm:pt modelId="{C76F4C19-62DF-4EBA-85FB-22B1C2F95113}" type="pres">
      <dgm:prSet presAssocID="{ED8141CF-D2C5-4C86-8F2E-CC5AEC2E8335}" presName="rootConnector1" presStyleLbl="node1" presStyleIdx="0" presStyleCnt="0"/>
      <dgm:spPr/>
    </dgm:pt>
    <dgm:pt modelId="{ABEF9920-69BE-45AB-8218-DF35449E8090}" type="pres">
      <dgm:prSet presAssocID="{ED8141CF-D2C5-4C86-8F2E-CC5AEC2E8335}" presName="hierChild2" presStyleCnt="0"/>
      <dgm:spPr/>
    </dgm:pt>
    <dgm:pt modelId="{817093D3-8519-4435-B713-BC484E4BD8D0}" type="pres">
      <dgm:prSet presAssocID="{71B02F1D-8FEB-450A-A9D5-D65D0D9F2D71}" presName="Name37" presStyleLbl="parChTrans1D2" presStyleIdx="0" presStyleCnt="5"/>
      <dgm:spPr/>
    </dgm:pt>
    <dgm:pt modelId="{F9F7F878-9E68-4463-9F74-A148E6667C1E}" type="pres">
      <dgm:prSet presAssocID="{138AE74D-E275-4C35-82AA-01BB0DA6BADA}" presName="hierRoot2" presStyleCnt="0">
        <dgm:presLayoutVars>
          <dgm:hierBranch val="init"/>
        </dgm:presLayoutVars>
      </dgm:prSet>
      <dgm:spPr/>
    </dgm:pt>
    <dgm:pt modelId="{4E54D33F-B2B1-4326-9CE7-B472FC1E5EFE}" type="pres">
      <dgm:prSet presAssocID="{138AE74D-E275-4C35-82AA-01BB0DA6BADA}" presName="rootComposite" presStyleCnt="0"/>
      <dgm:spPr/>
    </dgm:pt>
    <dgm:pt modelId="{CB2475C7-2E5C-4163-843E-C9224EB2CB59}" type="pres">
      <dgm:prSet presAssocID="{138AE74D-E275-4C35-82AA-01BB0DA6BADA}" presName="rootText" presStyleLbl="node2" presStyleIdx="0" presStyleCnt="5">
        <dgm:presLayoutVars>
          <dgm:chPref val="3"/>
        </dgm:presLayoutVars>
      </dgm:prSet>
      <dgm:spPr/>
    </dgm:pt>
    <dgm:pt modelId="{A58A321E-81D7-4304-A5D6-E55FE2DE3B98}" type="pres">
      <dgm:prSet presAssocID="{138AE74D-E275-4C35-82AA-01BB0DA6BADA}" presName="rootConnector" presStyleLbl="node2" presStyleIdx="0" presStyleCnt="5"/>
      <dgm:spPr/>
    </dgm:pt>
    <dgm:pt modelId="{3403054F-1F2B-479D-B2BA-04AE20647EA3}" type="pres">
      <dgm:prSet presAssocID="{138AE74D-E275-4C35-82AA-01BB0DA6BADA}" presName="hierChild4" presStyleCnt="0"/>
      <dgm:spPr/>
    </dgm:pt>
    <dgm:pt modelId="{8111F5E1-70CA-4918-9AC5-9954D568A44A}" type="pres">
      <dgm:prSet presAssocID="{138AE74D-E275-4C35-82AA-01BB0DA6BADA}" presName="hierChild5" presStyleCnt="0"/>
      <dgm:spPr/>
    </dgm:pt>
    <dgm:pt modelId="{CD8EA5DE-FC86-4849-86F1-75CBE97F9F40}" type="pres">
      <dgm:prSet presAssocID="{02834B6D-526B-4ACF-99F1-18862B97B9E1}" presName="Name37" presStyleLbl="parChTrans1D2" presStyleIdx="1" presStyleCnt="5"/>
      <dgm:spPr/>
    </dgm:pt>
    <dgm:pt modelId="{33854464-8AF1-4BBD-AA41-EBB802B3FC0C}" type="pres">
      <dgm:prSet presAssocID="{E5CE733D-3533-4E6D-9F53-9FBD5BF58B4A}" presName="hierRoot2" presStyleCnt="0">
        <dgm:presLayoutVars>
          <dgm:hierBranch val="init"/>
        </dgm:presLayoutVars>
      </dgm:prSet>
      <dgm:spPr/>
    </dgm:pt>
    <dgm:pt modelId="{54AC5241-B180-4AC7-8553-4E7F86A46EB8}" type="pres">
      <dgm:prSet presAssocID="{E5CE733D-3533-4E6D-9F53-9FBD5BF58B4A}" presName="rootComposite" presStyleCnt="0"/>
      <dgm:spPr/>
    </dgm:pt>
    <dgm:pt modelId="{4663AD2D-38CF-4D53-8996-7E132230E1C8}" type="pres">
      <dgm:prSet presAssocID="{E5CE733D-3533-4E6D-9F53-9FBD5BF58B4A}" presName="rootText" presStyleLbl="node2" presStyleIdx="1" presStyleCnt="5">
        <dgm:presLayoutVars>
          <dgm:chPref val="3"/>
        </dgm:presLayoutVars>
      </dgm:prSet>
      <dgm:spPr/>
    </dgm:pt>
    <dgm:pt modelId="{EC94777B-0A8E-4E78-922D-593931C93F8A}" type="pres">
      <dgm:prSet presAssocID="{E5CE733D-3533-4E6D-9F53-9FBD5BF58B4A}" presName="rootConnector" presStyleLbl="node2" presStyleIdx="1" presStyleCnt="5"/>
      <dgm:spPr/>
    </dgm:pt>
    <dgm:pt modelId="{D2B225B1-7FA2-4D5A-8A90-935205DC2D7D}" type="pres">
      <dgm:prSet presAssocID="{E5CE733D-3533-4E6D-9F53-9FBD5BF58B4A}" presName="hierChild4" presStyleCnt="0"/>
      <dgm:spPr/>
    </dgm:pt>
    <dgm:pt modelId="{7D006D26-7E50-4A24-B22D-E87B54B5E90F}" type="pres">
      <dgm:prSet presAssocID="{E5CE733D-3533-4E6D-9F53-9FBD5BF58B4A}" presName="hierChild5" presStyleCnt="0"/>
      <dgm:spPr/>
    </dgm:pt>
    <dgm:pt modelId="{D301B4F4-CB3F-4CD1-AD69-47AE54EEECF2}" type="pres">
      <dgm:prSet presAssocID="{D8B7ED20-F476-49AC-BBC3-1BB228D64104}" presName="Name37" presStyleLbl="parChTrans1D2" presStyleIdx="2" presStyleCnt="5"/>
      <dgm:spPr/>
    </dgm:pt>
    <dgm:pt modelId="{4823B7BA-0833-4359-8B46-F8EA5CBCECE9}" type="pres">
      <dgm:prSet presAssocID="{E0398CF2-0E3D-4904-9133-0EE6DC770458}" presName="hierRoot2" presStyleCnt="0">
        <dgm:presLayoutVars>
          <dgm:hierBranch val="init"/>
        </dgm:presLayoutVars>
      </dgm:prSet>
      <dgm:spPr/>
    </dgm:pt>
    <dgm:pt modelId="{7E9E0694-685B-4FA8-8F33-DDE00B6078CA}" type="pres">
      <dgm:prSet presAssocID="{E0398CF2-0E3D-4904-9133-0EE6DC770458}" presName="rootComposite" presStyleCnt="0"/>
      <dgm:spPr/>
    </dgm:pt>
    <dgm:pt modelId="{95AEAAD6-9678-4BFC-920D-FE126F9DC46E}" type="pres">
      <dgm:prSet presAssocID="{E0398CF2-0E3D-4904-9133-0EE6DC770458}" presName="rootText" presStyleLbl="node2" presStyleIdx="2" presStyleCnt="5">
        <dgm:presLayoutVars>
          <dgm:chPref val="3"/>
        </dgm:presLayoutVars>
      </dgm:prSet>
      <dgm:spPr/>
    </dgm:pt>
    <dgm:pt modelId="{3A743D09-53C9-47B9-83CE-00C59288E8C1}" type="pres">
      <dgm:prSet presAssocID="{E0398CF2-0E3D-4904-9133-0EE6DC770458}" presName="rootConnector" presStyleLbl="node2" presStyleIdx="2" presStyleCnt="5"/>
      <dgm:spPr/>
    </dgm:pt>
    <dgm:pt modelId="{D4A52057-16F1-4AAC-BDA2-E13EF357F057}" type="pres">
      <dgm:prSet presAssocID="{E0398CF2-0E3D-4904-9133-0EE6DC770458}" presName="hierChild4" presStyleCnt="0"/>
      <dgm:spPr/>
    </dgm:pt>
    <dgm:pt modelId="{D2CC94FA-1347-4A82-A317-31B0A6A65888}" type="pres">
      <dgm:prSet presAssocID="{E0398CF2-0E3D-4904-9133-0EE6DC770458}" presName="hierChild5" presStyleCnt="0"/>
      <dgm:spPr/>
    </dgm:pt>
    <dgm:pt modelId="{18BF496E-7BA9-42B1-AB92-F98AC4959FA1}" type="pres">
      <dgm:prSet presAssocID="{FCFC4164-C97D-4E63-AF02-DAFBE010A5C9}" presName="Name37" presStyleLbl="parChTrans1D2" presStyleIdx="3" presStyleCnt="5"/>
      <dgm:spPr/>
    </dgm:pt>
    <dgm:pt modelId="{53C4D472-AAE4-4E5C-A0C1-1B67BE6E6841}" type="pres">
      <dgm:prSet presAssocID="{1A29D634-3C33-4068-A3D8-B9B5774108F1}" presName="hierRoot2" presStyleCnt="0">
        <dgm:presLayoutVars>
          <dgm:hierBranch val="init"/>
        </dgm:presLayoutVars>
      </dgm:prSet>
      <dgm:spPr/>
    </dgm:pt>
    <dgm:pt modelId="{0D37776A-88F5-4F52-8EEA-77E77655403C}" type="pres">
      <dgm:prSet presAssocID="{1A29D634-3C33-4068-A3D8-B9B5774108F1}" presName="rootComposite" presStyleCnt="0"/>
      <dgm:spPr/>
    </dgm:pt>
    <dgm:pt modelId="{F46B972B-14E2-477B-B34F-E019D7AB1A45}" type="pres">
      <dgm:prSet presAssocID="{1A29D634-3C33-4068-A3D8-B9B5774108F1}" presName="rootText" presStyleLbl="node2" presStyleIdx="3" presStyleCnt="5">
        <dgm:presLayoutVars>
          <dgm:chPref val="3"/>
        </dgm:presLayoutVars>
      </dgm:prSet>
      <dgm:spPr/>
    </dgm:pt>
    <dgm:pt modelId="{27BC1741-56B9-488B-89D0-3B14F9D5E47C}" type="pres">
      <dgm:prSet presAssocID="{1A29D634-3C33-4068-A3D8-B9B5774108F1}" presName="rootConnector" presStyleLbl="node2" presStyleIdx="3" presStyleCnt="5"/>
      <dgm:spPr/>
    </dgm:pt>
    <dgm:pt modelId="{82604A5D-A13C-4FEF-A386-6C31FED51542}" type="pres">
      <dgm:prSet presAssocID="{1A29D634-3C33-4068-A3D8-B9B5774108F1}" presName="hierChild4" presStyleCnt="0"/>
      <dgm:spPr/>
    </dgm:pt>
    <dgm:pt modelId="{C2D681A4-9F50-4CB8-8407-1A38EC7E76FD}" type="pres">
      <dgm:prSet presAssocID="{1A29D634-3C33-4068-A3D8-B9B5774108F1}" presName="hierChild5" presStyleCnt="0"/>
      <dgm:spPr/>
    </dgm:pt>
    <dgm:pt modelId="{E74BED2B-65C4-45BD-B586-E4033D50B96E}" type="pres">
      <dgm:prSet presAssocID="{377EFA66-DEAD-487A-85D3-7C9B06F01C2F}" presName="Name37" presStyleLbl="parChTrans1D2" presStyleIdx="4" presStyleCnt="5"/>
      <dgm:spPr/>
    </dgm:pt>
    <dgm:pt modelId="{61310EFB-CF81-4A0B-BA2E-246B3F445FBF}" type="pres">
      <dgm:prSet presAssocID="{40382459-E00B-4E62-8EDD-918F42F0813F}" presName="hierRoot2" presStyleCnt="0">
        <dgm:presLayoutVars>
          <dgm:hierBranch val="init"/>
        </dgm:presLayoutVars>
      </dgm:prSet>
      <dgm:spPr/>
    </dgm:pt>
    <dgm:pt modelId="{FFD62140-1F60-47B6-80F8-47F45EFE4696}" type="pres">
      <dgm:prSet presAssocID="{40382459-E00B-4E62-8EDD-918F42F0813F}" presName="rootComposite" presStyleCnt="0"/>
      <dgm:spPr/>
    </dgm:pt>
    <dgm:pt modelId="{EE79B834-5931-483B-B004-7869B7A250D7}" type="pres">
      <dgm:prSet presAssocID="{40382459-E00B-4E62-8EDD-918F42F0813F}" presName="rootText" presStyleLbl="node2" presStyleIdx="4" presStyleCnt="5" custLinFactNeighborX="4106" custLinFactNeighborY="2305">
        <dgm:presLayoutVars>
          <dgm:chPref val="3"/>
        </dgm:presLayoutVars>
      </dgm:prSet>
      <dgm:spPr/>
    </dgm:pt>
    <dgm:pt modelId="{A8933E7C-AF1A-4CD7-852E-9F4AF1F8F181}" type="pres">
      <dgm:prSet presAssocID="{40382459-E00B-4E62-8EDD-918F42F0813F}" presName="rootConnector" presStyleLbl="node2" presStyleIdx="4" presStyleCnt="5"/>
      <dgm:spPr/>
    </dgm:pt>
    <dgm:pt modelId="{06171EE5-635E-44E9-8E05-0DCCF6448531}" type="pres">
      <dgm:prSet presAssocID="{40382459-E00B-4E62-8EDD-918F42F0813F}" presName="hierChild4" presStyleCnt="0"/>
      <dgm:spPr/>
    </dgm:pt>
    <dgm:pt modelId="{415B69AD-6687-4ECB-A2D3-23C94B9E056C}" type="pres">
      <dgm:prSet presAssocID="{40382459-E00B-4E62-8EDD-918F42F0813F}" presName="hierChild5" presStyleCnt="0"/>
      <dgm:spPr/>
    </dgm:pt>
    <dgm:pt modelId="{0612AEB7-1814-4D3D-A912-E214A5FA8BDE}" type="pres">
      <dgm:prSet presAssocID="{ED8141CF-D2C5-4C86-8F2E-CC5AEC2E8335}" presName="hierChild3" presStyleCnt="0"/>
      <dgm:spPr/>
    </dgm:pt>
  </dgm:ptLst>
  <dgm:cxnLst>
    <dgm:cxn modelId="{6886CCEA-D126-4D6F-9A39-71A665D1120B}" type="presOf" srcId="{02834B6D-526B-4ACF-99F1-18862B97B9E1}" destId="{CD8EA5DE-FC86-4849-86F1-75CBE97F9F40}" srcOrd="0" destOrd="0" presId="urn:microsoft.com/office/officeart/2005/8/layout/orgChart1"/>
    <dgm:cxn modelId="{4BDE4205-2B24-445C-BDB1-F2F2F69A92F8}" srcId="{ED8141CF-D2C5-4C86-8F2E-CC5AEC2E8335}" destId="{40382459-E00B-4E62-8EDD-918F42F0813F}" srcOrd="4" destOrd="0" parTransId="{377EFA66-DEAD-487A-85D3-7C9B06F01C2F}" sibTransId="{767DC244-2680-4B48-9873-6EF28512F5EE}"/>
    <dgm:cxn modelId="{F84B4F80-84DF-4576-A39C-3EA0C25A11B8}" type="presOf" srcId="{FCFC4164-C97D-4E63-AF02-DAFBE010A5C9}" destId="{18BF496E-7BA9-42B1-AB92-F98AC4959FA1}" srcOrd="0" destOrd="0" presId="urn:microsoft.com/office/officeart/2005/8/layout/orgChart1"/>
    <dgm:cxn modelId="{4D7F3DF8-C6B4-4207-89E3-A96D301C8709}" type="presOf" srcId="{D8B7ED20-F476-49AC-BBC3-1BB228D64104}" destId="{D301B4F4-CB3F-4CD1-AD69-47AE54EEECF2}" srcOrd="0" destOrd="0" presId="urn:microsoft.com/office/officeart/2005/8/layout/orgChart1"/>
    <dgm:cxn modelId="{0710DBE4-70C0-471F-AA1F-06A9C133C9D0}" type="presOf" srcId="{E0398CF2-0E3D-4904-9133-0EE6DC770458}" destId="{3A743D09-53C9-47B9-83CE-00C59288E8C1}" srcOrd="1" destOrd="0" presId="urn:microsoft.com/office/officeart/2005/8/layout/orgChart1"/>
    <dgm:cxn modelId="{B90121D9-9CA1-4A41-82C4-CD765A240751}" type="presOf" srcId="{1A29D634-3C33-4068-A3D8-B9B5774108F1}" destId="{27BC1741-56B9-488B-89D0-3B14F9D5E47C}" srcOrd="1" destOrd="0" presId="urn:microsoft.com/office/officeart/2005/8/layout/orgChart1"/>
    <dgm:cxn modelId="{E79DE58E-4254-49D1-AB09-6848DE0EE3D1}" srcId="{ED8141CF-D2C5-4C86-8F2E-CC5AEC2E8335}" destId="{1A29D634-3C33-4068-A3D8-B9B5774108F1}" srcOrd="3" destOrd="0" parTransId="{FCFC4164-C97D-4E63-AF02-DAFBE010A5C9}" sibTransId="{8377D810-7F56-4984-95AC-1A6E634BBE3B}"/>
    <dgm:cxn modelId="{6032BA44-28D3-4CF5-8E9A-0DBF4D6B4BFF}" type="presOf" srcId="{E0398CF2-0E3D-4904-9133-0EE6DC770458}" destId="{95AEAAD6-9678-4BFC-920D-FE126F9DC46E}" srcOrd="0" destOrd="0" presId="urn:microsoft.com/office/officeart/2005/8/layout/orgChart1"/>
    <dgm:cxn modelId="{AF52B173-ADF9-47C7-B5AA-56CD2AC5C699}" type="presOf" srcId="{ED8141CF-D2C5-4C86-8F2E-CC5AEC2E8335}" destId="{C76F4C19-62DF-4EBA-85FB-22B1C2F95113}" srcOrd="1" destOrd="0" presId="urn:microsoft.com/office/officeart/2005/8/layout/orgChart1"/>
    <dgm:cxn modelId="{987C6D13-9DCC-402E-9F24-9671675185A2}" type="presOf" srcId="{A7052924-1A46-4960-8967-23F5C26D0A95}" destId="{3100739C-05ED-49CB-B7B2-8DFB586B2E09}" srcOrd="0" destOrd="0" presId="urn:microsoft.com/office/officeart/2005/8/layout/orgChart1"/>
    <dgm:cxn modelId="{446DFA77-8FD6-402F-9376-CA32F6623267}" type="presOf" srcId="{138AE74D-E275-4C35-82AA-01BB0DA6BADA}" destId="{CB2475C7-2E5C-4163-843E-C9224EB2CB59}" srcOrd="0" destOrd="0" presId="urn:microsoft.com/office/officeart/2005/8/layout/orgChart1"/>
    <dgm:cxn modelId="{2AEB9E2C-E5DD-48F1-B745-744F5CE67A78}" type="presOf" srcId="{ED8141CF-D2C5-4C86-8F2E-CC5AEC2E8335}" destId="{73DC0CAE-B2B0-44D4-A900-5B0019C4B935}" srcOrd="0" destOrd="0" presId="urn:microsoft.com/office/officeart/2005/8/layout/orgChart1"/>
    <dgm:cxn modelId="{22735BA8-AD53-4C27-A63B-4FD880F66A6A}" srcId="{ED8141CF-D2C5-4C86-8F2E-CC5AEC2E8335}" destId="{E5CE733D-3533-4E6D-9F53-9FBD5BF58B4A}" srcOrd="1" destOrd="0" parTransId="{02834B6D-526B-4ACF-99F1-18862B97B9E1}" sibTransId="{3650C3F3-2477-4EB3-A71D-55E883F1F63A}"/>
    <dgm:cxn modelId="{A74D6727-E298-4A38-83AF-2A9FDF31EBE2}" type="presOf" srcId="{1A29D634-3C33-4068-A3D8-B9B5774108F1}" destId="{F46B972B-14E2-477B-B34F-E019D7AB1A45}" srcOrd="0" destOrd="0" presId="urn:microsoft.com/office/officeart/2005/8/layout/orgChart1"/>
    <dgm:cxn modelId="{E00D2D73-330C-4E1F-9FF5-5D5CFB38E8F5}" type="presOf" srcId="{377EFA66-DEAD-487A-85D3-7C9B06F01C2F}" destId="{E74BED2B-65C4-45BD-B586-E4033D50B96E}" srcOrd="0" destOrd="0" presId="urn:microsoft.com/office/officeart/2005/8/layout/orgChart1"/>
    <dgm:cxn modelId="{024239E8-6EB7-4551-9FF5-A18E725A948F}" srcId="{ED8141CF-D2C5-4C86-8F2E-CC5AEC2E8335}" destId="{138AE74D-E275-4C35-82AA-01BB0DA6BADA}" srcOrd="0" destOrd="0" parTransId="{71B02F1D-8FEB-450A-A9D5-D65D0D9F2D71}" sibTransId="{70498E4F-7C31-437D-BA2E-C2E5B82C01AA}"/>
    <dgm:cxn modelId="{4551DF57-591E-42F0-BD24-9F3F2D2D8A40}" type="presOf" srcId="{40382459-E00B-4E62-8EDD-918F42F0813F}" destId="{EE79B834-5931-483B-B004-7869B7A250D7}" srcOrd="0" destOrd="0" presId="urn:microsoft.com/office/officeart/2005/8/layout/orgChart1"/>
    <dgm:cxn modelId="{26107D41-D10F-4D23-BCE7-56D07AA75C5E}" type="presOf" srcId="{40382459-E00B-4E62-8EDD-918F42F0813F}" destId="{A8933E7C-AF1A-4CD7-852E-9F4AF1F8F181}" srcOrd="1" destOrd="0" presId="urn:microsoft.com/office/officeart/2005/8/layout/orgChart1"/>
    <dgm:cxn modelId="{CA429EC8-DD5C-4969-A7A4-5D75184E967F}" srcId="{A7052924-1A46-4960-8967-23F5C26D0A95}" destId="{ED8141CF-D2C5-4C86-8F2E-CC5AEC2E8335}" srcOrd="0" destOrd="0" parTransId="{7F280BAF-1645-45A3-AD37-80502555FF9A}" sibTransId="{A9E47BA3-9383-4D0E-8A8C-9D1EEDAE3B37}"/>
    <dgm:cxn modelId="{F885CA27-5929-41EF-9C7F-52E8350F382B}" type="presOf" srcId="{138AE74D-E275-4C35-82AA-01BB0DA6BADA}" destId="{A58A321E-81D7-4304-A5D6-E55FE2DE3B98}" srcOrd="1" destOrd="0" presId="urn:microsoft.com/office/officeart/2005/8/layout/orgChart1"/>
    <dgm:cxn modelId="{90A80F5A-7052-490F-A55E-F35DCCA06AA8}" type="presOf" srcId="{71B02F1D-8FEB-450A-A9D5-D65D0D9F2D71}" destId="{817093D3-8519-4435-B713-BC484E4BD8D0}" srcOrd="0" destOrd="0" presId="urn:microsoft.com/office/officeart/2005/8/layout/orgChart1"/>
    <dgm:cxn modelId="{5D5D4B07-AC1E-455C-90BA-DC051CF3420C}" type="presOf" srcId="{E5CE733D-3533-4E6D-9F53-9FBD5BF58B4A}" destId="{4663AD2D-38CF-4D53-8996-7E132230E1C8}" srcOrd="0" destOrd="0" presId="urn:microsoft.com/office/officeart/2005/8/layout/orgChart1"/>
    <dgm:cxn modelId="{7A34E8C8-7519-4FBE-995D-3529C44AB71E}" srcId="{ED8141CF-D2C5-4C86-8F2E-CC5AEC2E8335}" destId="{E0398CF2-0E3D-4904-9133-0EE6DC770458}" srcOrd="2" destOrd="0" parTransId="{D8B7ED20-F476-49AC-BBC3-1BB228D64104}" sibTransId="{C91EB7DF-01F2-47F8-9728-DDA915095794}"/>
    <dgm:cxn modelId="{45F3B871-88C9-4B85-BD87-4811332D6CDC}" type="presOf" srcId="{E5CE733D-3533-4E6D-9F53-9FBD5BF58B4A}" destId="{EC94777B-0A8E-4E78-922D-593931C93F8A}" srcOrd="1" destOrd="0" presId="urn:microsoft.com/office/officeart/2005/8/layout/orgChart1"/>
    <dgm:cxn modelId="{F8A2485A-C61D-4557-92F9-30EB974C0495}" type="presParOf" srcId="{3100739C-05ED-49CB-B7B2-8DFB586B2E09}" destId="{D9E29FB0-8881-4033-9849-A89B7C872BCA}" srcOrd="0" destOrd="0" presId="urn:microsoft.com/office/officeart/2005/8/layout/orgChart1"/>
    <dgm:cxn modelId="{41AFABBE-39F9-473E-ACA9-E304EF2D8051}" type="presParOf" srcId="{D9E29FB0-8881-4033-9849-A89B7C872BCA}" destId="{8DA0C984-3DE8-4CDE-87C1-3845E9F27666}" srcOrd="0" destOrd="0" presId="urn:microsoft.com/office/officeart/2005/8/layout/orgChart1"/>
    <dgm:cxn modelId="{F7F44B10-5EA2-45A5-929E-CB22C748D9CC}" type="presParOf" srcId="{8DA0C984-3DE8-4CDE-87C1-3845E9F27666}" destId="{73DC0CAE-B2B0-44D4-A900-5B0019C4B935}" srcOrd="0" destOrd="0" presId="urn:microsoft.com/office/officeart/2005/8/layout/orgChart1"/>
    <dgm:cxn modelId="{92DE9D06-DA79-4645-8AB5-D56B3D05E8FE}" type="presParOf" srcId="{8DA0C984-3DE8-4CDE-87C1-3845E9F27666}" destId="{C76F4C19-62DF-4EBA-85FB-22B1C2F95113}" srcOrd="1" destOrd="0" presId="urn:microsoft.com/office/officeart/2005/8/layout/orgChart1"/>
    <dgm:cxn modelId="{B7DDD1E9-D73D-4DC4-9E59-D42D514B2580}" type="presParOf" srcId="{D9E29FB0-8881-4033-9849-A89B7C872BCA}" destId="{ABEF9920-69BE-45AB-8218-DF35449E8090}" srcOrd="1" destOrd="0" presId="urn:microsoft.com/office/officeart/2005/8/layout/orgChart1"/>
    <dgm:cxn modelId="{D4336522-C7E2-4A4B-A975-C5D26C15DB93}" type="presParOf" srcId="{ABEF9920-69BE-45AB-8218-DF35449E8090}" destId="{817093D3-8519-4435-B713-BC484E4BD8D0}" srcOrd="0" destOrd="0" presId="urn:microsoft.com/office/officeart/2005/8/layout/orgChart1"/>
    <dgm:cxn modelId="{123C69C0-1AA6-4DD8-ABB1-0A0D1D897345}" type="presParOf" srcId="{ABEF9920-69BE-45AB-8218-DF35449E8090}" destId="{F9F7F878-9E68-4463-9F74-A148E6667C1E}" srcOrd="1" destOrd="0" presId="urn:microsoft.com/office/officeart/2005/8/layout/orgChart1"/>
    <dgm:cxn modelId="{50F3F8ED-20EE-41BA-807F-30B7F038E31A}" type="presParOf" srcId="{F9F7F878-9E68-4463-9F74-A148E6667C1E}" destId="{4E54D33F-B2B1-4326-9CE7-B472FC1E5EFE}" srcOrd="0" destOrd="0" presId="urn:microsoft.com/office/officeart/2005/8/layout/orgChart1"/>
    <dgm:cxn modelId="{73001698-15DB-43F9-9E8A-37A9CDEF0CF8}" type="presParOf" srcId="{4E54D33F-B2B1-4326-9CE7-B472FC1E5EFE}" destId="{CB2475C7-2E5C-4163-843E-C9224EB2CB59}" srcOrd="0" destOrd="0" presId="urn:microsoft.com/office/officeart/2005/8/layout/orgChart1"/>
    <dgm:cxn modelId="{66988594-164D-47C4-81C7-A8979BC308FB}" type="presParOf" srcId="{4E54D33F-B2B1-4326-9CE7-B472FC1E5EFE}" destId="{A58A321E-81D7-4304-A5D6-E55FE2DE3B98}" srcOrd="1" destOrd="0" presId="urn:microsoft.com/office/officeart/2005/8/layout/orgChart1"/>
    <dgm:cxn modelId="{DB6832FD-E958-4258-A141-985963E47800}" type="presParOf" srcId="{F9F7F878-9E68-4463-9F74-A148E6667C1E}" destId="{3403054F-1F2B-479D-B2BA-04AE20647EA3}" srcOrd="1" destOrd="0" presId="urn:microsoft.com/office/officeart/2005/8/layout/orgChart1"/>
    <dgm:cxn modelId="{3EFE14BC-DAEB-4BCC-BD09-CC9E2B9A54CC}" type="presParOf" srcId="{F9F7F878-9E68-4463-9F74-A148E6667C1E}" destId="{8111F5E1-70CA-4918-9AC5-9954D568A44A}" srcOrd="2" destOrd="0" presId="urn:microsoft.com/office/officeart/2005/8/layout/orgChart1"/>
    <dgm:cxn modelId="{08417308-5FA5-4101-9250-FB44C647AC62}" type="presParOf" srcId="{ABEF9920-69BE-45AB-8218-DF35449E8090}" destId="{CD8EA5DE-FC86-4849-86F1-75CBE97F9F40}" srcOrd="2" destOrd="0" presId="urn:microsoft.com/office/officeart/2005/8/layout/orgChart1"/>
    <dgm:cxn modelId="{ABC4706E-A181-46C9-A7DC-08516AFC41C1}" type="presParOf" srcId="{ABEF9920-69BE-45AB-8218-DF35449E8090}" destId="{33854464-8AF1-4BBD-AA41-EBB802B3FC0C}" srcOrd="3" destOrd="0" presId="urn:microsoft.com/office/officeart/2005/8/layout/orgChart1"/>
    <dgm:cxn modelId="{6A5402EB-FD4B-4EE1-90D9-EB83FF8BAA70}" type="presParOf" srcId="{33854464-8AF1-4BBD-AA41-EBB802B3FC0C}" destId="{54AC5241-B180-4AC7-8553-4E7F86A46EB8}" srcOrd="0" destOrd="0" presId="urn:microsoft.com/office/officeart/2005/8/layout/orgChart1"/>
    <dgm:cxn modelId="{F7F6680F-91A5-4C49-ACCD-08F6D01B1C7F}" type="presParOf" srcId="{54AC5241-B180-4AC7-8553-4E7F86A46EB8}" destId="{4663AD2D-38CF-4D53-8996-7E132230E1C8}" srcOrd="0" destOrd="0" presId="urn:microsoft.com/office/officeart/2005/8/layout/orgChart1"/>
    <dgm:cxn modelId="{65A955A9-E697-4E88-BBBF-4A9A154340E5}" type="presParOf" srcId="{54AC5241-B180-4AC7-8553-4E7F86A46EB8}" destId="{EC94777B-0A8E-4E78-922D-593931C93F8A}" srcOrd="1" destOrd="0" presId="urn:microsoft.com/office/officeart/2005/8/layout/orgChart1"/>
    <dgm:cxn modelId="{5A2997E4-6047-406A-A49A-8E033433E042}" type="presParOf" srcId="{33854464-8AF1-4BBD-AA41-EBB802B3FC0C}" destId="{D2B225B1-7FA2-4D5A-8A90-935205DC2D7D}" srcOrd="1" destOrd="0" presId="urn:microsoft.com/office/officeart/2005/8/layout/orgChart1"/>
    <dgm:cxn modelId="{A8D7C206-731C-4B65-96DB-CF2E4B364E48}" type="presParOf" srcId="{33854464-8AF1-4BBD-AA41-EBB802B3FC0C}" destId="{7D006D26-7E50-4A24-B22D-E87B54B5E90F}" srcOrd="2" destOrd="0" presId="urn:microsoft.com/office/officeart/2005/8/layout/orgChart1"/>
    <dgm:cxn modelId="{B62B0741-8C20-4CA3-9888-EA407213B43E}" type="presParOf" srcId="{ABEF9920-69BE-45AB-8218-DF35449E8090}" destId="{D301B4F4-CB3F-4CD1-AD69-47AE54EEECF2}" srcOrd="4" destOrd="0" presId="urn:microsoft.com/office/officeart/2005/8/layout/orgChart1"/>
    <dgm:cxn modelId="{A8E8FD4D-B653-4AC8-8DB0-72F0ABC3703A}" type="presParOf" srcId="{ABEF9920-69BE-45AB-8218-DF35449E8090}" destId="{4823B7BA-0833-4359-8B46-F8EA5CBCECE9}" srcOrd="5" destOrd="0" presId="urn:microsoft.com/office/officeart/2005/8/layout/orgChart1"/>
    <dgm:cxn modelId="{B9B1991A-190E-4922-8048-E37BF374EB70}" type="presParOf" srcId="{4823B7BA-0833-4359-8B46-F8EA5CBCECE9}" destId="{7E9E0694-685B-4FA8-8F33-DDE00B6078CA}" srcOrd="0" destOrd="0" presId="urn:microsoft.com/office/officeart/2005/8/layout/orgChart1"/>
    <dgm:cxn modelId="{B78F7941-663F-41A7-BED5-4DD9380C0E56}" type="presParOf" srcId="{7E9E0694-685B-4FA8-8F33-DDE00B6078CA}" destId="{95AEAAD6-9678-4BFC-920D-FE126F9DC46E}" srcOrd="0" destOrd="0" presId="urn:microsoft.com/office/officeart/2005/8/layout/orgChart1"/>
    <dgm:cxn modelId="{34BA4AF7-0511-4412-A0A1-DA40FB93C05D}" type="presParOf" srcId="{7E9E0694-685B-4FA8-8F33-DDE00B6078CA}" destId="{3A743D09-53C9-47B9-83CE-00C59288E8C1}" srcOrd="1" destOrd="0" presId="urn:microsoft.com/office/officeart/2005/8/layout/orgChart1"/>
    <dgm:cxn modelId="{241AEE80-4F65-4650-A42A-B515BA4D70A8}" type="presParOf" srcId="{4823B7BA-0833-4359-8B46-F8EA5CBCECE9}" destId="{D4A52057-16F1-4AAC-BDA2-E13EF357F057}" srcOrd="1" destOrd="0" presId="urn:microsoft.com/office/officeart/2005/8/layout/orgChart1"/>
    <dgm:cxn modelId="{6458AC4E-ECD4-4693-94B6-5C2021D4C007}" type="presParOf" srcId="{4823B7BA-0833-4359-8B46-F8EA5CBCECE9}" destId="{D2CC94FA-1347-4A82-A317-31B0A6A65888}" srcOrd="2" destOrd="0" presId="urn:microsoft.com/office/officeart/2005/8/layout/orgChart1"/>
    <dgm:cxn modelId="{9A01085D-465D-4B43-B5D1-255ADEC98755}" type="presParOf" srcId="{ABEF9920-69BE-45AB-8218-DF35449E8090}" destId="{18BF496E-7BA9-42B1-AB92-F98AC4959FA1}" srcOrd="6" destOrd="0" presId="urn:microsoft.com/office/officeart/2005/8/layout/orgChart1"/>
    <dgm:cxn modelId="{645DD774-1F1F-4CDB-9866-6C31E6989C5B}" type="presParOf" srcId="{ABEF9920-69BE-45AB-8218-DF35449E8090}" destId="{53C4D472-AAE4-4E5C-A0C1-1B67BE6E6841}" srcOrd="7" destOrd="0" presId="urn:microsoft.com/office/officeart/2005/8/layout/orgChart1"/>
    <dgm:cxn modelId="{ED87A118-E2AD-413B-AD7D-155048E7A0BA}" type="presParOf" srcId="{53C4D472-AAE4-4E5C-A0C1-1B67BE6E6841}" destId="{0D37776A-88F5-4F52-8EEA-77E77655403C}" srcOrd="0" destOrd="0" presId="urn:microsoft.com/office/officeart/2005/8/layout/orgChart1"/>
    <dgm:cxn modelId="{4011B98C-A2CC-4DD7-AFC6-BA26C7BFCE1D}" type="presParOf" srcId="{0D37776A-88F5-4F52-8EEA-77E77655403C}" destId="{F46B972B-14E2-477B-B34F-E019D7AB1A45}" srcOrd="0" destOrd="0" presId="urn:microsoft.com/office/officeart/2005/8/layout/orgChart1"/>
    <dgm:cxn modelId="{F7C3FDD4-4478-4B05-B3D9-A26E7C0E76DE}" type="presParOf" srcId="{0D37776A-88F5-4F52-8EEA-77E77655403C}" destId="{27BC1741-56B9-488B-89D0-3B14F9D5E47C}" srcOrd="1" destOrd="0" presId="urn:microsoft.com/office/officeart/2005/8/layout/orgChart1"/>
    <dgm:cxn modelId="{19E4E16F-C87F-4E1E-A00E-D77C650BA057}" type="presParOf" srcId="{53C4D472-AAE4-4E5C-A0C1-1B67BE6E6841}" destId="{82604A5D-A13C-4FEF-A386-6C31FED51542}" srcOrd="1" destOrd="0" presId="urn:microsoft.com/office/officeart/2005/8/layout/orgChart1"/>
    <dgm:cxn modelId="{0C04C195-8446-4EE1-A7A0-C5A1795F62E2}" type="presParOf" srcId="{53C4D472-AAE4-4E5C-A0C1-1B67BE6E6841}" destId="{C2D681A4-9F50-4CB8-8407-1A38EC7E76FD}" srcOrd="2" destOrd="0" presId="urn:microsoft.com/office/officeart/2005/8/layout/orgChart1"/>
    <dgm:cxn modelId="{CAC08F9F-8358-4AB9-B254-2DB3E99E40DF}" type="presParOf" srcId="{ABEF9920-69BE-45AB-8218-DF35449E8090}" destId="{E74BED2B-65C4-45BD-B586-E4033D50B96E}" srcOrd="8" destOrd="0" presId="urn:microsoft.com/office/officeart/2005/8/layout/orgChart1"/>
    <dgm:cxn modelId="{996DF225-BCDF-41DB-A0A5-EC57D4A6D862}" type="presParOf" srcId="{ABEF9920-69BE-45AB-8218-DF35449E8090}" destId="{61310EFB-CF81-4A0B-BA2E-246B3F445FBF}" srcOrd="9" destOrd="0" presId="urn:microsoft.com/office/officeart/2005/8/layout/orgChart1"/>
    <dgm:cxn modelId="{02B1A0FD-C4BB-4FD0-9B9D-B24CB106BDBD}" type="presParOf" srcId="{61310EFB-CF81-4A0B-BA2E-246B3F445FBF}" destId="{FFD62140-1F60-47B6-80F8-47F45EFE4696}" srcOrd="0" destOrd="0" presId="urn:microsoft.com/office/officeart/2005/8/layout/orgChart1"/>
    <dgm:cxn modelId="{A86D549D-41B7-4D68-8A31-C5D1813B72F6}" type="presParOf" srcId="{FFD62140-1F60-47B6-80F8-47F45EFE4696}" destId="{EE79B834-5931-483B-B004-7869B7A250D7}" srcOrd="0" destOrd="0" presId="urn:microsoft.com/office/officeart/2005/8/layout/orgChart1"/>
    <dgm:cxn modelId="{2260FCA1-E652-4037-838E-DE7B60F40CA3}" type="presParOf" srcId="{FFD62140-1F60-47B6-80F8-47F45EFE4696}" destId="{A8933E7C-AF1A-4CD7-852E-9F4AF1F8F181}" srcOrd="1" destOrd="0" presId="urn:microsoft.com/office/officeart/2005/8/layout/orgChart1"/>
    <dgm:cxn modelId="{DCA10466-35DA-4F72-ABAB-660F6EB17969}" type="presParOf" srcId="{61310EFB-CF81-4A0B-BA2E-246B3F445FBF}" destId="{06171EE5-635E-44E9-8E05-0DCCF6448531}" srcOrd="1" destOrd="0" presId="urn:microsoft.com/office/officeart/2005/8/layout/orgChart1"/>
    <dgm:cxn modelId="{972AEAA4-9FEC-4E5D-9B20-2CA15DFEDE84}" type="presParOf" srcId="{61310EFB-CF81-4A0B-BA2E-246B3F445FBF}" destId="{415B69AD-6687-4ECB-A2D3-23C94B9E056C}" srcOrd="2" destOrd="0" presId="urn:microsoft.com/office/officeart/2005/8/layout/orgChart1"/>
    <dgm:cxn modelId="{FF09671D-F31F-4F9D-950E-8EA73F7CC4C6}" type="presParOf" srcId="{D9E29FB0-8881-4033-9849-A89B7C872BCA}" destId="{0612AEB7-1814-4D3D-A912-E214A5FA8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BED2B-65C4-45BD-B586-E4033D50B96E}">
      <dsp:nvSpPr>
        <dsp:cNvPr id="0" name=""/>
        <dsp:cNvSpPr/>
      </dsp:nvSpPr>
      <dsp:spPr>
        <a:xfrm>
          <a:off x="4376737" y="2030219"/>
          <a:ext cx="3627424" cy="331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27"/>
              </a:lnTo>
              <a:lnTo>
                <a:pt x="3627424" y="174627"/>
              </a:lnTo>
              <a:lnTo>
                <a:pt x="3627424" y="331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F496E-7BA9-42B1-AB92-F98AC4959FA1}">
      <dsp:nvSpPr>
        <dsp:cNvPr id="0" name=""/>
        <dsp:cNvSpPr/>
      </dsp:nvSpPr>
      <dsp:spPr>
        <a:xfrm>
          <a:off x="4376737" y="2030219"/>
          <a:ext cx="1813338" cy="314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55"/>
              </a:lnTo>
              <a:lnTo>
                <a:pt x="1813338" y="157355"/>
              </a:lnTo>
              <a:lnTo>
                <a:pt x="1813338" y="314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1B4F4-CB3F-4CD1-AD69-47AE54EEECF2}">
      <dsp:nvSpPr>
        <dsp:cNvPr id="0" name=""/>
        <dsp:cNvSpPr/>
      </dsp:nvSpPr>
      <dsp:spPr>
        <a:xfrm>
          <a:off x="4331017" y="2030219"/>
          <a:ext cx="91440" cy="314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EA5DE-FC86-4849-86F1-75CBE97F9F40}">
      <dsp:nvSpPr>
        <dsp:cNvPr id="0" name=""/>
        <dsp:cNvSpPr/>
      </dsp:nvSpPr>
      <dsp:spPr>
        <a:xfrm>
          <a:off x="2563399" y="2030219"/>
          <a:ext cx="1813338" cy="314711"/>
        </a:xfrm>
        <a:custGeom>
          <a:avLst/>
          <a:gdLst/>
          <a:ahLst/>
          <a:cxnLst/>
          <a:rect l="0" t="0" r="0" b="0"/>
          <a:pathLst>
            <a:path>
              <a:moveTo>
                <a:pt x="1813338" y="0"/>
              </a:moveTo>
              <a:lnTo>
                <a:pt x="1813338" y="157355"/>
              </a:lnTo>
              <a:lnTo>
                <a:pt x="0" y="157355"/>
              </a:lnTo>
              <a:lnTo>
                <a:pt x="0" y="314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093D3-8519-4435-B713-BC484E4BD8D0}">
      <dsp:nvSpPr>
        <dsp:cNvPr id="0" name=""/>
        <dsp:cNvSpPr/>
      </dsp:nvSpPr>
      <dsp:spPr>
        <a:xfrm>
          <a:off x="750061" y="2030219"/>
          <a:ext cx="3626676" cy="314711"/>
        </a:xfrm>
        <a:custGeom>
          <a:avLst/>
          <a:gdLst/>
          <a:ahLst/>
          <a:cxnLst/>
          <a:rect l="0" t="0" r="0" b="0"/>
          <a:pathLst>
            <a:path>
              <a:moveTo>
                <a:pt x="3626676" y="0"/>
              </a:moveTo>
              <a:lnTo>
                <a:pt x="3626676" y="157355"/>
              </a:lnTo>
              <a:lnTo>
                <a:pt x="0" y="157355"/>
              </a:lnTo>
              <a:lnTo>
                <a:pt x="0" y="314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C0CAE-B2B0-44D4-A900-5B0019C4B935}">
      <dsp:nvSpPr>
        <dsp:cNvPr id="0" name=""/>
        <dsp:cNvSpPr/>
      </dsp:nvSpPr>
      <dsp:spPr>
        <a:xfrm>
          <a:off x="1331093" y="1280905"/>
          <a:ext cx="6091287" cy="749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spc="50" dirty="0">
              <a:ln w="11430">
                <a:noFill/>
              </a:ln>
              <a:solidFill>
                <a:schemeClr val="bg1"/>
              </a:solidFill>
              <a:latin typeface="+mn-lt"/>
              <a:ea typeface="+mn-ea"/>
              <a:cs typeface="Arial" pitchFamily="34" charset="0"/>
            </a:rPr>
            <a:t>Methods of quantitatively following enzyme reactions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331093" y="1280905"/>
        <a:ext cx="6091287" cy="749313"/>
      </dsp:txXfrm>
    </dsp:sp>
    <dsp:sp modelId="{CB2475C7-2E5C-4163-843E-C9224EB2CB59}">
      <dsp:nvSpPr>
        <dsp:cNvPr id="0" name=""/>
        <dsp:cNvSpPr/>
      </dsp:nvSpPr>
      <dsp:spPr>
        <a:xfrm>
          <a:off x="747" y="2344930"/>
          <a:ext cx="1498626" cy="749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+mn-lt"/>
            </a:rPr>
            <a:t>Fluorescence methods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+mn-lt"/>
            </a:rPr>
            <a:t>Using </a:t>
          </a:r>
          <a:r>
            <a:rPr lang="en-US" sz="1300" kern="1200" dirty="0" err="1">
              <a:latin typeface="+mn-lt"/>
            </a:rPr>
            <a:t>fluorometer</a:t>
          </a:r>
          <a:r>
            <a:rPr lang="en-US" sz="1300" kern="1200" dirty="0">
              <a:latin typeface="+mn-lt"/>
            </a:rPr>
            <a:t> </a:t>
          </a:r>
          <a:endParaRPr lang="en-US" sz="1300" kern="1200" dirty="0"/>
        </a:p>
      </dsp:txBody>
      <dsp:txXfrm>
        <a:off x="747" y="2344930"/>
        <a:ext cx="1498626" cy="749313"/>
      </dsp:txXfrm>
    </dsp:sp>
    <dsp:sp modelId="{4663AD2D-38CF-4D53-8996-7E132230E1C8}">
      <dsp:nvSpPr>
        <dsp:cNvPr id="0" name=""/>
        <dsp:cNvSpPr/>
      </dsp:nvSpPr>
      <dsp:spPr>
        <a:xfrm>
          <a:off x="1814086" y="2344930"/>
          <a:ext cx="1498626" cy="749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cs typeface="Arial"/>
            </a:rPr>
            <a:t>Manometric</a:t>
          </a:r>
          <a:r>
            <a:rPr lang="en-US" sz="1300" b="1" kern="1200" dirty="0">
              <a:cs typeface="Arial"/>
            </a:rPr>
            <a:t> methods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cs typeface="Arial"/>
            </a:rPr>
            <a:t>Using </a:t>
          </a:r>
          <a:r>
            <a:rPr lang="en-US" sz="1300" kern="1200" dirty="0">
              <a:latin typeface="+mj-lt"/>
              <a:cs typeface="Arial"/>
            </a:rPr>
            <a:t>manometer.</a:t>
          </a:r>
          <a:endParaRPr lang="en-US" sz="1300" kern="1200" dirty="0"/>
        </a:p>
      </dsp:txBody>
      <dsp:txXfrm>
        <a:off x="1814086" y="2344930"/>
        <a:ext cx="1498626" cy="749313"/>
      </dsp:txXfrm>
    </dsp:sp>
    <dsp:sp modelId="{95AEAAD6-9678-4BFC-920D-FE126F9DC46E}">
      <dsp:nvSpPr>
        <dsp:cNvPr id="0" name=""/>
        <dsp:cNvSpPr/>
      </dsp:nvSpPr>
      <dsp:spPr>
        <a:xfrm>
          <a:off x="3627424" y="2344930"/>
          <a:ext cx="1498626" cy="749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latin typeface="+mn-lt"/>
              <a:cs typeface="Arial"/>
            </a:rPr>
            <a:t>Eletrode</a:t>
          </a:r>
          <a:r>
            <a:rPr lang="en-US" sz="1300" b="1" kern="1200" dirty="0">
              <a:latin typeface="+mn-lt"/>
              <a:cs typeface="Arial"/>
            </a:rPr>
            <a:t> Methods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+mn-lt"/>
              <a:cs typeface="Arial"/>
            </a:rPr>
            <a:t>Using a pH meter</a:t>
          </a:r>
          <a:endParaRPr lang="en-US" sz="1300" kern="1200" dirty="0"/>
        </a:p>
      </dsp:txBody>
      <dsp:txXfrm>
        <a:off x="3627424" y="2344930"/>
        <a:ext cx="1498626" cy="749313"/>
      </dsp:txXfrm>
    </dsp:sp>
    <dsp:sp modelId="{F46B972B-14E2-477B-B34F-E019D7AB1A45}">
      <dsp:nvSpPr>
        <dsp:cNvPr id="0" name=""/>
        <dsp:cNvSpPr/>
      </dsp:nvSpPr>
      <dsp:spPr>
        <a:xfrm>
          <a:off x="5440762" y="2344930"/>
          <a:ext cx="1498626" cy="749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latin typeface="+mn-lt"/>
              <a:cs typeface="Arial"/>
            </a:rPr>
            <a:t>Spectrophotometric methods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5440762" y="2344930"/>
        <a:ext cx="1498626" cy="749313"/>
      </dsp:txXfrm>
    </dsp:sp>
    <dsp:sp modelId="{EE79B834-5931-483B-B004-7869B7A250D7}">
      <dsp:nvSpPr>
        <dsp:cNvPr id="0" name=""/>
        <dsp:cNvSpPr/>
      </dsp:nvSpPr>
      <dsp:spPr>
        <a:xfrm>
          <a:off x="7254848" y="2362202"/>
          <a:ext cx="1498626" cy="749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+mn-lt"/>
              <a:cs typeface="Arial"/>
            </a:rPr>
            <a:t>Polarimetric</a:t>
          </a:r>
          <a:r>
            <a:rPr lang="en-US" sz="1400" b="1" kern="1200" dirty="0">
              <a:latin typeface="+mn-lt"/>
              <a:cs typeface="Arial"/>
            </a:rPr>
            <a:t> Method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+mn-lt"/>
              <a:cs typeface="Arial"/>
            </a:rPr>
            <a:t>polarimeter</a:t>
          </a:r>
          <a:endParaRPr lang="en-US" sz="1400" kern="1200" dirty="0"/>
        </a:p>
      </dsp:txBody>
      <dsp:txXfrm>
        <a:off x="7254848" y="2362202"/>
        <a:ext cx="1498626" cy="749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1DF22-0EA0-0D43-AE5C-31D8013CBC92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292B3-B256-7348-9757-FB923F764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6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4695AAC-B28C-FD46-BABE-7239AE3630EF}" type="datetime1">
              <a:rPr lang="en-US" smtClean="0"/>
              <a:t>10/13/2016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x-none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A06EB3A-8FE0-D446-B784-5F1FA10253E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55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6EB3A-8FE0-D446-B784-5F1FA10253E4}" type="slidenum">
              <a:rPr lang="ar-sa" smtClean="0"/>
              <a:pPr>
                <a:defRPr/>
              </a:pPr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1478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6EB3A-8FE0-D446-B784-5F1FA10253E4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316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C1D91-C4AB-7547-A4D0-BD4E2A707757}" type="datetime1">
              <a:rPr lang="en-US" smtClean="0"/>
              <a:t>10/13/2016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130CE-F5A1-0843-B037-89A51B3C923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539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4E59D-508E-664C-B63E-B66B0E9EF017}" type="datetime1">
              <a:rPr lang="en-US" smtClean="0"/>
              <a:t>10/13/2016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AF48-4CDC-C846-B125-2D980C608A1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97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971B-43FC-324D-8EF8-68F6482C9D51}" type="datetime1">
              <a:rPr lang="en-US" smtClean="0"/>
              <a:t>10/13/2016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49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FF48-1C61-0844-8BE9-4733A697367D}" type="datetime1">
              <a:rPr lang="en-US" smtClean="0"/>
              <a:t>10/13/2016</a:t>
            </a:fld>
            <a:endParaRPr lang="ar-s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7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6600-B0FF-C74E-99BA-191E445120A6}" type="datetime1">
              <a:rPr lang="en-US" smtClean="0"/>
              <a:t>10/13/2016</a:t>
            </a:fld>
            <a:endParaRPr lang="ar-sa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4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8E397-10A3-BD4D-91F9-F67271881AD1}" type="datetime1">
              <a:rPr lang="en-US" smtClean="0"/>
              <a:t>10/13/2016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CAC52-53C9-AA45-A41F-7E41715DD41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1438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5D3E1-F2C3-BD45-AEBA-5E60330DA150}" type="datetime1">
              <a:rPr lang="en-US" smtClean="0"/>
              <a:t>10/13/2016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AAA7-0601-2840-BFCE-DD5CECB240F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379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83FA-3D7E-5B4A-9E32-5E5EE482DB1B}" type="datetime1">
              <a:rPr lang="en-US" smtClean="0"/>
              <a:t>10/13/2016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621F-937B-204C-BD9C-FB728545914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BBC02-2E6B-A34A-91EE-16C19EA00E4A}" type="datetime1">
              <a:rPr lang="en-US" smtClean="0"/>
              <a:t>10/13/2016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AA77-E81C-7B4E-ACE9-498972A12AC0}" type="datetime1">
              <a:rPr lang="en-US" smtClean="0"/>
              <a:t>10/13/2016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DD54-7602-5748-BE79-E4656BAF3B9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01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E263-7BA6-5847-89E8-197990AB1965}" type="datetime1">
              <a:rPr lang="en-US" smtClean="0"/>
              <a:t>10/13/2016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E9A4-B110-594B-8C99-DA99EF8C6C5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66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D3AF-0AAB-884B-A80E-33C9A714CA7B}" type="datetime1">
              <a:rPr lang="en-US" smtClean="0"/>
              <a:t>10/13/2016</a:t>
            </a:fld>
            <a:endParaRPr lang="ar-sa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A74A4-CB3F-0540-9101-604E0DA25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233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2998-3FE9-C242-8231-0249FF871A8A}" type="datetime1">
              <a:rPr lang="en-US" smtClean="0"/>
              <a:t>10/13/2016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5AA82-ECC5-4843-BD60-C2497F816A1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74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BD41-7477-2940-8E11-607E7FB855CD}" type="datetime1">
              <a:rPr lang="en-US" smtClean="0"/>
              <a:t>10/13/2016</a:t>
            </a:fld>
            <a:endParaRPr lang="ar-s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9B35-0F33-BD4E-8D6B-54BCC5338EF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94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5948-5415-AD47-BBF7-B95C8184F5D6}" type="datetime1">
              <a:rPr lang="en-US" smtClean="0"/>
              <a:t>10/13/2016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15D5-2FC3-7A4E-B75B-55F67C1D2FE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56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545ED2F-41A4-E543-AA47-6850EB355660}" type="datetime1">
              <a:rPr lang="en-US" smtClean="0"/>
              <a:t>10/13/2016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Arwa AL-Khyyat. KSU. Biochemistry</a:t>
            </a:r>
            <a:endParaRPr lang="ar-sa">
              <a:cs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683E9A0-579F-E54D-BEBA-B62F205A4BC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31" r:id="rId3"/>
    <p:sldLayoutId id="2147484123" r:id="rId4"/>
    <p:sldLayoutId id="2147484124" r:id="rId5"/>
    <p:sldLayoutId id="2147484132" r:id="rId6"/>
    <p:sldLayoutId id="2147484125" r:id="rId7"/>
    <p:sldLayoutId id="2147484126" r:id="rId8"/>
    <p:sldLayoutId id="2147484127" r:id="rId9"/>
    <p:sldLayoutId id="2147484128" r:id="rId10"/>
    <p:sldLayoutId id="2147484133" r:id="rId11"/>
    <p:sldLayoutId id="2147484134" r:id="rId12"/>
    <p:sldLayoutId id="2147484135" r:id="rId13"/>
    <p:sldLayoutId id="2147484129" r:id="rId14"/>
    <p:sldLayoutId id="2147484130" r:id="rId15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chemeClr val="accent1"/>
        </a:buClr>
        <a:buFont typeface="Wingdings 2" charset="0"/>
        <a:buChar char=""/>
        <a:defRPr sz="2000" kern="1200">
          <a:solidFill>
            <a:srgbClr val="595959"/>
          </a:solidFill>
          <a:latin typeface="Arial" charset="0"/>
          <a:ea typeface="ＭＳ Ｐゴシック" charset="0"/>
          <a:cs typeface="ＭＳ Ｐゴシック" charset="0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51640B"/>
        </a:buClr>
        <a:buFont typeface="Wingdings 2" charset="0"/>
        <a:buChar char=""/>
        <a:defRPr kern="1200">
          <a:solidFill>
            <a:srgbClr val="595959"/>
          </a:solidFill>
          <a:latin typeface="Arial" charset="0"/>
          <a:ea typeface="ＭＳ Ｐゴシック" charset="0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Wingdings 2" charset="0"/>
        <a:buChar char=""/>
        <a:defRPr kern="1200">
          <a:solidFill>
            <a:srgbClr val="595959"/>
          </a:solidFill>
          <a:latin typeface="Arial" charset="0"/>
          <a:ea typeface="ＭＳ Ｐゴシック" charset="0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rgbClr val="51640B"/>
        </a:buClr>
        <a:buFont typeface="Wingdings 2" charset="0"/>
        <a:buChar char=""/>
        <a:defRPr kern="1200">
          <a:solidFill>
            <a:srgbClr val="595959"/>
          </a:solidFill>
          <a:latin typeface="Arial" charset="0"/>
          <a:ea typeface="ＭＳ Ｐゴシック" charset="0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Wingdings 2" charset="0"/>
        <a:buChar char=""/>
        <a:defRPr kern="1200">
          <a:solidFill>
            <a:srgbClr val="595959"/>
          </a:solidFill>
          <a:latin typeface="Arial" charset="0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images.google.com.sa/imgres?imgurl=http://www.eng.auburn.edu/~simonal/spectrophotometer.JPG&amp;imgrefurl=http://www.eng.auburn.edu/~simonal/Equipments.htm&amp;usg=__q1JmKSwEp0LxBkwYDbE-F9C8Dl4=&amp;h=835&amp;w=1403&amp;sz=332&amp;hl=ar&amp;start=110&amp;um=1&amp;tbnid=fjqeTUL_ACajrM:&amp;tbnh=89&amp;tbnw=150&amp;prev=/images?q=Spectrophotometer&amp;ndsp=18&amp;hl=ar&amp;safe=active&amp;sa=N&amp;start=108&amp;um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762000"/>
            <a:ext cx="6553200" cy="1222375"/>
          </a:xfrm>
          <a:solidFill>
            <a:schemeClr val="accent2">
              <a:lumMod val="60000"/>
              <a:lumOff val="40000"/>
            </a:schemeClr>
          </a:solidFill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Algerian" pitchFamily="82" charset="0"/>
                <a:ea typeface="+mj-ea"/>
                <a:cs typeface="+mj-cs"/>
              </a:rPr>
              <a:t>322 BCH</a:t>
            </a:r>
            <a:endParaRPr lang="x-none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534400" cy="32004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48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 of Enzyme Assay </a:t>
            </a:r>
            <a:endParaRPr lang="x-none" sz="48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7" descr="C:\Users\zaima\Pictures\page_ii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7134" y="152400"/>
            <a:ext cx="2239434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مستطيل 1"/>
          <p:cNvSpPr>
            <a:spLocks noChangeArrowheads="1"/>
          </p:cNvSpPr>
          <p:nvPr/>
        </p:nvSpPr>
        <p:spPr bwMode="auto">
          <a:xfrm>
            <a:off x="304800" y="228600"/>
            <a:ext cx="86106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rtl="0"/>
            <a:r>
              <a:rPr lang="en-US" sz="3200" b="1" u="sng" dirty="0">
                <a:solidFill>
                  <a:srgbClr val="0033CC"/>
                </a:solidFill>
                <a:latin typeface="+mn-lt"/>
                <a:cs typeface="Times New Roman" charset="0"/>
              </a:rPr>
              <a:t>Alanine transaminase (ALT)</a:t>
            </a:r>
            <a:endParaRPr lang="en-US" b="1" u="sng" dirty="0">
              <a:solidFill>
                <a:srgbClr val="0033CC"/>
              </a:solidFill>
              <a:latin typeface="+mn-lt"/>
              <a:cs typeface="Times New Roman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228600" y="990600"/>
            <a:ext cx="8610600" cy="224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n-lt"/>
                <a:cs typeface="Times New Roman" charset="0"/>
              </a:rPr>
              <a:t>ALT is an enzyme that catalyzes a type of reaction (transamination) between an amino acid and α-</a:t>
            </a:r>
            <a:r>
              <a:rPr lang="en-US" sz="2000" dirty="0" err="1">
                <a:latin typeface="+mn-lt"/>
                <a:cs typeface="Times New Roman" charset="0"/>
              </a:rPr>
              <a:t>keto</a:t>
            </a:r>
            <a:r>
              <a:rPr lang="en-US" sz="2000" dirty="0">
                <a:latin typeface="+mn-lt"/>
                <a:cs typeface="Times New Roman" charset="0"/>
              </a:rPr>
              <a:t> acid. </a:t>
            </a:r>
          </a:p>
          <a:p>
            <a:pPr algn="l" rtl="0">
              <a:lnSpc>
                <a:spcPct val="50000"/>
              </a:lnSpc>
            </a:pPr>
            <a:endParaRPr lang="en-US" sz="2000" dirty="0">
              <a:latin typeface="+mn-lt"/>
              <a:cs typeface="Times New Roman" charset="0"/>
            </a:endParaRPr>
          </a:p>
          <a:p>
            <a:pPr marL="342900" indent="-342900" algn="l" rtl="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n-lt"/>
                <a:cs typeface="Times New Roman" charset="0"/>
              </a:rPr>
              <a:t>It is  important in the production of various amino acids. 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+mn-lt"/>
              <a:cs typeface="Times New Roman" charset="0"/>
            </a:endParaRPr>
          </a:p>
        </p:txBody>
      </p:sp>
      <p:pic>
        <p:nvPicPr>
          <p:cNvPr id="4" name="Picture 3" descr="Screen Shot 2015-09-15 at 8.22.42 AM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"/>
          <a:stretch/>
        </p:blipFill>
        <p:spPr>
          <a:xfrm>
            <a:off x="609600" y="2743200"/>
            <a:ext cx="8305800" cy="41148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091" y="228599"/>
            <a:ext cx="7558891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3200" b="1" dirty="0">
                <a:solidFill>
                  <a:srgbClr val="660066"/>
                </a:solidFill>
                <a:latin typeface="+mn-lt"/>
              </a:rPr>
              <a:t>              </a:t>
            </a:r>
            <a:r>
              <a:rPr lang="en-US" sz="3200" b="1" dirty="0">
                <a:solidFill>
                  <a:srgbClr val="0070C0"/>
                </a:solidFill>
                <a:latin typeface="+mn-lt"/>
              </a:rPr>
              <a:t>ALT diagnostic importance</a:t>
            </a:r>
          </a:p>
          <a:p>
            <a:pPr algn="ctr" rtl="0">
              <a:lnSpc>
                <a:spcPct val="50000"/>
              </a:lnSpc>
            </a:pPr>
            <a:endParaRPr lang="en-US" sz="3200" b="1" dirty="0">
              <a:solidFill>
                <a:srgbClr val="660066"/>
              </a:solidFill>
              <a:latin typeface="+mn-lt"/>
            </a:endParaRP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n-lt"/>
              </a:rPr>
              <a:t>ALT is found in serum (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at low level</a:t>
            </a:r>
            <a:r>
              <a:rPr lang="en-US" sz="2000" dirty="0">
                <a:latin typeface="+mn-lt"/>
              </a:rPr>
              <a:t>) but is most commonly is found in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liver</a:t>
            </a:r>
            <a:r>
              <a:rPr lang="en-US" sz="2000" dirty="0">
                <a:latin typeface="+mn-lt"/>
              </a:rPr>
              <a:t>.</a:t>
            </a:r>
          </a:p>
          <a:p>
            <a:pPr algn="just" rtl="0"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n-lt"/>
              </a:rPr>
              <a:t>thus , an elevated level ALT is a </a:t>
            </a:r>
            <a:r>
              <a:rPr lang="en-US" sz="2000" i="1" u="sng" dirty="0">
                <a:latin typeface="+mn-lt"/>
              </a:rPr>
              <a:t>sensitive index of acute hepatocellular injury.</a:t>
            </a:r>
          </a:p>
          <a:p>
            <a:pPr algn="just" rtl="0">
              <a:lnSpc>
                <a:spcPct val="90000"/>
              </a:lnSpc>
            </a:pPr>
            <a:endParaRPr lang="en-US" sz="2000" dirty="0">
              <a:latin typeface="+mn-lt"/>
            </a:endParaRP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n-lt"/>
              </a:rPr>
              <a:t>Elevated serum ALT level are found in hepatitis, cirrhosis , and obstructive jaundice.</a:t>
            </a: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endParaRPr lang="en-US" sz="2000" b="1" dirty="0">
              <a:solidFill>
                <a:srgbClr val="9900CC"/>
              </a:solidFill>
              <a:latin typeface="+mn-lt"/>
            </a:endParaRPr>
          </a:p>
          <a:p>
            <a:pPr algn="just" rtl="0">
              <a:lnSpc>
                <a:spcPct val="150000"/>
              </a:lnSpc>
            </a:pPr>
            <a:endParaRPr lang="en-US" sz="2000" b="1" dirty="0">
              <a:solidFill>
                <a:srgbClr val="9900CC"/>
              </a:solidFill>
              <a:latin typeface="+mn-lt"/>
            </a:endParaRP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+mn-lt"/>
              </a:rPr>
              <a:t>NORMAL RANGE OF ALT: </a:t>
            </a:r>
          </a:p>
          <a:p>
            <a:pPr algn="just" rtl="0">
              <a:lnSpc>
                <a:spcPct val="150000"/>
              </a:lnSpc>
            </a:pPr>
            <a:r>
              <a:rPr lang="en-US" sz="2000" dirty="0">
                <a:latin typeface="+mn-lt"/>
              </a:rPr>
              <a:t>   ( up to 42 ) U/L </a:t>
            </a:r>
            <a:r>
              <a:rPr lang="en-US" sz="2000" dirty="0">
                <a:latin typeface="+mn-lt"/>
                <a:sym typeface="Wingdings"/>
              </a:rPr>
              <a:t> </a:t>
            </a:r>
            <a:r>
              <a:rPr lang="en-US" sz="2000" dirty="0">
                <a:latin typeface="+mn-lt"/>
              </a:rPr>
              <a:t>males        ( up to 32 ) U/L </a:t>
            </a:r>
            <a:r>
              <a:rPr lang="en-US" sz="2000" dirty="0">
                <a:latin typeface="+mn-lt"/>
                <a:sym typeface="Wingdings"/>
              </a:rPr>
              <a:t> </a:t>
            </a:r>
            <a:r>
              <a:rPr lang="en-US" sz="2000" dirty="0">
                <a:latin typeface="+mn-lt"/>
              </a:rPr>
              <a:t>females</a:t>
            </a: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endParaRPr lang="en-US" sz="2400" dirty="0">
              <a:latin typeface="+mn-lt"/>
            </a:endParaRPr>
          </a:p>
          <a:p>
            <a:pPr marL="457200" indent="-457200" algn="just" rtl="0">
              <a:lnSpc>
                <a:spcPct val="150000"/>
              </a:lnSpc>
              <a:buFont typeface="Arial"/>
              <a:buChar char="•"/>
            </a:pPr>
            <a:endParaRPr lang="en-US" sz="3200" dirty="0"/>
          </a:p>
        </p:txBody>
      </p:sp>
      <p:pic>
        <p:nvPicPr>
          <p:cNvPr id="2" name="Picture 1" descr="Screen Shot 2016-10-11 at 9.18.15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581400"/>
            <a:ext cx="1453019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4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مستطيل 12"/>
          <p:cNvSpPr>
            <a:spLocks noChangeArrowheads="1"/>
          </p:cNvSpPr>
          <p:nvPr/>
        </p:nvSpPr>
        <p:spPr bwMode="auto">
          <a:xfrm>
            <a:off x="228600" y="381000"/>
            <a:ext cx="8915400" cy="507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endParaRPr lang="ar-sa" sz="2800" b="1" dirty="0">
              <a:latin typeface="+mn-lt"/>
              <a:cs typeface="Times New Roman" charset="0"/>
            </a:endParaRPr>
          </a:p>
          <a:p>
            <a:pPr algn="just">
              <a:defRPr/>
            </a:pPr>
            <a:endParaRPr lang="ar-sa" sz="2800" b="1" dirty="0">
              <a:latin typeface="+mn-lt"/>
              <a:cs typeface="Times New Roman" charset="0"/>
            </a:endParaRPr>
          </a:p>
          <a:p>
            <a:pPr marL="457200" indent="-457200" algn="just" rtl="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We will measure ALT in Serum using continues assay and then discontinues assay </a:t>
            </a:r>
          </a:p>
          <a:p>
            <a:pPr algn="just" rtl="0">
              <a:defRPr/>
            </a:pPr>
            <a:endParaRPr lang="en-US" sz="2800" b="1" dirty="0">
              <a:solidFill>
                <a:srgbClr val="0070C0"/>
              </a:solidFill>
              <a:latin typeface="+mn-lt"/>
              <a:cs typeface="Aharoni" charset="0"/>
            </a:endParaRPr>
          </a:p>
          <a:p>
            <a:pPr algn="just" rtl="0">
              <a:defRPr/>
            </a:pPr>
            <a:r>
              <a:rPr lang="en-US" sz="2000" b="1" dirty="0">
                <a:solidFill>
                  <a:srgbClr val="0070C0"/>
                </a:solidFill>
                <a:latin typeface="+mn-lt"/>
                <a:cs typeface="Aharoni" charset="0"/>
              </a:rPr>
              <a:t>Enzyme assays can be split into two types:</a:t>
            </a:r>
          </a:p>
          <a:p>
            <a:pPr algn="just" rtl="0">
              <a:defRPr/>
            </a:pPr>
            <a:r>
              <a:rPr lang="en-US" sz="2000" b="1" dirty="0">
                <a:solidFill>
                  <a:srgbClr val="77933C"/>
                </a:solidFill>
                <a:latin typeface="+mn-lt"/>
                <a:cs typeface="Aharoni" charset="0"/>
              </a:rPr>
              <a:t> </a:t>
            </a:r>
          </a:p>
          <a:p>
            <a:pPr algn="just" rtl="0">
              <a:buFont typeface="Wingdings" charset="0"/>
              <a:buChar char="q"/>
              <a:defRPr/>
            </a:pPr>
            <a:r>
              <a:rPr lang="en-US" sz="2000" b="1" dirty="0">
                <a:solidFill>
                  <a:srgbClr val="0033CC"/>
                </a:solidFill>
                <a:latin typeface="+mn-lt"/>
                <a:cs typeface="Aharoni" charset="0"/>
              </a:rPr>
              <a:t>Continuous assays</a:t>
            </a:r>
            <a:r>
              <a:rPr lang="en-US" sz="2000" b="1" dirty="0">
                <a:latin typeface="+mn-lt"/>
                <a:cs typeface="Aharoni" charset="0"/>
              </a:rPr>
              <a:t>, </a:t>
            </a:r>
          </a:p>
          <a:p>
            <a:pPr algn="just" rtl="0">
              <a:lnSpc>
                <a:spcPct val="50000"/>
              </a:lnSpc>
              <a:defRPr/>
            </a:pPr>
            <a:endParaRPr lang="en-US" dirty="0">
              <a:latin typeface="+mn-lt"/>
              <a:cs typeface="Aharoni" charset="0"/>
            </a:endParaRPr>
          </a:p>
          <a:p>
            <a:pPr algn="just" rtl="0">
              <a:defRPr/>
            </a:pPr>
            <a:r>
              <a:rPr lang="en-US" dirty="0">
                <a:latin typeface="+mn-lt"/>
                <a:cs typeface="Aharoni" charset="0"/>
              </a:rPr>
              <a:t>where the assay gives a </a:t>
            </a:r>
            <a:r>
              <a:rPr lang="en-US" u="sng" dirty="0">
                <a:solidFill>
                  <a:srgbClr val="FF0000"/>
                </a:solidFill>
                <a:latin typeface="+mn-lt"/>
                <a:cs typeface="Aharoni" charset="0"/>
              </a:rPr>
              <a:t>continuous reading </a:t>
            </a:r>
            <a:r>
              <a:rPr lang="en-US" dirty="0">
                <a:latin typeface="+mn-lt"/>
                <a:cs typeface="Aharoni" charset="0"/>
              </a:rPr>
              <a:t>of activity.</a:t>
            </a:r>
          </a:p>
          <a:p>
            <a:pPr algn="just" rtl="0">
              <a:defRPr/>
            </a:pPr>
            <a:endParaRPr lang="en-US" sz="2000" b="1" dirty="0">
              <a:latin typeface="+mn-lt"/>
              <a:cs typeface="Aharoni" charset="0"/>
            </a:endParaRPr>
          </a:p>
          <a:p>
            <a:pPr algn="just" rtl="0">
              <a:buFont typeface="Wingdings" charset="0"/>
              <a:buChar char="q"/>
              <a:defRPr/>
            </a:pPr>
            <a:r>
              <a:rPr lang="en-US" sz="2000" b="1" dirty="0">
                <a:solidFill>
                  <a:srgbClr val="0033CC"/>
                </a:solidFill>
                <a:latin typeface="+mn-lt"/>
                <a:cs typeface="Aharoni" charset="0"/>
              </a:rPr>
              <a:t>Discontinuous (Endpoint) assays, </a:t>
            </a:r>
          </a:p>
          <a:p>
            <a:pPr algn="just" rtl="0">
              <a:lnSpc>
                <a:spcPct val="50000"/>
              </a:lnSpc>
              <a:defRPr/>
            </a:pPr>
            <a:endParaRPr lang="en-US" sz="2000" b="1" dirty="0">
              <a:solidFill>
                <a:srgbClr val="0033CC"/>
              </a:solidFill>
              <a:latin typeface="+mn-lt"/>
              <a:cs typeface="Aharoni" charset="0"/>
            </a:endParaRPr>
          </a:p>
          <a:p>
            <a:pPr algn="just" rtl="0">
              <a:lnSpc>
                <a:spcPct val="130000"/>
              </a:lnSpc>
              <a:defRPr/>
            </a:pPr>
            <a:r>
              <a:rPr lang="en-US" dirty="0">
                <a:latin typeface="+mn-lt"/>
                <a:cs typeface="Aharoni" charset="0"/>
              </a:rPr>
              <a:t>Where the reaction is </a:t>
            </a:r>
            <a:r>
              <a:rPr lang="en-US" u="sng" dirty="0">
                <a:solidFill>
                  <a:srgbClr val="FF0000"/>
                </a:solidFill>
                <a:latin typeface="+mn-lt"/>
                <a:cs typeface="Aharoni" charset="0"/>
              </a:rPr>
              <a:t>stopped</a:t>
            </a:r>
            <a:r>
              <a:rPr lang="en-US" dirty="0">
                <a:latin typeface="+mn-lt"/>
                <a:cs typeface="Aharoni" charset="0"/>
              </a:rPr>
              <a:t> and then the concentration of substrates/products determined.</a:t>
            </a:r>
          </a:p>
        </p:txBody>
      </p:sp>
    </p:spTree>
    <p:extLst>
      <p:ext uri="{BB962C8B-B14F-4D97-AF65-F5344CB8AC3E}">
        <p14:creationId xmlns:p14="http://schemas.microsoft.com/office/powerpoint/2010/main" val="234900656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63665" cy="914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Continuous Assay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55" y="2286000"/>
            <a:ext cx="8343900" cy="3670300"/>
          </a:xfrm>
        </p:spPr>
        <p:txBody>
          <a:bodyPr/>
          <a:lstStyle/>
          <a:p>
            <a:r>
              <a:rPr lang="en-US" dirty="0"/>
              <a:t>The reading will be continues (1 min for 3 min).</a:t>
            </a:r>
          </a:p>
          <a:p>
            <a:r>
              <a:rPr lang="en-US" dirty="0"/>
              <a:t>Because nether the S nor P can absorb light, the following can be done: </a:t>
            </a:r>
            <a:r>
              <a:rPr lang="en-US" b="1" dirty="0"/>
              <a:t>First we will add the enzyme to the Substrate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Alanine + α- ketoglutarate → Pyruvate + glutamate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Another enzyme (LDH) and NADH+H+ will be added: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Pyruvate</a:t>
            </a:r>
            <a:r>
              <a:rPr lang="en-US" b="1" dirty="0">
                <a:solidFill>
                  <a:srgbClr val="2C9AE5"/>
                </a:solidFill>
              </a:rPr>
              <a:t> + NADH+H</a:t>
            </a:r>
            <a:r>
              <a:rPr lang="en-US" b="1" baseline="30000" dirty="0">
                <a:solidFill>
                  <a:srgbClr val="2C9AE5"/>
                </a:solidFill>
              </a:rPr>
              <a:t>+</a:t>
            </a:r>
            <a:r>
              <a:rPr lang="en-US" b="1" dirty="0">
                <a:solidFill>
                  <a:srgbClr val="2C9AE5"/>
                </a:solidFill>
              </a:rPr>
              <a:t> → L-Lactate+ NAD</a:t>
            </a:r>
            <a:r>
              <a:rPr lang="en-US" b="1" baseline="30000" dirty="0">
                <a:solidFill>
                  <a:srgbClr val="2C9AE5"/>
                </a:solidFill>
              </a:rPr>
              <a:t>+</a:t>
            </a:r>
            <a:r>
              <a:rPr lang="en-US" b="1" dirty="0">
                <a:solidFill>
                  <a:srgbClr val="2C9AE5"/>
                </a:solidFill>
              </a:rPr>
              <a:t> +H</a:t>
            </a:r>
            <a:r>
              <a:rPr lang="en-US" b="1" baseline="-25000" dirty="0">
                <a:solidFill>
                  <a:srgbClr val="2C9AE5"/>
                </a:solidFill>
              </a:rPr>
              <a:t>2</a:t>
            </a:r>
            <a:r>
              <a:rPr lang="en-US" b="1" dirty="0">
                <a:solidFill>
                  <a:srgbClr val="2C9AE5"/>
                </a:solidFill>
              </a:rPr>
              <a:t>O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7354" y="5572367"/>
            <a:ext cx="8039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The absorbance at 340nm is measured each minute without stopping the reaction, resulting in </a:t>
            </a:r>
            <a:r>
              <a:rPr lang="en-US" u="sng" dirty="0">
                <a:solidFill>
                  <a:srgbClr val="FF0000"/>
                </a:solidFill>
              </a:rPr>
              <a:t>decreased </a:t>
            </a:r>
            <a:r>
              <a:rPr lang="en-US" dirty="0"/>
              <a:t>readings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due to the oxidation of NADH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9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12 at 12.30.27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696200" cy="43434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-19665" y="846874"/>
            <a:ext cx="9163665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Principle</a:t>
            </a:r>
          </a:p>
        </p:txBody>
      </p:sp>
    </p:spTree>
    <p:extLst>
      <p:ext uri="{BB962C8B-B14F-4D97-AF65-F5344CB8AC3E}">
        <p14:creationId xmlns:p14="http://schemas.microsoft.com/office/powerpoint/2010/main" val="2770982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228600"/>
            <a:ext cx="472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+mn-lt"/>
                <a:cs typeface="Times New Roman" charset="0"/>
              </a:rPr>
              <a:t>Method</a:t>
            </a:r>
          </a:p>
          <a:p>
            <a:pPr algn="l" rtl="0" eaLnBrk="0" hangingPunct="0"/>
            <a:endParaRPr lang="en-US" sz="2400" b="1" u="sng" dirty="0">
              <a:solidFill>
                <a:srgbClr val="FFC000"/>
              </a:solidFill>
              <a:latin typeface="Century Schoolbook" charset="0"/>
              <a:cs typeface="Times New Roman" charset="0"/>
            </a:endParaRPr>
          </a:p>
        </p:txBody>
      </p:sp>
      <p:sp>
        <p:nvSpPr>
          <p:cNvPr id="27650" name="مستطيل 3"/>
          <p:cNvSpPr>
            <a:spLocks noChangeArrowheads="1"/>
          </p:cNvSpPr>
          <p:nvPr/>
        </p:nvSpPr>
        <p:spPr bwMode="auto">
          <a:xfrm>
            <a:off x="533400" y="990600"/>
            <a:ext cx="57057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953735"/>
                </a:solidFill>
                <a:latin typeface="+mn-lt"/>
                <a:cs typeface="Times New Roman" charset="0"/>
              </a:rPr>
              <a:t> Pipette into clean and dry test tubes:</a:t>
            </a:r>
            <a:endParaRPr lang="ar-sa" sz="2400" b="1" dirty="0">
              <a:solidFill>
                <a:srgbClr val="953735"/>
              </a:solidFill>
              <a:latin typeface="+mn-lt"/>
              <a:cs typeface="Times New Roman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79490"/>
              </p:ext>
            </p:extLst>
          </p:nvPr>
        </p:nvGraphicFramePr>
        <p:xfrm>
          <a:off x="609600" y="1600200"/>
          <a:ext cx="7848600" cy="3248025"/>
        </p:xfrm>
        <a:graphic>
          <a:graphicData uri="http://schemas.openxmlformats.org/drawingml/2006/table">
            <a:tbl>
              <a:tblPr/>
              <a:tblGrid>
                <a:gridCol w="261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ALT Reagent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3 ml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Pre-warm at 37°C for 3 minutes and add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Serum Sample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               0.2 ml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59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Mix and incubated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at 37 °C for 1 minute,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then read absorbance (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at 340 nm against distilled water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) every minute for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3 minutes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) and determine  ∆A/min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866" y="5064024"/>
            <a:ext cx="9123133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1600" b="1" u="sng" dirty="0">
                <a:latin typeface="+mn-lt"/>
              </a:rPr>
              <a:t>Choose the following on the spectrophotometer:</a:t>
            </a:r>
          </a:p>
          <a:p>
            <a:pPr algn="l">
              <a:lnSpc>
                <a:spcPct val="60000"/>
              </a:lnSpc>
            </a:pPr>
            <a:endParaRPr lang="en-US" b="1" u="sng" dirty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en-US" sz="1600" b="1" dirty="0">
                <a:latin typeface="+mn-lt"/>
              </a:rPr>
              <a:t>2) Applications 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r>
              <a:rPr lang="en-US" sz="1600" b="1" dirty="0">
                <a:latin typeface="+mn-lt"/>
                <a:sym typeface="Wingdings"/>
              </a:rPr>
              <a:t> 2) Simple Kinetics 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r>
              <a:rPr lang="en-US" sz="1600" b="1" dirty="0">
                <a:latin typeface="+mn-lt"/>
                <a:sym typeface="Wingdings"/>
              </a:rPr>
              <a:t> wave length (340 nm)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  </a:t>
            </a:r>
            <a:r>
              <a:rPr lang="en-US" sz="1600" b="1" dirty="0">
                <a:latin typeface="+mn-lt"/>
                <a:sym typeface="Wingdings"/>
              </a:rPr>
              <a:t> Seconds 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r>
              <a:rPr lang="en-US" sz="1600" b="1" dirty="0">
                <a:latin typeface="+mn-lt"/>
                <a:sym typeface="Wingdings"/>
              </a:rPr>
              <a:t> Duration (180 sec = 3 min) 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r>
              <a:rPr lang="en-US" sz="1600" b="1" dirty="0">
                <a:latin typeface="+mn-lt"/>
                <a:sym typeface="Wingdings"/>
              </a:rPr>
              <a:t> Intervals (60 sec= 1 min) 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r>
              <a:rPr lang="en-US" sz="1600" b="1" dirty="0">
                <a:latin typeface="+mn-lt"/>
                <a:sym typeface="Wingdings"/>
              </a:rPr>
              <a:t> Print Data Table (off) </a:t>
            </a:r>
            <a:r>
              <a:rPr lang="en-US" sz="1600" b="1" dirty="0">
                <a:solidFill>
                  <a:srgbClr val="FF0000"/>
                </a:solidFill>
                <a:latin typeface="+mn-lt"/>
                <a:sym typeface="Wingdings"/>
              </a:rPr>
              <a:t></a:t>
            </a:r>
            <a:r>
              <a:rPr lang="en-US" sz="1600" b="1" dirty="0">
                <a:latin typeface="+mn-lt"/>
                <a:sym typeface="Wingdings"/>
              </a:rPr>
              <a:t> Press start (2 times)</a:t>
            </a:r>
            <a:endParaRPr lang="en-US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92959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مربع نص 4"/>
          <p:cNvSpPr txBox="1">
            <a:spLocks noChangeArrowheads="1"/>
          </p:cNvSpPr>
          <p:nvPr/>
        </p:nvSpPr>
        <p:spPr bwMode="auto">
          <a:xfrm>
            <a:off x="-1143000" y="3810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u="sng" dirty="0">
                <a:solidFill>
                  <a:srgbClr val="D60093"/>
                </a:solidFill>
                <a:latin typeface="+mn-lt"/>
              </a:rPr>
              <a:t>Results </a:t>
            </a:r>
            <a:endParaRPr lang="ar-sa" sz="3200" b="1" u="sng" dirty="0">
              <a:solidFill>
                <a:srgbClr val="D60093"/>
              </a:solidFill>
              <a:latin typeface="+mn-lt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05994"/>
              </p:ext>
            </p:extLst>
          </p:nvPr>
        </p:nvGraphicFramePr>
        <p:xfrm>
          <a:off x="381000" y="1066800"/>
          <a:ext cx="8610600" cy="2714139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482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mbol" charset="0"/>
                          <a:cs typeface="Times New Roman" charset="0"/>
                        </a:rPr>
                        <a:t>D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cs typeface="Times New Roman" charset="0"/>
                        </a:rPr>
                        <a:t>A/min=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((A1-A2)+(A2-A3))/2 </a:t>
                      </a:r>
                      <a:endParaRPr lang="en-US" sz="2000" b="0" dirty="0">
                        <a:cs typeface="Times New Roman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Absorbance 340nm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043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A1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A2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A3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38200" y="4953000"/>
            <a:ext cx="6096000" cy="930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fi-FI" sz="2800" baseline="30000" dirty="0">
                <a:latin typeface="+mn-lt"/>
              </a:rPr>
              <a:t>ALT Activity ( U/L) = ΔA/min x 1768</a:t>
            </a:r>
          </a:p>
          <a:p>
            <a:pPr algn="l">
              <a:lnSpc>
                <a:spcPct val="150000"/>
              </a:lnSpc>
            </a:pPr>
            <a:r>
              <a:rPr lang="fi-FI" sz="2800" baseline="30000" dirty="0">
                <a:latin typeface="+mn-lt"/>
              </a:rPr>
              <a:t>ALT Activity (U/L) =</a:t>
            </a:r>
            <a:endParaRPr lang="fi-FI" sz="2800" b="1" baseline="300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4191000"/>
            <a:ext cx="26722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>
                <a:solidFill>
                  <a:srgbClr val="D60093"/>
                </a:solidFill>
                <a:latin typeface="+mn-lt"/>
              </a:rPr>
              <a:t>Calculations</a:t>
            </a:r>
            <a:r>
              <a:rPr lang="en-US" sz="3200" b="1" u="sng" dirty="0">
                <a:solidFill>
                  <a:srgbClr val="D60093"/>
                </a:solidFill>
                <a:latin typeface="+mn-lt"/>
              </a:rPr>
              <a:t> </a:t>
            </a:r>
            <a:endParaRPr lang="ar-sa" sz="3200" b="1" u="sng" dirty="0">
              <a:solidFill>
                <a:srgbClr val="D600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257111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6889" y="93178"/>
            <a:ext cx="8686800" cy="642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rtl="0" eaLnBrk="0" hangingPunct="0"/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algn="ctr" rtl="0" eaLnBrk="0" hangingPunct="0"/>
            <a:endParaRPr lang="en-US" sz="3200" b="1" dirty="0">
              <a:solidFill>
                <a:srgbClr val="660066"/>
              </a:solidFill>
              <a:latin typeface="+mn-lt"/>
            </a:endParaRPr>
          </a:p>
          <a:p>
            <a:pPr algn="ctr" rtl="0" eaLnBrk="0" hangingPunct="0"/>
            <a:endParaRPr lang="en-US" sz="3200" b="1" dirty="0">
              <a:solidFill>
                <a:srgbClr val="660066"/>
              </a:solidFill>
              <a:latin typeface="+mn-lt"/>
            </a:endParaRPr>
          </a:p>
          <a:p>
            <a:pPr algn="just" rtl="0" eaLnBrk="0" hangingPunct="0">
              <a:lnSpc>
                <a:spcPct val="50000"/>
              </a:lnSpc>
            </a:pPr>
            <a:endParaRPr lang="en-US" sz="3200" b="1" dirty="0">
              <a:solidFill>
                <a:srgbClr val="660066"/>
              </a:solidFill>
              <a:latin typeface="+mn-lt"/>
            </a:endParaRPr>
          </a:p>
          <a:p>
            <a:pPr marL="342900" indent="-342900" algn="just" rtl="0" eaLnBrk="0" hangingPunct="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In this method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ALT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 catalyzes the following reaction</a:t>
            </a:r>
            <a:endParaRPr lang="ar-sa" sz="2400" dirty="0">
              <a:latin typeface="+mn-lt"/>
            </a:endParaRPr>
          </a:p>
          <a:p>
            <a:pPr algn="ctr" rtl="0" eaLnBrk="0" hangingPunct="0"/>
            <a:endParaRPr lang="en-US" sz="2400" dirty="0">
              <a:solidFill>
                <a:srgbClr val="FF0000"/>
              </a:solidFill>
              <a:latin typeface="+mn-lt"/>
            </a:endParaRPr>
          </a:p>
          <a:p>
            <a:pPr algn="ctr" rtl="0" eaLnBrk="0" hangingPunct="0"/>
            <a:r>
              <a:rPr lang="ar-sa" sz="2400" dirty="0">
                <a:solidFill>
                  <a:srgbClr val="FF0000"/>
                </a:solidFill>
                <a:latin typeface="+mn-lt"/>
              </a:rPr>
              <a:t>Alanine </a:t>
            </a:r>
            <a:r>
              <a:rPr lang="ar-sa" sz="2400" dirty="0">
                <a:solidFill>
                  <a:srgbClr val="FFC000"/>
                </a:solidFill>
                <a:latin typeface="+mn-lt"/>
              </a:rPr>
              <a:t>+</a:t>
            </a:r>
            <a:r>
              <a:rPr lang="ar-sa" sz="2400" dirty="0">
                <a:solidFill>
                  <a:srgbClr val="FF0000"/>
                </a:solidFill>
                <a:latin typeface="+mn-lt"/>
              </a:rPr>
              <a:t> a-ketoglutarate </a:t>
            </a:r>
            <a:r>
              <a:rPr lang="ar-sa" sz="2400" dirty="0">
                <a:latin typeface="+mn-lt"/>
                <a:sym typeface="Wingdings"/>
              </a:rPr>
              <a:t></a:t>
            </a:r>
            <a:r>
              <a:rPr lang="ar-sa" sz="2400" dirty="0">
                <a:latin typeface="+mn-lt"/>
              </a:rPr>
              <a:t> </a:t>
            </a:r>
            <a:r>
              <a:rPr lang="ar-sa" sz="2400" dirty="0">
                <a:solidFill>
                  <a:srgbClr val="9900CC"/>
                </a:solidFill>
                <a:latin typeface="+mn-lt"/>
              </a:rPr>
              <a:t>pyruvate </a:t>
            </a:r>
            <a:r>
              <a:rPr lang="ar-sa" sz="2400" dirty="0">
                <a:solidFill>
                  <a:srgbClr val="FFC000"/>
                </a:solidFill>
                <a:latin typeface="+mn-lt"/>
              </a:rPr>
              <a:t>+</a:t>
            </a:r>
            <a:r>
              <a:rPr lang="ar-sa" sz="2400" dirty="0">
                <a:solidFill>
                  <a:srgbClr val="9900CC"/>
                </a:solidFill>
                <a:latin typeface="+mn-lt"/>
              </a:rPr>
              <a:t> glutamate</a:t>
            </a:r>
            <a:endParaRPr lang="en-US" sz="2400" dirty="0">
              <a:solidFill>
                <a:srgbClr val="9900CC"/>
              </a:solidFill>
              <a:latin typeface="+mn-lt"/>
            </a:endParaRPr>
          </a:p>
          <a:p>
            <a:pPr algn="ctr" rtl="0" eaLnBrk="0" hangingPunct="0"/>
            <a:r>
              <a:rPr lang="en-US" sz="2400" dirty="0">
                <a:solidFill>
                  <a:srgbClr val="9900CC"/>
                </a:solidFill>
                <a:latin typeface="+mn-lt"/>
              </a:rPr>
              <a:t> </a:t>
            </a:r>
            <a:endParaRPr lang="en-US" sz="2400" dirty="0">
              <a:solidFill>
                <a:srgbClr val="000000"/>
              </a:solidFill>
              <a:latin typeface="+mn-lt"/>
              <a:sym typeface="Symbol" charset="0"/>
            </a:endParaRPr>
          </a:p>
          <a:p>
            <a:pPr marL="342900" indent="-342900" algn="just" rtl="0" eaLnBrk="0" hangingPunct="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sym typeface="Symbol" charset="0"/>
              </a:rPr>
              <a:t>ALT is assayed by following formation of</a:t>
            </a:r>
            <a:r>
              <a:rPr lang="en-US" sz="2400" b="1" dirty="0">
                <a:solidFill>
                  <a:srgbClr val="0033CC"/>
                </a:solidFill>
                <a:latin typeface="+mn-lt"/>
                <a:sym typeface="Symbol" charset="0"/>
              </a:rPr>
              <a:t> pyruvate.</a:t>
            </a:r>
            <a:endParaRPr lang="en-US" sz="2400" dirty="0">
              <a:solidFill>
                <a:srgbClr val="000000"/>
              </a:solidFill>
              <a:latin typeface="+mn-lt"/>
              <a:sym typeface="Symbol" charset="0"/>
            </a:endParaRPr>
          </a:p>
          <a:p>
            <a:pPr algn="just" rtl="0" eaLnBrk="0" hangingPunct="0"/>
            <a:endParaRPr lang="en-US" sz="2400" dirty="0">
              <a:solidFill>
                <a:srgbClr val="000000"/>
              </a:solidFill>
              <a:latin typeface="+mn-lt"/>
              <a:sym typeface="Symbol" charset="0"/>
            </a:endParaRPr>
          </a:p>
          <a:p>
            <a:pPr marL="342900" indent="-342900" algn="just" rtl="0" eaLnBrk="0" hangingPunct="0">
              <a:lnSpc>
                <a:spcPct val="14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sym typeface="Symbol" charset="0"/>
              </a:rPr>
              <a:t>The addition of acidic </a:t>
            </a:r>
            <a:r>
              <a:rPr lang="en-US" sz="2400" dirty="0">
                <a:solidFill>
                  <a:srgbClr val="660066"/>
                </a:solidFill>
                <a:latin typeface="+mn-lt"/>
                <a:sym typeface="Symbol" charset="0"/>
              </a:rPr>
              <a:t>2,4-dinitrophenylhydrazine (DNPH)</a:t>
            </a:r>
            <a:r>
              <a:rPr lang="en-US" sz="2400" dirty="0">
                <a:solidFill>
                  <a:srgbClr val="000000"/>
                </a:solidFill>
                <a:latin typeface="+mn-lt"/>
                <a:sym typeface="Symbo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charset="0"/>
              </a:rPr>
              <a:t>lead to the formation of </a:t>
            </a:r>
            <a:r>
              <a:rPr lang="en-US" sz="2400" dirty="0">
                <a:solidFill>
                  <a:srgbClr val="000000"/>
                </a:solidFill>
                <a:latin typeface="+mn-lt"/>
                <a:sym typeface="Symbol" charset="0"/>
              </a:rPr>
              <a:t>2,4-dinitrophenylhydrazone, then </a:t>
            </a:r>
            <a:r>
              <a:rPr lang="en-US" sz="2400" dirty="0" err="1">
                <a:solidFill>
                  <a:srgbClr val="000000"/>
                </a:solidFill>
                <a:latin typeface="+mn-lt"/>
                <a:sym typeface="Symbol" charset="0"/>
              </a:rPr>
              <a:t>NaOH</a:t>
            </a:r>
            <a:r>
              <a:rPr lang="en-US" sz="2400" dirty="0">
                <a:solidFill>
                  <a:srgbClr val="000000"/>
                </a:solidFill>
                <a:latin typeface="+mn-lt"/>
                <a:sym typeface="Symbol" charset="0"/>
              </a:rPr>
              <a:t> will be added  So that it may be measured at </a:t>
            </a:r>
            <a:r>
              <a:rPr lang="en-US" sz="2400" dirty="0">
                <a:solidFill>
                  <a:srgbClr val="0033CC"/>
                </a:solidFill>
                <a:latin typeface="+mn-lt"/>
                <a:sym typeface="Symbol" charset="0"/>
              </a:rPr>
              <a:t>546nm</a:t>
            </a:r>
            <a:r>
              <a:rPr lang="en-US" sz="2400" dirty="0">
                <a:solidFill>
                  <a:srgbClr val="000000"/>
                </a:solidFill>
                <a:latin typeface="+mn-lt"/>
                <a:sym typeface="Symbol" charset="0"/>
              </a:rPr>
              <a:t>.</a:t>
            </a:r>
          </a:p>
          <a:p>
            <a:pPr marL="342900" indent="-342900" algn="just" rtl="0" eaLnBrk="0" hangingPunct="0">
              <a:buFont typeface="Arial"/>
              <a:buChar char="•"/>
            </a:pPr>
            <a:endParaRPr lang="en-US" sz="2400" dirty="0">
              <a:solidFill>
                <a:srgbClr val="000000"/>
              </a:solidFill>
              <a:latin typeface="+mn-lt"/>
              <a:sym typeface="Symbo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838200"/>
            <a:ext cx="9163665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/>
              <a:t>Discontinuous Assay</a:t>
            </a:r>
          </a:p>
        </p:txBody>
      </p:sp>
    </p:spTree>
    <p:extLst>
      <p:ext uri="{BB962C8B-B14F-4D97-AF65-F5344CB8AC3E}">
        <p14:creationId xmlns:p14="http://schemas.microsoft.com/office/powerpoint/2010/main" val="195270338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Reaction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3509" y="3982630"/>
            <a:ext cx="319831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993300"/>
                </a:solidFill>
                <a:sym typeface="Symbol" charset="0"/>
              </a:rPr>
              <a:t>2,4-dinitrophenylhydrazone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4883006"/>
            <a:ext cx="7391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33CC"/>
                </a:solidFill>
                <a:cs typeface="Times New Roman" charset="0"/>
              </a:rPr>
              <a:t>This assay as an example of colorimetric\ endpoint assay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0033CC"/>
              </a:solidFill>
              <a:cs typeface="Times New Roman" charset="0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33CC"/>
                </a:solidFill>
                <a:cs typeface="Times New Roman" charset="0"/>
              </a:rPr>
              <a:t>Why colorimetric? Because it will give a brown color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33CC"/>
              </a:solidFill>
              <a:cs typeface="Times New Roman" charset="0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1400" dirty="0"/>
              <a:t>Normal Range: 10-40 units per liter (</a:t>
            </a:r>
            <a:r>
              <a:rPr lang="en-US" sz="1400" b="1" dirty="0"/>
              <a:t>U</a:t>
            </a:r>
            <a:r>
              <a:rPr lang="en-US" sz="1400" dirty="0"/>
              <a:t>/</a:t>
            </a:r>
            <a:r>
              <a:rPr lang="en-US" sz="1400" b="1" dirty="0"/>
              <a:t>L</a:t>
            </a:r>
            <a:r>
              <a:rPr lang="en-US" sz="1400" dirty="0"/>
              <a:t>)</a:t>
            </a:r>
            <a:endParaRPr lang="en-US" sz="1400" b="1" dirty="0">
              <a:solidFill>
                <a:srgbClr val="0033CC"/>
              </a:solidFill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922" y="2511827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eaLnBrk="0" hangingPunct="0"/>
            <a:r>
              <a:rPr lang="ar-sa" sz="2400" b="1" dirty="0">
                <a:solidFill>
                  <a:srgbClr val="002060"/>
                </a:solidFill>
              </a:rPr>
              <a:t>Alanine + a-ketoglutarate </a:t>
            </a:r>
            <a:r>
              <a:rPr lang="ar-sa" sz="2400" b="1" dirty="0">
                <a:sym typeface="Wingdings"/>
              </a:rPr>
              <a:t></a:t>
            </a:r>
            <a:r>
              <a:rPr lang="ar-sa" sz="2400" b="1" dirty="0"/>
              <a:t> </a:t>
            </a:r>
            <a:r>
              <a:rPr lang="ar-sa" sz="2400" b="1" dirty="0">
                <a:solidFill>
                  <a:srgbClr val="9900CC"/>
                </a:solidFill>
              </a:rPr>
              <a:t>pyruvate </a:t>
            </a:r>
            <a:r>
              <a:rPr lang="ar-sa" sz="2400" b="1" dirty="0">
                <a:solidFill>
                  <a:srgbClr val="FFC000"/>
                </a:solidFill>
              </a:rPr>
              <a:t>+</a:t>
            </a:r>
            <a:r>
              <a:rPr lang="ar-sa" sz="2400" b="1" dirty="0">
                <a:solidFill>
                  <a:srgbClr val="9900CC"/>
                </a:solidFill>
              </a:rPr>
              <a:t> glutamate</a:t>
            </a:r>
            <a:endParaRPr lang="en-US" sz="2400" b="1" dirty="0">
              <a:solidFill>
                <a:srgbClr val="9900CC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479026" y="2973492"/>
            <a:ext cx="7374" cy="1009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86400" y="3268841"/>
            <a:ext cx="3121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sym typeface="Symbol" charset="0"/>
              </a:rPr>
              <a:t>2,4-dinitrophenylhydrazine</a:t>
            </a:r>
            <a:endParaRPr lang="en-U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9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52400"/>
            <a:ext cx="3657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200" b="1" u="sng" dirty="0">
                <a:latin typeface="+mn-lt"/>
                <a:cs typeface="Times New Roman" charset="0"/>
              </a:rPr>
              <a:t>Method:</a:t>
            </a:r>
            <a:endParaRPr lang="en-US" sz="3200" dirty="0">
              <a:latin typeface="+mn-lt"/>
              <a:cs typeface="Times New Roman" charset="0"/>
            </a:endParaRPr>
          </a:p>
          <a:p>
            <a:pPr algn="l" rtl="0" eaLnBrk="0" hangingPunct="0"/>
            <a:endParaRPr lang="en-US" sz="3200" dirty="0">
              <a:cs typeface="Times New Roman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14713"/>
              </p:ext>
            </p:extLst>
          </p:nvPr>
        </p:nvGraphicFramePr>
        <p:xfrm>
          <a:off x="228600" y="1066800"/>
          <a:ext cx="8686799" cy="561288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8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5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80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BLANK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SAMPLE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0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CC"/>
                          </a:solidFill>
                        </a:rPr>
                        <a:t>ALT Reagent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0.5 ml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0.5 ml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901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Pre-warm at 37 </a:t>
                      </a:r>
                      <a:r>
                        <a:rPr lang="en-US" sz="2000" dirty="0">
                          <a:sym typeface="Symbol"/>
                        </a:rPr>
                        <a:t></a:t>
                      </a:r>
                      <a:r>
                        <a:rPr lang="en-US" sz="2000" dirty="0"/>
                        <a:t>C for </a:t>
                      </a:r>
                      <a:r>
                        <a:rPr lang="en-US" sz="2000" u="sng" dirty="0"/>
                        <a:t>5 minutes </a:t>
                      </a:r>
                      <a:r>
                        <a:rPr lang="en-US" sz="2000" dirty="0"/>
                        <a:t>and add: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8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CC"/>
                          </a:solidFill>
                        </a:rPr>
                        <a:t>Distilled Water  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 0.1 ml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rgbClr val="0033CC"/>
                          </a:solidFill>
                        </a:rPr>
                        <a:t>Serum Sample</a:t>
                      </a:r>
                      <a:r>
                        <a:rPr lang="en-US" sz="2000" baseline="0" dirty="0"/>
                        <a:t> </a:t>
                      </a:r>
                      <a:endParaRPr lang="en-US" sz="2000" b="1" dirty="0">
                        <a:solidFill>
                          <a:srgbClr val="33CC33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33CC33"/>
                        </a:solidFill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0.1 ml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617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Mix, and incubate at 37 </a:t>
                      </a:r>
                      <a:r>
                        <a:rPr lang="en-US" sz="2000" dirty="0">
                          <a:sym typeface="Symbol"/>
                        </a:rPr>
                        <a:t></a:t>
                      </a:r>
                      <a:r>
                        <a:rPr lang="en-US" sz="2000" dirty="0"/>
                        <a:t>C for  exactly </a:t>
                      </a:r>
                      <a:r>
                        <a:rPr lang="en-US" sz="2000" u="sng" dirty="0"/>
                        <a:t>20  minutes </a:t>
                      </a:r>
                      <a:r>
                        <a:rPr lang="en-US" sz="2000" dirty="0"/>
                        <a:t>, and add: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2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CC"/>
                          </a:solidFill>
                        </a:rPr>
                        <a:t>Color Reagent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</a:rPr>
                        <a:t>(DNPH)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0.5 ml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0.5 ml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617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Mix, and return at 37 </a:t>
                      </a:r>
                      <a:r>
                        <a:rPr lang="en-US" sz="2000" dirty="0">
                          <a:sym typeface="Symbol"/>
                        </a:rPr>
                        <a:t></a:t>
                      </a:r>
                      <a:r>
                        <a:rPr lang="en-US" sz="2000" dirty="0"/>
                        <a:t>C for exactly </a:t>
                      </a:r>
                      <a:r>
                        <a:rPr lang="en-US" sz="2000" u="sng" dirty="0"/>
                        <a:t>10 minutes</a:t>
                      </a:r>
                      <a:r>
                        <a:rPr lang="en-US" sz="2000" dirty="0"/>
                        <a:t>, then add: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2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rgbClr val="0033CC"/>
                          </a:solidFill>
                        </a:rPr>
                        <a:t>Color Developer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1" kern="1200" dirty="0" err="1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r>
                        <a:rPr kumimoji="0" lang="en-US" sz="18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5.0 ml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5.0 ml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617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Mix, and return to 37 </a:t>
                      </a:r>
                      <a:r>
                        <a:rPr lang="en-US" sz="2000" dirty="0">
                          <a:sym typeface="Symbol"/>
                        </a:rPr>
                        <a:t></a:t>
                      </a:r>
                      <a:r>
                        <a:rPr lang="en-US" sz="2000" dirty="0"/>
                        <a:t>C for exactly </a:t>
                      </a:r>
                      <a:r>
                        <a:rPr lang="en-US" sz="2000" u="sng" dirty="0"/>
                        <a:t>5 minutes</a:t>
                      </a:r>
                      <a:r>
                        <a:rPr lang="en-US" sz="2000" dirty="0"/>
                        <a:t>.  Read absorbance of all tubes at </a:t>
                      </a:r>
                      <a:r>
                        <a:rPr kumimoji="0"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  <a:r>
                        <a:rPr lang="en-US" sz="2000" dirty="0"/>
                        <a:t>nm against blank.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151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7994" y="5029200"/>
            <a:ext cx="1828800" cy="140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57200" y="2502723"/>
            <a:ext cx="8305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  <a:cs typeface="Times New Roman" charset="0"/>
              </a:rPr>
              <a:t>To study the different methods for determining enzyme activity.</a:t>
            </a:r>
          </a:p>
          <a:p>
            <a:pPr marL="571500" indent="-571500" algn="l" rtl="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  <a:cs typeface="Times New Roman" charset="0"/>
              </a:rPr>
              <a:t>Use these method in diagnosis of certain diseases </a:t>
            </a:r>
            <a:r>
              <a:rPr lang="en-US" sz="2000" dirty="0">
                <a:latin typeface="+mj-lt"/>
                <a:cs typeface="Times New Roman" charset="0"/>
              </a:rPr>
              <a:t> </a:t>
            </a:r>
            <a:endParaRPr lang="en-US" sz="4800" dirty="0">
              <a:latin typeface="+mj-lt"/>
              <a:cs typeface="Times New Roman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914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Objective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مستطيل 1"/>
          <p:cNvSpPr>
            <a:spLocks noChangeArrowheads="1"/>
          </p:cNvSpPr>
          <p:nvPr/>
        </p:nvSpPr>
        <p:spPr bwMode="auto">
          <a:xfrm>
            <a:off x="152400" y="2057400"/>
            <a:ext cx="8839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rtl="0" eaLnBrk="0" hangingPunct="0"/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charset="0"/>
                <a:sym typeface="Symbol" charset="0"/>
              </a:rPr>
              <a:t>  </a:t>
            </a:r>
            <a:endParaRPr lang="en-US" sz="2800" dirty="0">
              <a:solidFill>
                <a:srgbClr val="FF0000"/>
              </a:solidFill>
              <a:latin typeface="+mn-lt"/>
              <a:cs typeface="Times New Roman" charset="0"/>
              <a:sym typeface="Symbol" charset="0"/>
            </a:endParaRPr>
          </a:p>
          <a:p>
            <a:pPr marL="457200" indent="-457200" algn="just" rtl="0" eaLnBrk="0" hangingPunct="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  <a:cs typeface="Times New Roman" charset="0"/>
                <a:sym typeface="Symbol" charset="0"/>
              </a:rPr>
              <a:t>COLOR REAGENT contains 1 N Hydrochloric acid which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charset="0"/>
                <a:sym typeface="Symbol" charset="0"/>
              </a:rPr>
              <a:t>causes burns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Times New Roman" charset="0"/>
                <a:sym typeface="Symbol" charset="0"/>
              </a:rPr>
              <a:t>.  </a:t>
            </a:r>
            <a:endParaRPr lang="en-US" sz="2800" dirty="0">
              <a:latin typeface="+mn-lt"/>
              <a:sym typeface="Symbol" charset="0"/>
            </a:endParaRPr>
          </a:p>
          <a:p>
            <a:pPr marL="457200" indent="-457200" algn="just" rtl="0" eaLnBrk="0" hangingPunct="0"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+mn-lt"/>
              <a:sym typeface="Symbol" charset="0"/>
            </a:endParaRPr>
          </a:p>
          <a:p>
            <a:pPr marL="457200" indent="-457200" algn="just" rtl="0" eaLnBrk="0" hangingPunct="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  <a:sym typeface="Symbol" charset="0"/>
              </a:rPr>
              <a:t>COLOR DEVELOPER contains 0.5 N Sodium hydroxide which is </a:t>
            </a:r>
            <a:r>
              <a:rPr lang="en-US" sz="2800" b="1" dirty="0">
                <a:solidFill>
                  <a:srgbClr val="FF0000"/>
                </a:solidFill>
                <a:latin typeface="+mn-lt"/>
                <a:sym typeface="Symbol" charset="0"/>
              </a:rPr>
              <a:t>corrosive</a:t>
            </a:r>
            <a:r>
              <a:rPr lang="en-US" sz="2800" dirty="0">
                <a:solidFill>
                  <a:srgbClr val="000000"/>
                </a:solidFill>
                <a:latin typeface="+mn-lt"/>
                <a:sym typeface="Symbol" charset="0"/>
              </a:rPr>
              <a:t>.  </a:t>
            </a:r>
          </a:p>
          <a:p>
            <a:pPr marL="457200" indent="-457200" algn="just" rtl="0" eaLnBrk="0" hangingPunct="0"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+mn-lt"/>
              <a:sym typeface="Symbol" charset="0"/>
            </a:endParaRPr>
          </a:p>
          <a:p>
            <a:pPr algn="ctr" rtl="0" eaLnBrk="0" hangingPunct="0"/>
            <a:r>
              <a:rPr lang="en-US" sz="2800" dirty="0">
                <a:solidFill>
                  <a:srgbClr val="000000"/>
                </a:solidFill>
                <a:latin typeface="+mn-lt"/>
                <a:sym typeface="Symbol" charset="0"/>
              </a:rPr>
              <a:t>In case of contact, flush affected area with large amounts of water.  Seek medical attention.</a:t>
            </a:r>
            <a:endParaRPr lang="en-US" sz="2800" dirty="0">
              <a:latin typeface="+mn-lt"/>
              <a:sym typeface="Symbo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4564"/>
          <a:stretch/>
        </p:blipFill>
        <p:spPr>
          <a:xfrm>
            <a:off x="6553200" y="228600"/>
            <a:ext cx="2377616" cy="198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914400"/>
            <a:ext cx="3221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charset="0"/>
                <a:sym typeface="Symbol" charset="0"/>
              </a:rPr>
              <a:t> </a:t>
            </a:r>
            <a:r>
              <a:rPr lang="en-US" sz="4000" b="1" u="sng" dirty="0">
                <a:solidFill>
                  <a:srgbClr val="FF0000"/>
                </a:solidFill>
                <a:latin typeface="+mn-lt"/>
                <a:cs typeface="Times New Roman" charset="0"/>
                <a:sym typeface="Symbol" charset="0"/>
              </a:rPr>
              <a:t>Precautions</a:t>
            </a:r>
            <a:endParaRPr lang="en-US" sz="40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953000"/>
            <a:ext cx="8610600" cy="1219200"/>
          </a:xfrm>
          <a:prstGeom prst="rect">
            <a:avLst/>
          </a:prstGeom>
          <a:noFill/>
          <a:ln w="19050" cmpd="sng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05594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5229" y="609600"/>
            <a:ext cx="4953000" cy="3984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0" eaLnBrk="0" hangingPunct="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solidFill>
                  <a:srgbClr val="161616"/>
                </a:solidFill>
                <a:latin typeface="+mn-lt"/>
              </a:rPr>
              <a:t>The data shown in the table is used to convert absorbance at 546 nm into enzymatic activity in U/L of serum. </a:t>
            </a:r>
          </a:p>
          <a:p>
            <a:pPr marL="285750" indent="-285750" algn="just" rtl="0" eaLnBrk="0" hangingPunct="0">
              <a:buFont typeface="Arial"/>
              <a:buChar char="•"/>
            </a:pPr>
            <a:endParaRPr lang="en-US" sz="2000" dirty="0">
              <a:solidFill>
                <a:srgbClr val="161616"/>
              </a:solidFill>
              <a:latin typeface="+mn-lt"/>
            </a:endParaRPr>
          </a:p>
          <a:p>
            <a:pPr marL="285750" indent="-285750" algn="just" rtl="0" eaLnBrk="0" hangingPunct="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solidFill>
                  <a:srgbClr val="161616"/>
                </a:solidFill>
                <a:latin typeface="+mn-lt"/>
              </a:rPr>
              <a:t>Draw graph using the data in table with </a:t>
            </a:r>
            <a:r>
              <a:rPr lang="en-US" sz="2000" dirty="0">
                <a:solidFill>
                  <a:srgbClr val="0033CC"/>
                </a:solidFill>
                <a:latin typeface="+mn-lt"/>
              </a:rPr>
              <a:t>absorbance on the Y- axis </a:t>
            </a:r>
            <a:r>
              <a:rPr lang="en-US" sz="2000" dirty="0">
                <a:solidFill>
                  <a:srgbClr val="161616"/>
                </a:solidFill>
                <a:latin typeface="+mn-lt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enzymatic activity in U/L on the X-axis.</a:t>
            </a:r>
          </a:p>
          <a:p>
            <a:pPr algn="just" rtl="0" eaLnBrk="0" hangingPunct="0">
              <a:lnSpc>
                <a:spcPct val="110000"/>
              </a:lnSpc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just" rtl="0" eaLnBrk="0" hangingPunct="0">
              <a:lnSpc>
                <a:spcPct val="110000"/>
              </a:lnSpc>
            </a:pPr>
            <a:r>
              <a:rPr lang="en-US" sz="1600" u="sng" dirty="0">
                <a:solidFill>
                  <a:srgbClr val="FF0000"/>
                </a:solidFill>
                <a:latin typeface="+mn-lt"/>
              </a:rPr>
              <a:t>Note: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solidFill>
                  <a:srgbClr val="161616"/>
                </a:solidFill>
                <a:latin typeface="+mn-lt"/>
              </a:rPr>
              <a:t>Don’t forget  title of the graph “Standard Curve” and the x- axis and y- axis with their units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2400" y="-361891"/>
            <a:ext cx="89916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rtl="0" eaLnBrk="0" hangingPunct="0"/>
            <a:endParaRPr lang="en-US" sz="2000" dirty="0">
              <a:solidFill>
                <a:srgbClr val="0000FF"/>
              </a:solidFill>
              <a:latin typeface="+mn-lt"/>
            </a:endParaRPr>
          </a:p>
          <a:p>
            <a:pPr algn="just" rtl="0" eaLnBrk="0" hangingPunct="0"/>
            <a:endParaRPr lang="en-US" sz="2000" dirty="0">
              <a:solidFill>
                <a:srgbClr val="0000FF"/>
              </a:solidFill>
              <a:latin typeface="+mn-lt"/>
            </a:endParaRPr>
          </a:p>
          <a:p>
            <a:pPr algn="just" rtl="0" eaLnBrk="0" hangingPunct="0"/>
            <a:r>
              <a:rPr lang="en-US" sz="3200" b="1" dirty="0">
                <a:solidFill>
                  <a:srgbClr val="0000FF"/>
                </a:solidFill>
                <a:latin typeface="+mn-lt"/>
              </a:rPr>
              <a:t>Results</a:t>
            </a:r>
            <a:r>
              <a:rPr lang="en-US" sz="2000" dirty="0">
                <a:solidFill>
                  <a:srgbClr val="0000FF"/>
                </a:solidFill>
                <a:latin typeface="+mn-lt"/>
              </a:rPr>
              <a:t>:</a:t>
            </a:r>
          </a:p>
          <a:p>
            <a:pPr algn="just" rtl="0" eaLnBrk="0" hangingPunct="0"/>
            <a:endParaRPr lang="en-US" sz="1600" dirty="0">
              <a:latin typeface="+mn-lt"/>
            </a:endParaRPr>
          </a:p>
          <a:p>
            <a:pPr algn="just" rtl="0" eaLnBrk="0" hangingPunct="0"/>
            <a:endParaRPr lang="en-US" sz="2000" dirty="0">
              <a:latin typeface="+mn-lt"/>
            </a:endParaRPr>
          </a:p>
        </p:txBody>
      </p:sp>
      <p:graphicFrame>
        <p:nvGraphicFramePr>
          <p:cNvPr id="4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18639"/>
              </p:ext>
            </p:extLst>
          </p:nvPr>
        </p:nvGraphicFramePr>
        <p:xfrm>
          <a:off x="0" y="1143001"/>
          <a:ext cx="3962400" cy="54503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Absorbance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 at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546 nm</a:t>
                      </a:r>
                      <a:endParaRPr lang="en-US" sz="1400" b="1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ALT activity (U/L)</a:t>
                      </a:r>
                      <a:endParaRPr lang="en-US" sz="1400" b="1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0.025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2.5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0.050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5.5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0.075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0.100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12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0.125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17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0.150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21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0.175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30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0.225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35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0.250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41</a:t>
                      </a:r>
                      <a:endParaRPr lang="en-US" sz="14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مستطيل 3"/>
          <p:cNvSpPr>
            <a:spLocks noChangeArrowheads="1"/>
          </p:cNvSpPr>
          <p:nvPr/>
        </p:nvSpPr>
        <p:spPr bwMode="auto">
          <a:xfrm>
            <a:off x="4191000" y="4953000"/>
            <a:ext cx="495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FF"/>
                </a:solidFill>
                <a:latin typeface="+mn-lt"/>
                <a:cs typeface="Times New Roman" charset="0"/>
              </a:rPr>
              <a:t>-</a:t>
            </a:r>
            <a:r>
              <a:rPr lang="en-US" sz="2000" b="1" dirty="0">
                <a:solidFill>
                  <a:srgbClr val="0000FF"/>
                </a:solidFill>
                <a:latin typeface="+mn-lt"/>
                <a:cs typeface="Times New Roman" charset="0"/>
              </a:rPr>
              <a:t>Absorbance at 546 nm = ………</a:t>
            </a:r>
          </a:p>
          <a:p>
            <a:pPr algn="l"/>
            <a:endParaRPr lang="en-US" sz="2000" b="1" dirty="0">
              <a:latin typeface="+mn-lt"/>
              <a:cs typeface="Times New Roman" charset="0"/>
            </a:endParaRPr>
          </a:p>
          <a:p>
            <a:pPr algn="l" rtl="0" eaLnBrk="0" hangingPunct="0"/>
            <a:r>
              <a:rPr lang="en-US" sz="2000" b="1" dirty="0">
                <a:solidFill>
                  <a:srgbClr val="0000FF"/>
                </a:solidFill>
                <a:latin typeface="+mn-lt"/>
                <a:cs typeface="Times New Roman" charset="0"/>
              </a:rPr>
              <a:t>-ALT (SGPT) activity (from graph)= …………U/L</a:t>
            </a:r>
            <a:endParaRPr lang="en-US" sz="2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3810000"/>
            <a:ext cx="5029200" cy="762000"/>
          </a:xfrm>
          <a:prstGeom prst="rect">
            <a:avLst/>
          </a:prstGeom>
          <a:noFill/>
          <a:ln>
            <a:solidFill>
              <a:srgbClr val="2C9AE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59082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8991600" cy="529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0033CC"/>
                </a:solidFill>
                <a:latin typeface="+mj-lt"/>
                <a:cs typeface="Times New Roman" charset="0"/>
              </a:rPr>
              <a:t>    Discussion</a:t>
            </a:r>
          </a:p>
          <a:p>
            <a:pPr algn="just"/>
            <a:endParaRPr lang="en-US" sz="2000" dirty="0">
              <a:solidFill>
                <a:srgbClr val="0033CC"/>
              </a:solidFill>
              <a:cs typeface="Times New Roman" charset="0"/>
            </a:endParaRPr>
          </a:p>
          <a:p>
            <a:pPr marL="800100" lvl="1" indent="-342900" algn="l" rtl="0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cs typeface="Times New Roman" charset="0"/>
              </a:rPr>
              <a:t>Mention the diagnostic importance of ALT</a:t>
            </a:r>
          </a:p>
          <a:p>
            <a:pPr lvl="1" algn="l" rtl="0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+mj-lt"/>
              <a:cs typeface="Times New Roman" charset="0"/>
            </a:endParaRPr>
          </a:p>
          <a:p>
            <a:pPr marL="800100" lvl="1" indent="-342900" algn="l" rtl="0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cs typeface="Times New Roman" charset="0"/>
              </a:rPr>
              <a:t>Explain the difference in the principle of each ALT assay.</a:t>
            </a:r>
          </a:p>
          <a:p>
            <a:pPr lvl="1" algn="l" rtl="0">
              <a:lnSpc>
                <a:spcPct val="150000"/>
              </a:lnSpc>
            </a:pPr>
            <a:endParaRPr lang="en-US" sz="2400" dirty="0">
              <a:latin typeface="+mj-lt"/>
            </a:endParaRPr>
          </a:p>
          <a:p>
            <a:pPr marL="800100" lvl="1" indent="-342900" algn="l" rtl="0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latin typeface="+mj-lt"/>
              </a:rPr>
              <a:t>Compare your result with ALT normal range </a:t>
            </a:r>
            <a:r>
              <a:rPr lang="en-US" sz="2400" dirty="0">
                <a:solidFill>
                  <a:srgbClr val="008000"/>
                </a:solidFill>
                <a:latin typeface="+mj-lt"/>
              </a:rPr>
              <a:t>[in males]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and diagnose the patient's state (what disease could the patient have or not).</a:t>
            </a:r>
          </a:p>
        </p:txBody>
      </p:sp>
    </p:spTree>
    <p:extLst>
      <p:ext uri="{BB962C8B-B14F-4D97-AF65-F5344CB8AC3E}">
        <p14:creationId xmlns:p14="http://schemas.microsoft.com/office/powerpoint/2010/main" val="139649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How to follow a reaction?</a:t>
            </a:r>
          </a:p>
        </p:txBody>
      </p:sp>
      <p:sp>
        <p:nvSpPr>
          <p:cNvPr id="4" name="مستطيل 5"/>
          <p:cNvSpPr>
            <a:spLocks noChangeArrowheads="1"/>
          </p:cNvSpPr>
          <p:nvPr/>
        </p:nvSpPr>
        <p:spPr bwMode="auto">
          <a:xfrm>
            <a:off x="228600" y="2034300"/>
            <a:ext cx="8991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defRPr/>
            </a:pPr>
            <a:r>
              <a:rPr lang="en-US" sz="2400" b="1" i="1" dirty="0">
                <a:solidFill>
                  <a:srgbClr val="0033CC"/>
                </a:solidFill>
                <a:latin typeface="+mn-lt"/>
                <a:cs typeface="Times New Roman" charset="0"/>
              </a:rPr>
              <a:t>Enzyme assays</a:t>
            </a:r>
            <a:r>
              <a:rPr lang="en-US" sz="2400" i="1" u="sng" dirty="0">
                <a:solidFill>
                  <a:srgbClr val="0033CC"/>
                </a:solidFill>
                <a:latin typeface="+mn-lt"/>
                <a:cs typeface="Times New Roman" charset="0"/>
              </a:rPr>
              <a:t>:</a:t>
            </a:r>
            <a:r>
              <a:rPr lang="en-US" sz="2400" dirty="0">
                <a:latin typeface="+mn-lt"/>
                <a:cs typeface="Times New Roman" charset="0"/>
              </a:rPr>
              <a:t> Are laboratory methods for measuring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charset="0"/>
              </a:rPr>
              <a:t>enzymatic activity</a:t>
            </a:r>
            <a:r>
              <a:rPr lang="en-US" sz="2400" dirty="0">
                <a:latin typeface="+mn-lt"/>
                <a:cs typeface="Times New Roman" charset="0"/>
              </a:rPr>
              <a:t>.</a:t>
            </a:r>
          </a:p>
          <a:p>
            <a:pPr algn="ctr" rtl="0">
              <a:defRPr/>
            </a:pPr>
            <a:endParaRPr lang="ar-sa" sz="2800" dirty="0">
              <a:latin typeface="+mn-lt"/>
              <a:cs typeface="Times New Roman" charset="0"/>
            </a:endParaRPr>
          </a:p>
        </p:txBody>
      </p:sp>
      <p:sp>
        <p:nvSpPr>
          <p:cNvPr id="5" name="مستطيل 6"/>
          <p:cNvSpPr>
            <a:spLocks noChangeArrowheads="1"/>
          </p:cNvSpPr>
          <p:nvPr/>
        </p:nvSpPr>
        <p:spPr bwMode="auto">
          <a:xfrm>
            <a:off x="111484" y="2960990"/>
            <a:ext cx="883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rtl="0">
              <a:buFont typeface="Arial"/>
              <a:buChar char="•"/>
              <a:defRPr/>
            </a:pPr>
            <a:r>
              <a:rPr lang="en-US" sz="2400" dirty="0">
                <a:latin typeface="+mn-lt"/>
                <a:cs typeface="Aharoni" charset="0"/>
              </a:rPr>
              <a:t>Enzyme assays measure either the </a:t>
            </a:r>
            <a:r>
              <a:rPr lang="en-US" sz="2400" b="1" dirty="0">
                <a:latin typeface="+mn-lt"/>
                <a:cs typeface="Aharoni" charset="0"/>
              </a:rPr>
              <a:t>consumption of substrate</a:t>
            </a:r>
            <a:r>
              <a:rPr lang="en-US" sz="2400" dirty="0">
                <a:latin typeface="+mn-lt"/>
                <a:cs typeface="Aharoni" charset="0"/>
              </a:rPr>
              <a:t> or </a:t>
            </a:r>
            <a:r>
              <a:rPr lang="en-US" sz="2400" b="1" dirty="0">
                <a:latin typeface="+mn-lt"/>
                <a:cs typeface="Aharoni" charset="0"/>
              </a:rPr>
              <a:t>production of product </a:t>
            </a:r>
            <a:r>
              <a:rPr lang="en-US" sz="2400" u="sng" dirty="0">
                <a:latin typeface="+mn-lt"/>
                <a:cs typeface="Aharoni" charset="0"/>
              </a:rPr>
              <a:t>over time</a:t>
            </a:r>
            <a:r>
              <a:rPr lang="en-US" sz="2400" dirty="0">
                <a:latin typeface="+mn-lt"/>
                <a:cs typeface="Aharoni" charset="0"/>
              </a:rPr>
              <a:t>.</a:t>
            </a:r>
          </a:p>
          <a:p>
            <a:pPr marL="457200" indent="-457200" algn="just" rtl="0">
              <a:buFont typeface="Arial"/>
              <a:buChar char="•"/>
              <a:defRPr/>
            </a:pPr>
            <a:endParaRPr lang="en-US" sz="2400" dirty="0">
              <a:solidFill>
                <a:srgbClr val="F2F2F2"/>
              </a:solidFill>
              <a:latin typeface="+mn-lt"/>
              <a:cs typeface="Times New Roman" charset="0"/>
            </a:endParaRPr>
          </a:p>
          <a:p>
            <a:pPr marL="457200" indent="-457200" algn="just" rtl="0">
              <a:buFont typeface="Arial"/>
              <a:buChar char="•"/>
              <a:defRPr/>
            </a:pPr>
            <a:endParaRPr lang="en-US" sz="2400" dirty="0">
              <a:solidFill>
                <a:srgbClr val="F2F2F2"/>
              </a:solidFill>
              <a:latin typeface="+mn-lt"/>
              <a:cs typeface="Times New Roman" charset="0"/>
            </a:endParaRPr>
          </a:p>
          <a:p>
            <a:pPr marL="457200" indent="-457200" algn="just" rtl="0">
              <a:buFont typeface="Arial"/>
              <a:buChar char="•"/>
              <a:defRPr/>
            </a:pPr>
            <a:endParaRPr lang="en-US" sz="2400" dirty="0">
              <a:solidFill>
                <a:srgbClr val="F2F2F2"/>
              </a:solidFill>
              <a:latin typeface="+mn-lt"/>
              <a:cs typeface="Times New Roman" charset="0"/>
            </a:endParaRPr>
          </a:p>
          <a:p>
            <a:pPr marL="457200" indent="-457200" algn="just" rtl="0">
              <a:buFont typeface="Arial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charset="0"/>
            </a:endParaRPr>
          </a:p>
          <a:p>
            <a:pPr marL="457200" indent="-457200" algn="just" rtl="0"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Times New Roman" charset="0"/>
              </a:rPr>
              <a:t>Different enzymes require different estimation methods depending on the type of reaction catalyzed, the nature of S and P or coenzyme. </a:t>
            </a:r>
          </a:p>
        </p:txBody>
      </p:sp>
      <p:sp>
        <p:nvSpPr>
          <p:cNvPr id="6" name="مستطيل 8"/>
          <p:cNvSpPr>
            <a:spLocks noChangeArrowheads="1"/>
          </p:cNvSpPr>
          <p:nvPr/>
        </p:nvSpPr>
        <p:spPr bwMode="auto">
          <a:xfrm>
            <a:off x="0" y="3998828"/>
            <a:ext cx="6743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S                          P</a:t>
            </a:r>
            <a:endParaRPr lang="ar-sa" sz="3200" b="1" dirty="0"/>
          </a:p>
        </p:txBody>
      </p:sp>
      <p:sp>
        <p:nvSpPr>
          <p:cNvPr id="7" name="سهم إلى اليمين 10"/>
          <p:cNvSpPr/>
          <p:nvPr/>
        </p:nvSpPr>
        <p:spPr>
          <a:xfrm>
            <a:off x="3850569" y="4170682"/>
            <a:ext cx="1988028" cy="177523"/>
          </a:xfrm>
          <a:prstGeom prst="rightArrow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x-none" sz="1100"/>
          </a:p>
        </p:txBody>
      </p:sp>
      <p:sp>
        <p:nvSpPr>
          <p:cNvPr id="8" name="سهم إلى اليمين 11"/>
          <p:cNvSpPr/>
          <p:nvPr/>
        </p:nvSpPr>
        <p:spPr>
          <a:xfrm rot="10800000">
            <a:off x="3842947" y="4369805"/>
            <a:ext cx="1995650" cy="192197"/>
          </a:xfrm>
          <a:prstGeom prst="rightArrow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x-none" sz="1100" dirty="0"/>
          </a:p>
        </p:txBody>
      </p:sp>
      <p:sp>
        <p:nvSpPr>
          <p:cNvPr id="9" name="مربع نص 12"/>
          <p:cNvSpPr txBox="1">
            <a:spLocks noChangeArrowheads="1"/>
          </p:cNvSpPr>
          <p:nvPr/>
        </p:nvSpPr>
        <p:spPr bwMode="auto">
          <a:xfrm>
            <a:off x="4373571" y="3723584"/>
            <a:ext cx="7016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70C0"/>
                </a:solidFill>
              </a:rPr>
              <a:t>E</a:t>
            </a:r>
            <a:endParaRPr lang="ar-sa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6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8913813" cy="914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br>
              <a:rPr lang="en-US" sz="3200" dirty="0"/>
            </a:br>
            <a:r>
              <a:rPr lang="en-US" sz="3200" dirty="0"/>
              <a:t>Methods of quantitatively following enzyme reactions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4191000"/>
            <a:ext cx="3190161" cy="2392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0706" y="2286000"/>
            <a:ext cx="85732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/>
              <a:t>How to follow an enzymatic reaction?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dirty="0"/>
              <a:t>First you must have complete knowledge about the reaction itself, 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dirty="0"/>
              <a:t>Does the substrate or product has the ability to absorb light, fluorescence, any production of gases, production of H+?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dirty="0"/>
              <a:t>After that you can use this properties to detect the reaction</a:t>
            </a:r>
          </a:p>
        </p:txBody>
      </p:sp>
    </p:spTree>
    <p:extLst>
      <p:ext uri="{BB962C8B-B14F-4D97-AF65-F5344CB8AC3E}">
        <p14:creationId xmlns:p14="http://schemas.microsoft.com/office/powerpoint/2010/main" val="393470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64188"/>
              </p:ext>
            </p:extLst>
          </p:nvPr>
        </p:nvGraphicFramePr>
        <p:xfrm>
          <a:off x="152400" y="304800"/>
          <a:ext cx="8753475" cy="437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creen Shot 2016-10-11 at 8.06.38 AM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2" y="3505200"/>
            <a:ext cx="1096146" cy="721852"/>
          </a:xfrm>
          <a:prstGeom prst="rect">
            <a:avLst/>
          </a:prstGeom>
        </p:spPr>
      </p:pic>
      <p:pic>
        <p:nvPicPr>
          <p:cNvPr id="6" name="Picture 5" descr="Screen Shot 2016-10-11 at 8.06.54 AM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543" y="3505200"/>
            <a:ext cx="1104900" cy="1041400"/>
          </a:xfrm>
          <a:prstGeom prst="rect">
            <a:avLst/>
          </a:prstGeom>
        </p:spPr>
      </p:pic>
      <p:pic>
        <p:nvPicPr>
          <p:cNvPr id="7" name="Picture 8" descr="http://t2.gstatic.com/images?q=tbn:fjqeTUL_ACajrM:http://www.eng.auburn.edu/~simonal/spectrophotometer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07062" y="3733800"/>
            <a:ext cx="1219200" cy="659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Screen Shot 2016-10-11 at 8.07.03 AM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778" y="3526503"/>
            <a:ext cx="1391889" cy="10502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49321" y="3540432"/>
            <a:ext cx="1087603" cy="108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مستطيل 2"/>
          <p:cNvSpPr>
            <a:spLocks noChangeArrowheads="1"/>
          </p:cNvSpPr>
          <p:nvPr/>
        </p:nvSpPr>
        <p:spPr bwMode="auto">
          <a:xfrm>
            <a:off x="228600" y="1905000"/>
            <a:ext cx="8534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rtl="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cs typeface="Times New Roman" charset="0"/>
              </a:rPr>
              <a:t>In spectrophotometric assays, you follow the course of the reaction </a:t>
            </a: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charset="0"/>
              </a:rPr>
              <a:t>by measuring a change in how much light the assay solution absorbs. </a:t>
            </a:r>
          </a:p>
          <a:p>
            <a:pPr algn="just" rtl="0">
              <a:defRPr/>
            </a:pPr>
            <a:endParaRPr lang="en-US" sz="2800" dirty="0">
              <a:latin typeface="+mj-lt"/>
              <a:cs typeface="Times New Roman" charset="0"/>
            </a:endParaRPr>
          </a:p>
        </p:txBody>
      </p:sp>
      <p:pic>
        <p:nvPicPr>
          <p:cNvPr id="4" name="Picture 3" descr="Screen Shot 2016-10-11 at 8.11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7924800" cy="2123677"/>
          </a:xfrm>
          <a:prstGeom prst="rect">
            <a:avLst/>
          </a:prstGeom>
          <a:ln w="28575" cmpd="sng">
            <a:solidFill>
              <a:srgbClr val="D1282E"/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685800"/>
            <a:ext cx="8913813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200" dirty="0"/>
              <a:t>Spectrophotometric methods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524000"/>
            <a:ext cx="1559098" cy="2362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400800"/>
          </a:xfrm>
        </p:spPr>
        <p:txBody>
          <a:bodyPr rtlCol="0">
            <a:noAutofit/>
          </a:bodyPr>
          <a:lstStyle/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0033CC"/>
                </a:solidFill>
                <a:latin typeface="+mn-lt"/>
                <a:ea typeface="+mn-ea"/>
                <a:cs typeface="Abadi MT Condensed Light"/>
              </a:rPr>
              <a:t>Wavelength in this instrument  is divided into: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-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If the sample absorb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Invisible light </a:t>
            </a:r>
            <a:r>
              <a:rPr lang="en-US" dirty="0">
                <a:solidFill>
                  <a:srgbClr val="009900"/>
                </a:solidFill>
                <a:latin typeface="+mn-lt"/>
                <a:ea typeface="+mn-ea"/>
                <a:cs typeface="Abadi MT Condensed Light"/>
              </a:rPr>
              <a:t>(ultraviolet “UV”)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from </a:t>
            </a:r>
            <a:r>
              <a:rPr lang="en-US" dirty="0">
                <a:solidFill>
                  <a:srgbClr val="009900"/>
                </a:solidFill>
                <a:latin typeface="+mn-lt"/>
                <a:ea typeface="+mn-ea"/>
                <a:cs typeface="Abadi MT Condensed Light"/>
              </a:rPr>
              <a:t>100 to 360 nm </a:t>
            </a:r>
          </a:p>
          <a:p>
            <a:pPr marL="349250" lvl="1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+mn-lt"/>
                <a:ea typeface="+mn-ea"/>
                <a:cs typeface="Abadi MT Condensed Light"/>
              </a:rPr>
              <a:t>[Quartz cuvette are used] 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-If the sample absorb Visible range </a:t>
            </a:r>
            <a:r>
              <a:rPr lang="en-US" dirty="0">
                <a:solidFill>
                  <a:srgbClr val="009900"/>
                </a:solidFill>
                <a:latin typeface="+mn-lt"/>
                <a:ea typeface="+mn-ea"/>
                <a:cs typeface="Abadi MT Condensed Light"/>
              </a:rPr>
              <a:t>(400 -700 nm) </a:t>
            </a:r>
          </a:p>
          <a:p>
            <a:pPr marL="349250" lvl="1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+mn-lt"/>
                <a:ea typeface="+mn-ea"/>
                <a:cs typeface="Abadi MT Condensed Light"/>
              </a:rPr>
              <a:t>[Glass or plastic cuvette are used] </a:t>
            </a:r>
          </a:p>
          <a:p>
            <a:pPr marL="349250" lvl="1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en-US" sz="2000" dirty="0">
              <a:solidFill>
                <a:srgbClr val="000000"/>
              </a:solidFill>
              <a:latin typeface="+mn-lt"/>
              <a:ea typeface="+mn-ea"/>
              <a:cs typeface="Abadi MT Condensed Light"/>
            </a:endParaRPr>
          </a:p>
          <a:p>
            <a:pPr marL="349250" lvl="1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en-US" sz="2000" b="1" dirty="0">
                <a:solidFill>
                  <a:srgbClr val="7A9610"/>
                </a:solidFill>
                <a:latin typeface="+mn-lt"/>
                <a:ea typeface="+mn-ea"/>
                <a:cs typeface="Abadi MT Condensed Light"/>
              </a:rPr>
              <a:t>[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If the light is in the visible region you can actually see a change in the color of the assay, these are called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badi MT Condensed Light"/>
              </a:rPr>
              <a:t>colorimetric assays ]</a:t>
            </a:r>
            <a:endParaRPr lang="en-US" sz="2000" dirty="0">
              <a:solidFill>
                <a:srgbClr val="000000"/>
              </a:solidFill>
              <a:latin typeface="+mn-lt"/>
              <a:ea typeface="+mn-ea"/>
              <a:cs typeface="Abadi MT Condensed Light"/>
            </a:endParaRPr>
          </a:p>
          <a:p>
            <a:pPr marL="349250" lvl="1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en-US" u="sng" dirty="0">
              <a:solidFill>
                <a:srgbClr val="772399"/>
              </a:solidFill>
              <a:latin typeface="+mn-lt"/>
              <a:ea typeface="+mn-ea"/>
              <a:cs typeface="Abadi MT Condensed Light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u="sng" dirty="0">
                <a:solidFill>
                  <a:srgbClr val="0070C0"/>
                </a:solidFill>
                <a:latin typeface="+mn-lt"/>
                <a:ea typeface="+mn-ea"/>
                <a:cs typeface="Abadi MT Condensed Light"/>
              </a:rPr>
              <a:t>What is blank solution?</a:t>
            </a:r>
            <a:r>
              <a:rPr lang="en-US" b="1" dirty="0">
                <a:solidFill>
                  <a:srgbClr val="0070C0"/>
                </a:solidFill>
                <a:latin typeface="+mn-lt"/>
                <a:ea typeface="+mn-ea"/>
                <a:cs typeface="Abadi MT Condensed Light"/>
              </a:rPr>
              <a:t> 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Abadi MT Condensed Light"/>
              </a:rPr>
              <a:t>It is a solution that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Abadi MT Condensed Light"/>
              </a:rPr>
              <a:t>contains everything except the compound to be measured. 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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مستطيل 1"/>
          <p:cNvSpPr>
            <a:spLocks noChangeArrowheads="1"/>
          </p:cNvSpPr>
          <p:nvPr/>
        </p:nvSpPr>
        <p:spPr bwMode="auto">
          <a:xfrm>
            <a:off x="-9832" y="7374"/>
            <a:ext cx="2441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1200" b="1" dirty="0">
                <a:solidFill>
                  <a:srgbClr val="0033CC"/>
                </a:solidFill>
                <a:latin typeface="+mn-lt"/>
                <a:cs typeface="Arial"/>
              </a:rPr>
              <a:t>Spectrophotometric methods</a:t>
            </a:r>
            <a:r>
              <a:rPr lang="en-US" sz="1200" b="1" dirty="0">
                <a:solidFill>
                  <a:srgbClr val="D60093"/>
                </a:solidFill>
                <a:latin typeface="+mn-lt"/>
                <a:cs typeface="Arial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مربع نص 2"/>
          <p:cNvSpPr txBox="1">
            <a:spLocks noChangeArrowheads="1"/>
          </p:cNvSpPr>
          <p:nvPr/>
        </p:nvSpPr>
        <p:spPr bwMode="auto">
          <a:xfrm>
            <a:off x="152400" y="990600"/>
            <a:ext cx="8610600" cy="501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rtl="0" eaLnBrk="1" hangingPunct="1"/>
            <a:r>
              <a:rPr lang="en-US" dirty="0">
                <a:latin typeface="+mn-lt"/>
                <a:cs typeface="Times New Roman" charset="0"/>
              </a:rPr>
              <a:t>1- cases in which product absorb but not the substrate.</a:t>
            </a:r>
          </a:p>
          <a:p>
            <a:pPr algn="l" rtl="0" eaLnBrk="1" hangingPunct="1"/>
            <a:r>
              <a:rPr lang="en-US" dirty="0">
                <a:latin typeface="+mn-lt"/>
                <a:cs typeface="Times New Roman" charset="0"/>
              </a:rPr>
              <a:t>e.g.   </a:t>
            </a:r>
          </a:p>
          <a:p>
            <a:pPr algn="l" rtl="0" eaLnBrk="1" hangingPunct="1"/>
            <a:r>
              <a:rPr lang="en-US" b="1" dirty="0">
                <a:solidFill>
                  <a:srgbClr val="7030A0"/>
                </a:solidFill>
                <a:latin typeface="+mn-lt"/>
                <a:cs typeface="Times New Roman" charset="0"/>
              </a:rPr>
              <a:t>   </a:t>
            </a:r>
          </a:p>
          <a:p>
            <a:pPr algn="l" rtl="0" eaLnBrk="1" hangingPunct="1"/>
            <a:r>
              <a:rPr lang="en-US" b="1" dirty="0">
                <a:solidFill>
                  <a:srgbClr val="7030A0"/>
                </a:solidFill>
                <a:latin typeface="+mn-lt"/>
                <a:cs typeface="Times New Roman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+mn-lt"/>
                <a:cs typeface="Times New Roman" charset="0"/>
              </a:rPr>
              <a:t>Fumarate</a:t>
            </a:r>
            <a:r>
              <a:rPr lang="en-US" b="1" dirty="0">
                <a:solidFill>
                  <a:srgbClr val="7030A0"/>
                </a:solidFill>
                <a:latin typeface="+mn-lt"/>
                <a:cs typeface="Times New Roman" charset="0"/>
              </a:rPr>
              <a:t> </a:t>
            </a:r>
            <a:r>
              <a:rPr lang="en-US" dirty="0">
                <a:latin typeface="+mn-lt"/>
                <a:cs typeface="Times New Roman" charset="0"/>
              </a:rPr>
              <a:t>                                         </a:t>
            </a:r>
            <a:r>
              <a:rPr lang="en-US" b="1" dirty="0">
                <a:solidFill>
                  <a:srgbClr val="FF0000"/>
                </a:solidFill>
                <a:latin typeface="+mn-lt"/>
                <a:cs typeface="Times New Roman" charset="0"/>
              </a:rPr>
              <a:t>malate</a:t>
            </a:r>
          </a:p>
          <a:p>
            <a:pPr algn="l" rtl="0" eaLnBrk="1" hangingPunct="1"/>
            <a:endParaRPr lang="en-US" dirty="0">
              <a:latin typeface="+mn-lt"/>
              <a:cs typeface="Times New Roman" charset="0"/>
            </a:endParaRPr>
          </a:p>
          <a:p>
            <a:pPr algn="l" rtl="0" eaLnBrk="1" hangingPunct="1"/>
            <a:endParaRPr lang="en-US" dirty="0">
              <a:latin typeface="+mn-lt"/>
              <a:cs typeface="Times New Roman" charset="0"/>
            </a:endParaRPr>
          </a:p>
          <a:p>
            <a:pPr algn="just" rtl="0" eaLnBrk="1" hangingPunct="1"/>
            <a:r>
              <a:rPr lang="en-US" dirty="0">
                <a:latin typeface="+mn-lt"/>
                <a:cs typeface="Times New Roman" charset="0"/>
              </a:rPr>
              <a:t>2- the Co-enzyme undergoes change in absorption upon reduction or oxidation</a:t>
            </a:r>
          </a:p>
          <a:p>
            <a:pPr algn="just" rtl="0" eaLnBrk="1" hangingPunct="1"/>
            <a:endParaRPr lang="en-US" sz="2800" dirty="0">
              <a:latin typeface="+mn-lt"/>
              <a:cs typeface="Times New Roman" charset="0"/>
            </a:endParaRPr>
          </a:p>
          <a:p>
            <a:pPr algn="ctr" rtl="0" eaLnBrk="1" hangingPunct="1"/>
            <a:r>
              <a:rPr lang="en-US" dirty="0">
                <a:latin typeface="+mn-lt"/>
                <a:cs typeface="Times New Roman" charset="0"/>
              </a:rPr>
              <a:t>Oxidized form                        Reduced form</a:t>
            </a:r>
          </a:p>
          <a:p>
            <a:pPr algn="ctr" rtl="0" eaLnBrk="1" hangingPunct="1"/>
            <a:r>
              <a:rPr lang="en-US" b="1" dirty="0">
                <a:solidFill>
                  <a:srgbClr val="0033CC"/>
                </a:solidFill>
                <a:latin typeface="+mn-lt"/>
                <a:cs typeface="Times New Roman" charset="0"/>
              </a:rPr>
              <a:t>NAD</a:t>
            </a:r>
            <a:r>
              <a:rPr lang="en-US" b="1" dirty="0">
                <a:latin typeface="+mn-lt"/>
                <a:cs typeface="Times New Roman" charset="0"/>
              </a:rPr>
              <a:t>                                         </a:t>
            </a:r>
            <a:r>
              <a:rPr lang="en-US" b="1" dirty="0">
                <a:solidFill>
                  <a:srgbClr val="009900"/>
                </a:solidFill>
                <a:latin typeface="+mn-lt"/>
                <a:cs typeface="Times New Roman" charset="0"/>
              </a:rPr>
              <a:t>NADH</a:t>
            </a:r>
          </a:p>
          <a:p>
            <a:pPr algn="ctr" rtl="0" eaLnBrk="1" hangingPunct="1"/>
            <a:r>
              <a:rPr lang="en-US" b="1" dirty="0">
                <a:latin typeface="+mn-lt"/>
                <a:cs typeface="Times New Roman" charset="0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+mn-lt"/>
                <a:cs typeface="Times New Roman" charset="0"/>
              </a:rPr>
              <a:t>NADP</a:t>
            </a:r>
            <a:r>
              <a:rPr lang="en-US" b="1" dirty="0">
                <a:latin typeface="+mn-lt"/>
                <a:cs typeface="Times New Roman" charset="0"/>
              </a:rPr>
              <a:t>                                       </a:t>
            </a:r>
            <a:r>
              <a:rPr lang="en-US" b="1" dirty="0">
                <a:solidFill>
                  <a:srgbClr val="009900"/>
                </a:solidFill>
                <a:latin typeface="+mn-lt"/>
                <a:cs typeface="Times New Roman" charset="0"/>
              </a:rPr>
              <a:t>NADPH</a:t>
            </a:r>
          </a:p>
          <a:p>
            <a:pPr algn="l" rtl="0" eaLnBrk="1" hangingPunct="1"/>
            <a:r>
              <a:rPr lang="en-US" sz="2800" b="1" dirty="0">
                <a:latin typeface="+mn-lt"/>
                <a:cs typeface="Times New Roman" charset="0"/>
              </a:rPr>
              <a:t>   </a:t>
            </a:r>
            <a:endParaRPr lang="ar-sa" sz="2800" b="1" dirty="0">
              <a:latin typeface="+mn-lt"/>
              <a:cs typeface="Times New Roman" charset="0"/>
            </a:endParaRPr>
          </a:p>
        </p:txBody>
      </p:sp>
      <p:sp>
        <p:nvSpPr>
          <p:cNvPr id="4" name="سهم إلى اليمين 3"/>
          <p:cNvSpPr/>
          <p:nvPr/>
        </p:nvSpPr>
        <p:spPr>
          <a:xfrm>
            <a:off x="1981200" y="2286000"/>
            <a:ext cx="3352800" cy="228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2209800" y="1905000"/>
            <a:ext cx="27844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baseline="30000" dirty="0" err="1">
                <a:solidFill>
                  <a:srgbClr val="D60093"/>
                </a:solidFill>
              </a:rPr>
              <a:t>Fumarate</a:t>
            </a:r>
            <a:r>
              <a:rPr lang="en-US" sz="3200" b="1" baseline="30000" dirty="0">
                <a:solidFill>
                  <a:srgbClr val="D60093"/>
                </a:solidFill>
              </a:rPr>
              <a:t> </a:t>
            </a:r>
            <a:r>
              <a:rPr lang="en-US" sz="3200" b="1" baseline="30000" dirty="0" err="1">
                <a:solidFill>
                  <a:srgbClr val="D60093"/>
                </a:solidFill>
              </a:rPr>
              <a:t>hydratase</a:t>
            </a:r>
            <a:endParaRPr lang="en-US" sz="3200" b="1" dirty="0">
              <a:solidFill>
                <a:srgbClr val="D6009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1000"/>
            <a:ext cx="937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baseline="30000" dirty="0">
                <a:solidFill>
                  <a:srgbClr val="0033CC"/>
                </a:solidFill>
                <a:latin typeface="+mn-lt"/>
              </a:rPr>
              <a:t>When the Spectrophotometric methods</a:t>
            </a:r>
            <a:r>
              <a:rPr lang="en-US" sz="4000" b="1" dirty="0">
                <a:solidFill>
                  <a:srgbClr val="0033CC"/>
                </a:solidFill>
                <a:latin typeface="+mn-lt"/>
              </a:rPr>
              <a:t> </a:t>
            </a:r>
            <a:r>
              <a:rPr lang="en-US" sz="4000" b="1" baseline="30000" dirty="0">
                <a:solidFill>
                  <a:srgbClr val="0033CC"/>
                </a:solidFill>
                <a:latin typeface="+mn-lt"/>
              </a:rPr>
              <a:t>can be used</a:t>
            </a:r>
            <a:r>
              <a:rPr lang="en-US" sz="3600" b="1" baseline="30000" dirty="0">
                <a:solidFill>
                  <a:srgbClr val="0033CC"/>
                </a:solidFill>
              </a:rPr>
              <a:t>?</a:t>
            </a:r>
            <a:endParaRPr lang="en-US" sz="3600" b="1" dirty="0">
              <a:solidFill>
                <a:srgbClr val="0033CC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5334000" y="1828800"/>
            <a:ext cx="1371600" cy="990600"/>
          </a:xfrm>
          <a:prstGeom prst="donut">
            <a:avLst>
              <a:gd name="adj" fmla="val 5719"/>
            </a:avLst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6705600" y="1905000"/>
            <a:ext cx="838200" cy="1524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0800000" flipV="1">
            <a:off x="6858000" y="2133600"/>
            <a:ext cx="838200" cy="1524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0800000" flipV="1">
            <a:off x="6781800" y="2438400"/>
            <a:ext cx="914400" cy="1524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4835670">
            <a:off x="6980436" y="139685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</a:t>
            </a:r>
          </a:p>
        </p:txBody>
      </p:sp>
      <p:sp>
        <p:nvSpPr>
          <p:cNvPr id="8" name="Donut 7"/>
          <p:cNvSpPr/>
          <p:nvPr/>
        </p:nvSpPr>
        <p:spPr>
          <a:xfrm>
            <a:off x="5105400" y="4114800"/>
            <a:ext cx="2895600" cy="1676400"/>
          </a:xfrm>
          <a:prstGeom prst="donut">
            <a:avLst>
              <a:gd name="adj" fmla="val 34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5400000">
            <a:off x="7962900" y="4381500"/>
            <a:ext cx="381000" cy="3048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 flipV="1">
            <a:off x="7696200" y="4114800"/>
            <a:ext cx="457200" cy="3048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8039100" y="4610100"/>
            <a:ext cx="457200" cy="3810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574987">
            <a:off x="7537896" y="365871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UV. Light (</a:t>
            </a:r>
            <a:r>
              <a:rPr lang="en-US" b="1" dirty="0">
                <a:solidFill>
                  <a:srgbClr val="FF0000"/>
                </a:solidFill>
              </a:rPr>
              <a:t>340 nm</a:t>
            </a:r>
            <a:r>
              <a:rPr lang="en-US" dirty="0"/>
              <a:t>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38200" y="5943600"/>
            <a:ext cx="7467600" cy="747897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rtl="0" eaLnBrk="0" hangingPunct="0">
              <a:lnSpc>
                <a:spcPct val="120000"/>
              </a:lnSpc>
            </a:pPr>
            <a:r>
              <a:rPr lang="en-US" b="1" dirty="0">
                <a:solidFill>
                  <a:srgbClr val="0000FF"/>
                </a:solidFill>
                <a:cs typeface="Times New Roman" charset="0"/>
              </a:rPr>
              <a:t>If reduced form was product: increase the absorbance / min</a:t>
            </a:r>
            <a:endParaRPr lang="en-US" dirty="0">
              <a:cs typeface="Times New Roman" charset="0"/>
            </a:endParaRPr>
          </a:p>
          <a:p>
            <a:pPr algn="ctr" rtl="0" eaLnBrk="0" hangingPunct="0">
              <a:lnSpc>
                <a:spcPct val="120000"/>
              </a:lnSpc>
            </a:pPr>
            <a:r>
              <a:rPr lang="en-US" b="1" dirty="0">
                <a:solidFill>
                  <a:srgbClr val="0000FF"/>
                </a:solidFill>
                <a:cs typeface="Times New Roman" charset="0"/>
              </a:rPr>
              <a:t>If reduced form was substrate : decrease the absorbance / min </a:t>
            </a:r>
            <a:endParaRPr lang="en-US" dirty="0">
              <a:cs typeface="Times New Roman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8913813" cy="914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200" dirty="0"/>
              <a:t>If Substrate and Product can not absorb light? What is the 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pic>
        <p:nvPicPr>
          <p:cNvPr id="4" name="Picture 3" descr="Screen Shot 2015-09-15 at 8.22.42 AM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87"/>
          <a:stretch/>
        </p:blipFill>
        <p:spPr>
          <a:xfrm>
            <a:off x="608013" y="3141663"/>
            <a:ext cx="83058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7257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Custom 20">
      <a:dk1>
        <a:srgbClr val="323A3E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31520</TotalTime>
  <Words>1199</Words>
  <Application>Microsoft Office PowerPoint</Application>
  <PresentationFormat>On-screen Show (4:3)</PresentationFormat>
  <Paragraphs>220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MS PGothic</vt:lpstr>
      <vt:lpstr>Abadi MT Condensed Light</vt:lpstr>
      <vt:lpstr>Aharoni</vt:lpstr>
      <vt:lpstr>Algerian</vt:lpstr>
      <vt:lpstr>Arial</vt:lpstr>
      <vt:lpstr>Calibri</vt:lpstr>
      <vt:lpstr>Century Gothic</vt:lpstr>
      <vt:lpstr>Century Schoolbook</vt:lpstr>
      <vt:lpstr>Georgia</vt:lpstr>
      <vt:lpstr>Symbol</vt:lpstr>
      <vt:lpstr>Times New Roman</vt:lpstr>
      <vt:lpstr>Wingdings</vt:lpstr>
      <vt:lpstr>Wingdings 2</vt:lpstr>
      <vt:lpstr>Perception</vt:lpstr>
      <vt:lpstr>322 BCH</vt:lpstr>
      <vt:lpstr>Objective</vt:lpstr>
      <vt:lpstr>How to follow a reaction?</vt:lpstr>
      <vt:lpstr> Methods of quantitatively following enzyme reactions </vt:lpstr>
      <vt:lpstr>PowerPoint Presentation</vt:lpstr>
      <vt:lpstr>PowerPoint Presentation</vt:lpstr>
      <vt:lpstr>PowerPoint Presentation</vt:lpstr>
      <vt:lpstr>PowerPoint Presentation</vt:lpstr>
      <vt:lpstr>If Substrate and Product can not absorb light? What is the solution?</vt:lpstr>
      <vt:lpstr>PowerPoint Presentation</vt:lpstr>
      <vt:lpstr>PowerPoint Presentation</vt:lpstr>
      <vt:lpstr>PowerPoint Presentation</vt:lpstr>
      <vt:lpstr>Continuous Assay</vt:lpstr>
      <vt:lpstr>PowerPoint Presentation</vt:lpstr>
      <vt:lpstr>PowerPoint Presentation</vt:lpstr>
      <vt:lpstr>PowerPoint Presentation</vt:lpstr>
      <vt:lpstr>PowerPoint Presentation</vt:lpstr>
      <vt:lpstr>Reaction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3</dc:title>
  <dc:creator>zaima</dc:creator>
  <cp:lastModifiedBy>first first</cp:lastModifiedBy>
  <cp:revision>192</cp:revision>
  <cp:lastPrinted>2015-09-15T09:04:39Z</cp:lastPrinted>
  <dcterms:created xsi:type="dcterms:W3CDTF">2009-10-15T15:35:13Z</dcterms:created>
  <dcterms:modified xsi:type="dcterms:W3CDTF">2016-10-16T08:53:38Z</dcterms:modified>
</cp:coreProperties>
</file>