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0" r:id="rId4"/>
    <p:sldId id="265" r:id="rId5"/>
    <p:sldId id="312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000"/>
    <a:srgbClr val="6DAB2E"/>
    <a:srgbClr val="EAEAEA"/>
    <a:srgbClr val="FFFFFF"/>
    <a:srgbClr val="CCCCCC"/>
    <a:srgbClr val="466032"/>
    <a:srgbClr val="40404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AD25E-2AE1-442F-96AB-F70AFC914D73}" v="5306" dt="2018-06-07T16:45:40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a Adkins" userId="14c23e932176157f" providerId="LiveId" clId="{D9CAD25E-2AE1-442F-96AB-F70AFC914D73}"/>
    <pc:docChg chg="modSld">
      <pc:chgData name="Tonya Adkins" userId="14c23e932176157f" providerId="LiveId" clId="{D9CAD25E-2AE1-442F-96AB-F70AFC914D73}" dt="2018-06-07T16:45:40.034" v="5305" actId="962"/>
      <pc:docMkLst>
        <pc:docMk/>
      </pc:docMkLst>
      <pc:sldChg chg="modSp">
        <pc:chgData name="Tonya Adkins" userId="14c23e932176157f" providerId="LiveId" clId="{D9CAD25E-2AE1-442F-96AB-F70AFC914D73}" dt="2018-06-07T16:18:14.212" v="647" actId="962"/>
        <pc:sldMkLst>
          <pc:docMk/>
          <pc:sldMk cId="3034049028" sldId="260"/>
        </pc:sldMkLst>
        <pc:picChg chg="mod">
          <ac:chgData name="Tonya Adkins" userId="14c23e932176157f" providerId="LiveId" clId="{D9CAD25E-2AE1-442F-96AB-F70AFC914D73}" dt="2018-06-07T16:18:14.212" v="647" actId="962"/>
          <ac:picMkLst>
            <pc:docMk/>
            <pc:sldMk cId="3034049028" sldId="260"/>
            <ac:picMk id="24578" creationId="{00000000-0000-0000-0000-000000000000}"/>
          </ac:picMkLst>
        </pc:picChg>
      </pc:sldChg>
      <pc:sldChg chg="modSp">
        <pc:chgData name="Tonya Adkins" userId="14c23e932176157f" providerId="LiveId" clId="{D9CAD25E-2AE1-442F-96AB-F70AFC914D73}" dt="2018-06-07T16:21:11.617" v="1083" actId="962"/>
        <pc:sldMkLst>
          <pc:docMk/>
          <pc:sldMk cId="889091256" sldId="313"/>
        </pc:sldMkLst>
        <pc:picChg chg="mod">
          <ac:chgData name="Tonya Adkins" userId="14c23e932176157f" providerId="LiveId" clId="{D9CAD25E-2AE1-442F-96AB-F70AFC914D73}" dt="2018-06-07T16:21:11.617" v="1083" actId="962"/>
          <ac:picMkLst>
            <pc:docMk/>
            <pc:sldMk cId="889091256" sldId="313"/>
            <ac:picMk id="25602" creationId="{00000000-0000-0000-0000-000000000000}"/>
          </ac:picMkLst>
        </pc:picChg>
      </pc:sldChg>
      <pc:sldChg chg="modSp">
        <pc:chgData name="Tonya Adkins" userId="14c23e932176157f" providerId="LiveId" clId="{D9CAD25E-2AE1-442F-96AB-F70AFC914D73}" dt="2018-06-07T16:31:03.404" v="2305" actId="962"/>
        <pc:sldMkLst>
          <pc:docMk/>
          <pc:sldMk cId="3654180904" sldId="316"/>
        </pc:sldMkLst>
        <pc:picChg chg="mod">
          <ac:chgData name="Tonya Adkins" userId="14c23e932176157f" providerId="LiveId" clId="{D9CAD25E-2AE1-442F-96AB-F70AFC914D73}" dt="2018-06-07T16:31:03.404" v="2305" actId="962"/>
          <ac:picMkLst>
            <pc:docMk/>
            <pc:sldMk cId="3654180904" sldId="316"/>
            <ac:picMk id="26626" creationId="{00000000-0000-0000-0000-000000000000}"/>
          </ac:picMkLst>
        </pc:picChg>
      </pc:sldChg>
      <pc:sldChg chg="modSp">
        <pc:chgData name="Tonya Adkins" userId="14c23e932176157f" providerId="LiveId" clId="{D9CAD25E-2AE1-442F-96AB-F70AFC914D73}" dt="2018-06-07T16:36:54.855" v="3347" actId="962"/>
        <pc:sldMkLst>
          <pc:docMk/>
          <pc:sldMk cId="3558164134" sldId="317"/>
        </pc:sldMkLst>
        <pc:picChg chg="mod">
          <ac:chgData name="Tonya Adkins" userId="14c23e932176157f" providerId="LiveId" clId="{D9CAD25E-2AE1-442F-96AB-F70AFC914D73}" dt="2018-06-07T16:36:54.855" v="3347" actId="962"/>
          <ac:picMkLst>
            <pc:docMk/>
            <pc:sldMk cId="3558164134" sldId="317"/>
            <ac:picMk id="27650" creationId="{00000000-0000-0000-0000-000000000000}"/>
          </ac:picMkLst>
        </pc:picChg>
      </pc:sldChg>
      <pc:sldChg chg="modSp">
        <pc:chgData name="Tonya Adkins" userId="14c23e932176157f" providerId="LiveId" clId="{D9CAD25E-2AE1-442F-96AB-F70AFC914D73}" dt="2018-06-07T16:41:19.638" v="4277" actId="962"/>
        <pc:sldMkLst>
          <pc:docMk/>
          <pc:sldMk cId="2417501449" sldId="318"/>
        </pc:sldMkLst>
        <pc:picChg chg="mod">
          <ac:chgData name="Tonya Adkins" userId="14c23e932176157f" providerId="LiveId" clId="{D9CAD25E-2AE1-442F-96AB-F70AFC914D73}" dt="2018-06-07T16:41:19.638" v="4277" actId="962"/>
          <ac:picMkLst>
            <pc:docMk/>
            <pc:sldMk cId="2417501449" sldId="318"/>
            <ac:picMk id="28674" creationId="{00000000-0000-0000-0000-000000000000}"/>
          </ac:picMkLst>
        </pc:picChg>
      </pc:sldChg>
      <pc:sldChg chg="modSp">
        <pc:chgData name="Tonya Adkins" userId="14c23e932176157f" providerId="LiveId" clId="{D9CAD25E-2AE1-442F-96AB-F70AFC914D73}" dt="2018-06-07T16:45:40.034" v="5305" actId="962"/>
        <pc:sldMkLst>
          <pc:docMk/>
          <pc:sldMk cId="338616872" sldId="321"/>
        </pc:sldMkLst>
        <pc:picChg chg="mod">
          <ac:chgData name="Tonya Adkins" userId="14c23e932176157f" providerId="LiveId" clId="{D9CAD25E-2AE1-442F-96AB-F70AFC914D73}" dt="2018-06-07T16:45:40.034" v="5305" actId="962"/>
          <ac:picMkLst>
            <pc:docMk/>
            <pc:sldMk cId="338616872" sldId="321"/>
            <ac:picMk id="30722" creationId="{00000000-0000-0000-0000-000000000000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ABF01-48BE-4F1C-9304-F7A7B5BC844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415DB-F54B-47CC-BE70-AFE0DCF6F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2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F7546D27-3F3D-4D5D-9F4A-CA527083EF40}" type="slidenum">
              <a:rPr lang="en-US" altLang="en-US" b="0" smtClean="0">
                <a:latin typeface="Arial" panose="020B0604020202020204" pitchFamily="34" charset="0"/>
              </a:rPr>
              <a:pPr/>
              <a:t>1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1331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7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8B478AF0-1885-4FDB-B678-76E084054132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1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9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11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11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12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12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13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13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2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2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4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4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5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5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6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6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7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7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8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8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9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9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E9B800F4-12B1-4461-B1E7-6B0C9647DF2E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10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defTabSz="928688"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r" eaLnBrk="1" hangingPunct="1"/>
            <a:fld id="{6691FC63-2747-446B-9409-10989929DF20}" type="slidenum">
              <a:rPr lang="en-US" altLang="en-US" sz="1200" b="0">
                <a:latin typeface="Arial" panose="020B0604020202020204" pitchFamily="34" charset="0"/>
              </a:rPr>
              <a:pPr algn="r" eaLnBrk="1" hangingPunct="1"/>
              <a:t>10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567" y="232834"/>
            <a:ext cx="4572000" cy="640080"/>
          </a:xfrm>
        </p:spPr>
        <p:txBody>
          <a:bodyPr anchor="t">
            <a:noAutofit/>
          </a:bodyPr>
          <a:lstStyle>
            <a:lvl1pPr algn="l">
              <a:defRPr sz="4000" b="1">
                <a:solidFill>
                  <a:srgbClr val="4660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567" y="970173"/>
            <a:ext cx="4572000" cy="4127967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4660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Content Placeholder 8"/>
          <p:cNvSpPr>
            <a:spLocks noGrp="1" noChangeAspect="1"/>
          </p:cNvSpPr>
          <p:nvPr>
            <p:ph sz="quarter" idx="13"/>
          </p:nvPr>
        </p:nvSpPr>
        <p:spPr>
          <a:xfrm>
            <a:off x="5529699" y="970172"/>
            <a:ext cx="4123559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 hasCustomPrompt="1"/>
          </p:nvPr>
        </p:nvSpPr>
        <p:spPr>
          <a:xfrm>
            <a:off x="624136" y="6400801"/>
            <a:ext cx="8229600" cy="365760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40404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 Copyright here</a:t>
            </a:r>
          </a:p>
        </p:txBody>
      </p:sp>
    </p:spTree>
    <p:extLst>
      <p:ext uri="{BB962C8B-B14F-4D97-AF65-F5344CB8AC3E}">
        <p14:creationId xmlns:p14="http://schemas.microsoft.com/office/powerpoint/2010/main" val="348974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36" y="355600"/>
            <a:ext cx="9144000" cy="11887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660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457200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24136" y="6400801"/>
            <a:ext cx="2286000" cy="365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04040"/>
                </a:solidFill>
              </a:rPr>
              <a:t>©2019 McGraw-Hill Education.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38824" y="6400799"/>
            <a:ext cx="2714625" cy="27432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Jump Link</a:t>
            </a:r>
          </a:p>
        </p:txBody>
      </p:sp>
    </p:spTree>
    <p:extLst>
      <p:ext uri="{BB962C8B-B14F-4D97-AF65-F5344CB8AC3E}">
        <p14:creationId xmlns:p14="http://schemas.microsoft.com/office/powerpoint/2010/main" val="44844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36" y="355600"/>
            <a:ext cx="9144000" cy="11887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660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219456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Content Placeholder 2"/>
          <p:cNvSpPr>
            <a:spLocks noGrp="1"/>
          </p:cNvSpPr>
          <p:nvPr>
            <p:ph idx="10"/>
          </p:nvPr>
        </p:nvSpPr>
        <p:spPr>
          <a:xfrm>
            <a:off x="624136" y="4006532"/>
            <a:ext cx="9144000" cy="219456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624136" y="6400801"/>
            <a:ext cx="2286000" cy="365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04040"/>
                </a:solidFill>
              </a:rPr>
              <a:t>©2019 McGraw-Hill Education.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838824" y="6400799"/>
            <a:ext cx="2714625" cy="27432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Jump Link</a:t>
            </a:r>
          </a:p>
        </p:txBody>
      </p:sp>
    </p:spTree>
    <p:extLst>
      <p:ext uri="{BB962C8B-B14F-4D97-AF65-F5344CB8AC3E}">
        <p14:creationId xmlns:p14="http://schemas.microsoft.com/office/powerpoint/2010/main" val="98322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36" y="355600"/>
            <a:ext cx="9144000" cy="11887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660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137160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Content Placeholder 2"/>
          <p:cNvSpPr>
            <a:spLocks noGrp="1"/>
          </p:cNvSpPr>
          <p:nvPr>
            <p:ph idx="10"/>
          </p:nvPr>
        </p:nvSpPr>
        <p:spPr>
          <a:xfrm>
            <a:off x="624136" y="3231833"/>
            <a:ext cx="9144000" cy="137160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1"/>
          </p:nvPr>
        </p:nvSpPr>
        <p:spPr>
          <a:xfrm>
            <a:off x="624136" y="4844733"/>
            <a:ext cx="9144000" cy="137160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624136" y="6400801"/>
            <a:ext cx="2286000" cy="365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04040"/>
                </a:solidFill>
              </a:rPr>
              <a:t>©2019 McGraw-Hill Education.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838824" y="6400799"/>
            <a:ext cx="2714625" cy="27432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Jump Link</a:t>
            </a:r>
          </a:p>
        </p:txBody>
      </p:sp>
    </p:spTree>
    <p:extLst>
      <p:ext uri="{BB962C8B-B14F-4D97-AF65-F5344CB8AC3E}">
        <p14:creationId xmlns:p14="http://schemas.microsoft.com/office/powerpoint/2010/main" val="397162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36" y="355600"/>
            <a:ext cx="9144000" cy="118872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660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109728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Content Placeholder 2"/>
          <p:cNvSpPr>
            <a:spLocks noGrp="1"/>
          </p:cNvSpPr>
          <p:nvPr>
            <p:ph idx="10"/>
          </p:nvPr>
        </p:nvSpPr>
        <p:spPr>
          <a:xfrm>
            <a:off x="624136" y="2863533"/>
            <a:ext cx="9144000" cy="109728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1"/>
          </p:nvPr>
        </p:nvSpPr>
        <p:spPr>
          <a:xfrm>
            <a:off x="624136" y="4057333"/>
            <a:ext cx="9144000" cy="109728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624136" y="5223933"/>
            <a:ext cx="9144000" cy="1097280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spcAft>
                <a:spcPts val="1200"/>
              </a:spcAft>
              <a:buNone/>
              <a:defRPr sz="2800"/>
            </a:lvl1pPr>
            <a:lvl2pPr marL="457200" indent="-347472">
              <a:spcBef>
                <a:spcPts val="1200"/>
              </a:spcBef>
              <a:spcAft>
                <a:spcPts val="1200"/>
              </a:spcAft>
              <a:buClr>
                <a:srgbClr val="466032"/>
              </a:buClr>
              <a:buSzPct val="100000"/>
              <a:buFont typeface="Arial" panose="020B0604020202020204" pitchFamily="34" charset="0"/>
              <a:buChar char="•"/>
              <a:defRPr sz="2400"/>
            </a:lvl2pPr>
            <a:lvl3pPr marL="822960" indent="-274320">
              <a:spcBef>
                <a:spcPts val="1200"/>
              </a:spcBef>
              <a:spcAft>
                <a:spcPts val="1200"/>
              </a:spcAft>
              <a:buClr>
                <a:srgbClr val="B60000"/>
              </a:buClr>
              <a:buSzPct val="100000"/>
              <a:buFont typeface="Arial" panose="020B0604020202020204" pitchFamily="34" charset="0"/>
              <a:buChar char="•"/>
              <a:defRPr sz="2200"/>
            </a:lvl3pPr>
            <a:lvl4pPr marL="1188720" indent="-274320"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2000"/>
            </a:lvl4pPr>
            <a:lvl5pPr marL="1554480" indent="-2286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624136" y="6400801"/>
            <a:ext cx="2286000" cy="365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404040"/>
                </a:solidFill>
              </a:rPr>
              <a:t>©2019 McGraw-Hill Education.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838824" y="6400799"/>
            <a:ext cx="2714625" cy="27432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Jump Link</a:t>
            </a:r>
          </a:p>
        </p:txBody>
      </p:sp>
    </p:spTree>
    <p:extLst>
      <p:ext uri="{BB962C8B-B14F-4D97-AF65-F5344CB8AC3E}">
        <p14:creationId xmlns:p14="http://schemas.microsoft.com/office/powerpoint/2010/main" val="105338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1157-9E44-40F8-84A1-C58DD8D7432C}" type="datetime1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2019 McGraw-Hill Education. All rights reserved. Authorized only for instructor use in the classroom. No reproduction or further distribution permitted without the prior written consent of McGraw-Hill Education.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ACCEEB-34E4-4D56-87BF-7D64DF43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2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80" r:id="rId4"/>
    <p:sldLayoutId id="214748367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BD6777E3-A006-491C-A41C-4964B67DF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Chapter 1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Introduction to Business Forecasting and Predictive Analytics</a:t>
            </a:r>
          </a:p>
        </p:txBody>
      </p:sp>
      <p:pic>
        <p:nvPicPr>
          <p:cNvPr id="6146" name="Picture 3" descr="Book cover image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© 2019 McGraw-Hill Education. All rights reserved. Authorized only for instructor use in the classroom. 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1719068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CLEANSING EXAMPLE – 2b</a:t>
            </a:r>
          </a:p>
        </p:txBody>
      </p:sp>
      <p:pic>
        <p:nvPicPr>
          <p:cNvPr id="28674" name="Picture 2" descr="Shown are three copies of the time-series graph from the previous example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1584" y="1171812"/>
            <a:ext cx="8172874" cy="51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38824" y="6400799"/>
            <a:ext cx="2714625" cy="274320"/>
          </a:xfrm>
        </p:spPr>
        <p:txBody>
          <a:bodyPr/>
          <a:lstStyle/>
          <a:p>
            <a:r>
              <a:rPr lang="en-US" dirty="0">
                <a:hlinkClick r:id="" action="ppaction://noaction"/>
              </a:rPr>
              <a:t>Jump to long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01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Qualitative versus Qualitative Predictions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45720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  <a:buClrTx/>
              <a:buSzTx/>
              <a:defRPr/>
            </a:pPr>
            <a:r>
              <a:rPr lang="en-US" dirty="0">
                <a:solidFill>
                  <a:schemeClr val="tx1"/>
                </a:solidFill>
              </a:rPr>
              <a:t>Qualitative: (Subjective or Judgmental)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SzTx/>
              <a:defRPr/>
            </a:pPr>
            <a:r>
              <a:rPr lang="en-US" dirty="0">
                <a:solidFill>
                  <a:schemeClr val="tx1"/>
                </a:solidFill>
              </a:rPr>
              <a:t>versus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SzTx/>
              <a:defRPr/>
            </a:pPr>
            <a:r>
              <a:rPr lang="en-US" dirty="0">
                <a:solidFill>
                  <a:schemeClr val="tx1"/>
                </a:solidFill>
              </a:rPr>
              <a:t>Quantitative (Objective)</a:t>
            </a:r>
          </a:p>
          <a:p>
            <a:pPr algn="ctr">
              <a:spcBef>
                <a:spcPts val="4800"/>
              </a:spcBef>
              <a:buClrTx/>
              <a:buSzTx/>
              <a:defRPr/>
            </a:pPr>
            <a:r>
              <a:rPr lang="en-US" dirty="0">
                <a:solidFill>
                  <a:schemeClr val="tx1"/>
                </a:solidFill>
              </a:rPr>
              <a:t>Quantitative forecast methods have been repeatedly shown to do better than qualitative methods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19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COMMON MEASURES of FIT and/or ACCURACY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15153" y="1665288"/>
            <a:ext cx="3352778" cy="1005341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tx1"/>
                </a:solidFill>
              </a:rPr>
              <a:t>Root Mean Squared Error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930966"/>
              </p:ext>
            </p:extLst>
          </p:nvPr>
        </p:nvGraphicFramePr>
        <p:xfrm>
          <a:off x="1277485" y="2708275"/>
          <a:ext cx="36195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1447560" imgH="507960" progId="Equation.DSMT4">
                  <p:embed/>
                </p:oleObj>
              </mc:Choice>
              <mc:Fallback>
                <p:oleObj name="Equation" r:id="rId4" imgW="144756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85" y="2708275"/>
                        <a:ext cx="36195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4"/>
          <p:cNvSpPr>
            <a:spLocks noGrp="1"/>
          </p:cNvSpPr>
          <p:nvPr>
            <p:ph idx="10"/>
          </p:nvPr>
        </p:nvSpPr>
        <p:spPr>
          <a:xfrm>
            <a:off x="5737237" y="1665288"/>
            <a:ext cx="3004435" cy="100584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B60000"/>
                </a:solidFill>
              </a:rPr>
              <a:t>Mean Absolute Percentage Error</a:t>
            </a:r>
            <a:endParaRPr lang="en-US" dirty="0">
              <a:solidFill>
                <a:srgbClr val="B60000"/>
              </a:solidFill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066319"/>
              </p:ext>
            </p:extLst>
          </p:nvPr>
        </p:nvGraphicFramePr>
        <p:xfrm>
          <a:off x="5443993" y="2779713"/>
          <a:ext cx="3841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1536480" imgH="457200" progId="Equation.DSMT4">
                  <p:embed/>
                </p:oleObj>
              </mc:Choice>
              <mc:Fallback>
                <p:oleObj name="Equation" r:id="rId6" imgW="15364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993" y="2779713"/>
                        <a:ext cx="38417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6"/>
          <p:cNvSpPr>
            <a:spLocks noGrp="1"/>
          </p:cNvSpPr>
          <p:nvPr>
            <p:ph idx="11"/>
          </p:nvPr>
        </p:nvSpPr>
        <p:spPr>
          <a:xfrm>
            <a:off x="624136" y="4119033"/>
            <a:ext cx="9144000" cy="2035028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solidFill>
                  <a:schemeClr val="tx1"/>
                </a:solidFill>
              </a:rPr>
              <a:t>There is no need to remember the equations since forecasting software will calculate the results for you.</a:t>
            </a:r>
          </a:p>
          <a:p>
            <a:pPr>
              <a:defRPr/>
            </a:pPr>
            <a:r>
              <a:rPr lang="en-US" sz="2600" dirty="0">
                <a:solidFill>
                  <a:schemeClr val="tx1"/>
                </a:solidFill>
              </a:rPr>
              <a:t>However, it is good to have an understanding of the calculation so that you may interpret the results correctly.</a:t>
            </a:r>
          </a:p>
        </p:txBody>
      </p:sp>
    </p:spTree>
    <p:extLst>
      <p:ext uri="{BB962C8B-B14F-4D97-AF65-F5344CB8AC3E}">
        <p14:creationId xmlns:p14="http://schemas.microsoft.com/office/powerpoint/2010/main" val="360100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to improved forecasts</a:t>
            </a:r>
          </a:p>
        </p:txBody>
      </p:sp>
      <p:pic>
        <p:nvPicPr>
          <p:cNvPr id="30722" name="Picture 2" descr="The graphic lists and describes the steps to improved forecasts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6618" y="1302438"/>
            <a:ext cx="8478836" cy="496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38824" y="6400799"/>
            <a:ext cx="2714625" cy="274320"/>
          </a:xfrm>
        </p:spPr>
        <p:txBody>
          <a:bodyPr/>
          <a:lstStyle/>
          <a:p>
            <a:r>
              <a:rPr lang="en-US" dirty="0">
                <a:hlinkClick r:id="" action="ppaction://noaction"/>
              </a:rPr>
              <a:t>Jump to long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Forecasting Realistically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4572000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altLang="en-US" dirty="0">
                <a:solidFill>
                  <a:schemeClr val="tx1"/>
                </a:solidFill>
              </a:rPr>
              <a:t>When we make a forecast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one thing that we know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is that we will almost surely be </a:t>
            </a:r>
            <a:r>
              <a:rPr lang="en-US" altLang="en-US" dirty="0">
                <a:solidFill>
                  <a:srgbClr val="B60000"/>
                </a:solidFill>
              </a:rPr>
              <a:t>wrong</a:t>
            </a:r>
            <a:r>
              <a:rPr lang="en-US" altLang="en-US" dirty="0"/>
              <a:t>.</a:t>
            </a:r>
          </a:p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altLang="en-US" dirty="0">
                <a:solidFill>
                  <a:schemeClr val="tx1"/>
                </a:solidFill>
              </a:rPr>
              <a:t>Our goal should be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to provide better information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than can be obtained otherwise.</a:t>
            </a:r>
          </a:p>
        </p:txBody>
      </p:sp>
    </p:spTree>
    <p:extLst>
      <p:ext uri="{BB962C8B-B14F-4D97-AF65-F5344CB8AC3E}">
        <p14:creationId xmlns:p14="http://schemas.microsoft.com/office/powerpoint/2010/main" val="294589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Data to Action</a:t>
            </a:r>
            <a:r>
              <a:rPr lang="en-US" sz="1500" dirty="0"/>
              <a:t> 1</a:t>
            </a:r>
            <a:endParaRPr lang="en-US" dirty="0"/>
          </a:p>
        </p:txBody>
      </p:sp>
      <p:pic>
        <p:nvPicPr>
          <p:cNvPr id="24578" name="Picture 2" descr="A graphic showing the path from data to action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32" y="1665288"/>
            <a:ext cx="8978666" cy="3937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/>
          <p:cNvSpPr>
            <a:spLocks noGrp="1"/>
          </p:cNvSpPr>
          <p:nvPr>
            <p:ph idx="10"/>
          </p:nvPr>
        </p:nvSpPr>
        <p:spPr>
          <a:xfrm>
            <a:off x="624136" y="5791754"/>
            <a:ext cx="9144000" cy="457200"/>
          </a:xfrm>
        </p:spPr>
        <p:txBody>
          <a:bodyPr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This course is primarily about turning “</a:t>
            </a:r>
            <a:r>
              <a:rPr lang="en-US" sz="2200" b="1" dirty="0">
                <a:solidFill>
                  <a:schemeClr val="tx1"/>
                </a:solidFill>
              </a:rPr>
              <a:t>data</a:t>
            </a:r>
            <a:r>
              <a:rPr lang="en-US" sz="2200" dirty="0">
                <a:solidFill>
                  <a:schemeClr val="tx1"/>
                </a:solidFill>
              </a:rPr>
              <a:t>” into “</a:t>
            </a:r>
            <a:r>
              <a:rPr lang="en-US" sz="2200" b="1" dirty="0">
                <a:solidFill>
                  <a:schemeClr val="tx1"/>
                </a:solidFill>
              </a:rPr>
              <a:t>information</a:t>
            </a:r>
            <a:r>
              <a:rPr lang="en-US" sz="2200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38824" y="6400799"/>
            <a:ext cx="2714625" cy="274320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hlinkClick r:id="" action="ppaction://noaction"/>
              </a:rPr>
              <a:t>Jump to long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" action="ppaction://noaction"/>
              </a:rPr>
              <a:t>description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04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Effective Forecasting Process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4572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>
                <a:solidFill>
                  <a:schemeClr val="tx1"/>
                </a:solidFill>
              </a:rPr>
              <a:t>If you can </a:t>
            </a:r>
            <a:r>
              <a:rPr lang="en-US" altLang="en-US" dirty="0">
                <a:solidFill>
                  <a:srgbClr val="B60000"/>
                </a:solidFill>
              </a:rPr>
              <a:t>get the forecast “right,”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you have the potential to get the rest of the supply chain right.</a:t>
            </a:r>
          </a:p>
          <a:p>
            <a:pPr>
              <a:spcBef>
                <a:spcPts val="1800"/>
              </a:spcBef>
            </a:pPr>
            <a:r>
              <a:rPr lang="en-US" altLang="en-US" dirty="0">
                <a:solidFill>
                  <a:schemeClr val="tx1"/>
                </a:solidFill>
              </a:rPr>
              <a:t>Think of forecasting as a set of tools that helps decision makers make the best possible judgments about future events. </a:t>
            </a:r>
          </a:p>
          <a:p>
            <a:pPr>
              <a:spcBef>
                <a:spcPts val="1800"/>
              </a:spcBef>
            </a:pPr>
            <a:r>
              <a:rPr lang="en-US" altLang="en-US" dirty="0">
                <a:solidFill>
                  <a:srgbClr val="B60000"/>
                </a:solidFill>
              </a:rPr>
              <a:t>Quantitative methods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have been shown to out perform qualitative methods in making predictions about the future course of events for most situations.</a:t>
            </a:r>
          </a:p>
        </p:txBody>
      </p:sp>
    </p:spTree>
    <p:extLst>
      <p:ext uri="{BB962C8B-B14F-4D97-AF65-F5344CB8AC3E}">
        <p14:creationId xmlns:p14="http://schemas.microsoft.com/office/powerpoint/2010/main" val="159591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Forecasting Methods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4572000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altLang="en-US" dirty="0">
                <a:solidFill>
                  <a:schemeClr val="tx1"/>
                </a:solidFill>
              </a:rPr>
              <a:t>Judgmental Methods – an overview.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altLang="en-US" dirty="0">
                <a:solidFill>
                  <a:schemeClr val="tx1"/>
                </a:solidFill>
              </a:rPr>
              <a:t>Extrapolative Methods – Project the past pattern in the data into the future.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altLang="en-US" dirty="0">
                <a:solidFill>
                  <a:schemeClr val="tx1"/>
                </a:solidFill>
              </a:rPr>
              <a:t>Explanatory Methods – Take causality into consideration – based on regression analysis.</a:t>
            </a:r>
          </a:p>
        </p:txBody>
      </p:sp>
    </p:spTree>
    <p:extLst>
      <p:ext uri="{BB962C8B-B14F-4D97-AF65-F5344CB8AC3E}">
        <p14:creationId xmlns:p14="http://schemas.microsoft.com/office/powerpoint/2010/main" val="173146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Judgments With Quantitative Methods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4572000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altLang="en-US" dirty="0">
                <a:solidFill>
                  <a:schemeClr val="tx1"/>
                </a:solidFill>
              </a:rPr>
              <a:t>To captures forces that cannot be replicated in quantitative models.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altLang="en-US" dirty="0">
                <a:solidFill>
                  <a:srgbClr val="FF0000"/>
                </a:solidFill>
              </a:rPr>
              <a:t>To improve quantitative methods.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altLang="en-US" dirty="0">
                <a:solidFill>
                  <a:schemeClr val="tx1"/>
                </a:solidFill>
              </a:rPr>
              <a:t>At the beginning and end of a forecasting process</a:t>
            </a:r>
          </a:p>
        </p:txBody>
      </p:sp>
    </p:spTree>
    <p:extLst>
      <p:ext uri="{BB962C8B-B14F-4D97-AF65-F5344CB8AC3E}">
        <p14:creationId xmlns:p14="http://schemas.microsoft.com/office/powerpoint/2010/main" val="294769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CLEANSING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624136" y="1665288"/>
            <a:ext cx="9144000" cy="4572000"/>
          </a:xfrm>
        </p:spPr>
        <p:txBody>
          <a:bodyPr/>
          <a:lstStyle/>
          <a:p>
            <a:pPr>
              <a:spcBef>
                <a:spcPts val="1800"/>
              </a:spcBef>
              <a:buClrTx/>
              <a:buSzTx/>
              <a:defRPr/>
            </a:pPr>
            <a:r>
              <a:rPr lang="en-US" altLang="en-US" dirty="0">
                <a:solidFill>
                  <a:schemeClr val="tx1"/>
                </a:solidFill>
              </a:rPr>
              <a:t>Data cleansing: adjust historical data based on business knowledge and some statistical tests.</a:t>
            </a:r>
          </a:p>
          <a:p>
            <a:pPr>
              <a:spcBef>
                <a:spcPts val="1800"/>
              </a:spcBef>
              <a:buClrTx/>
              <a:buSzTx/>
              <a:defRPr/>
            </a:pPr>
            <a:r>
              <a:rPr lang="en-US" altLang="en-US" dirty="0">
                <a:solidFill>
                  <a:schemeClr val="tx1"/>
                </a:solidFill>
              </a:rPr>
              <a:t>Data cleansing includes:</a:t>
            </a:r>
          </a:p>
          <a:p>
            <a:pPr lvl="1" indent="-342900">
              <a:spcBef>
                <a:spcPts val="1800"/>
              </a:spcBef>
              <a:defRPr/>
            </a:pPr>
            <a:r>
              <a:rPr lang="en-US" altLang="en-US" dirty="0">
                <a:solidFill>
                  <a:schemeClr val="tx1"/>
                </a:solidFill>
              </a:rPr>
              <a:t>Replacing Outliers</a:t>
            </a:r>
          </a:p>
          <a:p>
            <a:pPr lvl="1" indent="-342900">
              <a:spcBef>
                <a:spcPts val="1800"/>
              </a:spcBef>
              <a:defRPr/>
            </a:pPr>
            <a:r>
              <a:rPr lang="en-US" altLang="en-US" dirty="0">
                <a:solidFill>
                  <a:schemeClr val="tx1"/>
                </a:solidFill>
              </a:rPr>
              <a:t>Replacing Missing Values</a:t>
            </a:r>
          </a:p>
          <a:p>
            <a:pPr lvl="1" indent="-342900">
              <a:spcBef>
                <a:spcPts val="1800"/>
              </a:spcBef>
              <a:defRPr/>
            </a:pPr>
            <a:r>
              <a:rPr lang="en-US" altLang="en-US" dirty="0">
                <a:solidFill>
                  <a:schemeClr val="tx1"/>
                </a:solidFill>
              </a:rPr>
              <a:t>Removing Leading/Trailing Zeros</a:t>
            </a:r>
          </a:p>
        </p:txBody>
      </p:sp>
    </p:spTree>
    <p:extLst>
      <p:ext uri="{BB962C8B-B14F-4D97-AF65-F5344CB8AC3E}">
        <p14:creationId xmlns:p14="http://schemas.microsoft.com/office/powerpoint/2010/main" val="409391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CLEANSING EXAMPLE - 1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624136" y="1287924"/>
            <a:ext cx="10789920" cy="128016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10000"/>
              </a:lnSpc>
              <a:spcBef>
                <a:spcPct val="30000"/>
              </a:spcBef>
              <a:buClrTx/>
              <a:buSzTx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An outlier is a data point that sits far away from the mean of the data. Statistical outliers are most easily found by plotting the data. Any data point that falls outside ± 2 standard deviations is usually considered an outlier.</a:t>
            </a:r>
          </a:p>
        </p:txBody>
      </p:sp>
      <p:pic>
        <p:nvPicPr>
          <p:cNvPr id="26626" name="Picture 3" descr="Shown are two representations of an outlier: in a list of values and on a graph."/>
          <p:cNvPicPr>
            <a:picLocks noGrp="1" noChangeAspect="1" noChangeArrowheads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128" y="2650783"/>
            <a:ext cx="766327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38824" y="6400799"/>
            <a:ext cx="2714625" cy="274320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hlinkClick r:id="" action="ppaction://noaction"/>
              </a:rPr>
              <a:t>Jump to long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" action="ppaction://noaction"/>
              </a:rPr>
              <a:t>description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80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CLEANSING EXAMPLE - 2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624136" y="1287924"/>
            <a:ext cx="9144000" cy="131013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30000"/>
              </a:spcBef>
              <a:buClrTx/>
              <a:buSzTx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Sometimes we have a missing data point. The solution depends on whether the data are stationary, have a trend, and/or have seasonality.</a:t>
            </a:r>
          </a:p>
        </p:txBody>
      </p:sp>
      <p:pic>
        <p:nvPicPr>
          <p:cNvPr id="27650" name="Picture 3" descr="A table of dates and ABC Sales are shown, accompanied by a time-series graph plotting the points."/>
          <p:cNvPicPr>
            <a:picLocks noGrp="1" noChangeAspect="1" noChangeArrowheads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50" y="2626858"/>
            <a:ext cx="7946076" cy="364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38824" y="6400799"/>
            <a:ext cx="2714625" cy="274320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hlinkClick r:id="" action="ppaction://noaction"/>
              </a:rPr>
              <a:t>Jump to long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" action="ppaction://noaction"/>
              </a:rPr>
              <a:t>description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641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8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466032"/>
      </a:hlink>
      <a:folHlink>
        <a:srgbClr val="46603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1332</TotalTime>
  <Words>451</Words>
  <Application>Microsoft Office PowerPoint</Application>
  <PresentationFormat>Widescreen</PresentationFormat>
  <Paragraphs>71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Equation</vt:lpstr>
      <vt:lpstr>Chapter 1</vt:lpstr>
      <vt:lpstr>Approach Forecasting Realistically</vt:lpstr>
      <vt:lpstr>From Data to Action 1</vt:lpstr>
      <vt:lpstr>An Effective Forecasting Process</vt:lpstr>
      <vt:lpstr>Types Of Forecasting Methods</vt:lpstr>
      <vt:lpstr>Using Judgments With Quantitative Methods</vt:lpstr>
      <vt:lpstr>DATA CLEANSING</vt:lpstr>
      <vt:lpstr>DATA CLEANSING EXAMPLE - 1</vt:lpstr>
      <vt:lpstr>DATA CLEANSING EXAMPLE - 2</vt:lpstr>
      <vt:lpstr>DATA CLEANSING EXAMPLE – 2b</vt:lpstr>
      <vt:lpstr>Qualitative versus Qualitative Predictions</vt:lpstr>
      <vt:lpstr>TWO COMMON MEASURES of FIT and/or ACCURACY</vt:lpstr>
      <vt:lpstr>Steps to improved forecasts</vt:lpstr>
    </vt:vector>
  </TitlesOfParts>
  <Company>University of Notre Dame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Keating</dc:creator>
  <cp:lastModifiedBy>Mohamed</cp:lastModifiedBy>
  <cp:revision>158</cp:revision>
  <dcterms:created xsi:type="dcterms:W3CDTF">2017-10-17T15:12:04Z</dcterms:created>
  <dcterms:modified xsi:type="dcterms:W3CDTF">2019-09-03T16:33:23Z</dcterms:modified>
</cp:coreProperties>
</file>