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108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B79A5D5-90DE-4605-8497-A6D61ACE1D80}" type="datetimeFigureOut">
              <a:rPr lang="ar-SA" smtClean="0"/>
              <a:t>07/05/40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DC29C6-4418-4D84-B303-74D85B07C51F}" type="slidenum">
              <a:rPr lang="ar-SA" smtClean="0"/>
              <a:t>‹#›</a:t>
            </a:fld>
            <a:endParaRPr lang="ar-SA"/>
          </a:p>
        </p:txBody>
      </p:sp>
    </p:spTree>
    <p:extLst>
      <p:ext uri="{BB962C8B-B14F-4D97-AF65-F5344CB8AC3E}">
        <p14:creationId xmlns:p14="http://schemas.microsoft.com/office/powerpoint/2010/main" val="3552145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B79A5D5-90DE-4605-8497-A6D61ACE1D80}" type="datetimeFigureOut">
              <a:rPr lang="ar-SA" smtClean="0"/>
              <a:t>07/05/40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DC29C6-4418-4D84-B303-74D85B07C51F}" type="slidenum">
              <a:rPr lang="ar-SA" smtClean="0"/>
              <a:t>‹#›</a:t>
            </a:fld>
            <a:endParaRPr lang="ar-SA"/>
          </a:p>
        </p:txBody>
      </p:sp>
    </p:spTree>
    <p:extLst>
      <p:ext uri="{BB962C8B-B14F-4D97-AF65-F5344CB8AC3E}">
        <p14:creationId xmlns:p14="http://schemas.microsoft.com/office/powerpoint/2010/main" val="115655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B79A5D5-90DE-4605-8497-A6D61ACE1D80}" type="datetimeFigureOut">
              <a:rPr lang="ar-SA" smtClean="0"/>
              <a:t>07/05/40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DC29C6-4418-4D84-B303-74D85B07C51F}" type="slidenum">
              <a:rPr lang="ar-SA" smtClean="0"/>
              <a:t>‹#›</a:t>
            </a:fld>
            <a:endParaRPr lang="ar-SA"/>
          </a:p>
        </p:txBody>
      </p:sp>
    </p:spTree>
    <p:extLst>
      <p:ext uri="{BB962C8B-B14F-4D97-AF65-F5344CB8AC3E}">
        <p14:creationId xmlns:p14="http://schemas.microsoft.com/office/powerpoint/2010/main" val="849460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B79A5D5-90DE-4605-8497-A6D61ACE1D80}" type="datetimeFigureOut">
              <a:rPr lang="ar-SA" smtClean="0"/>
              <a:t>07/05/40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DC29C6-4418-4D84-B303-74D85B07C51F}" type="slidenum">
              <a:rPr lang="ar-SA" smtClean="0"/>
              <a:t>‹#›</a:t>
            </a:fld>
            <a:endParaRPr lang="ar-SA"/>
          </a:p>
        </p:txBody>
      </p:sp>
    </p:spTree>
    <p:extLst>
      <p:ext uri="{BB962C8B-B14F-4D97-AF65-F5344CB8AC3E}">
        <p14:creationId xmlns:p14="http://schemas.microsoft.com/office/powerpoint/2010/main" val="3289860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B79A5D5-90DE-4605-8497-A6D61ACE1D80}" type="datetimeFigureOut">
              <a:rPr lang="ar-SA" smtClean="0"/>
              <a:t>07/05/40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DC29C6-4418-4D84-B303-74D85B07C51F}" type="slidenum">
              <a:rPr lang="ar-SA" smtClean="0"/>
              <a:t>‹#›</a:t>
            </a:fld>
            <a:endParaRPr lang="ar-SA"/>
          </a:p>
        </p:txBody>
      </p:sp>
    </p:spTree>
    <p:extLst>
      <p:ext uri="{BB962C8B-B14F-4D97-AF65-F5344CB8AC3E}">
        <p14:creationId xmlns:p14="http://schemas.microsoft.com/office/powerpoint/2010/main" val="4042067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B79A5D5-90DE-4605-8497-A6D61ACE1D80}" type="datetimeFigureOut">
              <a:rPr lang="ar-SA" smtClean="0"/>
              <a:t>07/05/40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8DC29C6-4418-4D84-B303-74D85B07C51F}" type="slidenum">
              <a:rPr lang="ar-SA" smtClean="0"/>
              <a:t>‹#›</a:t>
            </a:fld>
            <a:endParaRPr lang="ar-SA"/>
          </a:p>
        </p:txBody>
      </p:sp>
    </p:spTree>
    <p:extLst>
      <p:ext uri="{BB962C8B-B14F-4D97-AF65-F5344CB8AC3E}">
        <p14:creationId xmlns:p14="http://schemas.microsoft.com/office/powerpoint/2010/main" val="1445032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B79A5D5-90DE-4605-8497-A6D61ACE1D80}" type="datetimeFigureOut">
              <a:rPr lang="ar-SA" smtClean="0"/>
              <a:t>07/05/40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8DC29C6-4418-4D84-B303-74D85B07C51F}" type="slidenum">
              <a:rPr lang="ar-SA" smtClean="0"/>
              <a:t>‹#›</a:t>
            </a:fld>
            <a:endParaRPr lang="ar-SA"/>
          </a:p>
        </p:txBody>
      </p:sp>
    </p:spTree>
    <p:extLst>
      <p:ext uri="{BB962C8B-B14F-4D97-AF65-F5344CB8AC3E}">
        <p14:creationId xmlns:p14="http://schemas.microsoft.com/office/powerpoint/2010/main" val="2212616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B79A5D5-90DE-4605-8497-A6D61ACE1D80}" type="datetimeFigureOut">
              <a:rPr lang="ar-SA" smtClean="0"/>
              <a:t>07/05/40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8DC29C6-4418-4D84-B303-74D85B07C51F}" type="slidenum">
              <a:rPr lang="ar-SA" smtClean="0"/>
              <a:t>‹#›</a:t>
            </a:fld>
            <a:endParaRPr lang="ar-SA"/>
          </a:p>
        </p:txBody>
      </p:sp>
    </p:spTree>
    <p:extLst>
      <p:ext uri="{BB962C8B-B14F-4D97-AF65-F5344CB8AC3E}">
        <p14:creationId xmlns:p14="http://schemas.microsoft.com/office/powerpoint/2010/main" val="280120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B79A5D5-90DE-4605-8497-A6D61ACE1D80}" type="datetimeFigureOut">
              <a:rPr lang="ar-SA" smtClean="0"/>
              <a:t>07/05/40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8DC29C6-4418-4D84-B303-74D85B07C51F}" type="slidenum">
              <a:rPr lang="ar-SA" smtClean="0"/>
              <a:t>‹#›</a:t>
            </a:fld>
            <a:endParaRPr lang="ar-SA"/>
          </a:p>
        </p:txBody>
      </p:sp>
    </p:spTree>
    <p:extLst>
      <p:ext uri="{BB962C8B-B14F-4D97-AF65-F5344CB8AC3E}">
        <p14:creationId xmlns:p14="http://schemas.microsoft.com/office/powerpoint/2010/main" val="3367962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B79A5D5-90DE-4605-8497-A6D61ACE1D80}" type="datetimeFigureOut">
              <a:rPr lang="ar-SA" smtClean="0"/>
              <a:t>07/05/40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8DC29C6-4418-4D84-B303-74D85B07C51F}" type="slidenum">
              <a:rPr lang="ar-SA" smtClean="0"/>
              <a:t>‹#›</a:t>
            </a:fld>
            <a:endParaRPr lang="ar-SA"/>
          </a:p>
        </p:txBody>
      </p:sp>
    </p:spTree>
    <p:extLst>
      <p:ext uri="{BB962C8B-B14F-4D97-AF65-F5344CB8AC3E}">
        <p14:creationId xmlns:p14="http://schemas.microsoft.com/office/powerpoint/2010/main" val="422667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B79A5D5-90DE-4605-8497-A6D61ACE1D80}" type="datetimeFigureOut">
              <a:rPr lang="ar-SA" smtClean="0"/>
              <a:t>07/05/40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8DC29C6-4418-4D84-B303-74D85B07C51F}" type="slidenum">
              <a:rPr lang="ar-SA" smtClean="0"/>
              <a:t>‹#›</a:t>
            </a:fld>
            <a:endParaRPr lang="ar-SA"/>
          </a:p>
        </p:txBody>
      </p:sp>
    </p:spTree>
    <p:extLst>
      <p:ext uri="{BB962C8B-B14F-4D97-AF65-F5344CB8AC3E}">
        <p14:creationId xmlns:p14="http://schemas.microsoft.com/office/powerpoint/2010/main" val="182256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B79A5D5-90DE-4605-8497-A6D61ACE1D80}" type="datetimeFigureOut">
              <a:rPr lang="ar-SA" smtClean="0"/>
              <a:t>07/05/40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8DC29C6-4418-4D84-B303-74D85B07C51F}" type="slidenum">
              <a:rPr lang="ar-SA" smtClean="0"/>
              <a:t>‹#›</a:t>
            </a:fld>
            <a:endParaRPr lang="ar-SA"/>
          </a:p>
        </p:txBody>
      </p:sp>
    </p:spTree>
    <p:extLst>
      <p:ext uri="{BB962C8B-B14F-4D97-AF65-F5344CB8AC3E}">
        <p14:creationId xmlns:p14="http://schemas.microsoft.com/office/powerpoint/2010/main" val="3014465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مدخل إلى علم التفسير</a:t>
            </a:r>
            <a:endParaRPr lang="ar-SA" dirty="0"/>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1166689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76664"/>
          </a:xfrm>
        </p:spPr>
        <p:txBody>
          <a:bodyPr>
            <a:normAutofit/>
          </a:bodyPr>
          <a:lstStyle/>
          <a:p>
            <a:pPr marL="0" indent="0">
              <a:buNone/>
            </a:pPr>
            <a:r>
              <a:rPr lang="ar-SA" dirty="0" smtClean="0"/>
              <a:t>3-الأشباه والنظائر :وفيه يقوم المفسر بتتبع كلمة قرآنية واحدة في القرآن الكريم وبيان معناها في كل موضع ومعرفة استعمالات القرآن الكريم لها . </a:t>
            </a:r>
            <a:endParaRPr lang="ar-SA" dirty="0" smtClean="0"/>
          </a:p>
          <a:p>
            <a:pPr marL="0" indent="0">
              <a:buNone/>
            </a:pPr>
            <a:r>
              <a:rPr lang="ar-SA" dirty="0" smtClean="0"/>
              <a:t>4- </a:t>
            </a:r>
            <a:r>
              <a:rPr lang="ar-SA" dirty="0" smtClean="0"/>
              <a:t>الدراسات التفسيرية </a:t>
            </a:r>
            <a:r>
              <a:rPr lang="ar-SA" dirty="0" smtClean="0"/>
              <a:t>المتعلقة ب</a:t>
            </a:r>
            <a:r>
              <a:rPr lang="ar-SA" dirty="0" smtClean="0"/>
              <a:t>جمع </a:t>
            </a:r>
            <a:r>
              <a:rPr lang="ar-SA" dirty="0" smtClean="0"/>
              <a:t>الآيات المشتركة في موضوع واحد كالنسخ والقسم </a:t>
            </a:r>
            <a:r>
              <a:rPr lang="ar-SA" dirty="0" smtClean="0"/>
              <a:t>والأمثال ونحوها </a:t>
            </a:r>
            <a:r>
              <a:rPr lang="ar-SA" dirty="0" smtClean="0"/>
              <a:t>، فجمعوا الآيات الناسخة </a:t>
            </a:r>
            <a:r>
              <a:rPr lang="ar-SA" dirty="0" smtClean="0"/>
              <a:t>والمنسوخة. </a:t>
            </a:r>
            <a:r>
              <a:rPr lang="ar-SA" dirty="0" smtClean="0"/>
              <a:t>ولخدمة الباحثين في هذا المجال اتجهت العناية إلى جمع آيات القرآن وترتيبها حسب موضوعها ومن أشهر المؤلفات في هذا </a:t>
            </a:r>
            <a:r>
              <a:rPr lang="ar-SA" dirty="0" smtClean="0"/>
              <a:t>المجال </a:t>
            </a:r>
            <a:r>
              <a:rPr lang="ar-SA" dirty="0" smtClean="0"/>
              <a:t>تفصيل آيات القرآن الكريم </a:t>
            </a:r>
            <a:r>
              <a:rPr lang="ar-SA" dirty="0" smtClean="0"/>
              <a:t>للمستشرق </a:t>
            </a:r>
            <a:r>
              <a:rPr lang="ar-SA" dirty="0" smtClean="0"/>
              <a:t>الفرنسي جول </a:t>
            </a:r>
            <a:r>
              <a:rPr lang="ar-SA" dirty="0" err="1" smtClean="0"/>
              <a:t>لابوم</a:t>
            </a:r>
            <a:r>
              <a:rPr lang="ar-SA" dirty="0" smtClean="0"/>
              <a:t>، والمعاجم المفهرسة لآيات القرآن حسب موضوعاتها.</a:t>
            </a:r>
            <a:endParaRPr lang="ar-SA" dirty="0" smtClean="0"/>
          </a:p>
          <a:p>
            <a:pPr marL="0" indent="0">
              <a:buNone/>
            </a:pPr>
            <a:endParaRPr lang="ar-SA" dirty="0" smtClean="0"/>
          </a:p>
          <a:p>
            <a:pPr marL="0" indent="0">
              <a:buNone/>
            </a:pPr>
            <a:endParaRPr lang="ar-SA" dirty="0"/>
          </a:p>
        </p:txBody>
      </p:sp>
    </p:spTree>
    <p:extLst>
      <p:ext uri="{BB962C8B-B14F-4D97-AF65-F5344CB8AC3E}">
        <p14:creationId xmlns:p14="http://schemas.microsoft.com/office/powerpoint/2010/main" val="3725459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أنواع التفسير الموضوعي:</a:t>
            </a:r>
            <a:br>
              <a:rPr lang="ar-SA" dirty="0" smtClean="0"/>
            </a:br>
            <a:r>
              <a:rPr lang="ar-SA" dirty="0" smtClean="0"/>
              <a:t>(مجالات التفسير الموضوعي)</a:t>
            </a:r>
            <a:endParaRPr lang="ar-SA" dirty="0"/>
          </a:p>
        </p:txBody>
      </p:sp>
      <p:sp>
        <p:nvSpPr>
          <p:cNvPr id="3" name="عنصر نائب للمحتوى 2"/>
          <p:cNvSpPr>
            <a:spLocks noGrp="1"/>
          </p:cNvSpPr>
          <p:nvPr>
            <p:ph idx="1"/>
          </p:nvPr>
        </p:nvSpPr>
        <p:spPr/>
        <p:txBody>
          <a:bodyPr>
            <a:normAutofit/>
          </a:bodyPr>
          <a:lstStyle/>
          <a:p>
            <a:pPr marL="0" indent="0">
              <a:buNone/>
            </a:pPr>
            <a:endParaRPr lang="ar-SA" dirty="0" smtClean="0"/>
          </a:p>
          <a:p>
            <a:pPr marL="0" indent="0">
              <a:buNone/>
            </a:pPr>
            <a:r>
              <a:rPr lang="ar-SA" b="1" u="sng" dirty="0" smtClean="0">
                <a:solidFill>
                  <a:srgbClr val="FF0000"/>
                </a:solidFill>
              </a:rPr>
              <a:t>الأول </a:t>
            </a:r>
            <a:r>
              <a:rPr lang="ar-SA" b="1" u="sng" dirty="0" smtClean="0">
                <a:solidFill>
                  <a:srgbClr val="FF0000"/>
                </a:solidFill>
              </a:rPr>
              <a:t>: </a:t>
            </a:r>
            <a:endParaRPr lang="ar-SA" b="1" u="sng" dirty="0" smtClean="0">
              <a:solidFill>
                <a:srgbClr val="FF0000"/>
              </a:solidFill>
            </a:endParaRPr>
          </a:p>
          <a:p>
            <a:pPr marL="0" indent="0">
              <a:buNone/>
            </a:pPr>
            <a:r>
              <a:rPr lang="ar-SA" dirty="0" smtClean="0"/>
              <a:t>أن </a:t>
            </a:r>
            <a:r>
              <a:rPr lang="ar-SA" dirty="0" smtClean="0"/>
              <a:t>يتتبع الباحث كلمة من كلمات القرآن الكريم , ويجمع الآيات التي وردت فيها هذه الكلمة أو مشتقاتها ثم يقوم بتفسيرها واستنباط دلالاتها . </a:t>
            </a:r>
            <a:r>
              <a:rPr lang="ar-SA" dirty="0" smtClean="0"/>
              <a:t>والربط </a:t>
            </a:r>
            <a:r>
              <a:rPr lang="ar-SA" dirty="0" smtClean="0"/>
              <a:t>بين مواضع ورودها واستعمالاتها في كل </a:t>
            </a:r>
            <a:r>
              <a:rPr lang="ar-SA" dirty="0" smtClean="0"/>
              <a:t>موضع. </a:t>
            </a:r>
            <a:r>
              <a:rPr lang="ar-SA" dirty="0" smtClean="0"/>
              <a:t>ومن المؤلفات على </a:t>
            </a:r>
            <a:r>
              <a:rPr lang="ar-SA" dirty="0" smtClean="0"/>
              <a:t>هذا </a:t>
            </a:r>
            <a:r>
              <a:rPr lang="ar-SA" dirty="0" smtClean="0"/>
              <a:t>النوع :كلمة الحق في القرآن الكريم للشيخ محمد الراوي .</a:t>
            </a:r>
          </a:p>
          <a:p>
            <a:pPr marL="0" indent="0">
              <a:buNone/>
            </a:pPr>
            <a:endParaRPr lang="ar-SA" dirty="0"/>
          </a:p>
        </p:txBody>
      </p:sp>
    </p:spTree>
    <p:extLst>
      <p:ext uri="{BB962C8B-B14F-4D97-AF65-F5344CB8AC3E}">
        <p14:creationId xmlns:p14="http://schemas.microsoft.com/office/powerpoint/2010/main" val="3881772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a:bodyPr>
          <a:lstStyle/>
          <a:p>
            <a:pPr marL="0" indent="0">
              <a:buNone/>
            </a:pPr>
            <a:r>
              <a:rPr lang="ar-SA" b="1" u="sng" dirty="0" smtClean="0">
                <a:solidFill>
                  <a:srgbClr val="FF0000"/>
                </a:solidFill>
              </a:rPr>
              <a:t>الثاني : </a:t>
            </a:r>
            <a:endParaRPr lang="ar-SA" b="1" u="sng" dirty="0" smtClean="0">
              <a:solidFill>
                <a:srgbClr val="FF0000"/>
              </a:solidFill>
            </a:endParaRPr>
          </a:p>
          <a:p>
            <a:pPr marL="0" indent="0">
              <a:buNone/>
            </a:pPr>
            <a:r>
              <a:rPr lang="ar-SA" dirty="0" smtClean="0"/>
              <a:t>جمع </a:t>
            </a:r>
            <a:r>
              <a:rPr lang="ar-SA" dirty="0" smtClean="0"/>
              <a:t>الآيات القرآنية التي تتناول قضية واحدة بأساليب مختلفة عرضاً وتحليلاً ومناقشة وتعليقاً وبيان حكم القرآن منها</a:t>
            </a:r>
            <a:r>
              <a:rPr lang="ar-SA" dirty="0" smtClean="0"/>
              <a:t>. والمفسر </a:t>
            </a:r>
            <a:r>
              <a:rPr lang="ar-SA" dirty="0" smtClean="0"/>
              <a:t>يجعل همه الموضوع ذاته فلا يشغل نفسه بذكر القراءات , و وجوه الإعراب إلا بمقدار صلتها بالموضوع . والمؤلفات في هذا الموضوع كثيرة ومنها الناسخ والمنسوخ ، وأحكام القرآن .وفي العصر الحديث فقد أضيفت إلى هذه العلوم موضوعات اجتماعية و اقتصادية و سياسية . ومن المؤلفات في ذلك : القرآن والطب لمحمد وصفي ، والمال في القرآن لمحمود غريب .</a:t>
            </a:r>
          </a:p>
        </p:txBody>
      </p:sp>
    </p:spTree>
    <p:extLst>
      <p:ext uri="{BB962C8B-B14F-4D97-AF65-F5344CB8AC3E}">
        <p14:creationId xmlns:p14="http://schemas.microsoft.com/office/powerpoint/2010/main" val="2391914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buNone/>
            </a:pPr>
            <a:r>
              <a:rPr lang="ar-SA" b="1" u="sng" dirty="0" smtClean="0">
                <a:solidFill>
                  <a:srgbClr val="FF0000"/>
                </a:solidFill>
              </a:rPr>
              <a:t>الثالث:</a:t>
            </a:r>
            <a:r>
              <a:rPr lang="ar-SA" dirty="0" smtClean="0"/>
              <a:t> </a:t>
            </a:r>
          </a:p>
          <a:p>
            <a:pPr marL="0" indent="0">
              <a:buNone/>
            </a:pPr>
            <a:r>
              <a:rPr lang="ar-SA" dirty="0" smtClean="0"/>
              <a:t>هو إبراز الوحدة الموضوعية  في السورة القرآنية الواحدة، بتحديد موضوع (مقصد) عام للسورة </a:t>
            </a:r>
            <a:r>
              <a:rPr lang="ar-SA" dirty="0" smtClean="0"/>
              <a:t>ثم </a:t>
            </a:r>
            <a:r>
              <a:rPr lang="ar-SA" dirty="0" smtClean="0"/>
              <a:t>ربط موضوعات السورة </a:t>
            </a:r>
            <a:r>
              <a:rPr lang="ar-SA" smtClean="0"/>
              <a:t>به. ومن </a:t>
            </a:r>
            <a:r>
              <a:rPr lang="ar-SA" dirty="0" smtClean="0"/>
              <a:t>المؤلفات في ذلك : سورة الواقعة ومنهجها في العقائد لمحمود غريب ، وقضايا المرأة في سورة النساء لمحمد يوسف </a:t>
            </a:r>
            <a:endParaRPr lang="ar-SA" dirty="0"/>
          </a:p>
        </p:txBody>
      </p:sp>
    </p:spTree>
    <p:extLst>
      <p:ext uri="{BB962C8B-B14F-4D97-AF65-F5344CB8AC3E}">
        <p14:creationId xmlns:p14="http://schemas.microsoft.com/office/powerpoint/2010/main" val="1002579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66130"/>
          </a:xfrm>
        </p:spPr>
        <p:txBody>
          <a:bodyPr>
            <a:noAutofit/>
          </a:bodyPr>
          <a:lstStyle/>
          <a:p>
            <a:r>
              <a:rPr lang="ar-SA" sz="7200" b="1" dirty="0" smtClean="0">
                <a:solidFill>
                  <a:srgbClr val="FFC000"/>
                </a:solidFill>
              </a:rPr>
              <a:t>التعريف</a:t>
            </a:r>
            <a:endParaRPr lang="ar-SA" sz="7200" b="1" dirty="0">
              <a:solidFill>
                <a:srgbClr val="FFC000"/>
              </a:solidFill>
            </a:endParaRPr>
          </a:p>
        </p:txBody>
      </p:sp>
      <p:sp>
        <p:nvSpPr>
          <p:cNvPr id="3" name="عنصر نائب للمحتوى 2"/>
          <p:cNvSpPr>
            <a:spLocks noGrp="1"/>
          </p:cNvSpPr>
          <p:nvPr>
            <p:ph idx="1"/>
          </p:nvPr>
        </p:nvSpPr>
        <p:spPr>
          <a:xfrm>
            <a:off x="457200" y="1412776"/>
            <a:ext cx="8229600" cy="4713387"/>
          </a:xfrm>
        </p:spPr>
        <p:txBody>
          <a:bodyPr>
            <a:normAutofit/>
          </a:bodyPr>
          <a:lstStyle/>
          <a:p>
            <a:pPr marL="0" indent="0">
              <a:buNone/>
            </a:pPr>
            <a:r>
              <a:rPr lang="ar-SA" sz="3600" dirty="0" smtClean="0"/>
              <a:t>« </a:t>
            </a:r>
            <a:r>
              <a:rPr lang="ar-SA" sz="3600" b="1" dirty="0" smtClean="0">
                <a:solidFill>
                  <a:srgbClr val="00B0F0"/>
                </a:solidFill>
              </a:rPr>
              <a:t>التفسير</a:t>
            </a:r>
            <a:r>
              <a:rPr lang="ar-SA" sz="3600" dirty="0" smtClean="0"/>
              <a:t>»:</a:t>
            </a:r>
            <a:r>
              <a:rPr lang="ar-SA" sz="3600" dirty="0" smtClean="0">
                <a:solidFill>
                  <a:srgbClr val="FF0000"/>
                </a:solidFill>
              </a:rPr>
              <a:t> لغة </a:t>
            </a:r>
            <a:r>
              <a:rPr lang="ar-SA" sz="3600" dirty="0" smtClean="0"/>
              <a:t>:  مأخوذ من (</a:t>
            </a:r>
            <a:r>
              <a:rPr lang="ar-SA" sz="3600" dirty="0" smtClean="0">
                <a:solidFill>
                  <a:srgbClr val="00B050"/>
                </a:solidFill>
              </a:rPr>
              <a:t>الفَسْر</a:t>
            </a:r>
            <a:r>
              <a:rPr lang="ar-SA" sz="3600" dirty="0" smtClean="0"/>
              <a:t>) وقيل من: (</a:t>
            </a:r>
            <a:r>
              <a:rPr lang="ar-SA" sz="3600" dirty="0" smtClean="0">
                <a:solidFill>
                  <a:srgbClr val="00B050"/>
                </a:solidFill>
              </a:rPr>
              <a:t>السَّفْر</a:t>
            </a:r>
            <a:r>
              <a:rPr lang="ar-SA" sz="3600" dirty="0" smtClean="0"/>
              <a:t>)  وكلاهما بمعنى الوضوح والإبانة والكشف . </a:t>
            </a:r>
          </a:p>
          <a:p>
            <a:pPr marL="0" indent="0">
              <a:buNone/>
            </a:pPr>
            <a:r>
              <a:rPr lang="ar-SA" sz="3600" dirty="0" smtClean="0"/>
              <a:t>قال الراغب:(</a:t>
            </a:r>
            <a:r>
              <a:rPr lang="ar-SA" sz="3600" dirty="0" smtClean="0">
                <a:solidFill>
                  <a:srgbClr val="00B050"/>
                </a:solidFill>
              </a:rPr>
              <a:t>الفَسْر</a:t>
            </a:r>
            <a:r>
              <a:rPr lang="ar-SA" sz="3600" dirty="0" smtClean="0"/>
              <a:t>) و(</a:t>
            </a:r>
            <a:r>
              <a:rPr lang="ar-SA" sz="3600" dirty="0" smtClean="0">
                <a:solidFill>
                  <a:srgbClr val="00B050"/>
                </a:solidFill>
              </a:rPr>
              <a:t>السَّفْر</a:t>
            </a:r>
            <a:r>
              <a:rPr lang="ar-SA" sz="3600" dirty="0" smtClean="0"/>
              <a:t>) يتقارب معناهما كتقارب لفظيهما  لكن جعل الفَسْر لإظهار المعنى المعقول ، والسفر لإبراز الأعيان للأبصار ، فقيل : سفرت المرأة عن وجهها ، وأسفر الصبح .</a:t>
            </a:r>
          </a:p>
          <a:p>
            <a:pPr marL="0" indent="0">
              <a:buNone/>
            </a:pPr>
            <a:endParaRPr lang="ar-SA" dirty="0"/>
          </a:p>
        </p:txBody>
      </p:sp>
    </p:spTree>
    <p:extLst>
      <p:ext uri="{BB962C8B-B14F-4D97-AF65-F5344CB8AC3E}">
        <p14:creationId xmlns:p14="http://schemas.microsoft.com/office/powerpoint/2010/main" val="334373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2000"/>
                                        <p:tgtEl>
                                          <p:spTgt spid="3">
                                            <p:txEl>
                                              <p:pRg st="1" end="1"/>
                                            </p:txEl>
                                          </p:spTgt>
                                        </p:tgtEl>
                                      </p:cBhvr>
                                    </p:animEffect>
                                    <p:anim calcmode="lin" valueType="num">
                                      <p:cBhvr>
                                        <p:cTn id="28"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lstStyle/>
          <a:p>
            <a:r>
              <a:rPr lang="ar-SA" sz="4400" dirty="0">
                <a:solidFill>
                  <a:prstClr val="black"/>
                </a:solidFill>
              </a:rPr>
              <a:t>« </a:t>
            </a:r>
            <a:r>
              <a:rPr lang="ar-SA" sz="4400" b="1" dirty="0">
                <a:solidFill>
                  <a:srgbClr val="00B0F0"/>
                </a:solidFill>
              </a:rPr>
              <a:t>التفسير</a:t>
            </a:r>
            <a:r>
              <a:rPr lang="ar-SA" sz="4400" dirty="0" smtClean="0">
                <a:solidFill>
                  <a:prstClr val="black"/>
                </a:solidFill>
              </a:rPr>
              <a:t>» </a:t>
            </a:r>
            <a:r>
              <a:rPr lang="ar-SA" sz="4400" dirty="0" smtClean="0">
                <a:solidFill>
                  <a:srgbClr val="FF0000"/>
                </a:solidFill>
              </a:rPr>
              <a:t>اصطلاحا</a:t>
            </a:r>
            <a:r>
              <a:rPr lang="ar-SA" sz="4400" dirty="0" smtClean="0">
                <a:solidFill>
                  <a:prstClr val="black"/>
                </a:solidFill>
              </a:rPr>
              <a:t>: عرف بتعريفات كثيرة ومنها تعريف الزركشي، وتعريف أبي حيان المذكوران في الكتاب المقرر..</a:t>
            </a:r>
          </a:p>
          <a:p>
            <a:r>
              <a:rPr lang="ar-SA" sz="4400" dirty="0" smtClean="0">
                <a:solidFill>
                  <a:prstClr val="black"/>
                </a:solidFill>
              </a:rPr>
              <a:t>ومنهم من اقتصر على تعريفه بــــ : </a:t>
            </a:r>
          </a:p>
          <a:p>
            <a:pPr marL="0" indent="0">
              <a:buNone/>
            </a:pPr>
            <a:r>
              <a:rPr lang="ar-SA" sz="3300" dirty="0">
                <a:solidFill>
                  <a:prstClr val="black"/>
                </a:solidFill>
              </a:rPr>
              <a:t> </a:t>
            </a:r>
            <a:r>
              <a:rPr lang="ar-SA" sz="3300" dirty="0" smtClean="0">
                <a:solidFill>
                  <a:prstClr val="black"/>
                </a:solidFill>
              </a:rPr>
              <a:t>   </a:t>
            </a:r>
            <a:r>
              <a:rPr lang="ar-SA" sz="6600" b="1" dirty="0" smtClean="0">
                <a:solidFill>
                  <a:prstClr val="black"/>
                </a:solidFill>
              </a:rPr>
              <a:t>بيان معاني القرآن الكريم.</a:t>
            </a:r>
            <a:endParaRPr lang="ar-SA" sz="6600" b="1" dirty="0"/>
          </a:p>
        </p:txBody>
      </p:sp>
    </p:spTree>
    <p:extLst>
      <p:ext uri="{BB962C8B-B14F-4D97-AF65-F5344CB8AC3E}">
        <p14:creationId xmlns:p14="http://schemas.microsoft.com/office/powerpoint/2010/main" val="54088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nodeType="clickEffect">
                                  <p:stCondLst>
                                    <p:cond delay="0"/>
                                  </p:stCondLst>
                                  <p:iterate type="lt">
                                    <p:tmPct val="10000"/>
                                  </p:iterate>
                                  <p:childTnLst>
                                    <p:animScale>
                                      <p:cBhvr>
                                        <p:cTn id="6" dur="250" autoRev="1" fill="hold">
                                          <p:stCondLst>
                                            <p:cond delay="0"/>
                                          </p:stCondLst>
                                        </p:cTn>
                                        <p:tgtEl>
                                          <p:spTgt spid="3">
                                            <p:txEl>
                                              <p:pRg st="0" end="0"/>
                                            </p:txEl>
                                          </p:spTgt>
                                        </p:tgtEl>
                                      </p:cBhvr>
                                      <p:to x="80000" y="100000"/>
                                    </p:animScale>
                                    <p:anim by="(#ppt_w*0.10)" calcmode="lin" valueType="num">
                                      <p:cBhvr>
                                        <p:cTn id="7" dur="250" autoRev="1" fill="hold">
                                          <p:stCondLst>
                                            <p:cond delay="0"/>
                                          </p:stCondLst>
                                        </p:cTn>
                                        <p:tgtEl>
                                          <p:spTgt spid="3">
                                            <p:txEl>
                                              <p:pRg st="0" end="0"/>
                                            </p:txEl>
                                          </p:spTgt>
                                        </p:tgtEl>
                                        <p:attrNameLst>
                                          <p:attrName>ppt_x</p:attrName>
                                        </p:attrNameLst>
                                      </p:cBhvr>
                                    </p:anim>
                                    <p:anim by="(-#ppt_w*0.10)" calcmode="lin" valueType="num">
                                      <p:cBhvr>
                                        <p:cTn id="8" dur="250" autoRev="1" fill="hold">
                                          <p:stCondLst>
                                            <p:cond delay="0"/>
                                          </p:stCondLst>
                                        </p:cTn>
                                        <p:tgtEl>
                                          <p:spTgt spid="3">
                                            <p:txEl>
                                              <p:pRg st="0" end="0"/>
                                            </p:txEl>
                                          </p:spTgt>
                                        </p:tgtEl>
                                        <p:attrNameLst>
                                          <p:attrName>ppt_y</p:attrName>
                                        </p:attrNameLst>
                                      </p:cBhvr>
                                    </p:anim>
                                    <p:animRot by="-480000">
                                      <p:cBhvr>
                                        <p:cTn id="9" dur="250" autoRev="1" fill="hold">
                                          <p:stCondLst>
                                            <p:cond delay="0"/>
                                          </p:stCondLst>
                                        </p:cTn>
                                        <p:tgtEl>
                                          <p:spTgt spid="3">
                                            <p:txEl>
                                              <p:pRg st="0" end="0"/>
                                            </p:txEl>
                                          </p:spTgt>
                                        </p:tgtEl>
                                        <p:attrNameLst>
                                          <p:attrName>r</p:attrName>
                                        </p:attrNameLst>
                                      </p:cBhvr>
                                    </p:animRot>
                                  </p:childTnLst>
                                </p:cTn>
                              </p:par>
                              <p:par>
                                <p:cTn id="10" presetID="36" presetClass="emph" presetSubtype="0" fill="hold" nodeType="withEffect">
                                  <p:stCondLst>
                                    <p:cond delay="0"/>
                                  </p:stCondLst>
                                  <p:iterate type="lt">
                                    <p:tmPct val="10000"/>
                                  </p:iterate>
                                  <p:childTnLst>
                                    <p:animScale>
                                      <p:cBhvr>
                                        <p:cTn id="11" dur="250" autoRev="1" fill="hold">
                                          <p:stCondLst>
                                            <p:cond delay="0"/>
                                          </p:stCondLst>
                                        </p:cTn>
                                        <p:tgtEl>
                                          <p:spTgt spid="3">
                                            <p:txEl>
                                              <p:pRg st="1" end="1"/>
                                            </p:txEl>
                                          </p:spTgt>
                                        </p:tgtEl>
                                      </p:cBhvr>
                                      <p:to x="80000" y="100000"/>
                                    </p:animScale>
                                    <p:anim by="(#ppt_w*0.10)" calcmode="lin" valueType="num">
                                      <p:cBhvr>
                                        <p:cTn id="12" dur="250" autoRev="1" fill="hold">
                                          <p:stCondLst>
                                            <p:cond delay="0"/>
                                          </p:stCondLst>
                                        </p:cTn>
                                        <p:tgtEl>
                                          <p:spTgt spid="3">
                                            <p:txEl>
                                              <p:pRg st="1" end="1"/>
                                            </p:txEl>
                                          </p:spTgt>
                                        </p:tgtEl>
                                        <p:attrNameLst>
                                          <p:attrName>ppt_x</p:attrName>
                                        </p:attrNameLst>
                                      </p:cBhvr>
                                    </p:anim>
                                    <p:anim by="(-#ppt_w*0.10)" calcmode="lin" valueType="num">
                                      <p:cBhvr>
                                        <p:cTn id="13" dur="250" autoRev="1" fill="hold">
                                          <p:stCondLst>
                                            <p:cond delay="0"/>
                                          </p:stCondLst>
                                        </p:cTn>
                                        <p:tgtEl>
                                          <p:spTgt spid="3">
                                            <p:txEl>
                                              <p:pRg st="1" end="1"/>
                                            </p:txEl>
                                          </p:spTgt>
                                        </p:tgtEl>
                                        <p:attrNameLst>
                                          <p:attrName>ppt_y</p:attrName>
                                        </p:attrNameLst>
                                      </p:cBhvr>
                                    </p:anim>
                                    <p:animRot by="-480000">
                                      <p:cBhvr>
                                        <p:cTn id="14" dur="250" autoRev="1" fill="hold">
                                          <p:stCondLst>
                                            <p:cond delay="0"/>
                                          </p:stCondLst>
                                        </p:cTn>
                                        <p:tgtEl>
                                          <p:spTgt spid="3">
                                            <p:txEl>
                                              <p:pRg st="1" end="1"/>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28" presetClass="emph" presetSubtype="0" fill="hold" nodeType="clickEffect">
                                  <p:stCondLst>
                                    <p:cond delay="0"/>
                                  </p:stCondLst>
                                  <p:iterate type="lt">
                                    <p:tmPct val="10000"/>
                                  </p:iterate>
                                  <p:childTnLst>
                                    <p:animClr clrSpc="rgb" dir="cw">
                                      <p:cBhvr override="childStyle">
                                        <p:cTn id="18" dur="500" fill="hold"/>
                                        <p:tgtEl>
                                          <p:spTgt spid="3">
                                            <p:txEl>
                                              <p:pRg st="2" end="2"/>
                                            </p:txEl>
                                          </p:spTgt>
                                        </p:tgtEl>
                                        <p:attrNameLst>
                                          <p:attrName>style.color</p:attrName>
                                        </p:attrNameLst>
                                      </p:cBhvr>
                                      <p:to>
                                        <a:schemeClr val="accent2"/>
                                      </p:to>
                                    </p:animClr>
                                    <p:animClr clrSpc="rgb" dir="cw">
                                      <p:cBhvr>
                                        <p:cTn id="19" dur="500" fill="hold"/>
                                        <p:tgtEl>
                                          <p:spTgt spid="3">
                                            <p:txEl>
                                              <p:pRg st="2" end="2"/>
                                            </p:txEl>
                                          </p:spTgt>
                                        </p:tgtEl>
                                        <p:attrNameLst>
                                          <p:attrName>fillcolor</p:attrName>
                                        </p:attrNameLst>
                                      </p:cBhvr>
                                      <p:to>
                                        <a:schemeClr val="accent2"/>
                                      </p:to>
                                    </p:animClr>
                                    <p:set>
                                      <p:cBhvr>
                                        <p:cTn id="20" dur="500" fill="hold"/>
                                        <p:tgtEl>
                                          <p:spTgt spid="3">
                                            <p:txEl>
                                              <p:pRg st="2" end="2"/>
                                            </p:txEl>
                                          </p:spTgt>
                                        </p:tgtEl>
                                        <p:attrNameLst>
                                          <p:attrName>fill.type</p:attrName>
                                        </p:attrNameLst>
                                      </p:cBhvr>
                                      <p:to>
                                        <p:strVal val="solid"/>
                                      </p:to>
                                    </p:set>
                                    <p:anim to="1.5" calcmode="lin" valueType="num">
                                      <p:cBhvr override="childStyle">
                                        <p:cTn id="21" dur="500" fill="hold"/>
                                        <p:tgtEl>
                                          <p:spTgt spid="3">
                                            <p:txEl>
                                              <p:pRg st="2" end="2"/>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20689"/>
            <a:ext cx="7772400" cy="1296143"/>
          </a:xfrm>
        </p:spPr>
        <p:txBody>
          <a:bodyPr>
            <a:normAutofit fontScale="90000"/>
          </a:bodyPr>
          <a:lstStyle/>
          <a:p>
            <a:r>
              <a:rPr lang="ar-SA" sz="4900" b="1" dirty="0" smtClean="0"/>
              <a:t>أساليب التفسير :</a:t>
            </a:r>
            <a:r>
              <a:rPr lang="ar-SA" dirty="0" smtClean="0"/>
              <a:t/>
            </a:r>
            <a:br>
              <a:rPr lang="ar-SA" dirty="0" smtClean="0"/>
            </a:br>
            <a:endParaRPr lang="ar-SA" dirty="0"/>
          </a:p>
        </p:txBody>
      </p:sp>
      <p:sp>
        <p:nvSpPr>
          <p:cNvPr id="3" name="عنوان فرعي 2"/>
          <p:cNvSpPr>
            <a:spLocks noGrp="1"/>
          </p:cNvSpPr>
          <p:nvPr>
            <p:ph type="subTitle" idx="1"/>
          </p:nvPr>
        </p:nvSpPr>
        <p:spPr>
          <a:xfrm>
            <a:off x="395536" y="1340768"/>
            <a:ext cx="8496944" cy="5112568"/>
          </a:xfrm>
        </p:spPr>
        <p:txBody>
          <a:bodyPr>
            <a:noAutofit/>
          </a:bodyPr>
          <a:lstStyle/>
          <a:p>
            <a:pPr lvl="0" algn="r" fontAlgn="base">
              <a:spcBef>
                <a:spcPct val="0"/>
              </a:spcBef>
              <a:spcAft>
                <a:spcPct val="0"/>
              </a:spcAft>
            </a:pPr>
            <a:r>
              <a:rPr lang="ar-SA" altLang="ar-SA" sz="2800" dirty="0" smtClean="0">
                <a:solidFill>
                  <a:srgbClr val="000000"/>
                </a:solidFill>
                <a:latin typeface="Arial" pitchFamily="34" charset="0"/>
                <a:cs typeface="Traditional Arabic" pitchFamily="18" charset="-78"/>
              </a:rPr>
              <a:t>من المصطلحات </a:t>
            </a:r>
            <a:r>
              <a:rPr lang="ar-SA" altLang="ar-SA" sz="2800" dirty="0">
                <a:solidFill>
                  <a:srgbClr val="000000"/>
                </a:solidFill>
                <a:latin typeface="Arial" pitchFamily="34" charset="0"/>
                <a:cs typeface="Traditional Arabic" pitchFamily="18" charset="-78"/>
              </a:rPr>
              <a:t>الحديثة في علم التفسير </a:t>
            </a:r>
            <a:r>
              <a:rPr lang="ar-SA" altLang="ar-SA" sz="2800" dirty="0" smtClean="0">
                <a:solidFill>
                  <a:srgbClr val="000000"/>
                </a:solidFill>
                <a:latin typeface="Arial" pitchFamily="34" charset="0"/>
                <a:cs typeface="Traditional Arabic" pitchFamily="18" charset="-78"/>
              </a:rPr>
              <a:t>:</a:t>
            </a:r>
            <a:r>
              <a:rPr lang="ar-SA" altLang="ar-SA" sz="2800" dirty="0" err="1" smtClean="0">
                <a:solidFill>
                  <a:srgbClr val="FF0000"/>
                </a:solidFill>
                <a:latin typeface="Arial" pitchFamily="34" charset="0"/>
                <a:cs typeface="Traditional Arabic" pitchFamily="18" charset="-78"/>
              </a:rPr>
              <a:t>ا</a:t>
            </a:r>
            <a:r>
              <a:rPr lang="ar-SA" altLang="ar-SA" sz="2800" b="1" u="sng" dirty="0" err="1" smtClean="0">
                <a:solidFill>
                  <a:srgbClr val="FF0000"/>
                </a:solidFill>
                <a:latin typeface="Arial" pitchFamily="34" charset="0"/>
                <a:cs typeface="Traditional Arabic" pitchFamily="18" charset="-78"/>
              </a:rPr>
              <a:t>لاتجاه:</a:t>
            </a:r>
            <a:r>
              <a:rPr lang="ar-SA" altLang="ar-SA" sz="2800" dirty="0" err="1" smtClean="0">
                <a:solidFill>
                  <a:srgbClr val="FF0000"/>
                </a:solidFill>
                <a:latin typeface="Arial" pitchFamily="34" charset="0"/>
                <a:cs typeface="Traditional Arabic" pitchFamily="18" charset="-78"/>
              </a:rPr>
              <a:t>وهو</a:t>
            </a:r>
            <a:r>
              <a:rPr lang="ar-SA" altLang="ar-SA" sz="2800" dirty="0" smtClean="0">
                <a:solidFill>
                  <a:srgbClr val="FF0000"/>
                </a:solidFill>
                <a:latin typeface="Arial" pitchFamily="34" charset="0"/>
                <a:cs typeface="Traditional Arabic" pitchFamily="18" charset="-78"/>
              </a:rPr>
              <a:t> </a:t>
            </a:r>
            <a:r>
              <a:rPr lang="ar-SA" altLang="ar-SA" sz="2800" dirty="0">
                <a:solidFill>
                  <a:srgbClr val="FF0000"/>
                </a:solidFill>
                <a:latin typeface="Arial" pitchFamily="34" charset="0"/>
                <a:cs typeface="Traditional Arabic" pitchFamily="18" charset="-78"/>
              </a:rPr>
              <a:t>الهدف الذي يتجه إليه المفسرون </a:t>
            </a:r>
            <a:r>
              <a:rPr lang="ar-SA" altLang="ar-SA" sz="2800" dirty="0" smtClean="0">
                <a:solidFill>
                  <a:srgbClr val="FF0000"/>
                </a:solidFill>
                <a:latin typeface="Arial" pitchFamily="34" charset="0"/>
                <a:cs typeface="Traditional Arabic" pitchFamily="18" charset="-78"/>
              </a:rPr>
              <a:t>ويجعلونه </a:t>
            </a:r>
            <a:r>
              <a:rPr lang="ar-SA" altLang="ar-SA" sz="2800" dirty="0">
                <a:solidFill>
                  <a:srgbClr val="FF0000"/>
                </a:solidFill>
                <a:latin typeface="Arial" pitchFamily="34" charset="0"/>
                <a:cs typeface="Traditional Arabic" pitchFamily="18" charset="-78"/>
              </a:rPr>
              <a:t>نصب أعينهم وهم يكتبون ما يكتبون </a:t>
            </a:r>
            <a:r>
              <a:rPr lang="ar-SA" altLang="ar-SA" sz="2800" dirty="0" smtClean="0">
                <a:solidFill>
                  <a:srgbClr val="FF0000"/>
                </a:solidFill>
                <a:latin typeface="Arial" pitchFamily="34" charset="0"/>
                <a:cs typeface="Traditional Arabic" pitchFamily="18" charset="-78"/>
              </a:rPr>
              <a:t>.</a:t>
            </a:r>
            <a:r>
              <a:rPr lang="ar-SA" altLang="ar-SA" sz="2800" dirty="0" smtClean="0">
                <a:solidFill>
                  <a:srgbClr val="FF0000"/>
                </a:solidFill>
                <a:latin typeface="Arial" pitchFamily="34" charset="0"/>
                <a:cs typeface="Traditional Arabic" pitchFamily="18" charset="-78"/>
              </a:rPr>
              <a:t>و</a:t>
            </a:r>
            <a:r>
              <a:rPr lang="ar-SA" altLang="ar-SA" sz="2800" b="1" u="sng" dirty="0" smtClean="0">
                <a:solidFill>
                  <a:srgbClr val="0070C0"/>
                </a:solidFill>
                <a:latin typeface="Arial" pitchFamily="34" charset="0"/>
                <a:cs typeface="Traditional Arabic" pitchFamily="18" charset="-78"/>
              </a:rPr>
              <a:t>المنهج</a:t>
            </a:r>
            <a:r>
              <a:rPr lang="ar-SA" altLang="ar-SA" sz="2800" b="1" u="sng" dirty="0">
                <a:solidFill>
                  <a:srgbClr val="0070C0"/>
                </a:solidFill>
                <a:latin typeface="Arial" pitchFamily="34" charset="0"/>
                <a:cs typeface="Traditional Arabic" pitchFamily="18" charset="-78"/>
              </a:rPr>
              <a:t>: </a:t>
            </a:r>
            <a:r>
              <a:rPr lang="ar-SA" altLang="ar-SA" sz="2800" dirty="0">
                <a:solidFill>
                  <a:srgbClr val="0070C0"/>
                </a:solidFill>
                <a:latin typeface="Arial" pitchFamily="34" charset="0"/>
                <a:cs typeface="Traditional Arabic" pitchFamily="18" charset="-78"/>
              </a:rPr>
              <a:t>وهو السبيل التي تؤدي إلى الهدف المرسوم </a:t>
            </a:r>
            <a:r>
              <a:rPr lang="ar-SA" altLang="ar-SA" sz="2800" dirty="0" smtClean="0">
                <a:solidFill>
                  <a:srgbClr val="0070C0"/>
                </a:solidFill>
                <a:latin typeface="Arial" pitchFamily="34" charset="0"/>
                <a:cs typeface="Traditional Arabic" pitchFamily="18" charset="-78"/>
              </a:rPr>
              <a:t>.و</a:t>
            </a:r>
            <a:r>
              <a:rPr lang="ar-SA" altLang="ar-SA" sz="2800" b="1" u="sng" dirty="0" smtClean="0">
                <a:solidFill>
                  <a:srgbClr val="00B050"/>
                </a:solidFill>
                <a:latin typeface="Arial" pitchFamily="34" charset="0"/>
                <a:cs typeface="Traditional Arabic" pitchFamily="18" charset="-78"/>
              </a:rPr>
              <a:t>الأسلوب</a:t>
            </a:r>
            <a:r>
              <a:rPr lang="ar-SA" altLang="ar-SA" sz="2800" b="1" u="sng" dirty="0" smtClean="0">
                <a:solidFill>
                  <a:srgbClr val="00B050"/>
                </a:solidFill>
                <a:latin typeface="Arial" pitchFamily="34" charset="0"/>
                <a:cs typeface="Traditional Arabic" pitchFamily="18" charset="-78"/>
              </a:rPr>
              <a:t>: </a:t>
            </a:r>
            <a:r>
              <a:rPr lang="ar-SA" altLang="ar-SA" sz="2800" dirty="0" smtClean="0">
                <a:solidFill>
                  <a:srgbClr val="00B050"/>
                </a:solidFill>
                <a:latin typeface="Arial" pitchFamily="34" charset="0"/>
                <a:cs typeface="Traditional Arabic" pitchFamily="18" charset="-78"/>
              </a:rPr>
              <a:t>وهو السلوك </a:t>
            </a:r>
            <a:r>
              <a:rPr lang="ar-SA" altLang="ar-SA" sz="2800" dirty="0">
                <a:solidFill>
                  <a:srgbClr val="00B050"/>
                </a:solidFill>
                <a:latin typeface="Arial" pitchFamily="34" charset="0"/>
                <a:cs typeface="Traditional Arabic" pitchFamily="18" charset="-78"/>
              </a:rPr>
              <a:t>الذي </a:t>
            </a:r>
            <a:r>
              <a:rPr lang="ar-SA" altLang="ar-SA" sz="2800" dirty="0" smtClean="0">
                <a:solidFill>
                  <a:srgbClr val="00B050"/>
                </a:solidFill>
                <a:latin typeface="Arial" pitchFamily="34" charset="0"/>
                <a:cs typeface="Traditional Arabic" pitchFamily="18" charset="-78"/>
              </a:rPr>
              <a:t>يسلكه </a:t>
            </a:r>
            <a:r>
              <a:rPr lang="ar-SA" altLang="ar-SA" sz="2800" dirty="0">
                <a:solidFill>
                  <a:srgbClr val="00B050"/>
                </a:solidFill>
                <a:latin typeface="Arial" pitchFamily="34" charset="0"/>
                <a:cs typeface="Traditional Arabic" pitchFamily="18" charset="-78"/>
              </a:rPr>
              <a:t>المفسر </a:t>
            </a:r>
            <a:r>
              <a:rPr lang="ar-SA" altLang="ar-SA" sz="2800" dirty="0" smtClean="0">
                <a:solidFill>
                  <a:srgbClr val="00B050"/>
                </a:solidFill>
                <a:latin typeface="Arial" pitchFamily="34" charset="0"/>
                <a:cs typeface="Traditional Arabic" pitchFamily="18" charset="-78"/>
              </a:rPr>
              <a:t>في طريقه للمنهج </a:t>
            </a:r>
            <a:r>
              <a:rPr lang="ar-SA" altLang="ar-SA" sz="2800" dirty="0">
                <a:solidFill>
                  <a:srgbClr val="00B050"/>
                </a:solidFill>
                <a:latin typeface="Arial" pitchFamily="34" charset="0"/>
                <a:cs typeface="Traditional Arabic" pitchFamily="18" charset="-78"/>
              </a:rPr>
              <a:t>المؤدي إلى </a:t>
            </a:r>
            <a:r>
              <a:rPr lang="ar-SA" altLang="ar-SA" sz="2800" dirty="0" smtClean="0">
                <a:solidFill>
                  <a:srgbClr val="00B050"/>
                </a:solidFill>
                <a:latin typeface="Arial" pitchFamily="34" charset="0"/>
                <a:cs typeface="Traditional Arabic" pitchFamily="18" charset="-78"/>
              </a:rPr>
              <a:t>الهدف </a:t>
            </a:r>
            <a:r>
              <a:rPr lang="ar-SA" altLang="ar-SA" sz="2800" dirty="0" smtClean="0">
                <a:solidFill>
                  <a:srgbClr val="00B050"/>
                </a:solidFill>
                <a:latin typeface="Arial" pitchFamily="34" charset="0"/>
                <a:cs typeface="Traditional Arabic" pitchFamily="18" charset="-78"/>
              </a:rPr>
              <a:t>.</a:t>
            </a:r>
            <a:endParaRPr lang="ar-SA" altLang="ar-SA" sz="2800" dirty="0">
              <a:solidFill>
                <a:srgbClr val="00B050"/>
              </a:solidFill>
              <a:latin typeface="Arial" pitchFamily="34" charset="0"/>
              <a:cs typeface="Traditional Arabic" pitchFamily="18" charset="-78"/>
            </a:endParaRPr>
          </a:p>
          <a:p>
            <a:pPr lvl="0" algn="r" fontAlgn="base">
              <a:spcBef>
                <a:spcPct val="0"/>
              </a:spcBef>
              <a:spcAft>
                <a:spcPct val="0"/>
              </a:spcAft>
            </a:pPr>
            <a:r>
              <a:rPr lang="ar-SA" altLang="ar-SA" sz="2800" dirty="0" smtClean="0">
                <a:solidFill>
                  <a:srgbClr val="000000"/>
                </a:solidFill>
                <a:latin typeface="Arial" pitchFamily="34" charset="0"/>
                <a:cs typeface="Traditional Arabic" pitchFamily="18" charset="-78"/>
              </a:rPr>
              <a:t>فالهدف </a:t>
            </a:r>
            <a:r>
              <a:rPr lang="ar-SA" altLang="ar-SA" sz="2800" dirty="0">
                <a:solidFill>
                  <a:srgbClr val="000000"/>
                </a:solidFill>
                <a:latin typeface="Arial" pitchFamily="34" charset="0"/>
                <a:cs typeface="Traditional Arabic" pitchFamily="18" charset="-78"/>
              </a:rPr>
              <a:t>أو الاتجاه قد يكون مسائل العقيدة وتقريرها وبسط معالمها </a:t>
            </a:r>
            <a:r>
              <a:rPr lang="ar-SA" altLang="ar-SA" sz="2800" dirty="0" smtClean="0">
                <a:solidFill>
                  <a:srgbClr val="000000"/>
                </a:solidFill>
                <a:latin typeface="Arial" pitchFamily="34" charset="0"/>
                <a:cs typeface="Traditional Arabic" pitchFamily="18" charset="-78"/>
              </a:rPr>
              <a:t>ويظهر </a:t>
            </a:r>
            <a:r>
              <a:rPr lang="ar-SA" altLang="ar-SA" sz="2800" dirty="0">
                <a:solidFill>
                  <a:srgbClr val="000000"/>
                </a:solidFill>
                <a:latin typeface="Arial" pitchFamily="34" charset="0"/>
                <a:cs typeface="Traditional Arabic" pitchFamily="18" charset="-78"/>
              </a:rPr>
              <a:t>هذا الهدف على مجموعة من التفاسير فيكون الاتجاه لهذه التفاسير (</a:t>
            </a:r>
            <a:r>
              <a:rPr lang="ar-SA" altLang="ar-SA" sz="2800" dirty="0">
                <a:solidFill>
                  <a:srgbClr val="FF0000"/>
                </a:solidFill>
                <a:latin typeface="Arial" pitchFamily="34" charset="0"/>
                <a:cs typeface="Traditional Arabic" pitchFamily="18" charset="-78"/>
              </a:rPr>
              <a:t>الاتجاه العقدي</a:t>
            </a:r>
            <a:r>
              <a:rPr lang="ar-SA" altLang="ar-SA" sz="2800" dirty="0">
                <a:solidFill>
                  <a:srgbClr val="000000"/>
                </a:solidFill>
                <a:latin typeface="Arial" pitchFamily="34" charset="0"/>
                <a:cs typeface="Traditional Arabic" pitchFamily="18" charset="-78"/>
              </a:rPr>
              <a:t>) ، ويسلك كل واحد من هؤلاء المفسرين سبيلا خاصا لتقرير العقيدة فيسلك أحدهم أصول عقيدة السلف فيكون منهجه </a:t>
            </a:r>
            <a:r>
              <a:rPr lang="ar-SA" altLang="ar-SA" sz="2800" dirty="0">
                <a:solidFill>
                  <a:srgbClr val="0070C0"/>
                </a:solidFill>
                <a:latin typeface="Arial" pitchFamily="34" charset="0"/>
                <a:cs typeface="Traditional Arabic" pitchFamily="18" charset="-78"/>
              </a:rPr>
              <a:t>منهج أهل السنة والجماعة </a:t>
            </a:r>
            <a:r>
              <a:rPr lang="ar-SA" altLang="ar-SA" sz="2800" dirty="0">
                <a:solidFill>
                  <a:srgbClr val="000000"/>
                </a:solidFill>
                <a:latin typeface="Arial" pitchFamily="34" charset="0"/>
                <a:cs typeface="Traditional Arabic" pitchFamily="18" charset="-78"/>
              </a:rPr>
              <a:t>ويسلك آخر أصول عقيدة الشيعة فيكون منهجه </a:t>
            </a:r>
            <a:r>
              <a:rPr lang="ar-SA" altLang="ar-SA" sz="2800" dirty="0">
                <a:solidFill>
                  <a:srgbClr val="0070C0"/>
                </a:solidFill>
                <a:latin typeface="Arial" pitchFamily="34" charset="0"/>
                <a:cs typeface="Traditional Arabic" pitchFamily="18" charset="-78"/>
              </a:rPr>
              <a:t>منهج الشيعة </a:t>
            </a:r>
            <a:r>
              <a:rPr lang="ar-SA" altLang="ar-SA" sz="2800" dirty="0">
                <a:solidFill>
                  <a:srgbClr val="000000"/>
                </a:solidFill>
                <a:latin typeface="Arial" pitchFamily="34" charset="0"/>
                <a:cs typeface="Traditional Arabic" pitchFamily="18" charset="-78"/>
              </a:rPr>
              <a:t>، ويسلك ثالث أصول المعتزلة فيكون منهجه </a:t>
            </a:r>
            <a:r>
              <a:rPr lang="ar-SA" altLang="ar-SA" sz="2800" dirty="0">
                <a:solidFill>
                  <a:srgbClr val="0070C0"/>
                </a:solidFill>
                <a:latin typeface="Arial" pitchFamily="34" charset="0"/>
                <a:cs typeface="Traditional Arabic" pitchFamily="18" charset="-78"/>
              </a:rPr>
              <a:t>منهج المعتزلة </a:t>
            </a:r>
            <a:r>
              <a:rPr lang="ar-SA" altLang="ar-SA" sz="2800" dirty="0" smtClean="0">
                <a:solidFill>
                  <a:srgbClr val="000000"/>
                </a:solidFill>
                <a:latin typeface="Arial" pitchFamily="34" charset="0"/>
                <a:cs typeface="Traditional Arabic" pitchFamily="18" charset="-78"/>
              </a:rPr>
              <a:t>،. </a:t>
            </a:r>
            <a:r>
              <a:rPr lang="ar-SA" altLang="ar-SA" sz="2800" dirty="0">
                <a:solidFill>
                  <a:srgbClr val="000000"/>
                </a:solidFill>
                <a:latin typeface="Arial" pitchFamily="34" charset="0"/>
                <a:cs typeface="Traditional Arabic" pitchFamily="18" charset="-78"/>
              </a:rPr>
              <a:t>وقد تختلف </a:t>
            </a:r>
            <a:r>
              <a:rPr lang="ar-SA" altLang="ar-SA" sz="2800" dirty="0">
                <a:solidFill>
                  <a:srgbClr val="00B050"/>
                </a:solidFill>
                <a:latin typeface="Arial" pitchFamily="34" charset="0"/>
                <a:cs typeface="Traditional Arabic" pitchFamily="18" charset="-78"/>
              </a:rPr>
              <a:t>طرق</a:t>
            </a:r>
            <a:r>
              <a:rPr lang="ar-SA" altLang="ar-SA" sz="2800" dirty="0">
                <a:solidFill>
                  <a:srgbClr val="000000"/>
                </a:solidFill>
                <a:latin typeface="Arial" pitchFamily="34" charset="0"/>
                <a:cs typeface="Traditional Arabic" pitchFamily="18" charset="-78"/>
              </a:rPr>
              <a:t> هؤلاء في التفسير </a:t>
            </a:r>
            <a:r>
              <a:rPr lang="ar-SA" altLang="ar-SA" sz="2800" dirty="0" smtClean="0">
                <a:solidFill>
                  <a:srgbClr val="000000"/>
                </a:solidFill>
                <a:latin typeface="Arial" pitchFamily="34" charset="0"/>
                <a:cs typeface="Traditional Arabic" pitchFamily="18" charset="-78"/>
              </a:rPr>
              <a:t>، </a:t>
            </a:r>
            <a:r>
              <a:rPr lang="ar-SA" altLang="ar-SA" sz="2800" dirty="0">
                <a:solidFill>
                  <a:srgbClr val="00B050"/>
                </a:solidFill>
                <a:latin typeface="Arial" pitchFamily="34" charset="0"/>
                <a:cs typeface="Traditional Arabic" pitchFamily="18" charset="-78"/>
              </a:rPr>
              <a:t>فيبدأ أحدهم بالنص أولا ثم بيان </a:t>
            </a:r>
            <a:r>
              <a:rPr lang="ar-SA" altLang="ar-SA" sz="2800" dirty="0" smtClean="0">
                <a:solidFill>
                  <a:srgbClr val="00B050"/>
                </a:solidFill>
                <a:latin typeface="Arial" pitchFamily="34" charset="0"/>
                <a:cs typeface="Traditional Arabic" pitchFamily="18" charset="-78"/>
              </a:rPr>
              <a:t>المفردات ثم </a:t>
            </a:r>
            <a:r>
              <a:rPr lang="ar-SA" altLang="ar-SA" sz="2800" dirty="0">
                <a:solidFill>
                  <a:srgbClr val="00B050"/>
                </a:solidFill>
                <a:latin typeface="Arial" pitchFamily="34" charset="0"/>
                <a:cs typeface="Traditional Arabic" pitchFamily="18" charset="-78"/>
              </a:rPr>
              <a:t>المعنى الإجمالي للآيات ثم يستخرج أحكامها ويتتبع الآيات واحدة </a:t>
            </a:r>
            <a:r>
              <a:rPr lang="ar-SA" altLang="ar-SA" sz="2800" dirty="0" err="1">
                <a:solidFill>
                  <a:srgbClr val="00B050"/>
                </a:solidFill>
                <a:latin typeface="Arial" pitchFamily="34" charset="0"/>
                <a:cs typeface="Traditional Arabic" pitchFamily="18" charset="-78"/>
              </a:rPr>
              <a:t>واحدة</a:t>
            </a:r>
            <a:r>
              <a:rPr lang="ar-SA" altLang="ar-SA" sz="2800" dirty="0">
                <a:solidFill>
                  <a:srgbClr val="00B050"/>
                </a:solidFill>
                <a:latin typeface="Arial" pitchFamily="34" charset="0"/>
                <a:cs typeface="Traditional Arabic" pitchFamily="18" charset="-78"/>
              </a:rPr>
              <a:t> حسب ترتيب المصحف </a:t>
            </a:r>
            <a:r>
              <a:rPr lang="ar-SA" altLang="ar-SA" sz="2800" dirty="0">
                <a:solidFill>
                  <a:srgbClr val="000000"/>
                </a:solidFill>
                <a:latin typeface="Arial" pitchFamily="34" charset="0"/>
                <a:cs typeface="Traditional Arabic" pitchFamily="18" charset="-78"/>
              </a:rPr>
              <a:t>، ويختلف آخر فيذكر </a:t>
            </a:r>
            <a:r>
              <a:rPr lang="ar-SA" altLang="ar-SA" sz="2800" dirty="0">
                <a:solidFill>
                  <a:srgbClr val="00B050"/>
                </a:solidFill>
                <a:latin typeface="Arial" pitchFamily="34" charset="0"/>
                <a:cs typeface="Traditional Arabic" pitchFamily="18" charset="-78"/>
              </a:rPr>
              <a:t>النص أولا ثم يمزج بين المفردات والمعنى الإجمالي</a:t>
            </a:r>
            <a:endParaRPr lang="ar-SA" sz="4000" dirty="0">
              <a:solidFill>
                <a:srgbClr val="00B050"/>
              </a:solidFill>
            </a:endParaRPr>
          </a:p>
        </p:txBody>
      </p:sp>
    </p:spTree>
    <p:extLst>
      <p:ext uri="{BB962C8B-B14F-4D97-AF65-F5344CB8AC3E}">
        <p14:creationId xmlns:p14="http://schemas.microsoft.com/office/powerpoint/2010/main" val="2363715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4900" b="1" dirty="0" smtClean="0"/>
              <a:t/>
            </a:r>
            <a:br>
              <a:rPr lang="ar-SA" sz="4900" b="1" dirty="0" smtClean="0"/>
            </a:br>
            <a:r>
              <a:rPr lang="ar-SA" sz="4900" b="1" dirty="0" smtClean="0"/>
              <a:t>أساليب التفسير :</a:t>
            </a:r>
            <a:r>
              <a:rPr lang="ar-SA" dirty="0" smtClean="0"/>
              <a:t/>
            </a:r>
            <a:br>
              <a:rPr lang="ar-SA" dirty="0" smtClean="0"/>
            </a:br>
            <a:endParaRPr lang="ar-SA" dirty="0"/>
          </a:p>
        </p:txBody>
      </p:sp>
      <p:sp>
        <p:nvSpPr>
          <p:cNvPr id="3" name="عنصر نائب للمحتوى 2"/>
          <p:cNvSpPr>
            <a:spLocks noGrp="1"/>
          </p:cNvSpPr>
          <p:nvPr>
            <p:ph idx="1"/>
          </p:nvPr>
        </p:nvSpPr>
        <p:spPr/>
        <p:txBody>
          <a:bodyPr/>
          <a:lstStyle/>
          <a:p>
            <a:pPr marL="0" indent="0">
              <a:buNone/>
            </a:pPr>
            <a:endParaRPr lang="ar-SA" b="1" dirty="0" smtClean="0"/>
          </a:p>
          <a:p>
            <a:pPr marL="0" indent="0">
              <a:buNone/>
            </a:pPr>
            <a:endParaRPr lang="ar-SA" b="1" dirty="0"/>
          </a:p>
          <a:p>
            <a:pPr marL="0" indent="0">
              <a:buNone/>
            </a:pPr>
            <a:r>
              <a:rPr lang="ar-SA" b="1" dirty="0" smtClean="0"/>
              <a:t>1- التفسير التحليلي .                2- التفسير الإجمالي .</a:t>
            </a:r>
          </a:p>
          <a:p>
            <a:pPr marL="0" indent="0">
              <a:buNone/>
            </a:pPr>
            <a:endParaRPr lang="ar-SA" b="1" dirty="0" smtClean="0"/>
          </a:p>
          <a:p>
            <a:pPr marL="0" indent="0">
              <a:buNone/>
            </a:pPr>
            <a:r>
              <a:rPr lang="ar-SA" b="1" dirty="0" smtClean="0"/>
              <a:t> 3- التفسير المقارن .               4- التفسير الموضوعي .</a:t>
            </a:r>
          </a:p>
          <a:p>
            <a:endParaRPr lang="ar-SA" dirty="0"/>
          </a:p>
        </p:txBody>
      </p:sp>
    </p:spTree>
    <p:extLst>
      <p:ext uri="{BB962C8B-B14F-4D97-AF65-F5344CB8AC3E}">
        <p14:creationId xmlns:p14="http://schemas.microsoft.com/office/powerpoint/2010/main" val="339023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00B050"/>
                </a:solidFill>
              </a:rPr>
              <a:t>1-التفسير التحليلي :</a:t>
            </a:r>
            <a:endParaRPr lang="ar-SA" dirty="0">
              <a:solidFill>
                <a:srgbClr val="00B050"/>
              </a:solidFill>
            </a:endParaRPr>
          </a:p>
        </p:txBody>
      </p:sp>
      <p:sp>
        <p:nvSpPr>
          <p:cNvPr id="3" name="عنصر نائب للمحتوى 2"/>
          <p:cNvSpPr>
            <a:spLocks noGrp="1"/>
          </p:cNvSpPr>
          <p:nvPr>
            <p:ph idx="1"/>
          </p:nvPr>
        </p:nvSpPr>
        <p:spPr>
          <a:xfrm>
            <a:off x="457200" y="1268760"/>
            <a:ext cx="8229600" cy="5256584"/>
          </a:xfrm>
        </p:spPr>
        <p:txBody>
          <a:bodyPr>
            <a:normAutofit fontScale="77500" lnSpcReduction="20000"/>
          </a:bodyPr>
          <a:lstStyle/>
          <a:p>
            <a:pPr marL="0" indent="0">
              <a:buNone/>
            </a:pPr>
            <a:r>
              <a:rPr lang="ar-SA" dirty="0" smtClean="0"/>
              <a:t>وهو الأسلوب الذي يتتبع فيه المفسر الآيات حسب ترتيب المصحف سواء تناول جملة من الآيات متتابعة أو سورة كاملة أو القرآن الكريم كله , ويبين ما يتعلق بكل آية من معاني ألفاظها و وجوه البلاغة فيها وأسباب نزولها وأحكامها ومعناها ونحو ذلك .</a:t>
            </a:r>
          </a:p>
          <a:p>
            <a:r>
              <a:rPr lang="ar-SA" dirty="0" smtClean="0"/>
              <a:t> </a:t>
            </a:r>
            <a:r>
              <a:rPr lang="ar-SA" u="sng" dirty="0" smtClean="0">
                <a:solidFill>
                  <a:srgbClr val="0070C0"/>
                </a:solidFill>
              </a:rPr>
              <a:t>مميزات التفسير التحليلي :</a:t>
            </a:r>
          </a:p>
          <a:p>
            <a:pPr marL="0" indent="0">
              <a:buNone/>
            </a:pPr>
            <a:r>
              <a:rPr lang="ar-SA" dirty="0" smtClean="0"/>
              <a:t>1-أنه أقدم أساليب التفسير , يتناول الآيات المتتابعة ولا يتجاوزها المفسر إلى غيرها حتى يعرف معناها .</a:t>
            </a:r>
          </a:p>
          <a:p>
            <a:pPr marL="0" indent="0">
              <a:buNone/>
            </a:pPr>
            <a:r>
              <a:rPr lang="ar-SA" dirty="0" smtClean="0"/>
              <a:t>2-هذا الأسلوب هو الغالب على المؤلفات في التفسير, ومن أهمها قديماً وحديثاً تفسير الطبري .</a:t>
            </a:r>
          </a:p>
          <a:p>
            <a:pPr marL="0" indent="0">
              <a:buNone/>
            </a:pPr>
            <a:r>
              <a:rPr lang="ar-SA" dirty="0" smtClean="0"/>
              <a:t>3-يتفاوت المفسرون في هذا اللون من التفسير بين الايجاز والإطناب , فمن التفاسير ما جاء في مجلد واحد بما فيه النص القرآني الكريم كله, ومنها ما جاء في أكثر من ثلاثين مجلداً .</a:t>
            </a:r>
          </a:p>
          <a:p>
            <a:pPr marL="0" indent="0">
              <a:buNone/>
            </a:pPr>
            <a:r>
              <a:rPr lang="ar-SA" dirty="0" smtClean="0"/>
              <a:t>4-يظهر التباين بين المفسرين منهم من التزم في تفسيره بالتفسير بالمأثور والنقل عن ائمة السلف , ومنهم من التزم بمناهج المذاهب الأخرى , ومنهم من توسع في التاريخ والقصص والإسرائيليات .</a:t>
            </a:r>
          </a:p>
          <a:p>
            <a:endParaRPr lang="ar-SA" dirty="0"/>
          </a:p>
        </p:txBody>
      </p:sp>
    </p:spTree>
    <p:extLst>
      <p:ext uri="{BB962C8B-B14F-4D97-AF65-F5344CB8AC3E}">
        <p14:creationId xmlns:p14="http://schemas.microsoft.com/office/powerpoint/2010/main" val="487766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0070C0"/>
                </a:solidFill>
              </a:rPr>
              <a:t>2-التفسير الإجمالي : </a:t>
            </a:r>
            <a:endParaRPr lang="ar-SA" dirty="0">
              <a:solidFill>
                <a:srgbClr val="0070C0"/>
              </a:solidFill>
            </a:endParaRPr>
          </a:p>
        </p:txBody>
      </p:sp>
      <p:sp>
        <p:nvSpPr>
          <p:cNvPr id="3" name="عنصر نائب للمحتوى 2"/>
          <p:cNvSpPr>
            <a:spLocks noGrp="1"/>
          </p:cNvSpPr>
          <p:nvPr>
            <p:ph idx="1"/>
          </p:nvPr>
        </p:nvSpPr>
        <p:spPr>
          <a:xfrm>
            <a:off x="457200" y="1268760"/>
            <a:ext cx="8229600" cy="5256584"/>
          </a:xfrm>
        </p:spPr>
        <p:txBody>
          <a:bodyPr>
            <a:normAutofit fontScale="85000" lnSpcReduction="20000"/>
          </a:bodyPr>
          <a:lstStyle/>
          <a:p>
            <a:pPr marL="0" indent="0">
              <a:buNone/>
            </a:pPr>
            <a:r>
              <a:rPr lang="ar-SA" dirty="0" smtClean="0"/>
              <a:t>وهو الأسلوب الذي يعمد فيه المفسر إلى الآيات القرآنية حسب ترتيب المصحف فيبين معاني الجمل ويتتبع ما ترمي إليه من أهداف ويصوغ ذلك بعبارات سهلة من ألفاظه ليسهل فهمها .</a:t>
            </a:r>
          </a:p>
          <a:p>
            <a:pPr marL="0" indent="0">
              <a:buNone/>
            </a:pPr>
            <a:r>
              <a:rPr lang="ar-SA" dirty="0" smtClean="0">
                <a:solidFill>
                  <a:srgbClr val="00B0F0"/>
                </a:solidFill>
              </a:rPr>
              <a:t>مميزات التفسير الإجمالي :</a:t>
            </a:r>
          </a:p>
          <a:p>
            <a:pPr marL="0" indent="0">
              <a:buNone/>
            </a:pPr>
            <a:r>
              <a:rPr lang="ar-SA" dirty="0" smtClean="0"/>
              <a:t>1-يلتزم المفسر تسلسل النظم القرآني سورة </a:t>
            </a:r>
            <a:r>
              <a:rPr lang="ar-SA" dirty="0" err="1" smtClean="0"/>
              <a:t>سورة</a:t>
            </a:r>
            <a:r>
              <a:rPr lang="ar-SA" dirty="0" smtClean="0"/>
              <a:t> .</a:t>
            </a:r>
          </a:p>
          <a:p>
            <a:pPr marL="0" indent="0">
              <a:buNone/>
            </a:pPr>
            <a:r>
              <a:rPr lang="ar-SA" dirty="0" smtClean="0"/>
              <a:t>2-يقسم السورة إلى مجموعة من الآيات ، يتناول كل مجموعة بتفسير معانيها إجمالاً .</a:t>
            </a:r>
          </a:p>
          <a:p>
            <a:pPr marL="0" indent="0">
              <a:buNone/>
            </a:pPr>
            <a:r>
              <a:rPr lang="ar-SA" dirty="0" smtClean="0"/>
              <a:t> 3-يجعل بعض ألفاظ الآيات رابطاً بين النص وتفسيره .</a:t>
            </a:r>
          </a:p>
          <a:p>
            <a:pPr marL="0" indent="0">
              <a:buNone/>
            </a:pPr>
            <a:r>
              <a:rPr lang="ar-SA" dirty="0" smtClean="0"/>
              <a:t>4-يستخدم ألفاظ الآيات ليشعر بأنه لم يبعد في تفسيره عن سياق النص القرآني ، ويشعر بما انتهى إليه النص.</a:t>
            </a:r>
          </a:p>
          <a:p>
            <a:pPr marL="0" indent="0">
              <a:buNone/>
            </a:pPr>
            <a:r>
              <a:rPr lang="ar-SA" dirty="0" smtClean="0"/>
              <a:t>التفسير الإجمالي أشبه </a:t>
            </a:r>
            <a:r>
              <a:rPr lang="ar-SA" dirty="0" err="1" smtClean="0"/>
              <a:t>بـــ”الترجمة</a:t>
            </a:r>
            <a:r>
              <a:rPr lang="ar-SA" dirty="0" smtClean="0"/>
              <a:t> </a:t>
            </a:r>
            <a:r>
              <a:rPr lang="ar-SA" dirty="0" smtClean="0"/>
              <a:t>المعنوية“ أي لا يلتزم المترجم فيها بالألفاظ إنما يقصد بيان المعنى العام وقد يضيف إليه ما تدعو الضرورة إليه كسبب نزول أو قصة ونحو ذلك .</a:t>
            </a:r>
          </a:p>
          <a:p>
            <a:pPr marL="0" indent="0">
              <a:buNone/>
            </a:pPr>
            <a:endParaRPr lang="ar-SA" dirty="0"/>
          </a:p>
        </p:txBody>
      </p:sp>
    </p:spTree>
    <p:extLst>
      <p:ext uri="{BB962C8B-B14F-4D97-AF65-F5344CB8AC3E}">
        <p14:creationId xmlns:p14="http://schemas.microsoft.com/office/powerpoint/2010/main" val="1910287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lstStyle/>
          <a:p>
            <a:r>
              <a:rPr lang="ar-SA" dirty="0" smtClean="0">
                <a:solidFill>
                  <a:srgbClr val="C00000"/>
                </a:solidFill>
              </a:rPr>
              <a:t>التفسير المقارن: </a:t>
            </a:r>
            <a:endParaRPr lang="ar-SA" dirty="0">
              <a:solidFill>
                <a:srgbClr val="C00000"/>
              </a:solidFill>
            </a:endParaRPr>
          </a:p>
        </p:txBody>
      </p:sp>
      <p:sp>
        <p:nvSpPr>
          <p:cNvPr id="3" name="عنصر نائب للمحتوى 2"/>
          <p:cNvSpPr>
            <a:spLocks noGrp="1"/>
          </p:cNvSpPr>
          <p:nvPr>
            <p:ph idx="1"/>
          </p:nvPr>
        </p:nvSpPr>
        <p:spPr>
          <a:xfrm>
            <a:off x="457200" y="980728"/>
            <a:ext cx="8229600" cy="5616624"/>
          </a:xfrm>
        </p:spPr>
        <p:txBody>
          <a:bodyPr>
            <a:noAutofit/>
          </a:bodyPr>
          <a:lstStyle/>
          <a:p>
            <a:pPr marL="0" indent="0">
              <a:buNone/>
            </a:pPr>
            <a:r>
              <a:rPr lang="ar-SA" sz="2400" b="1" dirty="0" smtClean="0"/>
              <a:t>وهو الذي يعمد فيه المفسر إلى الآية أو الآيات فيجمع ما حول موضوعها من نصوص سواء كانت نصوصاً قرآنية أخرى ,أو نصوصاً نبوية ,أو للصحابة ,أو التابعين ,أو للمفسرين أو الكتب السماوية الأخرى ثم يقارن بين هذه النصوص ,ويوازن بين الآراء ويستعرض الأدلة ,ويبين الراجح وينقض المرجوح.</a:t>
            </a:r>
          </a:p>
          <a:p>
            <a:pPr marL="0" indent="0">
              <a:buNone/>
            </a:pPr>
            <a:r>
              <a:rPr lang="ar-SA" sz="2400" b="1" u="sng" dirty="0" smtClean="0">
                <a:solidFill>
                  <a:srgbClr val="002060"/>
                </a:solidFill>
              </a:rPr>
              <a:t>مميزات التفسير المقارن :</a:t>
            </a:r>
          </a:p>
          <a:p>
            <a:pPr marL="0" indent="0">
              <a:buNone/>
            </a:pPr>
            <a:r>
              <a:rPr lang="ar-SA" sz="2400" b="1" dirty="0" smtClean="0"/>
              <a:t>1-المقارنة بين نص قرآني ونص قرآني آخر اتفاقاً أو ظاهره الاختلاف ومن هذا النوع علم تأويل مشكل القرآن .</a:t>
            </a:r>
          </a:p>
          <a:p>
            <a:pPr marL="0" indent="0">
              <a:buNone/>
            </a:pPr>
            <a:r>
              <a:rPr lang="ar-SA" sz="2400" b="1" dirty="0" smtClean="0"/>
              <a:t> 2-المقارنة بين نص قرآني وحديث نبوي يتفق مع النص القرآني ويبحث العلماء ذلك في المؤلفات في مشكل القرآن ومشكل الحديث .</a:t>
            </a:r>
          </a:p>
          <a:p>
            <a:pPr marL="0" indent="0">
              <a:buNone/>
            </a:pPr>
            <a:r>
              <a:rPr lang="ar-SA" sz="2400" b="1" dirty="0" smtClean="0"/>
              <a:t> 3-قد تكون المقارنة بين نص قرآني وبين نص في التوراة أو نص في الإنجيل لإظهار فضل القرآن , وهيمنته على الكتب السابقة . والمؤلفات في هذا الأسلوب كثيرة منها كتاب :(التوراة والأناجيل والقرآن والعلم )لموريس بوكاي .</a:t>
            </a:r>
          </a:p>
          <a:p>
            <a:pPr marL="0" indent="0">
              <a:buNone/>
            </a:pPr>
            <a:r>
              <a:rPr lang="ar-SA" sz="2400" b="1" dirty="0" smtClean="0"/>
              <a:t> 4-قد تكون المقارنة بين أقوال المفسرين ,حيث يستطلع آراء المفسرين في الآية الوحدة مهما اختلف مشاربهم , وتعدد مذاهبهم , ويناقش الأقوال </a:t>
            </a:r>
            <a:endParaRPr lang="ar-SA" sz="2400" b="1" dirty="0"/>
          </a:p>
        </p:txBody>
      </p:sp>
    </p:spTree>
    <p:extLst>
      <p:ext uri="{BB962C8B-B14F-4D97-AF65-F5344CB8AC3E}">
        <p14:creationId xmlns:p14="http://schemas.microsoft.com/office/powerpoint/2010/main" val="928057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lstStyle/>
          <a:p>
            <a:r>
              <a:rPr lang="ar-SA" dirty="0" smtClean="0"/>
              <a:t>التفسير الموضوعي : </a:t>
            </a:r>
            <a:endParaRPr lang="ar-SA" dirty="0"/>
          </a:p>
        </p:txBody>
      </p:sp>
      <p:sp>
        <p:nvSpPr>
          <p:cNvPr id="3" name="عنصر نائب للمحتوى 2"/>
          <p:cNvSpPr>
            <a:spLocks noGrp="1"/>
          </p:cNvSpPr>
          <p:nvPr>
            <p:ph idx="1"/>
          </p:nvPr>
        </p:nvSpPr>
        <p:spPr>
          <a:xfrm>
            <a:off x="457200" y="1196752"/>
            <a:ext cx="8229600" cy="5328592"/>
          </a:xfrm>
        </p:spPr>
        <p:txBody>
          <a:bodyPr>
            <a:noAutofit/>
          </a:bodyPr>
          <a:lstStyle/>
          <a:p>
            <a:pPr marL="0" indent="0">
              <a:buNone/>
            </a:pPr>
            <a:r>
              <a:rPr lang="ar-SA" sz="2400" b="1" dirty="0" smtClean="0"/>
              <a:t>وهو أسلوب لا يفسر فيه صاحبه الآيات القرآنية حسب ترتيب المصحف بل يجمع الآيات القرآنية التي تتحدث عن موضوع واحد فيفسرها .</a:t>
            </a:r>
          </a:p>
          <a:p>
            <a:pPr marL="0" indent="0">
              <a:buNone/>
            </a:pPr>
            <a:r>
              <a:rPr lang="ar-SA" sz="2800" b="1" dirty="0" smtClean="0">
                <a:solidFill>
                  <a:srgbClr val="FF0000"/>
                </a:solidFill>
              </a:rPr>
              <a:t>تعريفه : </a:t>
            </a:r>
            <a:r>
              <a:rPr lang="ar-SA" sz="2800" b="1" dirty="0" smtClean="0"/>
              <a:t>هو </a:t>
            </a:r>
            <a:r>
              <a:rPr lang="ar-SA" sz="2800" b="1" u="sng" dirty="0" smtClean="0"/>
              <a:t>بيان شامل لموضوع تناوله القرآن الكريم أو سورة منه </a:t>
            </a:r>
            <a:r>
              <a:rPr lang="ar-SA" sz="2800" b="1" u="sng" dirty="0">
                <a:solidFill>
                  <a:prstClr val="black"/>
                </a:solidFill>
              </a:rPr>
              <a:t>حسب المقاصد القرآنية </a:t>
            </a:r>
            <a:r>
              <a:rPr lang="ar-SA" sz="2800" b="1" u="sng" dirty="0" smtClean="0"/>
              <a:t>.</a:t>
            </a:r>
            <a:endParaRPr lang="ar-SA" sz="2800" b="1" u="sng" dirty="0" smtClean="0"/>
          </a:p>
          <a:p>
            <a:pPr marL="0" indent="0">
              <a:buNone/>
            </a:pPr>
            <a:r>
              <a:rPr lang="ar-SA" sz="2800" b="1" dirty="0" smtClean="0">
                <a:solidFill>
                  <a:srgbClr val="FF0000"/>
                </a:solidFill>
              </a:rPr>
              <a:t>صور مقاربة من أعمال الأوائل </a:t>
            </a:r>
            <a:r>
              <a:rPr lang="ar-SA" sz="2800" b="1" dirty="0" smtClean="0">
                <a:solidFill>
                  <a:srgbClr val="FF0000"/>
                </a:solidFill>
              </a:rPr>
              <a:t>:</a:t>
            </a:r>
          </a:p>
          <a:p>
            <a:pPr marL="0" indent="0">
              <a:buNone/>
            </a:pPr>
            <a:r>
              <a:rPr lang="ar-SA" sz="2800" b="1" dirty="0" smtClean="0"/>
              <a:t> 1- تفسير القرآن بالقرآن : وقد كان الرسول </a:t>
            </a:r>
            <a:r>
              <a:rPr lang="ar-SA" sz="2800" b="1" dirty="0" smtClean="0">
                <a:latin typeface="Times New Roman"/>
                <a:cs typeface="Times New Roman"/>
              </a:rPr>
              <a:t>ﷺ </a:t>
            </a:r>
            <a:r>
              <a:rPr lang="ar-SA" sz="2800" b="1" dirty="0" smtClean="0"/>
              <a:t>هو </a:t>
            </a:r>
            <a:r>
              <a:rPr lang="ar-SA" sz="2800" b="1" dirty="0" smtClean="0"/>
              <a:t>الأسبق إلى ذلك كما فسر لأصحابه الظلم في قوله تعالى :(الذين آمنوا ولم يلبسوا إيمانهم بظلم) بالشرك وذلك من قوله تعالى :(إن الشرك لظلم عظيم) .</a:t>
            </a:r>
          </a:p>
          <a:p>
            <a:pPr marL="0" indent="0">
              <a:buNone/>
            </a:pPr>
            <a:r>
              <a:rPr lang="ar-SA" sz="2800" b="1" dirty="0" smtClean="0"/>
              <a:t>2- تفسير آيات الأحكام : فقد اتجه طائفة من قدامى المفسرين إلى جمع آيات الأحكام من القرآن الكريم ومن المؤلفات في ذلك : الجامع لأحكام القرآن للقرطبي .</a:t>
            </a:r>
          </a:p>
        </p:txBody>
      </p:sp>
    </p:spTree>
    <p:extLst>
      <p:ext uri="{BB962C8B-B14F-4D97-AF65-F5344CB8AC3E}">
        <p14:creationId xmlns:p14="http://schemas.microsoft.com/office/powerpoint/2010/main" val="66323394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TotalTime>
  <Words>1075</Words>
  <Application>Microsoft Office PowerPoint</Application>
  <PresentationFormat>عرض على الشاشة (3:4)‏</PresentationFormat>
  <Paragraphs>54</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مدخل إلى علم التفسير</vt:lpstr>
      <vt:lpstr>التعريف</vt:lpstr>
      <vt:lpstr>عرض تقديمي في PowerPoint</vt:lpstr>
      <vt:lpstr>أساليب التفسير : </vt:lpstr>
      <vt:lpstr> أساليب التفسير : </vt:lpstr>
      <vt:lpstr>1-التفسير التحليلي :</vt:lpstr>
      <vt:lpstr>2-التفسير الإجمالي : </vt:lpstr>
      <vt:lpstr>التفسير المقارن: </vt:lpstr>
      <vt:lpstr>التفسير الموضوعي : </vt:lpstr>
      <vt:lpstr>عرض تقديمي في PowerPoint</vt:lpstr>
      <vt:lpstr>أنواع التفسير الموضوعي: (مجالات التفسير الموضوعي)</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إلى علم التفسير</dc:title>
  <dc:creator>USER</dc:creator>
  <cp:lastModifiedBy>USER</cp:lastModifiedBy>
  <cp:revision>6</cp:revision>
  <dcterms:created xsi:type="dcterms:W3CDTF">2019-01-13T11:16:16Z</dcterms:created>
  <dcterms:modified xsi:type="dcterms:W3CDTF">2019-01-13T15:57:43Z</dcterms:modified>
</cp:coreProperties>
</file>