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F4DD-84C3-4C5D-87BD-537AE5FDC219}" type="datetimeFigureOut">
              <a:rPr lang="ar-SA" smtClean="0"/>
              <a:t>14/06/37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B097D-19DC-455F-990B-7B13B5B199B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857387"/>
          </a:xfrm>
        </p:spPr>
        <p:txBody>
          <a:bodyPr/>
          <a:lstStyle/>
          <a:p>
            <a:r>
              <a:rPr lang="ar-SA" dirty="0" smtClean="0">
                <a:cs typeface="PT Bold Broken" pitchFamily="2" charset="-78"/>
              </a:rPr>
              <a:t>مد الصلة </a:t>
            </a:r>
            <a:br>
              <a:rPr lang="ar-SA" dirty="0" smtClean="0">
                <a:cs typeface="PT Bold Broken" pitchFamily="2" charset="-78"/>
              </a:rPr>
            </a:br>
            <a:r>
              <a:rPr lang="ar-SA" dirty="0" smtClean="0">
                <a:solidFill>
                  <a:srgbClr val="0070C0"/>
                </a:solidFill>
                <a:cs typeface="PT Bold Broken" pitchFamily="2" charset="-78"/>
              </a:rPr>
              <a:t>((هاء الضمير أو الكناية))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>
            <a:normAutofit fontScale="92500" lnSpcReduction="10000"/>
          </a:bodyPr>
          <a:lstStyle/>
          <a:p>
            <a:r>
              <a:rPr lang="ar-SA" sz="4800" dirty="0" smtClean="0">
                <a:solidFill>
                  <a:srgbClr val="FF0000"/>
                </a:solidFill>
                <a:cs typeface="PT Bold Broken" pitchFamily="2" charset="-78"/>
              </a:rPr>
              <a:t>1</a:t>
            </a:r>
            <a:r>
              <a:rPr lang="ar-SA" sz="4800" dirty="0" smtClean="0">
                <a:solidFill>
                  <a:srgbClr val="FF0000"/>
                </a:solidFill>
                <a:cs typeface="PT Bold Broken" pitchFamily="2" charset="-78"/>
              </a:rPr>
              <a:t>- مد الصلة الصغرى</a:t>
            </a:r>
          </a:p>
          <a:p>
            <a:endParaRPr lang="ar-SA" sz="4800" dirty="0" smtClean="0">
              <a:solidFill>
                <a:srgbClr val="FF0000"/>
              </a:solidFill>
              <a:cs typeface="PT Bold Broken" pitchFamily="2" charset="-78"/>
            </a:endParaRPr>
          </a:p>
          <a:p>
            <a:r>
              <a:rPr lang="ar-SA" sz="4800" dirty="0" smtClean="0">
                <a:solidFill>
                  <a:srgbClr val="FF0000"/>
                </a:solidFill>
                <a:cs typeface="PT Bold Broken" pitchFamily="2" charset="-78"/>
              </a:rPr>
              <a:t>2- </a:t>
            </a:r>
            <a:r>
              <a:rPr lang="ar-SA" sz="4800" dirty="0" smtClean="0">
                <a:solidFill>
                  <a:srgbClr val="FF0000"/>
                </a:solidFill>
                <a:cs typeface="PT Bold Broken" pitchFamily="2" charset="-78"/>
              </a:rPr>
              <a:t>مد الصلة  الكبرى 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cs typeface="PT Bold Broken" pitchFamily="2" charset="-78"/>
              </a:rPr>
              <a:t>1-مد الصلة الصغرى : تختص بهاء الضمير أو الكناية 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وهي هاء الضمير ، المفرد ، المذكر ، الغائب ، المضمومة أو المكسورة ، الواقعة بين متحركين </a:t>
            </a:r>
            <a:r>
              <a:rPr lang="ar-SA" dirty="0" smtClean="0">
                <a:cs typeface="Traditional Arabic" pitchFamily="18" charset="-78"/>
              </a:rPr>
              <a:t>،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بشرط ألا </a:t>
            </a:r>
            <a:r>
              <a:rPr lang="ar-SA" b="1" dirty="0" smtClean="0">
                <a:cs typeface="Traditional Arabic" pitchFamily="18" charset="-78"/>
              </a:rPr>
              <a:t>يكون بعدها همزة</a:t>
            </a:r>
          </a:p>
          <a:p>
            <a:pPr>
              <a:lnSpc>
                <a:spcPct val="80000"/>
              </a:lnSpc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18" charset="-78"/>
              </a:rPr>
              <a:t>مقدار مده:</a:t>
            </a:r>
          </a:p>
          <a:p>
            <a:pPr>
              <a:lnSpc>
                <a:spcPct val="80000"/>
              </a:lnSpc>
              <a:buNone/>
            </a:pPr>
            <a:r>
              <a:rPr lang="ar-SA" b="1" dirty="0" smtClean="0">
                <a:cs typeface="Traditional Arabic" pitchFamily="18" charset="-78"/>
              </a:rPr>
              <a:t>ويمد بمقدار حركتين .</a:t>
            </a:r>
          </a:p>
          <a:p>
            <a:pPr>
              <a:lnSpc>
                <a:spcPct val="80000"/>
              </a:lnSpc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18" charset="-78"/>
              </a:rPr>
              <a:t>حالات </a:t>
            </a:r>
            <a:r>
              <a:rPr lang="ar-SA" b="1" dirty="0" err="1" smtClean="0">
                <a:solidFill>
                  <a:srgbClr val="C00000"/>
                </a:solidFill>
                <a:cs typeface="Traditional Arabic" pitchFamily="18" charset="-78"/>
              </a:rPr>
              <a:t>مستثناة</a:t>
            </a:r>
            <a:r>
              <a:rPr lang="ar-SA" b="1" dirty="0" smtClean="0">
                <a:solidFill>
                  <a:srgbClr val="C00000"/>
                </a:solidFill>
                <a:cs typeface="Traditional Arabic" pitchFamily="18" charset="-78"/>
              </a:rPr>
              <a:t> .</a:t>
            </a:r>
          </a:p>
          <a:p>
            <a:pPr>
              <a:lnSpc>
                <a:spcPct val="80000"/>
              </a:lnSpc>
              <a:buNone/>
            </a:pPr>
            <a:r>
              <a:rPr lang="ar-SA" b="1" dirty="0" smtClean="0">
                <a:cs typeface="Traditional Arabic" pitchFamily="18" charset="-78"/>
              </a:rPr>
              <a:t>( يرضه لكم ) ( يخلد فيه مهانا )</a:t>
            </a:r>
            <a:endParaRPr lang="ar-SA" b="1" dirty="0" smtClean="0">
              <a:solidFill>
                <a:srgbClr val="00FFFF"/>
              </a:solidFill>
              <a:cs typeface="Traditional Arabic" pitchFamily="18" charset="-78"/>
            </a:endParaRPr>
          </a:p>
          <a:p>
            <a:pPr>
              <a:lnSpc>
                <a:spcPct val="80000"/>
              </a:lnSpc>
              <a:buNone/>
            </a:pPr>
            <a:r>
              <a:rPr lang="ar-SA" b="1" dirty="0" smtClean="0">
                <a:cs typeface="Traditional Arabic" pitchFamily="18" charset="-78"/>
              </a:rPr>
              <a:t>لماذا سمي مد الصلة ؟</a:t>
            </a:r>
            <a:r>
              <a:rPr lang="ar-SA" b="1" dirty="0" smtClean="0">
                <a:solidFill>
                  <a:srgbClr val="800000"/>
                </a:solidFill>
                <a:cs typeface="Traditional Arabic" pitchFamily="18" charset="-78"/>
              </a:rPr>
              <a:t>  لأنه يثبت حال الوصل فقط.</a:t>
            </a:r>
            <a:endParaRPr lang="ar-SA" b="1" dirty="0" smtClean="0">
              <a:solidFill>
                <a:srgbClr val="800000"/>
              </a:solidFill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الحالات التي لا تمد فيها هاء الصلة: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لا تمد عندما لا تتحقق فيها الشروط مثل:</a:t>
            </a:r>
          </a:p>
          <a:p>
            <a:r>
              <a:rPr lang="ar-SA" dirty="0" smtClean="0"/>
              <a:t>أن تكون ساكنة: قالوا (أرجه وأخاه)</a:t>
            </a:r>
          </a:p>
          <a:p>
            <a:r>
              <a:rPr lang="ar-SA" dirty="0" smtClean="0"/>
              <a:t>واقعة بين ساكن ومتحرك: (فيه هدى)</a:t>
            </a:r>
          </a:p>
          <a:p>
            <a:r>
              <a:rPr lang="ar-SA" dirty="0" smtClean="0"/>
              <a:t>= بين ساكنين: (أنزل عليه القرآن )</a:t>
            </a:r>
          </a:p>
          <a:p>
            <a:r>
              <a:rPr lang="ar-SA" dirty="0" smtClean="0"/>
              <a:t>بين متحرك وساكن: (وسع كرسيه السماوات </a:t>
            </a:r>
            <a:r>
              <a:rPr lang="ar-SA" dirty="0"/>
              <a:t>و</a:t>
            </a:r>
            <a:r>
              <a:rPr lang="ar-SA" dirty="0" smtClean="0"/>
              <a:t>الأرض)</a:t>
            </a:r>
          </a:p>
          <a:p>
            <a:r>
              <a:rPr lang="ar-SA" dirty="0" smtClean="0"/>
              <a:t>يلحق بها: </a:t>
            </a:r>
          </a:p>
          <a:p>
            <a:r>
              <a:rPr lang="ar-SA" dirty="0" smtClean="0"/>
              <a:t>هاء اسم الإشارة (هذه)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6699"/>
                </a:solidFill>
                <a:cs typeface="PT Bold Broken" pitchFamily="2" charset="-78"/>
              </a:rPr>
              <a:t>2- مد الصلة الكبرى</a:t>
            </a:r>
            <a:r>
              <a:rPr lang="ar-SA" dirty="0" smtClean="0">
                <a:cs typeface="PT Bold Broken" pitchFamily="2" charset="-78"/>
              </a:rPr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/>
              <a:t>إذا جاءت هاء الضمير ، المفرد ، المذكر ، الغائب ، المضمومة أو المكسورة ، الواقعة بين متحركين في كلمة وجاء </a:t>
            </a:r>
            <a:r>
              <a:rPr lang="ar-SA" dirty="0">
                <a:solidFill>
                  <a:schemeClr val="hlink"/>
                </a:solidFill>
              </a:rPr>
              <a:t>بعدها همزة </a:t>
            </a:r>
            <a:r>
              <a:rPr lang="ar-SA" dirty="0"/>
              <a:t>في أول الكلمة الثانية تشبع ضمتها أو كسرتها بحيث يتولد عنها واو مدية أو ياء مدية </a:t>
            </a:r>
            <a:r>
              <a:rPr lang="ar-SA" dirty="0" smtClean="0"/>
              <a:t>.( وأمره </a:t>
            </a:r>
            <a:r>
              <a:rPr lang="ar-SA" smtClean="0"/>
              <a:t>إلى الله )</a:t>
            </a:r>
            <a:endParaRPr lang="ar-SA" dirty="0"/>
          </a:p>
          <a:p>
            <a:pPr>
              <a:buNone/>
            </a:pPr>
            <a:r>
              <a:rPr lang="ar-SA" dirty="0">
                <a:solidFill>
                  <a:schemeClr val="hlink"/>
                </a:solidFill>
              </a:rPr>
              <a:t>حكمها : </a:t>
            </a:r>
          </a:p>
          <a:p>
            <a:pPr>
              <a:buNone/>
            </a:pPr>
            <a:r>
              <a:rPr lang="ar-SA" dirty="0">
                <a:solidFill>
                  <a:srgbClr val="0000FF"/>
                </a:solidFill>
              </a:rPr>
              <a:t>جواز </a:t>
            </a:r>
            <a:r>
              <a:rPr lang="ar-SA" dirty="0"/>
              <a:t>مده بمقدار 4 / 5  حركات فقط والتوسط هو المشهور والمقدم في الأداء . وتلحق بالمد الجائز المنفصل . </a:t>
            </a:r>
          </a:p>
          <a:p>
            <a:pPr>
              <a:buNone/>
            </a:pPr>
            <a:r>
              <a:rPr lang="ar-SA" dirty="0"/>
              <a:t>مد الصلة الكبرى </a:t>
            </a:r>
            <a:r>
              <a:rPr lang="ar-SA" dirty="0">
                <a:solidFill>
                  <a:srgbClr val="FF6699"/>
                </a:solidFill>
              </a:rPr>
              <a:t>يثبت وصلا</a:t>
            </a:r>
            <a:r>
              <a:rPr lang="ar-SA" dirty="0"/>
              <a:t> ويسقط وقفا .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214</Words>
  <Application>Microsoft Office PowerPoint</Application>
  <PresentationFormat>عرض على الشاشة (3:4)‏</PresentationFormat>
  <Paragraphs>24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مد الصلة  ((هاء الضمير أو الكناية))</vt:lpstr>
      <vt:lpstr>1-مد الصلة الصغرى : تختص بهاء الضمير أو الكناية .</vt:lpstr>
      <vt:lpstr>الحالات التي لا تمد فيها هاء الصلة:</vt:lpstr>
      <vt:lpstr>2- مد الصلة الكبرى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 الصلة الصغرى : تختص بهاء الضمير أو الكناية .</dc:title>
  <dc:creator>أم أبو عمر</dc:creator>
  <cp:lastModifiedBy>أم أبو عمر</cp:lastModifiedBy>
  <cp:revision>6</cp:revision>
  <dcterms:created xsi:type="dcterms:W3CDTF">2016-03-23T06:03:37Z</dcterms:created>
  <dcterms:modified xsi:type="dcterms:W3CDTF">2016-03-23T06:50:00Z</dcterms:modified>
</cp:coreProperties>
</file>