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77" r:id="rId6"/>
    <p:sldId id="278" r:id="rId7"/>
    <p:sldId id="279" r:id="rId8"/>
    <p:sldId id="261" r:id="rId9"/>
    <p:sldId id="262" r:id="rId10"/>
    <p:sldId id="273" r:id="rId11"/>
    <p:sldId id="274" r:id="rId12"/>
    <p:sldId id="264" r:id="rId13"/>
    <p:sldId id="275" r:id="rId14"/>
    <p:sldId id="276"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3/26/2019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3/26/2019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3/26/2019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3/26/2019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3/26/2019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fac.ksu.edu.sa/sites/default/files/362mic-lab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6462C5-D544-4B2B-B03E-BC4FC4346AD2}"/>
              </a:ext>
            </a:extLst>
          </p:cNvPr>
          <p:cNvSpPr>
            <a:spLocks noGrp="1"/>
          </p:cNvSpPr>
          <p:nvPr>
            <p:ph type="ctrTitle"/>
          </p:nvPr>
        </p:nvSpPr>
        <p:spPr/>
        <p:txBody>
          <a:bodyPr/>
          <a:lstStyle/>
          <a:p>
            <a:r>
              <a:rPr lang="en-US" dirty="0"/>
              <a:t>Bacterial Structure </a:t>
            </a:r>
            <a:br>
              <a:rPr lang="en-US" dirty="0"/>
            </a:br>
            <a:r>
              <a:rPr lang="en-US" dirty="0"/>
              <a:t>(Lab </a:t>
            </a:r>
            <a:r>
              <a:rPr lang="ar-BH" dirty="0"/>
              <a:t>3</a:t>
            </a:r>
            <a:r>
              <a:rPr lang="en-US" dirty="0"/>
              <a:t>)</a:t>
            </a:r>
          </a:p>
        </p:txBody>
      </p:sp>
      <p:sp>
        <p:nvSpPr>
          <p:cNvPr id="3" name="Subtitle 2">
            <a:extLst>
              <a:ext uri="{FF2B5EF4-FFF2-40B4-BE49-F238E27FC236}">
                <a16:creationId xmlns:a16="http://schemas.microsoft.com/office/drawing/2014/main" xmlns="" id="{448A9931-5D19-4480-8373-1C34B8E0C126}"/>
              </a:ext>
            </a:extLst>
          </p:cNvPr>
          <p:cNvSpPr>
            <a:spLocks noGrp="1"/>
          </p:cNvSpPr>
          <p:nvPr>
            <p:ph type="subTitle" idx="1"/>
          </p:nvPr>
        </p:nvSpPr>
        <p:spPr/>
        <p:txBody>
          <a:bodyPr/>
          <a:lstStyle/>
          <a:p>
            <a:r>
              <a:rPr lang="en-US" dirty="0"/>
              <a:t>Rana Alqusumi</a:t>
            </a:r>
          </a:p>
        </p:txBody>
      </p:sp>
    </p:spTree>
    <p:extLst>
      <p:ext uri="{BB962C8B-B14F-4D97-AF65-F5344CB8AC3E}">
        <p14:creationId xmlns:p14="http://schemas.microsoft.com/office/powerpoint/2010/main" val="345323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40025-11F4-4DBA-AA15-BAB62BD6744B}"/>
              </a:ext>
            </a:extLst>
          </p:cNvPr>
          <p:cNvSpPr>
            <a:spLocks noGrp="1"/>
          </p:cNvSpPr>
          <p:nvPr>
            <p:ph type="title"/>
          </p:nvPr>
        </p:nvSpPr>
        <p:spPr/>
        <p:txBody>
          <a:bodyPr>
            <a:normAutofit/>
          </a:bodyPr>
          <a:lstStyle/>
          <a:p>
            <a:r>
              <a:rPr lang="en-US" dirty="0"/>
              <a:t>Capsule Staining </a:t>
            </a:r>
          </a:p>
        </p:txBody>
      </p:sp>
      <p:sp>
        <p:nvSpPr>
          <p:cNvPr id="3" name="Content Placeholder 2">
            <a:extLst>
              <a:ext uri="{FF2B5EF4-FFF2-40B4-BE49-F238E27FC236}">
                <a16:creationId xmlns:a16="http://schemas.microsoft.com/office/drawing/2014/main" xmlns="" id="{70E3CD20-D058-4BE6-9C62-03064B0A8F01}"/>
              </a:ext>
            </a:extLst>
          </p:cNvPr>
          <p:cNvSpPr>
            <a:spLocks noGrp="1"/>
          </p:cNvSpPr>
          <p:nvPr>
            <p:ph idx="1"/>
          </p:nvPr>
        </p:nvSpPr>
        <p:spPr>
          <a:xfrm>
            <a:off x="4669654" y="804689"/>
            <a:ext cx="6819444" cy="5248622"/>
          </a:xfrm>
        </p:spPr>
        <p:txBody>
          <a:bodyPr>
            <a:normAutofit/>
          </a:bodyPr>
          <a:lstStyle/>
          <a:p>
            <a:pPr>
              <a:buFont typeface="Wingdings" panose="05000000000000000000" pitchFamily="2" charset="2"/>
              <a:buChar char="Ø"/>
            </a:pPr>
            <a:r>
              <a:rPr lang="en-US" sz="2000" dirty="0"/>
              <a:t>Decolorizing Agent:</a:t>
            </a:r>
          </a:p>
          <a:p>
            <a:r>
              <a:rPr lang="en-US" sz="2000" dirty="0"/>
              <a:t>Copper Sulfate (20%) Because the capsule is nonionic, unlike the bacterial cell, the primary stain adheres to the capsule but does not bind to it. </a:t>
            </a:r>
          </a:p>
          <a:p>
            <a:r>
              <a:rPr lang="en-US" sz="2000" dirty="0"/>
              <a:t>In the capsule staining method, copper sulfate is used as a decolorizing agent rather than water. </a:t>
            </a:r>
          </a:p>
          <a:p>
            <a:r>
              <a:rPr lang="en-US" sz="2000" dirty="0"/>
              <a:t>The copper sulfate washes the purple primary stain out of the capsular material without removing the stain bound to the cell wall. At the same time, the decolorized capsule absorbs the copper sulfate, and the capsule will now appear blue in contrast to the deep purple color of the cell.</a:t>
            </a:r>
          </a:p>
          <a:p>
            <a:pPr marL="0" indent="0">
              <a:buNone/>
            </a:pPr>
            <a:endParaRPr lang="en-US" sz="2000" dirty="0"/>
          </a:p>
        </p:txBody>
      </p:sp>
    </p:spTree>
    <p:extLst>
      <p:ext uri="{BB962C8B-B14F-4D97-AF65-F5344CB8AC3E}">
        <p14:creationId xmlns:p14="http://schemas.microsoft.com/office/powerpoint/2010/main" val="276108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8">
            <a:extLst>
              <a:ext uri="{FF2B5EF4-FFF2-40B4-BE49-F238E27FC236}">
                <a16:creationId xmlns:a16="http://schemas.microsoft.com/office/drawing/2014/main" xmlns="" id="{E6C08EBB-2C97-4884-9312-EA0A6A62A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20">
            <a:extLst>
              <a:ext uri="{FF2B5EF4-FFF2-40B4-BE49-F238E27FC236}">
                <a16:creationId xmlns:a16="http://schemas.microsoft.com/office/drawing/2014/main" xmlns="" id="{17406E40-244E-4DD6-94A4-E73960241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 name="Freeform 21">
            <a:extLst>
              <a:ext uri="{FF2B5EF4-FFF2-40B4-BE49-F238E27FC236}">
                <a16:creationId xmlns:a16="http://schemas.microsoft.com/office/drawing/2014/main" xmlns="" id="{9E621646-8902-4518-ADFE-798B8AF7F1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4" name="Freeform 22">
            <a:extLst>
              <a:ext uri="{FF2B5EF4-FFF2-40B4-BE49-F238E27FC236}">
                <a16:creationId xmlns:a16="http://schemas.microsoft.com/office/drawing/2014/main" xmlns="" id="{BC03DD73-798C-403F-B9AC-BFF84A0B1F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23">
            <a:extLst>
              <a:ext uri="{FF2B5EF4-FFF2-40B4-BE49-F238E27FC236}">
                <a16:creationId xmlns:a16="http://schemas.microsoft.com/office/drawing/2014/main" xmlns="" id="{6756FE0C-DC81-49BD-AD76-1E223B6863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5">
            <a:extLst>
              <a:ext uri="{FF2B5EF4-FFF2-40B4-BE49-F238E27FC236}">
                <a16:creationId xmlns:a16="http://schemas.microsoft.com/office/drawing/2014/main" xmlns="" id="{FEEAE74D-A8B8-4601-84C4-7F01DFF41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xmlns="" id="{CFD751E0-7430-4ACA-A679-ECB74EA589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9">
            <a:extLst>
              <a:ext uri="{FF2B5EF4-FFF2-40B4-BE49-F238E27FC236}">
                <a16:creationId xmlns:a16="http://schemas.microsoft.com/office/drawing/2014/main" xmlns="" id="{4337B0AD-9A1D-4899-8791-EDEB9B5A1D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2">
            <a:extLst>
              <a:ext uri="{FF2B5EF4-FFF2-40B4-BE49-F238E27FC236}">
                <a16:creationId xmlns:a16="http://schemas.microsoft.com/office/drawing/2014/main" xmlns="" id="{20EE4868-1730-433B-AA39-A91305A49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4">
            <a:extLst>
              <a:ext uri="{FF2B5EF4-FFF2-40B4-BE49-F238E27FC236}">
                <a16:creationId xmlns:a16="http://schemas.microsoft.com/office/drawing/2014/main" xmlns="" id="{89921AE2-097C-4DEE-A398-FCB910D60D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7">
            <a:extLst>
              <a:ext uri="{FF2B5EF4-FFF2-40B4-BE49-F238E27FC236}">
                <a16:creationId xmlns:a16="http://schemas.microsoft.com/office/drawing/2014/main" xmlns="" id="{A4098D72-B456-40CC-8C9F-D08B9DD25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0">
            <a:extLst>
              <a:ext uri="{FF2B5EF4-FFF2-40B4-BE49-F238E27FC236}">
                <a16:creationId xmlns:a16="http://schemas.microsoft.com/office/drawing/2014/main" xmlns="" id="{BCA1A530-E6F6-465D-BCD0-371D816CC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13">
            <a:extLst>
              <a:ext uri="{FF2B5EF4-FFF2-40B4-BE49-F238E27FC236}">
                <a16:creationId xmlns:a16="http://schemas.microsoft.com/office/drawing/2014/main" xmlns="" id="{5AB5DD23-5ECB-4E0C-AC9B-C384785BAE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5">
            <a:extLst>
              <a:ext uri="{FF2B5EF4-FFF2-40B4-BE49-F238E27FC236}">
                <a16:creationId xmlns:a16="http://schemas.microsoft.com/office/drawing/2014/main" xmlns="" id="{7DA4BF21-FA96-43DB-A077-173C5F4333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7">
            <a:extLst>
              <a:ext uri="{FF2B5EF4-FFF2-40B4-BE49-F238E27FC236}">
                <a16:creationId xmlns:a16="http://schemas.microsoft.com/office/drawing/2014/main" xmlns="" id="{BF956BA4-7CC2-4E13-9E1D-0854EF4C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9">
            <a:extLst>
              <a:ext uri="{FF2B5EF4-FFF2-40B4-BE49-F238E27FC236}">
                <a16:creationId xmlns:a16="http://schemas.microsoft.com/office/drawing/2014/main" xmlns="" id="{3262514D-691E-4344-8751-4E80F046A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5" name="Picture 4">
            <a:extLst>
              <a:ext uri="{FF2B5EF4-FFF2-40B4-BE49-F238E27FC236}">
                <a16:creationId xmlns:a16="http://schemas.microsoft.com/office/drawing/2014/main" xmlns="" id="{C426173C-78AE-4252-8B48-6548D215AFE4}"/>
              </a:ext>
            </a:extLst>
          </p:cNvPr>
          <p:cNvPicPr>
            <a:picLocks noChangeAspect="1"/>
          </p:cNvPicPr>
          <p:nvPr/>
        </p:nvPicPr>
        <p:blipFill rotWithShape="1">
          <a:blip r:embed="rId2"/>
          <a:srcRect l="18503" t="24028" r="11393" b="24583"/>
          <a:stretch/>
        </p:blipFill>
        <p:spPr>
          <a:xfrm>
            <a:off x="2536827" y="1796257"/>
            <a:ext cx="8547099" cy="3524250"/>
          </a:xfrm>
          <a:prstGeom prst="rect">
            <a:avLst/>
          </a:prstGeom>
        </p:spPr>
      </p:pic>
    </p:spTree>
    <p:extLst>
      <p:ext uri="{BB962C8B-B14F-4D97-AF65-F5344CB8AC3E}">
        <p14:creationId xmlns:p14="http://schemas.microsoft.com/office/powerpoint/2010/main" val="303775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A9461-606C-4E31-AEE6-D4A2B6E94D37}"/>
              </a:ext>
            </a:extLst>
          </p:cNvPr>
          <p:cNvSpPr>
            <a:spLocks noGrp="1"/>
          </p:cNvSpPr>
          <p:nvPr>
            <p:ph type="title"/>
          </p:nvPr>
        </p:nvSpPr>
        <p:spPr>
          <a:xfrm>
            <a:off x="683583" y="2323293"/>
            <a:ext cx="3908216" cy="2456442"/>
          </a:xfrm>
        </p:spPr>
        <p:txBody>
          <a:bodyPr>
            <a:normAutofit/>
          </a:bodyPr>
          <a:lstStyle/>
          <a:p>
            <a:r>
              <a:rPr lang="en-US" sz="3600" dirty="0"/>
              <a:t>Capsule Stain</a:t>
            </a:r>
            <a:br>
              <a:rPr lang="en-US" sz="3600" dirty="0"/>
            </a:br>
            <a:r>
              <a:rPr lang="en-US" sz="3600" dirty="0"/>
              <a:t>(Anthony Method)</a:t>
            </a:r>
          </a:p>
        </p:txBody>
      </p:sp>
      <p:sp>
        <p:nvSpPr>
          <p:cNvPr id="3" name="Content Placeholder 2">
            <a:extLst>
              <a:ext uri="{FF2B5EF4-FFF2-40B4-BE49-F238E27FC236}">
                <a16:creationId xmlns:a16="http://schemas.microsoft.com/office/drawing/2014/main" xmlns="" id="{B0664A17-427A-40EE-B74E-BD44D950A747}"/>
              </a:ext>
            </a:extLst>
          </p:cNvPr>
          <p:cNvSpPr>
            <a:spLocks noGrp="1"/>
          </p:cNvSpPr>
          <p:nvPr>
            <p:ph idx="1"/>
          </p:nvPr>
        </p:nvSpPr>
        <p:spPr/>
        <p:txBody>
          <a:bodyPr>
            <a:normAutofit/>
          </a:bodyPr>
          <a:lstStyle/>
          <a:p>
            <a:pPr>
              <a:buFont typeface="Wingdings" panose="05000000000000000000" pitchFamily="2" charset="2"/>
              <a:buChar char="Ø"/>
            </a:pPr>
            <a:r>
              <a:rPr lang="en-US" sz="2400" dirty="0"/>
              <a:t>Materials</a:t>
            </a:r>
            <a:r>
              <a:rPr lang="en-US" dirty="0"/>
              <a:t>:</a:t>
            </a:r>
          </a:p>
          <a:p>
            <a:r>
              <a:rPr lang="en-US" dirty="0"/>
              <a:t>Culture:</a:t>
            </a:r>
          </a:p>
          <a:p>
            <a:pPr marL="0" indent="0">
              <a:buNone/>
            </a:pPr>
            <a:r>
              <a:rPr lang="en-US" dirty="0"/>
              <a:t>48-hour-old cultures of bacteria.</a:t>
            </a:r>
          </a:p>
          <a:p>
            <a:r>
              <a:rPr lang="en-US" dirty="0"/>
              <a:t>Reagents:</a:t>
            </a:r>
          </a:p>
          <a:p>
            <a:pPr marL="0" indent="0">
              <a:buNone/>
            </a:pPr>
            <a:r>
              <a:rPr lang="en-US" dirty="0"/>
              <a:t>1% crystal violet and 20% copper sulfate.</a:t>
            </a:r>
          </a:p>
          <a:p>
            <a:r>
              <a:rPr lang="en-US" dirty="0"/>
              <a:t>Equipment:</a:t>
            </a:r>
          </a:p>
          <a:p>
            <a:pPr marL="342900" indent="-342900">
              <a:buFont typeface="+mj-lt"/>
              <a:buAutoNum type="arabicPeriod"/>
            </a:pPr>
            <a:r>
              <a:rPr lang="en-US" dirty="0"/>
              <a:t>Bunsen burner,</a:t>
            </a:r>
          </a:p>
          <a:p>
            <a:pPr marL="342900" indent="-342900">
              <a:buFont typeface="+mj-lt"/>
              <a:buAutoNum type="arabicPeriod"/>
            </a:pPr>
            <a:r>
              <a:rPr lang="en-US" dirty="0"/>
              <a:t> Inoculating loop or needle, </a:t>
            </a:r>
          </a:p>
          <a:p>
            <a:pPr marL="342900" indent="-342900">
              <a:buFont typeface="+mj-lt"/>
              <a:buAutoNum type="arabicPeriod"/>
            </a:pPr>
            <a:r>
              <a:rPr lang="en-US" dirty="0"/>
              <a:t>Glass slides.</a:t>
            </a:r>
          </a:p>
          <a:p>
            <a:pPr marL="342900" indent="-342900">
              <a:buFont typeface="+mj-lt"/>
              <a:buAutoNum type="arabicPeriod"/>
            </a:pPr>
            <a:r>
              <a:rPr lang="en-US" dirty="0"/>
              <a:t>Microscope.</a:t>
            </a:r>
          </a:p>
        </p:txBody>
      </p:sp>
    </p:spTree>
    <p:extLst>
      <p:ext uri="{BB962C8B-B14F-4D97-AF65-F5344CB8AC3E}">
        <p14:creationId xmlns:p14="http://schemas.microsoft.com/office/powerpoint/2010/main" val="188442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A9461-606C-4E31-AEE6-D4A2B6E94D37}"/>
              </a:ext>
            </a:extLst>
          </p:cNvPr>
          <p:cNvSpPr>
            <a:spLocks noGrp="1"/>
          </p:cNvSpPr>
          <p:nvPr>
            <p:ph type="title"/>
          </p:nvPr>
        </p:nvSpPr>
        <p:spPr>
          <a:xfrm>
            <a:off x="683583" y="2323293"/>
            <a:ext cx="3908216" cy="2456442"/>
          </a:xfrm>
        </p:spPr>
        <p:txBody>
          <a:bodyPr>
            <a:normAutofit/>
          </a:bodyPr>
          <a:lstStyle/>
          <a:p>
            <a:r>
              <a:rPr lang="en-US" sz="3600" dirty="0"/>
              <a:t>Capsule Stain</a:t>
            </a:r>
            <a:br>
              <a:rPr lang="en-US" sz="3600" dirty="0"/>
            </a:br>
            <a:r>
              <a:rPr lang="en-US" sz="3600" dirty="0"/>
              <a:t>(Anthony Method)</a:t>
            </a:r>
          </a:p>
        </p:txBody>
      </p:sp>
      <p:sp>
        <p:nvSpPr>
          <p:cNvPr id="3" name="Content Placeholder 2">
            <a:extLst>
              <a:ext uri="{FF2B5EF4-FFF2-40B4-BE49-F238E27FC236}">
                <a16:creationId xmlns:a16="http://schemas.microsoft.com/office/drawing/2014/main" xmlns="" id="{B0664A17-427A-40EE-B74E-BD44D950A747}"/>
              </a:ext>
            </a:extLst>
          </p:cNvPr>
          <p:cNvSpPr>
            <a:spLocks noGrp="1"/>
          </p:cNvSpPr>
          <p:nvPr>
            <p:ph idx="1"/>
          </p:nvPr>
        </p:nvSpPr>
        <p:spPr/>
        <p:txBody>
          <a:bodyPr>
            <a:normAutofit/>
          </a:bodyPr>
          <a:lstStyle/>
          <a:p>
            <a:pPr>
              <a:buFont typeface="Wingdings" panose="05000000000000000000" pitchFamily="2" charset="2"/>
              <a:buChar char="Ø"/>
            </a:pPr>
            <a:r>
              <a:rPr lang="en-US" sz="2400" dirty="0"/>
              <a:t>Procedure</a:t>
            </a:r>
            <a:r>
              <a:rPr lang="en-US" dirty="0"/>
              <a:t>:</a:t>
            </a:r>
          </a:p>
          <a:p>
            <a:r>
              <a:rPr lang="en-US" dirty="0"/>
              <a:t>Steps 1–5 are pictured in Figure 13.5.</a:t>
            </a:r>
          </a:p>
          <a:p>
            <a:pPr marL="342900" indent="-342900">
              <a:buFont typeface="+mj-lt"/>
              <a:buAutoNum type="arabicPeriod"/>
            </a:pPr>
            <a:r>
              <a:rPr lang="en-US" dirty="0"/>
              <a:t> Obtain one clean glass slide. Place several drops of crystal violet stain on the slide. </a:t>
            </a:r>
          </a:p>
          <a:p>
            <a:pPr marL="342900" indent="-342900">
              <a:buFont typeface="+mj-lt"/>
              <a:buAutoNum type="arabicPeriod"/>
            </a:pPr>
            <a:r>
              <a:rPr lang="en-US" dirty="0"/>
              <a:t>Using aseptic technique, add three loopfuls of a culture to the stain and gently mix with the inoculating loop.</a:t>
            </a:r>
          </a:p>
          <a:p>
            <a:pPr marL="342900" indent="-342900">
              <a:buFont typeface="+mj-lt"/>
              <a:buAutoNum type="arabicPeriod"/>
            </a:pPr>
            <a:r>
              <a:rPr lang="en-US" dirty="0"/>
              <a:t> With a clean glass slide, spread the mixture over the entire surface of the slide to create a very thin smear. Let stand for 5 to 7 minutes. Allow smears to air-dry. </a:t>
            </a:r>
            <a:r>
              <a:rPr lang="en-US" b="1" dirty="0"/>
              <a:t>Note: Do not heat fix.</a:t>
            </a:r>
          </a:p>
          <a:p>
            <a:pPr marL="342900" indent="-342900">
              <a:buFont typeface="+mj-lt"/>
              <a:buAutoNum type="arabicPeriod"/>
            </a:pPr>
            <a:r>
              <a:rPr lang="en-US" dirty="0"/>
              <a:t>Wash smears with 20% copper sulfate solution. </a:t>
            </a:r>
          </a:p>
          <a:p>
            <a:pPr marL="342900" indent="-342900">
              <a:buFont typeface="+mj-lt"/>
              <a:buAutoNum type="arabicPeriod"/>
            </a:pPr>
            <a:r>
              <a:rPr lang="en-US" dirty="0"/>
              <a:t>Gently blot dry and examine under oil immersion.</a:t>
            </a:r>
          </a:p>
        </p:txBody>
      </p:sp>
    </p:spTree>
    <p:extLst>
      <p:ext uri="{BB962C8B-B14F-4D97-AF65-F5344CB8AC3E}">
        <p14:creationId xmlns:p14="http://schemas.microsoft.com/office/powerpoint/2010/main" val="289671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8">
            <a:extLst>
              <a:ext uri="{FF2B5EF4-FFF2-40B4-BE49-F238E27FC236}">
                <a16:creationId xmlns:a16="http://schemas.microsoft.com/office/drawing/2014/main" xmlns="" id="{E6C08EBB-2C97-4884-9312-EA0A6A62A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20">
            <a:extLst>
              <a:ext uri="{FF2B5EF4-FFF2-40B4-BE49-F238E27FC236}">
                <a16:creationId xmlns:a16="http://schemas.microsoft.com/office/drawing/2014/main" xmlns="" id="{17406E40-244E-4DD6-94A4-E73960241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 name="Freeform 21">
            <a:extLst>
              <a:ext uri="{FF2B5EF4-FFF2-40B4-BE49-F238E27FC236}">
                <a16:creationId xmlns:a16="http://schemas.microsoft.com/office/drawing/2014/main" xmlns="" id="{9E621646-8902-4518-ADFE-798B8AF7F1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4" name="Freeform 22">
            <a:extLst>
              <a:ext uri="{FF2B5EF4-FFF2-40B4-BE49-F238E27FC236}">
                <a16:creationId xmlns:a16="http://schemas.microsoft.com/office/drawing/2014/main" xmlns="" id="{BC03DD73-798C-403F-B9AC-BFF84A0B1F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23">
            <a:extLst>
              <a:ext uri="{FF2B5EF4-FFF2-40B4-BE49-F238E27FC236}">
                <a16:creationId xmlns:a16="http://schemas.microsoft.com/office/drawing/2014/main" xmlns="" id="{6756FE0C-DC81-49BD-AD76-1E223B6863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5">
            <a:extLst>
              <a:ext uri="{FF2B5EF4-FFF2-40B4-BE49-F238E27FC236}">
                <a16:creationId xmlns:a16="http://schemas.microsoft.com/office/drawing/2014/main" xmlns="" id="{FEEAE74D-A8B8-4601-84C4-7F01DFF41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xmlns="" id="{CFD751E0-7430-4ACA-A679-ECB74EA589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9">
            <a:extLst>
              <a:ext uri="{FF2B5EF4-FFF2-40B4-BE49-F238E27FC236}">
                <a16:creationId xmlns:a16="http://schemas.microsoft.com/office/drawing/2014/main" xmlns="" id="{4337B0AD-9A1D-4899-8791-EDEB9B5A1D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2">
            <a:extLst>
              <a:ext uri="{FF2B5EF4-FFF2-40B4-BE49-F238E27FC236}">
                <a16:creationId xmlns:a16="http://schemas.microsoft.com/office/drawing/2014/main" xmlns="" id="{20EE4868-1730-433B-AA39-A91305A49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4">
            <a:extLst>
              <a:ext uri="{FF2B5EF4-FFF2-40B4-BE49-F238E27FC236}">
                <a16:creationId xmlns:a16="http://schemas.microsoft.com/office/drawing/2014/main" xmlns="" id="{89921AE2-097C-4DEE-A398-FCB910D60D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7">
            <a:extLst>
              <a:ext uri="{FF2B5EF4-FFF2-40B4-BE49-F238E27FC236}">
                <a16:creationId xmlns:a16="http://schemas.microsoft.com/office/drawing/2014/main" xmlns="" id="{A4098D72-B456-40CC-8C9F-D08B9DD25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0">
            <a:extLst>
              <a:ext uri="{FF2B5EF4-FFF2-40B4-BE49-F238E27FC236}">
                <a16:creationId xmlns:a16="http://schemas.microsoft.com/office/drawing/2014/main" xmlns="" id="{BCA1A530-E6F6-465D-BCD0-371D816CC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13">
            <a:extLst>
              <a:ext uri="{FF2B5EF4-FFF2-40B4-BE49-F238E27FC236}">
                <a16:creationId xmlns:a16="http://schemas.microsoft.com/office/drawing/2014/main" xmlns="" id="{5AB5DD23-5ECB-4E0C-AC9B-C384785BAE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5">
            <a:extLst>
              <a:ext uri="{FF2B5EF4-FFF2-40B4-BE49-F238E27FC236}">
                <a16:creationId xmlns:a16="http://schemas.microsoft.com/office/drawing/2014/main" xmlns="" id="{7DA4BF21-FA96-43DB-A077-173C5F4333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3" name="Picture 2">
            <a:extLst>
              <a:ext uri="{FF2B5EF4-FFF2-40B4-BE49-F238E27FC236}">
                <a16:creationId xmlns:a16="http://schemas.microsoft.com/office/drawing/2014/main" xmlns="" id="{269F2714-FC90-44EE-8C37-31989D10374F}"/>
              </a:ext>
            </a:extLst>
          </p:cNvPr>
          <p:cNvPicPr>
            <a:picLocks noChangeAspect="1"/>
          </p:cNvPicPr>
          <p:nvPr/>
        </p:nvPicPr>
        <p:blipFill rotWithShape="1">
          <a:blip r:embed="rId2"/>
          <a:srcRect l="20625" t="19305" r="22735" b="5000"/>
          <a:stretch/>
        </p:blipFill>
        <p:spPr>
          <a:xfrm>
            <a:off x="3055145" y="827088"/>
            <a:ext cx="7549356" cy="5675135"/>
          </a:xfrm>
          <a:prstGeom prst="rect">
            <a:avLst/>
          </a:prstGeom>
        </p:spPr>
      </p:pic>
      <p:sp>
        <p:nvSpPr>
          <p:cNvPr id="36" name="Freeform 17">
            <a:extLst>
              <a:ext uri="{FF2B5EF4-FFF2-40B4-BE49-F238E27FC236}">
                <a16:creationId xmlns:a16="http://schemas.microsoft.com/office/drawing/2014/main" xmlns="" id="{BF956BA4-7CC2-4E13-9E1D-0854EF4C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9">
            <a:extLst>
              <a:ext uri="{FF2B5EF4-FFF2-40B4-BE49-F238E27FC236}">
                <a16:creationId xmlns:a16="http://schemas.microsoft.com/office/drawing/2014/main" xmlns="" id="{3262514D-691E-4344-8751-4E80F046A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2236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6210E-D155-4237-9707-E87F365C8EFB}"/>
              </a:ext>
            </a:extLst>
          </p:cNvPr>
          <p:cNvSpPr>
            <a:spLocks noGrp="1"/>
          </p:cNvSpPr>
          <p:nvPr>
            <p:ph type="title"/>
          </p:nvPr>
        </p:nvSpPr>
        <p:spPr/>
        <p:txBody>
          <a:bodyPr/>
          <a:lstStyle/>
          <a:p>
            <a:r>
              <a:rPr lang="en-US" dirty="0"/>
              <a:t>Reference </a:t>
            </a:r>
          </a:p>
        </p:txBody>
      </p:sp>
      <p:sp>
        <p:nvSpPr>
          <p:cNvPr id="3" name="Content Placeholder 2">
            <a:extLst>
              <a:ext uri="{FF2B5EF4-FFF2-40B4-BE49-F238E27FC236}">
                <a16:creationId xmlns:a16="http://schemas.microsoft.com/office/drawing/2014/main" xmlns="" id="{40F53594-8234-4DB1-BDB1-DBEEC760A2C8}"/>
              </a:ext>
            </a:extLst>
          </p:cNvPr>
          <p:cNvSpPr>
            <a:spLocks noGrp="1"/>
          </p:cNvSpPr>
          <p:nvPr>
            <p:ph idx="1"/>
          </p:nvPr>
        </p:nvSpPr>
        <p:spPr/>
        <p:txBody>
          <a:bodyPr/>
          <a:lstStyle/>
          <a:p>
            <a:r>
              <a:rPr lang="en-US" b="1" dirty="0"/>
              <a:t>James G. Cappuccino, Natalie Sherman.  2014. Microbiology a laboratory manual. 10</a:t>
            </a:r>
            <a:r>
              <a:rPr lang="en-US" b="1" baseline="30000" dirty="0"/>
              <a:t>th</a:t>
            </a:r>
            <a:r>
              <a:rPr lang="en-US" b="1" dirty="0"/>
              <a:t> ed. </a:t>
            </a:r>
          </a:p>
          <a:p>
            <a:r>
              <a:rPr lang="en-US" dirty="0">
                <a:hlinkClick r:id="rId2"/>
              </a:rPr>
              <a:t>https://fac.ksu.edu.sa/sites/default/files/362mic-lab3.pdf</a:t>
            </a:r>
            <a:endParaRPr lang="en-US" dirty="0"/>
          </a:p>
        </p:txBody>
      </p:sp>
    </p:spTree>
    <p:extLst>
      <p:ext uri="{BB962C8B-B14F-4D97-AF65-F5344CB8AC3E}">
        <p14:creationId xmlns:p14="http://schemas.microsoft.com/office/powerpoint/2010/main" val="353820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133AF-9DC7-4BDB-99CF-212ADC7E1466}"/>
              </a:ext>
            </a:extLst>
          </p:cNvPr>
          <p:cNvSpPr>
            <a:spLocks noGrp="1"/>
          </p:cNvSpPr>
          <p:nvPr>
            <p:ph type="title"/>
          </p:nvPr>
        </p:nvSpPr>
        <p:spPr>
          <a:xfrm>
            <a:off x="306740" y="2322216"/>
            <a:ext cx="4625478" cy="2456442"/>
          </a:xfrm>
        </p:spPr>
        <p:txBody>
          <a:bodyPr>
            <a:normAutofit/>
          </a:bodyPr>
          <a:lstStyle/>
          <a:p>
            <a:r>
              <a:rPr lang="en-US" sz="3200" dirty="0"/>
              <a:t> Essential</a:t>
            </a:r>
            <a:br>
              <a:rPr lang="en-US" sz="3200" dirty="0"/>
            </a:br>
            <a:r>
              <a:rPr lang="en-US" sz="3200" dirty="0"/>
              <a:t>Bacterial Structures</a:t>
            </a:r>
          </a:p>
        </p:txBody>
      </p:sp>
      <p:sp>
        <p:nvSpPr>
          <p:cNvPr id="3" name="Content Placeholder 2">
            <a:extLst>
              <a:ext uri="{FF2B5EF4-FFF2-40B4-BE49-F238E27FC236}">
                <a16:creationId xmlns:a16="http://schemas.microsoft.com/office/drawing/2014/main" xmlns="" id="{98B1001C-AADB-4300-998E-B50DD0862AF7}"/>
              </a:ext>
            </a:extLst>
          </p:cNvPr>
          <p:cNvSpPr>
            <a:spLocks noGrp="1"/>
          </p:cNvSpPr>
          <p:nvPr>
            <p:ph idx="1"/>
          </p:nvPr>
        </p:nvSpPr>
        <p:spPr/>
        <p:txBody>
          <a:bodyPr>
            <a:normAutofit/>
          </a:bodyPr>
          <a:lstStyle/>
          <a:p>
            <a:r>
              <a:rPr lang="en-US" sz="2400" dirty="0"/>
              <a:t>Cell wall. </a:t>
            </a:r>
          </a:p>
          <a:p>
            <a:r>
              <a:rPr lang="en-US" sz="2400" dirty="0"/>
              <a:t>Cell membrane.</a:t>
            </a:r>
          </a:p>
          <a:p>
            <a:r>
              <a:rPr lang="en-US" sz="2400" dirty="0"/>
              <a:t>Cytoplasm.</a:t>
            </a:r>
          </a:p>
          <a:p>
            <a:r>
              <a:rPr lang="en-US" sz="2400" dirty="0"/>
              <a:t> Nuclear material.</a:t>
            </a:r>
          </a:p>
        </p:txBody>
      </p:sp>
    </p:spTree>
    <p:extLst>
      <p:ext uri="{BB962C8B-B14F-4D97-AF65-F5344CB8AC3E}">
        <p14:creationId xmlns:p14="http://schemas.microsoft.com/office/powerpoint/2010/main" val="286648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CF889-CDDE-4FF7-BF67-C15F756A2F13}"/>
              </a:ext>
            </a:extLst>
          </p:cNvPr>
          <p:cNvSpPr>
            <a:spLocks noGrp="1"/>
          </p:cNvSpPr>
          <p:nvPr>
            <p:ph type="title"/>
          </p:nvPr>
        </p:nvSpPr>
        <p:spPr>
          <a:xfrm>
            <a:off x="569976" y="2336070"/>
            <a:ext cx="4126714" cy="2456442"/>
          </a:xfrm>
        </p:spPr>
        <p:txBody>
          <a:bodyPr>
            <a:normAutofit/>
          </a:bodyPr>
          <a:lstStyle/>
          <a:p>
            <a:r>
              <a:rPr lang="en-US" sz="3600" dirty="0"/>
              <a:t>Particular</a:t>
            </a:r>
            <a:br>
              <a:rPr lang="en-US" sz="3600" dirty="0"/>
            </a:br>
            <a:r>
              <a:rPr lang="en-US" sz="3600" dirty="0"/>
              <a:t>Bacterial Structures </a:t>
            </a:r>
          </a:p>
        </p:txBody>
      </p:sp>
      <p:sp>
        <p:nvSpPr>
          <p:cNvPr id="3" name="Content Placeholder 2">
            <a:extLst>
              <a:ext uri="{FF2B5EF4-FFF2-40B4-BE49-F238E27FC236}">
                <a16:creationId xmlns:a16="http://schemas.microsoft.com/office/drawing/2014/main" xmlns="" id="{E070F425-6DA3-4479-85D9-9FAF66F61656}"/>
              </a:ext>
            </a:extLst>
          </p:cNvPr>
          <p:cNvSpPr>
            <a:spLocks noGrp="1"/>
          </p:cNvSpPr>
          <p:nvPr>
            <p:ph idx="1"/>
          </p:nvPr>
        </p:nvSpPr>
        <p:spPr/>
        <p:txBody>
          <a:bodyPr>
            <a:normAutofit/>
          </a:bodyPr>
          <a:lstStyle/>
          <a:p>
            <a:r>
              <a:rPr lang="en-US" sz="2800" dirty="0"/>
              <a:t>Capsule.</a:t>
            </a:r>
          </a:p>
          <a:p>
            <a:r>
              <a:rPr lang="en-US" sz="2800" dirty="0"/>
              <a:t> Flagella.</a:t>
            </a:r>
          </a:p>
          <a:p>
            <a:r>
              <a:rPr lang="en-US" sz="2800" dirty="0"/>
              <a:t> Pili. </a:t>
            </a:r>
          </a:p>
          <a:p>
            <a:r>
              <a:rPr lang="en-US" sz="2800" dirty="0"/>
              <a:t>Fimbriae.</a:t>
            </a:r>
          </a:p>
          <a:p>
            <a:r>
              <a:rPr lang="en-US" sz="2800" dirty="0"/>
              <a:t>Spore.</a:t>
            </a:r>
          </a:p>
        </p:txBody>
      </p:sp>
    </p:spTree>
    <p:extLst>
      <p:ext uri="{BB962C8B-B14F-4D97-AF65-F5344CB8AC3E}">
        <p14:creationId xmlns:p14="http://schemas.microsoft.com/office/powerpoint/2010/main" val="179479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1E9F-B614-434E-9669-5F664A8AAA62}"/>
              </a:ext>
            </a:extLst>
          </p:cNvPr>
          <p:cNvSpPr>
            <a:spLocks noGrp="1"/>
          </p:cNvSpPr>
          <p:nvPr>
            <p:ph type="title"/>
          </p:nvPr>
        </p:nvSpPr>
        <p:spPr/>
        <p:txBody>
          <a:bodyPr>
            <a:normAutofit/>
          </a:bodyPr>
          <a:lstStyle/>
          <a:p>
            <a:r>
              <a:rPr lang="en-US" sz="3200" dirty="0"/>
              <a:t>Bacterial Structure</a:t>
            </a:r>
            <a:br>
              <a:rPr lang="en-US" sz="3200" dirty="0"/>
            </a:br>
            <a:r>
              <a:rPr lang="en-US" sz="3200" dirty="0"/>
              <a:t>(Capsule)</a:t>
            </a:r>
          </a:p>
        </p:txBody>
      </p:sp>
      <p:pic>
        <p:nvPicPr>
          <p:cNvPr id="5" name="Content Placeholder 4" descr="A close up of a map&#10;&#10;Description automatically generated">
            <a:extLst>
              <a:ext uri="{FF2B5EF4-FFF2-40B4-BE49-F238E27FC236}">
                <a16:creationId xmlns:a16="http://schemas.microsoft.com/office/drawing/2014/main" xmlns="" id="{3C31F3C4-369F-484E-82A1-3233AB4FD514}"/>
              </a:ext>
            </a:extLst>
          </p:cNvPr>
          <p:cNvPicPr>
            <a:picLocks noGrp="1" noChangeAspect="1"/>
          </p:cNvPicPr>
          <p:nvPr>
            <p:ph idx="1"/>
          </p:nvPr>
        </p:nvPicPr>
        <p:blipFill>
          <a:blip r:embed="rId2"/>
          <a:stretch>
            <a:fillRect/>
          </a:stretch>
        </p:blipFill>
        <p:spPr>
          <a:xfrm>
            <a:off x="5634831" y="803275"/>
            <a:ext cx="5248275" cy="5248275"/>
          </a:xfrm>
        </p:spPr>
      </p:pic>
    </p:spTree>
    <p:extLst>
      <p:ext uri="{BB962C8B-B14F-4D97-AF65-F5344CB8AC3E}">
        <p14:creationId xmlns:p14="http://schemas.microsoft.com/office/powerpoint/2010/main" val="206764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CF889-CDDE-4FF7-BF67-C15F756A2F13}"/>
              </a:ext>
            </a:extLst>
          </p:cNvPr>
          <p:cNvSpPr>
            <a:spLocks noGrp="1"/>
          </p:cNvSpPr>
          <p:nvPr>
            <p:ph type="title"/>
          </p:nvPr>
        </p:nvSpPr>
        <p:spPr>
          <a:xfrm>
            <a:off x="569976" y="2336070"/>
            <a:ext cx="4126714" cy="2456442"/>
          </a:xfrm>
        </p:spPr>
        <p:txBody>
          <a:bodyPr>
            <a:normAutofit/>
          </a:bodyPr>
          <a:lstStyle/>
          <a:p>
            <a:r>
              <a:rPr lang="en-US" sz="3600" dirty="0"/>
              <a:t>Cell Envelope</a:t>
            </a:r>
          </a:p>
        </p:txBody>
      </p:sp>
      <p:sp>
        <p:nvSpPr>
          <p:cNvPr id="3" name="Content Placeholder 2">
            <a:extLst>
              <a:ext uri="{FF2B5EF4-FFF2-40B4-BE49-F238E27FC236}">
                <a16:creationId xmlns:a16="http://schemas.microsoft.com/office/drawing/2014/main" xmlns="" id="{E070F425-6DA3-4479-85D9-9FAF66F61656}"/>
              </a:ext>
            </a:extLst>
          </p:cNvPr>
          <p:cNvSpPr>
            <a:spLocks noGrp="1"/>
          </p:cNvSpPr>
          <p:nvPr>
            <p:ph idx="1"/>
          </p:nvPr>
        </p:nvSpPr>
        <p:spPr>
          <a:xfrm>
            <a:off x="5246703" y="803186"/>
            <a:ext cx="6153617" cy="5248622"/>
          </a:xfrm>
        </p:spPr>
        <p:txBody>
          <a:bodyPr>
            <a:normAutofit fontScale="92500"/>
          </a:bodyPr>
          <a:lstStyle/>
          <a:p>
            <a:pPr>
              <a:buFont typeface="Wingdings" panose="05000000000000000000" pitchFamily="2" charset="2"/>
              <a:buChar char="Ø"/>
            </a:pPr>
            <a:r>
              <a:rPr lang="en-US" sz="2800" dirty="0"/>
              <a:t>Glycocalyx :</a:t>
            </a:r>
          </a:p>
          <a:p>
            <a:pPr marL="0" indent="0">
              <a:buNone/>
            </a:pPr>
            <a:r>
              <a:rPr lang="en-US" sz="2800" dirty="0"/>
              <a:t>some extracellular material secreted by many bacterial cells in the form of: </a:t>
            </a:r>
          </a:p>
          <a:p>
            <a:r>
              <a:rPr lang="en-US" sz="2800" dirty="0"/>
              <a:t>capsule :</a:t>
            </a:r>
          </a:p>
          <a:p>
            <a:pPr marL="0" indent="0">
              <a:buNone/>
            </a:pPr>
            <a:r>
              <a:rPr lang="en-US" sz="2800" dirty="0"/>
              <a:t> attached tightly to the bacterium and has definite boundaries.</a:t>
            </a:r>
          </a:p>
          <a:p>
            <a:r>
              <a:rPr lang="en-US" sz="2800" dirty="0"/>
              <a:t>slime layer :</a:t>
            </a:r>
          </a:p>
          <a:p>
            <a:pPr marL="0" indent="0">
              <a:buNone/>
            </a:pPr>
            <a:r>
              <a:rPr lang="en-US" sz="2800" dirty="0"/>
              <a:t> loosely associated with the bacterium and can be easily washed of</a:t>
            </a:r>
            <a:r>
              <a:rPr lang="ar-BH" sz="2800" dirty="0"/>
              <a:t>.</a:t>
            </a:r>
            <a:endParaRPr lang="en-US" sz="2800" dirty="0"/>
          </a:p>
        </p:txBody>
      </p:sp>
    </p:spTree>
    <p:extLst>
      <p:ext uri="{BB962C8B-B14F-4D97-AF65-F5344CB8AC3E}">
        <p14:creationId xmlns:p14="http://schemas.microsoft.com/office/powerpoint/2010/main" val="191968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8">
            <a:extLst>
              <a:ext uri="{FF2B5EF4-FFF2-40B4-BE49-F238E27FC236}">
                <a16:creationId xmlns:a16="http://schemas.microsoft.com/office/drawing/2014/main" xmlns="" id="{E6C08EBB-2C97-4884-9312-EA0A6A62A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20">
            <a:extLst>
              <a:ext uri="{FF2B5EF4-FFF2-40B4-BE49-F238E27FC236}">
                <a16:creationId xmlns:a16="http://schemas.microsoft.com/office/drawing/2014/main" xmlns="" id="{17406E40-244E-4DD6-94A4-E73960241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 name="Freeform 21">
            <a:extLst>
              <a:ext uri="{FF2B5EF4-FFF2-40B4-BE49-F238E27FC236}">
                <a16:creationId xmlns:a16="http://schemas.microsoft.com/office/drawing/2014/main" xmlns="" id="{9E621646-8902-4518-ADFE-798B8AF7F1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4" name="Freeform 22">
            <a:extLst>
              <a:ext uri="{FF2B5EF4-FFF2-40B4-BE49-F238E27FC236}">
                <a16:creationId xmlns:a16="http://schemas.microsoft.com/office/drawing/2014/main" xmlns="" id="{BC03DD73-798C-403F-B9AC-BFF84A0B1F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23">
            <a:extLst>
              <a:ext uri="{FF2B5EF4-FFF2-40B4-BE49-F238E27FC236}">
                <a16:creationId xmlns:a16="http://schemas.microsoft.com/office/drawing/2014/main" xmlns="" id="{6756FE0C-DC81-49BD-AD76-1E223B6863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5">
            <a:extLst>
              <a:ext uri="{FF2B5EF4-FFF2-40B4-BE49-F238E27FC236}">
                <a16:creationId xmlns:a16="http://schemas.microsoft.com/office/drawing/2014/main" xmlns="" id="{FEEAE74D-A8B8-4601-84C4-7F01DFF41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xmlns="" id="{CFD751E0-7430-4ACA-A679-ECB74EA589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9">
            <a:extLst>
              <a:ext uri="{FF2B5EF4-FFF2-40B4-BE49-F238E27FC236}">
                <a16:creationId xmlns:a16="http://schemas.microsoft.com/office/drawing/2014/main" xmlns="" id="{4337B0AD-9A1D-4899-8791-EDEB9B5A1D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2">
            <a:extLst>
              <a:ext uri="{FF2B5EF4-FFF2-40B4-BE49-F238E27FC236}">
                <a16:creationId xmlns:a16="http://schemas.microsoft.com/office/drawing/2014/main" xmlns="" id="{20EE4868-1730-433B-AA39-A91305A49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4">
            <a:extLst>
              <a:ext uri="{FF2B5EF4-FFF2-40B4-BE49-F238E27FC236}">
                <a16:creationId xmlns:a16="http://schemas.microsoft.com/office/drawing/2014/main" xmlns="" id="{89921AE2-097C-4DEE-A398-FCB910D60D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7">
            <a:extLst>
              <a:ext uri="{FF2B5EF4-FFF2-40B4-BE49-F238E27FC236}">
                <a16:creationId xmlns:a16="http://schemas.microsoft.com/office/drawing/2014/main" xmlns="" id="{A4098D72-B456-40CC-8C9F-D08B9DD25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0">
            <a:extLst>
              <a:ext uri="{FF2B5EF4-FFF2-40B4-BE49-F238E27FC236}">
                <a16:creationId xmlns:a16="http://schemas.microsoft.com/office/drawing/2014/main" xmlns="" id="{BCA1A530-E6F6-465D-BCD0-371D816CC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13">
            <a:extLst>
              <a:ext uri="{FF2B5EF4-FFF2-40B4-BE49-F238E27FC236}">
                <a16:creationId xmlns:a16="http://schemas.microsoft.com/office/drawing/2014/main" xmlns="" id="{5AB5DD23-5ECB-4E0C-AC9B-C384785BAE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5">
            <a:extLst>
              <a:ext uri="{FF2B5EF4-FFF2-40B4-BE49-F238E27FC236}">
                <a16:creationId xmlns:a16="http://schemas.microsoft.com/office/drawing/2014/main" xmlns="" id="{7DA4BF21-FA96-43DB-A077-173C5F4333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3" name="Picture 2" descr="A screenshot of a cell phone&#10;&#10;Description automatically generated">
            <a:extLst>
              <a:ext uri="{FF2B5EF4-FFF2-40B4-BE49-F238E27FC236}">
                <a16:creationId xmlns:a16="http://schemas.microsoft.com/office/drawing/2014/main" xmlns="" id="{DB2A8EDF-A83E-4A28-AEA4-AC8AAEAC47CC}"/>
              </a:ext>
            </a:extLst>
          </p:cNvPr>
          <p:cNvPicPr>
            <a:picLocks noChangeAspect="1"/>
          </p:cNvPicPr>
          <p:nvPr/>
        </p:nvPicPr>
        <p:blipFill>
          <a:blip r:embed="rId2"/>
          <a:stretch>
            <a:fillRect/>
          </a:stretch>
        </p:blipFill>
        <p:spPr>
          <a:xfrm>
            <a:off x="4193576" y="453790"/>
            <a:ext cx="4313835" cy="6097295"/>
          </a:xfrm>
          <a:prstGeom prst="rect">
            <a:avLst/>
          </a:prstGeom>
        </p:spPr>
      </p:pic>
      <p:sp>
        <p:nvSpPr>
          <p:cNvPr id="36" name="Freeform 17">
            <a:extLst>
              <a:ext uri="{FF2B5EF4-FFF2-40B4-BE49-F238E27FC236}">
                <a16:creationId xmlns:a16="http://schemas.microsoft.com/office/drawing/2014/main" xmlns="" id="{BF956BA4-7CC2-4E13-9E1D-0854EF4C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9">
            <a:extLst>
              <a:ext uri="{FF2B5EF4-FFF2-40B4-BE49-F238E27FC236}">
                <a16:creationId xmlns:a16="http://schemas.microsoft.com/office/drawing/2014/main" xmlns="" id="{3262514D-691E-4344-8751-4E80F046A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5108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8">
            <a:extLst>
              <a:ext uri="{FF2B5EF4-FFF2-40B4-BE49-F238E27FC236}">
                <a16:creationId xmlns:a16="http://schemas.microsoft.com/office/drawing/2014/main" xmlns="" id="{E6C08EBB-2C97-4884-9312-EA0A6A62A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20">
            <a:extLst>
              <a:ext uri="{FF2B5EF4-FFF2-40B4-BE49-F238E27FC236}">
                <a16:creationId xmlns:a16="http://schemas.microsoft.com/office/drawing/2014/main" xmlns="" id="{17406E40-244E-4DD6-94A4-E73960241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 name="Freeform 21">
            <a:extLst>
              <a:ext uri="{FF2B5EF4-FFF2-40B4-BE49-F238E27FC236}">
                <a16:creationId xmlns:a16="http://schemas.microsoft.com/office/drawing/2014/main" xmlns="" id="{9E621646-8902-4518-ADFE-798B8AF7F1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4" name="Freeform 22">
            <a:extLst>
              <a:ext uri="{FF2B5EF4-FFF2-40B4-BE49-F238E27FC236}">
                <a16:creationId xmlns:a16="http://schemas.microsoft.com/office/drawing/2014/main" xmlns="" id="{BC03DD73-798C-403F-B9AC-BFF84A0B1F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23">
            <a:extLst>
              <a:ext uri="{FF2B5EF4-FFF2-40B4-BE49-F238E27FC236}">
                <a16:creationId xmlns:a16="http://schemas.microsoft.com/office/drawing/2014/main" xmlns="" id="{6756FE0C-DC81-49BD-AD76-1E223B6863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5">
            <a:extLst>
              <a:ext uri="{FF2B5EF4-FFF2-40B4-BE49-F238E27FC236}">
                <a16:creationId xmlns:a16="http://schemas.microsoft.com/office/drawing/2014/main" xmlns="" id="{FEEAE74D-A8B8-4601-84C4-7F01DFF41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xmlns="" id="{CFD751E0-7430-4ACA-A679-ECB74EA589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9">
            <a:extLst>
              <a:ext uri="{FF2B5EF4-FFF2-40B4-BE49-F238E27FC236}">
                <a16:creationId xmlns:a16="http://schemas.microsoft.com/office/drawing/2014/main" xmlns="" id="{4337B0AD-9A1D-4899-8791-EDEB9B5A1D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2">
            <a:extLst>
              <a:ext uri="{FF2B5EF4-FFF2-40B4-BE49-F238E27FC236}">
                <a16:creationId xmlns:a16="http://schemas.microsoft.com/office/drawing/2014/main" xmlns="" id="{20EE4868-1730-433B-AA39-A91305A49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4">
            <a:extLst>
              <a:ext uri="{FF2B5EF4-FFF2-40B4-BE49-F238E27FC236}">
                <a16:creationId xmlns:a16="http://schemas.microsoft.com/office/drawing/2014/main" xmlns="" id="{89921AE2-097C-4DEE-A398-FCB910D60D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7">
            <a:extLst>
              <a:ext uri="{FF2B5EF4-FFF2-40B4-BE49-F238E27FC236}">
                <a16:creationId xmlns:a16="http://schemas.microsoft.com/office/drawing/2014/main" xmlns="" id="{A4098D72-B456-40CC-8C9F-D08B9DD25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0">
            <a:extLst>
              <a:ext uri="{FF2B5EF4-FFF2-40B4-BE49-F238E27FC236}">
                <a16:creationId xmlns:a16="http://schemas.microsoft.com/office/drawing/2014/main" xmlns="" id="{BCA1A530-E6F6-465D-BCD0-371D816CC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13">
            <a:extLst>
              <a:ext uri="{FF2B5EF4-FFF2-40B4-BE49-F238E27FC236}">
                <a16:creationId xmlns:a16="http://schemas.microsoft.com/office/drawing/2014/main" xmlns="" id="{5AB5DD23-5ECB-4E0C-AC9B-C384785BAE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5">
            <a:extLst>
              <a:ext uri="{FF2B5EF4-FFF2-40B4-BE49-F238E27FC236}">
                <a16:creationId xmlns:a16="http://schemas.microsoft.com/office/drawing/2014/main" xmlns="" id="{7DA4BF21-FA96-43DB-A077-173C5F4333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3" name="Picture 2" descr="A picture containing food&#10;&#10;Description automatically generated">
            <a:extLst>
              <a:ext uri="{FF2B5EF4-FFF2-40B4-BE49-F238E27FC236}">
                <a16:creationId xmlns:a16="http://schemas.microsoft.com/office/drawing/2014/main" xmlns="" id="{50EECF2A-64D1-4C40-A05F-5E7A0C6E7782}"/>
              </a:ext>
            </a:extLst>
          </p:cNvPr>
          <p:cNvPicPr>
            <a:picLocks noChangeAspect="1"/>
          </p:cNvPicPr>
          <p:nvPr/>
        </p:nvPicPr>
        <p:blipFill>
          <a:blip r:embed="rId2"/>
          <a:stretch>
            <a:fillRect/>
          </a:stretch>
        </p:blipFill>
        <p:spPr>
          <a:xfrm>
            <a:off x="3932494" y="196056"/>
            <a:ext cx="4771897" cy="6278812"/>
          </a:xfrm>
          <a:prstGeom prst="rect">
            <a:avLst/>
          </a:prstGeom>
        </p:spPr>
      </p:pic>
      <p:sp>
        <p:nvSpPr>
          <p:cNvPr id="36" name="Freeform 17">
            <a:extLst>
              <a:ext uri="{FF2B5EF4-FFF2-40B4-BE49-F238E27FC236}">
                <a16:creationId xmlns:a16="http://schemas.microsoft.com/office/drawing/2014/main" xmlns="" id="{BF956BA4-7CC2-4E13-9E1D-0854EF4C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9">
            <a:extLst>
              <a:ext uri="{FF2B5EF4-FFF2-40B4-BE49-F238E27FC236}">
                <a16:creationId xmlns:a16="http://schemas.microsoft.com/office/drawing/2014/main" xmlns="" id="{3262514D-691E-4344-8751-4E80F046A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1379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372E17-83FF-46D1-81A3-48A8F54B7EE2}"/>
              </a:ext>
            </a:extLst>
          </p:cNvPr>
          <p:cNvSpPr>
            <a:spLocks noGrp="1"/>
          </p:cNvSpPr>
          <p:nvPr>
            <p:ph type="title"/>
          </p:nvPr>
        </p:nvSpPr>
        <p:spPr/>
        <p:txBody>
          <a:bodyPr>
            <a:normAutofit/>
          </a:bodyPr>
          <a:lstStyle/>
          <a:p>
            <a:r>
              <a:rPr lang="en-US" dirty="0"/>
              <a:t>Capsule</a:t>
            </a:r>
            <a:br>
              <a:rPr lang="en-US" dirty="0"/>
            </a:br>
            <a:endParaRPr lang="en-US" dirty="0"/>
          </a:p>
        </p:txBody>
      </p:sp>
      <p:sp>
        <p:nvSpPr>
          <p:cNvPr id="3" name="Content Placeholder 2">
            <a:extLst>
              <a:ext uri="{FF2B5EF4-FFF2-40B4-BE49-F238E27FC236}">
                <a16:creationId xmlns:a16="http://schemas.microsoft.com/office/drawing/2014/main" xmlns="" id="{8622D8E9-0D03-4EFE-A85C-388E3926223A}"/>
              </a:ext>
            </a:extLst>
          </p:cNvPr>
          <p:cNvSpPr>
            <a:spLocks noGrp="1"/>
          </p:cNvSpPr>
          <p:nvPr>
            <p:ph idx="1"/>
          </p:nvPr>
        </p:nvSpPr>
        <p:spPr>
          <a:xfrm>
            <a:off x="4983026" y="953835"/>
            <a:ext cx="6281873" cy="5248622"/>
          </a:xfrm>
        </p:spPr>
        <p:txBody>
          <a:bodyPr>
            <a:normAutofit/>
          </a:bodyPr>
          <a:lstStyle/>
          <a:p>
            <a:r>
              <a:rPr lang="en-US" sz="2000" dirty="0"/>
              <a:t>A capsule is a gelatinous outer layer that is secreted by the cell and that surrounds and adheres to the cell wall. It is not common to all organisms. </a:t>
            </a:r>
          </a:p>
          <a:p>
            <a:r>
              <a:rPr lang="en-US" sz="2000" dirty="0"/>
              <a:t>Cells that have a heavy capsule are generally </a:t>
            </a:r>
            <a:r>
              <a:rPr lang="en-US" sz="2000" b="1" u="sng" dirty="0"/>
              <a:t>virulent</a:t>
            </a:r>
            <a:r>
              <a:rPr lang="en-US" sz="2000" dirty="0"/>
              <a:t> and capable of producing disease, since the structure protects bacteria against the normal </a:t>
            </a:r>
            <a:r>
              <a:rPr lang="en-US" sz="2000" b="1" u="sng" dirty="0"/>
              <a:t>phagocytic</a:t>
            </a:r>
            <a:r>
              <a:rPr lang="en-US" sz="2000" dirty="0"/>
              <a:t> activities of host cells. </a:t>
            </a:r>
          </a:p>
        </p:txBody>
      </p:sp>
    </p:spTree>
    <p:extLst>
      <p:ext uri="{BB962C8B-B14F-4D97-AF65-F5344CB8AC3E}">
        <p14:creationId xmlns:p14="http://schemas.microsoft.com/office/powerpoint/2010/main" val="223200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40025-11F4-4DBA-AA15-BAB62BD6744B}"/>
              </a:ext>
            </a:extLst>
          </p:cNvPr>
          <p:cNvSpPr>
            <a:spLocks noGrp="1"/>
          </p:cNvSpPr>
          <p:nvPr>
            <p:ph type="title"/>
          </p:nvPr>
        </p:nvSpPr>
        <p:spPr/>
        <p:txBody>
          <a:bodyPr>
            <a:normAutofit/>
          </a:bodyPr>
          <a:lstStyle/>
          <a:p>
            <a:r>
              <a:rPr lang="en-US" dirty="0"/>
              <a:t>Capsule Staining </a:t>
            </a:r>
          </a:p>
        </p:txBody>
      </p:sp>
      <p:sp>
        <p:nvSpPr>
          <p:cNvPr id="3" name="Content Placeholder 2">
            <a:extLst>
              <a:ext uri="{FF2B5EF4-FFF2-40B4-BE49-F238E27FC236}">
                <a16:creationId xmlns:a16="http://schemas.microsoft.com/office/drawing/2014/main" xmlns="" id="{70E3CD20-D058-4BE6-9C62-03064B0A8F01}"/>
              </a:ext>
            </a:extLst>
          </p:cNvPr>
          <p:cNvSpPr>
            <a:spLocks noGrp="1"/>
          </p:cNvSpPr>
          <p:nvPr>
            <p:ph idx="1"/>
          </p:nvPr>
        </p:nvSpPr>
        <p:spPr>
          <a:xfrm>
            <a:off x="4811697" y="803186"/>
            <a:ext cx="6588623" cy="5248622"/>
          </a:xfrm>
        </p:spPr>
        <p:txBody>
          <a:bodyPr>
            <a:normAutofit/>
          </a:bodyPr>
          <a:lstStyle/>
          <a:p>
            <a:r>
              <a:rPr lang="en-US" sz="2200" dirty="0"/>
              <a:t>The capsule stain uses two reagents:</a:t>
            </a:r>
          </a:p>
          <a:p>
            <a:pPr>
              <a:buFont typeface="Wingdings" panose="05000000000000000000" pitchFamily="2" charset="2"/>
              <a:buChar char="Ø"/>
            </a:pPr>
            <a:r>
              <a:rPr lang="en-US" sz="2200" dirty="0"/>
              <a:t>Primary Stain:</a:t>
            </a:r>
          </a:p>
          <a:p>
            <a:pPr marL="0" indent="0">
              <a:buNone/>
            </a:pPr>
            <a:r>
              <a:rPr lang="en-US" sz="2200" dirty="0"/>
              <a:t>Crystal Violet (1% aqueous) A violet stain is applied to a non–heat-fixed smear. At this point, the cell and the capsular material will take on the dark color.</a:t>
            </a:r>
          </a:p>
          <a:p>
            <a:pPr marL="0" indent="0">
              <a:buNone/>
            </a:pPr>
            <a:endParaRPr lang="en-US" sz="2200" dirty="0"/>
          </a:p>
        </p:txBody>
      </p:sp>
    </p:spTree>
    <p:extLst>
      <p:ext uri="{BB962C8B-B14F-4D97-AF65-F5344CB8AC3E}">
        <p14:creationId xmlns:p14="http://schemas.microsoft.com/office/powerpoint/2010/main" val="4031543292"/>
      </p:ext>
    </p:extLst>
  </p:cSld>
  <p:clrMapOvr>
    <a:masterClrMapping/>
  </p:clrMapOvr>
</p:sld>
</file>

<file path=ppt/theme/theme1.xml><?xml version="1.0" encoding="utf-8"?>
<a:theme xmlns:a="http://schemas.openxmlformats.org/drawingml/2006/main" name="Atla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otalTime>56</TotalTime>
  <Words>467</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 Light</vt:lpstr>
      <vt:lpstr>Rockwell</vt:lpstr>
      <vt:lpstr>Times New Roman</vt:lpstr>
      <vt:lpstr>Wingdings</vt:lpstr>
      <vt:lpstr>Atlas</vt:lpstr>
      <vt:lpstr>Bacterial Structure  (Lab 3)</vt:lpstr>
      <vt:lpstr> Essential Bacterial Structures</vt:lpstr>
      <vt:lpstr>Particular Bacterial Structures </vt:lpstr>
      <vt:lpstr>Bacterial Structure (Capsule)</vt:lpstr>
      <vt:lpstr>Cell Envelope</vt:lpstr>
      <vt:lpstr>PowerPoint Presentation</vt:lpstr>
      <vt:lpstr>PowerPoint Presentation</vt:lpstr>
      <vt:lpstr>Capsule </vt:lpstr>
      <vt:lpstr>Capsule Staining </vt:lpstr>
      <vt:lpstr>Capsule Staining </vt:lpstr>
      <vt:lpstr>PowerPoint Presentation</vt:lpstr>
      <vt:lpstr>Capsule Stain (Anthony Method)</vt:lpstr>
      <vt:lpstr>Capsule Stain (Anthony Method)</vt:lpstr>
      <vt:lpstr>PowerPoint Presentation</vt:lpstr>
      <vt:lpstr>Reference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Structure  (Lab 3)</dc:title>
  <dc:creator>Rana Alqusumi</dc:creator>
  <cp:lastModifiedBy>Rana Alqusumi</cp:lastModifiedBy>
  <cp:revision>7</cp:revision>
  <dcterms:created xsi:type="dcterms:W3CDTF">2019-01-30T20:32:03Z</dcterms:created>
  <dcterms:modified xsi:type="dcterms:W3CDTF">2019-03-26T14:13:12Z</dcterms:modified>
</cp:coreProperties>
</file>