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5" r:id="rId10"/>
    <p:sldId id="269" r:id="rId11"/>
    <p:sldId id="262" r:id="rId12"/>
    <p:sldId id="266" r:id="rId13"/>
    <p:sldId id="268" r:id="rId14"/>
    <p:sldId id="276" r:id="rId15"/>
    <p:sldId id="267" r:id="rId16"/>
    <p:sldId id="271" r:id="rId17"/>
    <p:sldId id="272" r:id="rId18"/>
    <p:sldId id="270" r:id="rId19"/>
    <p:sldId id="273" r:id="rId20"/>
    <p:sldId id="274" r:id="rId21"/>
    <p:sldId id="275" r:id="rId22"/>
    <p:sldId id="277" r:id="rId23"/>
    <p:sldId id="278" r:id="rId24"/>
    <p:sldId id="280" r:id="rId25"/>
    <p:sldId id="281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B5D298-26C0-4789-98D0-BD11E6C658BC}" type="doc">
      <dgm:prSet loTypeId="urn:microsoft.com/office/officeart/2005/8/layout/hierarchy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A31F9FD-B7AF-440C-905D-98C4261790AE}">
      <dgm:prSet phldrT="[Text]"/>
      <dgm:spPr/>
      <dgm:t>
        <a:bodyPr/>
        <a:lstStyle/>
        <a:p>
          <a:r>
            <a:rPr lang="en-US" dirty="0"/>
            <a:t>Scripts</a:t>
          </a:r>
        </a:p>
      </dgm:t>
    </dgm:pt>
    <dgm:pt modelId="{919DCFDE-432E-4D09-BE1B-E2A147EBD12F}" type="parTrans" cxnId="{D9FEC02E-49B0-47D8-A418-7C4F6912D2AD}">
      <dgm:prSet/>
      <dgm:spPr/>
      <dgm:t>
        <a:bodyPr/>
        <a:lstStyle/>
        <a:p>
          <a:endParaRPr lang="en-US"/>
        </a:p>
      </dgm:t>
    </dgm:pt>
    <dgm:pt modelId="{001B7C0C-A215-435D-B495-362CD0B9919F}" type="sibTrans" cxnId="{D9FEC02E-49B0-47D8-A418-7C4F6912D2AD}">
      <dgm:prSet/>
      <dgm:spPr/>
      <dgm:t>
        <a:bodyPr/>
        <a:lstStyle/>
        <a:p>
          <a:endParaRPr lang="en-US"/>
        </a:p>
      </dgm:t>
    </dgm:pt>
    <dgm:pt modelId="{A2CCD7DE-DBC6-4F68-B4FC-560E10E34B2B}">
      <dgm:prSet phldrT="[Text]"/>
      <dgm:spPr/>
      <dgm:t>
        <a:bodyPr/>
        <a:lstStyle/>
        <a:p>
          <a:r>
            <a:rPr lang="en-US" dirty="0">
              <a:solidFill>
                <a:schemeClr val="bg2">
                  <a:lumMod val="10000"/>
                </a:schemeClr>
              </a:solidFill>
            </a:rPr>
            <a:t>more flexible and more easily extensible.</a:t>
          </a:r>
          <a:endParaRPr lang="en-US" dirty="0"/>
        </a:p>
      </dgm:t>
    </dgm:pt>
    <dgm:pt modelId="{0E412829-2510-4D5F-9B18-D0513891F765}" type="parTrans" cxnId="{FB3F4E23-13F8-45C3-8CE9-ECB427276AD3}">
      <dgm:prSet/>
      <dgm:spPr/>
      <dgm:t>
        <a:bodyPr/>
        <a:lstStyle/>
        <a:p>
          <a:endParaRPr lang="en-US"/>
        </a:p>
      </dgm:t>
    </dgm:pt>
    <dgm:pt modelId="{A567CB1F-1199-469F-B8A7-28C017CC9A80}" type="sibTrans" cxnId="{FB3F4E23-13F8-45C3-8CE9-ECB427276AD3}">
      <dgm:prSet/>
      <dgm:spPr/>
      <dgm:t>
        <a:bodyPr/>
        <a:lstStyle/>
        <a:p>
          <a:endParaRPr lang="en-US"/>
        </a:p>
      </dgm:t>
    </dgm:pt>
    <dgm:pt modelId="{F5389694-5480-4BD6-BD23-621457D325BF}">
      <dgm:prSet phldrT="[Text]"/>
      <dgm:spPr/>
      <dgm:t>
        <a:bodyPr/>
        <a:lstStyle/>
        <a:p>
          <a:r>
            <a:rPr lang="en-US" dirty="0"/>
            <a:t>functions</a:t>
          </a:r>
        </a:p>
      </dgm:t>
    </dgm:pt>
    <dgm:pt modelId="{89F88DB5-1F31-4273-A82C-018A3CFCA95B}" type="sibTrans" cxnId="{602BC324-F91F-472D-AAA0-21B1F14CC2C9}">
      <dgm:prSet/>
      <dgm:spPr/>
      <dgm:t>
        <a:bodyPr/>
        <a:lstStyle/>
        <a:p>
          <a:endParaRPr lang="en-US"/>
        </a:p>
      </dgm:t>
    </dgm:pt>
    <dgm:pt modelId="{FCBE8075-BB2B-49A8-865A-33976BBEFCAC}" type="parTrans" cxnId="{602BC324-F91F-472D-AAA0-21B1F14CC2C9}">
      <dgm:prSet/>
      <dgm:spPr/>
      <dgm:t>
        <a:bodyPr/>
        <a:lstStyle/>
        <a:p>
          <a:endParaRPr lang="en-US"/>
        </a:p>
      </dgm:t>
    </dgm:pt>
    <dgm:pt modelId="{94BFF16C-5D27-45D7-9D32-1B93A6C744AC}">
      <dgm:prSet/>
      <dgm:spPr/>
      <dgm:t>
        <a:bodyPr/>
        <a:lstStyle/>
        <a:p>
          <a:r>
            <a:rPr lang="en-US" dirty="0">
              <a:solidFill>
                <a:schemeClr val="bg2">
                  <a:lumMod val="10000"/>
                </a:schemeClr>
              </a:solidFill>
            </a:rPr>
            <a:t>the simplest type of program</a:t>
          </a:r>
          <a:endParaRPr lang="en-US" dirty="0"/>
        </a:p>
      </dgm:t>
    </dgm:pt>
    <dgm:pt modelId="{8A903072-8F1F-404E-BD25-8C9B00F8FFC5}" type="parTrans" cxnId="{EEEF709D-A244-4789-88B9-D29FB8031AF6}">
      <dgm:prSet/>
      <dgm:spPr/>
      <dgm:t>
        <a:bodyPr/>
        <a:lstStyle/>
        <a:p>
          <a:endParaRPr lang="en-US"/>
        </a:p>
      </dgm:t>
    </dgm:pt>
    <dgm:pt modelId="{660A595E-F5F1-4659-B910-5AA3960899F1}" type="sibTrans" cxnId="{EEEF709D-A244-4789-88B9-D29FB8031AF6}">
      <dgm:prSet/>
      <dgm:spPr/>
      <dgm:t>
        <a:bodyPr/>
        <a:lstStyle/>
        <a:p>
          <a:endParaRPr lang="en-US"/>
        </a:p>
      </dgm:t>
    </dgm:pt>
    <dgm:pt modelId="{D7B8A836-AB82-4507-A2B9-905089012DCD}">
      <dgm:prSet/>
      <dgm:spPr/>
      <dgm:t>
        <a:bodyPr/>
        <a:lstStyle/>
        <a:p>
          <a:r>
            <a:rPr lang="en-US">
              <a:solidFill>
                <a:schemeClr val="bg2">
                  <a:lumMod val="10000"/>
                </a:schemeClr>
              </a:solidFill>
            </a:rPr>
            <a:t>they store commands exactly as you would type them at the command line</a:t>
          </a:r>
          <a:endParaRPr lang="en-US"/>
        </a:p>
      </dgm:t>
    </dgm:pt>
    <dgm:pt modelId="{F4CD3561-3384-4983-B946-01F803322699}" type="parTrans" cxnId="{19152714-91DD-4FAC-880C-705F6D9E3F1C}">
      <dgm:prSet/>
      <dgm:spPr/>
      <dgm:t>
        <a:bodyPr/>
        <a:lstStyle/>
        <a:p>
          <a:endParaRPr lang="en-US"/>
        </a:p>
      </dgm:t>
    </dgm:pt>
    <dgm:pt modelId="{487C4218-E7E4-4ADA-A0B9-16E396BB4826}" type="sibTrans" cxnId="{19152714-91DD-4FAC-880C-705F6D9E3F1C}">
      <dgm:prSet/>
      <dgm:spPr/>
      <dgm:t>
        <a:bodyPr/>
        <a:lstStyle/>
        <a:p>
          <a:endParaRPr lang="en-US"/>
        </a:p>
      </dgm:t>
    </dgm:pt>
    <dgm:pt modelId="{3B17196B-5543-444D-A596-502DA8A4EAE2}" type="pres">
      <dgm:prSet presAssocID="{3CB5D298-26C0-4789-98D0-BD11E6C658B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01AB7F3-DB69-446D-ABE2-B3023324975B}" type="pres">
      <dgm:prSet presAssocID="{DA31F9FD-B7AF-440C-905D-98C4261790AE}" presName="root" presStyleCnt="0"/>
      <dgm:spPr/>
    </dgm:pt>
    <dgm:pt modelId="{B4383E17-9C62-44F2-9C1F-F33250BB2240}" type="pres">
      <dgm:prSet presAssocID="{DA31F9FD-B7AF-440C-905D-98C4261790AE}" presName="rootComposite" presStyleCnt="0"/>
      <dgm:spPr/>
    </dgm:pt>
    <dgm:pt modelId="{F81A51E7-92B4-4A7B-897D-916D764BBE4F}" type="pres">
      <dgm:prSet presAssocID="{DA31F9FD-B7AF-440C-905D-98C4261790AE}" presName="rootText" presStyleLbl="node1" presStyleIdx="0" presStyleCnt="2" custScaleX="83015" custLinFactNeighborX="-19295" custLinFactNeighborY="1733"/>
      <dgm:spPr/>
    </dgm:pt>
    <dgm:pt modelId="{3F5D2723-10F0-491F-9C6B-50A07D6511B1}" type="pres">
      <dgm:prSet presAssocID="{DA31F9FD-B7AF-440C-905D-98C4261790AE}" presName="rootConnector" presStyleLbl="node1" presStyleIdx="0" presStyleCnt="2"/>
      <dgm:spPr/>
    </dgm:pt>
    <dgm:pt modelId="{B83FD6B4-3D07-41DD-AF52-07842D406B4A}" type="pres">
      <dgm:prSet presAssocID="{DA31F9FD-B7AF-440C-905D-98C4261790AE}" presName="childShape" presStyleCnt="0"/>
      <dgm:spPr/>
    </dgm:pt>
    <dgm:pt modelId="{3D115E87-A651-4D8B-A3F6-8EBBD3B4B81C}" type="pres">
      <dgm:prSet presAssocID="{F4CD3561-3384-4983-B946-01F803322699}" presName="Name13" presStyleLbl="parChTrans1D2" presStyleIdx="0" presStyleCnt="3"/>
      <dgm:spPr/>
    </dgm:pt>
    <dgm:pt modelId="{73861E34-AF3A-456C-AC58-8848E773AAD6}" type="pres">
      <dgm:prSet presAssocID="{D7B8A836-AB82-4507-A2B9-905089012DCD}" presName="childText" presStyleLbl="bgAcc1" presStyleIdx="0" presStyleCnt="3" custScaleX="145607" custLinFactY="7298" custLinFactNeighborX="-11935" custLinFactNeighborY="100000">
        <dgm:presLayoutVars>
          <dgm:bulletEnabled val="1"/>
        </dgm:presLayoutVars>
      </dgm:prSet>
      <dgm:spPr/>
    </dgm:pt>
    <dgm:pt modelId="{9FF49DC5-13A6-47E1-98B9-6C20741B6629}" type="pres">
      <dgm:prSet presAssocID="{8A903072-8F1F-404E-BD25-8C9B00F8FFC5}" presName="Name13" presStyleLbl="parChTrans1D2" presStyleIdx="1" presStyleCnt="3"/>
      <dgm:spPr/>
    </dgm:pt>
    <dgm:pt modelId="{BB05444C-923F-4BD7-9F12-7D6E1324668A}" type="pres">
      <dgm:prSet presAssocID="{94BFF16C-5D27-45D7-9D32-1B93A6C744AC}" presName="childText" presStyleLbl="bgAcc1" presStyleIdx="1" presStyleCnt="3" custScaleX="147034" custLinFactY="-29691" custLinFactNeighborX="-11935" custLinFactNeighborY="-100000">
        <dgm:presLayoutVars>
          <dgm:bulletEnabled val="1"/>
        </dgm:presLayoutVars>
      </dgm:prSet>
      <dgm:spPr/>
    </dgm:pt>
    <dgm:pt modelId="{50E7971B-98F2-4FA6-B03A-30517A81810D}" type="pres">
      <dgm:prSet presAssocID="{F5389694-5480-4BD6-BD23-621457D325BF}" presName="root" presStyleCnt="0"/>
      <dgm:spPr/>
    </dgm:pt>
    <dgm:pt modelId="{93C448C6-6CFA-4025-876D-220197F3B74D}" type="pres">
      <dgm:prSet presAssocID="{F5389694-5480-4BD6-BD23-621457D325BF}" presName="rootComposite" presStyleCnt="0"/>
      <dgm:spPr/>
    </dgm:pt>
    <dgm:pt modelId="{4EBA24E9-0151-4849-8499-136D095FC7BD}" type="pres">
      <dgm:prSet presAssocID="{F5389694-5480-4BD6-BD23-621457D325BF}" presName="rootText" presStyleLbl="node1" presStyleIdx="1" presStyleCnt="2"/>
      <dgm:spPr/>
    </dgm:pt>
    <dgm:pt modelId="{C3DD1013-5BFB-4A1A-AB2C-CC7E62F74F96}" type="pres">
      <dgm:prSet presAssocID="{F5389694-5480-4BD6-BD23-621457D325BF}" presName="rootConnector" presStyleLbl="node1" presStyleIdx="1" presStyleCnt="2"/>
      <dgm:spPr/>
    </dgm:pt>
    <dgm:pt modelId="{F84AFCE6-1BF5-4DF5-94FB-C389417BDE37}" type="pres">
      <dgm:prSet presAssocID="{F5389694-5480-4BD6-BD23-621457D325BF}" presName="childShape" presStyleCnt="0"/>
      <dgm:spPr/>
    </dgm:pt>
    <dgm:pt modelId="{00B95A92-E2DC-4837-91C0-190D6A29FB9D}" type="pres">
      <dgm:prSet presAssocID="{0E412829-2510-4D5F-9B18-D0513891F765}" presName="Name13" presStyleLbl="parChTrans1D2" presStyleIdx="2" presStyleCnt="3"/>
      <dgm:spPr/>
    </dgm:pt>
    <dgm:pt modelId="{2F4C137E-0B9A-462E-97BE-9DB96545A7CD}" type="pres">
      <dgm:prSet presAssocID="{A2CCD7DE-DBC6-4F68-B4FC-560E10E34B2B}" presName="childText" presStyleLbl="bgAcc1" presStyleIdx="2" presStyleCnt="3" custScaleX="148238">
        <dgm:presLayoutVars>
          <dgm:bulletEnabled val="1"/>
        </dgm:presLayoutVars>
      </dgm:prSet>
      <dgm:spPr/>
    </dgm:pt>
  </dgm:ptLst>
  <dgm:cxnLst>
    <dgm:cxn modelId="{19152714-91DD-4FAC-880C-705F6D9E3F1C}" srcId="{DA31F9FD-B7AF-440C-905D-98C4261790AE}" destId="{D7B8A836-AB82-4507-A2B9-905089012DCD}" srcOrd="0" destOrd="0" parTransId="{F4CD3561-3384-4983-B946-01F803322699}" sibTransId="{487C4218-E7E4-4ADA-A0B9-16E396BB4826}"/>
    <dgm:cxn modelId="{FB3F4E23-13F8-45C3-8CE9-ECB427276AD3}" srcId="{F5389694-5480-4BD6-BD23-621457D325BF}" destId="{A2CCD7DE-DBC6-4F68-B4FC-560E10E34B2B}" srcOrd="0" destOrd="0" parTransId="{0E412829-2510-4D5F-9B18-D0513891F765}" sibTransId="{A567CB1F-1199-469F-B8A7-28C017CC9A80}"/>
    <dgm:cxn modelId="{602BC324-F91F-472D-AAA0-21B1F14CC2C9}" srcId="{3CB5D298-26C0-4789-98D0-BD11E6C658BC}" destId="{F5389694-5480-4BD6-BD23-621457D325BF}" srcOrd="1" destOrd="0" parTransId="{FCBE8075-BB2B-49A8-865A-33976BBEFCAC}" sibTransId="{89F88DB5-1F31-4273-A82C-018A3CFCA95B}"/>
    <dgm:cxn modelId="{A1F05528-9942-4E7D-9CC5-742BBC6CC190}" type="presOf" srcId="{F5389694-5480-4BD6-BD23-621457D325BF}" destId="{C3DD1013-5BFB-4A1A-AB2C-CC7E62F74F96}" srcOrd="1" destOrd="0" presId="urn:microsoft.com/office/officeart/2005/8/layout/hierarchy3"/>
    <dgm:cxn modelId="{D9FEC02E-49B0-47D8-A418-7C4F6912D2AD}" srcId="{3CB5D298-26C0-4789-98D0-BD11E6C658BC}" destId="{DA31F9FD-B7AF-440C-905D-98C4261790AE}" srcOrd="0" destOrd="0" parTransId="{919DCFDE-432E-4D09-BE1B-E2A147EBD12F}" sibTransId="{001B7C0C-A215-435D-B495-362CD0B9919F}"/>
    <dgm:cxn modelId="{F8124D60-5F8C-482D-BEB6-2A9202097ACB}" type="presOf" srcId="{F5389694-5480-4BD6-BD23-621457D325BF}" destId="{4EBA24E9-0151-4849-8499-136D095FC7BD}" srcOrd="0" destOrd="0" presId="urn:microsoft.com/office/officeart/2005/8/layout/hierarchy3"/>
    <dgm:cxn modelId="{487F6643-C7C6-488C-B1A0-59BBED99D5AC}" type="presOf" srcId="{A2CCD7DE-DBC6-4F68-B4FC-560E10E34B2B}" destId="{2F4C137E-0B9A-462E-97BE-9DB96545A7CD}" srcOrd="0" destOrd="0" presId="urn:microsoft.com/office/officeart/2005/8/layout/hierarchy3"/>
    <dgm:cxn modelId="{E011176F-59BC-4048-96C5-83E0ADB3AA7B}" type="presOf" srcId="{DA31F9FD-B7AF-440C-905D-98C4261790AE}" destId="{3F5D2723-10F0-491F-9C6B-50A07D6511B1}" srcOrd="1" destOrd="0" presId="urn:microsoft.com/office/officeart/2005/8/layout/hierarchy3"/>
    <dgm:cxn modelId="{47C0228E-1D29-47CD-8626-0FFD0B1F9472}" type="presOf" srcId="{0E412829-2510-4D5F-9B18-D0513891F765}" destId="{00B95A92-E2DC-4837-91C0-190D6A29FB9D}" srcOrd="0" destOrd="0" presId="urn:microsoft.com/office/officeart/2005/8/layout/hierarchy3"/>
    <dgm:cxn modelId="{EEEF709D-A244-4789-88B9-D29FB8031AF6}" srcId="{DA31F9FD-B7AF-440C-905D-98C4261790AE}" destId="{94BFF16C-5D27-45D7-9D32-1B93A6C744AC}" srcOrd="1" destOrd="0" parTransId="{8A903072-8F1F-404E-BD25-8C9B00F8FFC5}" sibTransId="{660A595E-F5F1-4659-B910-5AA3960899F1}"/>
    <dgm:cxn modelId="{767085A0-F5EE-4F62-BF7E-5983CD71D9A4}" type="presOf" srcId="{94BFF16C-5D27-45D7-9D32-1B93A6C744AC}" destId="{BB05444C-923F-4BD7-9F12-7D6E1324668A}" srcOrd="0" destOrd="0" presId="urn:microsoft.com/office/officeart/2005/8/layout/hierarchy3"/>
    <dgm:cxn modelId="{8AC788A3-E270-435D-A1B6-50C2C3C2C0A4}" type="presOf" srcId="{F4CD3561-3384-4983-B946-01F803322699}" destId="{3D115E87-A651-4D8B-A3F6-8EBBD3B4B81C}" srcOrd="0" destOrd="0" presId="urn:microsoft.com/office/officeart/2005/8/layout/hierarchy3"/>
    <dgm:cxn modelId="{119E73B9-6024-4171-983E-7F6F4FBFBC2D}" type="presOf" srcId="{DA31F9FD-B7AF-440C-905D-98C4261790AE}" destId="{F81A51E7-92B4-4A7B-897D-916D764BBE4F}" srcOrd="0" destOrd="0" presId="urn:microsoft.com/office/officeart/2005/8/layout/hierarchy3"/>
    <dgm:cxn modelId="{2A7AF2C0-6B74-4C57-B7B5-34554D68A3E0}" type="presOf" srcId="{8A903072-8F1F-404E-BD25-8C9B00F8FFC5}" destId="{9FF49DC5-13A6-47E1-98B9-6C20741B6629}" srcOrd="0" destOrd="0" presId="urn:microsoft.com/office/officeart/2005/8/layout/hierarchy3"/>
    <dgm:cxn modelId="{6C1A07D5-BC57-4E17-8397-26ECD67106CC}" type="presOf" srcId="{D7B8A836-AB82-4507-A2B9-905089012DCD}" destId="{73861E34-AF3A-456C-AC58-8848E773AAD6}" srcOrd="0" destOrd="0" presId="urn:microsoft.com/office/officeart/2005/8/layout/hierarchy3"/>
    <dgm:cxn modelId="{3A04EDFE-8750-4A27-B443-B98C9F9D2F5D}" type="presOf" srcId="{3CB5D298-26C0-4789-98D0-BD11E6C658BC}" destId="{3B17196B-5543-444D-A596-502DA8A4EAE2}" srcOrd="0" destOrd="0" presId="urn:microsoft.com/office/officeart/2005/8/layout/hierarchy3"/>
    <dgm:cxn modelId="{9204E25B-BC71-4499-A50D-4BD13B0CA162}" type="presParOf" srcId="{3B17196B-5543-444D-A596-502DA8A4EAE2}" destId="{E01AB7F3-DB69-446D-ABE2-B3023324975B}" srcOrd="0" destOrd="0" presId="urn:microsoft.com/office/officeart/2005/8/layout/hierarchy3"/>
    <dgm:cxn modelId="{7F9422B9-57BB-4C8D-8A27-7D38C4F0E608}" type="presParOf" srcId="{E01AB7F3-DB69-446D-ABE2-B3023324975B}" destId="{B4383E17-9C62-44F2-9C1F-F33250BB2240}" srcOrd="0" destOrd="0" presId="urn:microsoft.com/office/officeart/2005/8/layout/hierarchy3"/>
    <dgm:cxn modelId="{20158547-1E03-4A3E-9D53-7998E1E42FA8}" type="presParOf" srcId="{B4383E17-9C62-44F2-9C1F-F33250BB2240}" destId="{F81A51E7-92B4-4A7B-897D-916D764BBE4F}" srcOrd="0" destOrd="0" presId="urn:microsoft.com/office/officeart/2005/8/layout/hierarchy3"/>
    <dgm:cxn modelId="{1AC2BAA4-B904-4EE0-963E-1662E817EA24}" type="presParOf" srcId="{B4383E17-9C62-44F2-9C1F-F33250BB2240}" destId="{3F5D2723-10F0-491F-9C6B-50A07D6511B1}" srcOrd="1" destOrd="0" presId="urn:microsoft.com/office/officeart/2005/8/layout/hierarchy3"/>
    <dgm:cxn modelId="{7F5A5B5F-C4E5-42CB-8E8A-579CA6CD562B}" type="presParOf" srcId="{E01AB7F3-DB69-446D-ABE2-B3023324975B}" destId="{B83FD6B4-3D07-41DD-AF52-07842D406B4A}" srcOrd="1" destOrd="0" presId="urn:microsoft.com/office/officeart/2005/8/layout/hierarchy3"/>
    <dgm:cxn modelId="{723C44F5-27D0-449F-B420-31BAF7F55915}" type="presParOf" srcId="{B83FD6B4-3D07-41DD-AF52-07842D406B4A}" destId="{3D115E87-A651-4D8B-A3F6-8EBBD3B4B81C}" srcOrd="0" destOrd="0" presId="urn:microsoft.com/office/officeart/2005/8/layout/hierarchy3"/>
    <dgm:cxn modelId="{2F40AE73-84F1-451A-B0BD-6E24921A6719}" type="presParOf" srcId="{B83FD6B4-3D07-41DD-AF52-07842D406B4A}" destId="{73861E34-AF3A-456C-AC58-8848E773AAD6}" srcOrd="1" destOrd="0" presId="urn:microsoft.com/office/officeart/2005/8/layout/hierarchy3"/>
    <dgm:cxn modelId="{7ADF62FC-4B6B-4989-BABA-C589EAEA934B}" type="presParOf" srcId="{B83FD6B4-3D07-41DD-AF52-07842D406B4A}" destId="{9FF49DC5-13A6-47E1-98B9-6C20741B6629}" srcOrd="2" destOrd="0" presId="urn:microsoft.com/office/officeart/2005/8/layout/hierarchy3"/>
    <dgm:cxn modelId="{516ABC8E-B704-4C96-888B-9C6D8875AE44}" type="presParOf" srcId="{B83FD6B4-3D07-41DD-AF52-07842D406B4A}" destId="{BB05444C-923F-4BD7-9F12-7D6E1324668A}" srcOrd="3" destOrd="0" presId="urn:microsoft.com/office/officeart/2005/8/layout/hierarchy3"/>
    <dgm:cxn modelId="{8FC0CC26-FB25-4F4A-917C-54D0A16D05EB}" type="presParOf" srcId="{3B17196B-5543-444D-A596-502DA8A4EAE2}" destId="{50E7971B-98F2-4FA6-B03A-30517A81810D}" srcOrd="1" destOrd="0" presId="urn:microsoft.com/office/officeart/2005/8/layout/hierarchy3"/>
    <dgm:cxn modelId="{03B60892-9440-4AAD-8240-B2E5BB5E8B84}" type="presParOf" srcId="{50E7971B-98F2-4FA6-B03A-30517A81810D}" destId="{93C448C6-6CFA-4025-876D-220197F3B74D}" srcOrd="0" destOrd="0" presId="urn:microsoft.com/office/officeart/2005/8/layout/hierarchy3"/>
    <dgm:cxn modelId="{F1D3BEB1-CFE8-44F8-AC99-766A091F6E89}" type="presParOf" srcId="{93C448C6-6CFA-4025-876D-220197F3B74D}" destId="{4EBA24E9-0151-4849-8499-136D095FC7BD}" srcOrd="0" destOrd="0" presId="urn:microsoft.com/office/officeart/2005/8/layout/hierarchy3"/>
    <dgm:cxn modelId="{580470C5-FB1B-4567-A082-28E5AC986D89}" type="presParOf" srcId="{93C448C6-6CFA-4025-876D-220197F3B74D}" destId="{C3DD1013-5BFB-4A1A-AB2C-CC7E62F74F96}" srcOrd="1" destOrd="0" presId="urn:microsoft.com/office/officeart/2005/8/layout/hierarchy3"/>
    <dgm:cxn modelId="{74BD9248-EEB5-49F6-8753-7C06DB91A375}" type="presParOf" srcId="{50E7971B-98F2-4FA6-B03A-30517A81810D}" destId="{F84AFCE6-1BF5-4DF5-94FB-C389417BDE37}" srcOrd="1" destOrd="0" presId="urn:microsoft.com/office/officeart/2005/8/layout/hierarchy3"/>
    <dgm:cxn modelId="{95942B73-BD73-486C-875D-2885CB7EF4F9}" type="presParOf" srcId="{F84AFCE6-1BF5-4DF5-94FB-C389417BDE37}" destId="{00B95A92-E2DC-4837-91C0-190D6A29FB9D}" srcOrd="0" destOrd="0" presId="urn:microsoft.com/office/officeart/2005/8/layout/hierarchy3"/>
    <dgm:cxn modelId="{DB82B1AB-6D1B-42C3-ABF9-0D85A356E366}" type="presParOf" srcId="{F84AFCE6-1BF5-4DF5-94FB-C389417BDE37}" destId="{2F4C137E-0B9A-462E-97BE-9DB96545A7C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A51E7-92B4-4A7B-897D-916D764BBE4F}">
      <dsp:nvSpPr>
        <dsp:cNvPr id="0" name=""/>
        <dsp:cNvSpPr/>
      </dsp:nvSpPr>
      <dsp:spPr>
        <a:xfrm>
          <a:off x="0" y="22229"/>
          <a:ext cx="1920502" cy="11567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Scripts</a:t>
          </a:r>
        </a:p>
      </dsp:txBody>
      <dsp:txXfrm>
        <a:off x="33879" y="56108"/>
        <a:ext cx="1852744" cy="1088962"/>
      </dsp:txXfrm>
    </dsp:sp>
    <dsp:sp modelId="{3D115E87-A651-4D8B-A3F6-8EBBD3B4B81C}">
      <dsp:nvSpPr>
        <dsp:cNvPr id="0" name=""/>
        <dsp:cNvSpPr/>
      </dsp:nvSpPr>
      <dsp:spPr>
        <a:xfrm>
          <a:off x="192050" y="1178949"/>
          <a:ext cx="333111" cy="2088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8631"/>
              </a:lnTo>
              <a:lnTo>
                <a:pt x="333111" y="2088631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861E34-AF3A-456C-AC58-8848E773AAD6}">
      <dsp:nvSpPr>
        <dsp:cNvPr id="0" name=""/>
        <dsp:cNvSpPr/>
      </dsp:nvSpPr>
      <dsp:spPr>
        <a:xfrm>
          <a:off x="525161" y="2689221"/>
          <a:ext cx="2694824" cy="115672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2">
                  <a:lumMod val="10000"/>
                </a:schemeClr>
              </a:solidFill>
            </a:rPr>
            <a:t>they store commands exactly as you would type them at the command line</a:t>
          </a:r>
          <a:endParaRPr lang="en-US" sz="1800" kern="1200"/>
        </a:p>
      </dsp:txBody>
      <dsp:txXfrm>
        <a:off x="559040" y="2723100"/>
        <a:ext cx="2627066" cy="1088962"/>
      </dsp:txXfrm>
    </dsp:sp>
    <dsp:sp modelId="{9FF49DC5-13A6-47E1-98B9-6C20741B6629}">
      <dsp:nvSpPr>
        <dsp:cNvPr id="0" name=""/>
        <dsp:cNvSpPr/>
      </dsp:nvSpPr>
      <dsp:spPr>
        <a:xfrm>
          <a:off x="192050" y="1178949"/>
          <a:ext cx="333111" cy="793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3232"/>
              </a:lnTo>
              <a:lnTo>
                <a:pt x="333111" y="793232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5444C-923F-4BD7-9F12-7D6E1324668A}">
      <dsp:nvSpPr>
        <dsp:cNvPr id="0" name=""/>
        <dsp:cNvSpPr/>
      </dsp:nvSpPr>
      <dsp:spPr>
        <a:xfrm>
          <a:off x="525161" y="1393822"/>
          <a:ext cx="2721234" cy="115672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2">
                  <a:lumMod val="10000"/>
                </a:schemeClr>
              </a:solidFill>
            </a:rPr>
            <a:t>the simplest type of program</a:t>
          </a:r>
          <a:endParaRPr lang="en-US" sz="1800" kern="1200" dirty="0"/>
        </a:p>
      </dsp:txBody>
      <dsp:txXfrm>
        <a:off x="559040" y="1427701"/>
        <a:ext cx="2653476" cy="1088962"/>
      </dsp:txXfrm>
    </dsp:sp>
    <dsp:sp modelId="{4EBA24E9-0151-4849-8499-136D095FC7BD}">
      <dsp:nvSpPr>
        <dsp:cNvPr id="0" name=""/>
        <dsp:cNvSpPr/>
      </dsp:nvSpPr>
      <dsp:spPr>
        <a:xfrm>
          <a:off x="3556545" y="2183"/>
          <a:ext cx="2313440" cy="11567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functions</a:t>
          </a:r>
        </a:p>
      </dsp:txBody>
      <dsp:txXfrm>
        <a:off x="3590424" y="36062"/>
        <a:ext cx="2245682" cy="1088962"/>
      </dsp:txXfrm>
    </dsp:sp>
    <dsp:sp modelId="{00B95A92-E2DC-4837-91C0-190D6A29FB9D}">
      <dsp:nvSpPr>
        <dsp:cNvPr id="0" name=""/>
        <dsp:cNvSpPr/>
      </dsp:nvSpPr>
      <dsp:spPr>
        <a:xfrm>
          <a:off x="3787889" y="1158903"/>
          <a:ext cx="231344" cy="867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7540"/>
              </a:lnTo>
              <a:lnTo>
                <a:pt x="231344" y="867540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4C137E-0B9A-462E-97BE-9DB96545A7CD}">
      <dsp:nvSpPr>
        <dsp:cNvPr id="0" name=""/>
        <dsp:cNvSpPr/>
      </dsp:nvSpPr>
      <dsp:spPr>
        <a:xfrm>
          <a:off x="4019233" y="1448083"/>
          <a:ext cx="2743517" cy="115672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2">
                  <a:lumMod val="10000"/>
                </a:schemeClr>
              </a:solidFill>
            </a:rPr>
            <a:t>more flexible and more easily extensible.</a:t>
          </a:r>
          <a:endParaRPr lang="en-US" sz="1800" kern="1200" dirty="0"/>
        </a:p>
      </dsp:txBody>
      <dsp:txXfrm>
        <a:off x="4053112" y="1481962"/>
        <a:ext cx="2675759" cy="1088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0C3-E9C5-46E6-A6D1-B78F4984DA4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D53-0D17-435C-B0B0-AA930A607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0C3-E9C5-46E6-A6D1-B78F4984DA4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D53-0D17-435C-B0B0-AA930A607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0C3-E9C5-46E6-A6D1-B78F4984DA4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D53-0D17-435C-B0B0-AA930A607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0C3-E9C5-46E6-A6D1-B78F4984DA4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D53-0D17-435C-B0B0-AA930A607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0C3-E9C5-46E6-A6D1-B78F4984DA4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D53-0D17-435C-B0B0-AA930A607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0C3-E9C5-46E6-A6D1-B78F4984DA4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D53-0D17-435C-B0B0-AA930A607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0C3-E9C5-46E6-A6D1-B78F4984DA4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D53-0D17-435C-B0B0-AA930A607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0C3-E9C5-46E6-A6D1-B78F4984DA4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D53-0D17-435C-B0B0-AA930A607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0C3-E9C5-46E6-A6D1-B78F4984DA4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D53-0D17-435C-B0B0-AA930A607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0C3-E9C5-46E6-A6D1-B78F4984DA4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D53-0D17-435C-B0B0-AA930A607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60C3-E9C5-46E6-A6D1-B78F4984DA4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D53-0D17-435C-B0B0-AA930A60749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91D60C3-E9C5-46E6-A6D1-B78F4984DA47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9DB3D53-0D17-435C-B0B0-AA930A607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81200"/>
            <a:ext cx="7117180" cy="1470025"/>
          </a:xfrm>
        </p:spPr>
        <p:txBody>
          <a:bodyPr/>
          <a:lstStyle/>
          <a:p>
            <a:pPr algn="ctr"/>
            <a:r>
              <a:rPr lang="en-US" sz="6000" dirty="0"/>
              <a:t>Introduction to </a:t>
            </a:r>
            <a:r>
              <a:rPr lang="en-US" sz="6000" dirty="0" err="1"/>
              <a:t>Matlab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800600"/>
            <a:ext cx="4038600" cy="632820"/>
          </a:xfrm>
        </p:spPr>
        <p:txBody>
          <a:bodyPr>
            <a:noAutofit/>
          </a:bodyPr>
          <a:lstStyle/>
          <a:p>
            <a:r>
              <a:rPr lang="en-US" sz="2800" dirty="0"/>
              <a:t>By: </a:t>
            </a:r>
            <a:r>
              <a:rPr lang="en-US" sz="2800" dirty="0" err="1"/>
              <a:t>Maha</a:t>
            </a:r>
            <a:r>
              <a:rPr lang="en-US" sz="2800" dirty="0"/>
              <a:t> </a:t>
            </a:r>
            <a:r>
              <a:rPr lang="en-US" sz="2800" dirty="0" err="1"/>
              <a:t>AlMousa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3044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MATLAB special variables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285" y="2194490"/>
            <a:ext cx="6125430" cy="3277058"/>
          </a:xfrm>
        </p:spPr>
      </p:pic>
    </p:spTree>
    <p:extLst>
      <p:ext uri="{BB962C8B-B14F-4D97-AF65-F5344CB8AC3E}">
        <p14:creationId xmlns:p14="http://schemas.microsoft.com/office/powerpoint/2010/main" val="1214203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chemeClr val="tx1"/>
                </a:solidFill>
              </a:rPr>
              <a:t>Operators (arithmetic)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1"/>
            <a:ext cx="6324600" cy="2209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+	addition                        /	division</a:t>
            </a:r>
          </a:p>
          <a:p>
            <a:pPr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-	Subtraction                   ^	power</a:t>
            </a:r>
          </a:p>
          <a:p>
            <a:pPr>
              <a:buFont typeface="Wingdings" pitchFamily="2" charset="2"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*	multiplication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10000"/>
            <a:ext cx="6363589" cy="208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4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125113" cy="92447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Operator precedence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286000"/>
            <a:ext cx="6305755" cy="2764639"/>
          </a:xfrm>
        </p:spPr>
        <p:txBody>
          <a:bodyPr/>
          <a:lstStyle/>
          <a:p>
            <a:pPr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() parentheses.</a:t>
            </a:r>
          </a:p>
          <a:p>
            <a:pPr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^ power.</a:t>
            </a:r>
          </a:p>
          <a:p>
            <a:pPr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- negation.</a:t>
            </a:r>
          </a:p>
          <a:p>
            <a:pPr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*/ \  all multiplication and division.</a:t>
            </a:r>
          </a:p>
          <a:p>
            <a:pPr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+ - addition and subtraction.</a:t>
            </a:r>
            <a:endParaRPr lang="ar-SA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116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125113" cy="924475"/>
          </a:xfrm>
        </p:spPr>
        <p:txBody>
          <a:bodyPr/>
          <a:lstStyle/>
          <a:p>
            <a:r>
              <a:rPr lang="en-US" sz="4400" dirty="0"/>
              <a:t>Example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496896"/>
            <a:ext cx="3586365" cy="2245887"/>
          </a:xfrm>
        </p:spPr>
      </p:pic>
    </p:spTree>
    <p:extLst>
      <p:ext uri="{BB962C8B-B14F-4D97-AF65-F5344CB8AC3E}">
        <p14:creationId xmlns:p14="http://schemas.microsoft.com/office/powerpoint/2010/main" val="3730656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98" y="1339765"/>
            <a:ext cx="7372558" cy="924475"/>
          </a:xfrm>
        </p:spPr>
        <p:txBody>
          <a:bodyPr/>
          <a:lstStyle/>
          <a:p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Both scripts and functions allow you to reuse sequences of commands by storing them in program files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75829"/>
              </p:ext>
            </p:extLst>
          </p:nvPr>
        </p:nvGraphicFramePr>
        <p:xfrm>
          <a:off x="990600" y="2590800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381000" y="381000"/>
            <a:ext cx="7753555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dirty="0">
                <a:solidFill>
                  <a:schemeClr val="tx1"/>
                </a:solidFill>
              </a:rPr>
              <a:t>Scripts and functions</a:t>
            </a:r>
          </a:p>
        </p:txBody>
      </p:sp>
    </p:spTree>
    <p:extLst>
      <p:ext uri="{BB962C8B-B14F-4D97-AF65-F5344CB8AC3E}">
        <p14:creationId xmlns:p14="http://schemas.microsoft.com/office/powerpoint/2010/main" val="54168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3822894012"/>
                  </p:ext>
                </p:extLst>
              </p:nvPr>
            </p:nvGraphicFramePr>
            <p:xfrm>
              <a:off x="1752600" y="1137961"/>
              <a:ext cx="4191000" cy="502799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0955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955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4704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err="1">
                              <a:latin typeface="Courier New" pitchFamily="49" charset="0"/>
                              <a:cs typeface="Courier New" pitchFamily="49" charset="0"/>
                            </a:rPr>
                            <a:t>exp</a:t>
                          </a:r>
                          <a:r>
                            <a:rPr lang="en-US" dirty="0">
                              <a:latin typeface="Courier New" pitchFamily="49" charset="0"/>
                              <a:cs typeface="Courier New" pitchFamily="49" charset="0"/>
                            </a:rPr>
                            <a:t>(x)</a:t>
                          </a:r>
                          <a:r>
                            <a:rPr lang="en-US" i="1" dirty="0"/>
                            <a:t> </a:t>
                          </a:r>
                          <a:endParaRPr lang="en-US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Courier New" pitchFamily="49" charset="0"/>
                              <a:cs typeface="Courier New" pitchFamily="49" charset="0"/>
                            </a:rPr>
                            <a:t>sin(x)</a:t>
                          </a:r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err="1">
                              <a:latin typeface="Courier New" pitchFamily="49" charset="0"/>
                              <a:cs typeface="Courier New" pitchFamily="49" charset="0"/>
                            </a:rPr>
                            <a:t>asin</a:t>
                          </a:r>
                          <a:r>
                            <a:rPr lang="en-US" dirty="0">
                              <a:latin typeface="Courier New" pitchFamily="49" charset="0"/>
                              <a:cs typeface="Courier New" pitchFamily="49" charset="0"/>
                            </a:rPr>
                            <a:t>(x)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𝑠𝑖𝑛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Courier New" pitchFamily="49" charset="0"/>
                              <a:cs typeface="Courier New" pitchFamily="49" charset="0"/>
                            </a:rPr>
                            <a:t>log(x)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Courier New" pitchFamily="49" charset="0"/>
                              <a:cs typeface="Courier New" pitchFamily="49" charset="0"/>
                            </a:rPr>
                            <a:t>log10(x)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Courier New" pitchFamily="49" charset="0"/>
                              <a:cs typeface="Courier New" pitchFamily="49" charset="0"/>
                            </a:rPr>
                            <a:t>sqrt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cs typeface="Courier New" pitchFamily="49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dirty="0">
                              <a:latin typeface="Courier New" pitchFamily="49" charset="0"/>
                              <a:cs typeface="Courier New" pitchFamily="49" charset="0"/>
                            </a:rPr>
                            <a:t>(x)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Courier New" pitchFamily="49" charset="0"/>
                              <a:cs typeface="Courier New" pitchFamily="49" charset="0"/>
                            </a:rPr>
                            <a:t>abs(x)</a:t>
                          </a:r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699770">
                    <a:tc>
                      <a:txBody>
                        <a:bodyPr/>
                        <a:lstStyle/>
                        <a:p>
                          <a:pPr algn="l" rtl="0" eaLnBrk="1" hangingPunct="1"/>
                          <a:r>
                            <a:rPr lang="en-US" dirty="0">
                              <a:latin typeface="Courier New" pitchFamily="49" charset="0"/>
                              <a:cs typeface="Courier New" pitchFamily="49" charset="0"/>
                            </a:rPr>
                            <a:t>sum(x)</a:t>
                          </a:r>
                          <a:endParaRPr lang="en-US" dirty="0">
                            <a:latin typeface="Times New Roman" pitchFamily="18" charset="0"/>
                            <a:cs typeface="Times New Roman" pitchFamily="18" charset="0"/>
                            <a:sym typeface="Symbol" pitchFamily="18" charset="2"/>
                          </a:endParaRPr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latin typeface="Courier New" pitchFamily="49" charset="0"/>
                              <a:cs typeface="Courier New" pitchFamily="49" charset="0"/>
                            </a:rPr>
                            <a:t>pi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r>
                            <a:rPr lang="en-US" dirty="0" err="1">
                              <a:latin typeface="Courier New" pitchFamily="49" charset="0"/>
                              <a:cs typeface="Courier New" pitchFamily="49" charset="0"/>
                            </a:rPr>
                            <a:t>NaN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Times New Roman" charset="0"/>
                              <a:cs typeface="Times New Roman" charset="0"/>
                            </a:rPr>
                            <a:t>Not-a-Number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r>
                            <a:rPr lang="en-US" dirty="0" err="1">
                              <a:latin typeface="Courier New" pitchFamily="49" charset="0"/>
                              <a:cs typeface="Courier New" pitchFamily="49" charset="0"/>
                            </a:rPr>
                            <a:t>Inf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dirty="0" err="1">
                              <a:latin typeface="Courier New" pitchFamily="49" charset="0"/>
                              <a:cs typeface="Courier New" pitchFamily="49" charset="0"/>
                            </a:rPr>
                            <a:t>i,j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Times New Roman" charset="0"/>
                              <a:cs typeface="Times New Roman" charset="0"/>
                            </a:rPr>
                            <a:t>imaginary unit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xmlns="" val="3822894012"/>
                  </p:ext>
                </p:extLst>
              </p:nvPr>
            </p:nvGraphicFramePr>
            <p:xfrm>
              <a:off x="1752600" y="1137961"/>
              <a:ext cx="4191000" cy="502799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095500"/>
                    <a:gridCol w="2095500"/>
                  </a:tblGrid>
                  <a:tr h="44704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exp</a:t>
                          </a:r>
                          <a:r>
                            <a:rPr lang="en-US" dirty="0" smtClean="0">
                              <a:latin typeface="Courier New" pitchFamily="49" charset="0"/>
                              <a:cs typeface="Courier New" pitchFamily="49" charset="0"/>
                            </a:rPr>
                            <a:t>(x)</a:t>
                          </a:r>
                          <a:r>
                            <a:rPr lang="en-US" i="1" dirty="0" smtClean="0"/>
                            <a:t> </a:t>
                          </a:r>
                          <a:endParaRPr lang="en-US" dirty="0" smtClean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583" t="-5479" b="-1031507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Courier New" pitchFamily="49" charset="0"/>
                              <a:cs typeface="Courier New" pitchFamily="49" charset="0"/>
                            </a:rPr>
                            <a:t>sin(x)</a:t>
                          </a:r>
                          <a:endParaRPr lang="en-US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583" t="-126230" b="-1134426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asin</a:t>
                          </a:r>
                          <a:r>
                            <a:rPr lang="en-US" dirty="0" smtClean="0">
                              <a:latin typeface="Courier New" pitchFamily="49" charset="0"/>
                              <a:cs typeface="Courier New" pitchFamily="49" charset="0"/>
                            </a:rPr>
                            <a:t>(x)</a:t>
                          </a:r>
                          <a:endParaRPr lang="en-US" i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583" t="-226230" b="-1034426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Courier New" pitchFamily="49" charset="0"/>
                              <a:cs typeface="Courier New" pitchFamily="49" charset="0"/>
                            </a:rPr>
                            <a:t>log(x)</a:t>
                          </a:r>
                          <a:endParaRPr lang="en-US" i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583" t="-326230" b="-934426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Courier New" pitchFamily="49" charset="0"/>
                              <a:cs typeface="Courier New" pitchFamily="49" charset="0"/>
                            </a:rPr>
                            <a:t>log10(x)</a:t>
                          </a:r>
                          <a:endParaRPr lang="en-US" i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583" t="-433333" b="-85000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91" t="-524590" r="-99709" b="-73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583" t="-524590" b="-736066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Courier New" pitchFamily="49" charset="0"/>
                              <a:cs typeface="Courier New" pitchFamily="49" charset="0"/>
                            </a:rPr>
                            <a:t>abs(x)</a:t>
                          </a:r>
                          <a:endParaRPr lang="en-US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583" t="-624590" b="-636066"/>
                          </a:stretch>
                        </a:blipFill>
                      </a:tcPr>
                    </a:tc>
                  </a:tr>
                  <a:tr h="755714">
                    <a:tc>
                      <a:txBody>
                        <a:bodyPr/>
                        <a:lstStyle/>
                        <a:p>
                          <a:pPr algn="l" rtl="0" eaLnBrk="1" hangingPunct="1"/>
                          <a:r>
                            <a:rPr lang="en-US" dirty="0" smtClean="0">
                              <a:latin typeface="Courier New" pitchFamily="49" charset="0"/>
                              <a:cs typeface="Courier New" pitchFamily="49" charset="0"/>
                            </a:rPr>
                            <a:t>sum(x)</a:t>
                          </a:r>
                          <a:endParaRPr lang="en-US" dirty="0" smtClean="0">
                            <a:latin typeface="Times New Roman" pitchFamily="18" charset="0"/>
                            <a:cs typeface="Times New Roman" pitchFamily="18" charset="0"/>
                            <a:sym typeface="Symbol" pitchFamily="18" charset="2"/>
                          </a:endParaRPr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583" t="-356452" b="-212903"/>
                          </a:stretch>
                        </a:blipFill>
                      </a:tcPr>
                    </a:tc>
                  </a:tr>
                  <a:tr h="38100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ourier New" pitchFamily="49" charset="0"/>
                              <a:cs typeface="Courier New" pitchFamily="49" charset="0"/>
                            </a:rPr>
                            <a:t>pi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583" t="-912903" b="-325806"/>
                          </a:stretch>
                        </a:blipFill>
                      </a:tcPr>
                    </a:tc>
                  </a:tr>
                  <a:tr h="381000">
                    <a:tc>
                      <a:txBody>
                        <a:bodyPr/>
                        <a:lstStyle/>
                        <a:p>
                          <a:r>
                            <a:rPr lang="en-US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NaN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Times New Roman" charset="0"/>
                              <a:cs typeface="Times New Roman" charset="0"/>
                            </a:rPr>
                            <a:t>Not-a-Number</a:t>
                          </a:r>
                        </a:p>
                      </a:txBody>
                      <a:tcPr/>
                    </a:tc>
                  </a:tr>
                  <a:tr h="381000">
                    <a:tc>
                      <a:txBody>
                        <a:bodyPr/>
                        <a:lstStyle/>
                        <a:p>
                          <a:r>
                            <a:rPr lang="en-US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Inf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583" t="-1114516" b="-124194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i,j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Times New Roman" charset="0"/>
                              <a:cs typeface="Times New Roman" charset="0"/>
                            </a:rPr>
                            <a:t>imaginary unit</a:t>
                          </a: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1" name="Title 1"/>
          <p:cNvSpPr txBox="1">
            <a:spLocks/>
          </p:cNvSpPr>
          <p:nvPr/>
        </p:nvSpPr>
        <p:spPr>
          <a:xfrm>
            <a:off x="228600" y="213486"/>
            <a:ext cx="8305800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>
                <a:solidFill>
                  <a:schemeClr val="tx1"/>
                </a:solidFill>
              </a:rPr>
              <a:t>Some functions in MATLAB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3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117180" cy="1470025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Example</a:t>
            </a:r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1857356" y="2786058"/>
            <a:ext cx="6248400" cy="1204913"/>
            <a:chOff x="1152" y="1229"/>
            <a:chExt cx="3494" cy="496"/>
          </a:xfrm>
        </p:grpSpPr>
        <p:graphicFrame>
          <p:nvGraphicFramePr>
            <p:cNvPr id="7" name="Object 4"/>
            <p:cNvGraphicFramePr>
              <a:graphicFrameLocks noChangeAspect="1"/>
            </p:cNvGraphicFramePr>
            <p:nvPr/>
          </p:nvGraphicFramePr>
          <p:xfrm>
            <a:off x="1152" y="1453"/>
            <a:ext cx="57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Equation" r:id="rId3" imgW="914400" imgH="431800" progId="">
                    <p:embed/>
                  </p:oleObj>
                </mc:Choice>
                <mc:Fallback>
                  <p:oleObj name="Equation" r:id="rId3" imgW="914400" imgH="43180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1453"/>
                          <a:ext cx="576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150" y="1229"/>
              <a:ext cx="1496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2400">
                  <a:latin typeface="Courier" pitchFamily="49" charset="0"/>
                </a:rPr>
                <a:t>&gt;&gt;y=x^0.5;</a:t>
              </a:r>
            </a:p>
            <a:p>
              <a:pPr algn="l" rtl="0"/>
              <a:r>
                <a:rPr lang="en-US" sz="2400">
                  <a:latin typeface="Courier" pitchFamily="49" charset="0"/>
                </a:rPr>
                <a:t>&gt;&gt;y=x^(1/2);</a:t>
              </a:r>
            </a:p>
            <a:p>
              <a:pPr algn="l" rtl="0"/>
              <a:r>
                <a:rPr lang="en-US" sz="2400">
                  <a:latin typeface="Courier" pitchFamily="49" charset="0"/>
                </a:rPr>
                <a:t>&gt;&gt;y=sqrt(x);</a:t>
              </a: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2293" y="1546"/>
              <a:ext cx="503" cy="133"/>
            </a:xfrm>
            <a:prstGeom prst="leftRightArrow">
              <a:avLst>
                <a:gd name="adj1" fmla="val 50000"/>
                <a:gd name="adj2" fmla="val 75639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val="4193603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Creating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07361"/>
            <a:ext cx="8534400" cy="4288639"/>
          </a:xfrm>
        </p:spPr>
        <p:txBody>
          <a:bodyPr>
            <a:normAutofit/>
          </a:bodyPr>
          <a:lstStyle/>
          <a:p>
            <a:pPr marL="736600" lvl="1" indent="-342900" defTabSz="914400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Names </a:t>
            </a:r>
          </a:p>
          <a:p>
            <a:pPr marL="1011237" lvl="2" indent="-342900" defTabSz="914400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solidFill>
                  <a:schemeClr val="tx1"/>
                </a:solidFill>
              </a:rPr>
              <a:t>Can be any string of upper and lower case letters along with numbers and underscores but it must begin with a letter</a:t>
            </a:r>
          </a:p>
          <a:p>
            <a:pPr marL="1011237" lvl="2" indent="-342900" defTabSz="914400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solidFill>
                  <a:schemeClr val="tx1"/>
                </a:solidFill>
              </a:rPr>
              <a:t>Reserved names are IF, WHILE, ELSE, END, SUM, etc.</a:t>
            </a:r>
          </a:p>
          <a:p>
            <a:pPr marL="736600" lvl="1" indent="-342900" defTabSz="914400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Value</a:t>
            </a:r>
          </a:p>
          <a:p>
            <a:pPr marL="1011237" lvl="2" indent="-342900" defTabSz="914400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solidFill>
                  <a:schemeClr val="tx1"/>
                </a:solidFill>
              </a:rPr>
              <a:t>This is the data the is associated to the variable; the data is accessed by using the name.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99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Definition of algorithms.</a:t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28869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</a:rPr>
              <a:t>An algorithm is the sequence of steps needed to solve a problem.</a:t>
            </a:r>
            <a:endParaRPr lang="ar-SA" sz="3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46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Introduction to m-file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494621"/>
            <a:ext cx="1276379" cy="2610779"/>
          </a:xfrm>
        </p:spPr>
      </p:pic>
    </p:spTree>
    <p:extLst>
      <p:ext uri="{BB962C8B-B14F-4D97-AF65-F5344CB8AC3E}">
        <p14:creationId xmlns:p14="http://schemas.microsoft.com/office/powerpoint/2010/main" val="583447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Outline: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What is MATLAB?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MATLAB desktop environment.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Variables.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Operations.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Definition of algorithms.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Introduction to M-files.</a:t>
            </a:r>
          </a:p>
        </p:txBody>
      </p:sp>
    </p:spTree>
    <p:extLst>
      <p:ext uri="{BB962C8B-B14F-4D97-AF65-F5344CB8AC3E}">
        <p14:creationId xmlns:p14="http://schemas.microsoft.com/office/powerpoint/2010/main" val="3714254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457876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The previous command will display the editor window.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The editor creates an m-file that can be used to write your MATLAB programs.</a:t>
            </a:r>
            <a:endParaRPr lang="en-US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128" y="2465990"/>
            <a:ext cx="5153744" cy="2734057"/>
          </a:xfrm>
        </p:spPr>
      </p:pic>
    </p:spTree>
    <p:extLst>
      <p:ext uri="{BB962C8B-B14F-4D97-AF65-F5344CB8AC3E}">
        <p14:creationId xmlns:p14="http://schemas.microsoft.com/office/powerpoint/2010/main" val="4241606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To execute a program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42" y="1981200"/>
            <a:ext cx="7124700" cy="4048722"/>
          </a:xfrm>
        </p:spPr>
      </p:pic>
      <p:sp>
        <p:nvSpPr>
          <p:cNvPr id="5" name="Oval 4"/>
          <p:cNvSpPr/>
          <p:nvPr/>
        </p:nvSpPr>
        <p:spPr>
          <a:xfrm>
            <a:off x="3200400" y="2209800"/>
            <a:ext cx="521970" cy="6858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41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125113" cy="924475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Create a script in a file named </a:t>
            </a:r>
            <a:r>
              <a:rPr lang="en-US" sz="2400" dirty="0" err="1">
                <a:solidFill>
                  <a:schemeClr val="tx1"/>
                </a:solidFill>
              </a:rPr>
              <a:t>triarea.m</a:t>
            </a:r>
            <a:r>
              <a:rPr lang="en-US" sz="2400" dirty="0">
                <a:solidFill>
                  <a:schemeClr val="tx1"/>
                </a:solidFill>
              </a:rPr>
              <a:t> that computes the area of a triangle: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125112" cy="3648998"/>
          </a:xfrm>
        </p:spPr>
        <p:txBody>
          <a:bodyPr/>
          <a:lstStyle/>
          <a:p>
            <a:r>
              <a:rPr lang="en-US" dirty="0"/>
              <a:t>b = 5;</a:t>
            </a:r>
          </a:p>
          <a:p>
            <a:r>
              <a:rPr lang="en-US" dirty="0"/>
              <a:t> h = 3;</a:t>
            </a:r>
          </a:p>
          <a:p>
            <a:r>
              <a:rPr lang="en-US" dirty="0"/>
              <a:t> a = 0.5*(b.*h)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After you save the file, you can call the script from the command line:</a:t>
            </a:r>
          </a:p>
          <a:p>
            <a:r>
              <a:rPr lang="en-US" dirty="0" err="1"/>
              <a:t>triarea</a:t>
            </a:r>
            <a:endParaRPr lang="en-US" dirty="0"/>
          </a:p>
          <a:p>
            <a:r>
              <a:rPr lang="en-US" dirty="0"/>
              <a:t>a = 7.5000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381000"/>
            <a:ext cx="7753555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dirty="0">
                <a:solidFill>
                  <a:schemeClr val="tx1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503008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125112" cy="3648998"/>
          </a:xfrm>
        </p:spPr>
        <p:txBody>
          <a:bodyPr>
            <a:normAutofit/>
          </a:bodyPr>
          <a:lstStyle/>
          <a:p>
            <a:r>
              <a:rPr lang="pt-BR" sz="3600" dirty="0">
                <a:solidFill>
                  <a:srgbClr val="0070C0"/>
                </a:solidFill>
              </a:rPr>
              <a:t>function</a:t>
            </a:r>
            <a:r>
              <a:rPr lang="pt-BR" sz="3600" dirty="0"/>
              <a:t> a = triarea(b,h) </a:t>
            </a:r>
          </a:p>
          <a:p>
            <a:r>
              <a:rPr lang="pt-BR" sz="3600" dirty="0"/>
              <a:t>a = 0.5*(b.*h); </a:t>
            </a:r>
          </a:p>
          <a:p>
            <a:r>
              <a:rPr lang="pt-BR" sz="3600" dirty="0">
                <a:solidFill>
                  <a:srgbClr val="0070C0"/>
                </a:solidFill>
              </a:rPr>
              <a:t>end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340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50" y="533400"/>
            <a:ext cx="6882850" cy="5562600"/>
          </a:xfrm>
        </p:spPr>
      </p:pic>
    </p:spTree>
    <p:extLst>
      <p:ext uri="{BB962C8B-B14F-4D97-AF65-F5344CB8AC3E}">
        <p14:creationId xmlns:p14="http://schemas.microsoft.com/office/powerpoint/2010/main" val="3054572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u="sng" dirty="0"/>
              <a:t>Home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305800" cy="3374239"/>
          </a:xfrm>
        </p:spPr>
        <p:txBody>
          <a:bodyPr/>
          <a:lstStyle/>
          <a:p>
            <a:r>
              <a:rPr lang="en-US" sz="2400" dirty="0"/>
              <a:t>1.	Some calculations on the command window.</a:t>
            </a:r>
          </a:p>
          <a:p>
            <a:r>
              <a:rPr lang="en-US" sz="2400" dirty="0"/>
              <a:t>2.	Create an M-file.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Deadline:</a:t>
            </a:r>
          </a:p>
          <a:p>
            <a:r>
              <a:rPr lang="en-US" sz="2400" dirty="0"/>
              <a:t>The tutorial lecture on Sunday 14-5-1440H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3637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752600"/>
            <a:ext cx="6149641" cy="3436112"/>
          </a:xfrm>
        </p:spPr>
      </p:pic>
    </p:spTree>
    <p:extLst>
      <p:ext uri="{BB962C8B-B14F-4D97-AF65-F5344CB8AC3E}">
        <p14:creationId xmlns:p14="http://schemas.microsoft.com/office/powerpoint/2010/main" val="65007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What is </a:t>
            </a:r>
            <a:r>
              <a:rPr lang="en-US" sz="4400" dirty="0" err="1"/>
              <a:t>Matlab</a:t>
            </a:r>
            <a:r>
              <a:rPr lang="en-US" sz="44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3733800"/>
            <a:ext cx="6991558" cy="26860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MATLAB is an interactive system for numerical computation.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MATLAB is a modern programming language and problem-solving environment.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3" r="3482" b="7257"/>
          <a:stretch/>
        </p:blipFill>
        <p:spPr>
          <a:xfrm>
            <a:off x="2895600" y="1828800"/>
            <a:ext cx="3145972" cy="19053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6175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925513"/>
          </a:xfrm>
        </p:spPr>
        <p:txBody>
          <a:bodyPr/>
          <a:lstStyle/>
          <a:p>
            <a:r>
              <a:rPr lang="en-US" sz="4000" dirty="0"/>
              <a:t>MATLAB desktop environment.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0" y="3886200"/>
            <a:ext cx="2362200" cy="990600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en-US" sz="1600" dirty="0">
                <a:solidFill>
                  <a:schemeClr val="accent6">
                    <a:lumMod val="50000"/>
                  </a:schemeClr>
                </a:solidFill>
              </a:rPr>
              <a:t>Command Window</a:t>
            </a:r>
          </a:p>
          <a:p>
            <a:pPr lvl="1"/>
            <a:r>
              <a:rPr lang="en-US" altLang="en-US" sz="1600" dirty="0">
                <a:solidFill>
                  <a:schemeClr val="accent5">
                    <a:lumMod val="50000"/>
                  </a:schemeClr>
                </a:solidFill>
              </a:rPr>
              <a:t>type commands</a:t>
            </a:r>
          </a:p>
          <a:p>
            <a:endParaRPr lang="en-US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371600"/>
            <a:ext cx="6269349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2057400" y="2286000"/>
            <a:ext cx="297180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8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7125113" cy="924475"/>
          </a:xfrm>
        </p:spPr>
        <p:txBody>
          <a:bodyPr/>
          <a:lstStyle/>
          <a:p>
            <a:r>
              <a:rPr lang="en-US" sz="4000" dirty="0"/>
              <a:t>Example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95400"/>
            <a:ext cx="7467599" cy="4970780"/>
          </a:xfrm>
        </p:spPr>
      </p:pic>
    </p:spTree>
    <p:extLst>
      <p:ext uri="{BB962C8B-B14F-4D97-AF65-F5344CB8AC3E}">
        <p14:creationId xmlns:p14="http://schemas.microsoft.com/office/powerpoint/2010/main" val="2113179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84" y="326571"/>
            <a:ext cx="8523287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Content Placeholder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0029" y="1295400"/>
            <a:ext cx="6096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6200" y="4572000"/>
            <a:ext cx="2819400" cy="1416051"/>
          </a:xfrm>
        </p:spPr>
        <p:txBody>
          <a:bodyPr>
            <a:normAutofit/>
          </a:bodyPr>
          <a:lstStyle/>
          <a:p>
            <a:pPr lvl="0" defTabSz="914400" fontAlgn="base">
              <a:spcAft>
                <a:spcPct val="0"/>
              </a:spcAft>
              <a:buClr>
                <a:srgbClr val="CC9900"/>
              </a:buClr>
              <a:buSzPct val="65000"/>
            </a:pPr>
            <a:r>
              <a:rPr lang="en-US" altLang="en-US" sz="1600" kern="0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Command History</a:t>
            </a:r>
          </a:p>
          <a:p>
            <a:pPr marL="669925" lvl="1" indent="-325438" defTabSz="914400" fontAlgn="base"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</a:pPr>
            <a:r>
              <a:rPr lang="en-US" altLang="en-US" sz="1600" kern="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view past commands</a:t>
            </a:r>
          </a:p>
          <a:p>
            <a:pPr marL="669925" lvl="1" indent="-325438" defTabSz="914400" fontAlgn="base"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</a:pPr>
            <a:r>
              <a:rPr lang="en-US" altLang="en-US" sz="1600" kern="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save a whole session </a:t>
            </a:r>
          </a:p>
          <a:p>
            <a:pPr marL="669925" lvl="1" indent="-325438" defTabSz="914400" fontAlgn="base">
              <a:spcAft>
                <a:spcPct val="0"/>
              </a:spcAft>
              <a:buClr>
                <a:srgbClr val="3B812F"/>
              </a:buClr>
              <a:buSzPct val="60000"/>
            </a:pPr>
            <a:r>
              <a:rPr lang="en-US" altLang="en-US" sz="1600" kern="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     using diary</a:t>
            </a:r>
          </a:p>
          <a:p>
            <a:endParaRPr lang="en-US" dirty="0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752600" y="4038600"/>
            <a:ext cx="12954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53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472543"/>
            <a:ext cx="2419350" cy="1981200"/>
          </a:xfrm>
        </p:spPr>
        <p:txBody>
          <a:bodyPr>
            <a:normAutofit/>
          </a:bodyPr>
          <a:lstStyle/>
          <a:p>
            <a:pPr lvl="0" defTabSz="914400" fontAlgn="base">
              <a:spcAft>
                <a:spcPct val="0"/>
              </a:spcAft>
              <a:buClr>
                <a:srgbClr val="CC9900"/>
              </a:buClr>
              <a:buSzPct val="65000"/>
            </a:pPr>
            <a:r>
              <a:rPr lang="en-US" sz="2400" kern="0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Workspace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kern="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View</a:t>
            </a:r>
            <a:r>
              <a:rPr lang="en-US" altLang="en-US" sz="1500" kern="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1500" kern="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a list of variables created by MATLAB.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kern="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Double click on a variable to see it in the Array Editor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kern="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84" y="326571"/>
            <a:ext cx="8523287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371600"/>
            <a:ext cx="5791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1828800" y="2819400"/>
            <a:ext cx="1186543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3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Another way to create a variable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33" y="1806575"/>
            <a:ext cx="6162133" cy="4052888"/>
          </a:xfrm>
        </p:spPr>
      </p:pic>
    </p:spTree>
    <p:extLst>
      <p:ext uri="{BB962C8B-B14F-4D97-AF65-F5344CB8AC3E}">
        <p14:creationId xmlns:p14="http://schemas.microsoft.com/office/powerpoint/2010/main" val="3066526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To assign a value to </a:t>
            </a:r>
            <a:r>
              <a:rPr lang="en-US" dirty="0" err="1">
                <a:solidFill>
                  <a:schemeClr val="tx1"/>
                </a:solidFill>
              </a:rPr>
              <a:t>bbb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9715" y="1806575"/>
            <a:ext cx="6724569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1143001" y="2971800"/>
            <a:ext cx="541564" cy="3048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57600" y="3581400"/>
            <a:ext cx="838200" cy="6096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19354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200</TotalTime>
  <Words>494</Words>
  <Application>Microsoft Office PowerPoint</Application>
  <PresentationFormat>On-screen Show (4:3)</PresentationFormat>
  <Paragraphs>102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Cambria Math</vt:lpstr>
      <vt:lpstr>Courier</vt:lpstr>
      <vt:lpstr>Courier New</vt:lpstr>
      <vt:lpstr>Times New Roman</vt:lpstr>
      <vt:lpstr>Verdana</vt:lpstr>
      <vt:lpstr>Wingdings</vt:lpstr>
      <vt:lpstr>Wingdings 2</vt:lpstr>
      <vt:lpstr>Spring</vt:lpstr>
      <vt:lpstr>Equation</vt:lpstr>
      <vt:lpstr>Introduction to Matlab</vt:lpstr>
      <vt:lpstr>Outline:</vt:lpstr>
      <vt:lpstr>What is Matlab?</vt:lpstr>
      <vt:lpstr>MATLAB desktop environment. </vt:lpstr>
      <vt:lpstr>Example</vt:lpstr>
      <vt:lpstr>PowerPoint Presentation</vt:lpstr>
      <vt:lpstr>PowerPoint Presentation</vt:lpstr>
      <vt:lpstr>Another way to create a variable</vt:lpstr>
      <vt:lpstr>To assign a value to bbb</vt:lpstr>
      <vt:lpstr>MATLAB special variables</vt:lpstr>
      <vt:lpstr>Operators (arithmetic)</vt:lpstr>
      <vt:lpstr>Operator precedence rules</vt:lpstr>
      <vt:lpstr>Example</vt:lpstr>
      <vt:lpstr>Both scripts and functions allow you to reuse sequences of commands by storing them in program files</vt:lpstr>
      <vt:lpstr>PowerPoint Presentation</vt:lpstr>
      <vt:lpstr>Example</vt:lpstr>
      <vt:lpstr>Creating Variable</vt:lpstr>
      <vt:lpstr>Definition of algorithms. </vt:lpstr>
      <vt:lpstr>Introduction to m-file</vt:lpstr>
      <vt:lpstr>The previous command will display the editor window. The editor creates an m-file that can be used to write your MATLAB programs.</vt:lpstr>
      <vt:lpstr>To execute a program</vt:lpstr>
      <vt:lpstr>Create a script in a file named triarea.m that computes the area of a triangle:</vt:lpstr>
      <vt:lpstr>PowerPoint Presentation</vt:lpstr>
      <vt:lpstr>PowerPoint Presentation</vt:lpstr>
      <vt:lpstr>Home Work</vt:lpstr>
      <vt:lpstr>PowerPoint Presentation</vt:lpstr>
    </vt:vector>
  </TitlesOfParts>
  <Company>King Saud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Matlab</dc:title>
  <dc:creator>User</dc:creator>
  <cp:lastModifiedBy>hp</cp:lastModifiedBy>
  <cp:revision>19</cp:revision>
  <dcterms:created xsi:type="dcterms:W3CDTF">2018-01-28T05:18:44Z</dcterms:created>
  <dcterms:modified xsi:type="dcterms:W3CDTF">2021-01-17T12:43:02Z</dcterms:modified>
</cp:coreProperties>
</file>