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diagrams/data4.xml" ContentType="application/vnd.openxmlformats-officedocument.drawingml.diagramData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diagrams/quickStyle4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diagrams/drawing4.xml" ContentType="application/vnd.ms-office.drawingml.diagramDrawing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diagrams/drawing3.xml" ContentType="application/vnd.ms-office.drawingml.diagramDrawing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diagrams/drawing2.xml" ContentType="application/vnd.ms-office.drawingml.diagramDrawing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335" r:id="rId2"/>
    <p:sldId id="414" r:id="rId3"/>
    <p:sldId id="529" r:id="rId4"/>
    <p:sldId id="530" r:id="rId5"/>
    <p:sldId id="534" r:id="rId6"/>
    <p:sldId id="531" r:id="rId7"/>
    <p:sldId id="532" r:id="rId8"/>
    <p:sldId id="535" r:id="rId9"/>
    <p:sldId id="533" r:id="rId10"/>
    <p:sldId id="537" r:id="rId11"/>
    <p:sldId id="528" r:id="rId12"/>
    <p:sldId id="538" r:id="rId13"/>
    <p:sldId id="544" r:id="rId14"/>
    <p:sldId id="539" r:id="rId15"/>
    <p:sldId id="545" r:id="rId16"/>
    <p:sldId id="546" r:id="rId17"/>
    <p:sldId id="547" r:id="rId18"/>
    <p:sldId id="571" r:id="rId19"/>
    <p:sldId id="548" r:id="rId20"/>
    <p:sldId id="549" r:id="rId21"/>
    <p:sldId id="540" r:id="rId22"/>
    <p:sldId id="569" r:id="rId23"/>
    <p:sldId id="550" r:id="rId24"/>
    <p:sldId id="551" r:id="rId25"/>
    <p:sldId id="552" r:id="rId26"/>
    <p:sldId id="542" r:id="rId27"/>
    <p:sldId id="553" r:id="rId28"/>
    <p:sldId id="543" r:id="rId29"/>
    <p:sldId id="564" r:id="rId30"/>
    <p:sldId id="556" r:id="rId31"/>
    <p:sldId id="557" r:id="rId32"/>
    <p:sldId id="558" r:id="rId33"/>
    <p:sldId id="559" r:id="rId34"/>
    <p:sldId id="562" r:id="rId35"/>
    <p:sldId id="560" r:id="rId36"/>
    <p:sldId id="566" r:id="rId37"/>
    <p:sldId id="567" r:id="rId38"/>
    <p:sldId id="568" r:id="rId39"/>
    <p:sldId id="565" r:id="rId40"/>
    <p:sldId id="31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C99"/>
    <a:srgbClr val="FF6600"/>
    <a:srgbClr val="FF33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45EA1-D8D2-4FB6-BFFB-E3E76D36B0B4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</dgm:pt>
    <dgm:pt modelId="{FDADFFE1-7C26-454C-B973-7B6071C30FE1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Compare it with similar businesses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346FDB-75D3-4A9A-B0AC-7125EBE86E63}" type="parTrans" cxnId="{9EB02691-9B03-464D-8AC0-9F321763A97E}">
      <dgm:prSet/>
      <dgm:spPr/>
      <dgm:t>
        <a:bodyPr/>
        <a:lstStyle/>
        <a:p>
          <a:endParaRPr lang="en-US"/>
        </a:p>
      </dgm:t>
    </dgm:pt>
    <dgm:pt modelId="{82E33996-9B74-4053-8C60-ECDBBE5C9359}" type="sibTrans" cxnId="{9EB02691-9B03-464D-8AC0-9F321763A97E}">
      <dgm:prSet/>
      <dgm:spPr/>
      <dgm:t>
        <a:bodyPr/>
        <a:lstStyle/>
        <a:p>
          <a:endParaRPr lang="en-US"/>
        </a:p>
      </dgm:t>
    </dgm:pt>
    <dgm:pt modelId="{DE8E3F3B-A176-45E5-BB94-75FECF878DBD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industry benchmarks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F6DEE-FA23-45DB-B01B-114F9E2F794C}" type="parTrans" cxnId="{59E46C09-EBE1-4E50-993B-28231ABE0BF3}">
      <dgm:prSet/>
      <dgm:spPr/>
      <dgm:t>
        <a:bodyPr/>
        <a:lstStyle/>
        <a:p>
          <a:endParaRPr lang="en-US"/>
        </a:p>
      </dgm:t>
    </dgm:pt>
    <dgm:pt modelId="{CEBD4462-F161-4AFE-8A0C-7D5AA11C373B}" type="sibTrans" cxnId="{59E46C09-EBE1-4E50-993B-28231ABE0BF3}">
      <dgm:prSet/>
      <dgm:spPr/>
      <dgm:t>
        <a:bodyPr/>
        <a:lstStyle/>
        <a:p>
          <a:endParaRPr lang="en-US"/>
        </a:p>
      </dgm:t>
    </dgm:pt>
    <dgm:pt modelId="{A897148D-5066-411F-BFD6-09A336AE967C}">
      <dgm:prSet phldrT="[Text]" custT="1"/>
      <dgm:spPr>
        <a:solidFill>
          <a:srgbClr val="FF6600">
            <a:alpha val="90000"/>
          </a:srgbClr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Look at a multiple of net earnings</a:t>
          </a:r>
          <a:endParaRPr lang="en-US" sz="2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87C94-5765-43D6-8505-DA3DE52D06D9}" type="parTrans" cxnId="{27B6C005-A3D2-4504-B8B8-54F2D62F482A}">
      <dgm:prSet/>
      <dgm:spPr/>
      <dgm:t>
        <a:bodyPr/>
        <a:lstStyle/>
        <a:p>
          <a:endParaRPr lang="en-US"/>
        </a:p>
      </dgm:t>
    </dgm:pt>
    <dgm:pt modelId="{4C3E33AD-EF77-452B-9393-D144D28AFDF7}" type="sibTrans" cxnId="{27B6C005-A3D2-4504-B8B8-54F2D62F482A}">
      <dgm:prSet/>
      <dgm:spPr/>
      <dgm:t>
        <a:bodyPr/>
        <a:lstStyle/>
        <a:p>
          <a:endParaRPr lang="en-US"/>
        </a:p>
      </dgm:t>
    </dgm:pt>
    <dgm:pt modelId="{276E1D7E-9DBA-4B6E-8553-14843269D38B}" type="pres">
      <dgm:prSet presAssocID="{DCE45EA1-D8D2-4FB6-BFFB-E3E76D36B0B4}" presName="compositeShape" presStyleCnt="0">
        <dgm:presLayoutVars>
          <dgm:dir/>
          <dgm:resizeHandles/>
        </dgm:presLayoutVars>
      </dgm:prSet>
      <dgm:spPr/>
    </dgm:pt>
    <dgm:pt modelId="{3118984F-CCDB-473D-ABD2-291EB7110888}" type="pres">
      <dgm:prSet presAssocID="{DCE45EA1-D8D2-4FB6-BFFB-E3E76D36B0B4}" presName="pyramid" presStyleLbl="node1" presStyleIdx="0" presStyleCnt="1"/>
      <dgm:spPr>
        <a:solidFill>
          <a:srgbClr val="00CC99"/>
        </a:solidFill>
        <a:ln>
          <a:solidFill>
            <a:srgbClr val="FF6600"/>
          </a:solidFill>
        </a:ln>
      </dgm:spPr>
    </dgm:pt>
    <dgm:pt modelId="{BBA1B7DD-B815-4828-B480-E19033221D59}" type="pres">
      <dgm:prSet presAssocID="{DCE45EA1-D8D2-4FB6-BFFB-E3E76D36B0B4}" presName="theList" presStyleCnt="0"/>
      <dgm:spPr/>
    </dgm:pt>
    <dgm:pt modelId="{438B6781-8442-4F8E-A520-BB61C823D875}" type="pres">
      <dgm:prSet presAssocID="{FDADFFE1-7C26-454C-B973-7B6071C30FE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B3673-AF0A-4A37-A7F6-1D2841CCF872}" type="pres">
      <dgm:prSet presAssocID="{FDADFFE1-7C26-454C-B973-7B6071C30FE1}" presName="aSpace" presStyleCnt="0"/>
      <dgm:spPr/>
    </dgm:pt>
    <dgm:pt modelId="{23758177-AFC5-4D4B-8E2F-42C67C7D632C}" type="pres">
      <dgm:prSet presAssocID="{DE8E3F3B-A176-45E5-BB94-75FECF878DB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C0886-0046-4BF0-8A79-B5C6DCB1B99E}" type="pres">
      <dgm:prSet presAssocID="{DE8E3F3B-A176-45E5-BB94-75FECF878DBD}" presName="aSpace" presStyleCnt="0"/>
      <dgm:spPr/>
    </dgm:pt>
    <dgm:pt modelId="{E18FE7DC-FCBC-4E60-8D4A-AFDC5FE83D30}" type="pres">
      <dgm:prSet presAssocID="{A897148D-5066-411F-BFD6-09A336AE967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8B771-F09C-4E31-8701-ED7927A4E6B7}" type="pres">
      <dgm:prSet presAssocID="{A897148D-5066-411F-BFD6-09A336AE967C}" presName="aSpace" presStyleCnt="0"/>
      <dgm:spPr/>
    </dgm:pt>
  </dgm:ptLst>
  <dgm:cxnLst>
    <dgm:cxn modelId="{59E46C09-EBE1-4E50-993B-28231ABE0BF3}" srcId="{DCE45EA1-D8D2-4FB6-BFFB-E3E76D36B0B4}" destId="{DE8E3F3B-A176-45E5-BB94-75FECF878DBD}" srcOrd="1" destOrd="0" parTransId="{E75F6DEE-FA23-45DB-B01B-114F9E2F794C}" sibTransId="{CEBD4462-F161-4AFE-8A0C-7D5AA11C373B}"/>
    <dgm:cxn modelId="{27B6C005-A3D2-4504-B8B8-54F2D62F482A}" srcId="{DCE45EA1-D8D2-4FB6-BFFB-E3E76D36B0B4}" destId="{A897148D-5066-411F-BFD6-09A336AE967C}" srcOrd="2" destOrd="0" parTransId="{AD487C94-5765-43D6-8505-DA3DE52D06D9}" sibTransId="{4C3E33AD-EF77-452B-9393-D144D28AFDF7}"/>
    <dgm:cxn modelId="{6168985C-C72F-49F1-B788-3B2694EF5B5A}" type="presOf" srcId="{FDADFFE1-7C26-454C-B973-7B6071C30FE1}" destId="{438B6781-8442-4F8E-A520-BB61C823D875}" srcOrd="0" destOrd="0" presId="urn:microsoft.com/office/officeart/2005/8/layout/pyramid2"/>
    <dgm:cxn modelId="{17A2E6D1-5575-4A9E-A0DB-809E753D51C6}" type="presOf" srcId="{A897148D-5066-411F-BFD6-09A336AE967C}" destId="{E18FE7DC-FCBC-4E60-8D4A-AFDC5FE83D30}" srcOrd="0" destOrd="0" presId="urn:microsoft.com/office/officeart/2005/8/layout/pyramid2"/>
    <dgm:cxn modelId="{9C2B7BDC-DC90-42E4-B969-3E88523EEAD0}" type="presOf" srcId="{DE8E3F3B-A176-45E5-BB94-75FECF878DBD}" destId="{23758177-AFC5-4D4B-8E2F-42C67C7D632C}" srcOrd="0" destOrd="0" presId="urn:microsoft.com/office/officeart/2005/8/layout/pyramid2"/>
    <dgm:cxn modelId="{9EB02691-9B03-464D-8AC0-9F321763A97E}" srcId="{DCE45EA1-D8D2-4FB6-BFFB-E3E76D36B0B4}" destId="{FDADFFE1-7C26-454C-B973-7B6071C30FE1}" srcOrd="0" destOrd="0" parTransId="{53346FDB-75D3-4A9A-B0AC-7125EBE86E63}" sibTransId="{82E33996-9B74-4053-8C60-ECDBBE5C9359}"/>
    <dgm:cxn modelId="{1FF36755-CCCC-4CE3-8D0C-492D1517C630}" type="presOf" srcId="{DCE45EA1-D8D2-4FB6-BFFB-E3E76D36B0B4}" destId="{276E1D7E-9DBA-4B6E-8553-14843269D38B}" srcOrd="0" destOrd="0" presId="urn:microsoft.com/office/officeart/2005/8/layout/pyramid2"/>
    <dgm:cxn modelId="{7C32726E-A28A-414A-9EF7-A085292DCEB2}" type="presParOf" srcId="{276E1D7E-9DBA-4B6E-8553-14843269D38B}" destId="{3118984F-CCDB-473D-ABD2-291EB7110888}" srcOrd="0" destOrd="0" presId="urn:microsoft.com/office/officeart/2005/8/layout/pyramid2"/>
    <dgm:cxn modelId="{A1FEF7F2-447B-4D1A-AA97-87FDF6630B3C}" type="presParOf" srcId="{276E1D7E-9DBA-4B6E-8553-14843269D38B}" destId="{BBA1B7DD-B815-4828-B480-E19033221D59}" srcOrd="1" destOrd="0" presId="urn:microsoft.com/office/officeart/2005/8/layout/pyramid2"/>
    <dgm:cxn modelId="{2B95ED80-2347-407C-B6F6-F07A41C17FF4}" type="presParOf" srcId="{BBA1B7DD-B815-4828-B480-E19033221D59}" destId="{438B6781-8442-4F8E-A520-BB61C823D875}" srcOrd="0" destOrd="0" presId="urn:microsoft.com/office/officeart/2005/8/layout/pyramid2"/>
    <dgm:cxn modelId="{F3A09A95-495B-4F29-A1A1-D7DEBAEED4FF}" type="presParOf" srcId="{BBA1B7DD-B815-4828-B480-E19033221D59}" destId="{9A1B3673-AF0A-4A37-A7F6-1D2841CCF872}" srcOrd="1" destOrd="0" presId="urn:microsoft.com/office/officeart/2005/8/layout/pyramid2"/>
    <dgm:cxn modelId="{94A9B6FD-972A-40E5-A330-8983E9CD3DF0}" type="presParOf" srcId="{BBA1B7DD-B815-4828-B480-E19033221D59}" destId="{23758177-AFC5-4D4B-8E2F-42C67C7D632C}" srcOrd="2" destOrd="0" presId="urn:microsoft.com/office/officeart/2005/8/layout/pyramid2"/>
    <dgm:cxn modelId="{E3B2E085-8A52-4F8D-BFCF-078CDCDDABCD}" type="presParOf" srcId="{BBA1B7DD-B815-4828-B480-E19033221D59}" destId="{64FC0886-0046-4BF0-8A79-B5C6DCB1B99E}" srcOrd="3" destOrd="0" presId="urn:microsoft.com/office/officeart/2005/8/layout/pyramid2"/>
    <dgm:cxn modelId="{49B8413A-66B7-4958-A3B7-52555F3A4992}" type="presParOf" srcId="{BBA1B7DD-B815-4828-B480-E19033221D59}" destId="{E18FE7DC-FCBC-4E60-8D4A-AFDC5FE83D30}" srcOrd="4" destOrd="0" presId="urn:microsoft.com/office/officeart/2005/8/layout/pyramid2"/>
    <dgm:cxn modelId="{A707F019-B12D-4761-82C8-343C28993587}" type="presParOf" srcId="{BBA1B7DD-B815-4828-B480-E19033221D59}" destId="{A408B771-F09C-4E31-8701-ED7927A4E6B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A6982-DEDA-4E2F-AE2C-5050D7CCBB5E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093A2E1A-C491-4F7B-8625-8FCA202E1EB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 value 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3C5F6F-EED9-4A76-8C46-C93FB3C2BAD6}" type="parTrans" cxnId="{9FD7ED2F-0292-44E2-AAAB-50191CAE0B69}">
      <dgm:prSet/>
      <dgm:spPr/>
      <dgm:t>
        <a:bodyPr/>
        <a:lstStyle/>
        <a:p>
          <a:endParaRPr lang="en-US"/>
        </a:p>
      </dgm:t>
    </dgm:pt>
    <dgm:pt modelId="{61B53530-4F7B-4A89-9435-A01F3421A900}" type="sibTrans" cxnId="{9FD7ED2F-0292-44E2-AAAB-50191CAE0B69}">
      <dgm:prSet/>
      <dgm:spPr/>
      <dgm:t>
        <a:bodyPr/>
        <a:lstStyle/>
        <a:p>
          <a:endParaRPr lang="en-US"/>
        </a:p>
      </dgm:t>
    </dgm:pt>
    <dgm:pt modelId="{8498C7ED-0DBB-4349-A8E6-E1AC7E136B9C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Future earnings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DF001A-BFC6-4002-B553-6E04369E13D0}" type="parTrans" cxnId="{51A47280-96BB-46AD-B402-B19ADC1075B9}">
      <dgm:prSet/>
      <dgm:spPr/>
      <dgm:t>
        <a:bodyPr/>
        <a:lstStyle/>
        <a:p>
          <a:endParaRPr lang="en-US"/>
        </a:p>
      </dgm:t>
    </dgm:pt>
    <dgm:pt modelId="{2AFE807F-EFC8-4D08-9FF7-0024D800DAE5}" type="sibTrans" cxnId="{51A47280-96BB-46AD-B402-B19ADC1075B9}">
      <dgm:prSet/>
      <dgm:spPr/>
      <dgm:t>
        <a:bodyPr/>
        <a:lstStyle/>
        <a:p>
          <a:endParaRPr lang="en-US"/>
        </a:p>
      </dgm:t>
    </dgm:pt>
    <dgm:pt modelId="{D4360BFB-0454-4F1C-B247-BCE8B7D4C74A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Market-based     </a:t>
          </a:r>
          <a:b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value</a:t>
          </a:r>
          <a:endParaRPr lang="en-US"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5427F4-DEF0-4E42-ACBD-3EA2F227A70A}" type="parTrans" cxnId="{B62E44B5-89BE-4009-8216-1BFEFDFD38BE}">
      <dgm:prSet/>
      <dgm:spPr/>
      <dgm:t>
        <a:bodyPr/>
        <a:lstStyle/>
        <a:p>
          <a:endParaRPr lang="en-US"/>
        </a:p>
      </dgm:t>
    </dgm:pt>
    <dgm:pt modelId="{4ABFF686-9C3E-4D99-9788-D9063C5E1DBE}" type="sibTrans" cxnId="{B62E44B5-89BE-4009-8216-1BFEFDFD38BE}">
      <dgm:prSet/>
      <dgm:spPr/>
      <dgm:t>
        <a:bodyPr/>
        <a:lstStyle/>
        <a:p>
          <a:endParaRPr lang="en-US"/>
        </a:p>
      </dgm:t>
    </dgm:pt>
    <dgm:pt modelId="{C7874DA6-EB03-448E-A4F1-394B3007B177}" type="pres">
      <dgm:prSet presAssocID="{DB5A6982-DEDA-4E2F-AE2C-5050D7CCBB5E}" presName="arrowDiagram" presStyleCnt="0">
        <dgm:presLayoutVars>
          <dgm:chMax val="5"/>
          <dgm:dir/>
          <dgm:resizeHandles val="exact"/>
        </dgm:presLayoutVars>
      </dgm:prSet>
      <dgm:spPr/>
    </dgm:pt>
    <dgm:pt modelId="{9AAD252B-D443-4B3B-9504-3F80996B2BA2}" type="pres">
      <dgm:prSet presAssocID="{DB5A6982-DEDA-4E2F-AE2C-5050D7CCBB5E}" presName="arrow" presStyleLbl="bgShp" presStyleIdx="0" presStyleCnt="1" custLinFactNeighborY="-2826"/>
      <dgm:spPr>
        <a:solidFill>
          <a:srgbClr val="00CC99"/>
        </a:solidFill>
        <a:ln>
          <a:solidFill>
            <a:srgbClr val="FF6600"/>
          </a:solidFill>
        </a:ln>
      </dgm:spPr>
    </dgm:pt>
    <dgm:pt modelId="{A3413C14-28ED-4CE9-BF04-262688EF7CB3}" type="pres">
      <dgm:prSet presAssocID="{DB5A6982-DEDA-4E2F-AE2C-5050D7CCBB5E}" presName="arrowDiagram3" presStyleCnt="0"/>
      <dgm:spPr/>
    </dgm:pt>
    <dgm:pt modelId="{FA3A2772-9351-4582-BA23-AE95A235390E}" type="pres">
      <dgm:prSet presAssocID="{093A2E1A-C491-4F7B-8625-8FCA202E1EBC}" presName="bullet3a" presStyleLbl="node1" presStyleIdx="0" presStyleCnt="3" custLinFactNeighborX="-70401" custLinFactNeighborY="-27668"/>
      <dgm:spPr>
        <a:solidFill>
          <a:srgbClr val="FF6600"/>
        </a:solidFill>
      </dgm:spPr>
    </dgm:pt>
    <dgm:pt modelId="{50FDF53B-8824-416E-A7E0-932D584E4AC0}" type="pres">
      <dgm:prSet presAssocID="{093A2E1A-C491-4F7B-8625-8FCA202E1EBC}" presName="textBox3a" presStyleLbl="revTx" presStyleIdx="0" presStyleCnt="3" custScaleX="105262" custScaleY="94073" custLinFactNeighborX="-4105" custLinFactNeighborY="2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FE963-85C0-4E24-836D-6936957FA939}" type="pres">
      <dgm:prSet presAssocID="{8498C7ED-0DBB-4349-A8E6-E1AC7E136B9C}" presName="bullet3b" presStyleLbl="node1" presStyleIdx="1" presStyleCnt="3"/>
      <dgm:spPr>
        <a:solidFill>
          <a:srgbClr val="FF6600"/>
        </a:solidFill>
      </dgm:spPr>
    </dgm:pt>
    <dgm:pt modelId="{2BBDBAA1-25BD-4B06-810F-F8FED105C684}" type="pres">
      <dgm:prSet presAssocID="{8498C7ED-0DBB-4349-A8E6-E1AC7E136B9C}" presName="textBox3b" presStyleLbl="revTx" presStyleIdx="1" presStyleCnt="3" custScaleX="126812" custScaleY="50922" custLinFactNeighborX="13587" custLinFactNeighborY="-17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66D60-13B1-48FB-A128-0853C367C84A}" type="pres">
      <dgm:prSet presAssocID="{D4360BFB-0454-4F1C-B247-BCE8B7D4C74A}" presName="bullet3c" presStyleLbl="node1" presStyleIdx="2" presStyleCnt="3" custLinFactNeighborX="64047" custLinFactNeighborY="-2188"/>
      <dgm:spPr>
        <a:solidFill>
          <a:srgbClr val="FF6600"/>
        </a:solidFill>
      </dgm:spPr>
    </dgm:pt>
    <dgm:pt modelId="{F1A43847-1078-4467-9E96-84B609A11558}" type="pres">
      <dgm:prSet presAssocID="{D4360BFB-0454-4F1C-B247-BCE8B7D4C74A}" presName="textBox3c" presStyleLbl="revTx" presStyleIdx="2" presStyleCnt="3" custScaleX="115761" custScaleY="36711" custLinFactNeighborX="27174" custLinFactNeighborY="-23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1E324-4184-47D7-BFA4-28992D92C3DF}" type="presOf" srcId="{093A2E1A-C491-4F7B-8625-8FCA202E1EBC}" destId="{50FDF53B-8824-416E-A7E0-932D584E4AC0}" srcOrd="0" destOrd="0" presId="urn:microsoft.com/office/officeart/2005/8/layout/arrow2"/>
    <dgm:cxn modelId="{EEC4527F-11C0-44A6-934B-1DAB73BC9FD3}" type="presOf" srcId="{D4360BFB-0454-4F1C-B247-BCE8B7D4C74A}" destId="{F1A43847-1078-4467-9E96-84B609A11558}" srcOrd="0" destOrd="0" presId="urn:microsoft.com/office/officeart/2005/8/layout/arrow2"/>
    <dgm:cxn modelId="{B62E44B5-89BE-4009-8216-1BFEFDFD38BE}" srcId="{DB5A6982-DEDA-4E2F-AE2C-5050D7CCBB5E}" destId="{D4360BFB-0454-4F1C-B247-BCE8B7D4C74A}" srcOrd="2" destOrd="0" parTransId="{705427F4-DEF0-4E42-ACBD-3EA2F227A70A}" sibTransId="{4ABFF686-9C3E-4D99-9788-D9063C5E1DBE}"/>
    <dgm:cxn modelId="{A07AEDEB-BA0D-4B6F-917C-C1A32D12B97B}" type="presOf" srcId="{DB5A6982-DEDA-4E2F-AE2C-5050D7CCBB5E}" destId="{C7874DA6-EB03-448E-A4F1-394B3007B177}" srcOrd="0" destOrd="0" presId="urn:microsoft.com/office/officeart/2005/8/layout/arrow2"/>
    <dgm:cxn modelId="{51A47280-96BB-46AD-B402-B19ADC1075B9}" srcId="{DB5A6982-DEDA-4E2F-AE2C-5050D7CCBB5E}" destId="{8498C7ED-0DBB-4349-A8E6-E1AC7E136B9C}" srcOrd="1" destOrd="0" parTransId="{F9DF001A-BFC6-4002-B553-6E04369E13D0}" sibTransId="{2AFE807F-EFC8-4D08-9FF7-0024D800DAE5}"/>
    <dgm:cxn modelId="{9FD7ED2F-0292-44E2-AAAB-50191CAE0B69}" srcId="{DB5A6982-DEDA-4E2F-AE2C-5050D7CCBB5E}" destId="{093A2E1A-C491-4F7B-8625-8FCA202E1EBC}" srcOrd="0" destOrd="0" parTransId="{3E3C5F6F-EED9-4A76-8C46-C93FB3C2BAD6}" sibTransId="{61B53530-4F7B-4A89-9435-A01F3421A900}"/>
    <dgm:cxn modelId="{4ECA1AFA-ACB9-47E5-BE36-87F7FF775CBF}" type="presOf" srcId="{8498C7ED-0DBB-4349-A8E6-E1AC7E136B9C}" destId="{2BBDBAA1-25BD-4B06-810F-F8FED105C684}" srcOrd="0" destOrd="0" presId="urn:microsoft.com/office/officeart/2005/8/layout/arrow2"/>
    <dgm:cxn modelId="{CA49D439-F586-417F-8AAA-79D3567E63EF}" type="presParOf" srcId="{C7874DA6-EB03-448E-A4F1-394B3007B177}" destId="{9AAD252B-D443-4B3B-9504-3F80996B2BA2}" srcOrd="0" destOrd="0" presId="urn:microsoft.com/office/officeart/2005/8/layout/arrow2"/>
    <dgm:cxn modelId="{DBF20923-2A3D-4F40-BC06-28C6195B03A6}" type="presParOf" srcId="{C7874DA6-EB03-448E-A4F1-394B3007B177}" destId="{A3413C14-28ED-4CE9-BF04-262688EF7CB3}" srcOrd="1" destOrd="0" presId="urn:microsoft.com/office/officeart/2005/8/layout/arrow2"/>
    <dgm:cxn modelId="{4091EB44-86AA-424B-9FBE-143A5A4E3C03}" type="presParOf" srcId="{A3413C14-28ED-4CE9-BF04-262688EF7CB3}" destId="{FA3A2772-9351-4582-BA23-AE95A235390E}" srcOrd="0" destOrd="0" presId="urn:microsoft.com/office/officeart/2005/8/layout/arrow2"/>
    <dgm:cxn modelId="{BD6B32DB-C386-4E21-945B-1B99B7020E2D}" type="presParOf" srcId="{A3413C14-28ED-4CE9-BF04-262688EF7CB3}" destId="{50FDF53B-8824-416E-A7E0-932D584E4AC0}" srcOrd="1" destOrd="0" presId="urn:microsoft.com/office/officeart/2005/8/layout/arrow2"/>
    <dgm:cxn modelId="{90C00828-D900-4BA5-9BA5-1B0AC0043057}" type="presParOf" srcId="{A3413C14-28ED-4CE9-BF04-262688EF7CB3}" destId="{44FFE963-85C0-4E24-836D-6936957FA939}" srcOrd="2" destOrd="0" presId="urn:microsoft.com/office/officeart/2005/8/layout/arrow2"/>
    <dgm:cxn modelId="{9DC6A6C7-E6D5-4FD3-9BF2-ACD44513B10D}" type="presParOf" srcId="{A3413C14-28ED-4CE9-BF04-262688EF7CB3}" destId="{2BBDBAA1-25BD-4B06-810F-F8FED105C684}" srcOrd="3" destOrd="0" presId="urn:microsoft.com/office/officeart/2005/8/layout/arrow2"/>
    <dgm:cxn modelId="{43FDD70F-C8E3-4C74-BD6D-6DDC9FE54276}" type="presParOf" srcId="{A3413C14-28ED-4CE9-BF04-262688EF7CB3}" destId="{36A66D60-13B1-48FB-A128-0853C367C84A}" srcOrd="4" destOrd="0" presId="urn:microsoft.com/office/officeart/2005/8/layout/arrow2"/>
    <dgm:cxn modelId="{5CC0427D-7D84-4D8A-9656-A0520014EE9B}" type="presParOf" srcId="{A3413C14-28ED-4CE9-BF04-262688EF7CB3}" destId="{F1A43847-1078-4467-9E96-84B609A1155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4DE67-0AA3-48FC-B1FB-A7F5DE542DF5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46C053-5A85-4A80-8E55-A52727EC2012}">
      <dgm:prSet phldrT="[Text]" custT="1"/>
      <dgm:spPr>
        <a:solidFill>
          <a:srgbClr val="00CC99"/>
        </a:solidFill>
        <a:ln>
          <a:solidFill>
            <a:srgbClr val="FF6600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Increase the free cash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flow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32D067-D80D-4CC6-B219-168FACCC9739}" type="parTrans" cxnId="{20ED5130-E14B-4DB7-BD8F-DDD700B7C562}">
      <dgm:prSet/>
      <dgm:spPr/>
      <dgm:t>
        <a:bodyPr/>
        <a:lstStyle/>
        <a:p>
          <a:endParaRPr lang="en-US"/>
        </a:p>
      </dgm:t>
    </dgm:pt>
    <dgm:pt modelId="{691B30E4-FAB5-49D2-BB01-FE8B86EFCED7}" type="sibTrans" cxnId="{20ED5130-E14B-4DB7-BD8F-DDD700B7C562}">
      <dgm:prSet/>
      <dgm:spPr/>
      <dgm:t>
        <a:bodyPr/>
        <a:lstStyle/>
        <a:p>
          <a:endParaRPr lang="en-US"/>
        </a:p>
      </dgm:t>
    </dgm:pt>
    <dgm:pt modelId="{143FD5A3-4B51-40C9-9FCC-0780AC1FE047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Management buyout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8FD51-3476-4F49-80DE-58D68E9CA12B}" type="parTrans" cxnId="{BC6C8FEA-AAF2-4A61-A604-2B28B8DC30E4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9815A89B-DC6E-4DA9-AF00-6D3BB79A9BA5}" type="sibTrans" cxnId="{BC6C8FEA-AAF2-4A61-A604-2B28B8DC30E4}">
      <dgm:prSet/>
      <dgm:spPr/>
      <dgm:t>
        <a:bodyPr/>
        <a:lstStyle/>
        <a:p>
          <a:endParaRPr lang="en-US"/>
        </a:p>
      </dgm:t>
    </dgm:pt>
    <dgm:pt modelId="{9AA7549A-1924-48EA-B2C6-ED0086C71E0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dirty="0" smtClean="0">
              <a:latin typeface="Arial" panose="020B0604020202020204" pitchFamily="34" charset="0"/>
              <a:cs typeface="Arial" panose="020B0604020202020204" pitchFamily="34" charset="0"/>
            </a:rPr>
            <a:t>Employee stock ownership plan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4B3F2-240E-4A40-9E07-5C4FB1CC7FDD}" type="parTrans" cxnId="{212426FD-2DF1-4119-A4DD-E21B2C8352A6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2830B41E-2F1D-4EB0-9FA0-5DA7BB24A8B2}" type="sibTrans" cxnId="{212426FD-2DF1-4119-A4DD-E21B2C8352A6}">
      <dgm:prSet/>
      <dgm:spPr/>
      <dgm:t>
        <a:bodyPr/>
        <a:lstStyle/>
        <a:p>
          <a:endParaRPr lang="en-US"/>
        </a:p>
      </dgm:t>
    </dgm:pt>
    <dgm:pt modelId="{D9568B68-945A-4BF5-8024-BF64F49CCDE6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Merging or being acquired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3B7C2B-A6DF-474A-9B7E-CA676F9D31C9}" type="parTrans" cxnId="{672C19F1-98C3-4F39-9CB4-9ABBC792B8F2}">
      <dgm:prSet/>
      <dgm:spPr>
        <a:solidFill>
          <a:srgbClr val="FF6600"/>
        </a:solidFill>
      </dgm:spPr>
      <dgm:t>
        <a:bodyPr/>
        <a:lstStyle/>
        <a:p>
          <a:endParaRPr lang="en-US"/>
        </a:p>
      </dgm:t>
    </dgm:pt>
    <dgm:pt modelId="{1E149F40-BAA4-4A14-9570-FF3F94BE258F}" type="sibTrans" cxnId="{672C19F1-98C3-4F39-9CB4-9ABBC792B8F2}">
      <dgm:prSet/>
      <dgm:spPr/>
      <dgm:t>
        <a:bodyPr/>
        <a:lstStyle/>
        <a:p>
          <a:endParaRPr lang="en-US"/>
        </a:p>
      </dgm:t>
    </dgm:pt>
    <dgm:pt modelId="{16B1A7D8-F06B-4801-8F41-CF114C4ED1F8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b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Initial public offering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846CE-CCF2-4DDE-8273-013112DBE65E}" type="parTrans" cxnId="{CCDF0BB6-FC8D-4C0D-BC59-0B2938168852}">
      <dgm:prSet/>
      <dgm:spPr>
        <a:solidFill>
          <a:srgbClr val="00CC99"/>
        </a:solidFill>
      </dgm:spPr>
      <dgm:t>
        <a:bodyPr/>
        <a:lstStyle/>
        <a:p>
          <a:endParaRPr lang="en-US"/>
        </a:p>
      </dgm:t>
    </dgm:pt>
    <dgm:pt modelId="{21E0CFBD-238E-47E1-B8EA-AE561F57B791}" type="sibTrans" cxnId="{CCDF0BB6-FC8D-4C0D-BC59-0B2938168852}">
      <dgm:prSet/>
      <dgm:spPr/>
      <dgm:t>
        <a:bodyPr/>
        <a:lstStyle/>
        <a:p>
          <a:endParaRPr lang="en-US"/>
        </a:p>
      </dgm:t>
    </dgm:pt>
    <dgm:pt modelId="{419F0F65-CB33-4220-AC92-DE509752C671}" type="pres">
      <dgm:prSet presAssocID="{D2F4DE67-0AA3-48FC-B1FB-A7F5DE542DF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D9A210-1D5A-41BA-BE02-64A0A917739A}" type="pres">
      <dgm:prSet presAssocID="{1D46C053-5A85-4A80-8E55-A52727EC2012}" presName="centerShape" presStyleLbl="node0" presStyleIdx="0" presStyleCnt="1" custScaleX="187794" custScaleY="101184"/>
      <dgm:spPr/>
      <dgm:t>
        <a:bodyPr/>
        <a:lstStyle/>
        <a:p>
          <a:endParaRPr lang="en-US"/>
        </a:p>
      </dgm:t>
    </dgm:pt>
    <dgm:pt modelId="{360F4C92-CE94-4802-8317-1C0133ADDFD5}" type="pres">
      <dgm:prSet presAssocID="{F7A8FD51-3476-4F49-80DE-58D68E9CA12B}" presName="parTrans" presStyleLbl="sibTrans2D1" presStyleIdx="0" presStyleCnt="4" custScaleX="184482"/>
      <dgm:spPr/>
      <dgm:t>
        <a:bodyPr/>
        <a:lstStyle/>
        <a:p>
          <a:endParaRPr lang="en-US"/>
        </a:p>
      </dgm:t>
    </dgm:pt>
    <dgm:pt modelId="{194D9D8E-54BC-446E-B535-7A2BA8393ADB}" type="pres">
      <dgm:prSet presAssocID="{F7A8FD51-3476-4F49-80DE-58D68E9CA12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6A17FB2-CF62-41A6-ADB3-83B5B909836E}" type="pres">
      <dgm:prSet presAssocID="{143FD5A3-4B51-40C9-9FCC-0780AC1FE047}" presName="node" presStyleLbl="node1" presStyleIdx="0" presStyleCnt="4" custScaleX="182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E0629-4D05-4480-A35E-1C812E2DF8BD}" type="pres">
      <dgm:prSet presAssocID="{D0C4B3F2-240E-4A40-9E07-5C4FB1CC7FDD}" presName="parTrans" presStyleLbl="sibTrans2D1" presStyleIdx="1" presStyleCnt="4" custScaleX="224489"/>
      <dgm:spPr/>
      <dgm:t>
        <a:bodyPr/>
        <a:lstStyle/>
        <a:p>
          <a:endParaRPr lang="en-US"/>
        </a:p>
      </dgm:t>
    </dgm:pt>
    <dgm:pt modelId="{44D6F629-3CE9-4B41-B3D5-8FAA42661578}" type="pres">
      <dgm:prSet presAssocID="{D0C4B3F2-240E-4A40-9E07-5C4FB1CC7FD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C872438-DFCF-4841-B156-FB25B8D62A00}" type="pres">
      <dgm:prSet presAssocID="{9AA7549A-1924-48EA-B2C6-ED0086C71E01}" presName="node" presStyleLbl="node1" presStyleIdx="1" presStyleCnt="4" custScaleX="196636" custScaleY="105231" custRadScaleRad="158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57023-B2F4-4AD6-8F08-908A9A1131D2}" type="pres">
      <dgm:prSet presAssocID="{B43B7C2B-A6DF-474A-9B7E-CA676F9D31C9}" presName="parTrans" presStyleLbl="sibTrans2D1" presStyleIdx="2" presStyleCnt="4" custScaleX="183161"/>
      <dgm:spPr/>
      <dgm:t>
        <a:bodyPr/>
        <a:lstStyle/>
        <a:p>
          <a:endParaRPr lang="en-US"/>
        </a:p>
      </dgm:t>
    </dgm:pt>
    <dgm:pt modelId="{FCAD7AD2-119C-4DE2-9185-3C21BB7FE62C}" type="pres">
      <dgm:prSet presAssocID="{B43B7C2B-A6DF-474A-9B7E-CA676F9D31C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E55D451-91CE-4B00-A6C6-646D9D648E84}" type="pres">
      <dgm:prSet presAssocID="{D9568B68-945A-4BF5-8024-BF64F49CCDE6}" presName="node" presStyleLbl="node1" presStyleIdx="2" presStyleCnt="4" custScaleX="200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6F4C-9D9F-457D-970D-4FA66592B585}" type="pres">
      <dgm:prSet presAssocID="{627846CE-CCF2-4DDE-8273-013112DBE65E}" presName="parTrans" presStyleLbl="sibTrans2D1" presStyleIdx="3" presStyleCnt="4" custScaleX="191277"/>
      <dgm:spPr/>
      <dgm:t>
        <a:bodyPr/>
        <a:lstStyle/>
        <a:p>
          <a:endParaRPr lang="en-US"/>
        </a:p>
      </dgm:t>
    </dgm:pt>
    <dgm:pt modelId="{759EE9EA-B371-41F8-B914-20B77C64AC3B}" type="pres">
      <dgm:prSet presAssocID="{627846CE-CCF2-4DDE-8273-013112DBE65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E5A83D6-048E-4F14-9160-6837B580FC9D}" type="pres">
      <dgm:prSet presAssocID="{16B1A7D8-F06B-4801-8F41-CF114C4ED1F8}" presName="node" presStyleLbl="node1" presStyleIdx="3" presStyleCnt="4" custScaleX="187865" custScaleY="117373" custRadScaleRad="154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F9E5B9-0211-4675-8D7E-B5F52D45C8D5}" type="presOf" srcId="{16B1A7D8-F06B-4801-8F41-CF114C4ED1F8}" destId="{DE5A83D6-048E-4F14-9160-6837B580FC9D}" srcOrd="0" destOrd="0" presId="urn:microsoft.com/office/officeart/2005/8/layout/radial5"/>
    <dgm:cxn modelId="{212426FD-2DF1-4119-A4DD-E21B2C8352A6}" srcId="{1D46C053-5A85-4A80-8E55-A52727EC2012}" destId="{9AA7549A-1924-48EA-B2C6-ED0086C71E01}" srcOrd="1" destOrd="0" parTransId="{D0C4B3F2-240E-4A40-9E07-5C4FB1CC7FDD}" sibTransId="{2830B41E-2F1D-4EB0-9FA0-5DA7BB24A8B2}"/>
    <dgm:cxn modelId="{D65C1819-AC94-4DC9-8EC2-64DA1121BAFE}" type="presOf" srcId="{F7A8FD51-3476-4F49-80DE-58D68E9CA12B}" destId="{194D9D8E-54BC-446E-B535-7A2BA8393ADB}" srcOrd="1" destOrd="0" presId="urn:microsoft.com/office/officeart/2005/8/layout/radial5"/>
    <dgm:cxn modelId="{BC6C8FEA-AAF2-4A61-A604-2B28B8DC30E4}" srcId="{1D46C053-5A85-4A80-8E55-A52727EC2012}" destId="{143FD5A3-4B51-40C9-9FCC-0780AC1FE047}" srcOrd="0" destOrd="0" parTransId="{F7A8FD51-3476-4F49-80DE-58D68E9CA12B}" sibTransId="{9815A89B-DC6E-4DA9-AF00-6D3BB79A9BA5}"/>
    <dgm:cxn modelId="{20ED5130-E14B-4DB7-BD8F-DDD700B7C562}" srcId="{D2F4DE67-0AA3-48FC-B1FB-A7F5DE542DF5}" destId="{1D46C053-5A85-4A80-8E55-A52727EC2012}" srcOrd="0" destOrd="0" parTransId="{1132D067-D80D-4CC6-B219-168FACCC9739}" sibTransId="{691B30E4-FAB5-49D2-BB01-FE8B86EFCED7}"/>
    <dgm:cxn modelId="{672C19F1-98C3-4F39-9CB4-9ABBC792B8F2}" srcId="{1D46C053-5A85-4A80-8E55-A52727EC2012}" destId="{D9568B68-945A-4BF5-8024-BF64F49CCDE6}" srcOrd="2" destOrd="0" parTransId="{B43B7C2B-A6DF-474A-9B7E-CA676F9D31C9}" sibTransId="{1E149F40-BAA4-4A14-9570-FF3F94BE258F}"/>
    <dgm:cxn modelId="{E1DFE7B7-012D-45C7-A231-5AA0621FB233}" type="presOf" srcId="{9AA7549A-1924-48EA-B2C6-ED0086C71E01}" destId="{FC872438-DFCF-4841-B156-FB25B8D62A00}" srcOrd="0" destOrd="0" presId="urn:microsoft.com/office/officeart/2005/8/layout/radial5"/>
    <dgm:cxn modelId="{32A9993F-A791-44C5-B84E-B57D7FA875D9}" type="presOf" srcId="{B43B7C2B-A6DF-474A-9B7E-CA676F9D31C9}" destId="{3C957023-B2F4-4AD6-8F08-908A9A1131D2}" srcOrd="0" destOrd="0" presId="urn:microsoft.com/office/officeart/2005/8/layout/radial5"/>
    <dgm:cxn modelId="{9162A35B-6333-4434-9E72-FEE3F860C9E3}" type="presOf" srcId="{D2F4DE67-0AA3-48FC-B1FB-A7F5DE542DF5}" destId="{419F0F65-CB33-4220-AC92-DE509752C671}" srcOrd="0" destOrd="0" presId="urn:microsoft.com/office/officeart/2005/8/layout/radial5"/>
    <dgm:cxn modelId="{CCDF0BB6-FC8D-4C0D-BC59-0B2938168852}" srcId="{1D46C053-5A85-4A80-8E55-A52727EC2012}" destId="{16B1A7D8-F06B-4801-8F41-CF114C4ED1F8}" srcOrd="3" destOrd="0" parTransId="{627846CE-CCF2-4DDE-8273-013112DBE65E}" sibTransId="{21E0CFBD-238E-47E1-B8EA-AE561F57B791}"/>
    <dgm:cxn modelId="{F5F5BBF0-B190-4BDE-8D66-D5738F0EB68A}" type="presOf" srcId="{F7A8FD51-3476-4F49-80DE-58D68E9CA12B}" destId="{360F4C92-CE94-4802-8317-1C0133ADDFD5}" srcOrd="0" destOrd="0" presId="urn:microsoft.com/office/officeart/2005/8/layout/radial5"/>
    <dgm:cxn modelId="{643662F7-7B40-4CEA-88C9-94FA238A53F5}" type="presOf" srcId="{B43B7C2B-A6DF-474A-9B7E-CA676F9D31C9}" destId="{FCAD7AD2-119C-4DE2-9185-3C21BB7FE62C}" srcOrd="1" destOrd="0" presId="urn:microsoft.com/office/officeart/2005/8/layout/radial5"/>
    <dgm:cxn modelId="{8F05E54C-A428-4DE7-AFA9-DC9AA0274B59}" type="presOf" srcId="{1D46C053-5A85-4A80-8E55-A52727EC2012}" destId="{B7D9A210-1D5A-41BA-BE02-64A0A917739A}" srcOrd="0" destOrd="0" presId="urn:microsoft.com/office/officeart/2005/8/layout/radial5"/>
    <dgm:cxn modelId="{3FE9F718-BC52-4579-BC70-E2FC3EDB134B}" type="presOf" srcId="{D0C4B3F2-240E-4A40-9E07-5C4FB1CC7FDD}" destId="{1DBE0629-4D05-4480-A35E-1C812E2DF8BD}" srcOrd="0" destOrd="0" presId="urn:microsoft.com/office/officeart/2005/8/layout/radial5"/>
    <dgm:cxn modelId="{01DD2019-A6F3-4483-849A-87A784B1B1CB}" type="presOf" srcId="{143FD5A3-4B51-40C9-9FCC-0780AC1FE047}" destId="{46A17FB2-CF62-41A6-ADB3-83B5B909836E}" srcOrd="0" destOrd="0" presId="urn:microsoft.com/office/officeart/2005/8/layout/radial5"/>
    <dgm:cxn modelId="{A86C2D24-E544-45B6-BFA3-851E0D8508AD}" type="presOf" srcId="{627846CE-CCF2-4DDE-8273-013112DBE65E}" destId="{759EE9EA-B371-41F8-B914-20B77C64AC3B}" srcOrd="1" destOrd="0" presId="urn:microsoft.com/office/officeart/2005/8/layout/radial5"/>
    <dgm:cxn modelId="{A6480989-CFEC-4CB4-9561-445FC00C58CB}" type="presOf" srcId="{D0C4B3F2-240E-4A40-9E07-5C4FB1CC7FDD}" destId="{44D6F629-3CE9-4B41-B3D5-8FAA42661578}" srcOrd="1" destOrd="0" presId="urn:microsoft.com/office/officeart/2005/8/layout/radial5"/>
    <dgm:cxn modelId="{9BA252DA-B00D-4901-9F44-3EF4486CA16A}" type="presOf" srcId="{627846CE-CCF2-4DDE-8273-013112DBE65E}" destId="{1CE56F4C-9D9F-457D-970D-4FA66592B585}" srcOrd="0" destOrd="0" presId="urn:microsoft.com/office/officeart/2005/8/layout/radial5"/>
    <dgm:cxn modelId="{C5AB3905-0F72-4753-9A94-9ACC636C49F5}" type="presOf" srcId="{D9568B68-945A-4BF5-8024-BF64F49CCDE6}" destId="{CE55D451-91CE-4B00-A6C6-646D9D648E84}" srcOrd="0" destOrd="0" presId="urn:microsoft.com/office/officeart/2005/8/layout/radial5"/>
    <dgm:cxn modelId="{57078519-D93A-43D1-B651-3B3A8D85C02F}" type="presParOf" srcId="{419F0F65-CB33-4220-AC92-DE509752C671}" destId="{B7D9A210-1D5A-41BA-BE02-64A0A917739A}" srcOrd="0" destOrd="0" presId="urn:microsoft.com/office/officeart/2005/8/layout/radial5"/>
    <dgm:cxn modelId="{7DFA10A7-1737-4ABE-92ED-0848BB6ABF6E}" type="presParOf" srcId="{419F0F65-CB33-4220-AC92-DE509752C671}" destId="{360F4C92-CE94-4802-8317-1C0133ADDFD5}" srcOrd="1" destOrd="0" presId="urn:microsoft.com/office/officeart/2005/8/layout/radial5"/>
    <dgm:cxn modelId="{04D9A9A4-9D11-4D31-B2DF-F35654D0D18D}" type="presParOf" srcId="{360F4C92-CE94-4802-8317-1C0133ADDFD5}" destId="{194D9D8E-54BC-446E-B535-7A2BA8393ADB}" srcOrd="0" destOrd="0" presId="urn:microsoft.com/office/officeart/2005/8/layout/radial5"/>
    <dgm:cxn modelId="{91AA0C33-C21F-4FD7-A84C-AF76F3D44E46}" type="presParOf" srcId="{419F0F65-CB33-4220-AC92-DE509752C671}" destId="{46A17FB2-CF62-41A6-ADB3-83B5B909836E}" srcOrd="2" destOrd="0" presId="urn:microsoft.com/office/officeart/2005/8/layout/radial5"/>
    <dgm:cxn modelId="{3BFBB92E-9A23-4D94-8A5E-6F8115FD27F7}" type="presParOf" srcId="{419F0F65-CB33-4220-AC92-DE509752C671}" destId="{1DBE0629-4D05-4480-A35E-1C812E2DF8BD}" srcOrd="3" destOrd="0" presId="urn:microsoft.com/office/officeart/2005/8/layout/radial5"/>
    <dgm:cxn modelId="{CC721D78-D618-4B33-92C6-D71B44751C2D}" type="presParOf" srcId="{1DBE0629-4D05-4480-A35E-1C812E2DF8BD}" destId="{44D6F629-3CE9-4B41-B3D5-8FAA42661578}" srcOrd="0" destOrd="0" presId="urn:microsoft.com/office/officeart/2005/8/layout/radial5"/>
    <dgm:cxn modelId="{BB48CB6C-DC73-40C4-9738-53893AF222A2}" type="presParOf" srcId="{419F0F65-CB33-4220-AC92-DE509752C671}" destId="{FC872438-DFCF-4841-B156-FB25B8D62A00}" srcOrd="4" destOrd="0" presId="urn:microsoft.com/office/officeart/2005/8/layout/radial5"/>
    <dgm:cxn modelId="{925BF749-07F2-406E-9A12-8BC6F750CC0E}" type="presParOf" srcId="{419F0F65-CB33-4220-AC92-DE509752C671}" destId="{3C957023-B2F4-4AD6-8F08-908A9A1131D2}" srcOrd="5" destOrd="0" presId="urn:microsoft.com/office/officeart/2005/8/layout/radial5"/>
    <dgm:cxn modelId="{ED91D848-8D40-455F-991A-312D5E7AFE9A}" type="presParOf" srcId="{3C957023-B2F4-4AD6-8F08-908A9A1131D2}" destId="{FCAD7AD2-119C-4DE2-9185-3C21BB7FE62C}" srcOrd="0" destOrd="0" presId="urn:microsoft.com/office/officeart/2005/8/layout/radial5"/>
    <dgm:cxn modelId="{D7402751-C177-446B-8E72-CE0F21C544EE}" type="presParOf" srcId="{419F0F65-CB33-4220-AC92-DE509752C671}" destId="{CE55D451-91CE-4B00-A6C6-646D9D648E84}" srcOrd="6" destOrd="0" presId="urn:microsoft.com/office/officeart/2005/8/layout/radial5"/>
    <dgm:cxn modelId="{122E6865-DE29-4BF4-9EAC-8D15284A7771}" type="presParOf" srcId="{419F0F65-CB33-4220-AC92-DE509752C671}" destId="{1CE56F4C-9D9F-457D-970D-4FA66592B585}" srcOrd="7" destOrd="0" presId="urn:microsoft.com/office/officeart/2005/8/layout/radial5"/>
    <dgm:cxn modelId="{DD903B7C-9C97-4F7D-B8D6-A5A34D3FB0C9}" type="presParOf" srcId="{1CE56F4C-9D9F-457D-970D-4FA66592B585}" destId="{759EE9EA-B371-41F8-B914-20B77C64AC3B}" srcOrd="0" destOrd="0" presId="urn:microsoft.com/office/officeart/2005/8/layout/radial5"/>
    <dgm:cxn modelId="{B962A865-1A98-47D5-849E-A5FF46C73297}" type="presParOf" srcId="{419F0F65-CB33-4220-AC92-DE509752C671}" destId="{DE5A83D6-048E-4F14-9160-6837B580FC9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A02C93-FC3B-43D2-8A99-BE15B971EE0F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24AE51-355E-4BEF-8AA0-F3F1F0F5C0E5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1. Acquisition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F4E008-CE28-47F4-8491-0F466675AB18}" type="parTrans" cxnId="{B4DA4DF5-EFA9-4A0E-9F8D-4132B28E11F0}">
      <dgm:prSet/>
      <dgm:spPr/>
      <dgm:t>
        <a:bodyPr/>
        <a:lstStyle/>
        <a:p>
          <a:endParaRPr lang="en-US"/>
        </a:p>
      </dgm:t>
    </dgm:pt>
    <dgm:pt modelId="{80C2F6C5-DBF5-4648-B880-8AE75CC8284F}" type="sibTrans" cxnId="{B4DA4DF5-EFA9-4A0E-9F8D-4132B28E11F0}">
      <dgm:prSet/>
      <dgm:spPr>
        <a:ln>
          <a:solidFill>
            <a:srgbClr val="00CC99"/>
          </a:solidFill>
        </a:ln>
      </dgm:spPr>
      <dgm:t>
        <a:bodyPr/>
        <a:lstStyle/>
        <a:p>
          <a:endParaRPr lang="en-US"/>
        </a:p>
      </dgm:t>
    </dgm:pt>
    <dgm:pt modelId="{F4C97D90-14D4-4FB1-AEB6-44A45015E3D1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2. Earn-out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AE6DAB-75C1-44AA-8D6E-EF7932777D4C}" type="parTrans" cxnId="{3911DADD-3661-4884-9D65-92DAE054013F}">
      <dgm:prSet/>
      <dgm:spPr/>
      <dgm:t>
        <a:bodyPr/>
        <a:lstStyle/>
        <a:p>
          <a:endParaRPr lang="en-US"/>
        </a:p>
      </dgm:t>
    </dgm:pt>
    <dgm:pt modelId="{7F8A27A4-F0A5-4701-ADB3-4A48481ADE74}" type="sibTrans" cxnId="{3911DADD-3661-4884-9D65-92DAE054013F}">
      <dgm:prSet/>
      <dgm:spPr/>
      <dgm:t>
        <a:bodyPr/>
        <a:lstStyle/>
        <a:p>
          <a:endParaRPr lang="en-US"/>
        </a:p>
      </dgm:t>
    </dgm:pt>
    <dgm:pt modelId="{A5FF9D8E-8534-48B2-9EE4-3317B795592F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3. Debt/equity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exchange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C7AA19-1710-4E17-AF61-BA994C96D74A}" type="parTrans" cxnId="{EA2960D2-52A6-4AB6-8BFC-5D725C4E7733}">
      <dgm:prSet/>
      <dgm:spPr/>
      <dgm:t>
        <a:bodyPr/>
        <a:lstStyle/>
        <a:p>
          <a:endParaRPr lang="en-US"/>
        </a:p>
      </dgm:t>
    </dgm:pt>
    <dgm:pt modelId="{AA5827CF-55DB-4C0C-A8B4-8DB0EB1BEDE8}" type="sibTrans" cxnId="{EA2960D2-52A6-4AB6-8BFC-5D725C4E7733}">
      <dgm:prSet/>
      <dgm:spPr/>
      <dgm:t>
        <a:bodyPr/>
        <a:lstStyle/>
        <a:p>
          <a:endParaRPr lang="en-US"/>
        </a:p>
      </dgm:t>
    </dgm:pt>
    <dgm:pt modelId="{5AD06EB0-2897-44B1-A198-FD6020F5EC7D}">
      <dgm:prSet phldrT="[Text]" custT="1"/>
      <dgm:spPr>
        <a:solidFill>
          <a:srgbClr val="FF6600"/>
        </a:solidFill>
        <a:ln>
          <a:solidFill>
            <a:srgbClr val="00CC99"/>
          </a:solidFill>
        </a:ln>
      </dgm:spPr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Merge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98229E-81AA-4DBF-A41D-FCE440DA85FC}" type="parTrans" cxnId="{F5FE0A66-B046-4D1B-8511-DFA6054C25AC}">
      <dgm:prSet/>
      <dgm:spPr/>
      <dgm:t>
        <a:bodyPr/>
        <a:lstStyle/>
        <a:p>
          <a:endParaRPr lang="en-US"/>
        </a:p>
      </dgm:t>
    </dgm:pt>
    <dgm:pt modelId="{151C8C02-D19A-4EEB-8B0A-A6B074CEE316}" type="sibTrans" cxnId="{F5FE0A66-B046-4D1B-8511-DFA6054C25AC}">
      <dgm:prSet/>
      <dgm:spPr/>
      <dgm:t>
        <a:bodyPr/>
        <a:lstStyle/>
        <a:p>
          <a:endParaRPr lang="en-US"/>
        </a:p>
      </dgm:t>
    </dgm:pt>
    <dgm:pt modelId="{12DC472D-8F1C-424A-8600-66BB8122224A}" type="pres">
      <dgm:prSet presAssocID="{D9A02C93-FC3B-43D2-8A99-BE15B971EE0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8D528FA-2C9E-4B38-8254-50612578D1B1}" type="pres">
      <dgm:prSet presAssocID="{D9A02C93-FC3B-43D2-8A99-BE15B971EE0F}" presName="Name1" presStyleCnt="0"/>
      <dgm:spPr/>
    </dgm:pt>
    <dgm:pt modelId="{612C634F-D263-4269-ACC2-00A81149550C}" type="pres">
      <dgm:prSet presAssocID="{D9A02C93-FC3B-43D2-8A99-BE15B971EE0F}" presName="cycle" presStyleCnt="0"/>
      <dgm:spPr/>
    </dgm:pt>
    <dgm:pt modelId="{76717542-32D2-4521-A409-81CD0ABD17AA}" type="pres">
      <dgm:prSet presAssocID="{D9A02C93-FC3B-43D2-8A99-BE15B971EE0F}" presName="srcNode" presStyleLbl="node1" presStyleIdx="0" presStyleCnt="4"/>
      <dgm:spPr/>
    </dgm:pt>
    <dgm:pt modelId="{75B4B706-14A1-403D-926F-91C775930E75}" type="pres">
      <dgm:prSet presAssocID="{D9A02C93-FC3B-43D2-8A99-BE15B971EE0F}" presName="conn" presStyleLbl="parChTrans1D2" presStyleIdx="0" presStyleCnt="1" custLinFactNeighborY="2909"/>
      <dgm:spPr/>
      <dgm:t>
        <a:bodyPr/>
        <a:lstStyle/>
        <a:p>
          <a:endParaRPr lang="en-US"/>
        </a:p>
      </dgm:t>
    </dgm:pt>
    <dgm:pt modelId="{99870256-A73B-4DB1-9589-3DCF44ECA2E8}" type="pres">
      <dgm:prSet presAssocID="{D9A02C93-FC3B-43D2-8A99-BE15B971EE0F}" presName="extraNode" presStyleLbl="node1" presStyleIdx="0" presStyleCnt="4"/>
      <dgm:spPr/>
    </dgm:pt>
    <dgm:pt modelId="{A9E438A5-7E67-4A32-A4FE-58961D286A18}" type="pres">
      <dgm:prSet presAssocID="{D9A02C93-FC3B-43D2-8A99-BE15B971EE0F}" presName="dstNode" presStyleLbl="node1" presStyleIdx="0" presStyleCnt="4"/>
      <dgm:spPr/>
    </dgm:pt>
    <dgm:pt modelId="{D89BC127-2C3E-43E9-B8CC-74C0C10F661C}" type="pres">
      <dgm:prSet presAssocID="{7F24AE51-355E-4BEF-8AA0-F3F1F0F5C0E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D3978-E9DF-4282-8324-529F189FCB93}" type="pres">
      <dgm:prSet presAssocID="{7F24AE51-355E-4BEF-8AA0-F3F1F0F5C0E5}" presName="accent_1" presStyleCnt="0"/>
      <dgm:spPr/>
    </dgm:pt>
    <dgm:pt modelId="{53D4830D-0D09-4A1F-BB4F-464AC7077C6D}" type="pres">
      <dgm:prSet presAssocID="{7F24AE51-355E-4BEF-8AA0-F3F1F0F5C0E5}" presName="accentRepeatNode" presStyleLbl="solidFgAcc1" presStyleIdx="0" presStyleCnt="4"/>
      <dgm:spPr>
        <a:ln>
          <a:solidFill>
            <a:srgbClr val="00CC99"/>
          </a:solidFill>
        </a:ln>
      </dgm:spPr>
    </dgm:pt>
    <dgm:pt modelId="{7DD7D208-A6D1-4FDB-A9B6-1201A015E80D}" type="pres">
      <dgm:prSet presAssocID="{F4C97D90-14D4-4FB1-AEB6-44A45015E3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1AC8C-8985-499E-A9BC-C216012B9BE9}" type="pres">
      <dgm:prSet presAssocID="{F4C97D90-14D4-4FB1-AEB6-44A45015E3D1}" presName="accent_2" presStyleCnt="0"/>
      <dgm:spPr/>
    </dgm:pt>
    <dgm:pt modelId="{08BF5CF9-6F0E-41D8-9425-35C297D7FD16}" type="pres">
      <dgm:prSet presAssocID="{F4C97D90-14D4-4FB1-AEB6-44A45015E3D1}" presName="accentRepeatNode" presStyleLbl="solidFgAcc1" presStyleIdx="1" presStyleCnt="4"/>
      <dgm:spPr>
        <a:ln>
          <a:solidFill>
            <a:srgbClr val="00CC99"/>
          </a:solidFill>
        </a:ln>
      </dgm:spPr>
    </dgm:pt>
    <dgm:pt modelId="{C03627E2-FC03-4B4C-A452-726C738E883E}" type="pres">
      <dgm:prSet presAssocID="{A5FF9D8E-8534-48B2-9EE4-3317B795592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A8C50-3A9B-46CE-BD0F-93B573124E29}" type="pres">
      <dgm:prSet presAssocID="{A5FF9D8E-8534-48B2-9EE4-3317B795592F}" presName="accent_3" presStyleCnt="0"/>
      <dgm:spPr/>
    </dgm:pt>
    <dgm:pt modelId="{1C46ABA9-1D30-4F14-8ECF-B2334E772E10}" type="pres">
      <dgm:prSet presAssocID="{A5FF9D8E-8534-48B2-9EE4-3317B795592F}" presName="accentRepeatNode" presStyleLbl="solidFgAcc1" presStyleIdx="2" presStyleCnt="4"/>
      <dgm:spPr>
        <a:ln>
          <a:solidFill>
            <a:srgbClr val="00CC99"/>
          </a:solidFill>
        </a:ln>
      </dgm:spPr>
    </dgm:pt>
    <dgm:pt modelId="{FEA952C1-8930-4CE8-9116-92C2F76B37B8}" type="pres">
      <dgm:prSet presAssocID="{5AD06EB0-2897-44B1-A198-FD6020F5EC7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0421C-DA13-400B-9D2C-6B5EF25156F7}" type="pres">
      <dgm:prSet presAssocID="{5AD06EB0-2897-44B1-A198-FD6020F5EC7D}" presName="accent_4" presStyleCnt="0"/>
      <dgm:spPr/>
    </dgm:pt>
    <dgm:pt modelId="{98C68060-EDF5-49CC-8563-A5FC2AC30572}" type="pres">
      <dgm:prSet presAssocID="{5AD06EB0-2897-44B1-A198-FD6020F5EC7D}" presName="accentRepeatNode" presStyleLbl="solidFgAcc1" presStyleIdx="3" presStyleCnt="4"/>
      <dgm:spPr>
        <a:ln>
          <a:solidFill>
            <a:srgbClr val="00CC99"/>
          </a:solidFill>
        </a:ln>
      </dgm:spPr>
    </dgm:pt>
  </dgm:ptLst>
  <dgm:cxnLst>
    <dgm:cxn modelId="{1C17E7A2-3AB8-4CDD-897F-30C5D7A12350}" type="presOf" srcId="{80C2F6C5-DBF5-4648-B880-8AE75CC8284F}" destId="{75B4B706-14A1-403D-926F-91C775930E75}" srcOrd="0" destOrd="0" presId="urn:microsoft.com/office/officeart/2008/layout/VerticalCurvedList"/>
    <dgm:cxn modelId="{393CEEC8-8DFF-4878-B425-13C15923A64C}" type="presOf" srcId="{7F24AE51-355E-4BEF-8AA0-F3F1F0F5C0E5}" destId="{D89BC127-2C3E-43E9-B8CC-74C0C10F661C}" srcOrd="0" destOrd="0" presId="urn:microsoft.com/office/officeart/2008/layout/VerticalCurvedList"/>
    <dgm:cxn modelId="{B4DA4DF5-EFA9-4A0E-9F8D-4132B28E11F0}" srcId="{D9A02C93-FC3B-43D2-8A99-BE15B971EE0F}" destId="{7F24AE51-355E-4BEF-8AA0-F3F1F0F5C0E5}" srcOrd="0" destOrd="0" parTransId="{E0F4E008-CE28-47F4-8491-0F466675AB18}" sibTransId="{80C2F6C5-DBF5-4648-B880-8AE75CC8284F}"/>
    <dgm:cxn modelId="{EA2960D2-52A6-4AB6-8BFC-5D725C4E7733}" srcId="{D9A02C93-FC3B-43D2-8A99-BE15B971EE0F}" destId="{A5FF9D8E-8534-48B2-9EE4-3317B795592F}" srcOrd="2" destOrd="0" parTransId="{0CC7AA19-1710-4E17-AF61-BA994C96D74A}" sibTransId="{AA5827CF-55DB-4C0C-A8B4-8DB0EB1BEDE8}"/>
    <dgm:cxn modelId="{89F33AA0-1606-470A-B073-A2F99A533EC2}" type="presOf" srcId="{F4C97D90-14D4-4FB1-AEB6-44A45015E3D1}" destId="{7DD7D208-A6D1-4FDB-A9B6-1201A015E80D}" srcOrd="0" destOrd="0" presId="urn:microsoft.com/office/officeart/2008/layout/VerticalCurvedList"/>
    <dgm:cxn modelId="{EB52207C-9F8B-40B6-9710-655B2799EDCD}" type="presOf" srcId="{D9A02C93-FC3B-43D2-8A99-BE15B971EE0F}" destId="{12DC472D-8F1C-424A-8600-66BB8122224A}" srcOrd="0" destOrd="0" presId="urn:microsoft.com/office/officeart/2008/layout/VerticalCurvedList"/>
    <dgm:cxn modelId="{3911DADD-3661-4884-9D65-92DAE054013F}" srcId="{D9A02C93-FC3B-43D2-8A99-BE15B971EE0F}" destId="{F4C97D90-14D4-4FB1-AEB6-44A45015E3D1}" srcOrd="1" destOrd="0" parTransId="{A0AE6DAB-75C1-44AA-8D6E-EF7932777D4C}" sibTransId="{7F8A27A4-F0A5-4701-ADB3-4A48481ADE74}"/>
    <dgm:cxn modelId="{703A7BAC-534B-408D-9AD4-4E2ED39F5218}" type="presOf" srcId="{A5FF9D8E-8534-48B2-9EE4-3317B795592F}" destId="{C03627E2-FC03-4B4C-A452-726C738E883E}" srcOrd="0" destOrd="0" presId="urn:microsoft.com/office/officeart/2008/layout/VerticalCurvedList"/>
    <dgm:cxn modelId="{F5FE0A66-B046-4D1B-8511-DFA6054C25AC}" srcId="{D9A02C93-FC3B-43D2-8A99-BE15B971EE0F}" destId="{5AD06EB0-2897-44B1-A198-FD6020F5EC7D}" srcOrd="3" destOrd="0" parTransId="{9E98229E-81AA-4DBF-A41D-FCE440DA85FC}" sibTransId="{151C8C02-D19A-4EEB-8B0A-A6B074CEE316}"/>
    <dgm:cxn modelId="{EB8E8A0B-DC50-4EC8-9E7D-A199A9C629EB}" type="presOf" srcId="{5AD06EB0-2897-44B1-A198-FD6020F5EC7D}" destId="{FEA952C1-8930-4CE8-9116-92C2F76B37B8}" srcOrd="0" destOrd="0" presId="urn:microsoft.com/office/officeart/2008/layout/VerticalCurvedList"/>
    <dgm:cxn modelId="{209F7C34-4E67-41D2-A981-81CBCAB9E060}" type="presParOf" srcId="{12DC472D-8F1C-424A-8600-66BB8122224A}" destId="{98D528FA-2C9E-4B38-8254-50612578D1B1}" srcOrd="0" destOrd="0" presId="urn:microsoft.com/office/officeart/2008/layout/VerticalCurvedList"/>
    <dgm:cxn modelId="{8D3ADF4A-2D90-45FB-814B-652AA08FBEB7}" type="presParOf" srcId="{98D528FA-2C9E-4B38-8254-50612578D1B1}" destId="{612C634F-D263-4269-ACC2-00A81149550C}" srcOrd="0" destOrd="0" presId="urn:microsoft.com/office/officeart/2008/layout/VerticalCurvedList"/>
    <dgm:cxn modelId="{1ECB695C-E2DA-4A49-988A-0FE399E0254D}" type="presParOf" srcId="{612C634F-D263-4269-ACC2-00A81149550C}" destId="{76717542-32D2-4521-A409-81CD0ABD17AA}" srcOrd="0" destOrd="0" presId="urn:microsoft.com/office/officeart/2008/layout/VerticalCurvedList"/>
    <dgm:cxn modelId="{A3ECB112-256C-4825-9296-B90B76EAE465}" type="presParOf" srcId="{612C634F-D263-4269-ACC2-00A81149550C}" destId="{75B4B706-14A1-403D-926F-91C775930E75}" srcOrd="1" destOrd="0" presId="urn:microsoft.com/office/officeart/2008/layout/VerticalCurvedList"/>
    <dgm:cxn modelId="{A0BDA0CB-CA7F-4B39-8419-B30B78AF04D8}" type="presParOf" srcId="{612C634F-D263-4269-ACC2-00A81149550C}" destId="{99870256-A73B-4DB1-9589-3DCF44ECA2E8}" srcOrd="2" destOrd="0" presId="urn:microsoft.com/office/officeart/2008/layout/VerticalCurvedList"/>
    <dgm:cxn modelId="{756E3164-FA9F-44D9-8856-162655013A68}" type="presParOf" srcId="{612C634F-D263-4269-ACC2-00A81149550C}" destId="{A9E438A5-7E67-4A32-A4FE-58961D286A18}" srcOrd="3" destOrd="0" presId="urn:microsoft.com/office/officeart/2008/layout/VerticalCurvedList"/>
    <dgm:cxn modelId="{0234FF65-724E-407E-872E-1280DFD2DBDF}" type="presParOf" srcId="{98D528FA-2C9E-4B38-8254-50612578D1B1}" destId="{D89BC127-2C3E-43E9-B8CC-74C0C10F661C}" srcOrd="1" destOrd="0" presId="urn:microsoft.com/office/officeart/2008/layout/VerticalCurvedList"/>
    <dgm:cxn modelId="{B64E4BA9-5198-4A9B-B756-9D88AFB04F76}" type="presParOf" srcId="{98D528FA-2C9E-4B38-8254-50612578D1B1}" destId="{771D3978-E9DF-4282-8324-529F189FCB93}" srcOrd="2" destOrd="0" presId="urn:microsoft.com/office/officeart/2008/layout/VerticalCurvedList"/>
    <dgm:cxn modelId="{C91DEFAC-5301-4369-B6AF-ECD524296671}" type="presParOf" srcId="{771D3978-E9DF-4282-8324-529F189FCB93}" destId="{53D4830D-0D09-4A1F-BB4F-464AC7077C6D}" srcOrd="0" destOrd="0" presId="urn:microsoft.com/office/officeart/2008/layout/VerticalCurvedList"/>
    <dgm:cxn modelId="{66B46E34-1A56-44A6-988C-C30B297BF656}" type="presParOf" srcId="{98D528FA-2C9E-4B38-8254-50612578D1B1}" destId="{7DD7D208-A6D1-4FDB-A9B6-1201A015E80D}" srcOrd="3" destOrd="0" presId="urn:microsoft.com/office/officeart/2008/layout/VerticalCurvedList"/>
    <dgm:cxn modelId="{B2B6D3FD-1228-4F45-8AB5-C3C09152F176}" type="presParOf" srcId="{98D528FA-2C9E-4B38-8254-50612578D1B1}" destId="{9621AC8C-8985-499E-A9BC-C216012B9BE9}" srcOrd="4" destOrd="0" presId="urn:microsoft.com/office/officeart/2008/layout/VerticalCurvedList"/>
    <dgm:cxn modelId="{E1563E48-1D6D-44F1-8AC3-09C09DE77F0A}" type="presParOf" srcId="{9621AC8C-8985-499E-A9BC-C216012B9BE9}" destId="{08BF5CF9-6F0E-41D8-9425-35C297D7FD16}" srcOrd="0" destOrd="0" presId="urn:microsoft.com/office/officeart/2008/layout/VerticalCurvedList"/>
    <dgm:cxn modelId="{604CC39A-D13C-419C-93B0-9859D00788BA}" type="presParOf" srcId="{98D528FA-2C9E-4B38-8254-50612578D1B1}" destId="{C03627E2-FC03-4B4C-A452-726C738E883E}" srcOrd="5" destOrd="0" presId="urn:microsoft.com/office/officeart/2008/layout/VerticalCurvedList"/>
    <dgm:cxn modelId="{09940C3A-5A81-40FF-9B49-D701385B12A1}" type="presParOf" srcId="{98D528FA-2C9E-4B38-8254-50612578D1B1}" destId="{3B9A8C50-3A9B-46CE-BD0F-93B573124E29}" srcOrd="6" destOrd="0" presId="urn:microsoft.com/office/officeart/2008/layout/VerticalCurvedList"/>
    <dgm:cxn modelId="{CD12AD65-39D8-4595-8B70-980A81C38C18}" type="presParOf" srcId="{3B9A8C50-3A9B-46CE-BD0F-93B573124E29}" destId="{1C46ABA9-1D30-4F14-8ECF-B2334E772E10}" srcOrd="0" destOrd="0" presId="urn:microsoft.com/office/officeart/2008/layout/VerticalCurvedList"/>
    <dgm:cxn modelId="{1B5543FA-8B1A-4A1F-BDDA-1F1351D1E11E}" type="presParOf" srcId="{98D528FA-2C9E-4B38-8254-50612578D1B1}" destId="{FEA952C1-8930-4CE8-9116-92C2F76B37B8}" srcOrd="7" destOrd="0" presId="urn:microsoft.com/office/officeart/2008/layout/VerticalCurvedList"/>
    <dgm:cxn modelId="{995F87FA-94ED-499B-B9A6-04885135A257}" type="presParOf" srcId="{98D528FA-2C9E-4B38-8254-50612578D1B1}" destId="{DC00421C-DA13-400B-9D2C-6B5EF25156F7}" srcOrd="8" destOrd="0" presId="urn:microsoft.com/office/officeart/2008/layout/VerticalCurvedList"/>
    <dgm:cxn modelId="{1A97B096-2F07-4122-A7B1-A64C607E96B0}" type="presParOf" srcId="{DC00421C-DA13-400B-9D2C-6B5EF25156F7}" destId="{98C68060-EDF5-49CC-8563-A5FC2AC305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18984F-CCDB-473D-ABD2-291EB7110888}">
      <dsp:nvSpPr>
        <dsp:cNvPr id="0" name=""/>
        <dsp:cNvSpPr/>
      </dsp:nvSpPr>
      <dsp:spPr>
        <a:xfrm>
          <a:off x="466724" y="0"/>
          <a:ext cx="4953000" cy="4953000"/>
        </a:xfrm>
        <a:prstGeom prst="triangle">
          <a:avLst/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8B6781-8442-4F8E-A520-BB61C823D875}">
      <dsp:nvSpPr>
        <dsp:cNvPr id="0" name=""/>
        <dsp:cNvSpPr/>
      </dsp:nvSpPr>
      <dsp:spPr>
        <a:xfrm>
          <a:off x="2943224" y="497960"/>
          <a:ext cx="3219450" cy="1172467"/>
        </a:xfrm>
        <a:prstGeom prst="roundRect">
          <a:avLst/>
        </a:prstGeom>
        <a:solidFill>
          <a:srgbClr val="FF6600">
            <a:alpha val="90000"/>
          </a:srgbClr>
        </a:solidFill>
        <a:ln w="9525" cap="flat" cmpd="sng" algn="ctr">
          <a:solidFill>
            <a:srgbClr val="00CC99"/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Compare it with similar businesses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3224" y="497960"/>
        <a:ext cx="3219450" cy="1172467"/>
      </dsp:txXfrm>
    </dsp:sp>
    <dsp:sp modelId="{23758177-AFC5-4D4B-8E2F-42C67C7D632C}">
      <dsp:nvSpPr>
        <dsp:cNvPr id="0" name=""/>
        <dsp:cNvSpPr/>
      </dsp:nvSpPr>
      <dsp:spPr>
        <a:xfrm>
          <a:off x="2943224" y="1816986"/>
          <a:ext cx="3219450" cy="1172467"/>
        </a:xfrm>
        <a:prstGeom prst="roundRect">
          <a:avLst/>
        </a:prstGeom>
        <a:solidFill>
          <a:srgbClr val="FF6600">
            <a:alpha val="90000"/>
          </a:srgbClr>
        </a:solidFill>
        <a:ln w="9525" cap="flat" cmpd="sng" algn="ctr">
          <a:solidFill>
            <a:srgbClr val="00CC99"/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Use industry benchmarks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3224" y="1816986"/>
        <a:ext cx="3219450" cy="1172467"/>
      </dsp:txXfrm>
    </dsp:sp>
    <dsp:sp modelId="{E18FE7DC-FCBC-4E60-8D4A-AFDC5FE83D30}">
      <dsp:nvSpPr>
        <dsp:cNvPr id="0" name=""/>
        <dsp:cNvSpPr/>
      </dsp:nvSpPr>
      <dsp:spPr>
        <a:xfrm>
          <a:off x="2943224" y="3136013"/>
          <a:ext cx="3219450" cy="1172467"/>
        </a:xfrm>
        <a:prstGeom prst="roundRect">
          <a:avLst/>
        </a:prstGeom>
        <a:solidFill>
          <a:srgbClr val="FF6600">
            <a:alpha val="90000"/>
          </a:srgbClr>
        </a:solidFill>
        <a:ln w="9525" cap="flat" cmpd="sng" algn="ctr">
          <a:solidFill>
            <a:srgbClr val="00CC99"/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Look at a multiple of net earnings</a:t>
          </a:r>
          <a:endParaRPr lang="en-US" sz="20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3224" y="3136013"/>
        <a:ext cx="3219450" cy="11724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AD252B-D443-4B3B-9504-3F80996B2BA2}">
      <dsp:nvSpPr>
        <dsp:cNvPr id="0" name=""/>
        <dsp:cNvSpPr/>
      </dsp:nvSpPr>
      <dsp:spPr>
        <a:xfrm>
          <a:off x="0" y="73028"/>
          <a:ext cx="7010400" cy="4381499"/>
        </a:xfrm>
        <a:prstGeom prst="swooshArrow">
          <a:avLst>
            <a:gd name="adj1" fmla="val 25000"/>
            <a:gd name="adj2" fmla="val 25000"/>
          </a:avLst>
        </a:prstGeom>
        <a:solidFill>
          <a:srgbClr val="00CC99"/>
        </a:solidFill>
        <a:ln>
          <a:solidFill>
            <a:srgbClr val="FF66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A3A2772-9351-4582-BA23-AE95A235390E}">
      <dsp:nvSpPr>
        <dsp:cNvPr id="0" name=""/>
        <dsp:cNvSpPr/>
      </dsp:nvSpPr>
      <dsp:spPr>
        <a:xfrm>
          <a:off x="762000" y="3170530"/>
          <a:ext cx="182270" cy="182270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FDF53B-8824-416E-A7E0-932D584E4AC0}">
      <dsp:nvSpPr>
        <dsp:cNvPr id="0" name=""/>
        <dsp:cNvSpPr/>
      </dsp:nvSpPr>
      <dsp:spPr>
        <a:xfrm>
          <a:off x="871428" y="3380797"/>
          <a:ext cx="1719373" cy="119120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81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Book value 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1428" y="3380797"/>
        <a:ext cx="1719373" cy="1191202"/>
      </dsp:txXfrm>
    </dsp:sp>
    <dsp:sp modelId="{44FFE963-85C0-4E24-836D-6936957FA939}">
      <dsp:nvSpPr>
        <dsp:cNvPr id="0" name=""/>
        <dsp:cNvSpPr/>
      </dsp:nvSpPr>
      <dsp:spPr>
        <a:xfrm>
          <a:off x="2499207" y="2030069"/>
          <a:ext cx="329488" cy="329488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BDBAA1-25BD-4B06-810F-F8FED105C684}">
      <dsp:nvSpPr>
        <dsp:cNvPr id="0" name=""/>
        <dsp:cNvSpPr/>
      </dsp:nvSpPr>
      <dsp:spPr>
        <a:xfrm>
          <a:off x="2666997" y="2362209"/>
          <a:ext cx="2133606" cy="1213744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89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Future earnings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6997" y="2362209"/>
        <a:ext cx="2133606" cy="1213744"/>
      </dsp:txXfrm>
    </dsp:sp>
    <dsp:sp modelId="{36A66D60-13B1-48FB-A128-0853C367C84A}">
      <dsp:nvSpPr>
        <dsp:cNvPr id="0" name=""/>
        <dsp:cNvSpPr/>
      </dsp:nvSpPr>
      <dsp:spPr>
        <a:xfrm>
          <a:off x="4725924" y="1295399"/>
          <a:ext cx="455676" cy="455676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A43847-1078-4467-9E96-84B609A11558}">
      <dsp:nvSpPr>
        <dsp:cNvPr id="0" name=""/>
        <dsp:cNvSpPr/>
      </dsp:nvSpPr>
      <dsp:spPr>
        <a:xfrm>
          <a:off x="4986528" y="1777686"/>
          <a:ext cx="1947674" cy="1117902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453" tIns="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Market-based     </a:t>
          </a:r>
          <a:b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    value</a:t>
          </a:r>
          <a:endParaRPr lang="en-US" sz="2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6528" y="1777686"/>
        <a:ext cx="1947674" cy="11179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9A210-1D5A-41BA-BE02-64A0A917739A}">
      <dsp:nvSpPr>
        <dsp:cNvPr id="0" name=""/>
        <dsp:cNvSpPr/>
      </dsp:nvSpPr>
      <dsp:spPr>
        <a:xfrm>
          <a:off x="3022679" y="1752410"/>
          <a:ext cx="2357780" cy="1270379"/>
        </a:xfrm>
        <a:prstGeom prst="ellipse">
          <a:avLst/>
        </a:prstGeom>
        <a:solidFill>
          <a:srgbClr val="00CC99"/>
        </a:solidFill>
        <a:ln>
          <a:solidFill>
            <a:srgbClr val="FF66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Increase the free cash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flow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2679" y="1752410"/>
        <a:ext cx="2357780" cy="1270379"/>
      </dsp:txXfrm>
    </dsp:sp>
    <dsp:sp modelId="{360F4C92-CE94-4802-8317-1C0133ADDFD5}">
      <dsp:nvSpPr>
        <dsp:cNvPr id="0" name=""/>
        <dsp:cNvSpPr/>
      </dsp:nvSpPr>
      <dsp:spPr>
        <a:xfrm rot="16200000">
          <a:off x="3959565" y="1298887"/>
          <a:ext cx="484008" cy="426874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6200000">
        <a:off x="3959565" y="1298887"/>
        <a:ext cx="484008" cy="426874"/>
      </dsp:txXfrm>
    </dsp:sp>
    <dsp:sp modelId="{46A17FB2-CF62-41A6-ADB3-83B5B909836E}">
      <dsp:nvSpPr>
        <dsp:cNvPr id="0" name=""/>
        <dsp:cNvSpPr/>
      </dsp:nvSpPr>
      <dsp:spPr>
        <a:xfrm>
          <a:off x="3057482" y="1875"/>
          <a:ext cx="2288174" cy="1255514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Management buyout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7482" y="1875"/>
        <a:ext cx="2288174" cy="1255514"/>
      </dsp:txXfrm>
    </dsp:sp>
    <dsp:sp modelId="{1DBE0629-4D05-4480-A35E-1C812E2DF8BD}">
      <dsp:nvSpPr>
        <dsp:cNvPr id="0" name=""/>
        <dsp:cNvSpPr/>
      </dsp:nvSpPr>
      <dsp:spPr>
        <a:xfrm>
          <a:off x="5338660" y="2174162"/>
          <a:ext cx="452540" cy="426874"/>
        </a:xfrm>
        <a:prstGeom prst="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338660" y="2174162"/>
        <a:ext cx="452540" cy="426874"/>
      </dsp:txXfrm>
    </dsp:sp>
    <dsp:sp modelId="{FC872438-DFCF-4841-B156-FB25B8D62A00}">
      <dsp:nvSpPr>
        <dsp:cNvPr id="0" name=""/>
        <dsp:cNvSpPr/>
      </dsp:nvSpPr>
      <dsp:spPr>
        <a:xfrm>
          <a:off x="5760812" y="1727004"/>
          <a:ext cx="2468792" cy="1321190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Employee stock ownership plan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0812" y="1727004"/>
        <a:ext cx="2468792" cy="1321190"/>
      </dsp:txXfrm>
    </dsp:sp>
    <dsp:sp modelId="{3C957023-B2F4-4AD6-8F08-908A9A1131D2}">
      <dsp:nvSpPr>
        <dsp:cNvPr id="0" name=""/>
        <dsp:cNvSpPr/>
      </dsp:nvSpPr>
      <dsp:spPr>
        <a:xfrm rot="5400000">
          <a:off x="3961298" y="3049437"/>
          <a:ext cx="480543" cy="426874"/>
        </a:xfrm>
        <a:prstGeom prst="rightArrow">
          <a:avLst>
            <a:gd name="adj1" fmla="val 60000"/>
            <a:gd name="adj2" fmla="val 5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5400000">
        <a:off x="3961298" y="3049437"/>
        <a:ext cx="480543" cy="426874"/>
      </dsp:txXfrm>
    </dsp:sp>
    <dsp:sp modelId="{CE55D451-91CE-4B00-A6C6-646D9D648E84}">
      <dsp:nvSpPr>
        <dsp:cNvPr id="0" name=""/>
        <dsp:cNvSpPr/>
      </dsp:nvSpPr>
      <dsp:spPr>
        <a:xfrm>
          <a:off x="2944869" y="3517810"/>
          <a:ext cx="2513401" cy="1255514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Merging or being acquired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4869" y="3517810"/>
        <a:ext cx="2513401" cy="1255514"/>
      </dsp:txXfrm>
    </dsp:sp>
    <dsp:sp modelId="{1CE56F4C-9D9F-457D-970D-4FA66592B585}">
      <dsp:nvSpPr>
        <dsp:cNvPr id="0" name=""/>
        <dsp:cNvSpPr/>
      </dsp:nvSpPr>
      <dsp:spPr>
        <a:xfrm rot="10800000">
          <a:off x="2669894" y="2174162"/>
          <a:ext cx="360568" cy="426874"/>
        </a:xfrm>
        <a:prstGeom prst="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669894" y="2174162"/>
        <a:ext cx="360568" cy="426874"/>
      </dsp:txXfrm>
    </dsp:sp>
    <dsp:sp modelId="{DE5A83D6-048E-4F14-9160-6837B580FC9D}">
      <dsp:nvSpPr>
        <dsp:cNvPr id="0" name=""/>
        <dsp:cNvSpPr/>
      </dsp:nvSpPr>
      <dsp:spPr>
        <a:xfrm>
          <a:off x="308336" y="1650782"/>
          <a:ext cx="2358671" cy="1473634"/>
        </a:xfrm>
        <a:prstGeom prst="ellipse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b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Initial public offering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336" y="1650782"/>
        <a:ext cx="2358671" cy="147363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B4B706-14A1-403D-926F-91C775930E75}">
      <dsp:nvSpPr>
        <dsp:cNvPr id="0" name=""/>
        <dsp:cNvSpPr/>
      </dsp:nvSpPr>
      <dsp:spPr>
        <a:xfrm>
          <a:off x="-5255288" y="-622845"/>
          <a:ext cx="6257980" cy="6257980"/>
        </a:xfrm>
        <a:prstGeom prst="blockArc">
          <a:avLst>
            <a:gd name="adj1" fmla="val 18900000"/>
            <a:gd name="adj2" fmla="val 2700000"/>
            <a:gd name="adj3" fmla="val 345"/>
          </a:avLst>
        </a:prstGeom>
        <a:noFill/>
        <a:ln w="25400" cap="flat" cmpd="sng" algn="ctr">
          <a:solidFill>
            <a:srgbClr val="00CC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BC127-2C3E-43E9-B8CC-74C0C10F661C}">
      <dsp:nvSpPr>
        <dsp:cNvPr id="0" name=""/>
        <dsp:cNvSpPr/>
      </dsp:nvSpPr>
      <dsp:spPr>
        <a:xfrm>
          <a:off x="524978" y="357353"/>
          <a:ext cx="6040008" cy="71507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1. Acquisition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978" y="357353"/>
        <a:ext cx="6040008" cy="715079"/>
      </dsp:txXfrm>
    </dsp:sp>
    <dsp:sp modelId="{53D4830D-0D09-4A1F-BB4F-464AC7077C6D}">
      <dsp:nvSpPr>
        <dsp:cNvPr id="0" name=""/>
        <dsp:cNvSpPr/>
      </dsp:nvSpPr>
      <dsp:spPr>
        <a:xfrm>
          <a:off x="78053" y="267968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D7D208-A6D1-4FDB-A9B6-1201A015E80D}">
      <dsp:nvSpPr>
        <dsp:cNvPr id="0" name=""/>
        <dsp:cNvSpPr/>
      </dsp:nvSpPr>
      <dsp:spPr>
        <a:xfrm>
          <a:off x="934949" y="1430158"/>
          <a:ext cx="5630037" cy="71507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2. Earn-out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949" y="1430158"/>
        <a:ext cx="5630037" cy="715079"/>
      </dsp:txXfrm>
    </dsp:sp>
    <dsp:sp modelId="{08BF5CF9-6F0E-41D8-9425-35C297D7FD16}">
      <dsp:nvSpPr>
        <dsp:cNvPr id="0" name=""/>
        <dsp:cNvSpPr/>
      </dsp:nvSpPr>
      <dsp:spPr>
        <a:xfrm>
          <a:off x="488025" y="1340773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3627E2-FC03-4B4C-A452-726C738E883E}">
      <dsp:nvSpPr>
        <dsp:cNvPr id="0" name=""/>
        <dsp:cNvSpPr/>
      </dsp:nvSpPr>
      <dsp:spPr>
        <a:xfrm>
          <a:off x="934949" y="2502962"/>
          <a:ext cx="5630037" cy="71507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3. Debt/equity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exchange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4949" y="2502962"/>
        <a:ext cx="5630037" cy="715079"/>
      </dsp:txXfrm>
    </dsp:sp>
    <dsp:sp modelId="{1C46ABA9-1D30-4F14-8ECF-B2334E772E10}">
      <dsp:nvSpPr>
        <dsp:cNvPr id="0" name=""/>
        <dsp:cNvSpPr/>
      </dsp:nvSpPr>
      <dsp:spPr>
        <a:xfrm>
          <a:off x="488025" y="2413577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A952C1-8930-4CE8-9116-92C2F76B37B8}">
      <dsp:nvSpPr>
        <dsp:cNvPr id="0" name=""/>
        <dsp:cNvSpPr/>
      </dsp:nvSpPr>
      <dsp:spPr>
        <a:xfrm>
          <a:off x="524978" y="3575767"/>
          <a:ext cx="6040008" cy="715079"/>
        </a:xfrm>
        <a:prstGeom prst="rect">
          <a:avLst/>
        </a:prstGeom>
        <a:solidFill>
          <a:srgbClr val="FF6600"/>
        </a:solidFill>
        <a:ln>
          <a:solidFill>
            <a:srgbClr val="00CC9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759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Merge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4978" y="3575767"/>
        <a:ext cx="6040008" cy="715079"/>
      </dsp:txXfrm>
    </dsp:sp>
    <dsp:sp modelId="{98C68060-EDF5-49CC-8563-A5FC2AC30572}">
      <dsp:nvSpPr>
        <dsp:cNvPr id="0" name=""/>
        <dsp:cNvSpPr/>
      </dsp:nvSpPr>
      <dsp:spPr>
        <a:xfrm>
          <a:off x="78053" y="3486382"/>
          <a:ext cx="893848" cy="8938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CC99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EE9C1-9492-46F9-8D81-D702689AF0C5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58B-B819-4A28-B67F-EDDC796631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5544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A858B-AB5F-4461-99EF-18D3CC6F0C69}" type="datetimeFigureOut">
              <a:rPr lang="en-US" smtClean="0"/>
              <a:pPr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4DA1-48A7-4104-9F43-65059D6B61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6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2529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5903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estimate that going public will happen within just four years from the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business’s launch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381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7809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Someday hundreds, or even thousands, of entrepreneurs might be eager to buy or rent that franchising system from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128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come to trust that brand to meet their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255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come to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trust that brand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meet their needs.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255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company can profitably license its brand when it has a core group of loyal customers.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011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4867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</a:t>
            </a:r>
            <a:r>
              <a:rPr lang="en-US" baseline="0" dirty="0" smtClean="0"/>
              <a:t> </a:t>
            </a:r>
            <a:r>
              <a:rPr lang="en-US" dirty="0" smtClean="0"/>
              <a:t>is spelled out in the franchise agreement.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86948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Ultimately, a business is worth what others are willing to pay for it and what the owners will accept.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74DA1-48A7-4104-9F43-65059D6B61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2252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62A1-66F5-4FEC-8438-68D7D57002C2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293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E3894-1E61-4962-B689-6DF632F84B02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74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556CC-FB30-4AFB-A806-300E6283D089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F649-8A49-4283-A66F-03EC4EFA02CC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8381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A7CED-8CE9-4626-A4D8-1400145BC75C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0977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DE70-47EA-40CC-B25D-BD2EB7B8DED0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61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74E1-3A2B-45DC-8E7C-1D9ADB525AA1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986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ABD6-37A6-428B-A12A-8BA443F6C591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79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145A-1E73-41F4-9696-369534A6B462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24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DD-7AD0-495B-9FDF-8B8E7BB2B1EA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271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4E18-0160-470C-A7CF-F509DCD27558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4015D-26B9-4B93-B1DD-0BCB263F8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0837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E242-8DFE-48F5-AF92-B571EED5F7E2}" type="datetime1">
              <a:rPr lang="en-US" smtClean="0"/>
              <a:pPr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BD83E-D430-4AA5-BD64-86139FC8B4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53195" y="6400800"/>
            <a:ext cx="1209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14-</a:t>
            </a:r>
            <a:fld id="{A6E5DDE0-9F6E-4E24-9DA3-BA478DA39C0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552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00CC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91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91200" y="-30781"/>
            <a:ext cx="3352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Chapter 14</a:t>
            </a:r>
            <a: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54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rgbClr val="FF66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/>
                </a:solidFill>
              </a:rPr>
              <a:t>Franchising, Licensing,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and Harvesting: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Cashing in Your Brand</a:t>
            </a:r>
            <a:endParaRPr lang="en-US" sz="3000" b="1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16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b="1" dirty="0"/>
              <a:t>Franchising Revisited </a:t>
            </a:r>
            <a:r>
              <a:rPr lang="en-US" sz="2700" b="1" dirty="0" smtClean="0"/>
              <a:t>from the </a:t>
            </a:r>
            <a:r>
              <a:rPr lang="en-US" sz="2700" b="1" dirty="0"/>
              <a:t>Franchisor Perspective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599"/>
            <a:ext cx="4648200" cy="50292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 discussed in Chapter 1, a franchise is a business </a:t>
            </a:r>
            <a:r>
              <a:rPr lang="en-US" dirty="0" smtClean="0"/>
              <a:t>that markets </a:t>
            </a:r>
            <a:r>
              <a:rPr lang="en-US" dirty="0"/>
              <a:t>a product or service in the manner prescribed </a:t>
            </a:r>
            <a:r>
              <a:rPr lang="en-US" dirty="0" smtClean="0"/>
              <a:t>by the </a:t>
            </a:r>
            <a:r>
              <a:rPr lang="en-US" dirty="0"/>
              <a:t>parent business.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One </a:t>
            </a:r>
            <a:r>
              <a:rPr lang="en-US" dirty="0"/>
              <a:t>way for you to start a </a:t>
            </a:r>
            <a:r>
              <a:rPr lang="en-US" dirty="0" smtClean="0"/>
              <a:t>business would </a:t>
            </a:r>
            <a:r>
              <a:rPr lang="en-US" dirty="0"/>
              <a:t>be to secure a franchise; you also could develop </a:t>
            </a:r>
            <a:r>
              <a:rPr lang="en-US" dirty="0" smtClean="0"/>
              <a:t>a concept </a:t>
            </a:r>
            <a:r>
              <a:rPr lang="en-US" dirty="0"/>
              <a:t>and a business operation that could be </a:t>
            </a:r>
            <a:r>
              <a:rPr lang="en-US" dirty="0" smtClean="0"/>
              <a:t>reproduced and </a:t>
            </a:r>
            <a:r>
              <a:rPr lang="en-US" dirty="0"/>
              <a:t>licensed to other entrepreneurs.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They </a:t>
            </a:r>
            <a:r>
              <a:rPr lang="en-US" dirty="0"/>
              <a:t>would buy </a:t>
            </a:r>
            <a:r>
              <a:rPr lang="en-US" dirty="0" smtClean="0"/>
              <a:t>the right </a:t>
            </a:r>
            <a:r>
              <a:rPr lang="en-US" dirty="0"/>
              <a:t>to run the business in the way you prescribed and </a:t>
            </a:r>
            <a:r>
              <a:rPr lang="en-US" dirty="0" smtClean="0"/>
              <a:t>pay you </a:t>
            </a:r>
            <a:r>
              <a:rPr lang="en-US" dirty="0"/>
              <a:t>a franchise fee and royalties.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15531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96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9530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The </a:t>
            </a:r>
            <a:r>
              <a:rPr lang="en-US" sz="2000" b="1" dirty="0">
                <a:solidFill>
                  <a:srgbClr val="00CC99"/>
                </a:solidFill>
              </a:rPr>
              <a:t>benefits include</a:t>
            </a:r>
            <a:r>
              <a:rPr lang="en-US" sz="2000" b="1" dirty="0" smtClean="0">
                <a:solidFill>
                  <a:srgbClr val="00CC99"/>
                </a:solidFill>
              </a:rPr>
              <a:t>:</a:t>
            </a:r>
          </a:p>
          <a:p>
            <a:r>
              <a:rPr lang="en-US" sz="2000" dirty="0" smtClean="0"/>
              <a:t>growth </a:t>
            </a:r>
            <a:r>
              <a:rPr lang="en-US" sz="2000" dirty="0"/>
              <a:t>with minimal capital investment</a:t>
            </a:r>
            <a:r>
              <a:rPr lang="en-US" sz="2000" dirty="0" smtClean="0"/>
              <a:t>;</a:t>
            </a:r>
          </a:p>
          <a:p>
            <a:endParaRPr lang="en-US" sz="500" dirty="0"/>
          </a:p>
          <a:p>
            <a:r>
              <a:rPr lang="en-US" sz="2000" dirty="0" smtClean="0"/>
              <a:t>lower </a:t>
            </a:r>
            <a:r>
              <a:rPr lang="en-US" sz="2000" dirty="0"/>
              <a:t>marketing and promotional costs; </a:t>
            </a:r>
            <a:r>
              <a:rPr lang="en-US" sz="2000" dirty="0" smtClean="0"/>
              <a:t>and</a:t>
            </a:r>
          </a:p>
          <a:p>
            <a:endParaRPr lang="en-US" sz="500" dirty="0" smtClean="0"/>
          </a:p>
          <a:p>
            <a:r>
              <a:rPr lang="en-US" sz="2000" dirty="0" smtClean="0"/>
              <a:t>royalties.</a:t>
            </a:r>
          </a:p>
          <a:p>
            <a:endParaRPr lang="en-US" sz="5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The drawbacks to the franchisor include: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potential for a tarnished franchise reputation if </a:t>
            </a:r>
            <a:r>
              <a:rPr lang="en-US" sz="2000" dirty="0" smtClean="0"/>
              <a:t>a franchisee </a:t>
            </a:r>
            <a:r>
              <a:rPr lang="en-US" sz="2000" dirty="0"/>
              <a:t>disregards the training and fails to </a:t>
            </a:r>
            <a:r>
              <a:rPr lang="en-US" sz="2000" dirty="0" smtClean="0"/>
              <a:t>operate the </a:t>
            </a:r>
            <a:r>
              <a:rPr lang="en-US" sz="2000" dirty="0"/>
              <a:t>business properly</a:t>
            </a:r>
            <a:r>
              <a:rPr lang="en-US" sz="2000" dirty="0" smtClean="0"/>
              <a:t>;</a:t>
            </a:r>
          </a:p>
          <a:p>
            <a:endParaRPr lang="en-US" sz="500" dirty="0"/>
          </a:p>
          <a:p>
            <a:r>
              <a:rPr lang="en-US" sz="2000" dirty="0" smtClean="0"/>
              <a:t>difficulty </a:t>
            </a:r>
            <a:r>
              <a:rPr lang="en-US" sz="2000" dirty="0"/>
              <a:t>securing qualified franchisees</a:t>
            </a:r>
            <a:r>
              <a:rPr lang="en-US" sz="2000" dirty="0" smtClean="0"/>
              <a:t>;</a:t>
            </a:r>
          </a:p>
          <a:p>
            <a:endParaRPr lang="en-US" sz="500" dirty="0"/>
          </a:p>
          <a:p>
            <a:r>
              <a:rPr lang="en-US" sz="2000" dirty="0" smtClean="0"/>
              <a:t>payment </a:t>
            </a:r>
            <a:r>
              <a:rPr lang="en-US" sz="2000" dirty="0"/>
              <a:t>issues and lawsuits from franchisees that do not </a:t>
            </a:r>
            <a:r>
              <a:rPr lang="en-US" sz="2000" dirty="0" smtClean="0"/>
              <a:t>experience success</a:t>
            </a:r>
            <a:r>
              <a:rPr lang="en-US" sz="2000" dirty="0"/>
              <a:t>; </a:t>
            </a:r>
            <a:r>
              <a:rPr lang="en-US" sz="2000" dirty="0" smtClean="0"/>
              <a:t>and</a:t>
            </a:r>
          </a:p>
          <a:p>
            <a:endParaRPr lang="en-US" sz="500" dirty="0"/>
          </a:p>
          <a:p>
            <a:r>
              <a:rPr lang="en-US" sz="2000" dirty="0" smtClean="0"/>
              <a:t>costs </a:t>
            </a:r>
            <a:r>
              <a:rPr lang="en-US" sz="2000" dirty="0"/>
              <a:t>and challenges due to the many federal and state </a:t>
            </a:r>
            <a:r>
              <a:rPr lang="en-US" sz="2000" dirty="0" smtClean="0"/>
              <a:t>regulations regarding </a:t>
            </a:r>
            <a:r>
              <a:rPr lang="en-US" sz="2000" dirty="0"/>
              <a:t>franchising.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8382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both benefits and drawbacks to being a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franchisor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2700" b="1" dirty="0"/>
              <a:t>Franchising Revisited from the Franchisor Perspective</a:t>
            </a:r>
            <a:endParaRPr lang="en-US" sz="27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4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 McDonald’s Franchise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045122"/>
          </a:xfrm>
        </p:spPr>
        <p:txBody>
          <a:bodyPr>
            <a:normAutofit/>
          </a:bodyPr>
          <a:lstStyle/>
          <a:p>
            <a:r>
              <a:rPr lang="en-US" dirty="0"/>
              <a:t>McDonald’s was developed by </a:t>
            </a:r>
            <a:r>
              <a:rPr lang="en-US" dirty="0" smtClean="0"/>
              <a:t>Ray Kroc</a:t>
            </a:r>
            <a:r>
              <a:rPr lang="en-US" dirty="0"/>
              <a:t>, who had persuaded the McDonald brothers to let him become </a:t>
            </a:r>
            <a:r>
              <a:rPr lang="en-US" dirty="0" smtClean="0"/>
              <a:t>the franchising </a:t>
            </a:r>
            <a:r>
              <a:rPr lang="en-US" dirty="0"/>
              <a:t>agent for their highly successful hamburger restaurant in </a:t>
            </a:r>
            <a:r>
              <a:rPr lang="en-US" dirty="0" smtClean="0"/>
              <a:t>San Bernardino</a:t>
            </a:r>
            <a:r>
              <a:rPr lang="en-US" dirty="0"/>
              <a:t>, California, in 1955.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Kroc’s </a:t>
            </a:r>
            <a:r>
              <a:rPr lang="en-US" dirty="0"/>
              <a:t>great insight was to realize that </a:t>
            </a:r>
            <a:r>
              <a:rPr lang="en-US" dirty="0" smtClean="0"/>
              <a:t>the people </a:t>
            </a:r>
            <a:r>
              <a:rPr lang="en-US" dirty="0"/>
              <a:t>who bought McDonald’s franchises would need extensive </a:t>
            </a:r>
            <a:r>
              <a:rPr lang="en-US" dirty="0" smtClean="0"/>
              <a:t>training and </a:t>
            </a:r>
            <a:r>
              <a:rPr lang="en-US" dirty="0"/>
              <a:t>support in order to make the food taste like that of the original restaurant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Kroc timed and measured everything exactly. McDonald’s </a:t>
            </a:r>
            <a:r>
              <a:rPr lang="en-US" dirty="0" smtClean="0"/>
              <a:t>franchisees are </a:t>
            </a:r>
            <a:r>
              <a:rPr lang="en-US" dirty="0"/>
              <a:t>taught precisely how many minutes to fry potatoes and when to </a:t>
            </a:r>
            <a:r>
              <a:rPr lang="en-US" dirty="0" smtClean="0"/>
              <a:t>turn a </a:t>
            </a:r>
            <a:r>
              <a:rPr lang="en-US" dirty="0"/>
              <a:t>burger, among a host of other details.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31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 McDonald’s Franchise 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McDonald’s franchisee owns the restaurant, but agrees to </a:t>
            </a:r>
            <a:r>
              <a:rPr lang="en-US" dirty="0" smtClean="0"/>
              <a:t>market the </a:t>
            </a:r>
            <a:r>
              <a:rPr lang="en-US" dirty="0"/>
              <a:t>food under the McDonald’s name and trademark following the </a:t>
            </a:r>
            <a:r>
              <a:rPr lang="en-US" dirty="0" smtClean="0"/>
              <a:t>precise methods </a:t>
            </a:r>
            <a:r>
              <a:rPr lang="en-US" dirty="0"/>
              <a:t>developed by the company. 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In </a:t>
            </a:r>
            <a:r>
              <a:rPr lang="en-US" dirty="0"/>
              <a:t>return, the franchisee knows that he or she is investing in </a:t>
            </a:r>
            <a:r>
              <a:rPr lang="en-US" dirty="0" smtClean="0"/>
              <a:t>a proven</a:t>
            </a:r>
            <a:r>
              <a:rPr lang="en-US" dirty="0"/>
              <a:t>, successful business concept.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franchisee also benefits from </a:t>
            </a:r>
            <a:r>
              <a:rPr lang="en-US" dirty="0" smtClean="0"/>
              <a:t>use of </a:t>
            </a:r>
            <a:r>
              <a:rPr lang="en-US" dirty="0"/>
              <a:t>the McDonald’s trademark and from the management training, marketing</a:t>
            </a:r>
            <a:r>
              <a:rPr lang="en-US" dirty="0" smtClean="0"/>
              <a:t>, national </a:t>
            </a:r>
            <a:r>
              <a:rPr lang="en-US" dirty="0"/>
              <a:t>advertising, and promotional assistance provided by </a:t>
            </a:r>
            <a:r>
              <a:rPr lang="en-US" dirty="0" smtClean="0"/>
              <a:t>the parent </a:t>
            </a:r>
            <a:r>
              <a:rPr lang="en-US" dirty="0"/>
              <a:t>company.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McDonald’s</a:t>
            </a:r>
            <a:r>
              <a:rPr lang="en-US" dirty="0"/>
              <a:t>, as franchisor, receives a franchise fee </a:t>
            </a:r>
            <a:r>
              <a:rPr lang="en-US" dirty="0" smtClean="0"/>
              <a:t>and royalties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5080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Your Research before You Franchise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4876800"/>
          </a:xfrm>
        </p:spPr>
        <p:txBody>
          <a:bodyPr>
            <a:normAutofit fontScale="92500"/>
          </a:bodyPr>
          <a:lstStyle/>
          <a:p>
            <a:r>
              <a:rPr lang="en-US" dirty="0"/>
              <a:t>Although franchising has existed in the United States since the </a:t>
            </a:r>
            <a:r>
              <a:rPr lang="en-US" dirty="0" smtClean="0"/>
              <a:t>Singer Sewing </a:t>
            </a:r>
            <a:r>
              <a:rPr lang="en-US" dirty="0"/>
              <a:t>Machine Company first developed it in the 1850s, its popularity </a:t>
            </a:r>
            <a:r>
              <a:rPr lang="en-US" dirty="0" smtClean="0"/>
              <a:t>has exploded </a:t>
            </a:r>
            <a:r>
              <a:rPr lang="en-US" dirty="0"/>
              <a:t>over the last several decades.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number of individual </a:t>
            </a:r>
            <a:r>
              <a:rPr lang="en-US" dirty="0" smtClean="0"/>
              <a:t>franchises has </a:t>
            </a:r>
            <a:r>
              <a:rPr lang="en-US" dirty="0"/>
              <a:t>grown to approximately 750,000, with thousands of franchisors in </a:t>
            </a:r>
            <a:r>
              <a:rPr lang="en-US" dirty="0" smtClean="0"/>
              <a:t>the market </a:t>
            </a:r>
            <a:r>
              <a:rPr lang="en-US" dirty="0"/>
              <a:t>space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Before you get involved in franchising your business, consult with </a:t>
            </a:r>
            <a:r>
              <a:rPr lang="en-US" dirty="0" smtClean="0"/>
              <a:t>a franchise </a:t>
            </a:r>
            <a:r>
              <a:rPr lang="en-US" dirty="0"/>
              <a:t>attorney and carry out extensive research.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International </a:t>
            </a:r>
            <a:r>
              <a:rPr lang="fr-FR" dirty="0" smtClean="0"/>
              <a:t>Franchise </a:t>
            </a:r>
            <a:r>
              <a:rPr lang="fr-FR" dirty="0"/>
              <a:t>Association (http://www.franchise.org) </a:t>
            </a:r>
            <a:r>
              <a:rPr lang="fr-FR" dirty="0" smtClean="0"/>
              <a:t>provides considerable </a:t>
            </a:r>
            <a:r>
              <a:rPr lang="en-US" dirty="0" smtClean="0"/>
              <a:t>information </a:t>
            </a:r>
            <a:r>
              <a:rPr lang="en-US" dirty="0"/>
              <a:t>for franchisors, including a prospective franchise forum.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123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Do Your Research before You Franchise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486400"/>
          </a:xfrm>
        </p:spPr>
        <p:txBody>
          <a:bodyPr>
            <a:normAutofit/>
          </a:bodyPr>
          <a:lstStyle/>
          <a:p>
            <a:r>
              <a:rPr lang="en-US" dirty="0"/>
              <a:t>To better </a:t>
            </a:r>
            <a:r>
              <a:rPr lang="en-US" dirty="0" smtClean="0"/>
              <a:t>understand the </a:t>
            </a:r>
            <a:r>
              <a:rPr lang="en-US" dirty="0"/>
              <a:t>franchisee perspective, you can visit the American Association </a:t>
            </a:r>
            <a:r>
              <a:rPr lang="en-US" dirty="0" smtClean="0"/>
              <a:t>of Franchisees </a:t>
            </a:r>
            <a:r>
              <a:rPr lang="en-US" dirty="0"/>
              <a:t>and Dealers at http://www.aafd.org.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You must </a:t>
            </a:r>
            <a:r>
              <a:rPr lang="en-US" dirty="0"/>
              <a:t>offer </a:t>
            </a:r>
            <a:r>
              <a:rPr lang="en-US" dirty="0" smtClean="0"/>
              <a:t>products or </a:t>
            </a:r>
            <a:r>
              <a:rPr lang="en-US" dirty="0"/>
              <a:t>services that are sufficiently original and create unique marketing </a:t>
            </a:r>
            <a:r>
              <a:rPr lang="en-US" dirty="0" smtClean="0"/>
              <a:t>strategies to </a:t>
            </a:r>
            <a:r>
              <a:rPr lang="en-US" dirty="0"/>
              <a:t>justify the cost of the franchise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Part of the process of franchising a business will be to create </a:t>
            </a:r>
            <a:r>
              <a:rPr lang="en-US" dirty="0" smtClean="0"/>
              <a:t>a franchise </a:t>
            </a:r>
            <a:r>
              <a:rPr lang="en-US" dirty="0"/>
              <a:t>agreement, which is the contract between the franchisor </a:t>
            </a:r>
            <a:r>
              <a:rPr lang="en-US" dirty="0" smtClean="0"/>
              <a:t>and franchisee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contract establishes the standards that assure </a:t>
            </a:r>
            <a:r>
              <a:rPr lang="en-US" dirty="0" smtClean="0"/>
              <a:t>uniformity of </a:t>
            </a:r>
            <a:r>
              <a:rPr lang="en-US" dirty="0"/>
              <a:t>product (or service) throughout the franchise chain.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9786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Harvesting and Exiting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harvesting - </a:t>
            </a:r>
            <a:r>
              <a:rPr lang="en-US" dirty="0"/>
              <a:t>the act of selling</a:t>
            </a:r>
            <a:r>
              <a:rPr lang="en-US" dirty="0" smtClean="0"/>
              <a:t>, taking </a:t>
            </a:r>
            <a:r>
              <a:rPr lang="en-US" dirty="0"/>
              <a:t>public, or merging </a:t>
            </a:r>
            <a:r>
              <a:rPr lang="en-US" dirty="0" smtClean="0"/>
              <a:t>a company </a:t>
            </a:r>
            <a:r>
              <a:rPr lang="en-US" dirty="0"/>
              <a:t>to yield </a:t>
            </a:r>
            <a:r>
              <a:rPr lang="en-US" dirty="0" smtClean="0"/>
              <a:t>proceeds for </a:t>
            </a:r>
            <a:r>
              <a:rPr lang="en-US" dirty="0"/>
              <a:t>the owner(s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sz="500" dirty="0"/>
          </a:p>
          <a:p>
            <a:r>
              <a:rPr lang="en-US" dirty="0"/>
              <a:t>Licensing and franchising are possible growth strategies for </a:t>
            </a:r>
            <a:r>
              <a:rPr lang="en-US" dirty="0" smtClean="0"/>
              <a:t>entrepreneurs who </a:t>
            </a:r>
            <a:r>
              <a:rPr lang="en-US" dirty="0"/>
              <a:t>want to stay in a business.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For </a:t>
            </a:r>
            <a:r>
              <a:rPr lang="en-US" dirty="0"/>
              <a:t>those who do not wish to continue </a:t>
            </a:r>
            <a:r>
              <a:rPr lang="en-US" dirty="0" smtClean="0"/>
              <a:t>their businesses</a:t>
            </a:r>
            <a:r>
              <a:rPr lang="en-US" dirty="0"/>
              <a:t>, harvesting and exiting are options.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329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Harvest Your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may come a time in the life of your firm when you will want to </a:t>
            </a:r>
            <a:r>
              <a:rPr lang="en-US" dirty="0" smtClean="0"/>
              <a:t>close or </a:t>
            </a:r>
            <a:r>
              <a:rPr lang="en-US" dirty="0"/>
              <a:t>leave it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Unlike replication, the entrepreneur is </a:t>
            </a:r>
            <a:r>
              <a:rPr lang="en-US" dirty="0" smtClean="0"/>
              <a:t>usually no </a:t>
            </a:r>
            <a:r>
              <a:rPr lang="en-US" dirty="0"/>
              <a:t>longer involved once the business is harvested; he or she walks </a:t>
            </a:r>
            <a:r>
              <a:rPr lang="en-US" dirty="0" smtClean="0"/>
              <a:t>away with </a:t>
            </a:r>
            <a:r>
              <a:rPr lang="en-US" dirty="0"/>
              <a:t>cash, stock, or a combination of the two.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founding </a:t>
            </a:r>
            <a:r>
              <a:rPr lang="en-US" dirty="0" smtClean="0"/>
              <a:t>entrepreneur may </a:t>
            </a:r>
            <a:r>
              <a:rPr lang="en-US" dirty="0"/>
              <a:t>also work in the reorganized company for a specified time period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781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Harvest Your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William Petty’s article on harvesting,4 he quotes Steven Covey</a:t>
            </a:r>
            <a:r>
              <a:rPr lang="en-US" dirty="0" smtClean="0"/>
              <a:t>, author </a:t>
            </a:r>
            <a:r>
              <a:rPr lang="en-US" dirty="0"/>
              <a:t>of </a:t>
            </a:r>
            <a:r>
              <a:rPr lang="en-US" i="1" dirty="0"/>
              <a:t>The Seven Habits of Highly Effective People, </a:t>
            </a:r>
            <a:r>
              <a:rPr lang="en-US" dirty="0"/>
              <a:t>who writes that a </a:t>
            </a:r>
            <a:r>
              <a:rPr lang="en-US" dirty="0" smtClean="0"/>
              <a:t>key to </a:t>
            </a:r>
            <a:r>
              <a:rPr lang="en-US" dirty="0"/>
              <a:t>being effective in life is “beginning with the end in mind.”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To </a:t>
            </a:r>
            <a:r>
              <a:rPr lang="en-US" dirty="0"/>
              <a:t>that, </a:t>
            </a:r>
            <a:r>
              <a:rPr lang="en-US" dirty="0" smtClean="0"/>
              <a:t>Petty adds</a:t>
            </a:r>
            <a:r>
              <a:rPr lang="en-US" dirty="0"/>
              <a:t>, “If the entrepreneur’s goal with the venture is only to provide a living</a:t>
            </a:r>
            <a:r>
              <a:rPr lang="en-US" dirty="0" smtClean="0"/>
              <a:t>, then </a:t>
            </a:r>
            <a:r>
              <a:rPr lang="en-US" dirty="0"/>
              <a:t>the exit or harvest strategy is of no concern.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But </a:t>
            </a:r>
            <a:r>
              <a:rPr lang="en-US" dirty="0"/>
              <a:t>if the goal is to </a:t>
            </a:r>
            <a:r>
              <a:rPr lang="en-US" dirty="0" smtClean="0"/>
              <a:t>create value </a:t>
            </a:r>
            <a:r>
              <a:rPr lang="en-US" dirty="0"/>
              <a:t>for the owners and the other stakeholders in the company, a </a:t>
            </a:r>
            <a:r>
              <a:rPr lang="en-US" dirty="0" smtClean="0"/>
              <a:t>harvest strategy </a:t>
            </a:r>
            <a:r>
              <a:rPr lang="en-US" dirty="0"/>
              <a:t>is absolutely mandatory.”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672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Harvest Your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359254" cy="4525963"/>
          </a:xfrm>
        </p:spPr>
        <p:txBody>
          <a:bodyPr/>
          <a:lstStyle/>
          <a:p>
            <a:r>
              <a:rPr lang="en-US" dirty="0"/>
              <a:t>It usually requires at least 10 years to build a company of </a:t>
            </a:r>
            <a:r>
              <a:rPr lang="en-US" dirty="0" smtClean="0"/>
              <a:t>sufficient value </a:t>
            </a:r>
            <a:r>
              <a:rPr lang="en-US" dirty="0"/>
              <a:t>to harvest.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Make </a:t>
            </a:r>
            <a:r>
              <a:rPr lang="en-US" dirty="0"/>
              <a:t>the timing of harvesting part of the plans for </a:t>
            </a:r>
            <a:r>
              <a:rPr lang="en-US" dirty="0" smtClean="0"/>
              <a:t>your business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harvest strategy is important to the investors because it </a:t>
            </a:r>
            <a:r>
              <a:rPr lang="en-US" dirty="0" smtClean="0"/>
              <a:t>lets them </a:t>
            </a:r>
            <a:r>
              <a:rPr lang="en-US" dirty="0"/>
              <a:t>know up front how their </a:t>
            </a:r>
            <a:r>
              <a:rPr lang="en-US" dirty="0" smtClean="0"/>
              <a:t>investment </a:t>
            </a:r>
            <a:r>
              <a:rPr lang="en-US" dirty="0"/>
              <a:t>will eventually be turned </a:t>
            </a:r>
            <a:r>
              <a:rPr lang="en-US" dirty="0" smtClean="0"/>
              <a:t>into cash </a:t>
            </a:r>
            <a:r>
              <a:rPr lang="en-US" dirty="0"/>
              <a:t>or stock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754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00CC99"/>
                </a:solidFill>
              </a:rPr>
              <a:t>Chapter Learning Objectives</a:t>
            </a:r>
            <a:endParaRPr lang="en-US" sz="3600" b="1" u="sng" dirty="0">
              <a:solidFill>
                <a:srgbClr val="00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36107"/>
            <a:ext cx="86106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26446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how you want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grow your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 and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eventually exit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from it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how businesses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use licensing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to profit from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their brands.</a:t>
            </a:r>
          </a:p>
          <a:p>
            <a:pPr marL="457200" indent="-457200">
              <a:buAutoNum type="arabicPeriod" startAt="2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how a business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franchised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methods of valuing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 business.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500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five ways to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harvest a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business.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19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to Harvest Your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Liquidation - </a:t>
            </a:r>
            <a:r>
              <a:rPr lang="en-US" dirty="0"/>
              <a:t>the sale of </a:t>
            </a:r>
            <a:r>
              <a:rPr lang="en-US" dirty="0" smtClean="0"/>
              <a:t>all assets </a:t>
            </a:r>
            <a:r>
              <a:rPr lang="en-US" dirty="0"/>
              <a:t>of a business </a:t>
            </a:r>
            <a:r>
              <a:rPr lang="en-US" dirty="0" smtClean="0"/>
              <a:t>concurrent with </a:t>
            </a:r>
            <a:r>
              <a:rPr lang="en-US" dirty="0"/>
              <a:t>its being closed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/>
              <a:t>Not every business can be harvested.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Some </a:t>
            </a:r>
            <a:r>
              <a:rPr lang="en-US" dirty="0"/>
              <a:t>are loaded with debt </a:t>
            </a:r>
            <a:r>
              <a:rPr lang="en-US" dirty="0" smtClean="0"/>
              <a:t>or have </a:t>
            </a:r>
            <a:r>
              <a:rPr lang="en-US" dirty="0"/>
              <a:t>not created a product or service of lasting value.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 entrepreneur can </a:t>
            </a:r>
            <a:r>
              <a:rPr lang="en-US" dirty="0"/>
              <a:t>only leave such a business via liquidation</a:t>
            </a:r>
            <a:r>
              <a:rPr lang="en-US" b="1" dirty="0"/>
              <a:t> </a:t>
            </a:r>
            <a:r>
              <a:rPr lang="en-US" dirty="0"/>
              <a:t>(selling all the assets</a:t>
            </a:r>
            <a:r>
              <a:rPr lang="en-US" dirty="0" smtClean="0"/>
              <a:t>), closure</a:t>
            </a:r>
            <a:r>
              <a:rPr lang="en-US" dirty="0"/>
              <a:t>, or bankruptcy.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0911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b="1" dirty="0"/>
              <a:t>How to Value a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fair market </a:t>
            </a:r>
            <a:r>
              <a:rPr lang="en-US" dirty="0" smtClean="0">
                <a:solidFill>
                  <a:srgbClr val="FF6600"/>
                </a:solidFill>
              </a:rPr>
              <a:t>value - </a:t>
            </a:r>
            <a:r>
              <a:rPr lang="en-US" dirty="0"/>
              <a:t>the </a:t>
            </a:r>
            <a:r>
              <a:rPr lang="en-US" dirty="0" smtClean="0"/>
              <a:t>price at </a:t>
            </a:r>
            <a:r>
              <a:rPr lang="en-US" dirty="0"/>
              <a:t>which a property or </a:t>
            </a:r>
            <a:r>
              <a:rPr lang="en-US" dirty="0" smtClean="0"/>
              <a:t>business is </a:t>
            </a:r>
            <a:r>
              <a:rPr lang="en-US" dirty="0"/>
              <a:t>valued by the marketplace</a:t>
            </a:r>
            <a:r>
              <a:rPr lang="en-US" dirty="0" smtClean="0"/>
              <a:t>; the </a:t>
            </a:r>
            <a:r>
              <a:rPr lang="en-US" dirty="0"/>
              <a:t>price it would </a:t>
            </a:r>
            <a:r>
              <a:rPr lang="en-US" dirty="0" smtClean="0"/>
              <a:t>fetch on </a:t>
            </a:r>
            <a:r>
              <a:rPr lang="en-US" dirty="0"/>
              <a:t>the open market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Business valuation is both an art and a science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business that is </a:t>
            </a:r>
            <a:r>
              <a:rPr lang="en-US" dirty="0" smtClean="0"/>
              <a:t>profitable and </a:t>
            </a:r>
            <a:r>
              <a:rPr lang="en-US" dirty="0"/>
              <a:t>likely to be so in the future can be sold for a sum that </a:t>
            </a:r>
            <a:r>
              <a:rPr lang="en-US" dirty="0" smtClean="0"/>
              <a:t>represents its </a:t>
            </a:r>
            <a:r>
              <a:rPr lang="en-US" i="1" dirty="0"/>
              <a:t>net present value </a:t>
            </a:r>
            <a:r>
              <a:rPr lang="en-US" dirty="0"/>
              <a:t>today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This </a:t>
            </a:r>
            <a:r>
              <a:rPr lang="en-US" dirty="0"/>
              <a:t>is net present value in action. (Most </a:t>
            </a:r>
            <a:r>
              <a:rPr lang="en-US" dirty="0" smtClean="0"/>
              <a:t>wealth is </a:t>
            </a:r>
            <a:r>
              <a:rPr lang="en-US" dirty="0"/>
              <a:t>created by buying and selling assets that will have a </a:t>
            </a:r>
            <a:r>
              <a:rPr lang="en-US" i="1" dirty="0"/>
              <a:t>future </a:t>
            </a:r>
            <a:r>
              <a:rPr lang="en-US" dirty="0"/>
              <a:t>value.) </a:t>
            </a:r>
            <a:endParaRPr lang="en-US" dirty="0" smtClean="0"/>
          </a:p>
          <a:p>
            <a:endParaRPr lang="en-US" sz="5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45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/>
              <a:t>How to Value a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many ways to estimate the net present value of a business.</a:t>
            </a:r>
          </a:p>
          <a:p>
            <a:r>
              <a:rPr lang="en-US" dirty="0"/>
              <a:t>Value, after all, is </a:t>
            </a:r>
            <a:r>
              <a:rPr lang="en-US" i="1" dirty="0"/>
              <a:t>subjective</a:t>
            </a:r>
            <a:r>
              <a:rPr lang="en-US" dirty="0"/>
              <a:t>, meaning it is based on individual opinion </a:t>
            </a:r>
            <a:r>
              <a:rPr lang="en-US" dirty="0" smtClean="0"/>
              <a:t>or preference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/>
              <a:t>person might be willing to pay a higher price than </a:t>
            </a:r>
            <a:r>
              <a:rPr lang="en-US" dirty="0" smtClean="0"/>
              <a:t>another would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first buyer feels more optimistic about the business’s </a:t>
            </a:r>
            <a:r>
              <a:rPr lang="en-US" dirty="0" smtClean="0"/>
              <a:t>future (</a:t>
            </a:r>
            <a:r>
              <a:rPr lang="en-US" dirty="0"/>
              <a:t>and may have some personal insight in that regard) or may simply want </a:t>
            </a:r>
            <a:r>
              <a:rPr lang="en-US" dirty="0" smtClean="0"/>
              <a:t>it more </a:t>
            </a:r>
            <a:r>
              <a:rPr lang="en-US" dirty="0"/>
              <a:t>than another potential buyer does.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6805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How to Value a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are some methods entrepreneurs use to estimate the value of </a:t>
            </a:r>
            <a:r>
              <a:rPr lang="en-US" dirty="0" smtClean="0"/>
              <a:t>a business</a:t>
            </a:r>
            <a:r>
              <a:rPr lang="en-US" dirty="0"/>
              <a:t>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0978837"/>
              </p:ext>
            </p:extLst>
          </p:nvPr>
        </p:nvGraphicFramePr>
        <p:xfrm>
          <a:off x="1371600" y="1219200"/>
          <a:ext cx="6629400" cy="495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78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The Science of 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31837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three primary methods that buyers and sellers use: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55507303"/>
              </p:ext>
            </p:extLst>
          </p:nvPr>
        </p:nvGraphicFramePr>
        <p:xfrm>
          <a:off x="1371600" y="1295400"/>
          <a:ext cx="7010400" cy="4775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019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Science of 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book </a:t>
            </a:r>
            <a:r>
              <a:rPr lang="en-US" dirty="0" smtClean="0">
                <a:solidFill>
                  <a:srgbClr val="FF6600"/>
                </a:solidFill>
              </a:rPr>
              <a:t>value - </a:t>
            </a:r>
            <a:r>
              <a:rPr lang="en-US" dirty="0"/>
              <a:t>valuation of </a:t>
            </a:r>
            <a:r>
              <a:rPr lang="en-US" dirty="0" smtClean="0"/>
              <a:t>a company </a:t>
            </a:r>
            <a:r>
              <a:rPr lang="en-US" dirty="0"/>
              <a:t>as assets </a:t>
            </a:r>
            <a:r>
              <a:rPr lang="en-US" dirty="0" smtClean="0"/>
              <a:t>minus liabilities.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These three </a:t>
            </a:r>
            <a:r>
              <a:rPr lang="en-US" dirty="0" smtClean="0"/>
              <a:t>approaches; book </a:t>
            </a:r>
            <a:r>
              <a:rPr lang="en-US" dirty="0"/>
              <a:t>value</a:t>
            </a:r>
            <a:r>
              <a:rPr lang="en-US" dirty="0" smtClean="0"/>
              <a:t>, future </a:t>
            </a:r>
            <a:r>
              <a:rPr lang="en-US" dirty="0"/>
              <a:t>earnings, and market-based </a:t>
            </a:r>
            <a:r>
              <a:rPr lang="en-US" dirty="0" smtClean="0"/>
              <a:t>value are often used </a:t>
            </a:r>
            <a:r>
              <a:rPr lang="en-US" dirty="0"/>
              <a:t>concurrently, and all provide helpful perspectives on a </a:t>
            </a:r>
            <a:r>
              <a:rPr lang="en-US" dirty="0" smtClean="0"/>
              <a:t>company’s value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/>
              <a:t>Despite the sophistication of these three techniques, all of them </a:t>
            </a:r>
            <a:r>
              <a:rPr lang="en-US" dirty="0" smtClean="0"/>
              <a:t>are ultimately </a:t>
            </a:r>
            <a:r>
              <a:rPr lang="en-US" dirty="0"/>
              <a:t>only estimates.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Each </a:t>
            </a:r>
            <a:r>
              <a:rPr lang="en-US" dirty="0"/>
              <a:t>business will have particular </a:t>
            </a:r>
            <a:r>
              <a:rPr lang="en-US" dirty="0" smtClean="0"/>
              <a:t>characteristics and </a:t>
            </a:r>
            <a:r>
              <a:rPr lang="en-US" dirty="0"/>
              <a:t>special circumstances.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91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76200"/>
            <a:ext cx="8991600" cy="1143000"/>
          </a:xfrm>
        </p:spPr>
        <p:txBody>
          <a:bodyPr/>
          <a:lstStyle/>
          <a:p>
            <a:r>
              <a:rPr lang="en-US" b="1" dirty="0"/>
              <a:t>Creating Wealth by </a:t>
            </a:r>
            <a:r>
              <a:rPr lang="en-US" b="1" dirty="0" smtClean="0"/>
              <a:t>Selling a </a:t>
            </a:r>
            <a:r>
              <a:rPr lang="en-US" b="1" dirty="0"/>
              <a:t>Profitable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noted previously, a successful small business can usually be sold for </a:t>
            </a:r>
            <a:r>
              <a:rPr lang="en-US" dirty="0" smtClean="0"/>
              <a:t>between three </a:t>
            </a:r>
            <a:r>
              <a:rPr lang="en-US" dirty="0"/>
              <a:t>and five times its yearly net profit, because the buyer </a:t>
            </a:r>
            <a:r>
              <a:rPr lang="en-US" dirty="0" smtClean="0"/>
              <a:t>expects the </a:t>
            </a:r>
            <a:r>
              <a:rPr lang="en-US" dirty="0"/>
              <a:t>business to continue to keep generating income</a:t>
            </a:r>
            <a:r>
              <a:rPr lang="en-US" dirty="0" smtClean="0"/>
              <a:t>.</a:t>
            </a:r>
          </a:p>
          <a:p>
            <a:r>
              <a:rPr lang="en-US" dirty="0"/>
              <a:t>If you are in business for three years, however, and increase your </a:t>
            </a:r>
            <a:r>
              <a:rPr lang="en-US" dirty="0" smtClean="0"/>
              <a:t>net profit </a:t>
            </a:r>
            <a:r>
              <a:rPr lang="en-US" dirty="0"/>
              <a:t>each year, your business will be worth even more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If you are in business for three years, however, and increase your </a:t>
            </a:r>
            <a:r>
              <a:rPr lang="en-US" dirty="0" smtClean="0"/>
              <a:t>net profit </a:t>
            </a:r>
            <a:r>
              <a:rPr lang="en-US" dirty="0"/>
              <a:t>each year, your business will be worth even more.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378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/>
          <a:p>
            <a:r>
              <a:rPr lang="en-US" b="1" dirty="0"/>
              <a:t>Creating Wealth by </a:t>
            </a:r>
            <a:r>
              <a:rPr lang="en-US" b="1" dirty="0" smtClean="0"/>
              <a:t>Selling a </a:t>
            </a:r>
            <a:r>
              <a:rPr lang="en-US" b="1" dirty="0"/>
              <a:t>Profitable Business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business with increasing yearly </a:t>
            </a:r>
            <a:r>
              <a:rPr lang="en-US" dirty="0" smtClean="0"/>
              <a:t>net profit </a:t>
            </a:r>
            <a:r>
              <a:rPr lang="en-US" dirty="0"/>
              <a:t>will be considered more valuable than a business with static earnings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Entrepreneurs </a:t>
            </a:r>
            <a:r>
              <a:rPr lang="en-US" dirty="0"/>
              <a:t>establish successful businesses, sell them, and use </a:t>
            </a:r>
            <a:r>
              <a:rPr lang="en-US" dirty="0" smtClean="0"/>
              <a:t>the resulting </a:t>
            </a:r>
            <a:r>
              <a:rPr lang="en-US" dirty="0"/>
              <a:t>wealth to create new enterprises and more wealth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Entrepreneurs also </a:t>
            </a:r>
            <a:r>
              <a:rPr lang="en-US" dirty="0"/>
              <a:t>use their wealth to support political, environmental, and social causes.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4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Harvesting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915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Harvesting options for exiting a business fall into five categories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2895819"/>
              </p:ext>
            </p:extLst>
          </p:nvPr>
        </p:nvGraphicFramePr>
        <p:xfrm>
          <a:off x="381000" y="1397000"/>
          <a:ext cx="8458200" cy="4775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325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b="1" dirty="0"/>
              <a:t>Harvesting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31837"/>
            <a:ext cx="89154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merger - </a:t>
            </a:r>
            <a:r>
              <a:rPr lang="en-US" dirty="0"/>
              <a:t>the joining of </a:t>
            </a:r>
            <a:r>
              <a:rPr lang="en-US" dirty="0" smtClean="0"/>
              <a:t>two companies </a:t>
            </a:r>
            <a:r>
              <a:rPr lang="en-US" dirty="0"/>
              <a:t>in order to </a:t>
            </a:r>
            <a:r>
              <a:rPr lang="en-US" dirty="0" smtClean="0"/>
              <a:t>share their </a:t>
            </a:r>
            <a:r>
              <a:rPr lang="en-US" dirty="0"/>
              <a:t>respective strengths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An overview of harvesting strategies should help you plan the final </a:t>
            </a:r>
            <a:r>
              <a:rPr lang="en-US" dirty="0" smtClean="0"/>
              <a:t>stage of </a:t>
            </a:r>
            <a:r>
              <a:rPr lang="en-US" dirty="0"/>
              <a:t>your relationship with the company you are starting to create now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Stewart Butterfield and </a:t>
            </a:r>
            <a:r>
              <a:rPr lang="en-US" dirty="0" err="1" smtClean="0"/>
              <a:t>Caterina</a:t>
            </a:r>
            <a:r>
              <a:rPr lang="en-US" dirty="0" smtClean="0"/>
              <a:t> Fake </a:t>
            </a:r>
            <a:r>
              <a:rPr lang="en-US" dirty="0"/>
              <a:t>launched Flickr in early </a:t>
            </a:r>
            <a:r>
              <a:rPr lang="en-US" dirty="0" smtClean="0"/>
              <a:t>2004 and </a:t>
            </a:r>
            <a:r>
              <a:rPr lang="en-US" dirty="0"/>
              <a:t>sold it just over one year </a:t>
            </a:r>
            <a:r>
              <a:rPr lang="en-US" dirty="0" smtClean="0"/>
              <a:t>later to </a:t>
            </a:r>
            <a:r>
              <a:rPr lang="en-US" dirty="0"/>
              <a:t>Yahoo</a:t>
            </a:r>
            <a:r>
              <a:rPr lang="en-US" dirty="0" smtClean="0"/>
              <a:t>!.</a:t>
            </a:r>
          </a:p>
          <a:p>
            <a:endParaRPr lang="en-US" sz="500" dirty="0" smtClean="0"/>
          </a:p>
          <a:p>
            <a:r>
              <a:rPr lang="en-US" dirty="0" smtClean="0"/>
              <a:t>The </a:t>
            </a:r>
            <a:r>
              <a:rPr lang="en-US" dirty="0"/>
              <a:t>sale price </a:t>
            </a:r>
            <a:r>
              <a:rPr lang="en-US" dirty="0" smtClean="0"/>
              <a:t>was $</a:t>
            </a:r>
            <a:r>
              <a:rPr lang="en-US" dirty="0"/>
              <a:t>35 million in cash.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It </a:t>
            </a:r>
            <a:r>
              <a:rPr lang="en-US" dirty="0"/>
              <a:t>would </a:t>
            </a:r>
            <a:r>
              <a:rPr lang="en-US" dirty="0" smtClean="0"/>
              <a:t>appear that </a:t>
            </a:r>
            <a:r>
              <a:rPr lang="en-US" dirty="0"/>
              <a:t>the couple harvested their </a:t>
            </a:r>
            <a:r>
              <a:rPr lang="en-US" dirty="0" smtClean="0"/>
              <a:t>company very </a:t>
            </a:r>
            <a:r>
              <a:rPr lang="en-US" dirty="0"/>
              <a:t>quickly, but the story </a:t>
            </a:r>
            <a:r>
              <a:rPr lang="en-US" dirty="0" smtClean="0"/>
              <a:t>begins several </a:t>
            </a:r>
            <a:r>
              <a:rPr lang="en-US" dirty="0"/>
              <a:t>years earlier.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22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You Want from Your Business?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029200"/>
          </a:xfrm>
        </p:spPr>
        <p:txBody>
          <a:bodyPr>
            <a:normAutofit/>
          </a:bodyPr>
          <a:lstStyle/>
          <a:p>
            <a:r>
              <a:rPr lang="en-US" dirty="0"/>
              <a:t>Just as people start businesses for a variety of reasons and have </a:t>
            </a:r>
            <a:r>
              <a:rPr lang="en-US" dirty="0" smtClean="0"/>
              <a:t>different goals </a:t>
            </a:r>
            <a:r>
              <a:rPr lang="en-US" dirty="0"/>
              <a:t>and objectives, they also have different reasons for </a:t>
            </a:r>
            <a:r>
              <a:rPr lang="en-US" dirty="0" smtClean="0"/>
              <a:t>leaving </a:t>
            </a:r>
            <a:r>
              <a:rPr lang="en-US" dirty="0"/>
              <a:t>them</a:t>
            </a:r>
            <a:r>
              <a:rPr lang="en-US" dirty="0" smtClean="0"/>
              <a:t>—and </a:t>
            </a:r>
            <a:r>
              <a:rPr lang="en-US" dirty="0"/>
              <a:t>different ways of doing so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Some entrepreneurs enjoy the </a:t>
            </a:r>
            <a:r>
              <a:rPr lang="en-US" dirty="0" smtClean="0"/>
              <a:t>stability and </a:t>
            </a:r>
            <a:r>
              <a:rPr lang="en-US" dirty="0"/>
              <a:t>earnings associated with carrying on a successful business </a:t>
            </a:r>
            <a:r>
              <a:rPr lang="en-US" dirty="0" smtClean="0"/>
              <a:t>they have established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r>
              <a:rPr lang="en-US" dirty="0"/>
              <a:t>Regardless of which route you choose, your business plan </a:t>
            </a:r>
            <a:r>
              <a:rPr lang="en-US" dirty="0" smtClean="0"/>
              <a:t>should clearly </a:t>
            </a:r>
            <a:r>
              <a:rPr lang="en-US" dirty="0"/>
              <a:t>state your intentions.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2554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7244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Increase </a:t>
            </a:r>
            <a:r>
              <a:rPr lang="en-US" sz="2000" b="1" dirty="0"/>
              <a:t>the free cash flow.</a:t>
            </a:r>
            <a:r>
              <a:rPr lang="en-US" sz="2000" b="1" i="1" dirty="0"/>
              <a:t> </a:t>
            </a:r>
            <a:r>
              <a:rPr lang="en-US" sz="2000" dirty="0"/>
              <a:t>For the first 7 to 10 years of </a:t>
            </a:r>
            <a:r>
              <a:rPr lang="en-US" sz="2000" dirty="0" smtClean="0"/>
              <a:t>operation, you </a:t>
            </a:r>
            <a:br>
              <a:rPr lang="en-US" sz="2000" dirty="0" smtClean="0"/>
            </a:br>
            <a:r>
              <a:rPr lang="en-US" sz="2000" dirty="0" smtClean="0"/>
              <a:t>    will </a:t>
            </a:r>
            <a:r>
              <a:rPr lang="en-US" sz="2000" dirty="0"/>
              <a:t>want to reinvest as much profit as possible into the </a:t>
            </a:r>
            <a:r>
              <a:rPr lang="en-US" sz="2000" dirty="0" smtClean="0"/>
              <a:t>company in </a:t>
            </a:r>
            <a:r>
              <a:rPr lang="en-US" sz="2000" dirty="0"/>
              <a:t>order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to </a:t>
            </a:r>
            <a:r>
              <a:rPr lang="en-US" sz="2000" dirty="0"/>
              <a:t>grow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Advantages</a:t>
            </a: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You can retain ownership of the firm with this strategy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You do not have to seek a buyer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Disadvantages</a:t>
            </a: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You will need a solid financial strategy to minimize taxes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You have to be patient, as it can take a long time.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6858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 options for exiting a business fall into five categories: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Harvesting </a:t>
            </a:r>
            <a:r>
              <a:rPr lang="en-US" b="1" dirty="0"/>
              <a:t>Options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 smtClean="0"/>
              <a:t>2</a:t>
            </a:r>
            <a:r>
              <a:rPr lang="en-US" sz="2000" dirty="0"/>
              <a:t>. </a:t>
            </a:r>
            <a:r>
              <a:rPr lang="en-US" sz="2000" b="1" dirty="0"/>
              <a:t>Management buyout (MBO)</a:t>
            </a:r>
            <a:r>
              <a:rPr lang="en-US" sz="2000" dirty="0"/>
              <a:t> In this strategy, the entrepreneur sells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firm </a:t>
            </a:r>
            <a:r>
              <a:rPr lang="en-US" sz="2000" dirty="0"/>
              <a:t>to its managers, who raise the money via personal investments and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debt.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Advantages</a:t>
            </a:r>
          </a:p>
          <a:p>
            <a:pPr marL="0" indent="0">
              <a:buNone/>
            </a:pPr>
            <a:r>
              <a:rPr lang="en-US" sz="2000" dirty="0"/>
              <a:t>    • Managers often want to buy the business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    • You get emotional satisfaction of selling to people you know and have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trained.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Disadvantages</a:t>
            </a:r>
            <a:endParaRPr lang="en-US" sz="2000" b="1" dirty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If the managers buy with debt, they may never finish paying off </a:t>
            </a:r>
            <a:r>
              <a:rPr lang="en-US" sz="2000" dirty="0" smtClean="0"/>
              <a:t>the  </a:t>
            </a:r>
            <a:br>
              <a:rPr lang="en-US" sz="2000" dirty="0" smtClean="0"/>
            </a:br>
            <a:r>
              <a:rPr lang="en-US" sz="2000" dirty="0" smtClean="0"/>
              <a:t>      purchase.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Managers may have incentives to lower the profits, if the payout </a:t>
            </a:r>
            <a:r>
              <a:rPr lang="en-US" sz="2000" dirty="0" smtClean="0"/>
              <a:t>to you </a:t>
            </a:r>
            <a:br>
              <a:rPr lang="en-US" sz="2000" dirty="0" smtClean="0"/>
            </a:br>
            <a:r>
              <a:rPr lang="en-US" sz="2000" dirty="0" smtClean="0"/>
              <a:t>      depends </a:t>
            </a:r>
            <a:r>
              <a:rPr lang="en-US" sz="2000" dirty="0"/>
              <a:t>on company earnings.</a:t>
            </a: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6858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 options for exiting a business fall into five categories: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Harvesting Options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58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816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b="1" dirty="0"/>
              <a:t>Employee stock ownership plan (ESOP). </a:t>
            </a:r>
            <a:r>
              <a:rPr lang="en-US" sz="2000" dirty="0"/>
              <a:t>This strategy both </a:t>
            </a:r>
            <a:r>
              <a:rPr lang="en-US" sz="2000" dirty="0" smtClean="0"/>
              <a:t>provides </a:t>
            </a:r>
            <a:br>
              <a:rPr lang="en-US" sz="2000" dirty="0" smtClean="0"/>
            </a:br>
            <a:r>
              <a:rPr lang="en-US" sz="2000" dirty="0" smtClean="0"/>
              <a:t>    an </a:t>
            </a:r>
            <a:r>
              <a:rPr lang="en-US" sz="2000" dirty="0"/>
              <a:t>employee retirement plan and allows the owners to sell </a:t>
            </a:r>
            <a:r>
              <a:rPr lang="en-US" sz="2000" dirty="0" smtClean="0"/>
              <a:t>their stock </a:t>
            </a:r>
            <a:br>
              <a:rPr lang="en-US" sz="2000" dirty="0" smtClean="0"/>
            </a:br>
            <a:r>
              <a:rPr lang="en-US" sz="2000" dirty="0" smtClean="0"/>
              <a:t>    and </a:t>
            </a:r>
            <a:r>
              <a:rPr lang="en-US" sz="2000" dirty="0"/>
              <a:t>exit the company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Advantages</a:t>
            </a: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The ESOP has some special tax advantages; for example, the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company can </a:t>
            </a:r>
            <a:r>
              <a:rPr lang="en-US" sz="2000" dirty="0"/>
              <a:t>deduct both the principal and interest payments on </a:t>
            </a:r>
            <a:r>
              <a:rPr lang="en-US" sz="2000" dirty="0" smtClean="0"/>
              <a:t>the </a:t>
            </a:r>
            <a:br>
              <a:rPr lang="en-US" sz="2000" dirty="0" smtClean="0"/>
            </a:br>
            <a:r>
              <a:rPr lang="en-US" sz="2000" dirty="0" smtClean="0"/>
              <a:t>       loan</a:t>
            </a:r>
            <a:r>
              <a:rPr lang="en-US" sz="2000" dirty="0"/>
              <a:t>, and the dividends paid on any stock held in the ESOP </a:t>
            </a:r>
            <a:r>
              <a:rPr lang="en-US" sz="2000" dirty="0" smtClean="0"/>
              <a:t>are  </a:t>
            </a:r>
            <a:br>
              <a:rPr lang="en-US" sz="2000" dirty="0" smtClean="0"/>
            </a:br>
            <a:r>
              <a:rPr lang="en-US" sz="2000" dirty="0" smtClean="0"/>
              <a:t>       considered </a:t>
            </a:r>
            <a:r>
              <a:rPr lang="en-US" sz="2000" dirty="0"/>
              <a:t>a tax-deductible expense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Employees will be more committed to the company’s success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Disadvantages</a:t>
            </a: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This is not a good strategy if the entrepreneur does not want </a:t>
            </a:r>
            <a:r>
              <a:rPr lang="en-US" sz="2000" dirty="0" smtClean="0"/>
              <a:t>the </a:t>
            </a:r>
            <a:br>
              <a:rPr lang="en-US" sz="2000" dirty="0" smtClean="0"/>
            </a:br>
            <a:r>
              <a:rPr lang="en-US" sz="2000" dirty="0" smtClean="0"/>
              <a:t>       employees </a:t>
            </a:r>
            <a:r>
              <a:rPr lang="en-US" sz="2000" dirty="0"/>
              <a:t>to have control of the company. The ESOP must </a:t>
            </a:r>
            <a:r>
              <a:rPr lang="en-US" sz="2000" dirty="0" smtClean="0"/>
              <a:t>extend to </a:t>
            </a:r>
            <a:br>
              <a:rPr lang="en-US" sz="2000" dirty="0" smtClean="0"/>
            </a:br>
            <a:r>
              <a:rPr lang="en-US" sz="2000" dirty="0" smtClean="0"/>
              <a:t>       all </a:t>
            </a:r>
            <a:r>
              <a:rPr lang="en-US" sz="2000" dirty="0"/>
              <a:t>employees and requires the entrepreneur to open up the company’s</a:t>
            </a:r>
          </a:p>
          <a:p>
            <a:pPr marL="0" indent="0">
              <a:buNone/>
            </a:pPr>
            <a:r>
              <a:rPr lang="en-US" sz="2000" dirty="0" smtClean="0"/>
              <a:t>       books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6858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 options for exiting a business fall into five categories: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Harvesting Options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928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9530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b="1" i="1" dirty="0"/>
              <a:t>Merging or being acquired. </a:t>
            </a:r>
            <a:r>
              <a:rPr lang="en-US" sz="2000" dirty="0"/>
              <a:t>Selling the company to another </a:t>
            </a:r>
            <a:r>
              <a:rPr lang="en-US" sz="2000" dirty="0" smtClean="0"/>
              <a:t>company </a:t>
            </a:r>
            <a:br>
              <a:rPr lang="en-US" sz="2000" dirty="0" smtClean="0"/>
            </a:br>
            <a:r>
              <a:rPr lang="en-US" sz="2000" dirty="0" smtClean="0"/>
              <a:t>    can </a:t>
            </a:r>
            <a:r>
              <a:rPr lang="en-US" sz="2000" dirty="0"/>
              <a:t>be an exit strategy for an entrepreneur who would like </a:t>
            </a:r>
            <a:r>
              <a:rPr lang="en-US" sz="2000" dirty="0" smtClean="0"/>
              <a:t>his or </a:t>
            </a:r>
            <a:r>
              <a:rPr lang="en-US" sz="2000" dirty="0"/>
              <a:t>her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creation </a:t>
            </a:r>
            <a:r>
              <a:rPr lang="en-US" sz="2000" dirty="0"/>
              <a:t>to have an opportunity to grow significantly by </a:t>
            </a:r>
            <a:r>
              <a:rPr lang="en-US" sz="2000" dirty="0" smtClean="0"/>
              <a:t>using another </a:t>
            </a:r>
            <a:br>
              <a:rPr lang="en-US" sz="2000" dirty="0" smtClean="0"/>
            </a:br>
            <a:r>
              <a:rPr lang="en-US" sz="2000" dirty="0" smtClean="0"/>
              <a:t>    company’s </a:t>
            </a:r>
            <a:r>
              <a:rPr lang="en-US" sz="2000" dirty="0"/>
              <a:t>funds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Advantages</a:t>
            </a: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The acquiring company can realize growth that was not </a:t>
            </a:r>
            <a:r>
              <a:rPr lang="en-US" sz="2000" dirty="0" smtClean="0"/>
              <a:t>possible for </a:t>
            </a:r>
            <a:br>
              <a:rPr lang="en-US" sz="2000" dirty="0" smtClean="0"/>
            </a:br>
            <a:r>
              <a:rPr lang="en-US" sz="2000" dirty="0" smtClean="0"/>
              <a:t>       you.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You can exit the company at the time of the </a:t>
            </a:r>
            <a:r>
              <a:rPr lang="en-US" sz="2000" b="1" dirty="0"/>
              <a:t>merger </a:t>
            </a:r>
            <a:r>
              <a:rPr lang="en-US" sz="2000" dirty="0"/>
              <a:t>or </a:t>
            </a:r>
            <a:r>
              <a:rPr lang="en-US" sz="2000" dirty="0" smtClean="0"/>
              <a:t>acquisition or </a:t>
            </a:r>
            <a:r>
              <a:rPr lang="en-US" sz="2000" dirty="0"/>
              <a:t>be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part </a:t>
            </a:r>
            <a:r>
              <a:rPr lang="en-US" sz="2000" dirty="0"/>
              <a:t>of the growth and exit later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CC99"/>
                </a:solidFill>
              </a:rPr>
              <a:t>Disadvantages</a:t>
            </a: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This can be an emotionally draining strategy, with a lot of </a:t>
            </a:r>
            <a:r>
              <a:rPr lang="en-US" sz="2000" dirty="0" smtClean="0"/>
              <a:t>ups and </a:t>
            </a:r>
            <a:br>
              <a:rPr lang="en-US" sz="2000" dirty="0" smtClean="0"/>
            </a:br>
            <a:r>
              <a:rPr lang="en-US" sz="2000" dirty="0" smtClean="0"/>
              <a:t>       downs </a:t>
            </a:r>
            <a:r>
              <a:rPr lang="en-US" sz="2000" dirty="0"/>
              <a:t>during negotiations; a sale can take over a year </a:t>
            </a:r>
            <a:r>
              <a:rPr lang="en-US" sz="2000" dirty="0" smtClean="0"/>
              <a:t>to finalize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6858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 options for exiting a business fall into five categories: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/>
              <a:t>Harvesting Options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2735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486400"/>
          </a:xfrm>
          <a:ln>
            <a:solidFill>
              <a:srgbClr val="FF6600"/>
            </a:solidFill>
          </a:ln>
        </p:spPr>
        <p:txBody>
          <a:bodyPr>
            <a:noAutofit/>
          </a:bodyPr>
          <a:lstStyle/>
          <a:p>
            <a:endParaRPr lang="en-US" sz="500" dirty="0" smtClean="0"/>
          </a:p>
          <a:p>
            <a:pPr marL="0" indent="0">
              <a:buNone/>
            </a:pPr>
            <a:r>
              <a:rPr lang="en-US" sz="2000" dirty="0"/>
              <a:t>5. </a:t>
            </a:r>
            <a:r>
              <a:rPr lang="en-US" sz="2000" b="1" dirty="0"/>
              <a:t>Initial public offering (IPO)</a:t>
            </a:r>
            <a:r>
              <a:rPr lang="en-US" sz="2000" b="1" i="1" dirty="0"/>
              <a:t>. </a:t>
            </a:r>
            <a:r>
              <a:rPr lang="en-US" sz="2000" dirty="0"/>
              <a:t>An initial public offering (IPO), </a:t>
            </a:r>
            <a:r>
              <a:rPr lang="en-US" sz="2000" dirty="0" smtClean="0"/>
              <a:t>or “</a:t>
            </a:r>
            <a:r>
              <a:rPr lang="en-US" sz="2000" dirty="0"/>
              <a:t>going public,” will mean selling shares of your company in the </a:t>
            </a:r>
            <a:r>
              <a:rPr lang="en-US" sz="2000" dirty="0" smtClean="0"/>
              <a:t>stock market.</a:t>
            </a:r>
          </a:p>
          <a:p>
            <a:pPr marL="0" indent="0">
              <a:buNone/>
            </a:pPr>
            <a:endParaRPr lang="en-US" sz="5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Advantages</a:t>
            </a:r>
            <a:endParaRPr lang="en-US" sz="2000" b="1" dirty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An IPO can be a very profitable way to harvest your company</a:t>
            </a:r>
            <a:r>
              <a:rPr lang="en-US" sz="2000" dirty="0" smtClean="0"/>
              <a:t>. The </a:t>
            </a:r>
            <a:br>
              <a:rPr lang="en-US" sz="2000" dirty="0" smtClean="0"/>
            </a:br>
            <a:r>
              <a:rPr lang="en-US" sz="2000" dirty="0" smtClean="0"/>
              <a:t>       market </a:t>
            </a:r>
            <a:r>
              <a:rPr lang="en-US" sz="2000" dirty="0"/>
              <a:t>may place a large premium on your </a:t>
            </a:r>
            <a:r>
              <a:rPr lang="en-US" sz="2000" dirty="0" smtClean="0"/>
              <a:t>company’s value.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Very few entrepreneurial firms ever complete an IPO, but, </a:t>
            </a:r>
            <a:r>
              <a:rPr lang="en-US" sz="2000" dirty="0" smtClean="0"/>
              <a:t>if successful</a:t>
            </a:r>
            <a:r>
              <a:rPr lang="en-US" sz="2000" dirty="0"/>
              <a:t>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it </a:t>
            </a:r>
            <a:r>
              <a:rPr lang="en-US" sz="2000" dirty="0"/>
              <a:t>can bring significant financial rewards.</a:t>
            </a:r>
          </a:p>
          <a:p>
            <a:pPr marL="0" indent="0">
              <a:buNone/>
            </a:pPr>
            <a:endParaRPr lang="en-US" sz="500" b="1" dirty="0" smtClean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CC99"/>
                </a:solidFill>
              </a:rPr>
              <a:t>Disadvantages</a:t>
            </a:r>
            <a:endParaRPr lang="en-US" sz="2000" b="1" dirty="0">
              <a:solidFill>
                <a:srgbClr val="00CC99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An IPO is a very exciting, but stressful, all-consuming, and </a:t>
            </a:r>
            <a:r>
              <a:rPr lang="en-US" sz="2000" dirty="0" smtClean="0"/>
              <a:t>very  </a:t>
            </a:r>
            <a:br>
              <a:rPr lang="en-US" sz="2000" dirty="0" smtClean="0"/>
            </a:br>
            <a:r>
              <a:rPr lang="en-US" sz="2000" dirty="0" smtClean="0"/>
              <a:t>       expensive </a:t>
            </a:r>
            <a:r>
              <a:rPr lang="en-US" sz="2000" dirty="0"/>
              <a:t>way to harvest a company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It requires a lot of work from the entrepreneur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 smtClean="0"/>
              <a:t>    • </a:t>
            </a:r>
            <a:r>
              <a:rPr lang="en-US" sz="2000" dirty="0"/>
              <a:t>Ultimately, the market determines the outcome</a:t>
            </a:r>
            <a:r>
              <a:rPr lang="en-US" sz="2000" dirty="0" smtClean="0"/>
              <a:t>.  This </a:t>
            </a:r>
            <a:r>
              <a:rPr lang="en-US" sz="2000" dirty="0"/>
              <a:t>overview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harvesting </a:t>
            </a:r>
            <a:r>
              <a:rPr lang="en-US" sz="2000" dirty="0"/>
              <a:t>strategies should help you plan </a:t>
            </a:r>
            <a:r>
              <a:rPr lang="en-US" sz="2000" dirty="0" smtClean="0"/>
              <a:t>the final </a:t>
            </a:r>
            <a:r>
              <a:rPr lang="en-US" sz="2000" dirty="0"/>
              <a:t>stage of your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       relationship </a:t>
            </a:r>
            <a:r>
              <a:rPr lang="en-US" sz="2000" dirty="0"/>
              <a:t>with the company you are </a:t>
            </a:r>
            <a:r>
              <a:rPr lang="en-US" sz="2000" dirty="0" smtClean="0"/>
              <a:t>starting to </a:t>
            </a:r>
            <a:r>
              <a:rPr lang="en-US" sz="2000" dirty="0"/>
              <a:t>create now.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2016 Pearson Education, Inc.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533400"/>
            <a:ext cx="8737979" cy="40011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Harvesting options for exiting a business fall into five categories: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143000"/>
          </a:xfrm>
        </p:spPr>
        <p:txBody>
          <a:bodyPr/>
          <a:lstStyle/>
          <a:p>
            <a:r>
              <a:rPr lang="en-US" b="1" dirty="0"/>
              <a:t>Harvesting Options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685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Exit Strategy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Simply claiming that your business will go public one day will get a </a:t>
            </a:r>
            <a:r>
              <a:rPr lang="en-US" dirty="0" smtClean="0"/>
              <a:t>skeptical reaction </a:t>
            </a:r>
            <a:r>
              <a:rPr lang="en-US" dirty="0"/>
              <a:t>from potential investors.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They </a:t>
            </a:r>
            <a:r>
              <a:rPr lang="en-US" dirty="0"/>
              <a:t>understand that you </a:t>
            </a:r>
            <a:r>
              <a:rPr lang="en-US" dirty="0" smtClean="0"/>
              <a:t>cannot </a:t>
            </a:r>
            <a:r>
              <a:rPr lang="en-US" i="1" dirty="0" smtClean="0"/>
              <a:t>guarantee </a:t>
            </a:r>
            <a:r>
              <a:rPr lang="en-US" dirty="0"/>
              <a:t>how they will recoup their investment or predict your exact </a:t>
            </a:r>
            <a:r>
              <a:rPr lang="en-US" dirty="0" smtClean="0"/>
              <a:t>exit strategy</a:t>
            </a:r>
            <a:r>
              <a:rPr lang="en-US" dirty="0"/>
              <a:t>, but you can show you are aware that, for the vast majority </a:t>
            </a:r>
            <a:r>
              <a:rPr lang="en-US" dirty="0" smtClean="0"/>
              <a:t>of small </a:t>
            </a:r>
            <a:r>
              <a:rPr lang="en-US" dirty="0"/>
              <a:t>businesses, going public is a fantasy.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Demonstrate </a:t>
            </a:r>
            <a:r>
              <a:rPr lang="en-US" dirty="0"/>
              <a:t>your </a:t>
            </a:r>
            <a:r>
              <a:rPr lang="en-US" dirty="0" smtClean="0"/>
              <a:t>understanding of </a:t>
            </a:r>
            <a:r>
              <a:rPr lang="en-US" dirty="0"/>
              <a:t>exit strategies by thinking through the following four basic possibilities.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33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Exit Strategy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one do you think best describes what you intend to </a:t>
            </a:r>
            <a:r>
              <a:rPr lang="en-US" dirty="0" smtClean="0"/>
              <a:t>make happen </a:t>
            </a:r>
            <a:r>
              <a:rPr lang="en-US" dirty="0"/>
              <a:t>for your business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45693"/>
              </p:ext>
            </p:extLst>
          </p:nvPr>
        </p:nvGraphicFramePr>
        <p:xfrm>
          <a:off x="1524000" y="1524000"/>
          <a:ext cx="6629400" cy="4648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795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/>
              <a:t>Exit Strategy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1" dirty="0" smtClean="0"/>
              <a:t>Acquisition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dirty="0"/>
              <a:t>Do you believe you could create a business that </a:t>
            </a:r>
            <a:r>
              <a:rPr lang="en-US" dirty="0" smtClean="0"/>
              <a:t>someone would </a:t>
            </a:r>
            <a:r>
              <a:rPr lang="en-US" dirty="0"/>
              <a:t>want to buy one day</a:t>
            </a:r>
            <a:r>
              <a:rPr lang="en-US" dirty="0" smtClean="0"/>
              <a:t>?</a:t>
            </a:r>
          </a:p>
          <a:p>
            <a:pPr marL="457200" indent="-457200">
              <a:buAutoNum type="arabicPeriod"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 Your </a:t>
            </a:r>
            <a:r>
              <a:rPr lang="en-US" dirty="0"/>
              <a:t>exit strategy could be to </a:t>
            </a:r>
            <a:r>
              <a:rPr lang="en-US" dirty="0" smtClean="0"/>
              <a:t>create a </a:t>
            </a:r>
            <a:r>
              <a:rPr lang="en-US" dirty="0"/>
              <a:t>company that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 would </a:t>
            </a:r>
            <a:r>
              <a:rPr lang="en-US" dirty="0"/>
              <a:t>be valuable for one of your suppliers or </a:t>
            </a:r>
            <a:r>
              <a:rPr lang="en-US" dirty="0" smtClean="0"/>
              <a:t>a major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/>
              <a:t> competitor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Earn-out. </a:t>
            </a:r>
            <a:r>
              <a:rPr lang="en-US" dirty="0"/>
              <a:t>To use an earn-out strategy, you will need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projected cash flow </a:t>
            </a:r>
            <a:r>
              <a:rPr lang="en-US" dirty="0"/>
              <a:t>statements that show the business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eventually </a:t>
            </a:r>
            <a:r>
              <a:rPr lang="en-US" dirty="0"/>
              <a:t>generating </a:t>
            </a:r>
            <a:r>
              <a:rPr lang="en-US" dirty="0" smtClean="0"/>
              <a:t>a strong </a:t>
            </a:r>
            <a:r>
              <a:rPr lang="en-US" dirty="0"/>
              <a:t>positive cash flow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Debt/equity exchange. </a:t>
            </a:r>
            <a:r>
              <a:rPr lang="en-US" dirty="0"/>
              <a:t>If your investors will be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lending </a:t>
            </a:r>
            <a:r>
              <a:rPr lang="en-US" dirty="0"/>
              <a:t>you money</a:t>
            </a:r>
            <a:r>
              <a:rPr lang="en-US" dirty="0" smtClean="0"/>
              <a:t>, eventually </a:t>
            </a:r>
            <a:r>
              <a:rPr lang="en-US" dirty="0"/>
              <a:t>you can offer to trade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equity </a:t>
            </a:r>
            <a:r>
              <a:rPr lang="en-US" dirty="0"/>
              <a:t>for portions of the debt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buNone/>
            </a:pPr>
            <a:r>
              <a:rPr lang="en-US" dirty="0" smtClean="0"/>
              <a:t>    This will </a:t>
            </a:r>
            <a:r>
              <a:rPr lang="en-US" dirty="0"/>
              <a:t>slowly reduce the interest due over time (as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the </a:t>
            </a:r>
            <a:r>
              <a:rPr lang="en-US" dirty="0"/>
              <a:t>face value of </a:t>
            </a:r>
            <a:r>
              <a:rPr lang="en-US" dirty="0" smtClean="0"/>
              <a:t>the loan </a:t>
            </a:r>
            <a:r>
              <a:rPr lang="en-US" dirty="0"/>
              <a:t>decreases).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664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Exit Strategy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Merge.</a:t>
            </a:r>
            <a:r>
              <a:rPr lang="en-US" b="1" i="1" dirty="0"/>
              <a:t> </a:t>
            </a:r>
            <a:r>
              <a:rPr lang="en-US" dirty="0"/>
              <a:t>This strategy is similar to that of acquisition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    but</a:t>
            </a:r>
            <a:r>
              <a:rPr lang="en-US" dirty="0"/>
              <a:t>, in a </a:t>
            </a:r>
            <a:r>
              <a:rPr lang="en-US" dirty="0" smtClean="0"/>
              <a:t>merger, two </a:t>
            </a:r>
            <a:r>
              <a:rPr lang="en-US" dirty="0"/>
              <a:t>companies join together to share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their strengths.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One </a:t>
            </a:r>
            <a:r>
              <a:rPr lang="en-US" dirty="0" smtClean="0"/>
              <a:t>company might </a:t>
            </a:r>
            <a:r>
              <a:rPr lang="en-US" dirty="0"/>
              <a:t>have an extensive customer base, whereas the other might </a:t>
            </a:r>
            <a:r>
              <a:rPr lang="en-US" dirty="0" smtClean="0"/>
              <a:t>possess a </a:t>
            </a:r>
            <a:r>
              <a:rPr lang="en-US" dirty="0"/>
              <a:t>distribution channel the first company needs.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Or </a:t>
            </a:r>
            <a:r>
              <a:rPr lang="en-US" dirty="0"/>
              <a:t>perhaps </a:t>
            </a:r>
            <a:r>
              <a:rPr lang="en-US" dirty="0" smtClean="0"/>
              <a:t>each company </a:t>
            </a:r>
            <a:r>
              <a:rPr lang="en-US" dirty="0"/>
              <a:t>is doing well in different geographical areas, and a </a:t>
            </a:r>
            <a:r>
              <a:rPr lang="en-US" dirty="0" smtClean="0"/>
              <a:t>merger would </a:t>
            </a:r>
            <a:r>
              <a:rPr lang="en-US" dirty="0"/>
              <a:t>open up these respective markets to the other’s products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Regardless, cash will change hands, and the original investors </a:t>
            </a:r>
            <a:r>
              <a:rPr lang="en-US" dirty="0" smtClean="0"/>
              <a:t>can make </a:t>
            </a:r>
            <a:r>
              <a:rPr lang="en-US" dirty="0"/>
              <a:t>their shares available for sale to complete the merger.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08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/>
              <a:t>Investors Will Care about Your Exit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We have emphasized that your exit strategy will be important to your investors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Your business plan should spell out in how many years you </a:t>
            </a:r>
            <a:r>
              <a:rPr lang="en-US" dirty="0" smtClean="0"/>
              <a:t>expect them </a:t>
            </a:r>
            <a:r>
              <a:rPr lang="en-US" dirty="0"/>
              <a:t>to be able to cash out and the financial data in your plan must </a:t>
            </a:r>
            <a:r>
              <a:rPr lang="en-US" dirty="0" smtClean="0"/>
              <a:t>show this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Again</a:t>
            </a:r>
            <a:r>
              <a:rPr lang="en-US" dirty="0"/>
              <a:t>, it will not be enough to mention that someday the </a:t>
            </a:r>
            <a:r>
              <a:rPr lang="en-US" dirty="0" smtClean="0"/>
              <a:t>company will </a:t>
            </a:r>
            <a:r>
              <a:rPr lang="en-US" dirty="0"/>
              <a:t>go public and their share of the business will be worth “a lot” of money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/>
              <a:t>Of the thousands of new ventures launched every year in the United States</a:t>
            </a:r>
            <a:r>
              <a:rPr lang="en-US" dirty="0" smtClean="0"/>
              <a:t>, only </a:t>
            </a:r>
            <a:r>
              <a:rPr lang="en-US" dirty="0"/>
              <a:t>a small percentage will ever be listed on a stock exchange.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019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Continuing the Business for the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/>
              <a:t>The multigenerational family-owned-and-operated business best </a:t>
            </a:r>
            <a:r>
              <a:rPr lang="en-US" dirty="0" smtClean="0"/>
              <a:t>exemplifies the </a:t>
            </a:r>
            <a:r>
              <a:rPr lang="en-US" dirty="0"/>
              <a:t>company that provides continued employment and wealth </a:t>
            </a:r>
            <a:r>
              <a:rPr lang="en-US" dirty="0" smtClean="0"/>
              <a:t>to an </a:t>
            </a:r>
            <a:r>
              <a:rPr lang="en-US" dirty="0"/>
              <a:t>entrepreneur and his relatives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Malden Mills, a company located </a:t>
            </a:r>
            <a:r>
              <a:rPr lang="en-US" dirty="0" smtClean="0"/>
              <a:t>in Lawrence</a:t>
            </a:r>
            <a:r>
              <a:rPr lang="en-US" dirty="0"/>
              <a:t>, Massachusetts, that continued to pay its employees while </a:t>
            </a:r>
            <a:r>
              <a:rPr lang="en-US" dirty="0" smtClean="0"/>
              <a:t>rebuilding following </a:t>
            </a:r>
            <a:r>
              <a:rPr lang="en-US" dirty="0"/>
              <a:t>a </a:t>
            </a:r>
            <a:r>
              <a:rPr lang="en-US" dirty="0" smtClean="0"/>
              <a:t>fire.</a:t>
            </a:r>
          </a:p>
          <a:p>
            <a:endParaRPr lang="en-US" sz="500" dirty="0" smtClean="0"/>
          </a:p>
          <a:p>
            <a:r>
              <a:rPr lang="en-US" dirty="0" smtClean="0"/>
              <a:t>This </a:t>
            </a:r>
            <a:r>
              <a:rPr lang="en-US" dirty="0"/>
              <a:t>was an example of a firm that was operated as </a:t>
            </a:r>
            <a:r>
              <a:rPr lang="en-US" dirty="0" smtClean="0"/>
              <a:t>a closely </a:t>
            </a:r>
            <a:r>
              <a:rPr lang="en-US" dirty="0"/>
              <a:t>held private company for three generations and had a clear </a:t>
            </a:r>
            <a:r>
              <a:rPr lang="en-US" dirty="0" smtClean="0"/>
              <a:t>interest in </a:t>
            </a:r>
            <a:r>
              <a:rPr lang="en-US" dirty="0"/>
              <a:t>maintaining employment in its community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0993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id:3287383400_217756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57600"/>
          </a:xfrm>
          <a:prstGeom prst="rect">
            <a:avLst/>
          </a:prstGeom>
          <a:solidFill>
            <a:schemeClr val="hlink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927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Growth through Diversification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d</a:t>
            </a:r>
            <a:r>
              <a:rPr lang="en-US" dirty="0" smtClean="0">
                <a:solidFill>
                  <a:srgbClr val="FF6600"/>
                </a:solidFill>
              </a:rPr>
              <a:t>iversification - </a:t>
            </a:r>
            <a:r>
              <a:rPr lang="en-US" dirty="0"/>
              <a:t>the </a:t>
            </a:r>
            <a:r>
              <a:rPr lang="en-US" dirty="0" smtClean="0"/>
              <a:t>addition of </a:t>
            </a:r>
            <a:r>
              <a:rPr lang="en-US" dirty="0"/>
              <a:t>product or service </a:t>
            </a:r>
            <a:r>
              <a:rPr lang="en-US" dirty="0" smtClean="0"/>
              <a:t>offerings beyond </a:t>
            </a:r>
            <a:r>
              <a:rPr lang="en-US" dirty="0"/>
              <a:t>a business’s </a:t>
            </a:r>
            <a:r>
              <a:rPr lang="en-US" dirty="0" smtClean="0"/>
              <a:t>core product </a:t>
            </a:r>
            <a:r>
              <a:rPr lang="en-US" dirty="0"/>
              <a:t>or service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By </a:t>
            </a:r>
            <a:r>
              <a:rPr lang="en-US" dirty="0" smtClean="0"/>
              <a:t>diversifying your </a:t>
            </a:r>
            <a:r>
              <a:rPr lang="en-US" dirty="0"/>
              <a:t>operations, you will be increasing the potential for sales.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To </a:t>
            </a:r>
            <a:r>
              <a:rPr lang="en-US" dirty="0"/>
              <a:t>a </a:t>
            </a:r>
            <a:r>
              <a:rPr lang="en-US" dirty="0" smtClean="0"/>
              <a:t>budding entrepreneur </a:t>
            </a:r>
            <a:r>
              <a:rPr lang="en-US" dirty="0"/>
              <a:t>or a seasoned executive, diversification can be the way to </a:t>
            </a:r>
            <a:r>
              <a:rPr lang="en-US" dirty="0" smtClean="0"/>
              <a:t>get more </a:t>
            </a:r>
            <a:r>
              <a:rPr lang="en-US" dirty="0"/>
              <a:t>market share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/>
              <a:t>Focusing, in contrast, attracts the right </a:t>
            </a:r>
            <a:r>
              <a:rPr lang="en-US" dirty="0" smtClean="0"/>
              <a:t>employees to </a:t>
            </a:r>
            <a:r>
              <a:rPr lang="en-US" dirty="0"/>
              <a:t>a company and reinforces its strength in the marketplace.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236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</p:spPr>
        <p:txBody>
          <a:bodyPr/>
          <a:lstStyle/>
          <a:p>
            <a:r>
              <a:rPr lang="en-US" b="1" dirty="0"/>
              <a:t>Growth through Licensing and Franchising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licensing -</a:t>
            </a:r>
            <a:r>
              <a:rPr lang="en-US" b="1" dirty="0" smtClean="0"/>
              <a:t> </a:t>
            </a:r>
            <a:r>
              <a:rPr lang="en-US" dirty="0"/>
              <a:t>renting your </a:t>
            </a:r>
            <a:r>
              <a:rPr lang="en-US" dirty="0" smtClean="0"/>
              <a:t>brand or </a:t>
            </a:r>
            <a:r>
              <a:rPr lang="en-US" dirty="0"/>
              <a:t>other intellectual </a:t>
            </a:r>
            <a:r>
              <a:rPr lang="en-US" dirty="0" smtClean="0"/>
              <a:t>property to </a:t>
            </a:r>
            <a:r>
              <a:rPr lang="en-US" dirty="0"/>
              <a:t>increase sales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replication </a:t>
            </a:r>
            <a:r>
              <a:rPr lang="en-US" dirty="0" smtClean="0">
                <a:solidFill>
                  <a:srgbClr val="FF6600"/>
                </a:solidFill>
              </a:rPr>
              <a:t>strategy -</a:t>
            </a:r>
            <a:r>
              <a:rPr lang="en-US" b="1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way for </a:t>
            </a:r>
            <a:r>
              <a:rPr lang="en-US" dirty="0"/>
              <a:t>a business to obtain </a:t>
            </a:r>
            <a:r>
              <a:rPr lang="en-US" dirty="0" smtClean="0"/>
              <a:t>money by </a:t>
            </a:r>
            <a:r>
              <a:rPr lang="en-US" dirty="0"/>
              <a:t>letting others copy </a:t>
            </a:r>
            <a:r>
              <a:rPr lang="en-US" dirty="0" smtClean="0"/>
              <a:t>its success </a:t>
            </a:r>
            <a:r>
              <a:rPr lang="en-US" dirty="0"/>
              <a:t>formula for a fee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It is important that you are aware of the possibilities offered by </a:t>
            </a:r>
            <a:r>
              <a:rPr lang="en-US" dirty="0" smtClean="0"/>
              <a:t>franchising and </a:t>
            </a:r>
            <a:r>
              <a:rPr lang="en-US" dirty="0"/>
              <a:t>licensing from the moment you start your business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500" dirty="0" smtClean="0"/>
              <a:t> </a:t>
            </a:r>
          </a:p>
          <a:p>
            <a:r>
              <a:rPr lang="en-US" dirty="0" smtClean="0"/>
              <a:t>Stay organized </a:t>
            </a:r>
            <a:r>
              <a:rPr lang="en-US" dirty="0"/>
              <a:t>and try to develop a foolproof operational system. </a:t>
            </a:r>
            <a:endParaRPr lang="en-US" dirty="0" smtClean="0"/>
          </a:p>
          <a:p>
            <a:endParaRPr lang="en-US" sz="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6536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line </a:t>
            </a:r>
            <a:r>
              <a:rPr lang="en-US" dirty="0" smtClean="0">
                <a:solidFill>
                  <a:srgbClr val="FF6600"/>
                </a:solidFill>
              </a:rPr>
              <a:t>extension -</a:t>
            </a:r>
            <a:r>
              <a:rPr lang="en-US" b="1" dirty="0" smtClean="0"/>
              <a:t> </a:t>
            </a:r>
            <a:r>
              <a:rPr lang="en-US" dirty="0"/>
              <a:t>using </a:t>
            </a:r>
            <a:r>
              <a:rPr lang="en-US" dirty="0" smtClean="0"/>
              <a:t>an established </a:t>
            </a:r>
            <a:r>
              <a:rPr lang="en-US" dirty="0"/>
              <a:t>brand to </a:t>
            </a:r>
            <a:r>
              <a:rPr lang="en-US" dirty="0" smtClean="0"/>
              <a:t>promote different </a:t>
            </a:r>
            <a:r>
              <a:rPr lang="en-US" dirty="0"/>
              <a:t>kinds of products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i="1" dirty="0"/>
              <a:t>brand </a:t>
            </a:r>
            <a:r>
              <a:rPr lang="en-US" dirty="0"/>
              <a:t>identifies the products or services of a </a:t>
            </a:r>
            <a:r>
              <a:rPr lang="en-US" dirty="0" smtClean="0"/>
              <a:t>company and </a:t>
            </a:r>
            <a:r>
              <a:rPr lang="en-US" dirty="0"/>
              <a:t>differentiates them from those of competitors—representing </a:t>
            </a:r>
            <a:r>
              <a:rPr lang="en-US" dirty="0" smtClean="0"/>
              <a:t>the company’s </a:t>
            </a:r>
            <a:r>
              <a:rPr lang="en-US" dirty="0"/>
              <a:t>promise to deliver consistently a specific set of benefits to </a:t>
            </a:r>
            <a:r>
              <a:rPr lang="en-US" dirty="0" smtClean="0"/>
              <a:t>its customers</a:t>
            </a:r>
            <a:r>
              <a:rPr lang="en-US" dirty="0"/>
              <a:t>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Customers </a:t>
            </a:r>
            <a:r>
              <a:rPr lang="en-US" dirty="0"/>
              <a:t>who buy Liz Claiborne clothes, for example, </a:t>
            </a:r>
            <a:r>
              <a:rPr lang="en-US" dirty="0" smtClean="0"/>
              <a:t>expect classic </a:t>
            </a:r>
            <a:r>
              <a:rPr lang="en-US" dirty="0"/>
              <a:t>styling suitable for the workplace.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99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Your Brand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4556078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companies known for one type of merchandise, such as </a:t>
            </a:r>
            <a:r>
              <a:rPr lang="en-US" dirty="0" smtClean="0"/>
              <a:t>Adidas with </a:t>
            </a:r>
            <a:r>
              <a:rPr lang="en-US" dirty="0"/>
              <a:t>its athletic shoes, have applied their brand with disastrous results</a:t>
            </a:r>
            <a:r>
              <a:rPr lang="en-US" dirty="0" smtClean="0"/>
              <a:t>— such </a:t>
            </a:r>
            <a:r>
              <a:rPr lang="en-US" dirty="0"/>
              <a:t>as Adidas cologne.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Sneakers </a:t>
            </a:r>
            <a:r>
              <a:rPr lang="en-US" dirty="0"/>
              <a:t>and cologne were not a good association</a:t>
            </a:r>
            <a:r>
              <a:rPr lang="en-US" dirty="0" smtClean="0"/>
              <a:t>.</a:t>
            </a:r>
          </a:p>
          <a:p>
            <a:endParaRPr lang="en-US" sz="500" dirty="0"/>
          </a:p>
          <a:p>
            <a:r>
              <a:rPr lang="en-US" dirty="0" err="1"/>
              <a:t>Bic</a:t>
            </a:r>
            <a:r>
              <a:rPr lang="en-US" dirty="0"/>
              <a:t>, known for its pens, branched into panty hose and had a similar failure.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599"/>
            <a:ext cx="4233863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0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When Licensing Can Be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Licensing is </a:t>
            </a:r>
            <a:r>
              <a:rPr lang="en-US" dirty="0"/>
              <a:t>effective when the licensor is confident that </a:t>
            </a:r>
            <a:r>
              <a:rPr lang="en-US" dirty="0" smtClean="0"/>
              <a:t>the company </a:t>
            </a:r>
            <a:r>
              <a:rPr lang="en-US" dirty="0"/>
              <a:t>name will be enhanced by the </a:t>
            </a:r>
            <a:r>
              <a:rPr lang="en-US" dirty="0" smtClean="0"/>
              <a:t>licensee’s use </a:t>
            </a:r>
            <a:r>
              <a:rPr lang="en-US" dirty="0"/>
              <a:t>of it.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If </a:t>
            </a:r>
            <a:r>
              <a:rPr lang="en-US" dirty="0"/>
              <a:t>Coca-Cola licensed its name to </a:t>
            </a:r>
            <a:r>
              <a:rPr lang="en-US" dirty="0" smtClean="0"/>
              <a:t>a T-shirt </a:t>
            </a:r>
            <a:r>
              <a:rPr lang="en-US" dirty="0"/>
              <a:t>manufacturer that wanted to print its </a:t>
            </a:r>
            <a:r>
              <a:rPr lang="en-US" dirty="0" smtClean="0"/>
              <a:t>logo on </a:t>
            </a:r>
            <a:r>
              <a:rPr lang="en-US" dirty="0"/>
              <a:t>T-shirts, Coca-Cola would get free </a:t>
            </a:r>
            <a:r>
              <a:rPr lang="en-US" dirty="0" smtClean="0"/>
              <a:t>advertising as </a:t>
            </a:r>
            <a:r>
              <a:rPr lang="en-US" dirty="0"/>
              <a:t>well as royalties</a:t>
            </a:r>
            <a:r>
              <a:rPr lang="en-US" dirty="0" smtClean="0"/>
              <a:t>.</a:t>
            </a:r>
          </a:p>
          <a:p>
            <a:endParaRPr lang="en-US" sz="500" dirty="0" smtClean="0"/>
          </a:p>
          <a:p>
            <a:r>
              <a:rPr lang="en-US" dirty="0" smtClean="0"/>
              <a:t>Licensing</a:t>
            </a:r>
            <a:r>
              <a:rPr lang="en-US" dirty="0"/>
              <a:t>, if not handled carefully</a:t>
            </a:r>
            <a:r>
              <a:rPr lang="en-US" dirty="0" smtClean="0"/>
              <a:t>, can </a:t>
            </a:r>
            <a:r>
              <a:rPr lang="en-US" dirty="0"/>
              <a:t>damage your brand. </a:t>
            </a:r>
            <a:endParaRPr lang="en-US" dirty="0" smtClean="0"/>
          </a:p>
          <a:p>
            <a:endParaRPr lang="en-US" sz="500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</a:t>
            </a:r>
            <a:r>
              <a:rPr lang="en-US" dirty="0" smtClean="0"/>
              <a:t>the T-shirt </a:t>
            </a:r>
            <a:r>
              <a:rPr lang="en-US" dirty="0"/>
              <a:t>maker used the Coca-Cola logo on </a:t>
            </a:r>
            <a:r>
              <a:rPr lang="en-US" dirty="0" smtClean="0"/>
              <a:t>T-shirts that </a:t>
            </a:r>
            <a:r>
              <a:rPr lang="en-US" dirty="0"/>
              <a:t>contained obscene messages, the </a:t>
            </a:r>
            <a:r>
              <a:rPr lang="en-US" dirty="0" smtClean="0"/>
              <a:t>company’s reputation </a:t>
            </a:r>
            <a:r>
              <a:rPr lang="en-US" dirty="0"/>
              <a:t>would be tarnished.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Pearson Education, Inc.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31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9129</TotalTime>
  <Words>3832</Words>
  <Application>Microsoft Macintosh PowerPoint</Application>
  <PresentationFormat>On-screen Show (4:3)</PresentationFormat>
  <Paragraphs>378</Paragraphs>
  <Slides>40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Chapter 14  Franchising, Licensing, and Harvesting: Cashing in Your Brand</vt:lpstr>
      <vt:lpstr>Chapter Learning Objectives</vt:lpstr>
      <vt:lpstr>What Do You Want from Your Business?</vt:lpstr>
      <vt:lpstr>Continuing the Business for the Family</vt:lpstr>
      <vt:lpstr>Growth through Diversification</vt:lpstr>
      <vt:lpstr>Growth through Licensing and Franchising</vt:lpstr>
      <vt:lpstr>Focus Your Brand</vt:lpstr>
      <vt:lpstr>Focus Your Brand</vt:lpstr>
      <vt:lpstr>When Licensing Can Be Effective</vt:lpstr>
      <vt:lpstr>Franchising Revisited from the Franchisor Perspective</vt:lpstr>
      <vt:lpstr>Franchising Revisited from the Franchisor Perspective</vt:lpstr>
      <vt:lpstr>How a McDonald’s Franchise Works</vt:lpstr>
      <vt:lpstr>How a McDonald’s Franchise Works</vt:lpstr>
      <vt:lpstr>Do Your Research before You Franchise</vt:lpstr>
      <vt:lpstr>Do Your Research before You Franchise</vt:lpstr>
      <vt:lpstr>Harvesting and Exiting Options</vt:lpstr>
      <vt:lpstr>When to Harvest Your Business</vt:lpstr>
      <vt:lpstr>When to Harvest Your Business</vt:lpstr>
      <vt:lpstr>When to Harvest Your Business</vt:lpstr>
      <vt:lpstr>When to Harvest Your Business</vt:lpstr>
      <vt:lpstr>How to Value a Business</vt:lpstr>
      <vt:lpstr>How to Value a Business</vt:lpstr>
      <vt:lpstr>How to Value a Business</vt:lpstr>
      <vt:lpstr>The Science of Valuation</vt:lpstr>
      <vt:lpstr>The Science of Valuation</vt:lpstr>
      <vt:lpstr>Creating Wealth by Selling a Profitable Business</vt:lpstr>
      <vt:lpstr>Creating Wealth by Selling a Profitable Business</vt:lpstr>
      <vt:lpstr>Harvesting Options</vt:lpstr>
      <vt:lpstr>Harvesting Options</vt:lpstr>
      <vt:lpstr>Harvesting Options</vt:lpstr>
      <vt:lpstr>Harvesting Options</vt:lpstr>
      <vt:lpstr>Harvesting Options</vt:lpstr>
      <vt:lpstr>Harvesting Options</vt:lpstr>
      <vt:lpstr>Harvesting Options</vt:lpstr>
      <vt:lpstr>Exit Strategy Options</vt:lpstr>
      <vt:lpstr>Exit Strategy Options</vt:lpstr>
      <vt:lpstr>Exit Strategy Options</vt:lpstr>
      <vt:lpstr>Exit Strategy Options</vt:lpstr>
      <vt:lpstr>Investors Will Care about Your Exit Strategy</vt:lpstr>
      <vt:lpstr>Slide 40</vt:lpstr>
    </vt:vector>
  </TitlesOfParts>
  <Company>Des Moines Area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Grantham, Vada</dc:creator>
  <cp:lastModifiedBy>Suzanne DeWorken</cp:lastModifiedBy>
  <cp:revision>792</cp:revision>
  <dcterms:created xsi:type="dcterms:W3CDTF">2014-09-16T17:44:27Z</dcterms:created>
  <dcterms:modified xsi:type="dcterms:W3CDTF">2014-09-16T18:17:05Z</dcterms:modified>
</cp:coreProperties>
</file>