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335" r:id="rId2"/>
    <p:sldId id="414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7" r:id="rId12"/>
    <p:sldId id="430" r:id="rId13"/>
    <p:sldId id="431" r:id="rId14"/>
    <p:sldId id="438" r:id="rId15"/>
    <p:sldId id="432" r:id="rId16"/>
    <p:sldId id="433" r:id="rId17"/>
    <p:sldId id="434" r:id="rId18"/>
    <p:sldId id="435" r:id="rId19"/>
    <p:sldId id="439" r:id="rId20"/>
    <p:sldId id="440" r:id="rId21"/>
    <p:sldId id="441" r:id="rId22"/>
    <p:sldId id="443" r:id="rId23"/>
    <p:sldId id="444" r:id="rId24"/>
    <p:sldId id="442" r:id="rId25"/>
    <p:sldId id="436" r:id="rId26"/>
    <p:sldId id="445" r:id="rId27"/>
    <p:sldId id="446" r:id="rId28"/>
    <p:sldId id="447" r:id="rId29"/>
    <p:sldId id="448" r:id="rId30"/>
    <p:sldId id="449" r:id="rId31"/>
    <p:sldId id="450" r:id="rId32"/>
    <p:sldId id="452" r:id="rId33"/>
    <p:sldId id="451" r:id="rId34"/>
    <p:sldId id="454" r:id="rId35"/>
    <p:sldId id="455" r:id="rId36"/>
    <p:sldId id="456" r:id="rId37"/>
    <p:sldId id="457" r:id="rId38"/>
    <p:sldId id="458" r:id="rId39"/>
    <p:sldId id="453" r:id="rId40"/>
    <p:sldId id="31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00CC99"/>
    <a:srgbClr val="FF33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415FA-1004-45A8-B7AF-18A0E14C816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D1E5B7-D1EC-4AF9-9A59-45F9AD5B848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Collect cash as soon as possible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9170E-07D6-43C4-ABA7-8D8A3C6C2016}" type="parTrans" cxnId="{DE0FF077-099E-4173-85AB-F3E586F38412}">
      <dgm:prSet/>
      <dgm:spPr/>
      <dgm:t>
        <a:bodyPr/>
        <a:lstStyle/>
        <a:p>
          <a:endParaRPr lang="en-US"/>
        </a:p>
      </dgm:t>
    </dgm:pt>
    <dgm:pt modelId="{28C7D6FD-455B-4206-9E79-6BFDE9391274}" type="sibTrans" cxnId="{DE0FF077-099E-4173-85AB-F3E586F38412}">
      <dgm:prSet/>
      <dgm:spPr/>
      <dgm:t>
        <a:bodyPr/>
        <a:lstStyle/>
        <a:p>
          <a:endParaRPr lang="en-US"/>
        </a:p>
      </dgm:t>
    </dgm:pt>
    <dgm:pt modelId="{DFFFF4EC-C93B-44C0-A9CD-A8982DCF3BE6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Pay your bills by the due date, not earlier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10E441-F457-4C29-9273-1692FF58C4C7}" type="parTrans" cxnId="{ABEC7D45-FDA8-4DA2-8CF6-C5CC5C62B5D8}">
      <dgm:prSet/>
      <dgm:spPr/>
      <dgm:t>
        <a:bodyPr/>
        <a:lstStyle/>
        <a:p>
          <a:endParaRPr lang="en-US"/>
        </a:p>
      </dgm:t>
    </dgm:pt>
    <dgm:pt modelId="{6730AE7F-8DBC-4053-B45E-FD70D2F39C10}" type="sibTrans" cxnId="{ABEC7D45-FDA8-4DA2-8CF6-C5CC5C62B5D8}">
      <dgm:prSet/>
      <dgm:spPr/>
      <dgm:t>
        <a:bodyPr/>
        <a:lstStyle/>
        <a:p>
          <a:endParaRPr lang="en-US"/>
        </a:p>
      </dgm:t>
    </dgm:pt>
    <dgm:pt modelId="{3BB386CD-1D77-45DE-B1FB-DEDBCB78509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4. Lease or finance instead of buying equipment where practical.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235F61-1735-439E-971A-1908A47D3C06}" type="parTrans" cxnId="{C0F9FEAA-5638-4934-8376-4A1525CE67E6}">
      <dgm:prSet/>
      <dgm:spPr/>
      <dgm:t>
        <a:bodyPr/>
        <a:lstStyle/>
        <a:p>
          <a:endParaRPr lang="en-US"/>
        </a:p>
      </dgm:t>
    </dgm:pt>
    <dgm:pt modelId="{B6E0FE59-2A2C-4D13-BAFE-94CB2DA29718}" type="sibTrans" cxnId="{C0F9FEAA-5638-4934-8376-4A1525CE67E6}">
      <dgm:prSet/>
      <dgm:spPr/>
      <dgm:t>
        <a:bodyPr/>
        <a:lstStyle/>
        <a:p>
          <a:endParaRPr lang="en-US"/>
        </a:p>
      </dgm:t>
    </dgm:pt>
    <dgm:pt modelId="{67823CBE-A896-4DA5-A066-7FAAAA27F49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5. Avoid buying inventory you do not need.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A09A1-9826-46D8-A489-777F87B7DAA7}" type="parTrans" cxnId="{A17A5870-6836-42EC-8482-1DC518283214}">
      <dgm:prSet/>
      <dgm:spPr/>
      <dgm:t>
        <a:bodyPr/>
        <a:lstStyle/>
        <a:p>
          <a:endParaRPr lang="en-US"/>
        </a:p>
      </dgm:t>
    </dgm:pt>
    <dgm:pt modelId="{B89ADAB8-471D-4B25-BBCD-5F774D774A6D}" type="sibTrans" cxnId="{A17A5870-6836-42EC-8482-1DC518283214}">
      <dgm:prSet/>
      <dgm:spPr/>
      <dgm:t>
        <a:bodyPr/>
        <a:lstStyle/>
        <a:p>
          <a:endParaRPr lang="en-US"/>
        </a:p>
      </dgm:t>
    </dgm:pt>
    <dgm:pt modelId="{D917C200-B826-4852-8036-1F666E973CA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Check your available cash daily.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BE26A-3185-4601-B64E-A89A1F2115A6}" type="parTrans" cxnId="{85648858-3592-4240-8D73-1A5A7BA10707}">
      <dgm:prSet/>
      <dgm:spPr/>
      <dgm:t>
        <a:bodyPr/>
        <a:lstStyle/>
        <a:p>
          <a:endParaRPr lang="en-US"/>
        </a:p>
      </dgm:t>
    </dgm:pt>
    <dgm:pt modelId="{9DAF2CB4-919D-4490-9C0F-84747564BE00}" type="sibTrans" cxnId="{85648858-3592-4240-8D73-1A5A7BA10707}">
      <dgm:prSet/>
      <dgm:spPr/>
      <dgm:t>
        <a:bodyPr/>
        <a:lstStyle/>
        <a:p>
          <a:endParaRPr lang="en-US"/>
        </a:p>
      </dgm:t>
    </dgm:pt>
    <dgm:pt modelId="{D920489D-EDDB-49D9-83D4-6F3B73ED5F7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6. Plan ahead for seasonal or contractual needs by seeking financing early.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A4D09-D90D-46D9-9070-39A170C10F55}" type="parTrans" cxnId="{A4A4DA89-DDAB-4895-83BC-444F6064D466}">
      <dgm:prSet/>
      <dgm:spPr/>
      <dgm:t>
        <a:bodyPr/>
        <a:lstStyle/>
        <a:p>
          <a:endParaRPr lang="en-US"/>
        </a:p>
      </dgm:t>
    </dgm:pt>
    <dgm:pt modelId="{E797EC84-0502-4C5C-8031-57A65260407E}" type="sibTrans" cxnId="{A4A4DA89-DDAB-4895-83BC-444F6064D466}">
      <dgm:prSet/>
      <dgm:spPr/>
      <dgm:t>
        <a:bodyPr/>
        <a:lstStyle/>
        <a:p>
          <a:endParaRPr lang="en-US"/>
        </a:p>
      </dgm:t>
    </dgm:pt>
    <dgm:pt modelId="{5C7E76A3-B7FB-4665-AB44-C14F958D3124}" type="pres">
      <dgm:prSet presAssocID="{421415FA-1004-45A8-B7AF-18A0E14C81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6901A7-461C-4C2A-8D59-895CB4BFCA8C}" type="pres">
      <dgm:prSet presAssocID="{CED1E5B7-D1EC-4AF9-9A59-45F9AD5B848D}" presName="vertOne" presStyleCnt="0"/>
      <dgm:spPr/>
    </dgm:pt>
    <dgm:pt modelId="{4FC292D5-A635-465E-98DA-786731748968}" type="pres">
      <dgm:prSet presAssocID="{CED1E5B7-D1EC-4AF9-9A59-45F9AD5B848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6C83-D9A3-42E9-8A71-065E04B3FA43}" type="pres">
      <dgm:prSet presAssocID="{CED1E5B7-D1EC-4AF9-9A59-45F9AD5B848D}" presName="parTransOne" presStyleCnt="0"/>
      <dgm:spPr/>
    </dgm:pt>
    <dgm:pt modelId="{19110B7C-0371-4F6D-8EEF-A6C14D8D400C}" type="pres">
      <dgm:prSet presAssocID="{CED1E5B7-D1EC-4AF9-9A59-45F9AD5B848D}" presName="horzOne" presStyleCnt="0"/>
      <dgm:spPr/>
    </dgm:pt>
    <dgm:pt modelId="{62697D3A-5F1E-40E8-8A2F-BD704804383E}" type="pres">
      <dgm:prSet presAssocID="{DFFFF4EC-C93B-44C0-A9CD-A8982DCF3BE6}" presName="vertTwo" presStyleCnt="0"/>
      <dgm:spPr/>
    </dgm:pt>
    <dgm:pt modelId="{85D7FC30-573C-44E8-95A6-5D27B2EF21C8}" type="pres">
      <dgm:prSet presAssocID="{DFFFF4EC-C93B-44C0-A9CD-A8982DCF3BE6}" presName="txTwo" presStyleLbl="node2" presStyleIdx="0" presStyleCnt="2" custScaleX="76290" custLinFactNeighborX="-3438" custLinFactNeighborY="-41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116344-F9CA-4727-9291-C6E83636D241}" type="pres">
      <dgm:prSet presAssocID="{DFFFF4EC-C93B-44C0-A9CD-A8982DCF3BE6}" presName="parTransTwo" presStyleCnt="0"/>
      <dgm:spPr/>
    </dgm:pt>
    <dgm:pt modelId="{C07B8783-DC84-4F94-9BB5-B715595ADBAD}" type="pres">
      <dgm:prSet presAssocID="{DFFFF4EC-C93B-44C0-A9CD-A8982DCF3BE6}" presName="horzTwo" presStyleCnt="0"/>
      <dgm:spPr/>
    </dgm:pt>
    <dgm:pt modelId="{84922538-C090-4EA9-B240-0FDC609CD426}" type="pres">
      <dgm:prSet presAssocID="{3BB386CD-1D77-45DE-B1FB-DEDBCB78509B}" presName="vertThree" presStyleCnt="0"/>
      <dgm:spPr/>
    </dgm:pt>
    <dgm:pt modelId="{C872ED02-85F9-455B-B0D7-8A76C8A84AC9}" type="pres">
      <dgm:prSet presAssocID="{3BB386CD-1D77-45DE-B1FB-DEDBCB78509B}" presName="txThree" presStyleLbl="node3" presStyleIdx="0" presStyleCnt="3" custLinFactNeighborX="14062" custLinFactNeighborY="-5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3E77E-5C2C-40AA-84EC-CF717297004B}" type="pres">
      <dgm:prSet presAssocID="{3BB386CD-1D77-45DE-B1FB-DEDBCB78509B}" presName="horzThree" presStyleCnt="0"/>
      <dgm:spPr/>
    </dgm:pt>
    <dgm:pt modelId="{F057665D-B4E1-4D1A-BBFA-A095AD69E60F}" type="pres">
      <dgm:prSet presAssocID="{B6E0FE59-2A2C-4D13-BAFE-94CB2DA29718}" presName="sibSpaceThree" presStyleCnt="0"/>
      <dgm:spPr/>
    </dgm:pt>
    <dgm:pt modelId="{E137A4A8-D401-4DC1-958A-0097528EA349}" type="pres">
      <dgm:prSet presAssocID="{67823CBE-A896-4DA5-A066-7FAAAA27F495}" presName="vertThree" presStyleCnt="0"/>
      <dgm:spPr/>
    </dgm:pt>
    <dgm:pt modelId="{A0A67E01-4329-4EE5-AB65-FCD6FE4614B2}" type="pres">
      <dgm:prSet presAssocID="{67823CBE-A896-4DA5-A066-7FAAAA27F495}" presName="txThree" presStyleLbl="node3" presStyleIdx="1" presStyleCnt="3" custLinFactNeighborX="11317" custLinFactNeighborY="-5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07ABF-3768-4DE0-9917-608E8F6F6C0C}" type="pres">
      <dgm:prSet presAssocID="{67823CBE-A896-4DA5-A066-7FAAAA27F495}" presName="horzThree" presStyleCnt="0"/>
      <dgm:spPr/>
    </dgm:pt>
    <dgm:pt modelId="{77B87CCF-229A-4C78-8726-B7954CE1CD35}" type="pres">
      <dgm:prSet presAssocID="{6730AE7F-8DBC-4053-B45E-FD70D2F39C10}" presName="sibSpaceTwo" presStyleCnt="0"/>
      <dgm:spPr/>
    </dgm:pt>
    <dgm:pt modelId="{57CAF11E-5A78-46C3-91FC-EECBC85E3E5F}" type="pres">
      <dgm:prSet presAssocID="{D917C200-B826-4852-8036-1F666E973CAD}" presName="vertTwo" presStyleCnt="0"/>
      <dgm:spPr/>
    </dgm:pt>
    <dgm:pt modelId="{7B4036C8-E423-40B6-AF05-1AC71CDB7227}" type="pres">
      <dgm:prSet presAssocID="{D917C200-B826-4852-8036-1F666E973CAD}" presName="txTwo" presStyleLbl="node2" presStyleIdx="1" presStyleCnt="2" custScaleX="122545" custLinFactNeighborX="-33164" custLinFactNeighborY="-41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241255-189A-4533-B240-F085CE1BD81D}" type="pres">
      <dgm:prSet presAssocID="{D917C200-B826-4852-8036-1F666E973CAD}" presName="parTransTwo" presStyleCnt="0"/>
      <dgm:spPr/>
    </dgm:pt>
    <dgm:pt modelId="{28B68BBB-4F90-4D61-B939-91311FB4E5F7}" type="pres">
      <dgm:prSet presAssocID="{D917C200-B826-4852-8036-1F666E973CAD}" presName="horzTwo" presStyleCnt="0"/>
      <dgm:spPr/>
    </dgm:pt>
    <dgm:pt modelId="{EDB8558D-2284-4718-9153-9BE5AABD05B5}" type="pres">
      <dgm:prSet presAssocID="{D920489D-EDDB-49D9-83D4-6F3B73ED5F78}" presName="vertThree" presStyleCnt="0"/>
      <dgm:spPr/>
    </dgm:pt>
    <dgm:pt modelId="{5988A8A9-3D69-4115-8DEF-76F809539689}" type="pres">
      <dgm:prSet presAssocID="{D920489D-EDDB-49D9-83D4-6F3B73ED5F78}" presName="txThree" presStyleLbl="node3" presStyleIdx="2" presStyleCnt="3" custScaleX="119493" custLinFactNeighborX="-10553" custLinFactNeighborY="-5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AD15A-0E6F-4A3A-B4CA-8C02B941C1AF}" type="pres">
      <dgm:prSet presAssocID="{D920489D-EDDB-49D9-83D4-6F3B73ED5F78}" presName="horzThree" presStyleCnt="0"/>
      <dgm:spPr/>
    </dgm:pt>
  </dgm:ptLst>
  <dgm:cxnLst>
    <dgm:cxn modelId="{85648858-3592-4240-8D73-1A5A7BA10707}" srcId="{CED1E5B7-D1EC-4AF9-9A59-45F9AD5B848D}" destId="{D917C200-B826-4852-8036-1F666E973CAD}" srcOrd="1" destOrd="0" parTransId="{30BBE26A-3185-4601-B64E-A89A1F2115A6}" sibTransId="{9DAF2CB4-919D-4490-9C0F-84747564BE00}"/>
    <dgm:cxn modelId="{5CC42840-53B2-4CB5-8C12-5EFA59EFE523}" type="presOf" srcId="{D917C200-B826-4852-8036-1F666E973CAD}" destId="{7B4036C8-E423-40B6-AF05-1AC71CDB7227}" srcOrd="0" destOrd="0" presId="urn:microsoft.com/office/officeart/2005/8/layout/hierarchy4"/>
    <dgm:cxn modelId="{2CCBB02B-B955-4694-B04B-E4CB863ADFD9}" type="presOf" srcId="{DFFFF4EC-C93B-44C0-A9CD-A8982DCF3BE6}" destId="{85D7FC30-573C-44E8-95A6-5D27B2EF21C8}" srcOrd="0" destOrd="0" presId="urn:microsoft.com/office/officeart/2005/8/layout/hierarchy4"/>
    <dgm:cxn modelId="{C0F9FEAA-5638-4934-8376-4A1525CE67E6}" srcId="{DFFFF4EC-C93B-44C0-A9CD-A8982DCF3BE6}" destId="{3BB386CD-1D77-45DE-B1FB-DEDBCB78509B}" srcOrd="0" destOrd="0" parTransId="{05235F61-1735-439E-971A-1908A47D3C06}" sibTransId="{B6E0FE59-2A2C-4D13-BAFE-94CB2DA29718}"/>
    <dgm:cxn modelId="{97A630F0-04E6-4A5A-B422-836E861A8564}" type="presOf" srcId="{D920489D-EDDB-49D9-83D4-6F3B73ED5F78}" destId="{5988A8A9-3D69-4115-8DEF-76F809539689}" srcOrd="0" destOrd="0" presId="urn:microsoft.com/office/officeart/2005/8/layout/hierarchy4"/>
    <dgm:cxn modelId="{66A27CD8-00D6-4DFB-B166-A9509656C9F6}" type="presOf" srcId="{421415FA-1004-45A8-B7AF-18A0E14C816C}" destId="{5C7E76A3-B7FB-4665-AB44-C14F958D3124}" srcOrd="0" destOrd="0" presId="urn:microsoft.com/office/officeart/2005/8/layout/hierarchy4"/>
    <dgm:cxn modelId="{B195154C-A062-47A0-801C-5347E3283A2F}" type="presOf" srcId="{3BB386CD-1D77-45DE-B1FB-DEDBCB78509B}" destId="{C872ED02-85F9-455B-B0D7-8A76C8A84AC9}" srcOrd="0" destOrd="0" presId="urn:microsoft.com/office/officeart/2005/8/layout/hierarchy4"/>
    <dgm:cxn modelId="{A4A4DA89-DDAB-4895-83BC-444F6064D466}" srcId="{D917C200-B826-4852-8036-1F666E973CAD}" destId="{D920489D-EDDB-49D9-83D4-6F3B73ED5F78}" srcOrd="0" destOrd="0" parTransId="{946A4D09-D90D-46D9-9070-39A170C10F55}" sibTransId="{E797EC84-0502-4C5C-8031-57A65260407E}"/>
    <dgm:cxn modelId="{ABEC7D45-FDA8-4DA2-8CF6-C5CC5C62B5D8}" srcId="{CED1E5B7-D1EC-4AF9-9A59-45F9AD5B848D}" destId="{DFFFF4EC-C93B-44C0-A9CD-A8982DCF3BE6}" srcOrd="0" destOrd="0" parTransId="{9910E441-F457-4C29-9273-1692FF58C4C7}" sibTransId="{6730AE7F-8DBC-4053-B45E-FD70D2F39C10}"/>
    <dgm:cxn modelId="{A17A5870-6836-42EC-8482-1DC518283214}" srcId="{DFFFF4EC-C93B-44C0-A9CD-A8982DCF3BE6}" destId="{67823CBE-A896-4DA5-A066-7FAAAA27F495}" srcOrd="1" destOrd="0" parTransId="{D2EA09A1-9826-46D8-A489-777F87B7DAA7}" sibTransId="{B89ADAB8-471D-4B25-BBCD-5F774D774A6D}"/>
    <dgm:cxn modelId="{415C9EB1-A5F8-400E-B372-30C886F955C1}" type="presOf" srcId="{CED1E5B7-D1EC-4AF9-9A59-45F9AD5B848D}" destId="{4FC292D5-A635-465E-98DA-786731748968}" srcOrd="0" destOrd="0" presId="urn:microsoft.com/office/officeart/2005/8/layout/hierarchy4"/>
    <dgm:cxn modelId="{DE0FF077-099E-4173-85AB-F3E586F38412}" srcId="{421415FA-1004-45A8-B7AF-18A0E14C816C}" destId="{CED1E5B7-D1EC-4AF9-9A59-45F9AD5B848D}" srcOrd="0" destOrd="0" parTransId="{DAC9170E-07D6-43C4-ABA7-8D8A3C6C2016}" sibTransId="{28C7D6FD-455B-4206-9E79-6BFDE9391274}"/>
    <dgm:cxn modelId="{2AD207E3-DBA6-4C45-8930-7DFE7501D43F}" type="presOf" srcId="{67823CBE-A896-4DA5-A066-7FAAAA27F495}" destId="{A0A67E01-4329-4EE5-AB65-FCD6FE4614B2}" srcOrd="0" destOrd="0" presId="urn:microsoft.com/office/officeart/2005/8/layout/hierarchy4"/>
    <dgm:cxn modelId="{C946747D-0B8D-403C-94EB-B4D1A14969A9}" type="presParOf" srcId="{5C7E76A3-B7FB-4665-AB44-C14F958D3124}" destId="{D56901A7-461C-4C2A-8D59-895CB4BFCA8C}" srcOrd="0" destOrd="0" presId="urn:microsoft.com/office/officeart/2005/8/layout/hierarchy4"/>
    <dgm:cxn modelId="{841E7643-A961-426E-8348-749A4F649896}" type="presParOf" srcId="{D56901A7-461C-4C2A-8D59-895CB4BFCA8C}" destId="{4FC292D5-A635-465E-98DA-786731748968}" srcOrd="0" destOrd="0" presId="urn:microsoft.com/office/officeart/2005/8/layout/hierarchy4"/>
    <dgm:cxn modelId="{44B7F537-EE3F-4917-8255-4BFFE7B9BFB3}" type="presParOf" srcId="{D56901A7-461C-4C2A-8D59-895CB4BFCA8C}" destId="{39906C83-D9A3-42E9-8A71-065E04B3FA43}" srcOrd="1" destOrd="0" presId="urn:microsoft.com/office/officeart/2005/8/layout/hierarchy4"/>
    <dgm:cxn modelId="{6DE528BF-0143-449C-96E6-56BB94B4F56F}" type="presParOf" srcId="{D56901A7-461C-4C2A-8D59-895CB4BFCA8C}" destId="{19110B7C-0371-4F6D-8EEF-A6C14D8D400C}" srcOrd="2" destOrd="0" presId="urn:microsoft.com/office/officeart/2005/8/layout/hierarchy4"/>
    <dgm:cxn modelId="{7FC23023-A95B-4A73-9708-E8A035EB5A35}" type="presParOf" srcId="{19110B7C-0371-4F6D-8EEF-A6C14D8D400C}" destId="{62697D3A-5F1E-40E8-8A2F-BD704804383E}" srcOrd="0" destOrd="0" presId="urn:microsoft.com/office/officeart/2005/8/layout/hierarchy4"/>
    <dgm:cxn modelId="{57E6ABF4-52A3-4966-8647-02C998CAA31C}" type="presParOf" srcId="{62697D3A-5F1E-40E8-8A2F-BD704804383E}" destId="{85D7FC30-573C-44E8-95A6-5D27B2EF21C8}" srcOrd="0" destOrd="0" presId="urn:microsoft.com/office/officeart/2005/8/layout/hierarchy4"/>
    <dgm:cxn modelId="{346F8363-41A2-40B1-A060-FE36E344970C}" type="presParOf" srcId="{62697D3A-5F1E-40E8-8A2F-BD704804383E}" destId="{39116344-F9CA-4727-9291-C6E83636D241}" srcOrd="1" destOrd="0" presId="urn:microsoft.com/office/officeart/2005/8/layout/hierarchy4"/>
    <dgm:cxn modelId="{9C9F526D-5636-4498-9279-58DFDCBD1412}" type="presParOf" srcId="{62697D3A-5F1E-40E8-8A2F-BD704804383E}" destId="{C07B8783-DC84-4F94-9BB5-B715595ADBAD}" srcOrd="2" destOrd="0" presId="urn:microsoft.com/office/officeart/2005/8/layout/hierarchy4"/>
    <dgm:cxn modelId="{BD0C9685-AA25-47AF-B51E-3274B1174D97}" type="presParOf" srcId="{C07B8783-DC84-4F94-9BB5-B715595ADBAD}" destId="{84922538-C090-4EA9-B240-0FDC609CD426}" srcOrd="0" destOrd="0" presId="urn:microsoft.com/office/officeart/2005/8/layout/hierarchy4"/>
    <dgm:cxn modelId="{EE4B0E8F-DCE2-4196-99EB-ADC4E542B4A4}" type="presParOf" srcId="{84922538-C090-4EA9-B240-0FDC609CD426}" destId="{C872ED02-85F9-455B-B0D7-8A76C8A84AC9}" srcOrd="0" destOrd="0" presId="urn:microsoft.com/office/officeart/2005/8/layout/hierarchy4"/>
    <dgm:cxn modelId="{111F317A-B0AD-48FA-A698-610C3F0EA675}" type="presParOf" srcId="{84922538-C090-4EA9-B240-0FDC609CD426}" destId="{1A03E77E-5C2C-40AA-84EC-CF717297004B}" srcOrd="1" destOrd="0" presId="urn:microsoft.com/office/officeart/2005/8/layout/hierarchy4"/>
    <dgm:cxn modelId="{7B5E25D7-27B9-4F10-93BD-4A832D47B9B4}" type="presParOf" srcId="{C07B8783-DC84-4F94-9BB5-B715595ADBAD}" destId="{F057665D-B4E1-4D1A-BBFA-A095AD69E60F}" srcOrd="1" destOrd="0" presId="urn:microsoft.com/office/officeart/2005/8/layout/hierarchy4"/>
    <dgm:cxn modelId="{BEE49C64-2CBB-4AB0-8010-E5DFF3FC9762}" type="presParOf" srcId="{C07B8783-DC84-4F94-9BB5-B715595ADBAD}" destId="{E137A4A8-D401-4DC1-958A-0097528EA349}" srcOrd="2" destOrd="0" presId="urn:microsoft.com/office/officeart/2005/8/layout/hierarchy4"/>
    <dgm:cxn modelId="{13F7C5AE-51FB-4162-B2E0-C2A368D96E44}" type="presParOf" srcId="{E137A4A8-D401-4DC1-958A-0097528EA349}" destId="{A0A67E01-4329-4EE5-AB65-FCD6FE4614B2}" srcOrd="0" destOrd="0" presId="urn:microsoft.com/office/officeart/2005/8/layout/hierarchy4"/>
    <dgm:cxn modelId="{92718B51-227F-4AF4-900C-61D28849F1CC}" type="presParOf" srcId="{E137A4A8-D401-4DC1-958A-0097528EA349}" destId="{6E807ABF-3768-4DE0-9917-608E8F6F6C0C}" srcOrd="1" destOrd="0" presId="urn:microsoft.com/office/officeart/2005/8/layout/hierarchy4"/>
    <dgm:cxn modelId="{C526DEFC-EA3E-4EF9-BAE0-3B269ADC10C5}" type="presParOf" srcId="{19110B7C-0371-4F6D-8EEF-A6C14D8D400C}" destId="{77B87CCF-229A-4C78-8726-B7954CE1CD35}" srcOrd="1" destOrd="0" presId="urn:microsoft.com/office/officeart/2005/8/layout/hierarchy4"/>
    <dgm:cxn modelId="{0A3C3073-E502-4B10-B788-3C5DB8AA2E8E}" type="presParOf" srcId="{19110B7C-0371-4F6D-8EEF-A6C14D8D400C}" destId="{57CAF11E-5A78-46C3-91FC-EECBC85E3E5F}" srcOrd="2" destOrd="0" presId="urn:microsoft.com/office/officeart/2005/8/layout/hierarchy4"/>
    <dgm:cxn modelId="{26F1EFF8-60FD-4B76-B665-FB7259A3E2F0}" type="presParOf" srcId="{57CAF11E-5A78-46C3-91FC-EECBC85E3E5F}" destId="{7B4036C8-E423-40B6-AF05-1AC71CDB7227}" srcOrd="0" destOrd="0" presId="urn:microsoft.com/office/officeart/2005/8/layout/hierarchy4"/>
    <dgm:cxn modelId="{F02A302E-48C8-4915-ABA2-B8B268A254DA}" type="presParOf" srcId="{57CAF11E-5A78-46C3-91FC-EECBC85E3E5F}" destId="{4E241255-189A-4533-B240-F085CE1BD81D}" srcOrd="1" destOrd="0" presId="urn:microsoft.com/office/officeart/2005/8/layout/hierarchy4"/>
    <dgm:cxn modelId="{852429F4-47B0-4B93-8E62-255317B87E3A}" type="presParOf" srcId="{57CAF11E-5A78-46C3-91FC-EECBC85E3E5F}" destId="{28B68BBB-4F90-4D61-B939-91311FB4E5F7}" srcOrd="2" destOrd="0" presId="urn:microsoft.com/office/officeart/2005/8/layout/hierarchy4"/>
    <dgm:cxn modelId="{68E8C600-7B97-4B0D-B2DC-41B13CF946A9}" type="presParOf" srcId="{28B68BBB-4F90-4D61-B939-91311FB4E5F7}" destId="{EDB8558D-2284-4718-9153-9BE5AABD05B5}" srcOrd="0" destOrd="0" presId="urn:microsoft.com/office/officeart/2005/8/layout/hierarchy4"/>
    <dgm:cxn modelId="{6121BFF6-6C1D-41E4-8A02-CF1285695CB3}" type="presParOf" srcId="{EDB8558D-2284-4718-9153-9BE5AABD05B5}" destId="{5988A8A9-3D69-4115-8DEF-76F809539689}" srcOrd="0" destOrd="0" presId="urn:microsoft.com/office/officeart/2005/8/layout/hierarchy4"/>
    <dgm:cxn modelId="{A9C2D73A-46F3-4FC0-827E-46A1AC787A80}" type="presParOf" srcId="{EDB8558D-2284-4718-9153-9BE5AABD05B5}" destId="{F2AAD15A-0E6F-4A3A-B4CA-8C02B941C1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2F67B-2388-4576-83A5-DDF35DB31FC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8D92B-05F1-41E9-80A4-A587D2B4D43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Operations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0CD61-B143-4A1E-9C49-E0B9E2EAB070}" type="parTrans" cxnId="{764C4C7D-617E-46CC-BD71-5EBEFE46F1B3}">
      <dgm:prSet/>
      <dgm:spPr/>
      <dgm:t>
        <a:bodyPr/>
        <a:lstStyle/>
        <a:p>
          <a:endParaRPr lang="en-US"/>
        </a:p>
      </dgm:t>
    </dgm:pt>
    <dgm:pt modelId="{2563DD1D-6D21-44EB-B7DE-9972353D2DAF}" type="sibTrans" cxnId="{764C4C7D-617E-46CC-BD71-5EBEFE46F1B3}">
      <dgm:prSet/>
      <dgm:spPr/>
      <dgm:t>
        <a:bodyPr/>
        <a:lstStyle/>
        <a:p>
          <a:endParaRPr lang="en-US"/>
        </a:p>
      </dgm:t>
    </dgm:pt>
    <dgm:pt modelId="{D2D50DFA-C9A8-48E5-A863-611193651A00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Investment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765A3-4328-4D2B-8F08-422F039146A8}" type="parTrans" cxnId="{0FE2CDD7-DBEB-425D-B1AB-A421F8C80A58}">
      <dgm:prSet/>
      <dgm:spPr/>
      <dgm:t>
        <a:bodyPr/>
        <a:lstStyle/>
        <a:p>
          <a:endParaRPr lang="en-US"/>
        </a:p>
      </dgm:t>
    </dgm:pt>
    <dgm:pt modelId="{6E778EBE-9FBD-4AB5-8B8B-BEA3732BC1E6}" type="sibTrans" cxnId="{0FE2CDD7-DBEB-425D-B1AB-A421F8C80A58}">
      <dgm:prSet/>
      <dgm:spPr/>
      <dgm:t>
        <a:bodyPr/>
        <a:lstStyle/>
        <a:p>
          <a:endParaRPr lang="en-US"/>
        </a:p>
      </dgm:t>
    </dgm:pt>
    <dgm:pt modelId="{FA59B6E6-F197-4E51-9A40-08C219740BE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Financing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1CE345-1B25-4BD0-8A59-A8F2D10148AF}" type="parTrans" cxnId="{61F723BE-8EFB-4506-BF78-68891DF4104C}">
      <dgm:prSet/>
      <dgm:spPr/>
      <dgm:t>
        <a:bodyPr/>
        <a:lstStyle/>
        <a:p>
          <a:endParaRPr lang="en-US"/>
        </a:p>
      </dgm:t>
    </dgm:pt>
    <dgm:pt modelId="{DA59F75E-1F0E-4453-BBA6-2D819AB8662D}" type="sibTrans" cxnId="{61F723BE-8EFB-4506-BF78-68891DF4104C}">
      <dgm:prSet/>
      <dgm:spPr/>
      <dgm:t>
        <a:bodyPr/>
        <a:lstStyle/>
        <a:p>
          <a:endParaRPr lang="en-US"/>
        </a:p>
      </dgm:t>
    </dgm:pt>
    <dgm:pt modelId="{A76A9170-3D6C-4B7B-8059-41F9B7A5C64A}" type="pres">
      <dgm:prSet presAssocID="{D372F67B-2388-4576-83A5-DDF35DB31FC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C56024-2D91-4C9E-8386-C8B7E34CE5DE}" type="pres">
      <dgm:prSet presAssocID="{3388D92B-05F1-41E9-80A4-A587D2B4D43A}" presName="Accent1" presStyleCnt="0"/>
      <dgm:spPr/>
    </dgm:pt>
    <dgm:pt modelId="{EC968118-E24E-433E-AD16-231CD660E061}" type="pres">
      <dgm:prSet presAssocID="{3388D92B-05F1-41E9-80A4-A587D2B4D43A}" presName="Accent" presStyleLbl="node1" presStyleIdx="0" presStyleCnt="3" custScaleX="113095" custLinFactNeighborX="21894" custLinFactNeighborY="-5026"/>
      <dgm:spPr/>
    </dgm:pt>
    <dgm:pt modelId="{AA1FE662-17F4-46CF-9BAB-8A20CFC42AC8}" type="pres">
      <dgm:prSet presAssocID="{3388D92B-05F1-41E9-80A4-A587D2B4D43A}" presName="Parent1" presStyleLbl="revTx" presStyleIdx="0" presStyleCnt="3" custScaleX="174752" custScaleY="1261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C3933-DDE0-4CC7-B764-CAD8313BB4E7}" type="pres">
      <dgm:prSet presAssocID="{D2D50DFA-C9A8-48E5-A863-611193651A00}" presName="Accent2" presStyleCnt="0"/>
      <dgm:spPr/>
    </dgm:pt>
    <dgm:pt modelId="{DE47B42A-0442-42F5-8312-8A4068C80642}" type="pres">
      <dgm:prSet presAssocID="{D2D50DFA-C9A8-48E5-A863-611193651A00}" presName="Accent" presStyleLbl="node1" presStyleIdx="1" presStyleCnt="3"/>
      <dgm:spPr/>
    </dgm:pt>
    <dgm:pt modelId="{7D802CB3-6165-47AB-912B-2DF6AB105E83}" type="pres">
      <dgm:prSet presAssocID="{D2D50DFA-C9A8-48E5-A863-611193651A00}" presName="Parent2" presStyleLbl="revTx" presStyleIdx="1" presStyleCnt="3" custScaleX="190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0213E-119A-4785-96A5-18B3A1F20BAC}" type="pres">
      <dgm:prSet presAssocID="{FA59B6E6-F197-4E51-9A40-08C219740BED}" presName="Accent3" presStyleCnt="0"/>
      <dgm:spPr/>
    </dgm:pt>
    <dgm:pt modelId="{D998D9BE-9923-45D0-8A01-140FE476C3C8}" type="pres">
      <dgm:prSet presAssocID="{FA59B6E6-F197-4E51-9A40-08C219740BED}" presName="Accent" presStyleLbl="node1" presStyleIdx="2" presStyleCnt="3" custAng="21045351" custScaleX="123401" custScaleY="123392" custLinFactNeighborX="25612" custLinFactNeighborY="14228"/>
      <dgm:spPr/>
    </dgm:pt>
    <dgm:pt modelId="{AC1901E7-F854-48B0-A9FA-BFF5564D95E7}" type="pres">
      <dgm:prSet presAssocID="{FA59B6E6-F197-4E51-9A40-08C219740BED}" presName="Parent3" presStyleLbl="revTx" presStyleIdx="2" presStyleCnt="3" custScaleX="1551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E2CDD7-DBEB-425D-B1AB-A421F8C80A58}" srcId="{D372F67B-2388-4576-83A5-DDF35DB31FC6}" destId="{D2D50DFA-C9A8-48E5-A863-611193651A00}" srcOrd="1" destOrd="0" parTransId="{B74765A3-4328-4D2B-8F08-422F039146A8}" sibTransId="{6E778EBE-9FBD-4AB5-8B8B-BEA3732BC1E6}"/>
    <dgm:cxn modelId="{FA3A72BD-E465-44DC-A39E-E0AC5E144D39}" type="presOf" srcId="{D372F67B-2388-4576-83A5-DDF35DB31FC6}" destId="{A76A9170-3D6C-4B7B-8059-41F9B7A5C64A}" srcOrd="0" destOrd="0" presId="urn:microsoft.com/office/officeart/2009/layout/CircleArrowProcess"/>
    <dgm:cxn modelId="{39675710-7CF6-43A1-AA94-D40E4ECF15C7}" type="presOf" srcId="{D2D50DFA-C9A8-48E5-A863-611193651A00}" destId="{7D802CB3-6165-47AB-912B-2DF6AB105E83}" srcOrd="0" destOrd="0" presId="urn:microsoft.com/office/officeart/2009/layout/CircleArrowProcess"/>
    <dgm:cxn modelId="{61F723BE-8EFB-4506-BF78-68891DF4104C}" srcId="{D372F67B-2388-4576-83A5-DDF35DB31FC6}" destId="{FA59B6E6-F197-4E51-9A40-08C219740BED}" srcOrd="2" destOrd="0" parTransId="{C31CE345-1B25-4BD0-8A59-A8F2D10148AF}" sibTransId="{DA59F75E-1F0E-4453-BBA6-2D819AB8662D}"/>
    <dgm:cxn modelId="{764C4C7D-617E-46CC-BD71-5EBEFE46F1B3}" srcId="{D372F67B-2388-4576-83A5-DDF35DB31FC6}" destId="{3388D92B-05F1-41E9-80A4-A587D2B4D43A}" srcOrd="0" destOrd="0" parTransId="{34B0CD61-B143-4A1E-9C49-E0B9E2EAB070}" sibTransId="{2563DD1D-6D21-44EB-B7DE-9972353D2DAF}"/>
    <dgm:cxn modelId="{3686DC4C-6B6D-4A51-A459-5B748A876E84}" type="presOf" srcId="{3388D92B-05F1-41E9-80A4-A587D2B4D43A}" destId="{AA1FE662-17F4-46CF-9BAB-8A20CFC42AC8}" srcOrd="0" destOrd="0" presId="urn:microsoft.com/office/officeart/2009/layout/CircleArrowProcess"/>
    <dgm:cxn modelId="{C0BFEF0D-49F2-4DA4-8ED5-9DD54EDC05AE}" type="presOf" srcId="{FA59B6E6-F197-4E51-9A40-08C219740BED}" destId="{AC1901E7-F854-48B0-A9FA-BFF5564D95E7}" srcOrd="0" destOrd="0" presId="urn:microsoft.com/office/officeart/2009/layout/CircleArrowProcess"/>
    <dgm:cxn modelId="{439EC128-D3AF-429E-A235-17FA11532F92}" type="presParOf" srcId="{A76A9170-3D6C-4B7B-8059-41F9B7A5C64A}" destId="{C2C56024-2D91-4C9E-8386-C8B7E34CE5DE}" srcOrd="0" destOrd="0" presId="urn:microsoft.com/office/officeart/2009/layout/CircleArrowProcess"/>
    <dgm:cxn modelId="{3ED39A0F-A395-4BFF-8A98-9126FA176CAF}" type="presParOf" srcId="{C2C56024-2D91-4C9E-8386-C8B7E34CE5DE}" destId="{EC968118-E24E-433E-AD16-231CD660E061}" srcOrd="0" destOrd="0" presId="urn:microsoft.com/office/officeart/2009/layout/CircleArrowProcess"/>
    <dgm:cxn modelId="{8B6F7B0D-EAFF-47BF-AAD4-8C2B50451BB0}" type="presParOf" srcId="{A76A9170-3D6C-4B7B-8059-41F9B7A5C64A}" destId="{AA1FE662-17F4-46CF-9BAB-8A20CFC42AC8}" srcOrd="1" destOrd="0" presId="urn:microsoft.com/office/officeart/2009/layout/CircleArrowProcess"/>
    <dgm:cxn modelId="{7F95F2D7-4882-4C32-9D08-C75013AEBE15}" type="presParOf" srcId="{A76A9170-3D6C-4B7B-8059-41F9B7A5C64A}" destId="{DACC3933-DDE0-4CC7-B764-CAD8313BB4E7}" srcOrd="2" destOrd="0" presId="urn:microsoft.com/office/officeart/2009/layout/CircleArrowProcess"/>
    <dgm:cxn modelId="{3A4D504D-2D4B-4E07-8C56-7225BC4AA75E}" type="presParOf" srcId="{DACC3933-DDE0-4CC7-B764-CAD8313BB4E7}" destId="{DE47B42A-0442-42F5-8312-8A4068C80642}" srcOrd="0" destOrd="0" presId="urn:microsoft.com/office/officeart/2009/layout/CircleArrowProcess"/>
    <dgm:cxn modelId="{7AE72436-CCF9-473E-A1FD-E80B3CA3972F}" type="presParOf" srcId="{A76A9170-3D6C-4B7B-8059-41F9B7A5C64A}" destId="{7D802CB3-6165-47AB-912B-2DF6AB105E83}" srcOrd="3" destOrd="0" presId="urn:microsoft.com/office/officeart/2009/layout/CircleArrowProcess"/>
    <dgm:cxn modelId="{4BCF10F8-C1D4-4A2B-9709-2E588B059BFE}" type="presParOf" srcId="{A76A9170-3D6C-4B7B-8059-41F9B7A5C64A}" destId="{99F0213E-119A-4785-96A5-18B3A1F20BAC}" srcOrd="4" destOrd="0" presId="urn:microsoft.com/office/officeart/2009/layout/CircleArrowProcess"/>
    <dgm:cxn modelId="{56927FB3-7E87-4531-9080-21DBC9279794}" type="presParOf" srcId="{99F0213E-119A-4785-96A5-18B3A1F20BAC}" destId="{D998D9BE-9923-45D0-8A01-140FE476C3C8}" srcOrd="0" destOrd="0" presId="urn:microsoft.com/office/officeart/2009/layout/CircleArrowProcess"/>
    <dgm:cxn modelId="{7499691D-0628-4CE8-961B-DEDD6FA361DC}" type="presParOf" srcId="{A76A9170-3D6C-4B7B-8059-41F9B7A5C64A}" destId="{AC1901E7-F854-48B0-A9FA-BFF5564D95E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C1626-1BB9-485D-9B51-4A766ABCB4E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4B40E65-87CF-4737-A880-7030EC344166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3. Opportunity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4AF5E-C957-45B1-8EF6-5F113E2B4D71}" type="parTrans" cxnId="{ED96DC5C-0387-42E1-92E5-451924D14811}">
      <dgm:prSet/>
      <dgm:spPr/>
      <dgm:t>
        <a:bodyPr/>
        <a:lstStyle/>
        <a:p>
          <a:endParaRPr lang="en-US"/>
        </a:p>
      </dgm:t>
    </dgm:pt>
    <dgm:pt modelId="{DF56E0C9-7B2D-48BA-9941-B68EE117285B}" type="sibTrans" cxnId="{ED96DC5C-0387-42E1-92E5-451924D14811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C0EC7557-C0D5-4BA8-9845-309E359CD9A2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D3A26-282C-4C7F-9730-7B0059387C6A}" type="parTrans" cxnId="{2AE536E4-5E33-4B50-ADB0-90829CBA0B5C}">
      <dgm:prSet/>
      <dgm:spPr/>
      <dgm:t>
        <a:bodyPr/>
        <a:lstStyle/>
        <a:p>
          <a:endParaRPr lang="en-US"/>
        </a:p>
      </dgm:t>
    </dgm:pt>
    <dgm:pt modelId="{0197360A-B8A4-4DA2-B840-08C0E21DF659}" type="sibTrans" cxnId="{2AE536E4-5E33-4B50-ADB0-90829CBA0B5C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1960B12B-A221-4CA6-ABE1-A8C8F1CA82E0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1. Inflation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653E2-6C8D-4F9F-AE93-81A5C634BB17}" type="parTrans" cxnId="{FCA977B0-B56C-4B5E-87C9-E6D9EF8E88B5}">
      <dgm:prSet/>
      <dgm:spPr/>
      <dgm:t>
        <a:bodyPr/>
        <a:lstStyle/>
        <a:p>
          <a:endParaRPr lang="en-US"/>
        </a:p>
      </dgm:t>
    </dgm:pt>
    <dgm:pt modelId="{AEEBE6EB-DAA2-4FCA-B60C-5E32E7EF41A5}" type="sibTrans" cxnId="{FCA977B0-B56C-4B5E-87C9-E6D9EF8E88B5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1EBDDFD3-5DC4-45A8-9805-041B6ECBEC42}" type="pres">
      <dgm:prSet presAssocID="{448C1626-1BB9-485D-9B51-4A766ABCB4E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D498B3A-7181-415B-B7AC-7F02AA3289FA}" type="pres">
      <dgm:prSet presAssocID="{54B40E65-87CF-4737-A880-7030EC34416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22AD-3FD3-4B2D-848D-D57599CF91E2}" type="pres">
      <dgm:prSet presAssocID="{54B40E65-87CF-4737-A880-7030EC344166}" presName="gear1srcNode" presStyleLbl="node1" presStyleIdx="0" presStyleCnt="3"/>
      <dgm:spPr/>
      <dgm:t>
        <a:bodyPr/>
        <a:lstStyle/>
        <a:p>
          <a:endParaRPr lang="en-US"/>
        </a:p>
      </dgm:t>
    </dgm:pt>
    <dgm:pt modelId="{640016AF-77EB-462B-B7D6-3EC613391B1A}" type="pres">
      <dgm:prSet presAssocID="{54B40E65-87CF-4737-A880-7030EC344166}" presName="gear1dstNode" presStyleLbl="node1" presStyleIdx="0" presStyleCnt="3"/>
      <dgm:spPr/>
      <dgm:t>
        <a:bodyPr/>
        <a:lstStyle/>
        <a:p>
          <a:endParaRPr lang="en-US"/>
        </a:p>
      </dgm:t>
    </dgm:pt>
    <dgm:pt modelId="{D0A8A99D-AA70-4D74-972D-5281992D5EF4}" type="pres">
      <dgm:prSet presAssocID="{C0EC7557-C0D5-4BA8-9845-309E359CD9A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FB8CA-1FC8-46BC-9A55-868036A0E77A}" type="pres">
      <dgm:prSet presAssocID="{C0EC7557-C0D5-4BA8-9845-309E359CD9A2}" presName="gear2srcNode" presStyleLbl="node1" presStyleIdx="1" presStyleCnt="3"/>
      <dgm:spPr/>
      <dgm:t>
        <a:bodyPr/>
        <a:lstStyle/>
        <a:p>
          <a:endParaRPr lang="en-US"/>
        </a:p>
      </dgm:t>
    </dgm:pt>
    <dgm:pt modelId="{A91908A6-D414-4DEC-9D67-3610E4ED9FE9}" type="pres">
      <dgm:prSet presAssocID="{C0EC7557-C0D5-4BA8-9845-309E359CD9A2}" presName="gear2dstNode" presStyleLbl="node1" presStyleIdx="1" presStyleCnt="3"/>
      <dgm:spPr/>
      <dgm:t>
        <a:bodyPr/>
        <a:lstStyle/>
        <a:p>
          <a:endParaRPr lang="en-US"/>
        </a:p>
      </dgm:t>
    </dgm:pt>
    <dgm:pt modelId="{59CE7A5F-27E7-4823-BA31-BAC1D368AA88}" type="pres">
      <dgm:prSet presAssocID="{1960B12B-A221-4CA6-ABE1-A8C8F1CA82E0}" presName="gear3" presStyleLbl="node1" presStyleIdx="2" presStyleCnt="3"/>
      <dgm:spPr/>
      <dgm:t>
        <a:bodyPr/>
        <a:lstStyle/>
        <a:p>
          <a:endParaRPr lang="en-US"/>
        </a:p>
      </dgm:t>
    </dgm:pt>
    <dgm:pt modelId="{950ACF3D-EAA3-42F9-A6E1-F3937E58C6F4}" type="pres">
      <dgm:prSet presAssocID="{1960B12B-A221-4CA6-ABE1-A8C8F1CA82E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0767B-4092-439E-B9C2-553EDF7C74A6}" type="pres">
      <dgm:prSet presAssocID="{1960B12B-A221-4CA6-ABE1-A8C8F1CA82E0}" presName="gear3srcNode" presStyleLbl="node1" presStyleIdx="2" presStyleCnt="3"/>
      <dgm:spPr/>
      <dgm:t>
        <a:bodyPr/>
        <a:lstStyle/>
        <a:p>
          <a:endParaRPr lang="en-US"/>
        </a:p>
      </dgm:t>
    </dgm:pt>
    <dgm:pt modelId="{C92CA9F6-F991-4DD5-A1F0-82D4DA71E3FD}" type="pres">
      <dgm:prSet presAssocID="{1960B12B-A221-4CA6-ABE1-A8C8F1CA82E0}" presName="gear3dstNode" presStyleLbl="node1" presStyleIdx="2" presStyleCnt="3"/>
      <dgm:spPr/>
      <dgm:t>
        <a:bodyPr/>
        <a:lstStyle/>
        <a:p>
          <a:endParaRPr lang="en-US"/>
        </a:p>
      </dgm:t>
    </dgm:pt>
    <dgm:pt modelId="{74B9E80F-2E28-4D32-B76D-4E18C3FD18AB}" type="pres">
      <dgm:prSet presAssocID="{DF56E0C9-7B2D-48BA-9941-B68EE117285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92267FD-4C2B-409D-8E76-51A571787121}" type="pres">
      <dgm:prSet presAssocID="{0197360A-B8A4-4DA2-B840-08C0E21DF65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37511CE-27E7-4A77-BC0E-93EA23B9CCBA}" type="pres">
      <dgm:prSet presAssocID="{AEEBE6EB-DAA2-4FCA-B60C-5E32E7EF41A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525997F-FCF6-4807-99F9-656DEFA80E54}" type="presOf" srcId="{1960B12B-A221-4CA6-ABE1-A8C8F1CA82E0}" destId="{C92CA9F6-F991-4DD5-A1F0-82D4DA71E3FD}" srcOrd="3" destOrd="0" presId="urn:microsoft.com/office/officeart/2005/8/layout/gear1"/>
    <dgm:cxn modelId="{D9CB2AD1-250E-4A48-98ED-FB60E07337E5}" type="presOf" srcId="{448C1626-1BB9-485D-9B51-4A766ABCB4ED}" destId="{1EBDDFD3-5DC4-45A8-9805-041B6ECBEC42}" srcOrd="0" destOrd="0" presId="urn:microsoft.com/office/officeart/2005/8/layout/gear1"/>
    <dgm:cxn modelId="{0E61A979-3A6C-4BED-A27B-E929258EA9D9}" type="presOf" srcId="{54B40E65-87CF-4737-A880-7030EC344166}" destId="{CD498B3A-7181-415B-B7AC-7F02AA3289FA}" srcOrd="0" destOrd="0" presId="urn:microsoft.com/office/officeart/2005/8/layout/gear1"/>
    <dgm:cxn modelId="{0BDAA833-FF38-4B18-8CE9-DBFE8D8B010C}" type="presOf" srcId="{0197360A-B8A4-4DA2-B840-08C0E21DF659}" destId="{892267FD-4C2B-409D-8E76-51A571787121}" srcOrd="0" destOrd="0" presId="urn:microsoft.com/office/officeart/2005/8/layout/gear1"/>
    <dgm:cxn modelId="{ED96DC5C-0387-42E1-92E5-451924D14811}" srcId="{448C1626-1BB9-485D-9B51-4A766ABCB4ED}" destId="{54B40E65-87CF-4737-A880-7030EC344166}" srcOrd="0" destOrd="0" parTransId="{7CF4AF5E-C957-45B1-8EF6-5F113E2B4D71}" sibTransId="{DF56E0C9-7B2D-48BA-9941-B68EE117285B}"/>
    <dgm:cxn modelId="{519DDAE3-A575-4906-819A-62190186BFAE}" type="presOf" srcId="{C0EC7557-C0D5-4BA8-9845-309E359CD9A2}" destId="{AC1FB8CA-1FC8-46BC-9A55-868036A0E77A}" srcOrd="1" destOrd="0" presId="urn:microsoft.com/office/officeart/2005/8/layout/gear1"/>
    <dgm:cxn modelId="{74A21DC8-35EC-4A85-88DE-EB9FFFD24520}" type="presOf" srcId="{DF56E0C9-7B2D-48BA-9941-B68EE117285B}" destId="{74B9E80F-2E28-4D32-B76D-4E18C3FD18AB}" srcOrd="0" destOrd="0" presId="urn:microsoft.com/office/officeart/2005/8/layout/gear1"/>
    <dgm:cxn modelId="{1534AEA0-A087-4586-9164-C11C95FCA912}" type="presOf" srcId="{AEEBE6EB-DAA2-4FCA-B60C-5E32E7EF41A5}" destId="{B37511CE-27E7-4A77-BC0E-93EA23B9CCBA}" srcOrd="0" destOrd="0" presId="urn:microsoft.com/office/officeart/2005/8/layout/gear1"/>
    <dgm:cxn modelId="{8DFAB5BD-A162-4C38-9EA4-BCAC3F6F27C4}" type="presOf" srcId="{1960B12B-A221-4CA6-ABE1-A8C8F1CA82E0}" destId="{59CE7A5F-27E7-4823-BA31-BAC1D368AA88}" srcOrd="0" destOrd="0" presId="urn:microsoft.com/office/officeart/2005/8/layout/gear1"/>
    <dgm:cxn modelId="{BCE7F104-9A40-492E-9BA9-E53A1A4FC672}" type="presOf" srcId="{1960B12B-A221-4CA6-ABE1-A8C8F1CA82E0}" destId="{BBE0767B-4092-439E-B9C2-553EDF7C74A6}" srcOrd="2" destOrd="0" presId="urn:microsoft.com/office/officeart/2005/8/layout/gear1"/>
    <dgm:cxn modelId="{2AE536E4-5E33-4B50-ADB0-90829CBA0B5C}" srcId="{448C1626-1BB9-485D-9B51-4A766ABCB4ED}" destId="{C0EC7557-C0D5-4BA8-9845-309E359CD9A2}" srcOrd="1" destOrd="0" parTransId="{1DED3A26-282C-4C7F-9730-7B0059387C6A}" sibTransId="{0197360A-B8A4-4DA2-B840-08C0E21DF659}"/>
    <dgm:cxn modelId="{7A5224D9-BD68-444F-80E7-C9C760465221}" type="presOf" srcId="{C0EC7557-C0D5-4BA8-9845-309E359CD9A2}" destId="{D0A8A99D-AA70-4D74-972D-5281992D5EF4}" srcOrd="0" destOrd="0" presId="urn:microsoft.com/office/officeart/2005/8/layout/gear1"/>
    <dgm:cxn modelId="{53B6B228-839A-44A9-AAAD-C8432A59A956}" type="presOf" srcId="{1960B12B-A221-4CA6-ABE1-A8C8F1CA82E0}" destId="{950ACF3D-EAA3-42F9-A6E1-F3937E58C6F4}" srcOrd="1" destOrd="0" presId="urn:microsoft.com/office/officeart/2005/8/layout/gear1"/>
    <dgm:cxn modelId="{0B7657E1-35E1-404F-8F5B-A9900BEB427A}" type="presOf" srcId="{54B40E65-87CF-4737-A880-7030EC344166}" destId="{640016AF-77EB-462B-B7D6-3EC613391B1A}" srcOrd="2" destOrd="0" presId="urn:microsoft.com/office/officeart/2005/8/layout/gear1"/>
    <dgm:cxn modelId="{FCA977B0-B56C-4B5E-87C9-E6D9EF8E88B5}" srcId="{448C1626-1BB9-485D-9B51-4A766ABCB4ED}" destId="{1960B12B-A221-4CA6-ABE1-A8C8F1CA82E0}" srcOrd="2" destOrd="0" parTransId="{9CF653E2-6C8D-4F9F-AE93-81A5C634BB17}" sibTransId="{AEEBE6EB-DAA2-4FCA-B60C-5E32E7EF41A5}"/>
    <dgm:cxn modelId="{7CCD0491-B6CF-4669-8982-F33058D641D4}" type="presOf" srcId="{C0EC7557-C0D5-4BA8-9845-309E359CD9A2}" destId="{A91908A6-D414-4DEC-9D67-3610E4ED9FE9}" srcOrd="2" destOrd="0" presId="urn:microsoft.com/office/officeart/2005/8/layout/gear1"/>
    <dgm:cxn modelId="{B11FCDAF-904E-4B61-8594-20FBBCC13A60}" type="presOf" srcId="{54B40E65-87CF-4737-A880-7030EC344166}" destId="{88D822AD-3FD3-4B2D-848D-D57599CF91E2}" srcOrd="1" destOrd="0" presId="urn:microsoft.com/office/officeart/2005/8/layout/gear1"/>
    <dgm:cxn modelId="{5693490D-99B8-43CE-99C9-E71A5E54A01A}" type="presParOf" srcId="{1EBDDFD3-5DC4-45A8-9805-041B6ECBEC42}" destId="{CD498B3A-7181-415B-B7AC-7F02AA3289FA}" srcOrd="0" destOrd="0" presId="urn:microsoft.com/office/officeart/2005/8/layout/gear1"/>
    <dgm:cxn modelId="{D4E1BDBD-DD21-439A-9438-FB743EC97385}" type="presParOf" srcId="{1EBDDFD3-5DC4-45A8-9805-041B6ECBEC42}" destId="{88D822AD-3FD3-4B2D-848D-D57599CF91E2}" srcOrd="1" destOrd="0" presId="urn:microsoft.com/office/officeart/2005/8/layout/gear1"/>
    <dgm:cxn modelId="{D91E1FEB-E801-48EB-8553-E280029D647C}" type="presParOf" srcId="{1EBDDFD3-5DC4-45A8-9805-041B6ECBEC42}" destId="{640016AF-77EB-462B-B7D6-3EC613391B1A}" srcOrd="2" destOrd="0" presId="urn:microsoft.com/office/officeart/2005/8/layout/gear1"/>
    <dgm:cxn modelId="{731AED2E-CC2E-4BC9-8B90-8138C03FEC47}" type="presParOf" srcId="{1EBDDFD3-5DC4-45A8-9805-041B6ECBEC42}" destId="{D0A8A99D-AA70-4D74-972D-5281992D5EF4}" srcOrd="3" destOrd="0" presId="urn:microsoft.com/office/officeart/2005/8/layout/gear1"/>
    <dgm:cxn modelId="{90854329-BF76-424A-A0BF-00A90F9BA996}" type="presParOf" srcId="{1EBDDFD3-5DC4-45A8-9805-041B6ECBEC42}" destId="{AC1FB8CA-1FC8-46BC-9A55-868036A0E77A}" srcOrd="4" destOrd="0" presId="urn:microsoft.com/office/officeart/2005/8/layout/gear1"/>
    <dgm:cxn modelId="{CBDE1A17-C18B-407C-9C9A-896F929C3D24}" type="presParOf" srcId="{1EBDDFD3-5DC4-45A8-9805-041B6ECBEC42}" destId="{A91908A6-D414-4DEC-9D67-3610E4ED9FE9}" srcOrd="5" destOrd="0" presId="urn:microsoft.com/office/officeart/2005/8/layout/gear1"/>
    <dgm:cxn modelId="{292D06CC-0072-4F7A-A9D6-6119BAB00B8F}" type="presParOf" srcId="{1EBDDFD3-5DC4-45A8-9805-041B6ECBEC42}" destId="{59CE7A5F-27E7-4823-BA31-BAC1D368AA88}" srcOrd="6" destOrd="0" presId="urn:microsoft.com/office/officeart/2005/8/layout/gear1"/>
    <dgm:cxn modelId="{B5013222-7DC4-4CE6-BF6C-EF2C1A86DDE6}" type="presParOf" srcId="{1EBDDFD3-5DC4-45A8-9805-041B6ECBEC42}" destId="{950ACF3D-EAA3-42F9-A6E1-F3937E58C6F4}" srcOrd="7" destOrd="0" presId="urn:microsoft.com/office/officeart/2005/8/layout/gear1"/>
    <dgm:cxn modelId="{200DAE9C-EA4D-4E79-AFD9-DE7D1233657E}" type="presParOf" srcId="{1EBDDFD3-5DC4-45A8-9805-041B6ECBEC42}" destId="{BBE0767B-4092-439E-B9C2-553EDF7C74A6}" srcOrd="8" destOrd="0" presId="urn:microsoft.com/office/officeart/2005/8/layout/gear1"/>
    <dgm:cxn modelId="{DEA9537A-F21B-4541-B321-0219F4E6F7A9}" type="presParOf" srcId="{1EBDDFD3-5DC4-45A8-9805-041B6ECBEC42}" destId="{C92CA9F6-F991-4DD5-A1F0-82D4DA71E3FD}" srcOrd="9" destOrd="0" presId="urn:microsoft.com/office/officeart/2005/8/layout/gear1"/>
    <dgm:cxn modelId="{90775613-232D-4897-9025-266EE5F7D7AE}" type="presParOf" srcId="{1EBDDFD3-5DC4-45A8-9805-041B6ECBEC42}" destId="{74B9E80F-2E28-4D32-B76D-4E18C3FD18AB}" srcOrd="10" destOrd="0" presId="urn:microsoft.com/office/officeart/2005/8/layout/gear1"/>
    <dgm:cxn modelId="{E7D2E56A-C94B-498A-9E77-669ED287EACE}" type="presParOf" srcId="{1EBDDFD3-5DC4-45A8-9805-041B6ECBEC42}" destId="{892267FD-4C2B-409D-8E76-51A571787121}" srcOrd="11" destOrd="0" presId="urn:microsoft.com/office/officeart/2005/8/layout/gear1"/>
    <dgm:cxn modelId="{1CDAE152-C59E-4D98-AE29-D83413952051}" type="presParOf" srcId="{1EBDDFD3-5DC4-45A8-9805-041B6ECBEC42}" destId="{B37511CE-27E7-4A77-BC0E-93EA23B9CC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1B5386-1C1D-4E4C-A99C-50C37A4FDC5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0DD691-7DEC-4445-B30E-C11AF2F81A4E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Sole proprietorship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C6944-A58A-4793-8E7C-92E09780C32E}" type="parTrans" cxnId="{4C2BF212-82A8-49F8-9775-E9CC9977911A}">
      <dgm:prSet/>
      <dgm:spPr/>
      <dgm:t>
        <a:bodyPr/>
        <a:lstStyle/>
        <a:p>
          <a:endParaRPr lang="en-US"/>
        </a:p>
      </dgm:t>
    </dgm:pt>
    <dgm:pt modelId="{1AA86738-F070-44E9-9698-16313EF193EA}" type="sibTrans" cxnId="{4C2BF212-82A8-49F8-9775-E9CC9977911A}">
      <dgm:prSet/>
      <dgm:spPr/>
      <dgm:t>
        <a:bodyPr/>
        <a:lstStyle/>
        <a:p>
          <a:endParaRPr lang="en-US"/>
        </a:p>
      </dgm:t>
    </dgm:pt>
    <dgm:pt modelId="{3B41ADAB-DD48-4273-8F2C-8CE47FB3DD4B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Partnership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52422-5AEB-4422-8304-7B81AA351B85}" type="parTrans" cxnId="{9E46CD6F-C5F9-4C59-B0AE-4401AF405460}">
      <dgm:prSet/>
      <dgm:spPr/>
      <dgm:t>
        <a:bodyPr/>
        <a:lstStyle/>
        <a:p>
          <a:endParaRPr lang="en-US"/>
        </a:p>
      </dgm:t>
    </dgm:pt>
    <dgm:pt modelId="{735E39B1-E74A-4D81-B328-64B845F3CEDD}" type="sibTrans" cxnId="{9E46CD6F-C5F9-4C59-B0AE-4401AF405460}">
      <dgm:prSet/>
      <dgm:spPr/>
      <dgm:t>
        <a:bodyPr/>
        <a:lstStyle/>
        <a:p>
          <a:endParaRPr lang="en-US"/>
        </a:p>
      </dgm:t>
    </dgm:pt>
    <dgm:pt modelId="{7830A5BC-B6B1-4462-A8CD-2C3B1151625C}">
      <dgm:prSet phldrT="[Text]" phldr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endParaRPr lang="en-US">
            <a:solidFill>
              <a:srgbClr val="00CC99"/>
            </a:solidFill>
          </a:endParaRPr>
        </a:p>
      </dgm:t>
    </dgm:pt>
    <dgm:pt modelId="{FB489227-4C41-4B38-8B44-D222C4CE3A59}" type="parTrans" cxnId="{2F32C2D5-DD21-4715-BA88-21BBB2EABB5B}">
      <dgm:prSet/>
      <dgm:spPr/>
      <dgm:t>
        <a:bodyPr/>
        <a:lstStyle/>
        <a:p>
          <a:endParaRPr lang="en-US"/>
        </a:p>
      </dgm:t>
    </dgm:pt>
    <dgm:pt modelId="{81F92817-BA55-418C-8EFE-A63F449D2BA2}" type="sibTrans" cxnId="{2F32C2D5-DD21-4715-BA88-21BBB2EABB5B}">
      <dgm:prSet/>
      <dgm:spPr/>
      <dgm:t>
        <a:bodyPr/>
        <a:lstStyle/>
        <a:p>
          <a:endParaRPr lang="en-US"/>
        </a:p>
      </dgm:t>
    </dgm:pt>
    <dgm:pt modelId="{7B22EDD0-DEFD-4007-BB39-DD7D07D988E8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Limited partnership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B3A0F-CE2C-4732-A280-9B198630BD3C}" type="parTrans" cxnId="{EF315292-FC38-4582-A7FF-A70F6DDFF869}">
      <dgm:prSet/>
      <dgm:spPr/>
      <dgm:t>
        <a:bodyPr/>
        <a:lstStyle/>
        <a:p>
          <a:endParaRPr lang="en-US"/>
        </a:p>
      </dgm:t>
    </dgm:pt>
    <dgm:pt modelId="{AC0A73B8-F60D-4686-896F-E5F71B9D28DF}" type="sibTrans" cxnId="{EF315292-FC38-4582-A7FF-A70F6DDFF869}">
      <dgm:prSet/>
      <dgm:spPr/>
      <dgm:t>
        <a:bodyPr/>
        <a:lstStyle/>
        <a:p>
          <a:endParaRPr lang="en-US"/>
        </a:p>
      </dgm:t>
    </dgm:pt>
    <dgm:pt modelId="{5B71B9A4-F7BF-4F5F-89ED-618E4C50295C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 corporation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4F5596-84CC-42F9-A349-30E8F70B1F0D}" type="parTrans" cxnId="{E72EBD3C-8C42-4CE3-ADC7-A6FC4DF57DB3}">
      <dgm:prSet/>
      <dgm:spPr/>
      <dgm:t>
        <a:bodyPr/>
        <a:lstStyle/>
        <a:p>
          <a:endParaRPr lang="en-US"/>
        </a:p>
      </dgm:t>
    </dgm:pt>
    <dgm:pt modelId="{CE48AECD-4C8B-4AC3-A67A-56A2C7F64099}" type="sibTrans" cxnId="{E72EBD3C-8C42-4CE3-ADC7-A6FC4DF57DB3}">
      <dgm:prSet/>
      <dgm:spPr/>
      <dgm:t>
        <a:bodyPr/>
        <a:lstStyle/>
        <a:p>
          <a:endParaRPr lang="en-US"/>
        </a:p>
      </dgm:t>
    </dgm:pt>
    <dgm:pt modelId="{99552BDB-0761-40C3-BFF4-FB7E247C61C7}">
      <dgm:prSet phldrT="[Text]" phldr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endParaRPr lang="en-US" dirty="0">
            <a:solidFill>
              <a:srgbClr val="00CC99"/>
            </a:solidFill>
          </a:endParaRPr>
        </a:p>
      </dgm:t>
    </dgm:pt>
    <dgm:pt modelId="{FFC04A31-F883-42DA-83CC-22109434C6EA}" type="parTrans" cxnId="{DF89258E-1ED0-43EF-8D25-235026D241BE}">
      <dgm:prSet/>
      <dgm:spPr/>
      <dgm:t>
        <a:bodyPr/>
        <a:lstStyle/>
        <a:p>
          <a:endParaRPr lang="en-US"/>
        </a:p>
      </dgm:t>
    </dgm:pt>
    <dgm:pt modelId="{48DF2647-C132-4FAF-9E3E-2F757D849669}" type="sibTrans" cxnId="{DF89258E-1ED0-43EF-8D25-235026D241BE}">
      <dgm:prSet/>
      <dgm:spPr/>
      <dgm:t>
        <a:bodyPr/>
        <a:lstStyle/>
        <a:p>
          <a:endParaRPr lang="en-US"/>
        </a:p>
      </dgm:t>
    </dgm:pt>
    <dgm:pt modelId="{CBA3C646-EB8D-450E-9A50-B0AA177B08DC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 corporation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3F4A4-8202-46BA-8D62-2800F8F92DBB}" type="parTrans" cxnId="{7ACCA4F9-57D8-458A-A8B9-E13E8597B043}">
      <dgm:prSet/>
      <dgm:spPr/>
      <dgm:t>
        <a:bodyPr/>
        <a:lstStyle/>
        <a:p>
          <a:endParaRPr lang="en-US"/>
        </a:p>
      </dgm:t>
    </dgm:pt>
    <dgm:pt modelId="{37DA882A-DFA8-442B-BE85-E001F05F77AA}" type="sibTrans" cxnId="{7ACCA4F9-57D8-458A-A8B9-E13E8597B043}">
      <dgm:prSet/>
      <dgm:spPr/>
      <dgm:t>
        <a:bodyPr/>
        <a:lstStyle/>
        <a:p>
          <a:endParaRPr lang="en-US"/>
        </a:p>
      </dgm:t>
    </dgm:pt>
    <dgm:pt modelId="{3880491A-FA9B-4D3B-BCCC-23A73C68BE2D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Limited liability company (LLC)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B9B37-9B67-44E2-9B5F-C30885CEDC15}" type="parTrans" cxnId="{5668C1FC-3A50-48BB-8468-6B066EAEAFA3}">
      <dgm:prSet/>
      <dgm:spPr/>
      <dgm:t>
        <a:bodyPr/>
        <a:lstStyle/>
        <a:p>
          <a:endParaRPr lang="en-US"/>
        </a:p>
      </dgm:t>
    </dgm:pt>
    <dgm:pt modelId="{8AE0094C-5940-4C40-936B-943873225FEF}" type="sibTrans" cxnId="{5668C1FC-3A50-48BB-8468-6B066EAEAFA3}">
      <dgm:prSet/>
      <dgm:spPr/>
      <dgm:t>
        <a:bodyPr/>
        <a:lstStyle/>
        <a:p>
          <a:endParaRPr lang="en-US"/>
        </a:p>
      </dgm:t>
    </dgm:pt>
    <dgm:pt modelId="{514C5FDA-E156-46DF-8121-006C8CF52DC0}">
      <dgm:prSet phldrT="[Text]" phldr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endParaRPr lang="en-US" dirty="0">
            <a:solidFill>
              <a:srgbClr val="00CC99"/>
            </a:solidFill>
          </a:endParaRPr>
        </a:p>
      </dgm:t>
    </dgm:pt>
    <dgm:pt modelId="{4606D3B5-DCF9-4A9D-BA84-12CAC492BF57}" type="sibTrans" cxnId="{9520B6A0-AF90-446B-AD27-8C6B7BF33E83}">
      <dgm:prSet/>
      <dgm:spPr/>
      <dgm:t>
        <a:bodyPr/>
        <a:lstStyle/>
        <a:p>
          <a:endParaRPr lang="en-US"/>
        </a:p>
      </dgm:t>
    </dgm:pt>
    <dgm:pt modelId="{BEC3EB7A-E52B-4C42-AE32-90BD044E9C5F}" type="parTrans" cxnId="{9520B6A0-AF90-446B-AD27-8C6B7BF33E83}">
      <dgm:prSet/>
      <dgm:spPr/>
      <dgm:t>
        <a:bodyPr/>
        <a:lstStyle/>
        <a:p>
          <a:endParaRPr lang="en-US"/>
        </a:p>
      </dgm:t>
    </dgm:pt>
    <dgm:pt modelId="{255AD8F6-892F-4050-8A9F-752204DEADBE}" type="pres">
      <dgm:prSet presAssocID="{EB1B5386-1C1D-4E4C-A99C-50C37A4FDC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845CD2-F782-4CCA-8180-C43E0D0E71DE}" type="pres">
      <dgm:prSet presAssocID="{514C5FDA-E156-46DF-8121-006C8CF52DC0}" presName="composite" presStyleCnt="0"/>
      <dgm:spPr/>
    </dgm:pt>
    <dgm:pt modelId="{6D0D456D-7F90-4686-9B95-84C9F82D8932}" type="pres">
      <dgm:prSet presAssocID="{514C5FDA-E156-46DF-8121-006C8CF52D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2B302-0BE0-42FE-BE25-0910B349128B}" type="pres">
      <dgm:prSet presAssocID="{514C5FDA-E156-46DF-8121-006C8CF52DC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36329-90C8-4090-956A-7CF3145F33C9}" type="pres">
      <dgm:prSet presAssocID="{4606D3B5-DCF9-4A9D-BA84-12CAC492BF57}" presName="sp" presStyleCnt="0"/>
      <dgm:spPr/>
    </dgm:pt>
    <dgm:pt modelId="{6B9EF17B-C99F-433E-9059-DA42B3A9DE87}" type="pres">
      <dgm:prSet presAssocID="{7830A5BC-B6B1-4462-A8CD-2C3B1151625C}" presName="composite" presStyleCnt="0"/>
      <dgm:spPr/>
    </dgm:pt>
    <dgm:pt modelId="{DAC6ADC9-7DB8-4200-B8F5-1D115623DC2E}" type="pres">
      <dgm:prSet presAssocID="{7830A5BC-B6B1-4462-A8CD-2C3B1151625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C5A8F-96E7-4D1D-8904-B4FE5CFAAB91}" type="pres">
      <dgm:prSet presAssocID="{7830A5BC-B6B1-4462-A8CD-2C3B1151625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0CBD7-ACB3-487F-A7A9-63E698737054}" type="pres">
      <dgm:prSet presAssocID="{81F92817-BA55-418C-8EFE-A63F449D2BA2}" presName="sp" presStyleCnt="0"/>
      <dgm:spPr/>
    </dgm:pt>
    <dgm:pt modelId="{02BEE0AB-D09C-437A-8583-E44AA09DB8D4}" type="pres">
      <dgm:prSet presAssocID="{99552BDB-0761-40C3-BFF4-FB7E247C61C7}" presName="composite" presStyleCnt="0"/>
      <dgm:spPr/>
    </dgm:pt>
    <dgm:pt modelId="{A6F9ED1B-86AC-46E8-9C6D-146C0DBB4E0F}" type="pres">
      <dgm:prSet presAssocID="{99552BDB-0761-40C3-BFF4-FB7E247C61C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F3438-00C7-4DAA-9790-DE18D11CE639}" type="pres">
      <dgm:prSet presAssocID="{99552BDB-0761-40C3-BFF4-FB7E247C61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BF212-82A8-49F8-9775-E9CC9977911A}" srcId="{514C5FDA-E156-46DF-8121-006C8CF52DC0}" destId="{570DD691-7DEC-4445-B30E-C11AF2F81A4E}" srcOrd="0" destOrd="0" parTransId="{C85C6944-A58A-4793-8E7C-92E09780C32E}" sibTransId="{1AA86738-F070-44E9-9698-16313EF193EA}"/>
    <dgm:cxn modelId="{DEFCBADD-8030-4B16-BF57-BA8858B6982F}" type="presOf" srcId="{514C5FDA-E156-46DF-8121-006C8CF52DC0}" destId="{6D0D456D-7F90-4686-9B95-84C9F82D8932}" srcOrd="0" destOrd="0" presId="urn:microsoft.com/office/officeart/2005/8/layout/chevron2"/>
    <dgm:cxn modelId="{F6F8704B-6FA2-497F-A76A-8FA1037A549A}" type="presOf" srcId="{7B22EDD0-DEFD-4007-BB39-DD7D07D988E8}" destId="{743C5A8F-96E7-4D1D-8904-B4FE5CFAAB91}" srcOrd="0" destOrd="0" presId="urn:microsoft.com/office/officeart/2005/8/layout/chevron2"/>
    <dgm:cxn modelId="{61C5FA1E-63E8-4364-A005-8AE6B349E388}" type="presOf" srcId="{3B41ADAB-DD48-4273-8F2C-8CE47FB3DD4B}" destId="{F872B302-0BE0-42FE-BE25-0910B349128B}" srcOrd="0" destOrd="1" presId="urn:microsoft.com/office/officeart/2005/8/layout/chevron2"/>
    <dgm:cxn modelId="{9E46CD6F-C5F9-4C59-B0AE-4401AF405460}" srcId="{514C5FDA-E156-46DF-8121-006C8CF52DC0}" destId="{3B41ADAB-DD48-4273-8F2C-8CE47FB3DD4B}" srcOrd="1" destOrd="0" parTransId="{C4C52422-5AEB-4422-8304-7B81AA351B85}" sibTransId="{735E39B1-E74A-4D81-B328-64B845F3CEDD}"/>
    <dgm:cxn modelId="{7ACCA4F9-57D8-458A-A8B9-E13E8597B043}" srcId="{99552BDB-0761-40C3-BFF4-FB7E247C61C7}" destId="{CBA3C646-EB8D-450E-9A50-B0AA177B08DC}" srcOrd="0" destOrd="0" parTransId="{1A93F4A4-8202-46BA-8D62-2800F8F92DBB}" sibTransId="{37DA882A-DFA8-442B-BE85-E001F05F77AA}"/>
    <dgm:cxn modelId="{58E1A02F-019C-4D60-8542-C07056B1DD5B}" type="presOf" srcId="{3880491A-FA9B-4D3B-BCCC-23A73C68BE2D}" destId="{81EF3438-00C7-4DAA-9790-DE18D11CE639}" srcOrd="0" destOrd="1" presId="urn:microsoft.com/office/officeart/2005/8/layout/chevron2"/>
    <dgm:cxn modelId="{EF315292-FC38-4582-A7FF-A70F6DDFF869}" srcId="{7830A5BC-B6B1-4462-A8CD-2C3B1151625C}" destId="{7B22EDD0-DEFD-4007-BB39-DD7D07D988E8}" srcOrd="0" destOrd="0" parTransId="{A87B3A0F-CE2C-4732-A280-9B198630BD3C}" sibTransId="{AC0A73B8-F60D-4686-896F-E5F71B9D28DF}"/>
    <dgm:cxn modelId="{5D3388E2-3EDE-4F80-A00D-8B7A5AD77045}" type="presOf" srcId="{5B71B9A4-F7BF-4F5F-89ED-618E4C50295C}" destId="{743C5A8F-96E7-4D1D-8904-B4FE5CFAAB91}" srcOrd="0" destOrd="1" presId="urn:microsoft.com/office/officeart/2005/8/layout/chevron2"/>
    <dgm:cxn modelId="{5668C1FC-3A50-48BB-8468-6B066EAEAFA3}" srcId="{99552BDB-0761-40C3-BFF4-FB7E247C61C7}" destId="{3880491A-FA9B-4D3B-BCCC-23A73C68BE2D}" srcOrd="1" destOrd="0" parTransId="{727B9B37-9B67-44E2-9B5F-C30885CEDC15}" sibTransId="{8AE0094C-5940-4C40-936B-943873225FEF}"/>
    <dgm:cxn modelId="{9520B6A0-AF90-446B-AD27-8C6B7BF33E83}" srcId="{EB1B5386-1C1D-4E4C-A99C-50C37A4FDC5A}" destId="{514C5FDA-E156-46DF-8121-006C8CF52DC0}" srcOrd="0" destOrd="0" parTransId="{BEC3EB7A-E52B-4C42-AE32-90BD044E9C5F}" sibTransId="{4606D3B5-DCF9-4A9D-BA84-12CAC492BF57}"/>
    <dgm:cxn modelId="{F0153D23-02BA-4FD4-9514-B07408C8D79E}" type="presOf" srcId="{7830A5BC-B6B1-4462-A8CD-2C3B1151625C}" destId="{DAC6ADC9-7DB8-4200-B8F5-1D115623DC2E}" srcOrd="0" destOrd="0" presId="urn:microsoft.com/office/officeart/2005/8/layout/chevron2"/>
    <dgm:cxn modelId="{36C5B763-5E62-4754-BC01-1B71C2C3A309}" type="presOf" srcId="{CBA3C646-EB8D-450E-9A50-B0AA177B08DC}" destId="{81EF3438-00C7-4DAA-9790-DE18D11CE639}" srcOrd="0" destOrd="0" presId="urn:microsoft.com/office/officeart/2005/8/layout/chevron2"/>
    <dgm:cxn modelId="{DF89258E-1ED0-43EF-8D25-235026D241BE}" srcId="{EB1B5386-1C1D-4E4C-A99C-50C37A4FDC5A}" destId="{99552BDB-0761-40C3-BFF4-FB7E247C61C7}" srcOrd="2" destOrd="0" parTransId="{FFC04A31-F883-42DA-83CC-22109434C6EA}" sibTransId="{48DF2647-C132-4FAF-9E3E-2F757D849669}"/>
    <dgm:cxn modelId="{1890760F-2FDA-4EFF-A933-3DA7FFEF38B6}" type="presOf" srcId="{EB1B5386-1C1D-4E4C-A99C-50C37A4FDC5A}" destId="{255AD8F6-892F-4050-8A9F-752204DEADBE}" srcOrd="0" destOrd="0" presId="urn:microsoft.com/office/officeart/2005/8/layout/chevron2"/>
    <dgm:cxn modelId="{2F32C2D5-DD21-4715-BA88-21BBB2EABB5B}" srcId="{EB1B5386-1C1D-4E4C-A99C-50C37A4FDC5A}" destId="{7830A5BC-B6B1-4462-A8CD-2C3B1151625C}" srcOrd="1" destOrd="0" parTransId="{FB489227-4C41-4B38-8B44-D222C4CE3A59}" sibTransId="{81F92817-BA55-418C-8EFE-A63F449D2BA2}"/>
    <dgm:cxn modelId="{EE5193E3-1BF2-4AA4-9891-4B6BF9217688}" type="presOf" srcId="{570DD691-7DEC-4445-B30E-C11AF2F81A4E}" destId="{F872B302-0BE0-42FE-BE25-0910B349128B}" srcOrd="0" destOrd="0" presId="urn:microsoft.com/office/officeart/2005/8/layout/chevron2"/>
    <dgm:cxn modelId="{483F87D6-87CA-47DB-8F5B-5F4B6C46777A}" type="presOf" srcId="{99552BDB-0761-40C3-BFF4-FB7E247C61C7}" destId="{A6F9ED1B-86AC-46E8-9C6D-146C0DBB4E0F}" srcOrd="0" destOrd="0" presId="urn:microsoft.com/office/officeart/2005/8/layout/chevron2"/>
    <dgm:cxn modelId="{E72EBD3C-8C42-4CE3-ADC7-A6FC4DF57DB3}" srcId="{7830A5BC-B6B1-4462-A8CD-2C3B1151625C}" destId="{5B71B9A4-F7BF-4F5F-89ED-618E4C50295C}" srcOrd="1" destOrd="0" parTransId="{174F5596-84CC-42F9-A349-30E8F70B1F0D}" sibTransId="{CE48AECD-4C8B-4AC3-A67A-56A2C7F64099}"/>
    <dgm:cxn modelId="{BB216CC1-8861-4E4D-904F-F20FC76446F2}" type="presParOf" srcId="{255AD8F6-892F-4050-8A9F-752204DEADBE}" destId="{B4845CD2-F782-4CCA-8180-C43E0D0E71DE}" srcOrd="0" destOrd="0" presId="urn:microsoft.com/office/officeart/2005/8/layout/chevron2"/>
    <dgm:cxn modelId="{ACFF72E9-672A-4D96-BF48-CBE0C3F55F1F}" type="presParOf" srcId="{B4845CD2-F782-4CCA-8180-C43E0D0E71DE}" destId="{6D0D456D-7F90-4686-9B95-84C9F82D8932}" srcOrd="0" destOrd="0" presId="urn:microsoft.com/office/officeart/2005/8/layout/chevron2"/>
    <dgm:cxn modelId="{0801E988-C34B-420B-A3C9-FD475DC36013}" type="presParOf" srcId="{B4845CD2-F782-4CCA-8180-C43E0D0E71DE}" destId="{F872B302-0BE0-42FE-BE25-0910B349128B}" srcOrd="1" destOrd="0" presId="urn:microsoft.com/office/officeart/2005/8/layout/chevron2"/>
    <dgm:cxn modelId="{837B1DFE-C905-4175-87C0-7C58C2BFA4B2}" type="presParOf" srcId="{255AD8F6-892F-4050-8A9F-752204DEADBE}" destId="{E1336329-90C8-4090-956A-7CF3145F33C9}" srcOrd="1" destOrd="0" presId="urn:microsoft.com/office/officeart/2005/8/layout/chevron2"/>
    <dgm:cxn modelId="{31A76767-3303-4B50-B582-C431233B33D8}" type="presParOf" srcId="{255AD8F6-892F-4050-8A9F-752204DEADBE}" destId="{6B9EF17B-C99F-433E-9059-DA42B3A9DE87}" srcOrd="2" destOrd="0" presId="urn:microsoft.com/office/officeart/2005/8/layout/chevron2"/>
    <dgm:cxn modelId="{64B14D58-D597-48D5-8B9F-DB4E6AF6C97A}" type="presParOf" srcId="{6B9EF17B-C99F-433E-9059-DA42B3A9DE87}" destId="{DAC6ADC9-7DB8-4200-B8F5-1D115623DC2E}" srcOrd="0" destOrd="0" presId="urn:microsoft.com/office/officeart/2005/8/layout/chevron2"/>
    <dgm:cxn modelId="{7FF85236-3D67-4F1C-A532-89DDD84656F8}" type="presParOf" srcId="{6B9EF17B-C99F-433E-9059-DA42B3A9DE87}" destId="{743C5A8F-96E7-4D1D-8904-B4FE5CFAAB91}" srcOrd="1" destOrd="0" presId="urn:microsoft.com/office/officeart/2005/8/layout/chevron2"/>
    <dgm:cxn modelId="{CCB7DDDC-C45E-40CC-ABE6-384F2D31A82D}" type="presParOf" srcId="{255AD8F6-892F-4050-8A9F-752204DEADBE}" destId="{A490CBD7-ACB3-487F-A7A9-63E698737054}" srcOrd="3" destOrd="0" presId="urn:microsoft.com/office/officeart/2005/8/layout/chevron2"/>
    <dgm:cxn modelId="{CDDEF65C-8234-43E6-B95B-45096E61F246}" type="presParOf" srcId="{255AD8F6-892F-4050-8A9F-752204DEADBE}" destId="{02BEE0AB-D09C-437A-8583-E44AA09DB8D4}" srcOrd="4" destOrd="0" presId="urn:microsoft.com/office/officeart/2005/8/layout/chevron2"/>
    <dgm:cxn modelId="{D8B05F78-76C4-4DC6-8D98-6C7CE58B0C9E}" type="presParOf" srcId="{02BEE0AB-D09C-437A-8583-E44AA09DB8D4}" destId="{A6F9ED1B-86AC-46E8-9C6D-146C0DBB4E0F}" srcOrd="0" destOrd="0" presId="urn:microsoft.com/office/officeart/2005/8/layout/chevron2"/>
    <dgm:cxn modelId="{6ED38591-653E-4A26-8677-5997CC73C38F}" type="presParOf" srcId="{02BEE0AB-D09C-437A-8583-E44AA09DB8D4}" destId="{81EF3438-00C7-4DAA-9790-DE18D11CE6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C292D5-A635-465E-98DA-786731748968}">
      <dsp:nvSpPr>
        <dsp:cNvPr id="0" name=""/>
        <dsp:cNvSpPr/>
      </dsp:nvSpPr>
      <dsp:spPr>
        <a:xfrm>
          <a:off x="3097" y="158"/>
          <a:ext cx="8375805" cy="1468437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Collect cash as soon as possible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7" y="158"/>
        <a:ext cx="8375805" cy="1468437"/>
      </dsp:txXfrm>
    </dsp:sp>
    <dsp:sp modelId="{85D7FC30-573C-44E8-95A6-5D27B2EF21C8}">
      <dsp:nvSpPr>
        <dsp:cNvPr id="0" name=""/>
        <dsp:cNvSpPr/>
      </dsp:nvSpPr>
      <dsp:spPr>
        <a:xfrm>
          <a:off x="411454" y="1554163"/>
          <a:ext cx="3627164" cy="1468437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Pay your bills by the due date, not earlier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454" y="1554163"/>
        <a:ext cx="3627164" cy="1468437"/>
      </dsp:txXfrm>
    </dsp:sp>
    <dsp:sp modelId="{C872ED02-85F9-455B-B0D7-8A76C8A84AC9}">
      <dsp:nvSpPr>
        <dsp:cNvPr id="0" name=""/>
        <dsp:cNvSpPr/>
      </dsp:nvSpPr>
      <dsp:spPr>
        <a:xfrm>
          <a:off x="338682" y="3154368"/>
          <a:ext cx="2328326" cy="1468437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Lease or finance instead of buying equipment where practical.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682" y="3154368"/>
        <a:ext cx="2328326" cy="1468437"/>
      </dsp:txXfrm>
    </dsp:sp>
    <dsp:sp modelId="{A0A67E01-4329-4EE5-AB65-FCD6FE4614B2}">
      <dsp:nvSpPr>
        <dsp:cNvPr id="0" name=""/>
        <dsp:cNvSpPr/>
      </dsp:nvSpPr>
      <dsp:spPr>
        <a:xfrm>
          <a:off x="2700886" y="3154368"/>
          <a:ext cx="2328326" cy="1468437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Avoid buying inventory you do not need.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0886" y="3154368"/>
        <a:ext cx="2328326" cy="1468437"/>
      </dsp:txXfrm>
    </dsp:sp>
    <dsp:sp modelId="{7B4036C8-E423-40B6-AF05-1AC71CDB7227}">
      <dsp:nvSpPr>
        <dsp:cNvPr id="0" name=""/>
        <dsp:cNvSpPr/>
      </dsp:nvSpPr>
      <dsp:spPr>
        <a:xfrm>
          <a:off x="4038610" y="1554163"/>
          <a:ext cx="3409431" cy="1468437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Check your available cash daily.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8610" y="1554163"/>
        <a:ext cx="3409431" cy="1468437"/>
      </dsp:txXfrm>
    </dsp:sp>
    <dsp:sp modelId="{5988A8A9-3D69-4115-8DEF-76F809539689}">
      <dsp:nvSpPr>
        <dsp:cNvPr id="0" name=""/>
        <dsp:cNvSpPr/>
      </dsp:nvSpPr>
      <dsp:spPr>
        <a:xfrm>
          <a:off x="5029209" y="3154368"/>
          <a:ext cx="2782187" cy="1468437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6. Plan ahead for seasonal or contractual needs by seeking financing early.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9209" y="3154368"/>
        <a:ext cx="2782187" cy="14684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968118-E24E-433E-AD16-231CD660E061}">
      <dsp:nvSpPr>
        <dsp:cNvPr id="0" name=""/>
        <dsp:cNvSpPr/>
      </dsp:nvSpPr>
      <dsp:spPr>
        <a:xfrm>
          <a:off x="2686052" y="-228605"/>
          <a:ext cx="2571757" cy="227432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FE662-17F4-46CF-9BAB-8A20CFC42AC8}">
      <dsp:nvSpPr>
        <dsp:cNvPr id="0" name=""/>
        <dsp:cNvSpPr/>
      </dsp:nvSpPr>
      <dsp:spPr>
        <a:xfrm>
          <a:off x="2367414" y="624125"/>
          <a:ext cx="2208178" cy="797006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Operations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7414" y="624125"/>
        <a:ext cx="2208178" cy="797006"/>
      </dsp:txXfrm>
    </dsp:sp>
    <dsp:sp modelId="{DE47B42A-0442-42F5-8312-8A4068C80642}">
      <dsp:nvSpPr>
        <dsp:cNvPr id="0" name=""/>
        <dsp:cNvSpPr/>
      </dsp:nvSpPr>
      <dsp:spPr>
        <a:xfrm>
          <a:off x="1705485" y="1192470"/>
          <a:ext cx="2273980" cy="22743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02CB3-6165-47AB-912B-2DF6AB105E83}">
      <dsp:nvSpPr>
        <dsp:cNvPr id="0" name=""/>
        <dsp:cNvSpPr/>
      </dsp:nvSpPr>
      <dsp:spPr>
        <a:xfrm>
          <a:off x="1640855" y="2021130"/>
          <a:ext cx="2403241" cy="631652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Investment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0855" y="2021130"/>
        <a:ext cx="2403241" cy="631652"/>
      </dsp:txXfrm>
    </dsp:sp>
    <dsp:sp modelId="{D998D9BE-9923-45D0-8A01-140FE476C3C8}">
      <dsp:nvSpPr>
        <dsp:cNvPr id="0" name=""/>
        <dsp:cNvSpPr/>
      </dsp:nvSpPr>
      <dsp:spPr>
        <a:xfrm rot="21045351">
          <a:off x="2770712" y="2705105"/>
          <a:ext cx="2410886" cy="24116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901E7-F854-48B0-A9FA-BFF5564D95E7}">
      <dsp:nvSpPr>
        <dsp:cNvPr id="0" name=""/>
        <dsp:cNvSpPr/>
      </dsp:nvSpPr>
      <dsp:spPr>
        <a:xfrm>
          <a:off x="2494294" y="3337348"/>
          <a:ext cx="1960397" cy="631652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Financing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4294" y="3337348"/>
        <a:ext cx="1960397" cy="6316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98B3A-7181-415B-B7AC-7F02AA3289FA}">
      <dsp:nvSpPr>
        <dsp:cNvPr id="0" name=""/>
        <dsp:cNvSpPr/>
      </dsp:nvSpPr>
      <dsp:spPr>
        <a:xfrm>
          <a:off x="2978150" y="2000250"/>
          <a:ext cx="2444750" cy="2444750"/>
        </a:xfrm>
        <a:prstGeom prst="gear9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Opportunity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8150" y="2000250"/>
        <a:ext cx="2444750" cy="2444750"/>
      </dsp:txXfrm>
    </dsp:sp>
    <dsp:sp modelId="{D0A8A99D-AA70-4D74-972D-5281992D5EF4}">
      <dsp:nvSpPr>
        <dsp:cNvPr id="0" name=""/>
        <dsp:cNvSpPr/>
      </dsp:nvSpPr>
      <dsp:spPr>
        <a:xfrm>
          <a:off x="1555750" y="1422400"/>
          <a:ext cx="1778000" cy="1778000"/>
        </a:xfrm>
        <a:prstGeom prst="gear6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5750" y="1422400"/>
        <a:ext cx="1778000" cy="1778000"/>
      </dsp:txXfrm>
    </dsp:sp>
    <dsp:sp modelId="{59CE7A5F-27E7-4823-BA31-BAC1D368AA88}">
      <dsp:nvSpPr>
        <dsp:cNvPr id="0" name=""/>
        <dsp:cNvSpPr/>
      </dsp:nvSpPr>
      <dsp:spPr>
        <a:xfrm rot="20700000">
          <a:off x="2551611" y="195761"/>
          <a:ext cx="1742077" cy="1742077"/>
        </a:xfrm>
        <a:prstGeom prst="gear6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Inflation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3700" y="577849"/>
        <a:ext cx="977900" cy="977900"/>
      </dsp:txXfrm>
    </dsp:sp>
    <dsp:sp modelId="{74B9E80F-2E28-4D32-B76D-4E18C3FD18AB}">
      <dsp:nvSpPr>
        <dsp:cNvPr id="0" name=""/>
        <dsp:cNvSpPr/>
      </dsp:nvSpPr>
      <dsp:spPr>
        <a:xfrm>
          <a:off x="2792923" y="1629771"/>
          <a:ext cx="3129280" cy="3129280"/>
        </a:xfrm>
        <a:prstGeom prst="circularArrow">
          <a:avLst>
            <a:gd name="adj1" fmla="val 4688"/>
            <a:gd name="adj2" fmla="val 299029"/>
            <a:gd name="adj3" fmla="val 2521872"/>
            <a:gd name="adj4" fmla="val 15849038"/>
            <a:gd name="adj5" fmla="val 5469"/>
          </a:avLst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267FD-4C2B-409D-8E76-51A571787121}">
      <dsp:nvSpPr>
        <dsp:cNvPr id="0" name=""/>
        <dsp:cNvSpPr/>
      </dsp:nvSpPr>
      <dsp:spPr>
        <a:xfrm>
          <a:off x="1240869" y="1027919"/>
          <a:ext cx="2273617" cy="22736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511CE-27E7-4A77-BC0E-93EA23B9CCBA}">
      <dsp:nvSpPr>
        <dsp:cNvPr id="0" name=""/>
        <dsp:cNvSpPr/>
      </dsp:nvSpPr>
      <dsp:spPr>
        <a:xfrm>
          <a:off x="2148651" y="-186894"/>
          <a:ext cx="2451417" cy="245141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0D456D-7F90-4686-9B95-84C9F82D8932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00CC99"/>
            </a:solidFill>
          </a:endParaRPr>
        </a:p>
      </dsp:txBody>
      <dsp:txXfrm rot="5400000">
        <a:off x="-247798" y="249366"/>
        <a:ext cx="1651992" cy="1156394"/>
      </dsp:txXfrm>
    </dsp:sp>
    <dsp:sp modelId="{F872B302-0BE0-42FE-BE25-0910B349128B}">
      <dsp:nvSpPr>
        <dsp:cNvPr id="0" name=""/>
        <dsp:cNvSpPr/>
      </dsp:nvSpPr>
      <dsp:spPr>
        <a:xfrm rot="5400000">
          <a:off x="3279799" y="-2121837"/>
          <a:ext cx="1073794" cy="5320605"/>
        </a:xfrm>
        <a:prstGeom prst="round2Same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Sole proprietorship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Partnership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279799" y="-2121837"/>
        <a:ext cx="1073794" cy="5320605"/>
      </dsp:txXfrm>
    </dsp:sp>
    <dsp:sp modelId="{DAC6ADC9-7DB8-4200-B8F5-1D115623DC2E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00CC99"/>
            </a:solidFill>
          </a:endParaRPr>
        </a:p>
      </dsp:txBody>
      <dsp:txXfrm rot="5400000">
        <a:off x="-247798" y="1707802"/>
        <a:ext cx="1651992" cy="1156394"/>
      </dsp:txXfrm>
    </dsp:sp>
    <dsp:sp modelId="{743C5A8F-96E7-4D1D-8904-B4FE5CFAAB91}">
      <dsp:nvSpPr>
        <dsp:cNvPr id="0" name=""/>
        <dsp:cNvSpPr/>
      </dsp:nvSpPr>
      <dsp:spPr>
        <a:xfrm rot="5400000">
          <a:off x="3279799" y="-663401"/>
          <a:ext cx="1073794" cy="5320605"/>
        </a:xfrm>
        <a:prstGeom prst="round2Same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Limited partnership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 corporation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279799" y="-663401"/>
        <a:ext cx="1073794" cy="5320605"/>
      </dsp:txXfrm>
    </dsp:sp>
    <dsp:sp modelId="{A6F9ED1B-86AC-46E8-9C6D-146C0DBB4E0F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00CC99"/>
            </a:solidFill>
          </a:endParaRPr>
        </a:p>
      </dsp:txBody>
      <dsp:txXfrm rot="5400000">
        <a:off x="-247798" y="3166238"/>
        <a:ext cx="1651992" cy="1156394"/>
      </dsp:txXfrm>
    </dsp:sp>
    <dsp:sp modelId="{81EF3438-00C7-4DAA-9790-DE18D11CE639}">
      <dsp:nvSpPr>
        <dsp:cNvPr id="0" name=""/>
        <dsp:cNvSpPr/>
      </dsp:nvSpPr>
      <dsp:spPr>
        <a:xfrm rot="5400000">
          <a:off x="3279799" y="795034"/>
          <a:ext cx="1073794" cy="5320605"/>
        </a:xfrm>
        <a:prstGeom prst="round2Same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 corporation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Limited liability company (LLC)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279799" y="795034"/>
        <a:ext cx="1073794" cy="5320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was left over after paying debt would be cash the company could use to build the business, fund its growth, and produce value for the shareholders.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204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retail trade, payments generally are made immediately (in cash) or with a slight delay (debit or credit card or check).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808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Also, aging information can help to establish a forecast of cash 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86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get into a position where you cannot pay your suppliers, you will have no further inventory and, thus, no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11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money will grow faster each year because you are earning interest on the interest.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467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federal government is financed largely by personal and corporate income taxes.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007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tax code is extremely complex.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210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8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9-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615551"/>
            <a:ext cx="3352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9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</a:rPr>
              <a:t>Cash Flow and Taxes</a:t>
            </a:r>
            <a:endParaRPr lang="en-US" sz="3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n-US" b="1" dirty="0"/>
              <a:t>The Cash Flow Equation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609600"/>
            <a:ext cx="7620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Inflows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outflows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cash are divided into three categories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9721854"/>
              </p:ext>
            </p:extLst>
          </p:nvPr>
        </p:nvGraphicFramePr>
        <p:xfrm>
          <a:off x="152400" y="1143000"/>
          <a:ext cx="6400800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21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The Cash Flow Equation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3415" y="4343400"/>
            <a:ext cx="6705600" cy="7620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Cash Flow = Cash on Hand + Cash Receipts − Cash Disbursements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219200"/>
            <a:ext cx="807719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Money used to run the business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Investment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Money going into (equity) and out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investments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business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such as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equipment,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vehicles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or real estate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Financing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Debt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to finance the business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4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Forecasting Cash Flow: The Cash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two steps to forecasting </a:t>
            </a:r>
            <a:r>
              <a:rPr lang="en-US" dirty="0" smtClean="0"/>
              <a:t>cash flow </a:t>
            </a:r>
            <a:r>
              <a:rPr lang="en-US" dirty="0"/>
              <a:t>receipts:</a:t>
            </a:r>
          </a:p>
          <a:p>
            <a:pPr marL="0" indent="0">
              <a:buNone/>
            </a:pPr>
            <a:endParaRPr lang="en-US" sz="500" b="1" dirty="0" smtClean="0"/>
          </a:p>
          <a:p>
            <a:pPr marL="0" indent="0">
              <a:buNone/>
            </a:pPr>
            <a:r>
              <a:rPr lang="en-US" b="1" dirty="0" smtClean="0"/>
              <a:t>Step </a:t>
            </a:r>
            <a:r>
              <a:rPr lang="en-US" b="1" dirty="0"/>
              <a:t>1. </a:t>
            </a:r>
            <a:r>
              <a:rPr lang="en-US" dirty="0"/>
              <a:t>Project cash receipts from all possible sources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       Remember, orders </a:t>
            </a:r>
            <a:r>
              <a:rPr lang="en-US" dirty="0"/>
              <a:t>are not cash receipts</a:t>
            </a:r>
            <a:r>
              <a:rPr lang="en-US" dirty="0" smtClean="0"/>
              <a:t>,   </a:t>
            </a:r>
            <a:br>
              <a:rPr lang="en-US" dirty="0" smtClean="0"/>
            </a:br>
            <a:r>
              <a:rPr lang="en-US" dirty="0" smtClean="0"/>
              <a:t>             because </a:t>
            </a:r>
            <a:r>
              <a:rPr lang="en-US" dirty="0"/>
              <a:t>they may not become cash.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b="1" dirty="0" smtClean="0"/>
              <a:t>Step </a:t>
            </a:r>
            <a:r>
              <a:rPr lang="en-US" b="1" dirty="0"/>
              <a:t>2. </a:t>
            </a:r>
            <a:r>
              <a:rPr lang="en-US" dirty="0"/>
              <a:t>Subtract expenditures that would need to be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deducted </a:t>
            </a:r>
            <a:r>
              <a:rPr lang="en-US" dirty="0"/>
              <a:t>to </a:t>
            </a:r>
            <a:r>
              <a:rPr lang="en-US" dirty="0" smtClean="0"/>
              <a:t>meet this </a:t>
            </a:r>
            <a:r>
              <a:rPr lang="en-US" dirty="0"/>
              <a:t>level of cash receipts</a:t>
            </a:r>
            <a:r>
              <a:rPr lang="en-US" dirty="0" smtClean="0"/>
              <a:t>.          </a:t>
            </a:r>
            <a:br>
              <a:rPr lang="en-US" dirty="0" smtClean="0"/>
            </a:br>
            <a:r>
              <a:rPr lang="en-US" dirty="0" smtClean="0"/>
              <a:t>             Cash </a:t>
            </a:r>
            <a:r>
              <a:rPr lang="en-US" dirty="0"/>
              <a:t>expenditures are only </a:t>
            </a:r>
            <a:r>
              <a:rPr lang="en-US" dirty="0" smtClean="0"/>
              <a:t>those expenses </a:t>
            </a:r>
            <a:r>
              <a:rPr lang="en-US" dirty="0"/>
              <a:t>and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         purchases </a:t>
            </a:r>
            <a:r>
              <a:rPr lang="en-US" dirty="0"/>
              <a:t>you will actually have to pay during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the projected </a:t>
            </a:r>
            <a:r>
              <a:rPr lang="en-US" dirty="0"/>
              <a:t>time period.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43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Creating a Healthy Cash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029200"/>
          </a:xfrm>
        </p:spPr>
        <p:txBody>
          <a:bodyPr>
            <a:normAutofit/>
          </a:bodyPr>
          <a:lstStyle/>
          <a:p>
            <a:r>
              <a:rPr lang="en-US" dirty="0"/>
              <a:t>Healthy cash flow management means keeping sufficient cash on </a:t>
            </a:r>
            <a:r>
              <a:rPr lang="en-US" dirty="0" smtClean="0"/>
              <a:t>hand and </a:t>
            </a:r>
            <a:r>
              <a:rPr lang="en-US" dirty="0"/>
              <a:t>available to pay your bills in a timely fashion and in general to </a:t>
            </a:r>
            <a:r>
              <a:rPr lang="en-US" dirty="0" smtClean="0"/>
              <a:t>have financial </a:t>
            </a:r>
            <a:r>
              <a:rPr lang="en-US" dirty="0"/>
              <a:t>resources available to you when you need them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Most </a:t>
            </a:r>
            <a:r>
              <a:rPr lang="en-US" dirty="0" smtClean="0"/>
              <a:t>entrepreneurs struggle </a:t>
            </a:r>
            <a:r>
              <a:rPr lang="en-US" dirty="0"/>
              <a:t>at various times to have sufficient cash to pay for materials</a:t>
            </a:r>
            <a:r>
              <a:rPr lang="en-US" dirty="0" smtClean="0"/>
              <a:t>, rent</a:t>
            </a:r>
            <a:r>
              <a:rPr lang="en-US" dirty="0"/>
              <a:t>, and other expenses.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As </a:t>
            </a:r>
            <a:r>
              <a:rPr lang="en-US" dirty="0"/>
              <a:t>a business becomes more stable and successful</a:t>
            </a:r>
            <a:r>
              <a:rPr lang="en-US" dirty="0" smtClean="0"/>
              <a:t>, deciding </a:t>
            </a:r>
            <a:r>
              <a:rPr lang="en-US" dirty="0"/>
              <a:t>when and where to invest excess cash to maximize </a:t>
            </a:r>
            <a:r>
              <a:rPr lang="en-US" dirty="0" smtClean="0"/>
              <a:t>earnings at </a:t>
            </a:r>
            <a:r>
              <a:rPr lang="en-US" dirty="0"/>
              <a:t>the appropriate risk level will be an important part of managing </a:t>
            </a:r>
            <a:r>
              <a:rPr lang="en-US" dirty="0" smtClean="0"/>
              <a:t>the company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330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Managing Inventory to Manage 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Inventory is often one of the largest components of a company’s assets</a:t>
            </a:r>
            <a:r>
              <a:rPr lang="en-US" dirty="0" smtClean="0"/>
              <a:t>, and </a:t>
            </a:r>
            <a:r>
              <a:rPr lang="en-US" dirty="0"/>
              <a:t>controlling it is a critical step in managing company cash flow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you buy inventory, you </a:t>
            </a:r>
            <a:r>
              <a:rPr lang="en-US" dirty="0" smtClean="0"/>
              <a:t>run the </a:t>
            </a:r>
            <a:r>
              <a:rPr lang="en-US" dirty="0"/>
              <a:t>risk that no one will buy it at a price that will give you a profit or </a:t>
            </a:r>
            <a:r>
              <a:rPr lang="en-US" dirty="0" smtClean="0"/>
              <a:t>even buy </a:t>
            </a:r>
            <a:r>
              <a:rPr lang="en-US" dirty="0"/>
              <a:t>it at all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There are two other risks involved with </a:t>
            </a:r>
            <a:r>
              <a:rPr lang="en-US" dirty="0" smtClean="0"/>
              <a:t>inventory—storage </a:t>
            </a:r>
            <a:r>
              <a:rPr lang="en-US" dirty="0"/>
              <a:t>costs </a:t>
            </a:r>
            <a:r>
              <a:rPr lang="en-US" dirty="0" smtClean="0"/>
              <a:t>and pilferage</a:t>
            </a:r>
            <a:r>
              <a:rPr lang="en-US" dirty="0"/>
              <a:t>, which is theft of inventory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pilferage -</a:t>
            </a:r>
            <a:r>
              <a:rPr lang="en-US" dirty="0" smtClean="0"/>
              <a:t> </a:t>
            </a:r>
            <a:r>
              <a:rPr lang="en-US" dirty="0"/>
              <a:t>theft of inventory.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49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Freeing Up Cash by Reducing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/>
              <a:t>Conceptually, it is clear that reducing inventory releases cash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However</a:t>
            </a:r>
            <a:r>
              <a:rPr lang="en-US" dirty="0" smtClean="0"/>
              <a:t>, reducing </a:t>
            </a:r>
            <a:r>
              <a:rPr lang="en-US" dirty="0"/>
              <a:t>inventory once accumulated is generally easier said than done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inventory is in </a:t>
            </a:r>
            <a:r>
              <a:rPr lang="en-US" dirty="0" smtClean="0"/>
              <a:t>the form </a:t>
            </a:r>
            <a:r>
              <a:rPr lang="en-US" dirty="0"/>
              <a:t>of work-in-progress, or semi-finished goods, additional materials </a:t>
            </a:r>
            <a:r>
              <a:rPr lang="en-US" dirty="0" smtClean="0"/>
              <a:t>and labor </a:t>
            </a:r>
            <a:r>
              <a:rPr lang="en-US" dirty="0"/>
              <a:t>costs may have to be invested to make it ready to sell.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207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b="1" dirty="0"/>
              <a:t>Tracking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/>
              <a:t>Keeping timely and accurate records is vital to controlling inventory costs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Regardless of the methods you select to control your inventory levels </a:t>
            </a:r>
            <a:r>
              <a:rPr lang="en-US" dirty="0" smtClean="0"/>
              <a:t>and determine </a:t>
            </a:r>
            <a:r>
              <a:rPr lang="en-US" dirty="0"/>
              <a:t>your order point(s), the process will only work effectively </a:t>
            </a:r>
            <a:r>
              <a:rPr lang="en-US" dirty="0" smtClean="0"/>
              <a:t>if you </a:t>
            </a:r>
            <a:r>
              <a:rPr lang="en-US" dirty="0"/>
              <a:t>keep accurate records of what inventory you have on hand and </a:t>
            </a:r>
            <a:r>
              <a:rPr lang="en-US" dirty="0" smtClean="0"/>
              <a:t>on order.</a:t>
            </a:r>
          </a:p>
          <a:p>
            <a:endParaRPr lang="en-US" sz="500" dirty="0" smtClean="0"/>
          </a:p>
          <a:p>
            <a:r>
              <a:rPr lang="en-US" dirty="0"/>
              <a:t>You will also need to keep accurate track </a:t>
            </a:r>
            <a:r>
              <a:rPr lang="en-US" dirty="0" smtClean="0"/>
              <a:t>of the </a:t>
            </a:r>
            <a:r>
              <a:rPr lang="en-US" dirty="0"/>
              <a:t>lead times on materials for production and </a:t>
            </a:r>
            <a:r>
              <a:rPr lang="en-US" dirty="0" smtClean="0"/>
              <a:t>inventory supplies</a:t>
            </a:r>
            <a:r>
              <a:rPr lang="en-US" dirty="0"/>
              <a:t>, so </a:t>
            </a:r>
            <a:r>
              <a:rPr lang="en-US" dirty="0" smtClean="0"/>
              <a:t>that you </a:t>
            </a:r>
            <a:r>
              <a:rPr lang="en-US" dirty="0"/>
              <a:t>can avoid stock-outs and overages.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64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/>
              <a:t>Controlling Inventory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/>
          <a:lstStyle/>
          <a:p>
            <a:r>
              <a:rPr lang="en-US" dirty="0"/>
              <a:t>By using one of the many available inventory control methods, you </a:t>
            </a:r>
            <a:r>
              <a:rPr lang="en-US" dirty="0" smtClean="0"/>
              <a:t>can minimize </a:t>
            </a:r>
            <a:r>
              <a:rPr lang="en-US" dirty="0"/>
              <a:t>the amount of cash tied up in inventory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Tight </a:t>
            </a:r>
            <a:r>
              <a:rPr lang="en-US" dirty="0"/>
              <a:t>inventory </a:t>
            </a:r>
            <a:r>
              <a:rPr lang="en-US" dirty="0" smtClean="0"/>
              <a:t>controls reduce </a:t>
            </a:r>
            <a:r>
              <a:rPr lang="en-US" dirty="0"/>
              <a:t>waste, obsolescence, and spoilage.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By </a:t>
            </a:r>
            <a:r>
              <a:rPr lang="en-US" dirty="0"/>
              <a:t>managing inventory to </a:t>
            </a:r>
            <a:r>
              <a:rPr lang="en-US" dirty="0" smtClean="0"/>
              <a:t>control costs</a:t>
            </a:r>
            <a:r>
              <a:rPr lang="en-US" dirty="0"/>
              <a:t>, you are also overseeing your cash flow.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38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/>
              <a:t>Managing Receivables to Manage 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Managing your accounts receivable to generate prompt payment </a:t>
            </a:r>
            <a:r>
              <a:rPr lang="en-US" dirty="0" smtClean="0"/>
              <a:t>is another </a:t>
            </a:r>
            <a:r>
              <a:rPr lang="en-US" dirty="0"/>
              <a:t>way to conserve cash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Once </a:t>
            </a:r>
            <a:r>
              <a:rPr lang="en-US" dirty="0"/>
              <a:t>you are in a business that extends credit terms to its customers, </a:t>
            </a:r>
            <a:r>
              <a:rPr lang="en-US" dirty="0" smtClean="0"/>
              <a:t>you will </a:t>
            </a:r>
            <a:r>
              <a:rPr lang="en-US" dirty="0"/>
              <a:t>need to manage the timing of payments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sooner you collect </a:t>
            </a:r>
            <a:r>
              <a:rPr lang="en-US" dirty="0" smtClean="0"/>
              <a:t>on receivables </a:t>
            </a:r>
            <a:r>
              <a:rPr lang="en-US" dirty="0"/>
              <a:t>the better, from a cash flow perspective.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27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/>
              <a:t>The Cash Effects of Accounts Receivable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Receivables affect cash availability.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you are not actively invoicing </a:t>
            </a:r>
            <a:r>
              <a:rPr lang="en-US" dirty="0" smtClean="0"/>
              <a:t>and collecting </a:t>
            </a:r>
            <a:r>
              <a:rPr lang="en-US" dirty="0"/>
              <a:t>the monies owed, you can rapidly find yourself with too </a:t>
            </a:r>
            <a:r>
              <a:rPr lang="en-US" dirty="0" smtClean="0"/>
              <a:t>little cash </a:t>
            </a:r>
            <a:r>
              <a:rPr lang="en-US" dirty="0"/>
              <a:t>to operate your business.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You </a:t>
            </a:r>
            <a:r>
              <a:rPr lang="en-US" dirty="0"/>
              <a:t>will be, in effect, lending your </a:t>
            </a:r>
            <a:r>
              <a:rPr lang="en-US" dirty="0" smtClean="0"/>
              <a:t>precious cash </a:t>
            </a:r>
            <a:r>
              <a:rPr lang="en-US" dirty="0"/>
              <a:t>to your customers while they have the use of the products or </a:t>
            </a:r>
            <a:r>
              <a:rPr lang="en-US" dirty="0" smtClean="0"/>
              <a:t>services they </a:t>
            </a:r>
            <a:r>
              <a:rPr lang="en-US" dirty="0"/>
              <a:t>bought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579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CC99"/>
                </a:solidFill>
              </a:rPr>
              <a:t>Chapter Learning Objectives</a:t>
            </a:r>
            <a:endParaRPr lang="en-US" sz="3600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36107"/>
            <a:ext cx="8610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82341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Understand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cash flow management.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Know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difference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cash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profits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cash flow statement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 startAt="3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cash budget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 startAt="4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appropriate tax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filing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 startAt="5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5"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5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The Life Cycle of Accounts Receivable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r>
              <a:rPr lang="en-US" dirty="0"/>
              <a:t>An accounts receivable has a life cycle, which will vary according to </a:t>
            </a:r>
            <a:r>
              <a:rPr lang="en-US" dirty="0" smtClean="0"/>
              <a:t>your type </a:t>
            </a:r>
            <a:r>
              <a:rPr lang="en-US" dirty="0"/>
              <a:t>of business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One tool that companies employ to manage </a:t>
            </a:r>
            <a:r>
              <a:rPr lang="en-US" dirty="0" smtClean="0"/>
              <a:t>their receivables </a:t>
            </a:r>
            <a:r>
              <a:rPr lang="en-US" dirty="0"/>
              <a:t>is an “aging schedule” for accounts receivable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By creating and updating an aging schedule on a routine basis, </a:t>
            </a:r>
            <a:r>
              <a:rPr lang="en-US" dirty="0" smtClean="0"/>
              <a:t>you can </a:t>
            </a:r>
            <a:r>
              <a:rPr lang="en-US" dirty="0"/>
              <a:t>keep track of your collections and anticipate your cash flow.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08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267199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b="1" dirty="0"/>
              <a:t>The Life Cycle of Accounts Receivable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89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/>
          <a:p>
            <a:r>
              <a:rPr lang="en-US" b="1" dirty="0"/>
              <a:t>The Life Cycle of Accounts Receivable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070" y="1219200"/>
            <a:ext cx="8911988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Keeping these guidelines in mind will help to maintain a balance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Establish </a:t>
            </a:r>
            <a:r>
              <a:rPr lang="en-US" dirty="0"/>
              <a:t>clear credit arrangements with customers that </a:t>
            </a:r>
            <a:r>
              <a:rPr lang="en-US" dirty="0" smtClean="0"/>
              <a:t>reflect acceptable terms for both of you.</a:t>
            </a:r>
          </a:p>
          <a:p>
            <a:endParaRPr lang="en-US" sz="500" dirty="0" smtClean="0"/>
          </a:p>
          <a:p>
            <a:r>
              <a:rPr lang="en-US" dirty="0" smtClean="0"/>
              <a:t>Create </a:t>
            </a:r>
            <a:r>
              <a:rPr lang="en-US" dirty="0"/>
              <a:t>comprehensive written credit and collection policies, </a:t>
            </a:r>
            <a:r>
              <a:rPr lang="en-US" dirty="0" smtClean="0"/>
              <a:t>share them </a:t>
            </a:r>
            <a:r>
              <a:rPr lang="en-US" dirty="0"/>
              <a:t>with your team, and implement them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Use </a:t>
            </a:r>
            <a:r>
              <a:rPr lang="en-US" dirty="0"/>
              <a:t>collection techniques appropriate to the level of delinquency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78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The Life Cycle of Accounts Receivable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070" y="1143000"/>
            <a:ext cx="8911988" cy="5334000"/>
          </a:xfrm>
        </p:spPr>
        <p:txBody>
          <a:bodyPr>
            <a:normAutofit/>
          </a:bodyPr>
          <a:lstStyle/>
          <a:p>
            <a:endParaRPr lang="en-US" sz="500" dirty="0"/>
          </a:p>
          <a:p>
            <a:r>
              <a:rPr lang="en-US" dirty="0"/>
              <a:t> Avoid using salespeople as collectors on their assigned accounts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Comply with the Fair Debt Collection Practices Act, and do not use intimidation or deception in collections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Recognize that some customers are worth “firing” as credit clientele.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3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4821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factoring - </a:t>
            </a:r>
            <a:r>
              <a:rPr lang="en-US" dirty="0" smtClean="0"/>
              <a:t>receivables financing</a:t>
            </a:r>
            <a:r>
              <a:rPr lang="en-US" dirty="0"/>
              <a:t>, or accessing </a:t>
            </a:r>
            <a:r>
              <a:rPr lang="en-US" dirty="0" smtClean="0"/>
              <a:t>cash for </a:t>
            </a:r>
            <a:r>
              <a:rPr lang="en-US" dirty="0"/>
              <a:t>your business in </a:t>
            </a:r>
            <a:r>
              <a:rPr lang="en-US" dirty="0" smtClean="0"/>
              <a:t>exchange for </a:t>
            </a:r>
            <a:r>
              <a:rPr lang="en-US" dirty="0"/>
              <a:t>offering a company </a:t>
            </a:r>
            <a:r>
              <a:rPr lang="en-US" dirty="0" smtClean="0"/>
              <a:t>the rights </a:t>
            </a:r>
            <a:r>
              <a:rPr lang="en-US" dirty="0"/>
              <a:t>to the cash that will </a:t>
            </a:r>
            <a:r>
              <a:rPr lang="en-US" dirty="0" smtClean="0"/>
              <a:t>be collected </a:t>
            </a:r>
            <a:r>
              <a:rPr lang="en-US" dirty="0"/>
              <a:t>from your customers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Accounts </a:t>
            </a:r>
            <a:r>
              <a:rPr lang="en-US" dirty="0"/>
              <a:t>receivable can provide a ready source of cash for your </a:t>
            </a:r>
            <a:r>
              <a:rPr lang="en-US" dirty="0" smtClean="0"/>
              <a:t>company if </a:t>
            </a:r>
            <a:r>
              <a:rPr lang="en-US" dirty="0"/>
              <a:t>you are in a bind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When you </a:t>
            </a:r>
            <a:r>
              <a:rPr lang="en-US" i="1" dirty="0"/>
              <a:t>factor </a:t>
            </a:r>
            <a:r>
              <a:rPr lang="en-US" dirty="0"/>
              <a:t>your receivables, you provide a list </a:t>
            </a:r>
            <a:r>
              <a:rPr lang="en-US" dirty="0" smtClean="0"/>
              <a:t>of the </a:t>
            </a:r>
            <a:r>
              <a:rPr lang="en-US" dirty="0"/>
              <a:t>outstanding amounts and their status in an aging chart to the </a:t>
            </a:r>
            <a:r>
              <a:rPr lang="en-US" dirty="0" smtClean="0"/>
              <a:t>finance company</a:t>
            </a:r>
            <a:r>
              <a:rPr lang="en-US" dirty="0"/>
              <a:t>, and they will offer you a percentage of each category of </a:t>
            </a:r>
            <a:r>
              <a:rPr lang="en-US" dirty="0" smtClean="0"/>
              <a:t>receivable in </a:t>
            </a:r>
            <a:r>
              <a:rPr lang="en-US" dirty="0"/>
              <a:t>exchange for the right to those proceeds when </a:t>
            </a:r>
            <a:r>
              <a:rPr lang="en-US" dirty="0" smtClean="0"/>
              <a:t>collected.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The Financing of Accounts Receivable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41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credit - </a:t>
            </a:r>
            <a:r>
              <a:rPr lang="en-US" dirty="0"/>
              <a:t>is the ability to borrow money. It enables you to buy </a:t>
            </a:r>
            <a:r>
              <a:rPr lang="en-US" dirty="0" smtClean="0"/>
              <a:t>something without </a:t>
            </a:r>
            <a:r>
              <a:rPr lang="en-US" dirty="0"/>
              <a:t>spending cash at the time of purchase. 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Once </a:t>
            </a:r>
            <a:r>
              <a:rPr lang="en-US" dirty="0"/>
              <a:t>you have </a:t>
            </a:r>
            <a:r>
              <a:rPr lang="en-US" dirty="0" smtClean="0"/>
              <a:t>established a </a:t>
            </a:r>
            <a:r>
              <a:rPr lang="en-US" dirty="0"/>
              <a:t>relationship with a supplier, he or she may be willing to extend credit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you aren’t managing your cash carefully, however, you could </a:t>
            </a:r>
            <a:r>
              <a:rPr lang="en-US" dirty="0" smtClean="0"/>
              <a:t>get caught </a:t>
            </a:r>
            <a:r>
              <a:rPr lang="en-US" dirty="0"/>
              <a:t>in the squeeze between your suppliers and your customers, </a:t>
            </a:r>
            <a:r>
              <a:rPr lang="en-US" dirty="0" smtClean="0"/>
              <a:t>as described </a:t>
            </a:r>
            <a:r>
              <a:rPr lang="en-US" dirty="0"/>
              <a:t>previously.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-76200"/>
            <a:ext cx="8534400" cy="1143000"/>
          </a:xfrm>
        </p:spPr>
        <p:txBody>
          <a:bodyPr/>
          <a:lstStyle/>
          <a:p>
            <a:r>
              <a:rPr lang="en-US" b="1" dirty="0"/>
              <a:t>Managing Accounts Payable to Manage Cash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83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/>
              <a:t>Negotiating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4724400"/>
          </a:xfrm>
        </p:spPr>
        <p:txBody>
          <a:bodyPr>
            <a:normAutofit/>
          </a:bodyPr>
          <a:lstStyle/>
          <a:p>
            <a:r>
              <a:rPr lang="en-US" dirty="0"/>
              <a:t>You will have multiple opportunities to negotiate vendor payments, and </a:t>
            </a:r>
            <a:r>
              <a:rPr lang="en-US" dirty="0" smtClean="0"/>
              <a:t>you should </a:t>
            </a:r>
            <a:r>
              <a:rPr lang="en-US" dirty="0"/>
              <a:t>be prepared to take advantage of them when they arise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leverage you have to negotiate will depend on the </a:t>
            </a:r>
            <a:r>
              <a:rPr lang="en-US" dirty="0" smtClean="0"/>
              <a:t>balance of </a:t>
            </a:r>
            <a:r>
              <a:rPr lang="en-US" dirty="0"/>
              <a:t>power in the relationship.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Often</a:t>
            </a:r>
            <a:r>
              <a:rPr lang="en-US" dirty="0"/>
              <a:t>, new accounts have less </a:t>
            </a:r>
            <a:r>
              <a:rPr lang="en-US" dirty="0" smtClean="0"/>
              <a:t>favorable terms </a:t>
            </a:r>
            <a:r>
              <a:rPr lang="en-US" dirty="0"/>
              <a:t>with vendors until they establish a solid track record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As you become an increasingly significant customer </a:t>
            </a:r>
            <a:r>
              <a:rPr lang="en-US" dirty="0" smtClean="0"/>
              <a:t>for your </a:t>
            </a:r>
            <a:r>
              <a:rPr lang="en-US" dirty="0"/>
              <a:t>vendor, you can renegotiate prices, including payment terms.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9481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/>
              <a:t>Timing Payables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Just as you should establish an accounts receivable aging schedule, </a:t>
            </a:r>
            <a:r>
              <a:rPr lang="en-US" dirty="0" smtClean="0"/>
              <a:t>you should </a:t>
            </a:r>
            <a:r>
              <a:rPr lang="en-US" dirty="0"/>
              <a:t>also create an accounts </a:t>
            </a:r>
            <a:r>
              <a:rPr lang="en-US" i="1" dirty="0"/>
              <a:t>payable </a:t>
            </a:r>
            <a:r>
              <a:rPr lang="en-US" dirty="0" smtClean="0"/>
              <a:t>aging.</a:t>
            </a:r>
          </a:p>
          <a:p>
            <a:endParaRPr lang="en-US" sz="500" dirty="0" smtClean="0"/>
          </a:p>
          <a:p>
            <a:r>
              <a:rPr lang="en-US" dirty="0"/>
              <a:t>The aging schedule for accounts payable will make your cash </a:t>
            </a:r>
            <a:r>
              <a:rPr lang="en-US" dirty="0" smtClean="0"/>
              <a:t>requirements clear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You </a:t>
            </a:r>
            <a:r>
              <a:rPr lang="en-US" dirty="0"/>
              <a:t>can see what is coming due, where you can benefit </a:t>
            </a:r>
            <a:r>
              <a:rPr lang="en-US" dirty="0" smtClean="0"/>
              <a:t>from discounts</a:t>
            </a:r>
            <a:r>
              <a:rPr lang="en-US" dirty="0"/>
              <a:t>, and where there are problems.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6568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Capital Budgeting and Cash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19200"/>
            <a:ext cx="8786884" cy="5257800"/>
          </a:xfrm>
        </p:spPr>
        <p:txBody>
          <a:bodyPr>
            <a:normAutofit/>
          </a:bodyPr>
          <a:lstStyle/>
          <a:p>
            <a:r>
              <a:rPr lang="en-US" dirty="0"/>
              <a:t>Cash management is not only for operating cash and financing.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It also includes </a:t>
            </a:r>
            <a:r>
              <a:rPr lang="en-US" dirty="0"/>
              <a:t>the planning for </a:t>
            </a:r>
            <a:r>
              <a:rPr lang="en-US" i="1" dirty="0"/>
              <a:t>capital assets </a:t>
            </a:r>
            <a:r>
              <a:rPr lang="en-US" dirty="0"/>
              <a:t>(fixed assets or earning assets).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purchase </a:t>
            </a:r>
            <a:r>
              <a:rPr lang="en-US" dirty="0"/>
              <a:t>of machinery, equipment and its installation, and the like </a:t>
            </a:r>
            <a:r>
              <a:rPr lang="en-US" dirty="0" smtClean="0"/>
              <a:t>requires initial </a:t>
            </a:r>
            <a:r>
              <a:rPr lang="en-US" dirty="0"/>
              <a:t>cash outflows for assets and incremental working capital for </a:t>
            </a:r>
            <a:r>
              <a:rPr lang="en-US" dirty="0" smtClean="0"/>
              <a:t>new projects.</a:t>
            </a:r>
          </a:p>
          <a:p>
            <a:endParaRPr lang="en-US" sz="500" dirty="0" smtClean="0"/>
          </a:p>
          <a:p>
            <a:r>
              <a:rPr lang="en-US" dirty="0"/>
              <a:t>Capital budgeting will help you understand the cash flow required </a:t>
            </a:r>
            <a:r>
              <a:rPr lang="en-US" dirty="0" smtClean="0"/>
              <a:t>for investments </a:t>
            </a:r>
            <a:r>
              <a:rPr lang="en-US" dirty="0"/>
              <a:t>and the expected impact on operating cash flows.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64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n-US" b="1" dirty="0"/>
              <a:t>The Burn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burn </a:t>
            </a:r>
            <a:r>
              <a:rPr lang="en-US" dirty="0" smtClean="0">
                <a:solidFill>
                  <a:srgbClr val="FF6600"/>
                </a:solidFill>
              </a:rPr>
              <a:t>rate - </a:t>
            </a:r>
            <a:r>
              <a:rPr lang="en-US" dirty="0"/>
              <a:t>the pace at </a:t>
            </a:r>
            <a:r>
              <a:rPr lang="en-US" dirty="0" smtClean="0"/>
              <a:t>which a </a:t>
            </a:r>
            <a:r>
              <a:rPr lang="en-US" dirty="0"/>
              <a:t>company must spend </a:t>
            </a:r>
            <a:r>
              <a:rPr lang="en-US" dirty="0" smtClean="0"/>
              <a:t>capital before </a:t>
            </a:r>
            <a:r>
              <a:rPr lang="en-US" dirty="0"/>
              <a:t>generating </a:t>
            </a:r>
            <a:r>
              <a:rPr lang="en-US" dirty="0" smtClean="0"/>
              <a:t>positive cash </a:t>
            </a:r>
            <a:r>
              <a:rPr lang="en-US" dirty="0"/>
              <a:t>flow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When you start your business, it will be normal to have a negative </a:t>
            </a:r>
            <a:r>
              <a:rPr lang="en-US" dirty="0" smtClean="0"/>
              <a:t>cash flow </a:t>
            </a:r>
            <a:r>
              <a:rPr lang="en-US" dirty="0"/>
              <a:t>from operations for at least the first few months.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/>
              <a:t>Because a new company will probably spend more money than </a:t>
            </a:r>
            <a:r>
              <a:rPr lang="en-US" dirty="0" smtClean="0"/>
              <a:t>it earns </a:t>
            </a:r>
            <a:r>
              <a:rPr lang="en-US" dirty="0"/>
              <a:t>while it is getting off the ground, the question will be: how long </a:t>
            </a:r>
            <a:r>
              <a:rPr lang="en-US" dirty="0" smtClean="0"/>
              <a:t>can you </a:t>
            </a:r>
            <a:r>
              <a:rPr lang="en-US" dirty="0"/>
              <a:t>afford to lose money</a:t>
            </a:r>
            <a:r>
              <a:rPr lang="en-US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answer will depend on the amount of </a:t>
            </a:r>
            <a:r>
              <a:rPr lang="en-US" dirty="0" smtClean="0"/>
              <a:t>capital invested </a:t>
            </a:r>
            <a:r>
              <a:rPr lang="en-US" dirty="0"/>
              <a:t>and the amount of revenue being earned.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0252" y="5334000"/>
            <a:ext cx="8598088" cy="8382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en-US" sz="1900" u="sng" dirty="0">
                <a:latin typeface="Arial" panose="020B0604020202020204" pitchFamily="34" charset="0"/>
                <a:cs typeface="Arial" panose="020B0604020202020204" pitchFamily="34" charset="0"/>
              </a:rPr>
              <a:t>Cash Available + Revenue</a:t>
            </a:r>
            <a:r>
              <a:rPr lang="en-US" sz="1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endParaRPr lang="en-US" sz="19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Negative Cash Outflow per Month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026090" y="5486400"/>
            <a:ext cx="487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Number of Months before Cash Runs Out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92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Cash Flow: The Lifeblood of a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Cash is </a:t>
            </a:r>
            <a:r>
              <a:rPr lang="en-US" dirty="0"/>
              <a:t>the energy that keeps your business flowing, the way electricity </a:t>
            </a:r>
            <a:r>
              <a:rPr lang="en-US" dirty="0" smtClean="0"/>
              <a:t>powers </a:t>
            </a:r>
            <a:r>
              <a:rPr lang="en-US" dirty="0"/>
              <a:t>a lamp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Without cash on hand, you will not be able to pay essential </a:t>
            </a:r>
            <a:r>
              <a:rPr lang="en-US" dirty="0" smtClean="0"/>
              <a:t>expenses</a:t>
            </a:r>
            <a:r>
              <a:rPr lang="en-US" dirty="0"/>
              <a:t>, even while the income statement says you are earning a profit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success of your business will depend on cash from start-up </a:t>
            </a:r>
            <a:r>
              <a:rPr lang="en-US" dirty="0" smtClean="0"/>
              <a:t>through its </a:t>
            </a:r>
            <a:r>
              <a:rPr lang="en-US" dirty="0"/>
              <a:t>entire existence. </a:t>
            </a:r>
            <a:endParaRPr lang="en-US" dirty="0" smtClean="0"/>
          </a:p>
          <a:p>
            <a:endParaRPr lang="en-US" sz="500" dirty="0"/>
          </a:p>
          <a:p>
            <a:r>
              <a:rPr lang="en-US" dirty="0"/>
              <a:t>Managing cash is more critical than </a:t>
            </a:r>
            <a:r>
              <a:rPr lang="en-US" dirty="0" smtClean="0"/>
              <a:t>managing sales</a:t>
            </a:r>
            <a:r>
              <a:rPr lang="en-US" dirty="0"/>
              <a:t>, because sales without cash receipts are a recipe for disaster.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690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The Value of Money Changes</a:t>
            </a:r>
            <a:r>
              <a:rPr lang="en-US" b="1" dirty="0" smtClean="0"/>
              <a:t> over </a:t>
            </a:r>
            <a:r>
              <a:rPr lang="en-US" b="1" dirty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dirty="0"/>
              <a:t>When considering cash and cash flow, it is also important to evaluate </a:t>
            </a:r>
            <a:r>
              <a:rPr lang="en-US" dirty="0" smtClean="0"/>
              <a:t>the changing </a:t>
            </a:r>
            <a:r>
              <a:rPr lang="en-US" dirty="0"/>
              <a:t>value of money over time.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 </a:t>
            </a:r>
            <a:r>
              <a:rPr lang="en-US" dirty="0"/>
              <a:t>dollar today available for </a:t>
            </a:r>
            <a:r>
              <a:rPr lang="en-US" dirty="0" smtClean="0"/>
              <a:t>investment is </a:t>
            </a:r>
            <a:r>
              <a:rPr lang="en-US" dirty="0"/>
              <a:t>worth more than a dollar tomorrow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Cash can also grow as </a:t>
            </a:r>
            <a:r>
              <a:rPr lang="en-US" dirty="0" smtClean="0"/>
              <a:t>the money </a:t>
            </a:r>
            <a:r>
              <a:rPr lang="en-US" dirty="0"/>
              <a:t>earned previously gathers interest.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25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b="1" dirty="0"/>
              <a:t>The Future Value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1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future </a:t>
            </a:r>
            <a:r>
              <a:rPr lang="en-US" dirty="0" smtClean="0">
                <a:solidFill>
                  <a:srgbClr val="FF6600"/>
                </a:solidFill>
              </a:rPr>
              <a:t>value - </a:t>
            </a:r>
            <a:r>
              <a:rPr lang="en-US" dirty="0"/>
              <a:t>the </a:t>
            </a:r>
            <a:r>
              <a:rPr lang="en-US" dirty="0" smtClean="0"/>
              <a:t>amount an </a:t>
            </a:r>
            <a:r>
              <a:rPr lang="en-US" dirty="0"/>
              <a:t>asset will</a:t>
            </a:r>
            <a:r>
              <a:rPr lang="en-US" dirty="0" smtClean="0"/>
              <a:t> be worth a number of periods from the present.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compound </a:t>
            </a:r>
            <a:r>
              <a:rPr lang="en-US" dirty="0" smtClean="0">
                <a:solidFill>
                  <a:srgbClr val="FF6600"/>
                </a:solidFill>
              </a:rPr>
              <a:t>interest - </a:t>
            </a:r>
            <a:r>
              <a:rPr lang="en-US" dirty="0" smtClean="0"/>
              <a:t>used with </a:t>
            </a:r>
            <a:r>
              <a:rPr lang="en-US" dirty="0"/>
              <a:t>interest or rate of </a:t>
            </a:r>
            <a:r>
              <a:rPr lang="en-US" dirty="0" smtClean="0"/>
              <a:t>return and </a:t>
            </a:r>
            <a:r>
              <a:rPr lang="en-US" dirty="0"/>
              <a:t>applied when </a:t>
            </a:r>
            <a:r>
              <a:rPr lang="en-US" dirty="0" smtClean="0"/>
              <a:t>earnings also </a:t>
            </a:r>
            <a:r>
              <a:rPr lang="en-US" dirty="0"/>
              <a:t>accumulate interest </a:t>
            </a:r>
            <a:r>
              <a:rPr lang="en-US" dirty="0" smtClean="0"/>
              <a:t>or other </a:t>
            </a:r>
            <a:r>
              <a:rPr lang="en-US" dirty="0"/>
              <a:t>returns, in addition </a:t>
            </a:r>
            <a:r>
              <a:rPr lang="en-US" dirty="0" smtClean="0"/>
              <a:t>to earnings </a:t>
            </a:r>
            <a:r>
              <a:rPr lang="en-US" dirty="0"/>
              <a:t>on principal.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Interest-earning </a:t>
            </a:r>
            <a:r>
              <a:rPr lang="en-US" dirty="0"/>
              <a:t>funds grow fastest in investments that offer a </a:t>
            </a:r>
            <a:r>
              <a:rPr lang="en-US" i="1" dirty="0" smtClean="0"/>
              <a:t>compound </a:t>
            </a:r>
            <a:r>
              <a:rPr lang="en-US" dirty="0" smtClean="0"/>
              <a:t>rate </a:t>
            </a:r>
            <a:r>
              <a:rPr lang="en-US" dirty="0"/>
              <a:t>of return—that is, those that are calculated on interest that has </a:t>
            </a:r>
            <a:r>
              <a:rPr lang="en-US" dirty="0" smtClean="0"/>
              <a:t>already accumulated.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formula for this </a:t>
            </a:r>
            <a:r>
              <a:rPr lang="en-US" dirty="0" smtClean="0"/>
              <a:t>is: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029200"/>
            <a:ext cx="5029200" cy="8382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FV = PV (1 +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99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b="1" dirty="0"/>
              <a:t>The Future Value of Money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914400"/>
            <a:ext cx="8610600" cy="52006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2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/>
              <a:t>The Present Value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/>
              <a:t>Your money is worth more to you when it is in your hand for </a:t>
            </a:r>
            <a:r>
              <a:rPr lang="en-US" dirty="0" smtClean="0"/>
              <a:t>three reasons: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273080"/>
              </p:ext>
            </p:extLst>
          </p:nvPr>
        </p:nvGraphicFramePr>
        <p:xfrm>
          <a:off x="1371600" y="1600200"/>
          <a:ext cx="6400800" cy="4445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15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b="1" dirty="0"/>
              <a:t>The Present Value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present </a:t>
            </a:r>
            <a:r>
              <a:rPr lang="en-US" dirty="0" smtClean="0">
                <a:solidFill>
                  <a:srgbClr val="FF6600"/>
                </a:solidFill>
              </a:rPr>
              <a:t>value - </a:t>
            </a:r>
            <a:r>
              <a:rPr lang="en-US" dirty="0"/>
              <a:t>what </a:t>
            </a:r>
            <a:r>
              <a:rPr lang="en-US" dirty="0" smtClean="0"/>
              <a:t>the future </a:t>
            </a:r>
            <a:r>
              <a:rPr lang="en-US" dirty="0"/>
              <a:t>amount of an asset </a:t>
            </a:r>
            <a:r>
              <a:rPr lang="en-US" dirty="0" smtClean="0"/>
              <a:t>or other </a:t>
            </a:r>
            <a:r>
              <a:rPr lang="en-US" dirty="0"/>
              <a:t>investment is worth </a:t>
            </a:r>
            <a:r>
              <a:rPr lang="en-US" dirty="0" smtClean="0"/>
              <a:t>at face </a:t>
            </a:r>
            <a:r>
              <a:rPr lang="en-US" dirty="0"/>
              <a:t>value discounted back </a:t>
            </a:r>
            <a:r>
              <a:rPr lang="en-US" dirty="0" smtClean="0"/>
              <a:t>to the </a:t>
            </a:r>
            <a:r>
              <a:rPr lang="en-US" dirty="0"/>
              <a:t>present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Your </a:t>
            </a:r>
            <a:r>
              <a:rPr lang="en-US" dirty="0"/>
              <a:t>money is worth more to you when it is in your hand for </a:t>
            </a:r>
            <a:r>
              <a:rPr lang="en-US" dirty="0" smtClean="0"/>
              <a:t>three reasons:</a:t>
            </a:r>
          </a:p>
          <a:p>
            <a:pPr marL="0" indent="0">
              <a:buNone/>
            </a:pPr>
            <a:endParaRPr lang="en-US" sz="500" dirty="0" smtClean="0"/>
          </a:p>
          <a:p>
            <a:pPr marL="457200" indent="-457200">
              <a:buAutoNum type="arabicPeriod"/>
            </a:pPr>
            <a:r>
              <a:rPr lang="en-US" b="1" dirty="0" smtClean="0"/>
              <a:t>Inflation</a:t>
            </a:r>
            <a:r>
              <a:rPr lang="en-US" b="1" i="1" dirty="0"/>
              <a:t>. </a:t>
            </a:r>
            <a:r>
              <a:rPr lang="en-US" dirty="0"/>
              <a:t>When prices rise, a dollar tomorrow will buy less than </a:t>
            </a:r>
            <a:r>
              <a:rPr lang="en-US" dirty="0" smtClean="0"/>
              <a:t>a dollar </a:t>
            </a:r>
            <a:r>
              <a:rPr lang="en-US" dirty="0"/>
              <a:t>does today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 </a:t>
            </a:r>
            <a:r>
              <a:rPr lang="en-US" b="1" dirty="0" smtClean="0"/>
              <a:t>Risk</a:t>
            </a:r>
            <a:r>
              <a:rPr lang="en-US" b="1" dirty="0"/>
              <a:t>. </a:t>
            </a:r>
            <a:r>
              <a:rPr lang="en-US" dirty="0"/>
              <a:t>When you put money into an investment, </a:t>
            </a:r>
            <a:r>
              <a:rPr lang="en-US" dirty="0" smtClean="0"/>
              <a:t>there is </a:t>
            </a:r>
            <a:br>
              <a:rPr lang="en-US" dirty="0" smtClean="0"/>
            </a:br>
            <a:r>
              <a:rPr lang="en-US" dirty="0" smtClean="0"/>
              <a:t>     always some risk </a:t>
            </a:r>
            <a:r>
              <a:rPr lang="en-US" dirty="0"/>
              <a:t>of losing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smtClean="0"/>
              <a:t> </a:t>
            </a:r>
            <a:r>
              <a:rPr lang="en-US" b="1" dirty="0" smtClean="0"/>
              <a:t>Opportunity</a:t>
            </a:r>
            <a:r>
              <a:rPr lang="en-US" b="1" i="1" dirty="0"/>
              <a:t>. </a:t>
            </a:r>
            <a:r>
              <a:rPr lang="en-US" dirty="0"/>
              <a:t>When you put money into an </a:t>
            </a:r>
            <a:r>
              <a:rPr lang="en-US" dirty="0" smtClean="0"/>
              <a:t>investment</a:t>
            </a:r>
            <a:r>
              <a:rPr lang="en-US" dirty="0"/>
              <a:t>,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you are giving </a:t>
            </a:r>
            <a:r>
              <a:rPr lang="en-US" dirty="0"/>
              <a:t>up the opportunity to use </a:t>
            </a:r>
            <a:r>
              <a:rPr lang="en-US" dirty="0" smtClean="0"/>
              <a:t>it </a:t>
            </a:r>
            <a:r>
              <a:rPr lang="en-US" dirty="0"/>
              <a:t>for what might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be </a:t>
            </a:r>
            <a:r>
              <a:rPr lang="en-US" dirty="0"/>
              <a:t>a </a:t>
            </a:r>
            <a:r>
              <a:rPr lang="en-US" dirty="0" smtClean="0"/>
              <a:t>better investment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1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Another factor that affects cash flow for a business is taxes.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Like other creditors</a:t>
            </a:r>
            <a:r>
              <a:rPr lang="en-US" dirty="0"/>
              <a:t>, tax-levying bodies expect payment in a timely fashion.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More </a:t>
            </a:r>
            <a:r>
              <a:rPr lang="en-US" dirty="0"/>
              <a:t>importantly</a:t>
            </a:r>
            <a:r>
              <a:rPr lang="en-US" dirty="0" smtClean="0"/>
              <a:t>, tax </a:t>
            </a:r>
            <a:r>
              <a:rPr lang="en-US" dirty="0"/>
              <a:t>payments must be kept current, because some </a:t>
            </a:r>
            <a:r>
              <a:rPr lang="en-US" dirty="0" smtClean="0"/>
              <a:t>delinquencies can </a:t>
            </a:r>
            <a:r>
              <a:rPr lang="en-US" dirty="0"/>
              <a:t>result in business closure and substantial personal penalties.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648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Cash Flow and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1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self-employment </a:t>
            </a:r>
            <a:r>
              <a:rPr lang="en-US" dirty="0" smtClean="0">
                <a:solidFill>
                  <a:srgbClr val="FF6600"/>
                </a:solidFill>
              </a:rPr>
              <a:t>tax - </a:t>
            </a:r>
            <a:r>
              <a:rPr lang="en-US" dirty="0" smtClean="0"/>
              <a:t>federal </a:t>
            </a:r>
            <a:r>
              <a:rPr lang="en-US" dirty="0"/>
              <a:t>tax that </a:t>
            </a:r>
            <a:r>
              <a:rPr lang="en-US" dirty="0" smtClean="0"/>
              <a:t>business owners are assessed on wages </a:t>
            </a:r>
            <a:r>
              <a:rPr lang="en-US" dirty="0"/>
              <a:t>paid to themselves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sales </a:t>
            </a:r>
            <a:r>
              <a:rPr lang="en-US" dirty="0" smtClean="0">
                <a:solidFill>
                  <a:srgbClr val="FF6600"/>
                </a:solidFill>
              </a:rPr>
              <a:t>tax - </a:t>
            </a:r>
            <a:r>
              <a:rPr lang="en-US" dirty="0"/>
              <a:t>an </a:t>
            </a:r>
            <a:r>
              <a:rPr lang="en-US" dirty="0" smtClean="0"/>
              <a:t>assessment levied </a:t>
            </a:r>
            <a:r>
              <a:rPr lang="en-US" dirty="0"/>
              <a:t>by governments </a:t>
            </a:r>
            <a:r>
              <a:rPr lang="en-US" dirty="0" smtClean="0"/>
              <a:t>on purchases </a:t>
            </a:r>
            <a:r>
              <a:rPr lang="en-US" dirty="0"/>
              <a:t>and collected </a:t>
            </a:r>
            <a:r>
              <a:rPr lang="en-US" dirty="0" smtClean="0"/>
              <a:t>by merchants.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Once your business begins making a profit, you will have to pay </a:t>
            </a:r>
            <a:r>
              <a:rPr lang="en-US" dirty="0" smtClean="0"/>
              <a:t>taxes on </a:t>
            </a:r>
            <a:r>
              <a:rPr lang="en-US" dirty="0"/>
              <a:t>those profits either through your corporation or directly through </a:t>
            </a:r>
            <a:r>
              <a:rPr lang="en-US" dirty="0" smtClean="0"/>
              <a:t>personal resources</a:t>
            </a:r>
            <a:r>
              <a:rPr lang="en-US" dirty="0"/>
              <a:t>, whether or not you have a positive cash flow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As an employer, you will collect and pay all employment taxes to </a:t>
            </a:r>
            <a:r>
              <a:rPr lang="en-US" dirty="0" smtClean="0"/>
              <a:t>the appropriate </a:t>
            </a:r>
            <a:r>
              <a:rPr lang="en-US" dirty="0"/>
              <a:t>government entities.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4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Filing Tax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953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Corporate, partnership, and individual income tax and </a:t>
            </a:r>
            <a:r>
              <a:rPr lang="en-US" dirty="0" smtClean="0"/>
              <a:t>self-employment tax </a:t>
            </a:r>
            <a:r>
              <a:rPr lang="en-US" dirty="0"/>
              <a:t>returns must be filed (mailed or submitted online) to the U.S. </a:t>
            </a:r>
            <a:r>
              <a:rPr lang="en-US" dirty="0" smtClean="0"/>
              <a:t>Internal Revenue </a:t>
            </a:r>
            <a:r>
              <a:rPr lang="en-US" dirty="0"/>
              <a:t>Service (IRS) by specific dates each year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you file late, </a:t>
            </a:r>
            <a:r>
              <a:rPr lang="en-US" dirty="0" smtClean="0"/>
              <a:t>you may </a:t>
            </a:r>
            <a:r>
              <a:rPr lang="en-US" dirty="0"/>
              <a:t>have to pay penalties and interest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 can check the IRS Web site </a:t>
            </a:r>
            <a:r>
              <a:rPr lang="en-US" dirty="0" smtClean="0"/>
              <a:t>at http</a:t>
            </a:r>
            <a:r>
              <a:rPr lang="en-US" dirty="0"/>
              <a:t>://www.irs.gov for deadlines, instructions, and forms</a:t>
            </a:r>
            <a:r>
              <a:rPr lang="en-US" dirty="0" smtClean="0"/>
              <a:t>.</a:t>
            </a:r>
          </a:p>
          <a:p>
            <a:endParaRPr lang="en-US" sz="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188" y="1143000"/>
            <a:ext cx="3825212" cy="46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5791200"/>
            <a:ext cx="4724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appropriate tax </a:t>
            </a:r>
            <a:r>
              <a:rPr lang="en-US" sz="1500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for </a:t>
            </a:r>
            <a:r>
              <a:rPr lang="en-US" sz="15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500" i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06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/>
              <a:t>Tax Issues for Different Legal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legal structure best suited to a business depends on a number </a:t>
            </a:r>
            <a:r>
              <a:rPr lang="en-US" dirty="0" smtClean="0"/>
              <a:t>of variables</a:t>
            </a:r>
            <a:r>
              <a:rPr lang="en-US" dirty="0"/>
              <a:t>, which will be discussed later in this text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2241053"/>
              </p:ext>
            </p:extLst>
          </p:nvPr>
        </p:nvGraphicFramePr>
        <p:xfrm>
          <a:off x="1676400" y="1905000"/>
          <a:ext cx="64770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41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-76200"/>
            <a:ext cx="9144001" cy="1143000"/>
          </a:xfrm>
        </p:spPr>
        <p:txBody>
          <a:bodyPr>
            <a:normAutofit/>
          </a:bodyPr>
          <a:lstStyle/>
          <a:p>
            <a:r>
              <a:rPr lang="en-US" sz="2900" b="1" dirty="0"/>
              <a:t>Make Tax Time </a:t>
            </a:r>
            <a:r>
              <a:rPr lang="en-US" sz="2900" b="1" dirty="0" smtClean="0"/>
              <a:t>Easier by </a:t>
            </a:r>
            <a:r>
              <a:rPr lang="en-US" sz="2900" b="1" dirty="0"/>
              <a:t>Keeping Good Records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495800" cy="513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and your tax preparer will have an </a:t>
            </a:r>
            <a:r>
              <a:rPr lang="en-US" dirty="0" smtClean="0"/>
              <a:t>easier time </a:t>
            </a:r>
            <a:r>
              <a:rPr lang="en-US" dirty="0"/>
              <a:t>if you keep accurate records </a:t>
            </a:r>
            <a:r>
              <a:rPr lang="en-US" dirty="0" smtClean="0"/>
              <a:t>throughout the </a:t>
            </a:r>
            <a:r>
              <a:rPr lang="en-US" dirty="0"/>
              <a:t>year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Mistakes on your tax return, or just </a:t>
            </a:r>
            <a:r>
              <a:rPr lang="en-US" dirty="0" smtClean="0"/>
              <a:t>the luck </a:t>
            </a:r>
            <a:r>
              <a:rPr lang="en-US" dirty="0"/>
              <a:t>of the draw, could cause the IRS to </a:t>
            </a:r>
            <a:r>
              <a:rPr lang="en-US" i="1" dirty="0" smtClean="0"/>
              <a:t>audit </a:t>
            </a:r>
            <a:r>
              <a:rPr lang="en-US" dirty="0" smtClean="0"/>
              <a:t>you.</a:t>
            </a:r>
          </a:p>
          <a:p>
            <a:endParaRPr lang="en-US" sz="500" dirty="0" smtClean="0"/>
          </a:p>
          <a:p>
            <a:r>
              <a:rPr lang="en-US" dirty="0"/>
              <a:t>One of the best investments you can make is to hire a top-notch </a:t>
            </a:r>
            <a:r>
              <a:rPr lang="en-US" dirty="0" smtClean="0"/>
              <a:t>small business tax </a:t>
            </a:r>
            <a:r>
              <a:rPr lang="en-US" dirty="0"/>
              <a:t>accountant or attorney as a consultant.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672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34123" y="6000750"/>
            <a:ext cx="2343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6600"/>
                </a:solidFill>
              </a:rPr>
              <a:t>Organization is critical!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2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87218" cy="1143000"/>
          </a:xfrm>
        </p:spPr>
        <p:txBody>
          <a:bodyPr>
            <a:normAutofit/>
          </a:bodyPr>
          <a:lstStyle/>
          <a:p>
            <a:r>
              <a:rPr lang="en-US" b="1" dirty="0"/>
              <a:t>The Income Statement Does Not Show Available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cash flow </a:t>
            </a:r>
            <a:r>
              <a:rPr lang="en-US" dirty="0" smtClean="0">
                <a:solidFill>
                  <a:srgbClr val="FF6600"/>
                </a:solidFill>
              </a:rPr>
              <a:t>statement -</a:t>
            </a:r>
            <a:r>
              <a:rPr lang="en-US" dirty="0" smtClean="0"/>
              <a:t> financial </a:t>
            </a:r>
            <a:r>
              <a:rPr lang="en-US" dirty="0"/>
              <a:t>report that shows the </a:t>
            </a:r>
            <a:r>
              <a:rPr lang="en-US" dirty="0" smtClean="0"/>
              <a:t>money </a:t>
            </a:r>
            <a:r>
              <a:rPr lang="en-US" dirty="0"/>
              <a:t>coming into and going </a:t>
            </a:r>
            <a:r>
              <a:rPr lang="en-US" dirty="0" smtClean="0"/>
              <a:t>out </a:t>
            </a:r>
            <a:r>
              <a:rPr lang="en-US" dirty="0"/>
              <a:t>of an organization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For a business using the accrual method (rather than cash method) of </a:t>
            </a:r>
            <a:r>
              <a:rPr lang="en-US" dirty="0" smtClean="0"/>
              <a:t>accounting</a:t>
            </a:r>
            <a:r>
              <a:rPr lang="en-US" dirty="0"/>
              <a:t>, sometimes the income statement shows profitability, but the </a:t>
            </a:r>
            <a:r>
              <a:rPr lang="en-US" dirty="0" smtClean="0"/>
              <a:t>business </a:t>
            </a:r>
            <a:r>
              <a:rPr lang="en-US" dirty="0"/>
              <a:t>has little to no cash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Thus, a company may show a profit </a:t>
            </a:r>
            <a:r>
              <a:rPr lang="en-US" dirty="0" smtClean="0"/>
              <a:t>and have </a:t>
            </a:r>
            <a:r>
              <a:rPr lang="en-US" dirty="0"/>
              <a:t>a negative cash flow. </a:t>
            </a:r>
            <a:r>
              <a:rPr lang="en-US" dirty="0" smtClean="0"/>
              <a:t>Cash </a:t>
            </a:r>
            <a:r>
              <a:rPr lang="en-US" dirty="0"/>
              <a:t>and profit are not the </a:t>
            </a:r>
            <a:r>
              <a:rPr lang="en-US" dirty="0" smtClean="0"/>
              <a:t>same.</a:t>
            </a:r>
          </a:p>
          <a:p>
            <a:endParaRPr lang="en-US" sz="500" dirty="0"/>
          </a:p>
          <a:p>
            <a:r>
              <a:rPr lang="en-US" dirty="0"/>
              <a:t>Because the cash flow statement records inflows and outflows of </a:t>
            </a:r>
            <a:r>
              <a:rPr lang="en-US" dirty="0" smtClean="0"/>
              <a:t>money </a:t>
            </a:r>
            <a:r>
              <a:rPr lang="en-US" dirty="0"/>
              <a:t>as they occur, it is a critical financial control for a business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95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b="1" dirty="0"/>
              <a:t>Rules to Keep Cash Flowing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avoid getting caught with </a:t>
            </a:r>
            <a:r>
              <a:rPr lang="en-US" dirty="0" smtClean="0"/>
              <a:t>insufficient </a:t>
            </a:r>
            <a:r>
              <a:rPr lang="en-US" dirty="0"/>
              <a:t>cash, follow these rules: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4536171"/>
              </p:ext>
            </p:extLst>
          </p:nvPr>
        </p:nvGraphicFramePr>
        <p:xfrm>
          <a:off x="533400" y="1625600"/>
          <a:ext cx="8382000" cy="4699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61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/>
          <a:lstStyle/>
          <a:p>
            <a:r>
              <a:rPr lang="en-US" b="1" dirty="0"/>
              <a:t>Noncash Expenses Can Distort the Financial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noncash </a:t>
            </a:r>
            <a:r>
              <a:rPr lang="en-US" dirty="0" smtClean="0">
                <a:solidFill>
                  <a:srgbClr val="FF6600"/>
                </a:solidFill>
              </a:rPr>
              <a:t>expenses -</a:t>
            </a:r>
            <a:r>
              <a:rPr lang="en-US" b="1" dirty="0" smtClean="0"/>
              <a:t> </a:t>
            </a:r>
            <a:r>
              <a:rPr lang="en-US" dirty="0" smtClean="0"/>
              <a:t>adjustments </a:t>
            </a:r>
            <a:r>
              <a:rPr lang="en-US" dirty="0"/>
              <a:t>to asset </a:t>
            </a:r>
            <a:r>
              <a:rPr lang="en-US" dirty="0" smtClean="0"/>
              <a:t>values not </a:t>
            </a:r>
            <a:r>
              <a:rPr lang="en-US" dirty="0"/>
              <a:t>involving cash, such </a:t>
            </a:r>
            <a:r>
              <a:rPr lang="en-US" dirty="0" smtClean="0"/>
              <a:t>as depreciation.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When you depreciate </a:t>
            </a:r>
            <a:r>
              <a:rPr lang="en-US" dirty="0" smtClean="0"/>
              <a:t>an asset</a:t>
            </a:r>
            <a:r>
              <a:rPr lang="en-US" dirty="0"/>
              <a:t>, you are deducting a portion of its cost from your income statement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But you aren’t actually spending that cash; you are reducing the value </a:t>
            </a:r>
            <a:r>
              <a:rPr lang="en-US" dirty="0" smtClean="0"/>
              <a:t>of the </a:t>
            </a:r>
            <a:r>
              <a:rPr lang="en-US" dirty="0"/>
              <a:t>asset.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470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The Working Capital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working capital -</a:t>
            </a:r>
            <a:r>
              <a:rPr lang="en-US" b="1" dirty="0"/>
              <a:t> </a:t>
            </a:r>
            <a:r>
              <a:rPr lang="en-US" dirty="0"/>
              <a:t>the value of current assets minus current liabilities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Working capital tells you how much cash the company would have if </a:t>
            </a:r>
            <a:r>
              <a:rPr lang="en-US" dirty="0" smtClean="0"/>
              <a:t>it paid </a:t>
            </a:r>
            <a:r>
              <a:rPr lang="en-US" dirty="0"/>
              <a:t>all its short-term debt with the cash it had on hand</a:t>
            </a:r>
            <a:r>
              <a:rPr lang="en-US" dirty="0" smtClean="0"/>
              <a:t>.</a:t>
            </a:r>
          </a:p>
          <a:p>
            <a:r>
              <a:rPr lang="en-US" dirty="0"/>
              <a:t>All other things being equal, a company with positive working </a:t>
            </a:r>
            <a:r>
              <a:rPr lang="en-US" dirty="0" smtClean="0"/>
              <a:t>capital will </a:t>
            </a:r>
            <a:r>
              <a:rPr lang="en-US" dirty="0"/>
              <a:t>always outperform a company with negative working capital.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5257800"/>
            <a:ext cx="6858000" cy="5334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Working Capital = Current Assets − Current Liabilities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70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/>
              <a:t>The Cyclical and Seasonal Nature of Cash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7244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An entrepreneur needs a cash flow statement to determine the cash </a:t>
            </a:r>
            <a:r>
              <a:rPr lang="en-US" dirty="0" smtClean="0"/>
              <a:t>position of </a:t>
            </a:r>
            <a:r>
              <a:rPr lang="en-US" dirty="0"/>
              <a:t>the business at specific points in time.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In </a:t>
            </a:r>
            <a:r>
              <a:rPr lang="en-US" dirty="0"/>
              <a:t>addition to having cash flow cycles relative </a:t>
            </a:r>
            <a:r>
              <a:rPr lang="en-US" dirty="0" smtClean="0"/>
              <a:t>to specific </a:t>
            </a:r>
            <a:r>
              <a:rPr lang="en-US" dirty="0"/>
              <a:t>transactions, cash flow can be seasonal </a:t>
            </a:r>
            <a:r>
              <a:rPr lang="en-US" dirty="0" smtClean="0"/>
              <a:t>for many businesses.</a:t>
            </a:r>
          </a:p>
          <a:p>
            <a:endParaRPr lang="en-US" sz="500" dirty="0" smtClean="0"/>
          </a:p>
          <a:p>
            <a:r>
              <a:rPr lang="en-US" dirty="0" smtClean="0"/>
              <a:t>Meaning, </a:t>
            </a:r>
            <a:r>
              <a:rPr lang="en-US" dirty="0"/>
              <a:t>that the amount of </a:t>
            </a:r>
            <a:r>
              <a:rPr lang="en-US" dirty="0" smtClean="0"/>
              <a:t>cash flowing </a:t>
            </a:r>
            <a:r>
              <a:rPr lang="en-US" dirty="0"/>
              <a:t>into a business may depend on where the </a:t>
            </a:r>
            <a:r>
              <a:rPr lang="en-US" dirty="0" smtClean="0"/>
              <a:t>business is </a:t>
            </a:r>
            <a:r>
              <a:rPr lang="en-US" dirty="0"/>
              <a:t>in its fiscal year.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462" y="1281113"/>
            <a:ext cx="4071938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7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Reading a Cash Flow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/>
              <a:t>Knowing how to read a cash flow statement will be a valuable skill </a:t>
            </a:r>
            <a:r>
              <a:rPr lang="en-US" dirty="0" smtClean="0"/>
              <a:t>for any </a:t>
            </a:r>
            <a:r>
              <a:rPr lang="en-US" dirty="0"/>
              <a:t>businessperson.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Whereas </a:t>
            </a:r>
            <a:r>
              <a:rPr lang="en-US" dirty="0"/>
              <a:t>income statements and balance sheets </a:t>
            </a:r>
            <a:r>
              <a:rPr lang="en-US" dirty="0" smtClean="0"/>
              <a:t>provide considerable </a:t>
            </a:r>
            <a:r>
              <a:rPr lang="en-US" dirty="0"/>
              <a:t>insight into a company, the cash flow statement gives </a:t>
            </a:r>
            <a:r>
              <a:rPr lang="en-US" dirty="0" smtClean="0"/>
              <a:t>a clear </a:t>
            </a:r>
            <a:r>
              <a:rPr lang="en-US" dirty="0"/>
              <a:t>picture of its cash position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first function of a cash flow statement is to record all </a:t>
            </a:r>
            <a:r>
              <a:rPr lang="en-US" dirty="0" smtClean="0"/>
              <a:t>sources of </a:t>
            </a:r>
            <a:r>
              <a:rPr lang="en-US" dirty="0"/>
              <a:t>income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Cash flow statements break down </a:t>
            </a:r>
            <a:r>
              <a:rPr lang="en-US" dirty="0" smtClean="0"/>
              <a:t>inflows and </a:t>
            </a:r>
            <a:r>
              <a:rPr lang="en-US" dirty="0"/>
              <a:t>outflows according to whether they are related to operations, investing</a:t>
            </a:r>
            <a:r>
              <a:rPr lang="en-US" dirty="0" smtClean="0"/>
              <a:t>, or </a:t>
            </a:r>
            <a:r>
              <a:rPr lang="en-US" dirty="0"/>
              <a:t>financing.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7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6263</TotalTime>
  <Words>3141</Words>
  <Application>Microsoft Macintosh PowerPoint</Application>
  <PresentationFormat>On-screen Show (4:3)</PresentationFormat>
  <Paragraphs>319</Paragraphs>
  <Slides>40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Chapter 9  Cash Flow and Taxes</vt:lpstr>
      <vt:lpstr>Chapter Learning Objectives</vt:lpstr>
      <vt:lpstr>Cash Flow: The Lifeblood of a Business</vt:lpstr>
      <vt:lpstr>The Income Statement Does Not Show Available Cash</vt:lpstr>
      <vt:lpstr>Rules to Keep Cash Flowing</vt:lpstr>
      <vt:lpstr>Noncash Expenses Can Distort the Financial Picture</vt:lpstr>
      <vt:lpstr>The Working Capital Cycle</vt:lpstr>
      <vt:lpstr>The Cyclical and Seasonal Nature of Cash Flow</vt:lpstr>
      <vt:lpstr>Reading a Cash Flow Statement</vt:lpstr>
      <vt:lpstr>The Cash Flow Equation</vt:lpstr>
      <vt:lpstr>The Cash Flow Equation</vt:lpstr>
      <vt:lpstr>Forecasting Cash Flow: The Cash Budget</vt:lpstr>
      <vt:lpstr>Creating a Healthy Cash Flow</vt:lpstr>
      <vt:lpstr>Managing Inventory to Manage Cash</vt:lpstr>
      <vt:lpstr>Freeing Up Cash by Reducing Inventory</vt:lpstr>
      <vt:lpstr>Tracking Inventory</vt:lpstr>
      <vt:lpstr>Controlling Inventory Levels</vt:lpstr>
      <vt:lpstr>Managing Receivables to Manage Cash</vt:lpstr>
      <vt:lpstr>The Cash Effects of Accounts Receivable</vt:lpstr>
      <vt:lpstr>The Life Cycle of Accounts Receivable</vt:lpstr>
      <vt:lpstr>The Life Cycle of Accounts Receivable</vt:lpstr>
      <vt:lpstr>The Life Cycle of Accounts Receivable</vt:lpstr>
      <vt:lpstr>The Life Cycle of Accounts Receivable</vt:lpstr>
      <vt:lpstr>The Financing of Accounts Receivable</vt:lpstr>
      <vt:lpstr>Managing Accounts Payable to Manage Cash</vt:lpstr>
      <vt:lpstr>Negotiating Payment</vt:lpstr>
      <vt:lpstr>Timing Payables</vt:lpstr>
      <vt:lpstr>Capital Budgeting and Cash Flow</vt:lpstr>
      <vt:lpstr>The Burn Rate</vt:lpstr>
      <vt:lpstr>The Value of Money Changes over Time</vt:lpstr>
      <vt:lpstr>The Future Value of Money</vt:lpstr>
      <vt:lpstr>The Future Value of Money</vt:lpstr>
      <vt:lpstr>The Present Value of Money</vt:lpstr>
      <vt:lpstr>The Present Value of Money</vt:lpstr>
      <vt:lpstr>Taxes</vt:lpstr>
      <vt:lpstr>Cash Flow and Taxes</vt:lpstr>
      <vt:lpstr>Filing Tax Returns</vt:lpstr>
      <vt:lpstr>Tax Issues for Different Legal Structures</vt:lpstr>
      <vt:lpstr>Make Tax Time Easier by Keeping Good Records</vt:lpstr>
      <vt:lpstr>Slide 40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602</cp:revision>
  <dcterms:created xsi:type="dcterms:W3CDTF">2014-09-25T22:51:55Z</dcterms:created>
  <dcterms:modified xsi:type="dcterms:W3CDTF">2014-09-25T23:03:15Z</dcterms:modified>
</cp:coreProperties>
</file>