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35" r:id="rId2"/>
    <p:sldId id="414" r:id="rId3"/>
    <p:sldId id="415" r:id="rId4"/>
    <p:sldId id="416" r:id="rId5"/>
    <p:sldId id="412" r:id="rId6"/>
    <p:sldId id="417" r:id="rId7"/>
    <p:sldId id="419" r:id="rId8"/>
    <p:sldId id="418" r:id="rId9"/>
    <p:sldId id="424" r:id="rId10"/>
    <p:sldId id="420" r:id="rId11"/>
    <p:sldId id="425" r:id="rId12"/>
    <p:sldId id="421" r:id="rId13"/>
    <p:sldId id="422" r:id="rId14"/>
    <p:sldId id="426" r:id="rId15"/>
    <p:sldId id="427" r:id="rId16"/>
    <p:sldId id="428" r:id="rId17"/>
    <p:sldId id="423" r:id="rId18"/>
    <p:sldId id="429" r:id="rId19"/>
    <p:sldId id="430" r:id="rId20"/>
    <p:sldId id="431" r:id="rId21"/>
    <p:sldId id="432" r:id="rId22"/>
    <p:sldId id="433" r:id="rId23"/>
    <p:sldId id="435" r:id="rId24"/>
    <p:sldId id="437" r:id="rId25"/>
    <p:sldId id="436" r:id="rId26"/>
    <p:sldId id="438" r:id="rId27"/>
    <p:sldId id="439" r:id="rId28"/>
    <p:sldId id="434" r:id="rId29"/>
    <p:sldId id="440" r:id="rId30"/>
    <p:sldId id="441" r:id="rId31"/>
    <p:sldId id="443" r:id="rId32"/>
    <p:sldId id="444" r:id="rId33"/>
    <p:sldId id="450" r:id="rId34"/>
    <p:sldId id="442" r:id="rId35"/>
    <p:sldId id="446" r:id="rId36"/>
    <p:sldId id="447" r:id="rId37"/>
    <p:sldId id="445" r:id="rId38"/>
    <p:sldId id="448" r:id="rId39"/>
    <p:sldId id="449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38BCF-C910-467C-ACAE-B8152314D59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F5DECA9-B609-4229-A85C-0067270E5C3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1. Show you how to make the business more profitable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534DB-B04E-4F38-A44D-209DFA7F7869}" type="parTrans" cxnId="{6365FF96-5BA0-4B86-8B85-BFE45CE9BD14}">
      <dgm:prSet/>
      <dgm:spPr/>
      <dgm:t>
        <a:bodyPr/>
        <a:lstStyle/>
        <a:p>
          <a:endParaRPr lang="en-US"/>
        </a:p>
      </dgm:t>
    </dgm:pt>
    <dgm:pt modelId="{2E887860-01CF-4265-B111-9E0A19D04487}" type="sibTrans" cxnId="{6365FF96-5BA0-4B86-8B85-BFE45CE9BD14}">
      <dgm:prSet/>
      <dgm:spPr/>
      <dgm:t>
        <a:bodyPr/>
        <a:lstStyle/>
        <a:p>
          <a:endParaRPr lang="en-US"/>
        </a:p>
      </dgm:t>
    </dgm:pt>
    <dgm:pt modelId="{543509FD-1AB9-4B5D-BD8F-9A93370BA9DF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2. Document profitability and cash position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97875-6CD7-4087-8CF4-199EC17B7CEE}" type="parTrans" cxnId="{5A731D31-CC35-48C6-AEC9-0DB0E14D34BC}">
      <dgm:prSet/>
      <dgm:spPr/>
      <dgm:t>
        <a:bodyPr/>
        <a:lstStyle/>
        <a:p>
          <a:endParaRPr lang="en-US"/>
        </a:p>
      </dgm:t>
    </dgm:pt>
    <dgm:pt modelId="{A232EF25-4639-457E-B2AC-1D37F91B45CA}" type="sibTrans" cxnId="{5A731D31-CC35-48C6-AEC9-0DB0E14D34BC}">
      <dgm:prSet/>
      <dgm:spPr/>
      <dgm:t>
        <a:bodyPr/>
        <a:lstStyle/>
        <a:p>
          <a:endParaRPr lang="en-US"/>
        </a:p>
      </dgm:t>
    </dgm:pt>
    <dgm:pt modelId="{F65BBA01-316D-4AC9-B0C3-4C6EF3B31BF3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3. Prove that payments have been made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049C7-BFC7-4079-B20E-1EB0C05FECDC}" type="parTrans" cxnId="{EC3CE10C-EB03-4B87-A010-C8A3D46EB38C}">
      <dgm:prSet/>
      <dgm:spPr/>
      <dgm:t>
        <a:bodyPr/>
        <a:lstStyle/>
        <a:p>
          <a:endParaRPr lang="en-US"/>
        </a:p>
      </dgm:t>
    </dgm:pt>
    <dgm:pt modelId="{26767BBF-2B1B-4F31-A1F8-730470B5EFF6}" type="sibTrans" cxnId="{EC3CE10C-EB03-4B87-A010-C8A3D46EB38C}">
      <dgm:prSet/>
      <dgm:spPr/>
      <dgm:t>
        <a:bodyPr/>
        <a:lstStyle/>
        <a:p>
          <a:endParaRPr lang="en-US"/>
        </a:p>
      </dgm:t>
    </dgm:pt>
    <dgm:pt modelId="{9D2AA08D-2A39-4160-8E54-213C8697C9B6}" type="pres">
      <dgm:prSet presAssocID="{A1F38BCF-C910-467C-ACAE-B8152314D598}" presName="compositeShape" presStyleCnt="0">
        <dgm:presLayoutVars>
          <dgm:dir/>
          <dgm:resizeHandles/>
        </dgm:presLayoutVars>
      </dgm:prSet>
      <dgm:spPr/>
    </dgm:pt>
    <dgm:pt modelId="{E1026E81-ECE8-418E-BFB5-235BBAB57275}" type="pres">
      <dgm:prSet presAssocID="{A1F38BCF-C910-467C-ACAE-B8152314D598}" presName="pyramid" presStyleLbl="node1" presStyleIdx="0" presStyleCnt="1" custLinFactNeighborX="-14209"/>
      <dgm:spPr>
        <a:solidFill>
          <a:srgbClr val="00CC99"/>
        </a:solidFill>
      </dgm:spPr>
    </dgm:pt>
    <dgm:pt modelId="{47A9A999-B257-412C-90D0-1D9C071B4349}" type="pres">
      <dgm:prSet presAssocID="{A1F38BCF-C910-467C-ACAE-B8152314D598}" presName="theList" presStyleCnt="0"/>
      <dgm:spPr/>
    </dgm:pt>
    <dgm:pt modelId="{FB7C951A-B4FE-4545-A1C7-95ABB678365F}" type="pres">
      <dgm:prSet presAssocID="{8F5DECA9-B609-4229-A85C-0067270E5C35}" presName="aNode" presStyleLbl="fgAcc1" presStyleIdx="0" presStyleCnt="3" custScaleX="218492" custLinFactY="6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4D935-BBEE-4294-9BF0-64650610A906}" type="pres">
      <dgm:prSet presAssocID="{8F5DECA9-B609-4229-A85C-0067270E5C35}" presName="aSpace" presStyleCnt="0"/>
      <dgm:spPr/>
    </dgm:pt>
    <dgm:pt modelId="{DF16368C-EBD6-46A1-8560-CF8D6FA7EBD3}" type="pres">
      <dgm:prSet presAssocID="{543509FD-1AB9-4B5D-BD8F-9A93370BA9DF}" presName="aNode" presStyleLbl="fgAcc1" presStyleIdx="1" presStyleCnt="3" custScaleX="218707" custLinFactY="1029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0D1DB-0C7D-40AA-854F-986DAE625DA9}" type="pres">
      <dgm:prSet presAssocID="{543509FD-1AB9-4B5D-BD8F-9A93370BA9DF}" presName="aSpace" presStyleCnt="0"/>
      <dgm:spPr/>
    </dgm:pt>
    <dgm:pt modelId="{80A232C4-939C-4503-8DC2-65626A8E8ACC}" type="pres">
      <dgm:prSet presAssocID="{F65BBA01-316D-4AC9-B0C3-4C6EF3B31BF3}" presName="aNode" presStyleLbl="fgAcc1" presStyleIdx="2" presStyleCnt="3" custScaleX="222054" custLinFactY="2053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3ABA8-A832-49CA-BCC6-623F5553C3EF}" type="pres">
      <dgm:prSet presAssocID="{F65BBA01-316D-4AC9-B0C3-4C6EF3B31BF3}" presName="aSpace" presStyleCnt="0"/>
      <dgm:spPr/>
    </dgm:pt>
  </dgm:ptLst>
  <dgm:cxnLst>
    <dgm:cxn modelId="{49FCA95C-A4C2-403E-9CE6-CCC64108DE60}" type="presOf" srcId="{A1F38BCF-C910-467C-ACAE-B8152314D598}" destId="{9D2AA08D-2A39-4160-8E54-213C8697C9B6}" srcOrd="0" destOrd="0" presId="urn:microsoft.com/office/officeart/2005/8/layout/pyramid2"/>
    <dgm:cxn modelId="{011EE11A-F3E3-4B65-A88E-688551CB6746}" type="presOf" srcId="{F65BBA01-316D-4AC9-B0C3-4C6EF3B31BF3}" destId="{80A232C4-939C-4503-8DC2-65626A8E8ACC}" srcOrd="0" destOrd="0" presId="urn:microsoft.com/office/officeart/2005/8/layout/pyramid2"/>
    <dgm:cxn modelId="{EC3CE10C-EB03-4B87-A010-C8A3D46EB38C}" srcId="{A1F38BCF-C910-467C-ACAE-B8152314D598}" destId="{F65BBA01-316D-4AC9-B0C3-4C6EF3B31BF3}" srcOrd="2" destOrd="0" parTransId="{F5F049C7-BFC7-4079-B20E-1EB0C05FECDC}" sibTransId="{26767BBF-2B1B-4F31-A1F8-730470B5EFF6}"/>
    <dgm:cxn modelId="{1DA6A5E4-A475-445D-8E9D-9B2AD9A36C18}" type="presOf" srcId="{8F5DECA9-B609-4229-A85C-0067270E5C35}" destId="{FB7C951A-B4FE-4545-A1C7-95ABB678365F}" srcOrd="0" destOrd="0" presId="urn:microsoft.com/office/officeart/2005/8/layout/pyramid2"/>
    <dgm:cxn modelId="{6365FF96-5BA0-4B86-8B85-BFE45CE9BD14}" srcId="{A1F38BCF-C910-467C-ACAE-B8152314D598}" destId="{8F5DECA9-B609-4229-A85C-0067270E5C35}" srcOrd="0" destOrd="0" parTransId="{E01534DB-B04E-4F38-A44D-209DFA7F7869}" sibTransId="{2E887860-01CF-4265-B111-9E0A19D04487}"/>
    <dgm:cxn modelId="{5A731D31-CC35-48C6-AEC9-0DB0E14D34BC}" srcId="{A1F38BCF-C910-467C-ACAE-B8152314D598}" destId="{543509FD-1AB9-4B5D-BD8F-9A93370BA9DF}" srcOrd="1" destOrd="0" parTransId="{6AB97875-6CD7-4087-8CF4-199EC17B7CEE}" sibTransId="{A232EF25-4639-457E-B2AC-1D37F91B45CA}"/>
    <dgm:cxn modelId="{FD38E6E5-60EA-4EEA-8F23-E19EB414A258}" type="presOf" srcId="{543509FD-1AB9-4B5D-BD8F-9A93370BA9DF}" destId="{DF16368C-EBD6-46A1-8560-CF8D6FA7EBD3}" srcOrd="0" destOrd="0" presId="urn:microsoft.com/office/officeart/2005/8/layout/pyramid2"/>
    <dgm:cxn modelId="{336530F3-FEE7-4BF7-A745-302451033DA4}" type="presParOf" srcId="{9D2AA08D-2A39-4160-8E54-213C8697C9B6}" destId="{E1026E81-ECE8-418E-BFB5-235BBAB57275}" srcOrd="0" destOrd="0" presId="urn:microsoft.com/office/officeart/2005/8/layout/pyramid2"/>
    <dgm:cxn modelId="{3BE8CE9C-C1A3-4F31-AE92-5BE867791B37}" type="presParOf" srcId="{9D2AA08D-2A39-4160-8E54-213C8697C9B6}" destId="{47A9A999-B257-412C-90D0-1D9C071B4349}" srcOrd="1" destOrd="0" presId="urn:microsoft.com/office/officeart/2005/8/layout/pyramid2"/>
    <dgm:cxn modelId="{48365D1D-CBE6-4D32-BE20-02EA87C1F8E0}" type="presParOf" srcId="{47A9A999-B257-412C-90D0-1D9C071B4349}" destId="{FB7C951A-B4FE-4545-A1C7-95ABB678365F}" srcOrd="0" destOrd="0" presId="urn:microsoft.com/office/officeart/2005/8/layout/pyramid2"/>
    <dgm:cxn modelId="{C9AF3BC9-6F40-4D58-B4DB-6E13E5083ADC}" type="presParOf" srcId="{47A9A999-B257-412C-90D0-1D9C071B4349}" destId="{7634D935-BBEE-4294-9BF0-64650610A906}" srcOrd="1" destOrd="0" presId="urn:microsoft.com/office/officeart/2005/8/layout/pyramid2"/>
    <dgm:cxn modelId="{3FE1C652-9F3B-4317-BBAF-1E4081F40A9D}" type="presParOf" srcId="{47A9A999-B257-412C-90D0-1D9C071B4349}" destId="{DF16368C-EBD6-46A1-8560-CF8D6FA7EBD3}" srcOrd="2" destOrd="0" presId="urn:microsoft.com/office/officeart/2005/8/layout/pyramid2"/>
    <dgm:cxn modelId="{87891070-CE89-4571-9F11-6B6F97BE764C}" type="presParOf" srcId="{47A9A999-B257-412C-90D0-1D9C071B4349}" destId="{B2F0D1DB-0C7D-40AA-854F-986DAE625DA9}" srcOrd="3" destOrd="0" presId="urn:microsoft.com/office/officeart/2005/8/layout/pyramid2"/>
    <dgm:cxn modelId="{D9B7F3FB-D2AA-4F7C-8493-A8D7F3F3DD13}" type="presParOf" srcId="{47A9A999-B257-412C-90D0-1D9C071B4349}" destId="{80A232C4-939C-4503-8DC2-65626A8E8ACC}" srcOrd="4" destOrd="0" presId="urn:microsoft.com/office/officeart/2005/8/layout/pyramid2"/>
    <dgm:cxn modelId="{5F7096C8-DAEA-461A-9658-8F149A1EE0F0}" type="presParOf" srcId="{47A9A999-B257-412C-90D0-1D9C071B4349}" destId="{79D3ABA8-A832-49CA-BCC6-623F5553C3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73B3E-D851-445A-ADA8-482E60B1CFCA}" type="doc">
      <dgm:prSet loTypeId="urn:microsoft.com/office/officeart/2005/8/layout/arrow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0AD82-E5C0-4D83-8B0B-9F4BF06EE18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Avoid using cash for business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F7401-1F4B-482D-9634-5ADD6BDF4A0E}" type="parTrans" cxnId="{1A0F113D-2FB6-463E-B441-FDF8B9C09E18}">
      <dgm:prSet/>
      <dgm:spPr/>
      <dgm:t>
        <a:bodyPr/>
        <a:lstStyle/>
        <a:p>
          <a:endParaRPr lang="en-US"/>
        </a:p>
      </dgm:t>
    </dgm:pt>
    <dgm:pt modelId="{CBB908E4-7747-4989-8E82-D324B89F33C5}" type="sibTrans" cxnId="{1A0F113D-2FB6-463E-B441-FDF8B9C09E18}">
      <dgm:prSet/>
      <dgm:spPr/>
      <dgm:t>
        <a:bodyPr/>
        <a:lstStyle/>
        <a:p>
          <a:endParaRPr lang="en-US"/>
        </a:p>
      </dgm:t>
    </dgm:pt>
    <dgm:pt modelId="{3FF50C8F-6658-4D0E-8F1C-CBB25F398CC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Deposit money from sales right away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36FBE9-631D-4E8B-8831-4F224265688A}" type="parTrans" cxnId="{C2F8C068-8C03-4D62-980B-7E2F89E7DEF2}">
      <dgm:prSet/>
      <dgm:spPr/>
      <dgm:t>
        <a:bodyPr/>
        <a:lstStyle/>
        <a:p>
          <a:endParaRPr lang="en-US"/>
        </a:p>
      </dgm:t>
    </dgm:pt>
    <dgm:pt modelId="{0489DB07-A637-476E-BB27-100CBE46A7D3}" type="sibTrans" cxnId="{C2F8C068-8C03-4D62-980B-7E2F89E7DEF2}">
      <dgm:prSet/>
      <dgm:spPr/>
      <dgm:t>
        <a:bodyPr/>
        <a:lstStyle/>
        <a:p>
          <a:endParaRPr lang="en-US"/>
        </a:p>
      </dgm:t>
    </dgm:pt>
    <dgm:pt modelId="{7C266DA7-E934-444E-9F57-D87B6D99365C}" type="pres">
      <dgm:prSet presAssocID="{63273B3E-D851-445A-ADA8-482E60B1CF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8A602-4AD7-4989-BA03-C9AFE6994157}" type="pres">
      <dgm:prSet presAssocID="{4880AD82-E5C0-4D83-8B0B-9F4BF06EE18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42A5B-6369-4015-B72C-F455D287DBD9}" type="pres">
      <dgm:prSet presAssocID="{3FF50C8F-6658-4D0E-8F1C-CBB25F398CC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8C068-8C03-4D62-980B-7E2F89E7DEF2}" srcId="{63273B3E-D851-445A-ADA8-482E60B1CFCA}" destId="{3FF50C8F-6658-4D0E-8F1C-CBB25F398CCC}" srcOrd="1" destOrd="0" parTransId="{C036FBE9-631D-4E8B-8831-4F224265688A}" sibTransId="{0489DB07-A637-476E-BB27-100CBE46A7D3}"/>
    <dgm:cxn modelId="{75CEB190-9B09-4691-A256-779E6CB54DC5}" type="presOf" srcId="{4880AD82-E5C0-4D83-8B0B-9F4BF06EE189}" destId="{6268A602-4AD7-4989-BA03-C9AFE6994157}" srcOrd="0" destOrd="0" presId="urn:microsoft.com/office/officeart/2005/8/layout/arrow1"/>
    <dgm:cxn modelId="{D5FBF7E0-B6D2-4386-BD45-CAFE8582DB9F}" type="presOf" srcId="{63273B3E-D851-445A-ADA8-482E60B1CFCA}" destId="{7C266DA7-E934-444E-9F57-D87B6D99365C}" srcOrd="0" destOrd="0" presId="urn:microsoft.com/office/officeart/2005/8/layout/arrow1"/>
    <dgm:cxn modelId="{1A0F113D-2FB6-463E-B441-FDF8B9C09E18}" srcId="{63273B3E-D851-445A-ADA8-482E60B1CFCA}" destId="{4880AD82-E5C0-4D83-8B0B-9F4BF06EE189}" srcOrd="0" destOrd="0" parTransId="{BD3F7401-1F4B-482D-9634-5ADD6BDF4A0E}" sibTransId="{CBB908E4-7747-4989-8E82-D324B89F33C5}"/>
    <dgm:cxn modelId="{051D4C15-7195-4BED-8408-361465DDEA6A}" type="presOf" srcId="{3FF50C8F-6658-4D0E-8F1C-CBB25F398CCC}" destId="{1D342A5B-6369-4015-B72C-F455D287DBD9}" srcOrd="0" destOrd="0" presId="urn:microsoft.com/office/officeart/2005/8/layout/arrow1"/>
    <dgm:cxn modelId="{D0AE4165-0E28-45B9-B9C4-CE12071A1D90}" type="presParOf" srcId="{7C266DA7-E934-444E-9F57-D87B6D99365C}" destId="{6268A602-4AD7-4989-BA03-C9AFE6994157}" srcOrd="0" destOrd="0" presId="urn:microsoft.com/office/officeart/2005/8/layout/arrow1"/>
    <dgm:cxn modelId="{5C63CC6A-CD4C-463F-B0D0-1CCFE6964928}" type="presParOf" srcId="{7C266DA7-E934-444E-9F57-D87B6D99365C}" destId="{1D342A5B-6369-4015-B72C-F455D287DBD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8CB4B-6FEB-4A55-9CE7-5F7A8A66207B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52322-54B0-4B94-A2EE-0C16FC8E8B7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500" dirty="0" smtClean="0"/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Variable costs (VC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•  Fixed costs (FC)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•  Capital equipment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4EA25-D553-4056-AF0A-91B7D6D4B1F5}" type="parTrans" cxnId="{A8F5A391-47EE-484A-AAAB-10CC9369E4E8}">
      <dgm:prSet/>
      <dgm:spPr/>
      <dgm:t>
        <a:bodyPr/>
        <a:lstStyle/>
        <a:p>
          <a:endParaRPr lang="en-US"/>
        </a:p>
      </dgm:t>
    </dgm:pt>
    <dgm:pt modelId="{835E4A91-6857-4D71-9872-0B87C8407129}" type="sibTrans" cxnId="{A8F5A391-47EE-484A-AAAB-10CC9369E4E8}">
      <dgm:prSet/>
      <dgm:spPr/>
      <dgm:t>
        <a:bodyPr/>
        <a:lstStyle/>
        <a:p>
          <a:endParaRPr lang="en-US"/>
        </a:p>
      </dgm:t>
    </dgm:pt>
    <dgm:pt modelId="{ABC05FDE-D0DB-4840-B019-CCF2083DE51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73B7E-8B55-408F-81A5-4EBE1CE83277}" type="parTrans" cxnId="{56C84676-CE0A-4125-80FE-B158254EA76E}">
      <dgm:prSet/>
      <dgm:spPr/>
      <dgm:t>
        <a:bodyPr/>
        <a:lstStyle/>
        <a:p>
          <a:endParaRPr lang="en-US"/>
        </a:p>
      </dgm:t>
    </dgm:pt>
    <dgm:pt modelId="{9B2775C6-1948-46F2-B8CE-2B3318FA7649}" type="sibTrans" cxnId="{56C84676-CE0A-4125-80FE-B158254EA76E}">
      <dgm:prSet/>
      <dgm:spPr/>
      <dgm:t>
        <a:bodyPr/>
        <a:lstStyle/>
        <a:p>
          <a:endParaRPr lang="en-US"/>
        </a:p>
      </dgm:t>
    </dgm:pt>
    <dgm:pt modelId="{1C8A1C01-1F4D-4E15-B96D-2EB0592A47D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3300" dirty="0" smtClean="0"/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300" dirty="0" smtClean="0"/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Investment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29763-6F12-43BB-A68C-CFABE89E25A3}" type="parTrans" cxnId="{BF38D6F6-334E-4748-B1FE-06AF27774795}">
      <dgm:prSet/>
      <dgm:spPr/>
      <dgm:t>
        <a:bodyPr/>
        <a:lstStyle/>
        <a:p>
          <a:endParaRPr lang="en-US"/>
        </a:p>
      </dgm:t>
    </dgm:pt>
    <dgm:pt modelId="{C642C642-4B03-40D4-9589-2B482872B588}" type="sibTrans" cxnId="{BF38D6F6-334E-4748-B1FE-06AF27774795}">
      <dgm:prSet/>
      <dgm:spPr/>
      <dgm:t>
        <a:bodyPr/>
        <a:lstStyle/>
        <a:p>
          <a:endParaRPr lang="en-US"/>
        </a:p>
      </dgm:t>
    </dgm:pt>
    <dgm:pt modelId="{E3A384BB-52B3-4C78-A7EC-427FFD755EE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Loans (debt)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FD73F-A9B8-41DF-B9F3-B5BFDEFDFD0B}" type="parTrans" cxnId="{22228419-8BEE-45DB-8AB4-E4471E666518}">
      <dgm:prSet/>
      <dgm:spPr/>
      <dgm:t>
        <a:bodyPr/>
        <a:lstStyle/>
        <a:p>
          <a:endParaRPr lang="en-US"/>
        </a:p>
      </dgm:t>
    </dgm:pt>
    <dgm:pt modelId="{CD94F6DD-8FF7-4BC7-AE39-39C68F933097}" type="sibTrans" cxnId="{22228419-8BEE-45DB-8AB4-E4471E666518}">
      <dgm:prSet/>
      <dgm:spPr/>
      <dgm:t>
        <a:bodyPr/>
        <a:lstStyle/>
        <a:p>
          <a:endParaRPr lang="en-US"/>
        </a:p>
      </dgm:t>
    </dgm:pt>
    <dgm:pt modelId="{9430A5C8-D3EB-4FBB-AA43-C28FF1A0F3A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Revenue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A72D9-38BD-4251-A9E9-8DF848BE757C}" type="parTrans" cxnId="{007DA680-2656-4A2B-A4E2-3EAC8FADABB7}">
      <dgm:prSet/>
      <dgm:spPr/>
      <dgm:t>
        <a:bodyPr/>
        <a:lstStyle/>
        <a:p>
          <a:endParaRPr lang="en-US"/>
        </a:p>
      </dgm:t>
    </dgm:pt>
    <dgm:pt modelId="{5ED53E68-FC98-4687-A370-59A40296E9B2}" type="sibTrans" cxnId="{007DA680-2656-4A2B-A4E2-3EAC8FADABB7}">
      <dgm:prSet/>
      <dgm:spPr/>
      <dgm:t>
        <a:bodyPr/>
        <a:lstStyle/>
        <a:p>
          <a:endParaRPr lang="en-US"/>
        </a:p>
      </dgm:t>
    </dgm:pt>
    <dgm:pt modelId="{CAD83E9C-7D99-45C4-AE4D-C1D55C3FAF1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800" dirty="0" smtClean="0"/>
            <a:t>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Inventory</a:t>
          </a:r>
        </a:p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29C3D-966B-4228-BF64-79D1BEE65F19}" type="parTrans" cxnId="{73DFEDDB-D4F7-4F44-93F6-3BB649B02A0D}">
      <dgm:prSet/>
      <dgm:spPr/>
      <dgm:t>
        <a:bodyPr/>
        <a:lstStyle/>
        <a:p>
          <a:endParaRPr lang="en-US"/>
        </a:p>
      </dgm:t>
    </dgm:pt>
    <dgm:pt modelId="{75696E3F-D2A5-41AE-8A4A-FF3008963560}" type="sibTrans" cxnId="{73DFEDDB-D4F7-4F44-93F6-3BB649B02A0D}">
      <dgm:prSet/>
      <dgm:spPr/>
      <dgm:t>
        <a:bodyPr/>
        <a:lstStyle/>
        <a:p>
          <a:endParaRPr lang="en-US"/>
        </a:p>
      </dgm:t>
    </dgm:pt>
    <dgm:pt modelId="{2DF598F8-8B24-4C0E-98B5-0EBCEAA524A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Other costs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A0AE1-EF4B-48A7-8D99-82BD79A5ECC9}" type="sibTrans" cxnId="{98461E3B-EC61-4C3D-83AE-7BCBD6AC0753}">
      <dgm:prSet/>
      <dgm:spPr/>
      <dgm:t>
        <a:bodyPr/>
        <a:lstStyle/>
        <a:p>
          <a:endParaRPr lang="en-US"/>
        </a:p>
      </dgm:t>
    </dgm:pt>
    <dgm:pt modelId="{D75E097E-0AF5-4AB1-875B-9083F69C4E2C}" type="parTrans" cxnId="{98461E3B-EC61-4C3D-83AE-7BCBD6AC0753}">
      <dgm:prSet/>
      <dgm:spPr/>
      <dgm:t>
        <a:bodyPr/>
        <a:lstStyle/>
        <a:p>
          <a:endParaRPr lang="en-US"/>
        </a:p>
      </dgm:t>
    </dgm:pt>
    <dgm:pt modelId="{65FD2366-BC09-43B2-A8E9-D84D6E73A65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B6A-0A39-487B-8217-110C6149BB61}" type="parTrans" cxnId="{23652842-E36B-4F39-8195-601F6BF3C31E}">
      <dgm:prSet/>
      <dgm:spPr/>
      <dgm:t>
        <a:bodyPr/>
        <a:lstStyle/>
        <a:p>
          <a:endParaRPr lang="en-US"/>
        </a:p>
      </dgm:t>
    </dgm:pt>
    <dgm:pt modelId="{9F480708-594A-475D-A120-EBB1A85C867D}" type="sibTrans" cxnId="{23652842-E36B-4F39-8195-601F6BF3C31E}">
      <dgm:prSet/>
      <dgm:spPr/>
      <dgm:t>
        <a:bodyPr/>
        <a:lstStyle/>
        <a:p>
          <a:endParaRPr lang="en-US"/>
        </a:p>
      </dgm:t>
    </dgm:pt>
    <dgm:pt modelId="{6C982639-F4BF-4860-8D59-DABC15349A7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AD029-BC54-4FB7-BC79-3D267DDA3045}" type="parTrans" cxnId="{55F62BC6-0866-4FCC-9F5A-347D3C2CEDC6}">
      <dgm:prSet/>
      <dgm:spPr/>
      <dgm:t>
        <a:bodyPr/>
        <a:lstStyle/>
        <a:p>
          <a:endParaRPr lang="en-US"/>
        </a:p>
      </dgm:t>
    </dgm:pt>
    <dgm:pt modelId="{F44DB5FA-E712-4988-9234-939135602176}" type="sibTrans" cxnId="{55F62BC6-0866-4FCC-9F5A-347D3C2CEDC6}">
      <dgm:prSet/>
      <dgm:spPr/>
      <dgm:t>
        <a:bodyPr/>
        <a:lstStyle/>
        <a:p>
          <a:endParaRPr lang="en-US"/>
        </a:p>
      </dgm:t>
    </dgm:pt>
    <dgm:pt modelId="{472A286A-F99D-41BE-9594-59AA42C40FE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AF3C3-D81C-46E4-BF5B-7F7F34C08EBB}" type="parTrans" cxnId="{0011DE1A-8864-43A0-A680-04A6D1010275}">
      <dgm:prSet/>
      <dgm:spPr/>
      <dgm:t>
        <a:bodyPr/>
        <a:lstStyle/>
        <a:p>
          <a:endParaRPr lang="en-US"/>
        </a:p>
      </dgm:t>
    </dgm:pt>
    <dgm:pt modelId="{B6592CB8-1AB6-47CD-B06F-1CBEC9E7A32D}" type="sibTrans" cxnId="{0011DE1A-8864-43A0-A680-04A6D1010275}">
      <dgm:prSet/>
      <dgm:spPr/>
      <dgm:t>
        <a:bodyPr/>
        <a:lstStyle/>
        <a:p>
          <a:endParaRPr lang="en-US"/>
        </a:p>
      </dgm:t>
    </dgm:pt>
    <dgm:pt modelId="{9C4DF257-275B-4B5C-B93A-79A1FF2C0079}" type="pres">
      <dgm:prSet presAssocID="{8938CB4B-6FEB-4A55-9CE7-5F7A8A6620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43BB0-7AE9-4FF3-822B-25BA22305BAE}" type="pres">
      <dgm:prSet presAssocID="{27752322-54B0-4B94-A2EE-0C16FC8E8B7B}" presName="node" presStyleLbl="node1" presStyleIdx="0" presStyleCnt="3" custScaleX="118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0C27C-6DAC-4C57-B6CC-9639A91636B7}" type="pres">
      <dgm:prSet presAssocID="{835E4A91-6857-4D71-9872-0B87C8407129}" presName="sibTrans" presStyleCnt="0"/>
      <dgm:spPr/>
    </dgm:pt>
    <dgm:pt modelId="{76DD953E-5AE6-4668-A76D-A8415C7A213B}" type="pres">
      <dgm:prSet presAssocID="{1C8A1C01-1F4D-4E15-B96D-2EB0592A47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09E2-CBFF-4C1D-93C4-996E2C16E423}" type="pres">
      <dgm:prSet presAssocID="{C642C642-4B03-40D4-9589-2B482872B588}" presName="sibTrans" presStyleCnt="0"/>
      <dgm:spPr/>
    </dgm:pt>
    <dgm:pt modelId="{84FFD756-E6E9-48DD-AB18-98CFD2B8D4FF}" type="pres">
      <dgm:prSet presAssocID="{CAD83E9C-7D99-45C4-AE4D-C1D55C3FAF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61E3B-EC61-4C3D-83AE-7BCBD6AC0753}" srcId="{CAD83E9C-7D99-45C4-AE4D-C1D55C3FAF16}" destId="{2DF598F8-8B24-4C0E-98B5-0EBCEAA524AB}" srcOrd="0" destOrd="0" parTransId="{D75E097E-0AF5-4AB1-875B-9083F69C4E2C}" sibTransId="{1D3A0AE1-EF4B-48A7-8D99-82BD79A5ECC9}"/>
    <dgm:cxn modelId="{184C738C-E200-42DA-B2B1-C1AC5C7F4357}" type="presOf" srcId="{472A286A-F99D-41BE-9594-59AA42C40FEA}" destId="{76DD953E-5AE6-4668-A76D-A8415C7A213B}" srcOrd="0" destOrd="2" presId="urn:microsoft.com/office/officeart/2005/8/layout/hList6"/>
    <dgm:cxn modelId="{55F62BC6-0866-4FCC-9F5A-347D3C2CEDC6}" srcId="{27752322-54B0-4B94-A2EE-0C16FC8E8B7B}" destId="{6C982639-F4BF-4860-8D59-DABC15349A73}" srcOrd="1" destOrd="0" parTransId="{377AD029-BC54-4FB7-BC79-3D267DDA3045}" sibTransId="{F44DB5FA-E712-4988-9234-939135602176}"/>
    <dgm:cxn modelId="{6DA7DDEC-1E78-480E-ACB9-BD23F125CB41}" type="presOf" srcId="{E3A384BB-52B3-4C78-A7EC-427FFD755EEC}" destId="{76DD953E-5AE6-4668-A76D-A8415C7A213B}" srcOrd="0" destOrd="1" presId="urn:microsoft.com/office/officeart/2005/8/layout/hList6"/>
    <dgm:cxn modelId="{73DFEDDB-D4F7-4F44-93F6-3BB649B02A0D}" srcId="{8938CB4B-6FEB-4A55-9CE7-5F7A8A66207B}" destId="{CAD83E9C-7D99-45C4-AE4D-C1D55C3FAF16}" srcOrd="2" destOrd="0" parTransId="{73529C3D-966B-4228-BF64-79D1BEE65F19}" sibTransId="{75696E3F-D2A5-41AE-8A4A-FF3008963560}"/>
    <dgm:cxn modelId="{8CECE3BA-C521-4605-9BF6-5D6CE94A3333}" type="presOf" srcId="{CAD83E9C-7D99-45C4-AE4D-C1D55C3FAF16}" destId="{84FFD756-E6E9-48DD-AB18-98CFD2B8D4FF}" srcOrd="0" destOrd="0" presId="urn:microsoft.com/office/officeart/2005/8/layout/hList6"/>
    <dgm:cxn modelId="{0011DE1A-8864-43A0-A680-04A6D1010275}" srcId="{1C8A1C01-1F4D-4E15-B96D-2EB0592A47D6}" destId="{472A286A-F99D-41BE-9594-59AA42C40FEA}" srcOrd="1" destOrd="0" parTransId="{CB7AF3C3-D81C-46E4-BF5B-7F7F34C08EBB}" sibTransId="{B6592CB8-1AB6-47CD-B06F-1CBEC9E7A32D}"/>
    <dgm:cxn modelId="{574AE0D0-A828-4708-A9C3-5A8605AA27AB}" type="presOf" srcId="{9430A5C8-D3EB-4FBB-AA43-C28FF1A0F3A5}" destId="{76DD953E-5AE6-4668-A76D-A8415C7A213B}" srcOrd="0" destOrd="4" presId="urn:microsoft.com/office/officeart/2005/8/layout/hList6"/>
    <dgm:cxn modelId="{A2A88056-F6B8-4FF0-87BE-EB2CA39753C1}" type="presOf" srcId="{27752322-54B0-4B94-A2EE-0C16FC8E8B7B}" destId="{93A43BB0-7AE9-4FF3-822B-25BA22305BAE}" srcOrd="0" destOrd="0" presId="urn:microsoft.com/office/officeart/2005/8/layout/hList6"/>
    <dgm:cxn modelId="{050BC21E-C796-4E1B-9823-D2214B90D32F}" type="presOf" srcId="{65FD2366-BC09-43B2-A8E9-D84D6E73A65A}" destId="{76DD953E-5AE6-4668-A76D-A8415C7A213B}" srcOrd="0" destOrd="3" presId="urn:microsoft.com/office/officeart/2005/8/layout/hList6"/>
    <dgm:cxn modelId="{72FE85E5-7F88-4191-AA07-D93D24D55A0A}" type="presOf" srcId="{ABC05FDE-D0DB-4840-B019-CCF2083DE512}" destId="{93A43BB0-7AE9-4FF3-822B-25BA22305BAE}" srcOrd="0" destOrd="1" presId="urn:microsoft.com/office/officeart/2005/8/layout/hList6"/>
    <dgm:cxn modelId="{66722974-9AC1-48DE-99DD-EF850694FF67}" type="presOf" srcId="{1C8A1C01-1F4D-4E15-B96D-2EB0592A47D6}" destId="{76DD953E-5AE6-4668-A76D-A8415C7A213B}" srcOrd="0" destOrd="0" presId="urn:microsoft.com/office/officeart/2005/8/layout/hList6"/>
    <dgm:cxn modelId="{007DA680-2656-4A2B-A4E2-3EAC8FADABB7}" srcId="{1C8A1C01-1F4D-4E15-B96D-2EB0592A47D6}" destId="{9430A5C8-D3EB-4FBB-AA43-C28FF1A0F3A5}" srcOrd="3" destOrd="0" parTransId="{19AA72D9-38BD-4251-A9E9-8DF848BE757C}" sibTransId="{5ED53E68-FC98-4687-A370-59A40296E9B2}"/>
    <dgm:cxn modelId="{23652842-E36B-4F39-8195-601F6BF3C31E}" srcId="{1C8A1C01-1F4D-4E15-B96D-2EB0592A47D6}" destId="{65FD2366-BC09-43B2-A8E9-D84D6E73A65A}" srcOrd="2" destOrd="0" parTransId="{E04EDB6A-0A39-487B-8217-110C6149BB61}" sibTransId="{9F480708-594A-475D-A120-EBB1A85C867D}"/>
    <dgm:cxn modelId="{BF38D6F6-334E-4748-B1FE-06AF27774795}" srcId="{8938CB4B-6FEB-4A55-9CE7-5F7A8A66207B}" destId="{1C8A1C01-1F4D-4E15-B96D-2EB0592A47D6}" srcOrd="1" destOrd="0" parTransId="{0AF29763-6F12-43BB-A68C-CFABE89E25A3}" sibTransId="{C642C642-4B03-40D4-9589-2B482872B588}"/>
    <dgm:cxn modelId="{CAC27730-FA8D-4E53-B88D-F9FF7F4A3984}" type="presOf" srcId="{8938CB4B-6FEB-4A55-9CE7-5F7A8A66207B}" destId="{9C4DF257-275B-4B5C-B93A-79A1FF2C0079}" srcOrd="0" destOrd="0" presId="urn:microsoft.com/office/officeart/2005/8/layout/hList6"/>
    <dgm:cxn modelId="{56C84676-CE0A-4125-80FE-B158254EA76E}" srcId="{27752322-54B0-4B94-A2EE-0C16FC8E8B7B}" destId="{ABC05FDE-D0DB-4840-B019-CCF2083DE512}" srcOrd="0" destOrd="0" parTransId="{4FB73B7E-8B55-408F-81A5-4EBE1CE83277}" sibTransId="{9B2775C6-1948-46F2-B8CE-2B3318FA7649}"/>
    <dgm:cxn modelId="{22228419-8BEE-45DB-8AB4-E4471E666518}" srcId="{1C8A1C01-1F4D-4E15-B96D-2EB0592A47D6}" destId="{E3A384BB-52B3-4C78-A7EC-427FFD755EEC}" srcOrd="0" destOrd="0" parTransId="{8CAFD73F-A9B8-41DF-B9F3-B5BFDEFDFD0B}" sibTransId="{CD94F6DD-8FF7-4BC7-AE39-39C68F933097}"/>
    <dgm:cxn modelId="{CA8E76DA-926C-48CA-A15A-D166AD9BB6B3}" type="presOf" srcId="{6C982639-F4BF-4860-8D59-DABC15349A73}" destId="{93A43BB0-7AE9-4FF3-822B-25BA22305BAE}" srcOrd="0" destOrd="2" presId="urn:microsoft.com/office/officeart/2005/8/layout/hList6"/>
    <dgm:cxn modelId="{A8F5A391-47EE-484A-AAAB-10CC9369E4E8}" srcId="{8938CB4B-6FEB-4A55-9CE7-5F7A8A66207B}" destId="{27752322-54B0-4B94-A2EE-0C16FC8E8B7B}" srcOrd="0" destOrd="0" parTransId="{6E24EA25-D553-4056-AF0A-91B7D6D4B1F5}" sibTransId="{835E4A91-6857-4D71-9872-0B87C8407129}"/>
    <dgm:cxn modelId="{5FD475C7-8CEA-4263-89BE-F1E50AA722A8}" type="presOf" srcId="{2DF598F8-8B24-4C0E-98B5-0EBCEAA524AB}" destId="{84FFD756-E6E9-48DD-AB18-98CFD2B8D4FF}" srcOrd="0" destOrd="1" presId="urn:microsoft.com/office/officeart/2005/8/layout/hList6"/>
    <dgm:cxn modelId="{87E6BD40-1F33-43CA-9204-0426DF2F5844}" type="presParOf" srcId="{9C4DF257-275B-4B5C-B93A-79A1FF2C0079}" destId="{93A43BB0-7AE9-4FF3-822B-25BA22305BAE}" srcOrd="0" destOrd="0" presId="urn:microsoft.com/office/officeart/2005/8/layout/hList6"/>
    <dgm:cxn modelId="{CD916BDE-40E9-44BE-BDC1-C9700B198AA2}" type="presParOf" srcId="{9C4DF257-275B-4B5C-B93A-79A1FF2C0079}" destId="{FE90C27C-6DAC-4C57-B6CC-9639A91636B7}" srcOrd="1" destOrd="0" presId="urn:microsoft.com/office/officeart/2005/8/layout/hList6"/>
    <dgm:cxn modelId="{F047B616-08D2-4616-AEED-21F39F169D83}" type="presParOf" srcId="{9C4DF257-275B-4B5C-B93A-79A1FF2C0079}" destId="{76DD953E-5AE6-4668-A76D-A8415C7A213B}" srcOrd="2" destOrd="0" presId="urn:microsoft.com/office/officeart/2005/8/layout/hList6"/>
    <dgm:cxn modelId="{80D91D02-37EF-4996-8A4D-4CE8D53257A0}" type="presParOf" srcId="{9C4DF257-275B-4B5C-B93A-79A1FF2C0079}" destId="{651409E2-CBFF-4C1D-93C4-996E2C16E423}" srcOrd="3" destOrd="0" presId="urn:microsoft.com/office/officeart/2005/8/layout/hList6"/>
    <dgm:cxn modelId="{7B5704F5-F28F-4521-A108-9E11FAB5784C}" type="presParOf" srcId="{9C4DF257-275B-4B5C-B93A-79A1FF2C0079}" destId="{84FFD756-E6E9-48DD-AB18-98CFD2B8D4F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26E81-ECE8-418E-BFB5-235BBAB57275}">
      <dsp:nvSpPr>
        <dsp:cNvPr id="0" name=""/>
        <dsp:cNvSpPr/>
      </dsp:nvSpPr>
      <dsp:spPr>
        <a:xfrm>
          <a:off x="0" y="0"/>
          <a:ext cx="4983163" cy="4983163"/>
        </a:xfrm>
        <a:prstGeom prst="triangle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C951A-B4FE-4545-A1C7-95ABB678365F}">
      <dsp:nvSpPr>
        <dsp:cNvPr id="0" name=""/>
        <dsp:cNvSpPr/>
      </dsp:nvSpPr>
      <dsp:spPr>
        <a:xfrm>
          <a:off x="948002" y="649186"/>
          <a:ext cx="7077078" cy="1179608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1. Show you how to make the business more profitable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002" y="649186"/>
        <a:ext cx="7077078" cy="1179608"/>
      </dsp:txXfrm>
    </dsp:sp>
    <dsp:sp modelId="{DF16368C-EBD6-46A1-8560-CF8D6FA7EBD3}">
      <dsp:nvSpPr>
        <dsp:cNvPr id="0" name=""/>
        <dsp:cNvSpPr/>
      </dsp:nvSpPr>
      <dsp:spPr>
        <a:xfrm>
          <a:off x="944520" y="2096990"/>
          <a:ext cx="7084042" cy="1179608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2. Document profitability and cash position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520" y="2096990"/>
        <a:ext cx="7084042" cy="1179608"/>
      </dsp:txXfrm>
    </dsp:sp>
    <dsp:sp modelId="{80A232C4-939C-4503-8DC2-65626A8E8ACC}">
      <dsp:nvSpPr>
        <dsp:cNvPr id="0" name=""/>
        <dsp:cNvSpPr/>
      </dsp:nvSpPr>
      <dsp:spPr>
        <a:xfrm>
          <a:off x="890314" y="3544794"/>
          <a:ext cx="7192453" cy="1179608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3. Prove that payments have been made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0314" y="3544794"/>
        <a:ext cx="7192453" cy="1179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68A602-4AD7-4989-BA03-C9AFE6994157}">
      <dsp:nvSpPr>
        <dsp:cNvPr id="0" name=""/>
        <dsp:cNvSpPr/>
      </dsp:nvSpPr>
      <dsp:spPr>
        <a:xfrm rot="16200000">
          <a:off x="288" y="381403"/>
          <a:ext cx="3301193" cy="3301193"/>
        </a:xfrm>
        <a:prstGeom prst="upArrow">
          <a:avLst>
            <a:gd name="adj1" fmla="val 50000"/>
            <a:gd name="adj2" fmla="val 35000"/>
          </a:avLst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Avoid using cash for business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88" y="381403"/>
        <a:ext cx="3301193" cy="3301193"/>
      </dsp:txXfrm>
    </dsp:sp>
    <dsp:sp modelId="{1D342A5B-6369-4015-B72C-F455D287DBD9}">
      <dsp:nvSpPr>
        <dsp:cNvPr id="0" name=""/>
        <dsp:cNvSpPr/>
      </dsp:nvSpPr>
      <dsp:spPr>
        <a:xfrm rot="5400000">
          <a:off x="3632717" y="381403"/>
          <a:ext cx="3301193" cy="3301193"/>
        </a:xfrm>
        <a:prstGeom prst="upArrow">
          <a:avLst>
            <a:gd name="adj1" fmla="val 50000"/>
            <a:gd name="adj2" fmla="val 35000"/>
          </a:avLst>
        </a:prstGeom>
        <a:solidFill>
          <a:srgbClr val="FF6600"/>
        </a:solidFill>
        <a:ln>
          <a:solidFill>
            <a:srgbClr val="00CC99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Deposit money from sales right away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632717" y="381403"/>
        <a:ext cx="3301193" cy="33011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43BB0-7AE9-4FF3-822B-25BA22305BAE}">
      <dsp:nvSpPr>
        <dsp:cNvPr id="0" name=""/>
        <dsp:cNvSpPr/>
      </dsp:nvSpPr>
      <dsp:spPr>
        <a:xfrm rot="16200000">
          <a:off x="-925816" y="927154"/>
          <a:ext cx="4830763" cy="2976453"/>
        </a:xfrm>
        <a:prstGeom prst="flowChartManualOperation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500" kern="1200" dirty="0" smtClean="0"/>
            <a:t>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Variable costs (VC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 Fixed costs (FC)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 Capital equipment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925816" y="927154"/>
        <a:ext cx="4830763" cy="2976453"/>
      </dsp:txXfrm>
    </dsp:sp>
    <dsp:sp modelId="{76DD953E-5AE6-4668-A76D-A8415C7A213B}">
      <dsp:nvSpPr>
        <dsp:cNvPr id="0" name=""/>
        <dsp:cNvSpPr/>
      </dsp:nvSpPr>
      <dsp:spPr>
        <a:xfrm rot="16200000">
          <a:off x="2007363" y="1158900"/>
          <a:ext cx="4830763" cy="2512962"/>
        </a:xfrm>
        <a:prstGeom prst="flowChartManualOperation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0955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300" kern="1200" dirty="0" smtClean="0"/>
            <a:t>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Investment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Loans (debt)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Revenue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007363" y="1158900"/>
        <a:ext cx="4830763" cy="2512962"/>
      </dsp:txXfrm>
    </dsp:sp>
    <dsp:sp modelId="{84FFD756-E6E9-48DD-AB18-98CFD2B8D4FF}">
      <dsp:nvSpPr>
        <dsp:cNvPr id="0" name=""/>
        <dsp:cNvSpPr/>
      </dsp:nvSpPr>
      <dsp:spPr>
        <a:xfrm rot="16200000">
          <a:off x="4708799" y="1158900"/>
          <a:ext cx="4830763" cy="2512962"/>
        </a:xfrm>
        <a:prstGeom prst="flowChartManualOperation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3800" kern="1200" dirty="0" smtClean="0"/>
            <a:t>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Inventory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Other costs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4708799" y="1158900"/>
        <a:ext cx="4830763" cy="251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52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52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systematic recording, reporting, and analysis of the financial transactions of a business is called </a:t>
            </a:r>
            <a:r>
              <a:rPr lang="en-US" i="1" dirty="0" smtClean="0"/>
              <a:t>accounting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157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Take the time to find the software best suited to your needs.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231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federal records retention rules with these documents.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069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7-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books.com/" TargetMode="External"/><Relationship Id="rId4" Type="http://schemas.openxmlformats.org/officeDocument/2006/relationships/hyperlink" Target="http://www.peachtre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rosoft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7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Understanding </a:t>
            </a:r>
            <a:r>
              <a:rPr lang="en-US" b="1" dirty="0" smtClean="0">
                <a:solidFill>
                  <a:schemeClr val="tx1"/>
                </a:solidFill>
              </a:rPr>
              <a:t>and Managing </a:t>
            </a:r>
            <a:r>
              <a:rPr lang="en-US" b="1" dirty="0">
                <a:solidFill>
                  <a:schemeClr val="tx1"/>
                </a:solidFill>
              </a:rPr>
              <a:t>Start-Up</a:t>
            </a:r>
            <a:r>
              <a:rPr lang="en-US" b="1" dirty="0" smtClean="0">
                <a:solidFill>
                  <a:schemeClr val="tx1"/>
                </a:solidFill>
              </a:rPr>
              <a:t>, Fixed</a:t>
            </a:r>
            <a:r>
              <a:rPr lang="en-US" b="1" dirty="0">
                <a:solidFill>
                  <a:schemeClr val="tx1"/>
                </a:solidFill>
              </a:rPr>
              <a:t>, and Variable Costs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Predict the Payback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4560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payback </a:t>
            </a:r>
            <a:r>
              <a:rPr lang="en-US" dirty="0" smtClean="0">
                <a:solidFill>
                  <a:srgbClr val="FF6600"/>
                </a:solidFill>
              </a:rPr>
              <a:t>period - </a:t>
            </a:r>
            <a:r>
              <a:rPr lang="en-US" dirty="0" smtClean="0"/>
              <a:t>estimated time </a:t>
            </a:r>
            <a:r>
              <a:rPr lang="en-US" dirty="0"/>
              <a:t>required to earn </a:t>
            </a:r>
            <a:r>
              <a:rPr lang="en-US" dirty="0" smtClean="0"/>
              <a:t>sufficient net </a:t>
            </a:r>
            <a:r>
              <a:rPr lang="en-US" dirty="0"/>
              <a:t>cash flow to cover </a:t>
            </a:r>
            <a:r>
              <a:rPr lang="en-US" dirty="0" smtClean="0"/>
              <a:t>the start-up </a:t>
            </a:r>
            <a:r>
              <a:rPr lang="en-US" dirty="0"/>
              <a:t>investment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When compiling and analyzing start-up costs, one consideration will </a:t>
            </a:r>
            <a:r>
              <a:rPr lang="en-US" dirty="0" smtClean="0"/>
              <a:t>be how </a:t>
            </a:r>
            <a:r>
              <a:rPr lang="en-US" dirty="0"/>
              <a:t>long it will take for you to earn back your start-up investment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962400"/>
            <a:ext cx="6629400" cy="861774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Start-Up Investment 	</a:t>
            </a:r>
            <a:endParaRPr lang="en-US" sz="25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Net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 per Month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733800"/>
            <a:ext cx="1981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=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02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b="1" dirty="0"/>
              <a:t>Predict the Payback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443841"/>
            <a:ext cx="497119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Knowing the payback period is important for a firm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the time horizon is known and timing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funds availability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clear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payback period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into consideration future earnings,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alternative investments, or the overall value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company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based on net cash and is a good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time needed to earn back initial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disbursements.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829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1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Estimate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915400" cy="4525963"/>
          </a:xfrm>
        </p:spPr>
        <p:txBody>
          <a:bodyPr/>
          <a:lstStyle/>
          <a:p>
            <a:r>
              <a:rPr lang="en-US" dirty="0"/>
              <a:t>Financial managers use several tools to determine </a:t>
            </a:r>
            <a:r>
              <a:rPr lang="en-US" dirty="0" smtClean="0"/>
              <a:t>the current </a:t>
            </a:r>
            <a:r>
              <a:rPr lang="en-US" dirty="0"/>
              <a:t>value of proposed investments, of which </a:t>
            </a:r>
            <a:r>
              <a:rPr lang="en-US" i="1" dirty="0" smtClean="0"/>
              <a:t>net present </a:t>
            </a:r>
            <a:r>
              <a:rPr lang="en-US" i="1" dirty="0"/>
              <a:t>value </a:t>
            </a:r>
            <a:r>
              <a:rPr lang="en-US" dirty="0"/>
              <a:t>(NPV) is widely accepted as the most </a:t>
            </a:r>
            <a:r>
              <a:rPr lang="en-US" dirty="0" smtClean="0"/>
              <a:t>theoretically sound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Entrepreneurs </a:t>
            </a:r>
            <a:r>
              <a:rPr lang="en-US" dirty="0"/>
              <a:t>can use such a technique to consider </a:t>
            </a:r>
            <a:r>
              <a:rPr lang="en-US" dirty="0" smtClean="0"/>
              <a:t>the financial returns </a:t>
            </a:r>
            <a:r>
              <a:rPr lang="en-US" dirty="0"/>
              <a:t>on their initial investment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the NPV calculation </a:t>
            </a:r>
            <a:r>
              <a:rPr lang="en-US" dirty="0" smtClean="0"/>
              <a:t>yields a </a:t>
            </a:r>
            <a:r>
              <a:rPr lang="en-US" dirty="0"/>
              <a:t>positive value, the investment will result in a positive return based on </a:t>
            </a:r>
            <a:r>
              <a:rPr lang="en-US" dirty="0" smtClean="0"/>
              <a:t>the owner’s </a:t>
            </a:r>
            <a:r>
              <a:rPr lang="en-US" dirty="0"/>
              <a:t>(and investors’) required rate of return.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89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Estimate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00999" cy="508893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044" y="5879068"/>
            <a:ext cx="8045356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NPV calculation for a business with an initial investment of $1.5 million.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90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Estimate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48132" cy="5181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5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Fixed and Variable Costs</a:t>
            </a:r>
            <a:r>
              <a:rPr lang="en-US" sz="2800" b="1" dirty="0" smtClean="0"/>
              <a:t>: Essential </a:t>
            </a:r>
            <a:r>
              <a:rPr lang="en-US" sz="2800" b="1" dirty="0"/>
              <a:t>Building Blocks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Small business owners divide their costs into two </a:t>
            </a:r>
            <a:r>
              <a:rPr lang="en-US" dirty="0" smtClean="0"/>
              <a:t>categories:</a:t>
            </a:r>
          </a:p>
          <a:p>
            <a:pPr marL="0" indent="0">
              <a:buNone/>
            </a:pPr>
            <a:endParaRPr lang="en-US" sz="5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variable costs - </a:t>
            </a:r>
            <a:r>
              <a:rPr lang="en-US" dirty="0" smtClean="0"/>
              <a:t>expenses that </a:t>
            </a:r>
            <a:r>
              <a:rPr lang="en-US" dirty="0"/>
              <a:t>vary directly with </a:t>
            </a:r>
            <a:r>
              <a:rPr lang="en-US" dirty="0" smtClean="0"/>
              <a:t>changes in </a:t>
            </a:r>
            <a:r>
              <a:rPr lang="en-US" dirty="0"/>
              <a:t>the production or </a:t>
            </a:r>
            <a:r>
              <a:rPr lang="en-US" dirty="0" smtClean="0"/>
              <a:t>sales volume.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fixed </a:t>
            </a:r>
            <a:r>
              <a:rPr lang="en-US" dirty="0" smtClean="0">
                <a:solidFill>
                  <a:srgbClr val="FF6600"/>
                </a:solidFill>
              </a:rPr>
              <a:t>costs - </a:t>
            </a:r>
            <a:r>
              <a:rPr lang="en-US" dirty="0"/>
              <a:t>expenses </a:t>
            </a:r>
            <a:r>
              <a:rPr lang="en-US" dirty="0" smtClean="0"/>
              <a:t>that must </a:t>
            </a:r>
            <a:r>
              <a:rPr lang="en-US" dirty="0"/>
              <a:t>be paid regardless </a:t>
            </a:r>
            <a:r>
              <a:rPr lang="en-US" dirty="0" smtClean="0"/>
              <a:t>of whether </a:t>
            </a:r>
            <a:r>
              <a:rPr lang="en-US" dirty="0"/>
              <a:t>sales are </a:t>
            </a:r>
            <a:r>
              <a:rPr lang="en-US" dirty="0" smtClean="0"/>
              <a:t>being generated.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583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-228600"/>
            <a:ext cx="9136038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Fixed and Variable Costs</a:t>
            </a:r>
            <a:r>
              <a:rPr lang="en-US" sz="2800" b="1" dirty="0" smtClean="0"/>
              <a:t>: Essential </a:t>
            </a:r>
            <a:r>
              <a:rPr lang="en-US" sz="2800" b="1" dirty="0"/>
              <a:t>Building Blocks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Variable costs change with production and sales. They fall into </a:t>
            </a:r>
            <a:r>
              <a:rPr lang="en-US" dirty="0" smtClean="0"/>
              <a:t>two subcategories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Cost </a:t>
            </a:r>
            <a:r>
              <a:rPr lang="en-US" dirty="0"/>
              <a:t>of goods sold (COGS) or cost of services sold (COSS). Each </a:t>
            </a:r>
            <a:r>
              <a:rPr lang="en-US" dirty="0" smtClean="0"/>
              <a:t>is associated </a:t>
            </a:r>
            <a:r>
              <a:rPr lang="en-US" dirty="0"/>
              <a:t>specifically with a single unit of sale, including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cost of materials used to make the product (or deliver the service</a:t>
            </a:r>
            <a:r>
              <a:rPr lang="en-US" dirty="0" smtClean="0"/>
              <a:t>)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cost of labor used to make the product (or deliver the service</a:t>
            </a:r>
            <a:r>
              <a:rPr lang="en-US" dirty="0" smtClean="0"/>
              <a:t>)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/>
              <a:t>2. Other variable costs, including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Commissions </a:t>
            </a:r>
            <a:r>
              <a:rPr lang="en-US" dirty="0"/>
              <a:t>or other compensation based on sales </a:t>
            </a:r>
            <a:r>
              <a:rPr lang="en-US" dirty="0" smtClean="0"/>
              <a:t>volume</a:t>
            </a:r>
          </a:p>
          <a:p>
            <a:endParaRPr lang="en-US" sz="500" dirty="0" smtClean="0"/>
          </a:p>
          <a:p>
            <a:r>
              <a:rPr lang="en-US" dirty="0" smtClean="0"/>
              <a:t>Shipping </a:t>
            </a:r>
            <a:r>
              <a:rPr lang="en-US" dirty="0"/>
              <a:t>and handling charges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331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Calculating Critical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To determine the most important factors with respect to costs in your business</a:t>
            </a:r>
            <a:r>
              <a:rPr lang="en-US" dirty="0" smtClean="0"/>
              <a:t>, you </a:t>
            </a:r>
            <a:r>
              <a:rPr lang="en-US" dirty="0"/>
              <a:t>can calculate </a:t>
            </a:r>
            <a:r>
              <a:rPr lang="en-US" i="1" dirty="0"/>
              <a:t>critical </a:t>
            </a:r>
            <a:r>
              <a:rPr lang="en-US" dirty="0"/>
              <a:t>costs</a:t>
            </a:r>
            <a:r>
              <a:rPr lang="en-US" dirty="0" smtClean="0"/>
              <a:t>.</a:t>
            </a:r>
          </a:p>
          <a:p>
            <a:r>
              <a:rPr lang="en-US" dirty="0"/>
              <a:t>This will help you to determine </a:t>
            </a:r>
            <a:r>
              <a:rPr lang="en-US" dirty="0" smtClean="0"/>
              <a:t>profitability and </a:t>
            </a:r>
            <a:r>
              <a:rPr lang="en-US" dirty="0"/>
              <a:t>the factors that can and cannot be easily changed to </a:t>
            </a:r>
            <a:r>
              <a:rPr lang="en-US" dirty="0" smtClean="0"/>
              <a:t>impact your </a:t>
            </a:r>
            <a:r>
              <a:rPr lang="en-US" dirty="0"/>
              <a:t>profits and cash flow.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777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Total Gross Profit (Contribution Margin)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contribution </a:t>
            </a:r>
            <a:r>
              <a:rPr lang="en-US" dirty="0" smtClean="0">
                <a:solidFill>
                  <a:srgbClr val="FF6600"/>
                </a:solidFill>
              </a:rPr>
              <a:t>margin - </a:t>
            </a:r>
            <a:r>
              <a:rPr lang="en-US" dirty="0" smtClean="0"/>
              <a:t>gross profit </a:t>
            </a:r>
            <a:r>
              <a:rPr lang="en-US" dirty="0"/>
              <a:t>per unit—the </a:t>
            </a:r>
            <a:r>
              <a:rPr lang="en-US" dirty="0" smtClean="0"/>
              <a:t>selling price minus </a:t>
            </a:r>
            <a:r>
              <a:rPr lang="en-US" dirty="0"/>
              <a:t>total </a:t>
            </a:r>
            <a:r>
              <a:rPr lang="en-US" dirty="0" smtClean="0"/>
              <a:t>variable costs </a:t>
            </a:r>
            <a:r>
              <a:rPr lang="en-US" dirty="0"/>
              <a:t>plus other variable costs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You can use EOU to calculate whether and by how much you will </a:t>
            </a:r>
            <a:r>
              <a:rPr lang="en-US" dirty="0" smtClean="0"/>
              <a:t>come out </a:t>
            </a:r>
            <a:r>
              <a:rPr lang="en-US" dirty="0"/>
              <a:t>ahead on your per-unit costs for each sale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By using the EOU, you </a:t>
            </a:r>
            <a:r>
              <a:rPr lang="en-US" dirty="0" smtClean="0"/>
              <a:t>can figure </a:t>
            </a:r>
            <a:r>
              <a:rPr lang="en-US" dirty="0"/>
              <a:t>the gross profit per unit (</a:t>
            </a:r>
            <a:r>
              <a:rPr lang="en-US" dirty="0" smtClean="0"/>
              <a:t>contribution </a:t>
            </a:r>
            <a:r>
              <a:rPr lang="en-US" dirty="0"/>
              <a:t>margin per unit </a:t>
            </a:r>
            <a:r>
              <a:rPr lang="en-US" dirty="0" smtClean="0"/>
              <a:t>sold).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491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Calculating EOU When You Sell Multiple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/>
              <a:t>Most businesses sell more than a single product, and they can also </a:t>
            </a:r>
            <a:r>
              <a:rPr lang="en-US" dirty="0" smtClean="0"/>
              <a:t>use EOU </a:t>
            </a:r>
            <a:r>
              <a:rPr lang="en-US" dirty="0"/>
              <a:t>as a value measure of product profitability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business selling a </a:t>
            </a:r>
            <a:r>
              <a:rPr lang="en-US" dirty="0" smtClean="0"/>
              <a:t>variety of </a:t>
            </a:r>
            <a:r>
              <a:rPr lang="en-US" dirty="0"/>
              <a:t>products has to create a separate EOU for each item to </a:t>
            </a:r>
            <a:r>
              <a:rPr lang="en-US" dirty="0" smtClean="0"/>
              <a:t>determine whether </a:t>
            </a:r>
            <a:r>
              <a:rPr lang="en-US" dirty="0"/>
              <a:t>each is profitable.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When </a:t>
            </a:r>
            <a:r>
              <a:rPr lang="en-US" dirty="0"/>
              <a:t>there are many similar products </a:t>
            </a:r>
            <a:r>
              <a:rPr lang="en-US" dirty="0" smtClean="0"/>
              <a:t>with comparable </a:t>
            </a:r>
            <a:r>
              <a:rPr lang="en-US" dirty="0"/>
              <a:t>prices and cost structures, a “typical” EOU can be used.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15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382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82341"/>
            <a:ext cx="8763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investment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for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 start-up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variable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costs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starting a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fixed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costs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calculate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profit.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record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for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Calculating EOU When You Sell Multiple Products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inventory costs - </a:t>
            </a:r>
            <a:r>
              <a:rPr lang="en-US" dirty="0" smtClean="0"/>
              <a:t>expenses associated </a:t>
            </a:r>
            <a:r>
              <a:rPr lang="en-US" dirty="0"/>
              <a:t>with materials </a:t>
            </a:r>
            <a:r>
              <a:rPr lang="en-US" dirty="0" smtClean="0"/>
              <a:t>and direct </a:t>
            </a:r>
            <a:r>
              <a:rPr lang="en-US" dirty="0"/>
              <a:t>labor for </a:t>
            </a:r>
            <a:r>
              <a:rPr lang="en-US" dirty="0" smtClean="0"/>
              <a:t>production until </a:t>
            </a:r>
            <a:r>
              <a:rPr lang="en-US" dirty="0"/>
              <a:t>the product is sold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What if each unit of sale is made up of a complex mix of materials </a:t>
            </a:r>
            <a:r>
              <a:rPr lang="en-US" dirty="0" smtClean="0"/>
              <a:t>and labor</a:t>
            </a:r>
            <a:r>
              <a:rPr lang="en-US" dirty="0"/>
              <a:t>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EOU can still help you figure the COGS, other variable costs</a:t>
            </a:r>
            <a:r>
              <a:rPr lang="en-US" dirty="0" smtClean="0"/>
              <a:t>, and </a:t>
            </a:r>
            <a:r>
              <a:rPr lang="en-US" dirty="0"/>
              <a:t>gross profit for the product, although the process will be more complex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77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9" y="-76200"/>
            <a:ext cx="8999561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Calculating EOU When You Sell Multiple Products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93837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Denise sells sandwiches from her deli cart downtown </a:t>
            </a:r>
            <a:r>
              <a:rPr lang="en-US" dirty="0" smtClean="0"/>
              <a:t>on Saturdays</a:t>
            </a:r>
            <a:r>
              <a:rPr lang="en-US" dirty="0"/>
              <a:t>. She sells each for $5. </a:t>
            </a:r>
            <a:endParaRPr lang="en-US" dirty="0" smtClean="0"/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materials and labor that go </a:t>
            </a:r>
            <a:r>
              <a:rPr lang="en-US" dirty="0" smtClean="0"/>
              <a:t>directly into </a:t>
            </a:r>
            <a:r>
              <a:rPr lang="en-US" dirty="0"/>
              <a:t>making one sandwich are the COGS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costs of the materials and direct </a:t>
            </a:r>
            <a:r>
              <a:rPr lang="en-US" dirty="0" smtClean="0"/>
              <a:t>labor for </a:t>
            </a:r>
            <a:r>
              <a:rPr lang="en-US" dirty="0"/>
              <a:t>production are called </a:t>
            </a:r>
            <a:r>
              <a:rPr lang="en-US" b="1" dirty="0"/>
              <a:t>inventory </a:t>
            </a:r>
            <a:r>
              <a:rPr lang="en-US" b="1" dirty="0" smtClean="0"/>
              <a:t>costs </a:t>
            </a:r>
            <a:r>
              <a:rPr lang="en-US" dirty="0" smtClean="0"/>
              <a:t>until </a:t>
            </a:r>
            <a:r>
              <a:rPr lang="en-US" dirty="0"/>
              <a:t>the product is sold.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0113" y="990601"/>
            <a:ext cx="455835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98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Fixed Operating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fixed operating </a:t>
            </a:r>
            <a:r>
              <a:rPr lang="en-US" dirty="0" smtClean="0">
                <a:solidFill>
                  <a:srgbClr val="FF6600"/>
                </a:solidFill>
              </a:rPr>
              <a:t>costs -</a:t>
            </a:r>
            <a:r>
              <a:rPr lang="en-US" b="1" dirty="0" smtClean="0"/>
              <a:t> </a:t>
            </a:r>
            <a:r>
              <a:rPr lang="en-US" dirty="0" smtClean="0"/>
              <a:t>expenses </a:t>
            </a:r>
            <a:r>
              <a:rPr lang="en-US" dirty="0"/>
              <a:t>that do not </a:t>
            </a:r>
            <a:r>
              <a:rPr lang="en-US" dirty="0" smtClean="0"/>
              <a:t>vary with </a:t>
            </a:r>
            <a:r>
              <a:rPr lang="en-US" dirty="0"/>
              <a:t>changes in the </a:t>
            </a:r>
            <a:r>
              <a:rPr lang="en-US" dirty="0" smtClean="0"/>
              <a:t>volume of </a:t>
            </a:r>
            <a:r>
              <a:rPr lang="en-US" dirty="0"/>
              <a:t>production or sales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Fixed operating costs do not change based on sales activity levels</a:t>
            </a:r>
            <a:r>
              <a:rPr lang="en-US" dirty="0" smtClean="0"/>
              <a:t>; therefore</a:t>
            </a:r>
            <a:r>
              <a:rPr lang="en-US" dirty="0"/>
              <a:t>, they are not included in the EOU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sandwich shop has to </a:t>
            </a:r>
            <a:r>
              <a:rPr lang="en-US" dirty="0" smtClean="0"/>
              <a:t>pay the </a:t>
            </a:r>
            <a:r>
              <a:rPr lang="en-US" dirty="0"/>
              <a:t>same rent each month whether it sells one turkey sandwich or a hundred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500" dirty="0"/>
          </a:p>
          <a:p>
            <a:r>
              <a:rPr lang="en-US" dirty="0"/>
              <a:t>However, the owner of the shop can change the cost of the rent </a:t>
            </a:r>
            <a:r>
              <a:rPr lang="en-US" dirty="0" smtClean="0"/>
              <a:t>by moving </a:t>
            </a:r>
            <a:r>
              <a:rPr lang="en-US" dirty="0"/>
              <a:t>or can increase or decrease the advertising budget, for example.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897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Fixed Operating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easier to remember several of the most common categories </a:t>
            </a:r>
            <a:r>
              <a:rPr lang="en-US" dirty="0" smtClean="0"/>
              <a:t>of fixed </a:t>
            </a:r>
            <a:r>
              <a:rPr lang="en-US" dirty="0"/>
              <a:t>expenses by remembering the phrase: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b="1" dirty="0" smtClean="0"/>
              <a:t>I </a:t>
            </a:r>
            <a:r>
              <a:rPr lang="en-US" b="1" dirty="0"/>
              <a:t>SAID U R </a:t>
            </a:r>
            <a:r>
              <a:rPr lang="en-US" dirty="0"/>
              <a:t>+ </a:t>
            </a:r>
            <a:r>
              <a:rPr lang="en-US" b="1" dirty="0"/>
              <a:t>“Other FXs”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stands for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 smtClean="0"/>
              <a:t>I</a:t>
            </a:r>
            <a:r>
              <a:rPr lang="en-US" dirty="0" smtClean="0"/>
              <a:t>nsurance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dirty="0"/>
              <a:t>alaries (indirect labor—managers, office staff, sales force)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dvertising</a:t>
            </a:r>
          </a:p>
          <a:p>
            <a:pPr marL="0" indent="0">
              <a:buNone/>
            </a:pPr>
            <a:r>
              <a:rPr lang="en-US" b="1" dirty="0"/>
              <a:t>I</a:t>
            </a:r>
            <a:r>
              <a:rPr lang="en-US" dirty="0"/>
              <a:t>nterest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dirty="0"/>
              <a:t>epreciation</a:t>
            </a:r>
          </a:p>
          <a:p>
            <a:pPr marL="0" indent="0">
              <a:buNone/>
            </a:pPr>
            <a:r>
              <a:rPr lang="en-US" b="1" dirty="0"/>
              <a:t>U</a:t>
            </a:r>
            <a:r>
              <a:rPr lang="en-US" dirty="0"/>
              <a:t>tilities (gas, electric, telephone, Internet access)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dirty="0"/>
              <a:t>ent</a:t>
            </a:r>
          </a:p>
          <a:p>
            <a:pPr marL="0" indent="0">
              <a:buNone/>
            </a:pPr>
            <a:r>
              <a:rPr lang="en-US" b="1" dirty="0"/>
              <a:t>O</a:t>
            </a:r>
            <a:r>
              <a:rPr lang="en-US" dirty="0"/>
              <a:t>ther </a:t>
            </a:r>
            <a:r>
              <a:rPr lang="en-US" b="1" dirty="0"/>
              <a:t>F</a:t>
            </a:r>
            <a:r>
              <a:rPr lang="en-US" dirty="0"/>
              <a:t>ixed </a:t>
            </a: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penses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88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Fixed Operating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depreciation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percentage of </a:t>
            </a:r>
            <a:r>
              <a:rPr lang="en-US" dirty="0"/>
              <a:t>value of an asset </a:t>
            </a:r>
            <a:r>
              <a:rPr lang="en-US" dirty="0" smtClean="0"/>
              <a:t>subtracted periodically </a:t>
            </a:r>
            <a:r>
              <a:rPr lang="en-US" dirty="0"/>
              <a:t>to reflect </a:t>
            </a:r>
            <a:r>
              <a:rPr lang="en-US" dirty="0" smtClean="0"/>
              <a:t>the declining </a:t>
            </a:r>
            <a:r>
              <a:rPr lang="en-US" dirty="0"/>
              <a:t>value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It is a method used to </a:t>
            </a:r>
            <a:r>
              <a:rPr lang="en-US" i="1" dirty="0"/>
              <a:t>expense </a:t>
            </a:r>
            <a:r>
              <a:rPr lang="en-US" dirty="0"/>
              <a:t>(list as an expense on </a:t>
            </a:r>
            <a:r>
              <a:rPr lang="en-US" dirty="0" smtClean="0"/>
              <a:t>the income </a:t>
            </a:r>
            <a:r>
              <a:rPr lang="en-US" dirty="0"/>
              <a:t>statement) costly pieces of equipment. 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This issue is addressed by depreciation, which spreads the cost of </a:t>
            </a:r>
            <a:r>
              <a:rPr lang="en-US" dirty="0" smtClean="0"/>
              <a:t>an item </a:t>
            </a:r>
            <a:r>
              <a:rPr lang="en-US" dirty="0"/>
              <a:t>purchased by a business over the time during which it will be in use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the computer server is expected to have a useful life of more than </a:t>
            </a:r>
            <a:r>
              <a:rPr lang="en-US" dirty="0" smtClean="0"/>
              <a:t>one year</a:t>
            </a:r>
            <a:r>
              <a:rPr lang="en-US" dirty="0"/>
              <a:t>, then the full price should be shown as an asset and then expensed </a:t>
            </a:r>
            <a:r>
              <a:rPr lang="en-US" dirty="0" smtClean="0"/>
              <a:t>according to </a:t>
            </a:r>
            <a:r>
              <a:rPr lang="en-US" dirty="0"/>
              <a:t>federal tax law and traditional accounting practice.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340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34400" cy="1143000"/>
          </a:xfrm>
        </p:spPr>
        <p:txBody>
          <a:bodyPr/>
          <a:lstStyle/>
          <a:p>
            <a:r>
              <a:rPr lang="en-US" b="1" dirty="0"/>
              <a:t>Fixed Operating Costs Do Change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If you pay your restaurant manager $3,600 per month in salary, you </a:t>
            </a:r>
            <a:r>
              <a:rPr lang="en-US" dirty="0" smtClean="0"/>
              <a:t>will have </a:t>
            </a:r>
            <a:r>
              <a:rPr lang="en-US" dirty="0"/>
              <a:t>to pay that amount whether the restaurant sells one meal or a thousand</a:t>
            </a:r>
            <a:r>
              <a:rPr lang="en-US" dirty="0" smtClean="0"/>
              <a:t>. The </a:t>
            </a:r>
            <a:r>
              <a:rPr lang="en-US" dirty="0"/>
              <a:t>cost is fixed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Fixed operating costs do change over time; at some point you </a:t>
            </a:r>
            <a:r>
              <a:rPr lang="en-US" dirty="0" smtClean="0"/>
              <a:t>may give </a:t>
            </a:r>
            <a:r>
              <a:rPr lang="en-US" dirty="0"/>
              <a:t>your restaurant manager a raise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Or, you </a:t>
            </a:r>
            <a:r>
              <a:rPr lang="en-US" dirty="0"/>
              <a:t>might hire a new manager </a:t>
            </a:r>
            <a:r>
              <a:rPr lang="en-US" dirty="0" smtClean="0"/>
              <a:t>at </a:t>
            </a:r>
            <a:r>
              <a:rPr lang="en-US" dirty="0"/>
              <a:t>a higher salary.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7804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143000"/>
          </a:xfrm>
        </p:spPr>
        <p:txBody>
          <a:bodyPr/>
          <a:lstStyle/>
          <a:p>
            <a:r>
              <a:rPr lang="en-US" b="1" dirty="0"/>
              <a:t>Fixed Operating Costs Do Change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word </a:t>
            </a:r>
            <a:r>
              <a:rPr lang="en-US" i="1" dirty="0"/>
              <a:t>fixed </a:t>
            </a:r>
            <a:r>
              <a:rPr lang="en-US" dirty="0"/>
              <a:t>does not mean the cost </a:t>
            </a:r>
            <a:r>
              <a:rPr lang="en-US" i="1" dirty="0"/>
              <a:t>never </a:t>
            </a:r>
            <a:r>
              <a:rPr lang="en-US" dirty="0"/>
              <a:t>changes, </a:t>
            </a:r>
            <a:r>
              <a:rPr lang="en-US" dirty="0" smtClean="0"/>
              <a:t>just that </a:t>
            </a:r>
            <a:r>
              <a:rPr lang="en-US" dirty="0"/>
              <a:t>it does not change in response to units of production or sales over </a:t>
            </a:r>
            <a:r>
              <a:rPr lang="en-US" dirty="0" smtClean="0"/>
              <a:t>a relevant </a:t>
            </a:r>
            <a:r>
              <a:rPr lang="en-US" dirty="0"/>
              <a:t>range of production. For instance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i="1" dirty="0" smtClean="0"/>
              <a:t>Advertising</a:t>
            </a:r>
            <a:r>
              <a:rPr lang="en-US" b="1" i="1" dirty="0"/>
              <a:t>. </a:t>
            </a:r>
            <a:r>
              <a:rPr lang="en-US" dirty="0"/>
              <a:t>The cost of advertising will change based on </a:t>
            </a:r>
            <a:r>
              <a:rPr lang="en-US" dirty="0" smtClean="0"/>
              <a:t>decisions the </a:t>
            </a:r>
            <a:r>
              <a:rPr lang="en-US" dirty="0"/>
              <a:t>entrepreneur makes about how much to spend to reach the consumer</a:t>
            </a:r>
            <a:r>
              <a:rPr lang="en-US" dirty="0" smtClean="0"/>
              <a:t>, not </a:t>
            </a:r>
            <a:r>
              <a:rPr lang="en-US" dirty="0"/>
              <a:t>because of current sales (although low sales may </a:t>
            </a:r>
            <a:r>
              <a:rPr lang="en-US" dirty="0" smtClean="0"/>
              <a:t>provoke an </a:t>
            </a:r>
            <a:r>
              <a:rPr lang="en-US" dirty="0"/>
              <a:t>increase in advertising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i="1" dirty="0" smtClean="0"/>
              <a:t>Heating </a:t>
            </a:r>
            <a:r>
              <a:rPr lang="en-US" b="1" i="1" dirty="0"/>
              <a:t>and cooling costs. </a:t>
            </a:r>
            <a:r>
              <a:rPr lang="en-US" dirty="0"/>
              <a:t>The price of heating and cooling goes </a:t>
            </a:r>
            <a:r>
              <a:rPr lang="en-US" dirty="0" smtClean="0"/>
              <a:t>up or </a:t>
            </a:r>
            <a:r>
              <a:rPr lang="en-US" dirty="0"/>
              <a:t>down based on the weather and utility prices, not on the </a:t>
            </a:r>
            <a:r>
              <a:rPr lang="en-US" dirty="0" smtClean="0"/>
              <a:t>amount of </a:t>
            </a:r>
            <a:r>
              <a:rPr lang="en-US" dirty="0"/>
              <a:t>revenue the business earns.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450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839200" cy="1143000"/>
          </a:xfrm>
        </p:spPr>
        <p:txBody>
          <a:bodyPr/>
          <a:lstStyle/>
          <a:p>
            <a:r>
              <a:rPr lang="en-US" b="1" dirty="0"/>
              <a:t>Allocate Fixed Operating Costs Where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net </a:t>
            </a:r>
            <a:r>
              <a:rPr lang="en-US" dirty="0" smtClean="0">
                <a:solidFill>
                  <a:srgbClr val="FF6600"/>
                </a:solidFill>
              </a:rPr>
              <a:t>profit - </a:t>
            </a:r>
            <a:r>
              <a:rPr lang="en-US" dirty="0"/>
              <a:t>the </a:t>
            </a:r>
            <a:r>
              <a:rPr lang="en-US" dirty="0" smtClean="0"/>
              <a:t>remainder of </a:t>
            </a:r>
            <a:r>
              <a:rPr lang="en-US" dirty="0"/>
              <a:t>revenues minus fixed </a:t>
            </a:r>
            <a:r>
              <a:rPr lang="en-US" dirty="0" smtClean="0"/>
              <a:t>and variable </a:t>
            </a:r>
            <a:r>
              <a:rPr lang="en-US" dirty="0"/>
              <a:t>costs and taxes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Business owners like to know how much of their revenue will have to </a:t>
            </a:r>
            <a:r>
              <a:rPr lang="en-US" dirty="0" smtClean="0"/>
              <a:t>be used </a:t>
            </a:r>
            <a:r>
              <a:rPr lang="en-US" dirty="0"/>
              <a:t>to cover the cost of goods sold and other variable costs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Fixed operating costs can be dangerous, because they have to </a:t>
            </a:r>
            <a:r>
              <a:rPr lang="en-US" dirty="0" smtClean="0"/>
              <a:t>be paid </a:t>
            </a:r>
            <a:r>
              <a:rPr lang="en-US" dirty="0"/>
              <a:t>whether or not the business has made a gross profit.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entrepreneur should </a:t>
            </a:r>
            <a:r>
              <a:rPr lang="en-US" dirty="0"/>
              <a:t>be careful about taking on fixed costs, but does not have </a:t>
            </a:r>
            <a:r>
              <a:rPr lang="en-US" dirty="0" smtClean="0"/>
              <a:t>to worry </a:t>
            </a:r>
            <a:r>
              <a:rPr lang="en-US" dirty="0"/>
              <a:t>as much about variable costs because, if sales are low, the </a:t>
            </a:r>
            <a:r>
              <a:rPr lang="en-US" dirty="0" smtClean="0"/>
              <a:t>variable costs </a:t>
            </a:r>
            <a:r>
              <a:rPr lang="en-US" dirty="0"/>
              <a:t>will be low as well.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386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b="1" dirty="0"/>
              <a:t>The Dangers of 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business does not have enough sales to cover its fixed costs, it will </a:t>
            </a:r>
            <a:r>
              <a:rPr lang="en-US" dirty="0" smtClean="0"/>
              <a:t>lose money.</a:t>
            </a:r>
          </a:p>
          <a:p>
            <a:endParaRPr lang="en-US" sz="500" dirty="0" smtClean="0"/>
          </a:p>
          <a:p>
            <a:r>
              <a:rPr lang="en-US" dirty="0"/>
              <a:t>If losses continue and there are not sufficient cash reserves, </a:t>
            </a:r>
            <a:r>
              <a:rPr lang="en-US" dirty="0" smtClean="0"/>
              <a:t>the business </a:t>
            </a:r>
            <a:r>
              <a:rPr lang="en-US" dirty="0"/>
              <a:t>will have to close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As </a:t>
            </a:r>
            <a:r>
              <a:rPr lang="en-US" dirty="0"/>
              <a:t>we have discussed, fixed costs are </a:t>
            </a:r>
            <a:r>
              <a:rPr lang="en-US" dirty="0" smtClean="0"/>
              <a:t>dangerous because </a:t>
            </a:r>
            <a:r>
              <a:rPr lang="en-US" dirty="0"/>
              <a:t>they must be paid whether or not the business is making </a:t>
            </a:r>
            <a:r>
              <a:rPr lang="en-US" dirty="0" smtClean="0"/>
              <a:t>enough sales </a:t>
            </a:r>
            <a:r>
              <a:rPr lang="en-US" dirty="0"/>
              <a:t>to cover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93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r>
              <a:rPr lang="en-US" b="1" dirty="0"/>
              <a:t>Using Accounting Records to Track </a:t>
            </a:r>
            <a:r>
              <a:rPr lang="en-US" b="1" dirty="0" smtClean="0"/>
              <a:t>Fixed and </a:t>
            </a:r>
            <a:r>
              <a:rPr lang="en-US" b="1" dirty="0"/>
              <a:t>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686800" cy="4800600"/>
          </a:xfrm>
        </p:spPr>
        <p:txBody>
          <a:bodyPr>
            <a:normAutofit/>
          </a:bodyPr>
          <a:lstStyle/>
          <a:p>
            <a:r>
              <a:rPr lang="en-US" dirty="0"/>
              <a:t>Keeping accurate </a:t>
            </a:r>
            <a:r>
              <a:rPr lang="en-US" dirty="0" smtClean="0"/>
              <a:t>records of </a:t>
            </a:r>
            <a:r>
              <a:rPr lang="en-US" dirty="0"/>
              <a:t>the money flowing in and out of your business will be critical </a:t>
            </a:r>
            <a:r>
              <a:rPr lang="en-US" dirty="0" smtClean="0"/>
              <a:t>to success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 smtClean="0"/>
              <a:t>Before </a:t>
            </a:r>
            <a:r>
              <a:rPr lang="en-US" dirty="0"/>
              <a:t>you can create financial statements, however, you must be </a:t>
            </a:r>
            <a:r>
              <a:rPr lang="en-US" dirty="0" smtClean="0"/>
              <a:t>able to </a:t>
            </a:r>
            <a:r>
              <a:rPr lang="en-US" dirty="0"/>
              <a:t>keep track of your daily business transactions.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you develop </a:t>
            </a:r>
            <a:r>
              <a:rPr lang="en-US" dirty="0" smtClean="0"/>
              <a:t>record keeping </a:t>
            </a:r>
            <a:r>
              <a:rPr lang="en-US" dirty="0"/>
              <a:t>into a habit, you will be well ahead of many businesspeople </a:t>
            </a:r>
            <a:r>
              <a:rPr lang="en-US" dirty="0" smtClean="0"/>
              <a:t>who get </a:t>
            </a:r>
            <a:r>
              <a:rPr lang="en-US" dirty="0"/>
              <a:t>careless when it comes to keeping good records consistently.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61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What Does</a:t>
            </a:r>
            <a:r>
              <a:rPr lang="en-US" b="1" dirty="0" smtClean="0"/>
              <a:t> It </a:t>
            </a:r>
            <a:r>
              <a:rPr lang="en-US" b="1" dirty="0"/>
              <a:t>Cost to Operate a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399" cy="4953000"/>
          </a:xfrm>
        </p:spPr>
        <p:txBody>
          <a:bodyPr>
            <a:normAutofit/>
          </a:bodyPr>
          <a:lstStyle/>
          <a:p>
            <a:r>
              <a:rPr lang="en-US" dirty="0"/>
              <a:t>To run a successful business, you will need to keep track of your costs </a:t>
            </a:r>
            <a:r>
              <a:rPr lang="en-US" dirty="0" smtClean="0"/>
              <a:t>and have </a:t>
            </a:r>
            <a:r>
              <a:rPr lang="en-US" dirty="0"/>
              <a:t>more cash coming in than going out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/>
              <a:t>A business can make a profit only if the selling price per unit is </a:t>
            </a:r>
            <a:r>
              <a:rPr lang="en-US" dirty="0" smtClean="0"/>
              <a:t>greater than </a:t>
            </a:r>
            <a:r>
              <a:rPr lang="en-US" dirty="0"/>
              <a:t>the cost per unit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litmus test for profitability is the </a:t>
            </a:r>
            <a:r>
              <a:rPr lang="en-US" i="1" dirty="0"/>
              <a:t>economics </a:t>
            </a:r>
            <a:r>
              <a:rPr lang="en-US" i="1" dirty="0" smtClean="0"/>
              <a:t>of one </a:t>
            </a:r>
            <a:r>
              <a:rPr lang="en-US" i="1" dirty="0"/>
              <a:t>unit </a:t>
            </a:r>
            <a:r>
              <a:rPr lang="en-US" dirty="0"/>
              <a:t>(EOU), as discussed in prior chapters. It tells an </a:t>
            </a:r>
            <a:r>
              <a:rPr lang="en-US" dirty="0" smtClean="0"/>
              <a:t>entrepreneur if </a:t>
            </a:r>
            <a:r>
              <a:rPr lang="en-US" dirty="0"/>
              <a:t>the business is earning a profit on each individual unit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Many costs are associated with the establishment and growth of </a:t>
            </a:r>
            <a:r>
              <a:rPr lang="en-US" dirty="0" smtClean="0"/>
              <a:t>a small </a:t>
            </a:r>
            <a:r>
              <a:rPr lang="en-US" dirty="0"/>
              <a:t>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6928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-152400"/>
            <a:ext cx="9007522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Three Reasons to Keep Good Records Every Day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9616285"/>
              </p:ext>
            </p:extLst>
          </p:nvPr>
        </p:nvGraphicFramePr>
        <p:xfrm>
          <a:off x="457200" y="1143000"/>
          <a:ext cx="8458200" cy="49831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68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-152400"/>
            <a:ext cx="9007522" cy="1143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Reasons </a:t>
            </a:r>
            <a:r>
              <a:rPr lang="en-US" sz="2900" b="1" dirty="0"/>
              <a:t>to Keep Good Records Every Day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udit - </a:t>
            </a:r>
            <a:r>
              <a:rPr lang="en-US" dirty="0"/>
              <a:t>a review of </a:t>
            </a:r>
            <a:r>
              <a:rPr lang="en-US" dirty="0" smtClean="0"/>
              <a:t>financial and </a:t>
            </a:r>
            <a:r>
              <a:rPr lang="en-US" dirty="0"/>
              <a:t>business records to </a:t>
            </a:r>
            <a:r>
              <a:rPr lang="en-US" dirty="0" smtClean="0"/>
              <a:t>ascertain integrity </a:t>
            </a:r>
            <a:r>
              <a:rPr lang="en-US" dirty="0"/>
              <a:t>and </a:t>
            </a:r>
            <a:r>
              <a:rPr lang="en-US" dirty="0" smtClean="0"/>
              <a:t>compliance with </a:t>
            </a:r>
            <a:r>
              <a:rPr lang="en-US" dirty="0"/>
              <a:t>standards and laws</a:t>
            </a:r>
            <a:r>
              <a:rPr lang="en-US" dirty="0" smtClean="0"/>
              <a:t>, particularly </a:t>
            </a:r>
            <a:r>
              <a:rPr lang="en-US" dirty="0"/>
              <a:t>by the U.S. </a:t>
            </a:r>
            <a:r>
              <a:rPr lang="en-US" dirty="0" smtClean="0"/>
              <a:t>Internal Revenue </a:t>
            </a:r>
            <a:r>
              <a:rPr lang="en-US" dirty="0"/>
              <a:t>Service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Another good reason to keep good records is to “</a:t>
            </a:r>
            <a:r>
              <a:rPr lang="en-US" i="1" dirty="0" smtClean="0"/>
              <a:t>Take </a:t>
            </a:r>
            <a:r>
              <a:rPr lang="en-US" i="1" dirty="0"/>
              <a:t>advantage of tax </a:t>
            </a:r>
            <a:r>
              <a:rPr lang="en-US" i="1" dirty="0" smtClean="0"/>
              <a:t>deductions</a:t>
            </a:r>
            <a:r>
              <a:rPr lang="en-US" dirty="0" smtClean="0"/>
              <a:t>.”</a:t>
            </a:r>
          </a:p>
          <a:p>
            <a:endParaRPr lang="en-US" sz="500" dirty="0" smtClean="0"/>
          </a:p>
          <a:p>
            <a:r>
              <a:rPr lang="en-US" dirty="0" smtClean="0"/>
              <a:t>U.S</a:t>
            </a:r>
            <a:r>
              <a:rPr lang="en-US" dirty="0"/>
              <a:t>. tax law allows business </a:t>
            </a:r>
            <a:r>
              <a:rPr lang="en-US" dirty="0" smtClean="0"/>
              <a:t>owners to </a:t>
            </a:r>
            <a:r>
              <a:rPr lang="en-US" dirty="0"/>
              <a:t>deduct many expenses from their taxes.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These </a:t>
            </a:r>
            <a:r>
              <a:rPr lang="en-US" i="1" dirty="0"/>
              <a:t>deductions</a:t>
            </a:r>
            <a:r>
              <a:rPr lang="en-US" dirty="0"/>
              <a:t>, </a:t>
            </a:r>
            <a:r>
              <a:rPr lang="en-US" dirty="0" smtClean="0"/>
              <a:t>or write-offs</a:t>
            </a:r>
            <a:r>
              <a:rPr lang="en-US" dirty="0"/>
              <a:t>, are reductions in the gross amount on which taxes are calculated</a:t>
            </a:r>
            <a:r>
              <a:rPr lang="en-US" dirty="0" smtClean="0"/>
              <a:t>, and </a:t>
            </a:r>
            <a:r>
              <a:rPr lang="en-US" dirty="0"/>
              <a:t>they will save you money.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72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Use Accounting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031475"/>
          </a:xfrm>
        </p:spPr>
        <p:txBody>
          <a:bodyPr>
            <a:normAutofit/>
          </a:bodyPr>
          <a:lstStyle/>
          <a:p>
            <a:r>
              <a:rPr lang="en-US" dirty="0"/>
              <a:t>There are many excellent computer software programs on the market </a:t>
            </a:r>
            <a:r>
              <a:rPr lang="en-US" dirty="0" smtClean="0"/>
              <a:t>to help </a:t>
            </a:r>
            <a:r>
              <a:rPr lang="en-US" dirty="0"/>
              <a:t>small business owners keep good records and generate financial </a:t>
            </a:r>
            <a:r>
              <a:rPr lang="en-US" dirty="0" smtClean="0"/>
              <a:t>statements and </a:t>
            </a:r>
            <a:r>
              <a:rPr lang="en-US" dirty="0"/>
              <a:t>analytical reports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These </a:t>
            </a:r>
            <a:r>
              <a:rPr lang="en-US" dirty="0"/>
              <a:t>include Intuit QuickBooks, </a:t>
            </a:r>
            <a:r>
              <a:rPr lang="en-US" dirty="0" smtClean="0"/>
              <a:t>Microsoft Office </a:t>
            </a:r>
            <a:r>
              <a:rPr lang="en-US" dirty="0"/>
              <a:t>Accounting, and Peachtree Accounting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URLs for the major accounting software companies are</a:t>
            </a:r>
            <a:r>
              <a:rPr lang="en-US" dirty="0" smtClean="0"/>
              <a:t>: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 smtClean="0"/>
              <a:t>    -  Microsoft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www.microsoft.com</a:t>
            </a:r>
            <a:endParaRPr lang="en-US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    -  QuickBooks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www.quickbooks.com</a:t>
            </a:r>
            <a:endParaRPr lang="en-US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/>
              <a:t>    -  Peachtree </a:t>
            </a:r>
            <a:r>
              <a:rPr lang="en-US" dirty="0"/>
              <a:t>Software,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www.peachtree.com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9399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b="1" dirty="0"/>
              <a:t>Use Accounting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00600"/>
          </a:xfrm>
        </p:spPr>
        <p:txBody>
          <a:bodyPr/>
          <a:lstStyle/>
          <a:p>
            <a:r>
              <a:rPr lang="en-US" dirty="0"/>
              <a:t>Some software companies offer free products that you can try for </a:t>
            </a:r>
            <a:r>
              <a:rPr lang="en-US" dirty="0" smtClean="0"/>
              <a:t>a limited </a:t>
            </a:r>
            <a:r>
              <a:rPr lang="en-US" dirty="0"/>
              <a:t>time or that are free but do not have as many features as the </a:t>
            </a:r>
            <a:r>
              <a:rPr lang="en-US" dirty="0" smtClean="0"/>
              <a:t>for-sale versions.</a:t>
            </a:r>
          </a:p>
          <a:p>
            <a:endParaRPr lang="en-US" sz="500" dirty="0" smtClean="0"/>
          </a:p>
          <a:p>
            <a:r>
              <a:rPr lang="en-US" dirty="0"/>
              <a:t>This is a great way to try out accounting and other business </a:t>
            </a:r>
            <a:r>
              <a:rPr lang="en-US" dirty="0" smtClean="0"/>
              <a:t>software before </a:t>
            </a:r>
            <a:r>
              <a:rPr lang="en-US" dirty="0"/>
              <a:t>you buy.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costs of these packages have dropped </a:t>
            </a:r>
            <a:r>
              <a:rPr lang="en-US" dirty="0" smtClean="0"/>
              <a:t>considerably over </a:t>
            </a:r>
            <a:r>
              <a:rPr lang="en-US" dirty="0"/>
              <a:t>time, making them a better value for even the smallest companies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5632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 Receipts and Invoices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very small business, it is possible to work with a manual system</a:t>
            </a:r>
            <a:r>
              <a:rPr lang="en-US" dirty="0" smtClean="0"/>
              <a:t>, including </a:t>
            </a:r>
            <a:r>
              <a:rPr lang="en-US" dirty="0"/>
              <a:t>a journal and files for storing records of your transactions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 As your </a:t>
            </a:r>
            <a:r>
              <a:rPr lang="en-US" dirty="0"/>
              <a:t>business grows, you can add organizational tools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However, if you </a:t>
            </a:r>
            <a:r>
              <a:rPr lang="en-US" dirty="0" smtClean="0"/>
              <a:t>are </a:t>
            </a:r>
            <a:r>
              <a:rPr lang="en-US" dirty="0"/>
              <a:t>intending to grow the business beyond a handful of transactions per week</a:t>
            </a:r>
            <a:r>
              <a:rPr lang="en-US" dirty="0" smtClean="0"/>
              <a:t>, you </a:t>
            </a:r>
            <a:r>
              <a:rPr lang="en-US" dirty="0"/>
              <a:t>should use a good computer-based system from the start.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9675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Keep Receipts and Invoices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Whatever system </a:t>
            </a:r>
            <a:r>
              <a:rPr lang="en-US" dirty="0"/>
              <a:t>you elect to use, basic records must be </a:t>
            </a:r>
            <a:r>
              <a:rPr lang="en-US" dirty="0" smtClean="0"/>
              <a:t>kept.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i="1" dirty="0"/>
              <a:t>receipt </a:t>
            </a:r>
            <a:r>
              <a:rPr lang="en-US" dirty="0"/>
              <a:t>is a slip of paper or electronic document with the </a:t>
            </a:r>
            <a:r>
              <a:rPr lang="en-US" dirty="0" smtClean="0"/>
              <a:t>date and </a:t>
            </a:r>
            <a:r>
              <a:rPr lang="en-US" dirty="0"/>
              <a:t>amount of the purchase on it. </a:t>
            </a:r>
            <a:r>
              <a:rPr lang="en-US" i="1" dirty="0"/>
              <a:t>Always get a receipt for </a:t>
            </a:r>
            <a:r>
              <a:rPr lang="en-US" i="1" dirty="0" smtClean="0"/>
              <a:t>every purchase </a:t>
            </a:r>
            <a:r>
              <a:rPr lang="en-US" i="1" dirty="0"/>
              <a:t>you make</a:t>
            </a:r>
            <a:r>
              <a:rPr lang="en-US" i="1" dirty="0" smtClean="0"/>
              <a:t>.</a:t>
            </a:r>
          </a:p>
          <a:p>
            <a:endParaRPr lang="en-US" sz="500" i="1" dirty="0" smtClean="0"/>
          </a:p>
          <a:p>
            <a:r>
              <a:rPr lang="en-US" dirty="0"/>
              <a:t>Issue a receipt for all sales, if you have a </a:t>
            </a:r>
            <a:r>
              <a:rPr lang="en-US" dirty="0" smtClean="0"/>
              <a:t>retail business</a:t>
            </a:r>
            <a:r>
              <a:rPr lang="en-US" dirty="0"/>
              <a:t>, whether you create it manually or from your </a:t>
            </a:r>
            <a:r>
              <a:rPr lang="en-US" dirty="0" smtClean="0"/>
              <a:t>point-of sales system.</a:t>
            </a:r>
          </a:p>
          <a:p>
            <a:endParaRPr lang="en-US" sz="500" dirty="0" smtClean="0"/>
          </a:p>
          <a:p>
            <a:r>
              <a:rPr lang="en-US" dirty="0"/>
              <a:t>An </a:t>
            </a:r>
            <a:r>
              <a:rPr lang="en-US" i="1" dirty="0"/>
              <a:t>invoice</a:t>
            </a:r>
            <a:r>
              <a:rPr lang="en-US" dirty="0"/>
              <a:t>, or bill or statement, shows the product or service </a:t>
            </a:r>
            <a:r>
              <a:rPr lang="en-US" dirty="0" smtClean="0"/>
              <a:t>sold and </a:t>
            </a:r>
            <a:r>
              <a:rPr lang="en-US" dirty="0"/>
              <a:t>the amount the customer is to pay. Your invoice becomes </a:t>
            </a:r>
            <a:r>
              <a:rPr lang="en-US" dirty="0" smtClean="0"/>
              <a:t>the customer’s </a:t>
            </a:r>
            <a:r>
              <a:rPr lang="en-US" dirty="0"/>
              <a:t>receipt.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Keep </a:t>
            </a:r>
            <a:r>
              <a:rPr lang="en-US" dirty="0"/>
              <a:t>a copy of each invoice in an organized </a:t>
            </a:r>
            <a:r>
              <a:rPr lang="en-US" dirty="0" smtClean="0"/>
              <a:t>fashion (</a:t>
            </a:r>
            <a:r>
              <a:rPr lang="en-US" dirty="0"/>
              <a:t>i.e., numerically, alphabetically, or in order by date), and </a:t>
            </a:r>
            <a:r>
              <a:rPr lang="en-US" dirty="0" smtClean="0"/>
              <a:t>record all </a:t>
            </a:r>
            <a:r>
              <a:rPr lang="en-US" dirty="0"/>
              <a:t>payments promptly.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9992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Keep at Least Two Copies of Your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Always keep a copy of your financial records in a location away from </a:t>
            </a:r>
            <a:r>
              <a:rPr lang="en-US" dirty="0" smtClean="0"/>
              <a:t>your business</a:t>
            </a:r>
            <a:r>
              <a:rPr lang="en-US" dirty="0"/>
              <a:t>, preferably in a fire-retardant safe or concrete-lined file cabinet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are using software, back up your data and keep the media (CD, </a:t>
            </a:r>
            <a:r>
              <a:rPr lang="en-US" dirty="0" smtClean="0"/>
              <a:t>jump drive</a:t>
            </a:r>
            <a:r>
              <a:rPr lang="en-US" dirty="0"/>
              <a:t>, external hard drive, etc.) in a different location or back up to a </a:t>
            </a:r>
            <a:r>
              <a:rPr lang="en-US" dirty="0" smtClean="0"/>
              <a:t>cloud storage </a:t>
            </a:r>
            <a:r>
              <a:rPr lang="en-US" dirty="0"/>
              <a:t>location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By having regular off-site backups you will still have your </a:t>
            </a:r>
            <a:r>
              <a:rPr lang="en-US" dirty="0" smtClean="0"/>
              <a:t>financial records</a:t>
            </a:r>
            <a:r>
              <a:rPr lang="en-US" dirty="0"/>
              <a:t>, if anything happens to your journal or your business site.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19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610600" cy="1143000"/>
          </a:xfrm>
        </p:spPr>
        <p:txBody>
          <a:bodyPr/>
          <a:lstStyle/>
          <a:p>
            <a:r>
              <a:rPr lang="en-US" b="1" dirty="0"/>
              <a:t>Use Business Checks for Business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a checking account to use only for your</a:t>
            </a:r>
            <a:r>
              <a:rPr lang="en-US" dirty="0" smtClean="0"/>
              <a:t>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It is </a:t>
            </a:r>
            <a:r>
              <a:rPr lang="en-US" dirty="0" smtClean="0"/>
              <a:t>inadvisable to </a:t>
            </a:r>
            <a:r>
              <a:rPr lang="en-US" dirty="0"/>
              <a:t>comingle your personal and business funds, regardless of your </a:t>
            </a:r>
            <a:r>
              <a:rPr lang="en-US" dirty="0" smtClean="0"/>
              <a:t>business type </a:t>
            </a:r>
            <a:r>
              <a:rPr lang="en-US" dirty="0"/>
              <a:t>or size</a:t>
            </a:r>
            <a:r>
              <a:rPr lang="en-US" dirty="0" smtClean="0"/>
              <a:t>.  Two key things to remember: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7555740"/>
              </p:ext>
            </p:extLst>
          </p:nvPr>
        </p:nvGraphicFramePr>
        <p:xfrm>
          <a:off x="1066800" y="2590800"/>
          <a:ext cx="69342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12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Cash versus Accrual Accounting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cash accounting </a:t>
            </a:r>
            <a:r>
              <a:rPr lang="en-US" dirty="0" smtClean="0">
                <a:solidFill>
                  <a:srgbClr val="FF6600"/>
                </a:solidFill>
              </a:rPr>
              <a:t>method -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system wherein </a:t>
            </a:r>
            <a:r>
              <a:rPr lang="en-US" dirty="0" smtClean="0"/>
              <a:t>transactions are </a:t>
            </a:r>
            <a:r>
              <a:rPr lang="en-US" dirty="0"/>
              <a:t>recorded when cash </a:t>
            </a:r>
            <a:r>
              <a:rPr lang="en-US" dirty="0" smtClean="0"/>
              <a:t>is paid </a:t>
            </a:r>
            <a:r>
              <a:rPr lang="en-US" dirty="0"/>
              <a:t>out or received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accrual </a:t>
            </a:r>
            <a:r>
              <a:rPr lang="en-US" dirty="0" smtClean="0">
                <a:solidFill>
                  <a:srgbClr val="FF6600"/>
                </a:solidFill>
              </a:rPr>
              <a:t>method - </a:t>
            </a:r>
            <a:r>
              <a:rPr lang="en-US" dirty="0" smtClean="0"/>
              <a:t>accounting method </a:t>
            </a:r>
            <a:r>
              <a:rPr lang="en-US" dirty="0"/>
              <a:t>wherein </a:t>
            </a:r>
            <a:r>
              <a:rPr lang="en-US" dirty="0" smtClean="0"/>
              <a:t>transactions are </a:t>
            </a:r>
            <a:r>
              <a:rPr lang="en-US" dirty="0"/>
              <a:t>recorded at the time </a:t>
            </a:r>
            <a:r>
              <a:rPr lang="en-US" dirty="0" smtClean="0"/>
              <a:t>of occurrence</a:t>
            </a:r>
            <a:r>
              <a:rPr lang="en-US" dirty="0"/>
              <a:t>, regardless of </a:t>
            </a:r>
            <a:r>
              <a:rPr lang="en-US" dirty="0" smtClean="0"/>
              <a:t>the transfer </a:t>
            </a:r>
            <a:r>
              <a:rPr lang="en-US" dirty="0"/>
              <a:t>of cash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Financial accounting for businesses is divided between the </a:t>
            </a:r>
            <a:r>
              <a:rPr lang="en-US" i="1" dirty="0"/>
              <a:t>cash </a:t>
            </a:r>
            <a:r>
              <a:rPr lang="en-US" dirty="0" smtClean="0"/>
              <a:t>and </a:t>
            </a:r>
            <a:r>
              <a:rPr lang="en-US" i="1" dirty="0" smtClean="0"/>
              <a:t>accrual </a:t>
            </a:r>
            <a:r>
              <a:rPr lang="en-US" dirty="0"/>
              <a:t>methods, and each company may select which one it will use</a:t>
            </a:r>
            <a:r>
              <a:rPr lang="en-US" dirty="0" smtClean="0"/>
              <a:t>. </a:t>
            </a:r>
          </a:p>
          <a:p>
            <a:endParaRPr lang="en-US" sz="500" dirty="0" smtClean="0"/>
          </a:p>
          <a:p>
            <a:r>
              <a:rPr lang="en-US" dirty="0" smtClean="0"/>
              <a:t>Small </a:t>
            </a:r>
            <a:r>
              <a:rPr lang="en-US" dirty="0"/>
              <a:t>businesses use either method, whereas large firms almost </a:t>
            </a:r>
            <a:r>
              <a:rPr lang="en-US" dirty="0" smtClean="0"/>
              <a:t>invariably use </a:t>
            </a:r>
            <a:r>
              <a:rPr lang="en-US" dirty="0"/>
              <a:t>accrual accounting.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7650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Recognizing Categories of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345733"/>
              </p:ext>
            </p:extLst>
          </p:nvPr>
        </p:nvGraphicFramePr>
        <p:xfrm>
          <a:off x="457200" y="1295400"/>
          <a:ext cx="8382000" cy="48307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91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Start-Up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3" y="1143000"/>
            <a:ext cx="8748214" cy="5189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seed capital (</a:t>
            </a:r>
            <a:r>
              <a:rPr lang="en-US" dirty="0" smtClean="0">
                <a:solidFill>
                  <a:srgbClr val="FF6600"/>
                </a:solidFill>
              </a:rPr>
              <a:t>start-up investment)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one-time expense </a:t>
            </a:r>
            <a:r>
              <a:rPr lang="en-US" dirty="0"/>
              <a:t>of opening </a:t>
            </a:r>
            <a:r>
              <a:rPr lang="en-US" dirty="0" smtClean="0"/>
              <a:t>a business.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There </a:t>
            </a:r>
            <a:r>
              <a:rPr lang="en-US" dirty="0"/>
              <a:t>is another critical cost to discuss before establishing accounting </a:t>
            </a:r>
            <a:r>
              <a:rPr lang="en-US" dirty="0" smtClean="0"/>
              <a:t>records for </a:t>
            </a:r>
            <a:r>
              <a:rPr lang="en-US" dirty="0"/>
              <a:t>your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We </a:t>
            </a:r>
            <a:r>
              <a:rPr lang="en-US" dirty="0"/>
              <a:t>have talked about the costs of operating a business</a:t>
            </a:r>
            <a:r>
              <a:rPr lang="en-US" dirty="0" smtClean="0"/>
              <a:t>, but </a:t>
            </a:r>
            <a:r>
              <a:rPr lang="en-US" dirty="0"/>
              <a:t>what about the money required to </a:t>
            </a:r>
            <a:r>
              <a:rPr lang="en-US" i="1" dirty="0"/>
              <a:t>start </a:t>
            </a:r>
            <a:r>
              <a:rPr lang="en-US" dirty="0"/>
              <a:t>the business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/>
              <a:t>In a restaurant, for example, start-up expenses would include stoves, refrigeration</a:t>
            </a:r>
            <a:r>
              <a:rPr lang="en-US" dirty="0" smtClean="0"/>
              <a:t>, food </a:t>
            </a:r>
            <a:r>
              <a:rPr lang="en-US" dirty="0"/>
              <a:t>processors, tables, chairs, utensils, and other items </a:t>
            </a:r>
            <a:r>
              <a:rPr lang="en-US" dirty="0" smtClean="0"/>
              <a:t>that would </a:t>
            </a:r>
            <a:r>
              <a:rPr lang="en-US" dirty="0"/>
              <a:t>not be replaced very often.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6519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8803"/>
            <a:ext cx="6988791" cy="3200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endParaRPr lang="en-US" sz="500" dirty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76290"/>
            <a:ext cx="7315200" cy="40011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a hot dog stand, the start-up investment list might look like this: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Start-Up </a:t>
            </a:r>
            <a:r>
              <a:rPr lang="en-US" b="1" dirty="0"/>
              <a:t>Investment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5957459"/>
              </p:ext>
            </p:extLst>
          </p:nvPr>
        </p:nvGraphicFramePr>
        <p:xfrm>
          <a:off x="228600" y="1630680"/>
          <a:ext cx="73152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387"/>
                <a:gridCol w="10648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Beginning inventory (hot dogs, mustard, buns, etc.)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 cards and flyers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 licenses (city and state)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dog cart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 box and other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en-US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start-up investment without contingency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$3,000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Contingency @ 10% of start-up investment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en-US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start-up investment with contingency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8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/>
              <a:t>Start-Up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5181600" cy="5135563"/>
          </a:xfrm>
        </p:spPr>
        <p:txBody>
          <a:bodyPr>
            <a:noAutofit/>
          </a:bodyPr>
          <a:lstStyle/>
          <a:p>
            <a:r>
              <a:rPr lang="en-US" dirty="0"/>
              <a:t>For a more complex business, like a 24-hour franchise </a:t>
            </a:r>
            <a:r>
              <a:rPr lang="en-US" dirty="0" smtClean="0"/>
              <a:t>fitness center </a:t>
            </a:r>
            <a:r>
              <a:rPr lang="en-US" dirty="0"/>
              <a:t>opening in leased </a:t>
            </a:r>
            <a:r>
              <a:rPr lang="en-US" dirty="0" smtClean="0"/>
              <a:t>space, the </a:t>
            </a:r>
            <a:r>
              <a:rPr lang="en-US" dirty="0"/>
              <a:t>items would be </a:t>
            </a:r>
            <a:r>
              <a:rPr lang="en-US" dirty="0" smtClean="0"/>
              <a:t>broken down </a:t>
            </a:r>
            <a:r>
              <a:rPr lang="en-US" dirty="0"/>
              <a:t>into greater detail in order to secure quotations on prices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For example, each piece of equipment would be identified and </a:t>
            </a:r>
            <a:r>
              <a:rPr lang="en-US" dirty="0" smtClean="0"/>
              <a:t>a quote </a:t>
            </a:r>
            <a:r>
              <a:rPr lang="en-US" dirty="0"/>
              <a:t>secured, assuming the franchisor does not have a </a:t>
            </a:r>
            <a:r>
              <a:rPr lang="en-US" dirty="0" smtClean="0"/>
              <a:t>preset package </a:t>
            </a:r>
            <a:r>
              <a:rPr lang="en-US" dirty="0"/>
              <a:t>of equipment that a franchisee must purchase.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785"/>
            <a:ext cx="3962400" cy="57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430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Start-Up Investment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rototype - </a:t>
            </a:r>
            <a:r>
              <a:rPr lang="en-US" dirty="0"/>
              <a:t>a model or </a:t>
            </a:r>
            <a:r>
              <a:rPr lang="en-US" dirty="0" smtClean="0"/>
              <a:t>pattern that </a:t>
            </a:r>
            <a:r>
              <a:rPr lang="en-US" dirty="0"/>
              <a:t>serves as an example </a:t>
            </a:r>
            <a:r>
              <a:rPr lang="en-US" dirty="0" smtClean="0"/>
              <a:t>of how </a:t>
            </a:r>
            <a:r>
              <a:rPr lang="en-US" dirty="0"/>
              <a:t>a product would look </a:t>
            </a:r>
            <a:r>
              <a:rPr lang="en-US" dirty="0" smtClean="0"/>
              <a:t>and operate </a:t>
            </a:r>
            <a:r>
              <a:rPr lang="en-US" dirty="0"/>
              <a:t>if it were produced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For a manufacturing business, developing a prototype for </a:t>
            </a:r>
            <a:r>
              <a:rPr lang="en-US" dirty="0" smtClean="0"/>
              <a:t>the item </a:t>
            </a:r>
            <a:r>
              <a:rPr lang="en-US" dirty="0"/>
              <a:t>being manufactured may be a major start-up cost, perhaps </a:t>
            </a:r>
            <a:r>
              <a:rPr lang="en-US" dirty="0" smtClean="0"/>
              <a:t>totaling in </a:t>
            </a:r>
            <a:r>
              <a:rPr lang="en-US" dirty="0"/>
              <a:t>the </a:t>
            </a:r>
            <a:r>
              <a:rPr lang="en-US" dirty="0" smtClean="0"/>
              <a:t>millions.</a:t>
            </a:r>
          </a:p>
          <a:p>
            <a:endParaRPr lang="en-US" sz="500" dirty="0" smtClean="0"/>
          </a:p>
          <a:p>
            <a:r>
              <a:rPr lang="en-US" dirty="0"/>
              <a:t>Companies that specialize in creating </a:t>
            </a:r>
            <a:r>
              <a:rPr lang="en-US" dirty="0" smtClean="0"/>
              <a:t>prototypes can </a:t>
            </a:r>
            <a:r>
              <a:rPr lang="en-US" dirty="0"/>
              <a:t>be found in the </a:t>
            </a:r>
            <a:r>
              <a:rPr lang="en-US" i="1" dirty="0"/>
              <a:t>Thomas Register of American Manufacturers.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88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Brainstorm to Avoid Start-Up Surprises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Before starting your business, try to anticipate every possible </a:t>
            </a:r>
            <a:r>
              <a:rPr lang="en-US" dirty="0" smtClean="0"/>
              <a:t>cost by </a:t>
            </a:r>
            <a:r>
              <a:rPr lang="en-US" dirty="0"/>
              <a:t>analyzing all components and possibilities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Talk to others in </a:t>
            </a:r>
            <a:r>
              <a:rPr lang="en-US" dirty="0" smtClean="0"/>
              <a:t>your industry </a:t>
            </a:r>
            <a:r>
              <a:rPr lang="en-US" dirty="0"/>
              <a:t>and ask them what start-up costs they failed to anticipate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Research industry information and obtain quotations from </a:t>
            </a:r>
            <a:r>
              <a:rPr lang="en-US" dirty="0" smtClean="0"/>
              <a:t>potential suppliers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172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b="1" dirty="0"/>
              <a:t>Keep a Reserve Equal to One-Half the Start-Up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cash </a:t>
            </a:r>
            <a:r>
              <a:rPr lang="en-US" dirty="0" smtClean="0">
                <a:solidFill>
                  <a:srgbClr val="FF6600"/>
                </a:solidFill>
              </a:rPr>
              <a:t>reserve -</a:t>
            </a:r>
            <a:r>
              <a:rPr lang="en-US" b="1" dirty="0" smtClean="0"/>
              <a:t> </a:t>
            </a:r>
            <a:r>
              <a:rPr lang="en-US" dirty="0" smtClean="0"/>
              <a:t>emergency funds </a:t>
            </a:r>
            <a:r>
              <a:rPr lang="en-US" dirty="0"/>
              <a:t>and a pool of </a:t>
            </a:r>
            <a:r>
              <a:rPr lang="en-US" dirty="0" smtClean="0"/>
              <a:t>cash resources.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Entrepreneurs must be prepared for the unexpected; the only </a:t>
            </a:r>
            <a:r>
              <a:rPr lang="en-US" dirty="0" smtClean="0"/>
              <a:t>good surprise </a:t>
            </a:r>
            <a:r>
              <a:rPr lang="en-US" dirty="0"/>
              <a:t>is no surprise</a:t>
            </a:r>
            <a:r>
              <a:rPr lang="en-US" dirty="0" smtClean="0"/>
              <a:t>. 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reserve will provide a moderate cushion </a:t>
            </a:r>
            <a:r>
              <a:rPr lang="en-US" dirty="0" smtClean="0"/>
              <a:t>of </a:t>
            </a:r>
            <a:r>
              <a:rPr lang="en-US" dirty="0"/>
              <a:t>protection if you need it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Having a cash reserve will also allow you to take advantage of opportunities.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112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</TotalTime>
  <Words>3209</Words>
  <Application>Microsoft Macintosh PowerPoint</Application>
  <PresentationFormat>On-screen Show (4:3)</PresentationFormat>
  <Paragraphs>338</Paragraphs>
  <Slides>40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Chapter 7 Understanding and Managing Start-Up, Fixed, and Variable Costs</vt:lpstr>
      <vt:lpstr>Chapter Learning Objectives</vt:lpstr>
      <vt:lpstr>What Does It Cost to Operate a Business?</vt:lpstr>
      <vt:lpstr>Start-Up Investment</vt:lpstr>
      <vt:lpstr>Start-Up Investment</vt:lpstr>
      <vt:lpstr>Start-Up Investment</vt:lpstr>
      <vt:lpstr>Start-Up Investment</vt:lpstr>
      <vt:lpstr>Brainstorm to Avoid Start-Up Surprises</vt:lpstr>
      <vt:lpstr>Keep a Reserve Equal to One-Half the Start-Up Investment</vt:lpstr>
      <vt:lpstr>Predict the Payback Period</vt:lpstr>
      <vt:lpstr>Predict the Payback Period</vt:lpstr>
      <vt:lpstr>Estimate Value</vt:lpstr>
      <vt:lpstr>Estimate Value</vt:lpstr>
      <vt:lpstr>Estimate Value</vt:lpstr>
      <vt:lpstr>Fixed and Variable Costs: Essential Building Blocks</vt:lpstr>
      <vt:lpstr>Fixed and Variable Costs: Essential Building Blocks</vt:lpstr>
      <vt:lpstr>Calculating Critical Costs</vt:lpstr>
      <vt:lpstr>Calculating Total Gross Profit (Contribution Margin)</vt:lpstr>
      <vt:lpstr>Calculating EOU When You Sell Multiple Products</vt:lpstr>
      <vt:lpstr>Calculating EOU When You Sell Multiple Products</vt:lpstr>
      <vt:lpstr>Calculating EOU When You Sell Multiple Products</vt:lpstr>
      <vt:lpstr>Fixed Operating Costs</vt:lpstr>
      <vt:lpstr>Fixed Operating Costs</vt:lpstr>
      <vt:lpstr>Fixed Operating Costs</vt:lpstr>
      <vt:lpstr>Fixed Operating Costs Do Change over Time</vt:lpstr>
      <vt:lpstr>Fixed Operating Costs Do Change over Time</vt:lpstr>
      <vt:lpstr>Allocate Fixed Operating Costs Where Possible</vt:lpstr>
      <vt:lpstr>The Dangers of Fixed Costs</vt:lpstr>
      <vt:lpstr>Using Accounting Records to Track Fixed and Variable Costs</vt:lpstr>
      <vt:lpstr>Three Reasons to Keep Good Records Every Day</vt:lpstr>
      <vt:lpstr>Reasons to Keep Good Records Every Day</vt:lpstr>
      <vt:lpstr>Use Accounting Software</vt:lpstr>
      <vt:lpstr>Use Accounting Software</vt:lpstr>
      <vt:lpstr>Keep Receipts and Invoices</vt:lpstr>
      <vt:lpstr>Keep Receipts and Invoices</vt:lpstr>
      <vt:lpstr>Keep at Least Two Copies of Your Records</vt:lpstr>
      <vt:lpstr>Use Business Checks for Business Expenses</vt:lpstr>
      <vt:lpstr>Cash versus Accrual Accounting Methods</vt:lpstr>
      <vt:lpstr>Recognizing Categories of Costs</vt:lpstr>
      <vt:lpstr>Slide 40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512</cp:revision>
  <dcterms:created xsi:type="dcterms:W3CDTF">2014-09-10T14:10:42Z</dcterms:created>
  <dcterms:modified xsi:type="dcterms:W3CDTF">2014-09-10T14:29:13Z</dcterms:modified>
</cp:coreProperties>
</file>